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4" r:id="rId2"/>
    <p:sldId id="265" r:id="rId3"/>
    <p:sldId id="266" r:id="rId4"/>
    <p:sldId id="267" r:id="rId5"/>
    <p:sldId id="268" r:id="rId6"/>
    <p:sldId id="269" r:id="rId7"/>
    <p:sldId id="260" r:id="rId8"/>
    <p:sldId id="270" r:id="rId9"/>
    <p:sldId id="271" r:id="rId10"/>
    <p:sldId id="272"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7678"/>
    <a:srgbClr val="CF24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71" d="100"/>
          <a:sy n="71" d="100"/>
        </p:scale>
        <p:origin x="1260" y="60"/>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3082"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085184" y="163147"/>
            <a:ext cx="1531640" cy="458788"/>
          </a:xfrm>
          <a:prstGeom prst="rect">
            <a:avLst/>
          </a:prstGeom>
        </p:spPr>
        <p:txBody>
          <a:bodyPr vert="horz" lIns="91440" tIns="45720" rIns="91440" bIns="45720" rtlCol="0"/>
          <a:lstStyle>
            <a:lvl1pPr algn="r">
              <a:defRPr sz="1200" smtClean="0"/>
            </a:lvl1pPr>
          </a:lstStyle>
          <a:p>
            <a:pPr>
              <a:defRPr/>
            </a:pPr>
            <a:fld id="{533141A3-1B1D-499B-8EF6-0BB01072C42A}" type="datetimeFigureOut">
              <a:rPr lang="en-GB"/>
              <a:pPr>
                <a:defRPr/>
              </a:pPr>
              <a:t>05/07/2016</a:t>
            </a:fld>
            <a:endParaRPr lang="en-GB"/>
          </a:p>
        </p:txBody>
      </p:sp>
      <p:sp>
        <p:nvSpPr>
          <p:cNvPr id="4" name="Footer Placeholder 3"/>
          <p:cNvSpPr>
            <a:spLocks noGrp="1"/>
          </p:cNvSpPr>
          <p:nvPr>
            <p:ph type="ftr" sz="quarter" idx="2"/>
          </p:nvPr>
        </p:nvSpPr>
        <p:spPr>
          <a:xfrm>
            <a:off x="116632" y="8532440"/>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699856" y="8532440"/>
            <a:ext cx="2971800" cy="458787"/>
          </a:xfrm>
          <a:prstGeom prst="rect">
            <a:avLst/>
          </a:prstGeom>
        </p:spPr>
        <p:txBody>
          <a:bodyPr vert="horz" lIns="91440" tIns="45720" rIns="91440" bIns="45720" rtlCol="0" anchor="b"/>
          <a:lstStyle>
            <a:lvl1pPr algn="r">
              <a:defRPr sz="1200" smtClean="0"/>
            </a:lvl1pPr>
          </a:lstStyle>
          <a:p>
            <a:pPr>
              <a:defRPr/>
            </a:pPr>
            <a:fld id="{80317889-7F52-4FE7-8ABA-65F3AA83C98A}" type="slidenum">
              <a:rPr lang="en-GB"/>
              <a:pPr>
                <a:defRPr/>
              </a:pPr>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656" y="143041"/>
            <a:ext cx="1589462" cy="763200"/>
          </a:xfrm>
          <a:prstGeom prst="rect">
            <a:avLst/>
          </a:prstGeom>
        </p:spPr>
      </p:pic>
    </p:spTree>
    <p:extLst>
      <p:ext uri="{BB962C8B-B14F-4D97-AF65-F5344CB8AC3E}">
        <p14:creationId xmlns:p14="http://schemas.microsoft.com/office/powerpoint/2010/main" val="223966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5732463" y="152400"/>
            <a:ext cx="955675" cy="458788"/>
          </a:xfrm>
          <a:prstGeom prst="rect">
            <a:avLst/>
          </a:prstGeom>
        </p:spPr>
        <p:txBody>
          <a:bodyPr vert="horz" lIns="91440" tIns="45720" rIns="91440" bIns="45720" rtlCol="0"/>
          <a:lstStyle>
            <a:lvl1pPr algn="r">
              <a:defRPr sz="1100" smtClean="0"/>
            </a:lvl1pPr>
          </a:lstStyle>
          <a:p>
            <a:pPr>
              <a:defRPr/>
            </a:pPr>
            <a:fld id="{CFEEF0ED-5334-488F-92B1-69662E749F80}" type="datetimeFigureOut">
              <a:rPr lang="en-GB"/>
              <a:pPr>
                <a:defRPr/>
              </a:pPr>
              <a:t>05/07/2016</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7" name="Slide Number Placeholder 6"/>
          <p:cNvSpPr>
            <a:spLocks noGrp="1"/>
          </p:cNvSpPr>
          <p:nvPr>
            <p:ph type="sldNum" sz="quarter" idx="5"/>
          </p:nvPr>
        </p:nvSpPr>
        <p:spPr>
          <a:xfrm>
            <a:off x="4724400" y="8532813"/>
            <a:ext cx="1963738" cy="458787"/>
          </a:xfrm>
          <a:prstGeom prst="rect">
            <a:avLst/>
          </a:prstGeom>
        </p:spPr>
        <p:txBody>
          <a:bodyPr vert="horz" lIns="91440" tIns="45720" rIns="91440" bIns="45720" rtlCol="0" anchor="b"/>
          <a:lstStyle>
            <a:lvl1pPr algn="r">
              <a:defRPr sz="1200" smtClean="0"/>
            </a:lvl1pPr>
          </a:lstStyle>
          <a:p>
            <a:pPr>
              <a:defRPr/>
            </a:pPr>
            <a:fld id="{CDF1C27B-6FDC-4395-9A18-99386A812577}" type="slidenum">
              <a:rPr lang="en-GB"/>
              <a:pPr>
                <a:defRPr/>
              </a:pPr>
              <a:t>‹#›</a:t>
            </a:fld>
            <a:endParaRPr lang="en-GB"/>
          </a:p>
        </p:txBody>
      </p:sp>
      <p:sp>
        <p:nvSpPr>
          <p:cNvPr id="2" name="Footer Placeholder 1"/>
          <p:cNvSpPr>
            <a:spLocks noGrp="1"/>
          </p:cNvSpPr>
          <p:nvPr>
            <p:ph type="ftr" sz="quarter" idx="4"/>
          </p:nvPr>
        </p:nvSpPr>
        <p:spPr>
          <a:xfrm>
            <a:off x="201214" y="8532812"/>
            <a:ext cx="2971800" cy="458787"/>
          </a:xfrm>
          <a:prstGeom prst="rect">
            <a:avLst/>
          </a:prstGeom>
        </p:spPr>
        <p:txBody>
          <a:bodyPr vert="horz" lIns="91440" tIns="45720" rIns="91440" bIns="45720" rtlCol="0" anchor="b"/>
          <a:lstStyle>
            <a:lvl1pPr algn="l">
              <a:defRPr sz="1200"/>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80" y="208351"/>
            <a:ext cx="1589462" cy="763200"/>
          </a:xfrm>
          <a:prstGeom prst="rect">
            <a:avLst/>
          </a:prstGeom>
        </p:spPr>
      </p:pic>
    </p:spTree>
    <p:extLst>
      <p:ext uri="{BB962C8B-B14F-4D97-AF65-F5344CB8AC3E}">
        <p14:creationId xmlns:p14="http://schemas.microsoft.com/office/powerpoint/2010/main" val="11509643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5537" y="1988842"/>
            <a:ext cx="8352928" cy="1470025"/>
          </a:xfrm>
          <a:prstGeom prst="rect">
            <a:avLst/>
          </a:prstGeom>
        </p:spPr>
        <p:txBody>
          <a:bodyPr/>
          <a:lstStyle>
            <a:lvl1pPr algn="l">
              <a:defRPr/>
            </a:lvl1pPr>
          </a:lstStyle>
          <a:p>
            <a:r>
              <a:rPr lang="en-US" smtClean="0"/>
              <a:t>Click to edit Master title style</a:t>
            </a:r>
            <a:endParaRPr lang="en-GB" dirty="0"/>
          </a:p>
        </p:txBody>
      </p:sp>
      <p:sp>
        <p:nvSpPr>
          <p:cNvPr id="3" name="Subtitle 2"/>
          <p:cNvSpPr>
            <a:spLocks noGrp="1"/>
          </p:cNvSpPr>
          <p:nvPr>
            <p:ph type="subTitle" idx="1"/>
          </p:nvPr>
        </p:nvSpPr>
        <p:spPr>
          <a:xfrm>
            <a:off x="395537" y="3789040"/>
            <a:ext cx="8352928" cy="1631032"/>
          </a:xfrm>
          <a:prstGeom prst="rect">
            <a:avLst/>
          </a:prstGeom>
        </p:spPr>
        <p:txBody>
          <a:bodyPr/>
          <a:lstStyle>
            <a:lvl1pPr marL="0" indent="0" algn="l">
              <a:buNone/>
              <a:defRPr>
                <a:solidFill>
                  <a:srgbClr val="747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410146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7" y="332656"/>
            <a:ext cx="8341816" cy="792088"/>
          </a:xfrm>
          <a:prstGeom prst="rect">
            <a:avLst/>
          </a:prstGeom>
        </p:spPr>
        <p:txBody>
          <a:bodyPr/>
          <a:lstStyle>
            <a:lvl1pPr>
              <a:defRPr baseline="0"/>
            </a:lvl1pPr>
          </a:lstStyle>
          <a:p>
            <a:r>
              <a:rPr lang="en-US" smtClean="0"/>
              <a:t>Click to edit Master title style</a:t>
            </a:r>
            <a:endParaRPr lang="en-GB" dirty="0"/>
          </a:p>
        </p:txBody>
      </p:sp>
      <p:sp>
        <p:nvSpPr>
          <p:cNvPr id="15" name="Text Placeholder 14"/>
          <p:cNvSpPr>
            <a:spLocks noGrp="1"/>
          </p:cNvSpPr>
          <p:nvPr>
            <p:ph type="body" sz="quarter" idx="10"/>
          </p:nvPr>
        </p:nvSpPr>
        <p:spPr>
          <a:xfrm>
            <a:off x="395288" y="1268414"/>
            <a:ext cx="8342064" cy="4104803"/>
          </a:xfrm>
          <a:prstGeom prst="rect">
            <a:avLst/>
          </a:prstGeom>
        </p:spPr>
        <p:txBody>
          <a:bodyPr/>
          <a:lstStyle>
            <a:lvl1pPr marL="0" indent="0">
              <a:buNone/>
              <a:defRPr lang="en-US" b="1" dirty="0" err="1" smtClean="0"/>
            </a:lvl1pPr>
            <a:lvl2pPr marL="0" indent="0">
              <a:buFontTx/>
              <a:buNone/>
              <a:defRPr sz="2400" b="0"/>
            </a:lvl2pPr>
            <a:lvl3pPr marL="719138" indent="-363538">
              <a:tabLst>
                <a:tab pos="719138" algn="l"/>
              </a:tabLst>
              <a:defRPr baseline="0"/>
            </a:lvl3pPr>
            <a:lvl4pPr marL="1074738" indent="-355600">
              <a:buFont typeface="Arial" panose="020B0604020202020204" pitchFamily="34" charset="0"/>
              <a:buChar char="•"/>
              <a:tabLst>
                <a:tab pos="1074738" algn="l"/>
              </a:tabLst>
              <a:defRPr sz="2400"/>
            </a:lvl4pPr>
            <a:lvl5pPr marL="1438275" indent="-363538">
              <a:buFont typeface="Arial" panose="020B0604020202020204" pitchFamily="34" charset="0"/>
              <a:buChar char="•"/>
              <a:tabLst>
                <a:tab pos="1438275" algn="l"/>
              </a:tabLst>
              <a:defRPr sz="24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051710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3290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0" y="5589588"/>
            <a:ext cx="9144000" cy="0"/>
          </a:xfrm>
          <a:prstGeom prst="line">
            <a:avLst/>
          </a:prstGeom>
          <a:ln w="25400">
            <a:solidFill>
              <a:srgbClr val="74767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2000" y="5724000"/>
            <a:ext cx="2217181" cy="10646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l" rtl="0" eaLnBrk="1" fontAlgn="base" hangingPunct="1">
        <a:spcBef>
          <a:spcPct val="0"/>
        </a:spcBef>
        <a:spcAft>
          <a:spcPct val="0"/>
        </a:spcAft>
        <a:defRPr sz="4400" kern="1200">
          <a:solidFill>
            <a:srgbClr val="CF2453"/>
          </a:solidFill>
          <a:latin typeface="Arial" pitchFamily="34" charset="0"/>
          <a:ea typeface="+mj-ea"/>
          <a:cs typeface="+mj-cs"/>
        </a:defRPr>
      </a:lvl1pPr>
      <a:lvl2pPr algn="l" rtl="0" eaLnBrk="1" fontAlgn="base" hangingPunct="1">
        <a:spcBef>
          <a:spcPct val="0"/>
        </a:spcBef>
        <a:spcAft>
          <a:spcPct val="0"/>
        </a:spcAft>
        <a:defRPr sz="4400">
          <a:solidFill>
            <a:srgbClr val="CF2453"/>
          </a:solidFill>
          <a:latin typeface="Arial" panose="020B0604020202020204" pitchFamily="34" charset="0"/>
        </a:defRPr>
      </a:lvl2pPr>
      <a:lvl3pPr algn="l" rtl="0" eaLnBrk="1" fontAlgn="base" hangingPunct="1">
        <a:spcBef>
          <a:spcPct val="0"/>
        </a:spcBef>
        <a:spcAft>
          <a:spcPct val="0"/>
        </a:spcAft>
        <a:defRPr sz="4400">
          <a:solidFill>
            <a:srgbClr val="CF2453"/>
          </a:solidFill>
          <a:latin typeface="Arial" panose="020B0604020202020204" pitchFamily="34" charset="0"/>
        </a:defRPr>
      </a:lvl3pPr>
      <a:lvl4pPr algn="l" rtl="0" eaLnBrk="1" fontAlgn="base" hangingPunct="1">
        <a:spcBef>
          <a:spcPct val="0"/>
        </a:spcBef>
        <a:spcAft>
          <a:spcPct val="0"/>
        </a:spcAft>
        <a:defRPr sz="4400">
          <a:solidFill>
            <a:srgbClr val="CF2453"/>
          </a:solidFill>
          <a:latin typeface="Arial" panose="020B0604020202020204" pitchFamily="34" charset="0"/>
        </a:defRPr>
      </a:lvl4pPr>
      <a:lvl5pPr algn="l" rtl="0" eaLnBrk="1" fontAlgn="base" hangingPunct="1">
        <a:spcBef>
          <a:spcPct val="0"/>
        </a:spcBef>
        <a:spcAft>
          <a:spcPct val="0"/>
        </a:spcAft>
        <a:defRPr sz="4400">
          <a:solidFill>
            <a:srgbClr val="CF2453"/>
          </a:solidFill>
          <a:latin typeface="Arial" panose="020B0604020202020204" pitchFamily="34" charset="0"/>
        </a:defRPr>
      </a:lvl5pPr>
      <a:lvl6pPr marL="457200" algn="ctr" rtl="0" eaLnBrk="1" fontAlgn="base" hangingPunct="1">
        <a:spcBef>
          <a:spcPct val="0"/>
        </a:spcBef>
        <a:spcAft>
          <a:spcPct val="0"/>
        </a:spcAft>
        <a:defRPr sz="4400">
          <a:solidFill>
            <a:srgbClr val="747678"/>
          </a:solidFill>
          <a:latin typeface="Arial" panose="020B0604020202020204" pitchFamily="34" charset="0"/>
        </a:defRPr>
      </a:lvl6pPr>
      <a:lvl7pPr marL="914400" algn="ctr" rtl="0" eaLnBrk="1" fontAlgn="base" hangingPunct="1">
        <a:spcBef>
          <a:spcPct val="0"/>
        </a:spcBef>
        <a:spcAft>
          <a:spcPct val="0"/>
        </a:spcAft>
        <a:defRPr sz="4400">
          <a:solidFill>
            <a:srgbClr val="747678"/>
          </a:solidFill>
          <a:latin typeface="Arial" panose="020B0604020202020204" pitchFamily="34" charset="0"/>
        </a:defRPr>
      </a:lvl7pPr>
      <a:lvl8pPr marL="1371600" algn="ctr" rtl="0" eaLnBrk="1" fontAlgn="base" hangingPunct="1">
        <a:spcBef>
          <a:spcPct val="0"/>
        </a:spcBef>
        <a:spcAft>
          <a:spcPct val="0"/>
        </a:spcAft>
        <a:defRPr sz="4400">
          <a:solidFill>
            <a:srgbClr val="747678"/>
          </a:solidFill>
          <a:latin typeface="Arial" panose="020B0604020202020204" pitchFamily="34" charset="0"/>
        </a:defRPr>
      </a:lvl8pPr>
      <a:lvl9pPr marL="1828800" algn="ctr" rtl="0" eaLnBrk="1" fontAlgn="base" hangingPunct="1">
        <a:spcBef>
          <a:spcPct val="0"/>
        </a:spcBef>
        <a:spcAft>
          <a:spcPct val="0"/>
        </a:spcAft>
        <a:defRPr sz="4400">
          <a:solidFill>
            <a:srgbClr val="747678"/>
          </a:solidFill>
          <a:latin typeface="Arial" panose="020B06040202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rgbClr val="747678"/>
          </a:solidFill>
          <a:latin typeface="Arial" pitchFamily="34" charset="0"/>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rgbClr val="747678"/>
          </a:solidFill>
          <a:latin typeface="Arial" pitchFamily="34" charset="0"/>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rgbClr val="747678"/>
          </a:solidFill>
          <a:latin typeface="Arial" pitchFamily="34" charset="0"/>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Celebrating the work of the NSLN 2015-2016</a:t>
            </a:r>
            <a:endParaRPr lang="en-GB" dirty="0"/>
          </a:p>
        </p:txBody>
      </p:sp>
      <p:sp>
        <p:nvSpPr>
          <p:cNvPr id="5" name="Subtitle 4"/>
          <p:cNvSpPr>
            <a:spLocks noGrp="1"/>
          </p:cNvSpPr>
          <p:nvPr>
            <p:ph type="subTitle" idx="1"/>
          </p:nvPr>
        </p:nvSpPr>
        <p:spPr/>
        <p:txBody>
          <a:bodyPr/>
          <a:lstStyle/>
          <a:p>
            <a:r>
              <a:rPr lang="en-GB" altLang="en-US" sz="2800" dirty="0"/>
              <a:t>6 July 2016, </a:t>
            </a:r>
            <a:endParaRPr lang="en-GB" altLang="en-US" sz="2800" dirty="0" smtClean="0"/>
          </a:p>
          <a:p>
            <a:r>
              <a:rPr lang="en-GB" altLang="en-US" sz="2800" dirty="0" smtClean="0"/>
              <a:t>Becca Knowles Head of Network</a:t>
            </a:r>
            <a:endParaRPr lang="en-GB" altLang="en-US" sz="2800" dirty="0"/>
          </a:p>
          <a:p>
            <a:r>
              <a:rPr lang="en-GB" altLang="en-US" sz="2800" dirty="0"/>
              <a:t>National STEM Learning Centre and Network</a:t>
            </a:r>
          </a:p>
        </p:txBody>
      </p:sp>
    </p:spTree>
    <p:extLst>
      <p:ext uri="{BB962C8B-B14F-4D97-AF65-F5344CB8AC3E}">
        <p14:creationId xmlns:p14="http://schemas.microsoft.com/office/powerpoint/2010/main" val="120551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p:txBody>
          <a:bodyPr/>
          <a:lstStyle/>
          <a:p>
            <a:r>
              <a:rPr lang="en-GB" b="0" dirty="0" smtClean="0"/>
              <a:t>Thank you for your generosity, commitment and enthusiasm in supporting teachers  and schools to provide:</a:t>
            </a:r>
          </a:p>
          <a:p>
            <a:endParaRPr lang="en-GB" b="0" dirty="0" smtClean="0"/>
          </a:p>
          <a:p>
            <a:pPr algn="ctr"/>
            <a:r>
              <a:rPr lang="en-GB" b="0" i="1" dirty="0" smtClean="0"/>
              <a:t>A world leading STEM Education for all young people.</a:t>
            </a:r>
            <a:endParaRPr lang="en-GB" b="0" i="1" dirty="0"/>
          </a:p>
        </p:txBody>
      </p:sp>
    </p:spTree>
    <p:extLst>
      <p:ext uri="{BB962C8B-B14F-4D97-AF65-F5344CB8AC3E}">
        <p14:creationId xmlns:p14="http://schemas.microsoft.com/office/powerpoint/2010/main" val="1527910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did we achieve?</a:t>
            </a:r>
            <a:endParaRPr lang="en-GB" dirty="0"/>
          </a:p>
        </p:txBody>
      </p:sp>
      <p:sp>
        <p:nvSpPr>
          <p:cNvPr id="3" name="Text Placeholder 2"/>
          <p:cNvSpPr>
            <a:spLocks noGrp="1"/>
          </p:cNvSpPr>
          <p:nvPr>
            <p:ph type="body" sz="quarter" idx="10"/>
          </p:nvPr>
        </p:nvSpPr>
        <p:spPr/>
        <p:txBody>
          <a:bodyPr/>
          <a:lstStyle/>
          <a:p>
            <a:pPr lvl="0"/>
            <a:endParaRPr lang="en-GB" sz="1800" b="0" dirty="0" smtClean="0"/>
          </a:p>
          <a:p>
            <a:pPr marL="285750" lvl="0" indent="-285750">
              <a:buFont typeface="Arial" panose="020B0604020202020204" pitchFamily="34" charset="0"/>
              <a:buChar char="•"/>
            </a:pPr>
            <a:r>
              <a:rPr lang="en-GB" sz="2400" b="0" dirty="0" smtClean="0"/>
              <a:t>Support provided to 11,500 </a:t>
            </a:r>
            <a:r>
              <a:rPr lang="en-GB" sz="2400" b="0" dirty="0"/>
              <a:t>teachers and support staff (up from 9126 in 2014-2015 and 10,407 in 2013-2014</a:t>
            </a:r>
            <a:r>
              <a:rPr lang="en-GB" sz="2400" b="0" dirty="0" smtClean="0"/>
              <a:t>)</a:t>
            </a:r>
          </a:p>
          <a:p>
            <a:pPr marL="285750" indent="-285750">
              <a:buFont typeface="Arial" panose="020B0604020202020204" pitchFamily="34" charset="0"/>
              <a:buChar char="•"/>
            </a:pPr>
            <a:r>
              <a:rPr lang="en-GB" sz="2400" b="0" dirty="0"/>
              <a:t>Support provided to over 2,600 primary schools and 2100 secondary schools</a:t>
            </a:r>
            <a:r>
              <a:rPr lang="en-GB" sz="2400" b="0" dirty="0" smtClean="0"/>
              <a:t>.</a:t>
            </a:r>
            <a:endParaRPr lang="en-GB" sz="2400" b="0" dirty="0"/>
          </a:p>
          <a:p>
            <a:pPr marL="285750" lvl="0" indent="-285750">
              <a:buFont typeface="Arial" panose="020B0604020202020204" pitchFamily="34" charset="0"/>
              <a:buChar char="•"/>
            </a:pPr>
            <a:r>
              <a:rPr lang="en-GB" sz="2400" b="0" dirty="0"/>
              <a:t>Over 90% of teachers, technicians and subject leaders accessing STEM CPD from the regional Network reporting that the CPD had fulfilled their aims (97%), improved their confidence, knowledge and skills (98%), and had enhanced their </a:t>
            </a:r>
            <a:r>
              <a:rPr lang="en-GB" sz="2400" b="0" dirty="0" smtClean="0"/>
              <a:t>practice </a:t>
            </a:r>
            <a:r>
              <a:rPr lang="en-GB" sz="2400" b="0" dirty="0"/>
              <a:t>(98%).</a:t>
            </a:r>
          </a:p>
          <a:p>
            <a:endParaRPr lang="en-GB" dirty="0"/>
          </a:p>
        </p:txBody>
      </p:sp>
    </p:spTree>
    <p:extLst>
      <p:ext uri="{BB962C8B-B14F-4D97-AF65-F5344CB8AC3E}">
        <p14:creationId xmlns:p14="http://schemas.microsoft.com/office/powerpoint/2010/main" val="3793133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95288" y="476672"/>
            <a:ext cx="8342064" cy="4896545"/>
          </a:xfrm>
        </p:spPr>
        <p:txBody>
          <a:bodyPr/>
          <a:lstStyle/>
          <a:p>
            <a:r>
              <a:rPr lang="en-GB" sz="2400" b="0" i="1" dirty="0"/>
              <a:t>“We have been working to address the issues of EAL and SEN children and realised as a school that we were making assumptions about the barriers they pose to learning and how misconceptions can be created by a lack of </a:t>
            </a:r>
            <a:r>
              <a:rPr lang="en-GB" sz="2400" b="0" i="1" dirty="0" smtClean="0"/>
              <a:t>language. We </a:t>
            </a:r>
            <a:r>
              <a:rPr lang="en-GB" sz="2400" b="0" i="1" dirty="0"/>
              <a:t>have held enrichment days and the enthusiasm for science from teachers and children has greatly </a:t>
            </a:r>
            <a:r>
              <a:rPr lang="en-GB" sz="2400" b="0" i="1" dirty="0" smtClean="0"/>
              <a:t>improved. This </a:t>
            </a:r>
            <a:r>
              <a:rPr lang="en-GB" sz="2400" b="0" i="1" dirty="0"/>
              <a:t>has gone a long way in raising the profile of science within the school and has also raised the profile of the subject within the wider community, such as parents. The impact of this </a:t>
            </a:r>
            <a:r>
              <a:rPr lang="en-GB" sz="2400" b="0" i="1" dirty="0" smtClean="0"/>
              <a:t>CPD </a:t>
            </a:r>
            <a:r>
              <a:rPr lang="en-GB" sz="2400" b="0" i="1" dirty="0"/>
              <a:t>on me and my school has been huge.”</a:t>
            </a:r>
            <a:r>
              <a:rPr lang="en-GB" sz="2400" b="0" dirty="0"/>
              <a:t> </a:t>
            </a:r>
            <a:endParaRPr lang="en-GB" sz="2400" b="0" dirty="0" smtClean="0"/>
          </a:p>
          <a:p>
            <a:r>
              <a:rPr lang="en-GB" sz="2000" b="0" dirty="0" smtClean="0"/>
              <a:t>Raising </a:t>
            </a:r>
            <a:r>
              <a:rPr lang="en-GB" sz="2000" b="0" dirty="0"/>
              <a:t>attainment in primary science. </a:t>
            </a:r>
            <a:endParaRPr lang="en-GB" sz="2400" b="0" dirty="0"/>
          </a:p>
        </p:txBody>
      </p:sp>
    </p:spTree>
    <p:extLst>
      <p:ext uri="{BB962C8B-B14F-4D97-AF65-F5344CB8AC3E}">
        <p14:creationId xmlns:p14="http://schemas.microsoft.com/office/powerpoint/2010/main" val="182725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about SLPs?</a:t>
            </a:r>
            <a:endParaRPr lang="en-GB" dirty="0"/>
          </a:p>
        </p:txBody>
      </p:sp>
      <p:sp>
        <p:nvSpPr>
          <p:cNvPr id="3" name="Text Placeholder 2"/>
          <p:cNvSpPr>
            <a:spLocks noGrp="1"/>
          </p:cNvSpPr>
          <p:nvPr>
            <p:ph type="body" sz="quarter" idx="10"/>
          </p:nvPr>
        </p:nvSpPr>
        <p:spPr>
          <a:xfrm>
            <a:off x="395288" y="1268414"/>
            <a:ext cx="8342064" cy="4248818"/>
          </a:xfrm>
        </p:spPr>
        <p:txBody>
          <a:bodyPr/>
          <a:lstStyle/>
          <a:p>
            <a:pPr marL="342900" lvl="0" indent="-342900">
              <a:buFont typeface="Arial" panose="020B0604020202020204" pitchFamily="34" charset="0"/>
              <a:buChar char="•"/>
            </a:pPr>
            <a:r>
              <a:rPr lang="en-GB" sz="2400" b="0" dirty="0" smtClean="0"/>
              <a:t>The </a:t>
            </a:r>
            <a:r>
              <a:rPr lang="en-GB" sz="2400" b="0" dirty="0"/>
              <a:t>positive impact of involvement in network on leading SLPs - reported in terms of </a:t>
            </a:r>
            <a:r>
              <a:rPr lang="en-GB" sz="2400" b="0" dirty="0" smtClean="0"/>
              <a:t>leadership </a:t>
            </a:r>
            <a:r>
              <a:rPr lang="en-GB" sz="2400" b="0" dirty="0"/>
              <a:t>development, staff recruitment and retention, and an impact on staff confidence, skills and teaching (95%), on career development and progression (91%). </a:t>
            </a:r>
            <a:endParaRPr lang="en-GB" sz="2400" b="0" dirty="0" smtClean="0"/>
          </a:p>
          <a:p>
            <a:pPr marL="342900" lvl="0" indent="-342900">
              <a:buFont typeface="Arial" panose="020B0604020202020204" pitchFamily="34" charset="0"/>
              <a:buChar char="•"/>
            </a:pPr>
            <a:r>
              <a:rPr lang="en-GB" sz="2400" b="0" dirty="0" smtClean="0"/>
              <a:t>Building capacity in a school led model</a:t>
            </a:r>
          </a:p>
          <a:p>
            <a:pPr marL="342900" lvl="0" indent="-342900">
              <a:buFont typeface="Arial" panose="020B0604020202020204" pitchFamily="34" charset="0"/>
              <a:buChar char="•"/>
            </a:pPr>
            <a:r>
              <a:rPr lang="en-GB" sz="2400" b="0" dirty="0" smtClean="0"/>
              <a:t>Implementation of online Impact toolkit</a:t>
            </a:r>
          </a:p>
          <a:p>
            <a:pPr marL="342900" lvl="0" indent="-342900">
              <a:buFont typeface="Arial" panose="020B0604020202020204" pitchFamily="34" charset="0"/>
              <a:buChar char="•"/>
            </a:pPr>
            <a:r>
              <a:rPr lang="en-GB" sz="2400" b="0" dirty="0" smtClean="0"/>
              <a:t>Helped launch a new website</a:t>
            </a:r>
            <a:endParaRPr lang="en-GB" sz="2400" b="0" dirty="0"/>
          </a:p>
          <a:p>
            <a:pPr marL="342900" indent="-342900">
              <a:buFont typeface="Arial" panose="020B0604020202020204" pitchFamily="34" charset="0"/>
              <a:buChar char="•"/>
            </a:pPr>
            <a:r>
              <a:rPr lang="en-GB" sz="2400" b="0" dirty="0"/>
              <a:t>Development and implementation of the SLP Evaluation </a:t>
            </a:r>
            <a:r>
              <a:rPr lang="en-GB" sz="2400" b="0" dirty="0" smtClean="0"/>
              <a:t>Framework  </a:t>
            </a:r>
            <a:endParaRPr lang="en-GB" sz="2400" b="0" dirty="0"/>
          </a:p>
          <a:p>
            <a:pPr marL="342900" lvl="0" indent="-342900">
              <a:buFont typeface="Arial" panose="020B0604020202020204" pitchFamily="34" charset="0"/>
              <a:buChar char="•"/>
            </a:pPr>
            <a:endParaRPr lang="en-GB" sz="2400" b="0" dirty="0"/>
          </a:p>
          <a:p>
            <a:endParaRPr lang="en-GB" dirty="0"/>
          </a:p>
        </p:txBody>
      </p:sp>
    </p:spTree>
    <p:extLst>
      <p:ext uri="{BB962C8B-B14F-4D97-AF65-F5344CB8AC3E}">
        <p14:creationId xmlns:p14="http://schemas.microsoft.com/office/powerpoint/2010/main" val="745931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p:txBody>
          <a:bodyPr/>
          <a:lstStyle/>
          <a:p>
            <a:r>
              <a:rPr lang="en-GB" sz="2800" b="0" i="1" dirty="0" smtClean="0"/>
              <a:t>SLP </a:t>
            </a:r>
            <a:r>
              <a:rPr lang="en-GB" sz="2800" b="0" i="1" dirty="0"/>
              <a:t>Leads felt that schools benefit from their work as an SLP. All SLP leads were confident that the schools and colleges leading SLPs have benefitted significantly as a result of their involvement in the </a:t>
            </a:r>
            <a:r>
              <a:rPr lang="en-GB" sz="2800" b="0" i="1" dirty="0" smtClean="0"/>
              <a:t>network. </a:t>
            </a:r>
          </a:p>
          <a:p>
            <a:r>
              <a:rPr lang="en-GB" sz="2800" b="0" i="1" dirty="0" smtClean="0"/>
              <a:t>Examples </a:t>
            </a:r>
            <a:r>
              <a:rPr lang="en-GB" sz="2800" b="0" i="1" dirty="0"/>
              <a:t>of impact are often referenced in terms of leadership roles in local STEM education, and of recruiting, developing and retaining high-calibre staff. </a:t>
            </a:r>
            <a:endParaRPr lang="en-GB" sz="2800" b="0" i="1" dirty="0" smtClean="0"/>
          </a:p>
          <a:p>
            <a:r>
              <a:rPr lang="en-GB" sz="2000" b="0" i="1" dirty="0" smtClean="0"/>
              <a:t>ISOS </a:t>
            </a:r>
            <a:r>
              <a:rPr lang="en-GB" sz="2000" b="0" i="1" dirty="0"/>
              <a:t>Evaluation 2016</a:t>
            </a:r>
          </a:p>
          <a:p>
            <a:endParaRPr lang="en-GB" dirty="0"/>
          </a:p>
        </p:txBody>
      </p:sp>
    </p:spTree>
    <p:extLst>
      <p:ext uri="{BB962C8B-B14F-4D97-AF65-F5344CB8AC3E}">
        <p14:creationId xmlns:p14="http://schemas.microsoft.com/office/powerpoint/2010/main" val="321608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GB" sz="2400" b="0" i="1" dirty="0"/>
              <a:t>As a result of my learning I can now deliver high quality </a:t>
            </a:r>
            <a:r>
              <a:rPr lang="en-GB" sz="2400" b="0" i="1" dirty="0" smtClean="0"/>
              <a:t> </a:t>
            </a:r>
            <a:r>
              <a:rPr lang="en-GB" sz="2400" b="0" i="1" dirty="0"/>
              <a:t>CPD to other staff which has had a positive impact and improved the standard of science teaching.  </a:t>
            </a:r>
            <a:r>
              <a:rPr lang="en-GB" sz="2400" b="0" i="1" dirty="0" smtClean="0"/>
              <a:t> This </a:t>
            </a:r>
            <a:r>
              <a:rPr lang="en-GB" sz="2400" b="0" i="1" dirty="0"/>
              <a:t>will ultimately lead to a higher quality of learning taking place and will improve pupils' achievement </a:t>
            </a:r>
            <a:r>
              <a:rPr lang="en-GB" sz="2400" b="0" i="1" dirty="0" smtClean="0"/>
              <a:t>and attainment.</a:t>
            </a:r>
            <a:endParaRPr lang="en-GB" sz="2000" b="0" i="1" dirty="0" smtClean="0"/>
          </a:p>
          <a:p>
            <a:r>
              <a:rPr lang="en-GB" sz="2000" b="0" i="1" dirty="0" smtClean="0"/>
              <a:t>Leading </a:t>
            </a:r>
            <a:r>
              <a:rPr lang="en-GB" sz="2000" b="0" i="1" dirty="0"/>
              <a:t>professional development in science </a:t>
            </a:r>
            <a:r>
              <a:rPr lang="en-GB" sz="2000" b="0" i="1" dirty="0" smtClean="0"/>
              <a:t>education participant </a:t>
            </a:r>
            <a:endParaRPr lang="en-GB" sz="2000" b="0" dirty="0"/>
          </a:p>
          <a:p>
            <a:endParaRPr lang="en-GB" dirty="0"/>
          </a:p>
        </p:txBody>
      </p:sp>
    </p:spTree>
    <p:extLst>
      <p:ext uri="{BB962C8B-B14F-4D97-AF65-F5344CB8AC3E}">
        <p14:creationId xmlns:p14="http://schemas.microsoft.com/office/powerpoint/2010/main" val="1998668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bwMode="auto">
          <a:xfrm>
            <a:off x="395288" y="333375"/>
            <a:ext cx="8342312"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ltLang="en-US" dirty="0" smtClean="0"/>
          </a:p>
        </p:txBody>
      </p:sp>
      <p:sp>
        <p:nvSpPr>
          <p:cNvPr id="5123" name="Text Placeholder 2"/>
          <p:cNvSpPr>
            <a:spLocks noGrp="1"/>
          </p:cNvSpPr>
          <p:nvPr>
            <p:ph type="body" sz="quarter" idx="10"/>
          </p:nvPr>
        </p:nvSpPr>
        <p:spPr bwMode="auto">
          <a:xfrm>
            <a:off x="395288" y="1268413"/>
            <a:ext cx="8342312" cy="4105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z="2400" dirty="0" smtClean="0"/>
              <a:t>Primary Innovation Awards – a great success</a:t>
            </a:r>
          </a:p>
          <a:p>
            <a:pPr lvl="0"/>
            <a:endParaRPr lang="en-GB" sz="2400" b="0" dirty="0"/>
          </a:p>
          <a:p>
            <a:pPr marL="342900" lvl="0" indent="-342900">
              <a:buFont typeface="Arial" panose="020B0604020202020204" pitchFamily="34" charset="0"/>
              <a:buChar char="•"/>
            </a:pPr>
            <a:r>
              <a:rPr lang="en-GB" sz="2400" b="0" dirty="0" smtClean="0"/>
              <a:t>broadened </a:t>
            </a:r>
            <a:r>
              <a:rPr lang="en-GB" sz="2400" b="0" dirty="0"/>
              <a:t>the engagement with primary </a:t>
            </a:r>
            <a:r>
              <a:rPr lang="en-GB" sz="2400" b="0" dirty="0" smtClean="0"/>
              <a:t>schools</a:t>
            </a:r>
            <a:endParaRPr lang="en-GB" sz="2400" b="0" dirty="0"/>
          </a:p>
          <a:p>
            <a:pPr marL="342900" lvl="0" indent="-342900">
              <a:buFont typeface="Arial" panose="020B0604020202020204" pitchFamily="34" charset="0"/>
              <a:buChar char="•"/>
            </a:pPr>
            <a:r>
              <a:rPr lang="en-GB" sz="2400" b="0" dirty="0" smtClean="0"/>
              <a:t>14 </a:t>
            </a:r>
            <a:r>
              <a:rPr lang="en-GB" sz="2400" b="0" dirty="0"/>
              <a:t>primary innovation awards establishing 14 </a:t>
            </a:r>
            <a:r>
              <a:rPr lang="en-GB" sz="2400" b="0" dirty="0" smtClean="0"/>
              <a:t>networks</a:t>
            </a:r>
          </a:p>
          <a:p>
            <a:pPr marL="342900" lvl="0" indent="-342900">
              <a:buFont typeface="Arial" panose="020B0604020202020204" pitchFamily="34" charset="0"/>
              <a:buChar char="•"/>
            </a:pPr>
            <a:r>
              <a:rPr lang="en-GB" sz="2400" b="0" dirty="0" smtClean="0"/>
              <a:t>supporting </a:t>
            </a:r>
            <a:r>
              <a:rPr lang="en-GB" sz="2400" b="0" dirty="0"/>
              <a:t>155 primary </a:t>
            </a:r>
            <a:r>
              <a:rPr lang="en-GB" sz="2400" b="0" dirty="0" smtClean="0"/>
              <a:t>teachers</a:t>
            </a:r>
          </a:p>
          <a:p>
            <a:pPr marL="342900" lvl="0" indent="-342900">
              <a:buFont typeface="Arial" panose="020B0604020202020204" pitchFamily="34" charset="0"/>
              <a:buChar char="•"/>
            </a:pPr>
            <a:endParaRPr lang="en-GB" sz="2400" b="0" dirty="0"/>
          </a:p>
          <a:p>
            <a:pPr lvl="0"/>
            <a:r>
              <a:rPr lang="en-GB" sz="2400" b="0" dirty="0" smtClean="0"/>
              <a:t>The </a:t>
            </a:r>
            <a:r>
              <a:rPr lang="en-GB" sz="2400" b="0" dirty="0"/>
              <a:t>main focus was support with practical work in primary schools and assessment and moderation procedures for the new curriculum requirements</a:t>
            </a:r>
          </a:p>
          <a:p>
            <a:endParaRPr lang="en-GB" altLang="en-US" sz="2400" dirty="0"/>
          </a:p>
        </p:txBody>
      </p:sp>
    </p:spTree>
    <p:extLst>
      <p:ext uri="{BB962C8B-B14F-4D97-AF65-F5344CB8AC3E}">
        <p14:creationId xmlns:p14="http://schemas.microsoft.com/office/powerpoint/2010/main" val="1897228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remains high.</a:t>
            </a:r>
            <a:endParaRPr lang="en-GB" dirty="0"/>
          </a:p>
        </p:txBody>
      </p:sp>
      <p:graphicFrame>
        <p:nvGraphicFramePr>
          <p:cNvPr id="4" name="Table 3"/>
          <p:cNvGraphicFramePr>
            <a:graphicFrameLocks noGrp="1"/>
          </p:cNvGraphicFramePr>
          <p:nvPr/>
        </p:nvGraphicFramePr>
        <p:xfrm>
          <a:off x="755576" y="1951388"/>
          <a:ext cx="7200798" cy="2695558"/>
        </p:xfrm>
        <a:graphic>
          <a:graphicData uri="http://schemas.openxmlformats.org/drawingml/2006/table">
            <a:tbl>
              <a:tblPr firstRow="1" firstCol="1" bandRow="1">
                <a:tableStyleId>{5C22544A-7EE6-4342-B048-85BDC9FD1C3A}</a:tableStyleId>
              </a:tblPr>
              <a:tblGrid>
                <a:gridCol w="2592288"/>
                <a:gridCol w="1536170"/>
                <a:gridCol w="1536170"/>
                <a:gridCol w="1536170"/>
              </a:tblGrid>
              <a:tr h="592438">
                <a:tc>
                  <a:txBody>
                    <a:bodyPr/>
                    <a:lstStyle/>
                    <a:p>
                      <a:pPr>
                        <a:lnSpc>
                          <a:spcPct val="115000"/>
                        </a:lnSpc>
                      </a:pPr>
                      <a:endParaRPr lang="en-GB" sz="2400" dirty="0">
                        <a:effectLst/>
                        <a:latin typeface="Calibri" panose="020F0502020204030204" pitchFamily="34" charset="0"/>
                      </a:endParaRPr>
                    </a:p>
                  </a:txBody>
                  <a:tcPr marL="68580" marR="68580" marT="0" marB="0" anchor="b"/>
                </a:tc>
                <a:tc>
                  <a:txBody>
                    <a:bodyPr/>
                    <a:lstStyle/>
                    <a:p>
                      <a:pPr algn="just">
                        <a:lnSpc>
                          <a:spcPct val="115000"/>
                        </a:lnSpc>
                        <a:spcAft>
                          <a:spcPts val="0"/>
                        </a:spcAft>
                      </a:pPr>
                      <a:r>
                        <a:rPr lang="en-GB" sz="2400">
                          <a:effectLst/>
                        </a:rPr>
                        <a:t>2013/2014</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15000"/>
                        </a:lnSpc>
                        <a:spcAft>
                          <a:spcPts val="0"/>
                        </a:spcAft>
                      </a:pPr>
                      <a:r>
                        <a:rPr lang="en-GB" sz="2400">
                          <a:effectLst/>
                        </a:rPr>
                        <a:t>2014/2015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15000"/>
                        </a:lnSpc>
                        <a:spcAft>
                          <a:spcPts val="0"/>
                        </a:spcAft>
                      </a:pPr>
                      <a:r>
                        <a:rPr lang="en-GB" sz="2400">
                          <a:effectLst/>
                        </a:rPr>
                        <a:t>2015/2016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64395">
                <a:tc>
                  <a:txBody>
                    <a:bodyPr/>
                    <a:lstStyle/>
                    <a:p>
                      <a:pPr algn="r">
                        <a:lnSpc>
                          <a:spcPct val="115000"/>
                        </a:lnSpc>
                        <a:spcAft>
                          <a:spcPts val="0"/>
                        </a:spcAft>
                      </a:pPr>
                      <a:r>
                        <a:rPr lang="en-GB" sz="2400" dirty="0">
                          <a:effectLst/>
                        </a:rPr>
                        <a:t>Medium to high Impact on self</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dirty="0">
                          <a:effectLst/>
                        </a:rPr>
                        <a:t>92%</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a:effectLst/>
                        </a:rPr>
                        <a:t>95%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a:effectLst/>
                        </a:rPr>
                        <a:t>96%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1184875">
                <a:tc>
                  <a:txBody>
                    <a:bodyPr/>
                    <a:lstStyle/>
                    <a:p>
                      <a:pPr algn="r">
                        <a:lnSpc>
                          <a:spcPct val="115000"/>
                        </a:lnSpc>
                        <a:spcAft>
                          <a:spcPts val="0"/>
                        </a:spcAft>
                      </a:pPr>
                      <a:r>
                        <a:rPr lang="en-GB" sz="2400">
                          <a:effectLst/>
                        </a:rPr>
                        <a:t>Medium to high Impact on pupil outcomes</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dirty="0">
                          <a:effectLst/>
                        </a:rPr>
                        <a:t>76%</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dirty="0">
                          <a:effectLst/>
                        </a:rPr>
                        <a:t>80%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400" dirty="0">
                          <a:effectLst/>
                        </a:rPr>
                        <a:t>80%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
        <p:nvSpPr>
          <p:cNvPr id="5" name="Rectangle 1"/>
          <p:cNvSpPr>
            <a:spLocks noGrp="1" noChangeArrowheads="1"/>
          </p:cNvSpPr>
          <p:nvPr>
            <p:ph type="body" sz="quarter" idx="10"/>
          </p:nvPr>
        </p:nvSpPr>
        <p:spPr bwMode="auto">
          <a:xfrm>
            <a:off x="395537" y="1153346"/>
            <a:ext cx="482055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Impact comparison 2013 - 2016</a:t>
            </a:r>
            <a:endParaRPr kumimoji="0" lang="en-GB" altLang="en-US" sz="240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80997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And is embedding…</a:t>
            </a:r>
            <a:endParaRPr lang="en-GB" sz="3200" dirty="0"/>
          </a:p>
        </p:txBody>
      </p:sp>
      <p:pic>
        <p:nvPicPr>
          <p:cNvPr id="4" name="Picture 3"/>
          <p:cNvPicPr>
            <a:picLocks noChangeAspect="1"/>
          </p:cNvPicPr>
          <p:nvPr/>
        </p:nvPicPr>
        <p:blipFill>
          <a:blip r:embed="rId2"/>
          <a:stretch>
            <a:fillRect/>
          </a:stretch>
        </p:blipFill>
        <p:spPr>
          <a:xfrm>
            <a:off x="395288" y="836712"/>
            <a:ext cx="8342064" cy="4729632"/>
          </a:xfrm>
          <a:prstGeom prst="rect">
            <a:avLst/>
          </a:prstGeom>
        </p:spPr>
      </p:pic>
    </p:spTree>
    <p:extLst>
      <p:ext uri="{BB962C8B-B14F-4D97-AF65-F5344CB8AC3E}">
        <p14:creationId xmlns:p14="http://schemas.microsoft.com/office/powerpoint/2010/main" val="322667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TE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TEM Learning_template_2016_4x3_standard.potx" id="{A1A586F3-57D6-4992-AD8C-7E3E0FCA243E}" vid="{7B5F718D-4B17-4489-B69E-76531A3433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STEM Learning_template_2016_4x3_standard</Template>
  <TotalTime>60</TotalTime>
  <Words>530</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HEaTED Theme</vt:lpstr>
      <vt:lpstr>Celebrating the work of the NSLN 2015-2016</vt:lpstr>
      <vt:lpstr>What did we achieve?</vt:lpstr>
      <vt:lpstr>PowerPoint Presentation</vt:lpstr>
      <vt:lpstr>What about SLPs?</vt:lpstr>
      <vt:lpstr>PowerPoint Presentation</vt:lpstr>
      <vt:lpstr>PowerPoint Presentation</vt:lpstr>
      <vt:lpstr>PowerPoint Presentation</vt:lpstr>
      <vt:lpstr>Impact remains high.</vt:lpstr>
      <vt:lpstr>And is embedding…</vt:lpstr>
      <vt:lpstr>PowerPoint Presentation</vt:lpstr>
    </vt:vector>
  </TitlesOfParts>
  <Company>Myscience.co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of presentation Arial Regular 44pt</dc:title>
  <dc:creator>Jennifer Lam</dc:creator>
  <cp:lastModifiedBy>Becca Knowles</cp:lastModifiedBy>
  <cp:revision>8</cp:revision>
  <dcterms:created xsi:type="dcterms:W3CDTF">2016-07-04T15:39:00Z</dcterms:created>
  <dcterms:modified xsi:type="dcterms:W3CDTF">2016-07-05T09:02:54Z</dcterms:modified>
</cp:coreProperties>
</file>