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1" r:id="rId2"/>
    <p:sldId id="262" r:id="rId3"/>
    <p:sldId id="263" r:id="rId4"/>
    <p:sldId id="264" r:id="rId5"/>
    <p:sldId id="265" r:id="rId6"/>
    <p:sldId id="266" r:id="rId7"/>
    <p:sldId id="267" r:id="rId8"/>
    <p:sldId id="268" r:id="rId9"/>
    <p:sldId id="271" r:id="rId10"/>
    <p:sldId id="269" r:id="rId11"/>
    <p:sldId id="270"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2453"/>
    <a:srgbClr val="7476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3" autoAdjust="0"/>
    <p:restoredTop sz="94660"/>
  </p:normalViewPr>
  <p:slideViewPr>
    <p:cSldViewPr>
      <p:cViewPr varScale="1">
        <p:scale>
          <a:sx n="74" d="100"/>
          <a:sy n="74" d="100"/>
        </p:scale>
        <p:origin x="258" y="60"/>
      </p:cViewPr>
      <p:guideLst>
        <p:guide orient="horz" pos="2160"/>
        <p:guide pos="2880"/>
      </p:guideLst>
    </p:cSldViewPr>
  </p:slideViewPr>
  <p:notesTextViewPr>
    <p:cViewPr>
      <p:scale>
        <a:sx n="100" d="100"/>
        <a:sy n="100" d="100"/>
      </p:scale>
      <p:origin x="0" y="0"/>
    </p:cViewPr>
  </p:notesTextViewPr>
  <p:notesViewPr>
    <p:cSldViewPr>
      <p:cViewPr varScale="1">
        <p:scale>
          <a:sx n="65" d="100"/>
          <a:sy n="65" d="100"/>
        </p:scale>
        <p:origin x="3082"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192.168.178.1\Shared\Isos%20Partnership%20LLP\Projects\STEM%20Learning%20-%20all%20projects\NSLN%20regional%20evaluation%20%232\Data%20analysis\Survey%20data\160113_STEM%20RP_school%20and%20colleges%20backup%20survey%20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Ben\AppData\Local\Microsoft\Windows\Temporary%20Internet%20Files\Content.Outlook\5IHOIMA8\ISOS%20Q2%20National%20Regional%20and%20combination%20comparisons.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192.168.178.1\shared\Isos%20Partnership%20LLP\Projects\STEM%20Learning%20-%20all%20projects\NSLN%20regional%20evaluation%20%232\Data%20analysis\Survey%20data\160113_STEM%20RP_school%20and%20colleges%20backup%20survey%20data.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oleObject" Target="file:///\\192.168.178.1\shared\Isos%20Partnership%20LLP\Projects\STEM%20Learning%20-%20all%20projects\NSLN%20regional%20evaluation%20%232\Data%20analysis\Survey%20data\160113_STEM%20RP_school%20and%20colleges%20backup%20survey%20data.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192.168.178.1\shared\Isos%20Partnership%20LLP\Projects\STEM%20Learning%20-%20all%20projects\NSLN%20regional%20evaluation%20%232\Data%20analysis\Survey%20data\160113_STEM%20RP_school%20and%20colleges%20backup%20survey%20data.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en-GB" sz="1400"/>
              <a:t>Overall impact of the NSLN CPD</a:t>
            </a:r>
          </a:p>
        </c:rich>
      </c:tx>
      <c:layout/>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'[160113_STEM RP_school and colleges backup survey data.xlsx]All data'!$P$157:$P$161</c:f>
              <c:strCache>
                <c:ptCount val="5"/>
                <c:pt idx="0">
                  <c:v>Very high</c:v>
                </c:pt>
                <c:pt idx="1">
                  <c:v>High</c:v>
                </c:pt>
                <c:pt idx="2">
                  <c:v>Low</c:v>
                </c:pt>
                <c:pt idx="3">
                  <c:v>Very low</c:v>
                </c:pt>
                <c:pt idx="4">
                  <c:v>Cannot say</c:v>
                </c:pt>
              </c:strCache>
            </c:strRef>
          </c:cat>
          <c:val>
            <c:numRef>
              <c:f>'[160113_STEM RP_school and colleges backup survey data.xlsx]All data'!$Q$157:$Q$161</c:f>
              <c:numCache>
                <c:formatCode>0%</c:formatCode>
                <c:ptCount val="5"/>
                <c:pt idx="0">
                  <c:v>0.3</c:v>
                </c:pt>
                <c:pt idx="1">
                  <c:v>0.57999999999999996</c:v>
                </c:pt>
                <c:pt idx="2">
                  <c:v>0.06</c:v>
                </c:pt>
                <c:pt idx="3">
                  <c:v>0.01</c:v>
                </c:pt>
                <c:pt idx="4">
                  <c:v>0.05</c:v>
                </c:pt>
              </c:numCache>
            </c:numRef>
          </c:val>
          <c:extLst xmlns:c16r2="http://schemas.microsoft.com/office/drawing/2015/06/chart">
            <c:ext xmlns:c16="http://schemas.microsoft.com/office/drawing/2014/chart" uri="{C3380CC4-5D6E-409C-BE32-E72D297353CC}">
              <c16:uniqueId val="{00000000-30F9-4C58-98E5-61431D341FE2}"/>
            </c:ext>
          </c:extLst>
        </c:ser>
        <c:dLbls>
          <c:dLblPos val="outEnd"/>
          <c:showLegendKey val="0"/>
          <c:showVal val="1"/>
          <c:showCatName val="0"/>
          <c:showSerName val="0"/>
          <c:showPercent val="0"/>
          <c:showBubbleSize val="0"/>
        </c:dLbls>
        <c:gapWidth val="100"/>
        <c:overlap val="-24"/>
        <c:axId val="402233792"/>
        <c:axId val="402238888"/>
      </c:barChart>
      <c:catAx>
        <c:axId val="402233792"/>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2"/>
                </a:solidFill>
                <a:latin typeface="+mn-lt"/>
                <a:ea typeface="+mn-ea"/>
                <a:cs typeface="+mn-cs"/>
              </a:defRPr>
            </a:pPr>
            <a:endParaRPr lang="en-US"/>
          </a:p>
        </c:txPr>
        <c:crossAx val="402238888"/>
        <c:crosses val="autoZero"/>
        <c:auto val="1"/>
        <c:lblAlgn val="ctr"/>
        <c:lblOffset val="100"/>
        <c:noMultiLvlLbl val="0"/>
      </c:catAx>
      <c:valAx>
        <c:axId val="402238888"/>
        <c:scaling>
          <c:orientation val="minMax"/>
        </c:scaling>
        <c:delete val="0"/>
        <c:axPos val="l"/>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2"/>
                </a:solidFill>
                <a:latin typeface="+mn-lt"/>
                <a:ea typeface="+mn-ea"/>
                <a:cs typeface="+mn-cs"/>
              </a:defRPr>
            </a:pPr>
            <a:endParaRPr lang="en-US"/>
          </a:p>
        </c:txPr>
        <c:crossAx val="402233792"/>
        <c:crosses val="autoZero"/>
        <c:crossBetween val="between"/>
      </c:valAx>
      <c:spPr>
        <a:noFill/>
        <a:ln>
          <a:noFill/>
        </a:ln>
        <a:effectLst/>
      </c:spPr>
    </c:plotArea>
    <c:plotVisOnly val="1"/>
    <c:dispBlanksAs val="gap"/>
    <c:showDLblsOverMax val="0"/>
  </c:chart>
  <c:spPr>
    <a:noFill/>
    <a:ln>
      <a:noFill/>
    </a:ln>
    <a:effectLst/>
  </c:spPr>
  <c:txPr>
    <a:bodyPr/>
    <a:lstStyle/>
    <a:p>
      <a:pPr>
        <a:defRPr sz="105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a:t>2015 % </a:t>
            </a:r>
            <a:r>
              <a:rPr lang="en-US" sz="1600" dirty="0" err="1"/>
              <a:t>EBacc</a:t>
            </a:r>
            <a:r>
              <a:rPr lang="en-US" sz="1600" dirty="0"/>
              <a:t> 2Sci</a:t>
            </a:r>
          </a:p>
        </c:rich>
      </c:tx>
      <c:layout/>
      <c:overlay val="0"/>
    </c:title>
    <c:autoTitleDeleted val="0"/>
    <c:plotArea>
      <c:layout/>
      <c:barChart>
        <c:barDir val="col"/>
        <c:grouping val="clustered"/>
        <c:varyColors val="0"/>
        <c:ser>
          <c:idx val="1"/>
          <c:order val="0"/>
          <c:tx>
            <c:strRef>
              <c:f>'C:\Users\Ben\AppData\Local\Microsoft\Windows\Temporary Internet Files\Content.Outlook\5IHOIMA8\[ISOS REP sec matched Data 020216v3.xlsx]Analysis'!$Y$78</c:f>
              <c:strCache>
                <c:ptCount val="1"/>
                <c:pt idx="0">
                  <c:v>Any region but not national</c:v>
                </c:pt>
              </c:strCache>
            </c:strRef>
          </c:tx>
          <c:spPr>
            <a:solidFill>
              <a:schemeClr val="accent1"/>
            </a:solidFill>
          </c:spPr>
          <c:invertIfNegative val="0"/>
          <c:cat>
            <c:strRef>
              <c:f>'C:\Users\Ben\AppData\Local\Microsoft\Windows\Temporary Internet Files\Content.Outlook\5IHOIMA8\[ISOS REP sec matched Data 020216v3.xlsx]Analysis'!$AW$3:$BB$3</c:f>
              <c:strCache>
                <c:ptCount val="6"/>
                <c:pt idx="0">
                  <c:v>SSU Secondary (EB+EC+EH+EL)</c:v>
                </c:pt>
                <c:pt idx="1">
                  <c:v>SU Secondary (EB+EG+EH+EL)</c:v>
                </c:pt>
                <c:pt idx="2">
                  <c:v>Users (EB+EL)</c:v>
                </c:pt>
                <c:pt idx="3">
                  <c:v>Users (4+ course)(EB)</c:v>
                </c:pt>
                <c:pt idx="4">
                  <c:v>Users (1+ course)(DU)</c:v>
                </c:pt>
                <c:pt idx="5">
                  <c:v>None user (DU=0)</c:v>
                </c:pt>
              </c:strCache>
            </c:strRef>
          </c:cat>
          <c:val>
            <c:numRef>
              <c:f>'C:\Users\Ben\AppData\Local\Microsoft\Windows\Temporary Internet Files\Content.Outlook\5IHOIMA8\[ISOS REP sec matched Data 020216v3.xlsx]Analysis'!$Y$83:$AD$83</c:f>
              <c:numCache>
                <c:formatCode>General</c:formatCode>
                <c:ptCount val="6"/>
                <c:pt idx="0">
                  <c:v>65.283019319266216</c:v>
                </c:pt>
                <c:pt idx="1">
                  <c:v>67.267435513118301</c:v>
                </c:pt>
                <c:pt idx="2">
                  <c:v>67.738712939113285</c:v>
                </c:pt>
                <c:pt idx="3">
                  <c:v>67.836088976043726</c:v>
                </c:pt>
                <c:pt idx="4">
                  <c:v>68.252167783927689</c:v>
                </c:pt>
                <c:pt idx="5">
                  <c:v>0</c:v>
                </c:pt>
              </c:numCache>
            </c:numRef>
          </c:val>
          <c:extLst xmlns:c16r2="http://schemas.microsoft.com/office/drawing/2015/06/chart">
            <c:ext xmlns:c16="http://schemas.microsoft.com/office/drawing/2014/chart" uri="{C3380CC4-5D6E-409C-BE32-E72D297353CC}">
              <c16:uniqueId val="{00000000-52AB-4EA8-82A5-BF9A26B8F0A1}"/>
            </c:ext>
          </c:extLst>
        </c:ser>
        <c:ser>
          <c:idx val="2"/>
          <c:order val="1"/>
          <c:tx>
            <c:strRef>
              <c:f>'C:\Users\Ben\AppData\Local\Microsoft\Windows\Temporary Internet Files\Content.Outlook\5IHOIMA8\[ISOS REP sec matched Data 020216v3.xlsx]Analysis'!$Y$2</c:f>
              <c:strCache>
                <c:ptCount val="1"/>
                <c:pt idx="0">
                  <c:v>National CPD alone</c:v>
                </c:pt>
              </c:strCache>
            </c:strRef>
          </c:tx>
          <c:spPr>
            <a:solidFill>
              <a:srgbClr val="C00000"/>
            </a:solidFill>
          </c:spPr>
          <c:invertIfNegative val="0"/>
          <c:cat>
            <c:strRef>
              <c:f>'C:\Users\Ben\AppData\Local\Microsoft\Windows\Temporary Internet Files\Content.Outlook\5IHOIMA8\[ISOS REP sec matched Data 020216v3.xlsx]Analysis'!$AW$3:$BB$3</c:f>
              <c:strCache>
                <c:ptCount val="6"/>
                <c:pt idx="0">
                  <c:v>SSU Secondary (EB+EC+EH+EL)</c:v>
                </c:pt>
                <c:pt idx="1">
                  <c:v>SU Secondary (EB+EG+EH+EL)</c:v>
                </c:pt>
                <c:pt idx="2">
                  <c:v>Users (EB+EL)</c:v>
                </c:pt>
                <c:pt idx="3">
                  <c:v>Users (4+ course)(EB)</c:v>
                </c:pt>
                <c:pt idx="4">
                  <c:v>Users (1+ course)(DU)</c:v>
                </c:pt>
                <c:pt idx="5">
                  <c:v>None user (DU=0)</c:v>
                </c:pt>
              </c:strCache>
            </c:strRef>
          </c:cat>
          <c:val>
            <c:numRef>
              <c:f>'C:\Users\Ben\AppData\Local\Microsoft\Windows\Temporary Internet Files\Content.Outlook\5IHOIMA8\[ISOS REP sec matched Data 020216v3.xlsx]Analysis'!$Y$7:$AD$7</c:f>
              <c:numCache>
                <c:formatCode>General</c:formatCode>
                <c:ptCount val="6"/>
                <c:pt idx="0">
                  <c:v>79.567511215012331</c:v>
                </c:pt>
                <c:pt idx="1">
                  <c:v>71.629448812133205</c:v>
                </c:pt>
                <c:pt idx="2">
                  <c:v>71.54393452717099</c:v>
                </c:pt>
                <c:pt idx="3">
                  <c:v>70.448619182836026</c:v>
                </c:pt>
                <c:pt idx="4">
                  <c:v>68.400902360721304</c:v>
                </c:pt>
                <c:pt idx="5">
                  <c:v>67.514332475688121</c:v>
                </c:pt>
              </c:numCache>
            </c:numRef>
          </c:val>
          <c:extLst xmlns:c16r2="http://schemas.microsoft.com/office/drawing/2015/06/chart">
            <c:ext xmlns:c16="http://schemas.microsoft.com/office/drawing/2014/chart" uri="{C3380CC4-5D6E-409C-BE32-E72D297353CC}">
              <c16:uniqueId val="{00000001-52AB-4EA8-82A5-BF9A26B8F0A1}"/>
            </c:ext>
          </c:extLst>
        </c:ser>
        <c:ser>
          <c:idx val="0"/>
          <c:order val="2"/>
          <c:tx>
            <c:strRef>
              <c:f>'C:\Users\Ben\AppData\Local\Microsoft\Windows\Temporary Internet Files\Content.Outlook\5IHOIMA8\[ISOS REP sec matched Data 020216v3.xlsx]Analysis'!$Y$91</c:f>
              <c:strCache>
                <c:ptCount val="1"/>
                <c:pt idx="0">
                  <c:v>Any region plus national</c:v>
                </c:pt>
              </c:strCache>
            </c:strRef>
          </c:tx>
          <c:spPr>
            <a:solidFill>
              <a:srgbClr val="92D050"/>
            </a:solidFill>
          </c:spPr>
          <c:invertIfNegative val="0"/>
          <c:val>
            <c:numRef>
              <c:f>'C:\Users\Ben\AppData\Local\Microsoft\Windows\Temporary Internet Files\Content.Outlook\5IHOIMA8\[ISOS REP sec matched Data 020216v3.xlsx]Analysis'!$Y$96:$AD$96</c:f>
              <c:numCache>
                <c:formatCode>General</c:formatCode>
                <c:ptCount val="6"/>
                <c:pt idx="0">
                  <c:v>70.840830155074656</c:v>
                </c:pt>
                <c:pt idx="1">
                  <c:v>70.693989140229007</c:v>
                </c:pt>
                <c:pt idx="2">
                  <c:v>70.208312992577262</c:v>
                </c:pt>
                <c:pt idx="3">
                  <c:v>70.188103548628277</c:v>
                </c:pt>
                <c:pt idx="4">
                  <c:v>69.999427434379513</c:v>
                </c:pt>
                <c:pt idx="5">
                  <c:v>0</c:v>
                </c:pt>
              </c:numCache>
            </c:numRef>
          </c:val>
          <c:extLst xmlns:c16r2="http://schemas.microsoft.com/office/drawing/2015/06/chart">
            <c:ext xmlns:c16="http://schemas.microsoft.com/office/drawing/2014/chart" uri="{C3380CC4-5D6E-409C-BE32-E72D297353CC}">
              <c16:uniqueId val="{00000002-52AB-4EA8-82A5-BF9A26B8F0A1}"/>
            </c:ext>
          </c:extLst>
        </c:ser>
        <c:dLbls>
          <c:showLegendKey val="0"/>
          <c:showVal val="0"/>
          <c:showCatName val="0"/>
          <c:showSerName val="0"/>
          <c:showPercent val="0"/>
          <c:showBubbleSize val="0"/>
        </c:dLbls>
        <c:gapWidth val="150"/>
        <c:axId val="402233008"/>
        <c:axId val="402237320"/>
      </c:barChart>
      <c:catAx>
        <c:axId val="402233008"/>
        <c:scaling>
          <c:orientation val="minMax"/>
        </c:scaling>
        <c:delete val="0"/>
        <c:axPos val="b"/>
        <c:numFmt formatCode="General" sourceLinked="0"/>
        <c:majorTickMark val="out"/>
        <c:minorTickMark val="none"/>
        <c:tickLblPos val="nextTo"/>
        <c:crossAx val="402237320"/>
        <c:crosses val="autoZero"/>
        <c:auto val="1"/>
        <c:lblAlgn val="ctr"/>
        <c:lblOffset val="100"/>
        <c:noMultiLvlLbl val="0"/>
      </c:catAx>
      <c:valAx>
        <c:axId val="402237320"/>
        <c:scaling>
          <c:orientation val="minMax"/>
          <c:max val="80"/>
          <c:min val="60"/>
        </c:scaling>
        <c:delete val="0"/>
        <c:axPos val="l"/>
        <c:majorGridlines/>
        <c:numFmt formatCode="General" sourceLinked="1"/>
        <c:majorTickMark val="out"/>
        <c:minorTickMark val="none"/>
        <c:tickLblPos val="nextTo"/>
        <c:crossAx val="40223300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GB" sz="1600"/>
              <a:t>Impact on CPD participants</a:t>
            </a:r>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bar"/>
        <c:grouping val="stacked"/>
        <c:varyColors val="0"/>
        <c:ser>
          <c:idx val="0"/>
          <c:order val="0"/>
          <c:tx>
            <c:strRef>
              <c:f>'[160113_STEM RP_school and colleges backup survey data.xlsx]All data'!$C$182</c:f>
              <c:strCache>
                <c:ptCount val="1"/>
                <c:pt idx="0">
                  <c:v>Strongly agree</c:v>
                </c:pt>
              </c:strCache>
            </c:strRef>
          </c:tx>
          <c:spPr>
            <a:solidFill>
              <a:schemeClr val="tx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'[160113_STEM RP_school and colleges backup survey data.xlsx]All data'!$D$181:$H$181</c:f>
              <c:strCache>
                <c:ptCount val="5"/>
                <c:pt idx="0">
                  <c:v>Fulfilled your aims</c:v>
                </c:pt>
                <c:pt idx="1">
                  <c:v>Improved confidence</c:v>
                </c:pt>
                <c:pt idx="2">
                  <c:v>Improved knowledge &amp; skills</c:v>
                </c:pt>
                <c:pt idx="3">
                  <c:v>Improved practice</c:v>
                </c:pt>
                <c:pt idx="4">
                  <c:v>Career development &amp; progression</c:v>
                </c:pt>
              </c:strCache>
            </c:strRef>
          </c:cat>
          <c:val>
            <c:numRef>
              <c:f>'[160113_STEM RP_school and colleges backup survey data.xlsx]All data'!$D$182:$H$182</c:f>
              <c:numCache>
                <c:formatCode>0%</c:formatCode>
                <c:ptCount val="5"/>
                <c:pt idx="0">
                  <c:v>0.39</c:v>
                </c:pt>
                <c:pt idx="1">
                  <c:v>0.47</c:v>
                </c:pt>
                <c:pt idx="2">
                  <c:v>0.43</c:v>
                </c:pt>
                <c:pt idx="3">
                  <c:v>0.38383838383838381</c:v>
                </c:pt>
                <c:pt idx="4">
                  <c:v>0.26</c:v>
                </c:pt>
              </c:numCache>
            </c:numRef>
          </c:val>
        </c:ser>
        <c:ser>
          <c:idx val="1"/>
          <c:order val="1"/>
          <c:tx>
            <c:strRef>
              <c:f>'[160113_STEM RP_school and colleges backup survey data.xlsx]All data'!$C$183</c:f>
              <c:strCache>
                <c:ptCount val="1"/>
                <c:pt idx="0">
                  <c:v>Agree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'[160113_STEM RP_school and colleges backup survey data.xlsx]All data'!$D$181:$H$181</c:f>
              <c:strCache>
                <c:ptCount val="5"/>
                <c:pt idx="0">
                  <c:v>Fulfilled your aims</c:v>
                </c:pt>
                <c:pt idx="1">
                  <c:v>Improved confidence</c:v>
                </c:pt>
                <c:pt idx="2">
                  <c:v>Improved knowledge &amp; skills</c:v>
                </c:pt>
                <c:pt idx="3">
                  <c:v>Improved practice</c:v>
                </c:pt>
                <c:pt idx="4">
                  <c:v>Career development &amp; progression</c:v>
                </c:pt>
              </c:strCache>
            </c:strRef>
          </c:cat>
          <c:val>
            <c:numRef>
              <c:f>'[160113_STEM RP_school and colleges backup survey data.xlsx]All data'!$D$183:$H$183</c:f>
              <c:numCache>
                <c:formatCode>0%</c:formatCode>
                <c:ptCount val="5"/>
                <c:pt idx="0">
                  <c:v>0.56000000000000005</c:v>
                </c:pt>
                <c:pt idx="1">
                  <c:v>0.49</c:v>
                </c:pt>
                <c:pt idx="2">
                  <c:v>0.52</c:v>
                </c:pt>
                <c:pt idx="3">
                  <c:v>0.5252525252525253</c:v>
                </c:pt>
                <c:pt idx="4">
                  <c:v>0.42</c:v>
                </c:pt>
              </c:numCache>
            </c:numRef>
          </c:val>
        </c:ser>
        <c:ser>
          <c:idx val="2"/>
          <c:order val="2"/>
          <c:tx>
            <c:strRef>
              <c:f>'[160113_STEM RP_school and colleges backup survey data.xlsx]All data'!$C$184</c:f>
              <c:strCache>
                <c:ptCount val="1"/>
                <c:pt idx="0">
                  <c:v>Disagree</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'[160113_STEM RP_school and colleges backup survey data.xlsx]All data'!$D$181:$H$181</c:f>
              <c:strCache>
                <c:ptCount val="5"/>
                <c:pt idx="0">
                  <c:v>Fulfilled your aims</c:v>
                </c:pt>
                <c:pt idx="1">
                  <c:v>Improved confidence</c:v>
                </c:pt>
                <c:pt idx="2">
                  <c:v>Improved knowledge &amp; skills</c:v>
                </c:pt>
                <c:pt idx="3">
                  <c:v>Improved practice</c:v>
                </c:pt>
                <c:pt idx="4">
                  <c:v>Career development &amp; progression</c:v>
                </c:pt>
              </c:strCache>
            </c:strRef>
          </c:cat>
          <c:val>
            <c:numRef>
              <c:f>'[160113_STEM RP_school and colleges backup survey data.xlsx]All data'!$D$184:$H$184</c:f>
              <c:numCache>
                <c:formatCode>0%</c:formatCode>
                <c:ptCount val="5"/>
                <c:pt idx="0">
                  <c:v>0.03</c:v>
                </c:pt>
                <c:pt idx="1">
                  <c:v>0.02</c:v>
                </c:pt>
                <c:pt idx="2">
                  <c:v>0.01</c:v>
                </c:pt>
                <c:pt idx="3">
                  <c:v>4.0404040404040407E-2</c:v>
                </c:pt>
                <c:pt idx="4">
                  <c:v>0.16</c:v>
                </c:pt>
              </c:numCache>
            </c:numRef>
          </c:val>
        </c:ser>
        <c:ser>
          <c:idx val="3"/>
          <c:order val="3"/>
          <c:tx>
            <c:strRef>
              <c:f>'[160113_STEM RP_school and colleges backup survey data.xlsx]All data'!$C$185</c:f>
              <c:strCache>
                <c:ptCount val="1"/>
                <c:pt idx="0">
                  <c:v>Strongly disagree</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invertIfNegative val="0"/>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layout>
                <c:manualLayout>
                  <c:x val="-1.0446223104016404E-16"/>
                  <c:y val="6.8269550659308953E-2"/>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0446223104016404E-16"/>
                  <c:y val="6.0684078212791016E-2"/>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'[160113_STEM RP_school and colleges backup survey data.xlsx]All data'!$D$181:$H$181</c:f>
              <c:strCache>
                <c:ptCount val="5"/>
                <c:pt idx="0">
                  <c:v>Fulfilled your aims</c:v>
                </c:pt>
                <c:pt idx="1">
                  <c:v>Improved confidence</c:v>
                </c:pt>
                <c:pt idx="2">
                  <c:v>Improved knowledge &amp; skills</c:v>
                </c:pt>
                <c:pt idx="3">
                  <c:v>Improved practice</c:v>
                </c:pt>
                <c:pt idx="4">
                  <c:v>Career development &amp; progression</c:v>
                </c:pt>
              </c:strCache>
            </c:strRef>
          </c:cat>
          <c:val>
            <c:numRef>
              <c:f>'[160113_STEM RP_school and colleges backup survey data.xlsx]All data'!$D$185:$H$185</c:f>
              <c:numCache>
                <c:formatCode>0%</c:formatCode>
                <c:ptCount val="5"/>
                <c:pt idx="0">
                  <c:v>0</c:v>
                </c:pt>
                <c:pt idx="1">
                  <c:v>0</c:v>
                </c:pt>
                <c:pt idx="2">
                  <c:v>0.01</c:v>
                </c:pt>
                <c:pt idx="3">
                  <c:v>2.0202020202020204E-2</c:v>
                </c:pt>
                <c:pt idx="4">
                  <c:v>0.05</c:v>
                </c:pt>
              </c:numCache>
            </c:numRef>
          </c:val>
        </c:ser>
        <c:ser>
          <c:idx val="4"/>
          <c:order val="4"/>
          <c:tx>
            <c:strRef>
              <c:f>'[160113_STEM RP_school and colleges backup survey data.xlsx]All data'!$C$186</c:f>
              <c:strCache>
                <c:ptCount val="1"/>
                <c:pt idx="0">
                  <c:v>Cannot say</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c:spPr>
          <c:invertIfNegative val="0"/>
          <c:dLbls>
            <c:dLbl>
              <c:idx val="0"/>
              <c:layout>
                <c:manualLayout>
                  <c:x val="1.5669515669515671E-2"/>
                  <c:y val="2.9864064753547263E-7"/>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5669515669515671E-2"/>
                  <c:y val="7.58547244651794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'[160113_STEM RP_school and colleges backup survey data.xlsx]All data'!$D$181:$H$181</c:f>
              <c:strCache>
                <c:ptCount val="5"/>
                <c:pt idx="0">
                  <c:v>Fulfilled your aims</c:v>
                </c:pt>
                <c:pt idx="1">
                  <c:v>Improved confidence</c:v>
                </c:pt>
                <c:pt idx="2">
                  <c:v>Improved knowledge &amp; skills</c:v>
                </c:pt>
                <c:pt idx="3">
                  <c:v>Improved practice</c:v>
                </c:pt>
                <c:pt idx="4">
                  <c:v>Career development &amp; progression</c:v>
                </c:pt>
              </c:strCache>
            </c:strRef>
          </c:cat>
          <c:val>
            <c:numRef>
              <c:f>'[160113_STEM RP_school and colleges backup survey data.xlsx]All data'!$D$186:$H$186</c:f>
              <c:numCache>
                <c:formatCode>0%</c:formatCode>
                <c:ptCount val="5"/>
                <c:pt idx="0">
                  <c:v>0.02</c:v>
                </c:pt>
                <c:pt idx="1">
                  <c:v>0.02</c:v>
                </c:pt>
                <c:pt idx="2">
                  <c:v>0.03</c:v>
                </c:pt>
                <c:pt idx="3">
                  <c:v>3.0303030303030304E-2</c:v>
                </c:pt>
                <c:pt idx="4">
                  <c:v>0.11</c:v>
                </c:pt>
              </c:numCache>
            </c:numRef>
          </c:val>
        </c:ser>
        <c:dLbls>
          <c:dLblPos val="ctr"/>
          <c:showLegendKey val="0"/>
          <c:showVal val="1"/>
          <c:showCatName val="0"/>
          <c:showSerName val="0"/>
          <c:showPercent val="0"/>
          <c:showBubbleSize val="0"/>
        </c:dLbls>
        <c:gapWidth val="150"/>
        <c:overlap val="100"/>
        <c:axId val="427481984"/>
        <c:axId val="427481592"/>
      </c:barChart>
      <c:catAx>
        <c:axId val="427481984"/>
        <c:scaling>
          <c:orientation val="maxMin"/>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crossAx val="427481592"/>
        <c:crosses val="autoZero"/>
        <c:auto val="1"/>
        <c:lblAlgn val="ctr"/>
        <c:lblOffset val="100"/>
        <c:noMultiLvlLbl val="0"/>
      </c:catAx>
      <c:valAx>
        <c:axId val="427481592"/>
        <c:scaling>
          <c:orientation val="minMax"/>
          <c:max val="1"/>
        </c:scaling>
        <c:delete val="0"/>
        <c:axPos val="t"/>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crossAx val="42748198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GB" sz="1600"/>
              <a:t>Impact on school / college</a:t>
            </a:r>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bar"/>
        <c:grouping val="percentStacked"/>
        <c:varyColors val="0"/>
        <c:ser>
          <c:idx val="0"/>
          <c:order val="0"/>
          <c:tx>
            <c:strRef>
              <c:f>'[160113_STEM RP_school and colleges backup survey data.xlsx]All data'!$K$182</c:f>
              <c:strCache>
                <c:ptCount val="1"/>
                <c:pt idx="0">
                  <c:v>Strongly agree</c:v>
                </c:pt>
              </c:strCache>
            </c:strRef>
          </c:tx>
          <c:spPr>
            <a:solidFill>
              <a:schemeClr val="tx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'[160113_STEM RP_school and colleges backup survey data.xlsx]All data'!$L$181:$P$181</c:f>
              <c:strCache>
                <c:ptCount val="5"/>
                <c:pt idx="0">
                  <c:v>Shared with other staff</c:v>
                </c:pt>
                <c:pt idx="1">
                  <c:v>Improved their practice</c:v>
                </c:pt>
                <c:pt idx="2">
                  <c:v>Used to analyse &amp;  refine subject priorities</c:v>
                </c:pt>
                <c:pt idx="3">
                  <c:v>Used to evaluate impact of new teaching techniques</c:v>
                </c:pt>
                <c:pt idx="4">
                  <c:v>Demonstrated value of subject-specific CPD</c:v>
                </c:pt>
              </c:strCache>
            </c:strRef>
          </c:cat>
          <c:val>
            <c:numRef>
              <c:f>'[160113_STEM RP_school and colleges backup survey data.xlsx]All data'!$L$182:$P$182</c:f>
              <c:numCache>
                <c:formatCode>0%</c:formatCode>
                <c:ptCount val="5"/>
                <c:pt idx="0">
                  <c:v>0.44</c:v>
                </c:pt>
                <c:pt idx="1">
                  <c:v>0.25</c:v>
                </c:pt>
                <c:pt idx="2">
                  <c:v>0.13</c:v>
                </c:pt>
                <c:pt idx="3">
                  <c:v>0.15</c:v>
                </c:pt>
                <c:pt idx="4">
                  <c:v>0.38</c:v>
                </c:pt>
              </c:numCache>
            </c:numRef>
          </c:val>
        </c:ser>
        <c:ser>
          <c:idx val="1"/>
          <c:order val="1"/>
          <c:tx>
            <c:strRef>
              <c:f>'[160113_STEM RP_school and colleges backup survey data.xlsx]All data'!$K$183</c:f>
              <c:strCache>
                <c:ptCount val="1"/>
                <c:pt idx="0">
                  <c:v>Agree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'[160113_STEM RP_school and colleges backup survey data.xlsx]All data'!$L$181:$P$181</c:f>
              <c:strCache>
                <c:ptCount val="5"/>
                <c:pt idx="0">
                  <c:v>Shared with other staff</c:v>
                </c:pt>
                <c:pt idx="1">
                  <c:v>Improved their practice</c:v>
                </c:pt>
                <c:pt idx="2">
                  <c:v>Used to analyse &amp;  refine subject priorities</c:v>
                </c:pt>
                <c:pt idx="3">
                  <c:v>Used to evaluate impact of new teaching techniques</c:v>
                </c:pt>
                <c:pt idx="4">
                  <c:v>Demonstrated value of subject-specific CPD</c:v>
                </c:pt>
              </c:strCache>
            </c:strRef>
          </c:cat>
          <c:val>
            <c:numRef>
              <c:f>'[160113_STEM RP_school and colleges backup survey data.xlsx]All data'!$L$183:$P$183</c:f>
              <c:numCache>
                <c:formatCode>0%</c:formatCode>
                <c:ptCount val="5"/>
                <c:pt idx="0">
                  <c:v>0.43</c:v>
                </c:pt>
                <c:pt idx="1">
                  <c:v>0.49</c:v>
                </c:pt>
                <c:pt idx="2">
                  <c:v>0.31</c:v>
                </c:pt>
                <c:pt idx="3">
                  <c:v>0.33</c:v>
                </c:pt>
                <c:pt idx="4">
                  <c:v>0.49</c:v>
                </c:pt>
              </c:numCache>
            </c:numRef>
          </c:val>
        </c:ser>
        <c:ser>
          <c:idx val="2"/>
          <c:order val="2"/>
          <c:tx>
            <c:strRef>
              <c:f>'[160113_STEM RP_school and colleges backup survey data.xlsx]All data'!$K$184</c:f>
              <c:strCache>
                <c:ptCount val="1"/>
                <c:pt idx="0">
                  <c:v>Disagree</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'[160113_STEM RP_school and colleges backup survey data.xlsx]All data'!$L$181:$P$181</c:f>
              <c:strCache>
                <c:ptCount val="5"/>
                <c:pt idx="0">
                  <c:v>Shared with other staff</c:v>
                </c:pt>
                <c:pt idx="1">
                  <c:v>Improved their practice</c:v>
                </c:pt>
                <c:pt idx="2">
                  <c:v>Used to analyse &amp;  refine subject priorities</c:v>
                </c:pt>
                <c:pt idx="3">
                  <c:v>Used to evaluate impact of new teaching techniques</c:v>
                </c:pt>
                <c:pt idx="4">
                  <c:v>Demonstrated value of subject-specific CPD</c:v>
                </c:pt>
              </c:strCache>
            </c:strRef>
          </c:cat>
          <c:val>
            <c:numRef>
              <c:f>'[160113_STEM RP_school and colleges backup survey data.xlsx]All data'!$L$184:$P$184</c:f>
              <c:numCache>
                <c:formatCode>0%</c:formatCode>
                <c:ptCount val="5"/>
                <c:pt idx="0">
                  <c:v>7.0000000000000007E-2</c:v>
                </c:pt>
                <c:pt idx="1">
                  <c:v>7.0000000000000007E-2</c:v>
                </c:pt>
                <c:pt idx="2">
                  <c:v>0.19</c:v>
                </c:pt>
                <c:pt idx="3">
                  <c:v>0.18</c:v>
                </c:pt>
                <c:pt idx="4">
                  <c:v>0.03</c:v>
                </c:pt>
              </c:numCache>
            </c:numRef>
          </c:val>
        </c:ser>
        <c:ser>
          <c:idx val="3"/>
          <c:order val="3"/>
          <c:tx>
            <c:strRef>
              <c:f>'[160113_STEM RP_school and colleges backup survey data.xlsx]All data'!$K$185</c:f>
              <c:strCache>
                <c:ptCount val="1"/>
                <c:pt idx="0">
                  <c:v>Strongly disagree</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invertIfNegative val="0"/>
          <c:dLbls>
            <c:dLbl>
              <c:idx val="0"/>
              <c:delete val="1"/>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'[160113_STEM RP_school and colleges backup survey data.xlsx]All data'!$L$181:$P$181</c:f>
              <c:strCache>
                <c:ptCount val="5"/>
                <c:pt idx="0">
                  <c:v>Shared with other staff</c:v>
                </c:pt>
                <c:pt idx="1">
                  <c:v>Improved their practice</c:v>
                </c:pt>
                <c:pt idx="2">
                  <c:v>Used to analyse &amp;  refine subject priorities</c:v>
                </c:pt>
                <c:pt idx="3">
                  <c:v>Used to evaluate impact of new teaching techniques</c:v>
                </c:pt>
                <c:pt idx="4">
                  <c:v>Demonstrated value of subject-specific CPD</c:v>
                </c:pt>
              </c:strCache>
            </c:strRef>
          </c:cat>
          <c:val>
            <c:numRef>
              <c:f>'[160113_STEM RP_school and colleges backup survey data.xlsx]All data'!$L$185:$P$185</c:f>
              <c:numCache>
                <c:formatCode>0%</c:formatCode>
                <c:ptCount val="5"/>
                <c:pt idx="0">
                  <c:v>0</c:v>
                </c:pt>
                <c:pt idx="1">
                  <c:v>0.01</c:v>
                </c:pt>
                <c:pt idx="2">
                  <c:v>7.0000000000000007E-2</c:v>
                </c:pt>
                <c:pt idx="3">
                  <c:v>7.0000000000000007E-2</c:v>
                </c:pt>
                <c:pt idx="4">
                  <c:v>0.03</c:v>
                </c:pt>
              </c:numCache>
            </c:numRef>
          </c:val>
        </c:ser>
        <c:ser>
          <c:idx val="4"/>
          <c:order val="4"/>
          <c:tx>
            <c:strRef>
              <c:f>'[160113_STEM RP_school and colleges backup survey data.xlsx]All data'!$K$186</c:f>
              <c:strCache>
                <c:ptCount val="1"/>
                <c:pt idx="0">
                  <c:v>Cannot say</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'[160113_STEM RP_school and colleges backup survey data.xlsx]All data'!$L$181:$P$181</c:f>
              <c:strCache>
                <c:ptCount val="5"/>
                <c:pt idx="0">
                  <c:v>Shared with other staff</c:v>
                </c:pt>
                <c:pt idx="1">
                  <c:v>Improved their practice</c:v>
                </c:pt>
                <c:pt idx="2">
                  <c:v>Used to analyse &amp;  refine subject priorities</c:v>
                </c:pt>
                <c:pt idx="3">
                  <c:v>Used to evaluate impact of new teaching techniques</c:v>
                </c:pt>
                <c:pt idx="4">
                  <c:v>Demonstrated value of subject-specific CPD</c:v>
                </c:pt>
              </c:strCache>
            </c:strRef>
          </c:cat>
          <c:val>
            <c:numRef>
              <c:f>'[160113_STEM RP_school and colleges backup survey data.xlsx]All data'!$L$186:$P$186</c:f>
              <c:numCache>
                <c:formatCode>0%</c:formatCode>
                <c:ptCount val="5"/>
                <c:pt idx="0">
                  <c:v>0.06</c:v>
                </c:pt>
                <c:pt idx="1">
                  <c:v>0.18</c:v>
                </c:pt>
                <c:pt idx="2">
                  <c:v>0.3</c:v>
                </c:pt>
                <c:pt idx="3">
                  <c:v>0.27</c:v>
                </c:pt>
                <c:pt idx="4">
                  <c:v>7.0000000000000007E-2</c:v>
                </c:pt>
              </c:numCache>
            </c:numRef>
          </c:val>
        </c:ser>
        <c:dLbls>
          <c:dLblPos val="ctr"/>
          <c:showLegendKey val="0"/>
          <c:showVal val="1"/>
          <c:showCatName val="0"/>
          <c:showSerName val="0"/>
          <c:showPercent val="0"/>
          <c:showBubbleSize val="0"/>
        </c:dLbls>
        <c:gapWidth val="150"/>
        <c:overlap val="100"/>
        <c:axId val="427482768"/>
        <c:axId val="369386728"/>
      </c:barChart>
      <c:catAx>
        <c:axId val="427482768"/>
        <c:scaling>
          <c:orientation val="maxMin"/>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crossAx val="369386728"/>
        <c:crosses val="autoZero"/>
        <c:auto val="1"/>
        <c:lblAlgn val="ctr"/>
        <c:lblOffset val="100"/>
        <c:noMultiLvlLbl val="0"/>
      </c:catAx>
      <c:valAx>
        <c:axId val="369386728"/>
        <c:scaling>
          <c:orientation val="minMax"/>
        </c:scaling>
        <c:delete val="0"/>
        <c:axPos val="t"/>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crossAx val="42748276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GB" sz="1600"/>
              <a:t>Impact on pupils</a:t>
            </a:r>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bar"/>
        <c:grouping val="percentStacked"/>
        <c:varyColors val="0"/>
        <c:ser>
          <c:idx val="0"/>
          <c:order val="0"/>
          <c:tx>
            <c:strRef>
              <c:f>'[160113_STEM RP_school and colleges backup survey data.xlsx]All data'!$H$190</c:f>
              <c:strCache>
                <c:ptCount val="1"/>
                <c:pt idx="0">
                  <c:v>Strongly agree</c:v>
                </c:pt>
              </c:strCache>
            </c:strRef>
          </c:tx>
          <c:spPr>
            <a:solidFill>
              <a:schemeClr val="tx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'[160113_STEM RP_school and colleges backup survey data.xlsx]All data'!$I$189:$K$189</c:f>
              <c:strCache>
                <c:ptCount val="3"/>
                <c:pt idx="0">
                  <c:v>Engagement in science</c:v>
                </c:pt>
                <c:pt idx="1">
                  <c:v>Progress &amp; attainment</c:v>
                </c:pt>
                <c:pt idx="2">
                  <c:v>Likelihood of further study</c:v>
                </c:pt>
              </c:strCache>
            </c:strRef>
          </c:cat>
          <c:val>
            <c:numRef>
              <c:f>'[160113_STEM RP_school and colleges backup survey data.xlsx]All data'!$I$190:$K$190</c:f>
              <c:numCache>
                <c:formatCode>0%</c:formatCode>
                <c:ptCount val="3"/>
                <c:pt idx="0">
                  <c:v>0.25252525252525254</c:v>
                </c:pt>
                <c:pt idx="1">
                  <c:v>0.24242424242424243</c:v>
                </c:pt>
                <c:pt idx="2">
                  <c:v>0.15151515151515152</c:v>
                </c:pt>
              </c:numCache>
            </c:numRef>
          </c:val>
        </c:ser>
        <c:ser>
          <c:idx val="1"/>
          <c:order val="1"/>
          <c:tx>
            <c:strRef>
              <c:f>'[160113_STEM RP_school and colleges backup survey data.xlsx]All data'!$H$191</c:f>
              <c:strCache>
                <c:ptCount val="1"/>
                <c:pt idx="0">
                  <c:v>Agree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'[160113_STEM RP_school and colleges backup survey data.xlsx]All data'!$I$189:$K$189</c:f>
              <c:strCache>
                <c:ptCount val="3"/>
                <c:pt idx="0">
                  <c:v>Engagement in science</c:v>
                </c:pt>
                <c:pt idx="1">
                  <c:v>Progress &amp; attainment</c:v>
                </c:pt>
                <c:pt idx="2">
                  <c:v>Likelihood of further study</c:v>
                </c:pt>
              </c:strCache>
            </c:strRef>
          </c:cat>
          <c:val>
            <c:numRef>
              <c:f>'[160113_STEM RP_school and colleges backup survey data.xlsx]All data'!$I$191:$K$191</c:f>
              <c:numCache>
                <c:formatCode>0%</c:formatCode>
                <c:ptCount val="3"/>
                <c:pt idx="0">
                  <c:v>0.46464646464646464</c:v>
                </c:pt>
                <c:pt idx="1">
                  <c:v>0.39393939393939392</c:v>
                </c:pt>
                <c:pt idx="2">
                  <c:v>0.34343434343434343</c:v>
                </c:pt>
              </c:numCache>
            </c:numRef>
          </c:val>
        </c:ser>
        <c:ser>
          <c:idx val="2"/>
          <c:order val="2"/>
          <c:tx>
            <c:strRef>
              <c:f>'[160113_STEM RP_school and colleges backup survey data.xlsx]All data'!$H$192</c:f>
              <c:strCache>
                <c:ptCount val="1"/>
                <c:pt idx="0">
                  <c:v>Disagree</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'[160113_STEM RP_school and colleges backup survey data.xlsx]All data'!$I$189:$K$189</c:f>
              <c:strCache>
                <c:ptCount val="3"/>
                <c:pt idx="0">
                  <c:v>Engagement in science</c:v>
                </c:pt>
                <c:pt idx="1">
                  <c:v>Progress &amp; attainment</c:v>
                </c:pt>
                <c:pt idx="2">
                  <c:v>Likelihood of further study</c:v>
                </c:pt>
              </c:strCache>
            </c:strRef>
          </c:cat>
          <c:val>
            <c:numRef>
              <c:f>'[160113_STEM RP_school and colleges backup survey data.xlsx]All data'!$I$192:$K$192</c:f>
              <c:numCache>
                <c:formatCode>0%</c:formatCode>
                <c:ptCount val="3"/>
                <c:pt idx="0">
                  <c:v>7.0707070707070704E-2</c:v>
                </c:pt>
                <c:pt idx="1">
                  <c:v>5.0505050505050504E-2</c:v>
                </c:pt>
                <c:pt idx="2">
                  <c:v>0.12121212121212122</c:v>
                </c:pt>
              </c:numCache>
            </c:numRef>
          </c:val>
        </c:ser>
        <c:ser>
          <c:idx val="3"/>
          <c:order val="3"/>
          <c:tx>
            <c:strRef>
              <c:f>'[160113_STEM RP_school and colleges backup survey data.xlsx]All data'!$H$193</c:f>
              <c:strCache>
                <c:ptCount val="1"/>
                <c:pt idx="0">
                  <c:v>Strongly disagree</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invertIfNegative val="0"/>
          <c:dLbls>
            <c:dLbl>
              <c:idx val="0"/>
              <c:delete val="1"/>
              <c:extLst>
                <c:ext xmlns:c15="http://schemas.microsoft.com/office/drawing/2012/chart" uri="{CE6537A1-D6FC-4f65-9D91-7224C49458BB}"/>
              </c:extLst>
            </c:dLbl>
            <c:dLbl>
              <c:idx val="2"/>
              <c:delete val="1"/>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'[160113_STEM RP_school and colleges backup survey data.xlsx]All data'!$I$189:$K$189</c:f>
              <c:strCache>
                <c:ptCount val="3"/>
                <c:pt idx="0">
                  <c:v>Engagement in science</c:v>
                </c:pt>
                <c:pt idx="1">
                  <c:v>Progress &amp; attainment</c:v>
                </c:pt>
                <c:pt idx="2">
                  <c:v>Likelihood of further study</c:v>
                </c:pt>
              </c:strCache>
            </c:strRef>
          </c:cat>
          <c:val>
            <c:numRef>
              <c:f>'[160113_STEM RP_school and colleges backup survey data.xlsx]All data'!$I$193:$K$193</c:f>
              <c:numCache>
                <c:formatCode>0%</c:formatCode>
                <c:ptCount val="3"/>
                <c:pt idx="0">
                  <c:v>0</c:v>
                </c:pt>
                <c:pt idx="1">
                  <c:v>1.0101010101010102E-2</c:v>
                </c:pt>
                <c:pt idx="2">
                  <c:v>0</c:v>
                </c:pt>
              </c:numCache>
            </c:numRef>
          </c:val>
        </c:ser>
        <c:ser>
          <c:idx val="4"/>
          <c:order val="4"/>
          <c:tx>
            <c:strRef>
              <c:f>'[160113_STEM RP_school and colleges backup survey data.xlsx]All data'!$H$194</c:f>
              <c:strCache>
                <c:ptCount val="1"/>
                <c:pt idx="0">
                  <c:v>Cannot say</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'[160113_STEM RP_school and colleges backup survey data.xlsx]All data'!$I$189:$K$189</c:f>
              <c:strCache>
                <c:ptCount val="3"/>
                <c:pt idx="0">
                  <c:v>Engagement in science</c:v>
                </c:pt>
                <c:pt idx="1">
                  <c:v>Progress &amp; attainment</c:v>
                </c:pt>
                <c:pt idx="2">
                  <c:v>Likelihood of further study</c:v>
                </c:pt>
              </c:strCache>
            </c:strRef>
          </c:cat>
          <c:val>
            <c:numRef>
              <c:f>'[160113_STEM RP_school and colleges backup survey data.xlsx]All data'!$I$194:$K$194</c:f>
              <c:numCache>
                <c:formatCode>0%</c:formatCode>
                <c:ptCount val="3"/>
                <c:pt idx="0">
                  <c:v>0.21212121212121213</c:v>
                </c:pt>
                <c:pt idx="1">
                  <c:v>0.30303030303030304</c:v>
                </c:pt>
                <c:pt idx="2">
                  <c:v>0.38383838383838381</c:v>
                </c:pt>
              </c:numCache>
            </c:numRef>
          </c:val>
        </c:ser>
        <c:dLbls>
          <c:dLblPos val="ctr"/>
          <c:showLegendKey val="0"/>
          <c:showVal val="1"/>
          <c:showCatName val="0"/>
          <c:showSerName val="0"/>
          <c:showPercent val="0"/>
          <c:showBubbleSize val="0"/>
        </c:dLbls>
        <c:gapWidth val="150"/>
        <c:overlap val="100"/>
        <c:axId val="369388296"/>
        <c:axId val="369389080"/>
      </c:barChart>
      <c:catAx>
        <c:axId val="369388296"/>
        <c:scaling>
          <c:orientation val="maxMin"/>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crossAx val="369389080"/>
        <c:crosses val="autoZero"/>
        <c:auto val="1"/>
        <c:lblAlgn val="ctr"/>
        <c:lblOffset val="100"/>
        <c:noMultiLvlLbl val="0"/>
      </c:catAx>
      <c:valAx>
        <c:axId val="369389080"/>
        <c:scaling>
          <c:orientation val="minMax"/>
        </c:scaling>
        <c:delete val="0"/>
        <c:axPos val="t"/>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crossAx val="36938829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302">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302">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302">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handoutMasters/_rels/handoutMaster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5085184" y="163147"/>
            <a:ext cx="1531640" cy="458788"/>
          </a:xfrm>
          <a:prstGeom prst="rect">
            <a:avLst/>
          </a:prstGeom>
        </p:spPr>
        <p:txBody>
          <a:bodyPr vert="horz" lIns="91440" tIns="45720" rIns="91440" bIns="45720" rtlCol="0"/>
          <a:lstStyle>
            <a:lvl1pPr algn="r">
              <a:defRPr sz="1200" smtClean="0"/>
            </a:lvl1pPr>
          </a:lstStyle>
          <a:p>
            <a:pPr>
              <a:defRPr/>
            </a:pPr>
            <a:fld id="{533141A3-1B1D-499B-8EF6-0BB01072C42A}" type="datetimeFigureOut">
              <a:rPr lang="en-GB"/>
              <a:pPr>
                <a:defRPr/>
              </a:pPr>
              <a:t>05/07/2016</a:t>
            </a:fld>
            <a:endParaRPr lang="en-GB"/>
          </a:p>
        </p:txBody>
      </p:sp>
      <p:sp>
        <p:nvSpPr>
          <p:cNvPr id="4" name="Footer Placeholder 3"/>
          <p:cNvSpPr>
            <a:spLocks noGrp="1"/>
          </p:cNvSpPr>
          <p:nvPr>
            <p:ph type="ftr" sz="quarter" idx="2"/>
          </p:nvPr>
        </p:nvSpPr>
        <p:spPr>
          <a:xfrm>
            <a:off x="116632" y="8532440"/>
            <a:ext cx="2971800" cy="458787"/>
          </a:xfrm>
          <a:prstGeom prst="rect">
            <a:avLst/>
          </a:prstGeom>
        </p:spPr>
        <p:txBody>
          <a:bodyPr vert="horz" lIns="91440" tIns="45720" rIns="91440" bIns="45720" rtlCol="0" anchor="b"/>
          <a:lstStyle>
            <a:lvl1pPr algn="l">
              <a:defRPr sz="1200" smtClean="0"/>
            </a:lvl1pPr>
          </a:lstStyle>
          <a:p>
            <a:pPr>
              <a:defRPr/>
            </a:pPr>
            <a:endParaRPr lang="en-GB"/>
          </a:p>
        </p:txBody>
      </p:sp>
      <p:sp>
        <p:nvSpPr>
          <p:cNvPr id="5" name="Slide Number Placeholder 4"/>
          <p:cNvSpPr>
            <a:spLocks noGrp="1"/>
          </p:cNvSpPr>
          <p:nvPr>
            <p:ph type="sldNum" sz="quarter" idx="3"/>
          </p:nvPr>
        </p:nvSpPr>
        <p:spPr>
          <a:xfrm>
            <a:off x="3699856" y="8532440"/>
            <a:ext cx="2971800" cy="458787"/>
          </a:xfrm>
          <a:prstGeom prst="rect">
            <a:avLst/>
          </a:prstGeom>
        </p:spPr>
        <p:txBody>
          <a:bodyPr vert="horz" lIns="91440" tIns="45720" rIns="91440" bIns="45720" rtlCol="0" anchor="b"/>
          <a:lstStyle>
            <a:lvl1pPr algn="r">
              <a:defRPr sz="1200" smtClean="0"/>
            </a:lvl1pPr>
          </a:lstStyle>
          <a:p>
            <a:pPr>
              <a:defRPr/>
            </a:pPr>
            <a:fld id="{80317889-7F52-4FE7-8ABA-65F3AA83C98A}" type="slidenum">
              <a:rPr lang="en-GB"/>
              <a:pPr>
                <a:defRPr/>
              </a:pPr>
              <a:t>‹#›</a:t>
            </a:fld>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656" y="143041"/>
            <a:ext cx="1589462" cy="763200"/>
          </a:xfrm>
          <a:prstGeom prst="rect">
            <a:avLst/>
          </a:prstGeom>
        </p:spPr>
      </p:pic>
    </p:spTree>
    <p:extLst>
      <p:ext uri="{BB962C8B-B14F-4D97-AF65-F5344CB8AC3E}">
        <p14:creationId xmlns:p14="http://schemas.microsoft.com/office/powerpoint/2010/main" val="2239664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5732463" y="152400"/>
            <a:ext cx="955675" cy="458788"/>
          </a:xfrm>
          <a:prstGeom prst="rect">
            <a:avLst/>
          </a:prstGeom>
        </p:spPr>
        <p:txBody>
          <a:bodyPr vert="horz" lIns="91440" tIns="45720" rIns="91440" bIns="45720" rtlCol="0"/>
          <a:lstStyle>
            <a:lvl1pPr algn="r">
              <a:defRPr sz="1100" smtClean="0"/>
            </a:lvl1pPr>
          </a:lstStyle>
          <a:p>
            <a:pPr>
              <a:defRPr/>
            </a:pPr>
            <a:fld id="{CFEEF0ED-5334-488F-92B1-69662E749F80}" type="datetimeFigureOut">
              <a:rPr lang="en-GB"/>
              <a:pPr>
                <a:defRPr/>
              </a:pPr>
              <a:t>05/07/2016</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smtClean="0"/>
          </a:p>
        </p:txBody>
      </p:sp>
      <p:sp>
        <p:nvSpPr>
          <p:cNvPr id="7" name="Slide Number Placeholder 6"/>
          <p:cNvSpPr>
            <a:spLocks noGrp="1"/>
          </p:cNvSpPr>
          <p:nvPr>
            <p:ph type="sldNum" sz="quarter" idx="5"/>
          </p:nvPr>
        </p:nvSpPr>
        <p:spPr>
          <a:xfrm>
            <a:off x="4724400" y="8532813"/>
            <a:ext cx="1963738" cy="458787"/>
          </a:xfrm>
          <a:prstGeom prst="rect">
            <a:avLst/>
          </a:prstGeom>
        </p:spPr>
        <p:txBody>
          <a:bodyPr vert="horz" lIns="91440" tIns="45720" rIns="91440" bIns="45720" rtlCol="0" anchor="b"/>
          <a:lstStyle>
            <a:lvl1pPr algn="r">
              <a:defRPr sz="1200" smtClean="0"/>
            </a:lvl1pPr>
          </a:lstStyle>
          <a:p>
            <a:pPr>
              <a:defRPr/>
            </a:pPr>
            <a:fld id="{CDF1C27B-6FDC-4395-9A18-99386A812577}" type="slidenum">
              <a:rPr lang="en-GB"/>
              <a:pPr>
                <a:defRPr/>
              </a:pPr>
              <a:t>‹#›</a:t>
            </a:fld>
            <a:endParaRPr lang="en-GB"/>
          </a:p>
        </p:txBody>
      </p:sp>
      <p:sp>
        <p:nvSpPr>
          <p:cNvPr id="2" name="Footer Placeholder 1"/>
          <p:cNvSpPr>
            <a:spLocks noGrp="1"/>
          </p:cNvSpPr>
          <p:nvPr>
            <p:ph type="ftr" sz="quarter" idx="4"/>
          </p:nvPr>
        </p:nvSpPr>
        <p:spPr>
          <a:xfrm>
            <a:off x="201214" y="8532812"/>
            <a:ext cx="2971800" cy="458787"/>
          </a:xfrm>
          <a:prstGeom prst="rect">
            <a:avLst/>
          </a:prstGeom>
        </p:spPr>
        <p:txBody>
          <a:bodyPr vert="horz" lIns="91440" tIns="45720" rIns="91440" bIns="45720" rtlCol="0" anchor="b"/>
          <a:lstStyle>
            <a:lvl1pPr algn="l">
              <a:defRPr sz="1200"/>
            </a:lvl1pPr>
          </a:lstStyle>
          <a:p>
            <a:endParaRPr lang="en-GB"/>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680" y="208351"/>
            <a:ext cx="1589462" cy="763200"/>
          </a:xfrm>
          <a:prstGeom prst="rect">
            <a:avLst/>
          </a:prstGeom>
        </p:spPr>
      </p:pic>
    </p:spTree>
    <p:extLst>
      <p:ext uri="{BB962C8B-B14F-4D97-AF65-F5344CB8AC3E}">
        <p14:creationId xmlns:p14="http://schemas.microsoft.com/office/powerpoint/2010/main" val="115096434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chart on the left shows the survey responses of 117 CPD participants, who were asked to identify the level of overall impact of the CPD that they had accessed. </a:t>
            </a:r>
          </a:p>
          <a:p>
            <a:endParaRPr lang="en-GB" dirty="0" smtClean="0"/>
          </a:p>
          <a:p>
            <a:endParaRPr lang="en-GB" dirty="0"/>
          </a:p>
          <a:p>
            <a:r>
              <a:rPr lang="en-GB" dirty="0"/>
              <a:t>the chart on the right shows one of the analyses we did to compare patterns of usage of CPD from different parts of the Network with school standards, using the same categories of usage as the super-users evaluation (e.g. SU = super-user). The picture this presents is not entirely clear-cut, and is complicated by fluctuations due to changes in KS4 assessments and measures. It suggests, however, that schools that are making more strategic use of both regional and national CPD achieve better results than non-users, and that this pattern is consistent across different levels of usage.</a:t>
            </a:r>
          </a:p>
          <a:p>
            <a:endParaRPr lang="en-GB" dirty="0"/>
          </a:p>
        </p:txBody>
      </p:sp>
      <p:sp>
        <p:nvSpPr>
          <p:cNvPr id="4" name="Slide Number Placeholder 3"/>
          <p:cNvSpPr>
            <a:spLocks noGrp="1"/>
          </p:cNvSpPr>
          <p:nvPr>
            <p:ph type="sldNum" sz="quarter" idx="10"/>
          </p:nvPr>
        </p:nvSpPr>
        <p:spPr/>
        <p:txBody>
          <a:bodyPr/>
          <a:lstStyle/>
          <a:p>
            <a:pPr>
              <a:defRPr/>
            </a:pPr>
            <a:fld id="{CDF1C27B-6FDC-4395-9A18-99386A812577}" type="slidenum">
              <a:rPr lang="en-GB" smtClean="0"/>
              <a:pPr>
                <a:defRPr/>
              </a:pPr>
              <a:t>4</a:t>
            </a:fld>
            <a:endParaRPr lang="en-GB"/>
          </a:p>
        </p:txBody>
      </p:sp>
    </p:spTree>
    <p:extLst>
      <p:ext uri="{BB962C8B-B14F-4D97-AF65-F5344CB8AC3E}">
        <p14:creationId xmlns:p14="http://schemas.microsoft.com/office/powerpoint/2010/main" val="2259456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chemeClr val="bg1"/>
                </a:solidFill>
              </a:rPr>
              <a:t>– this is lower than the impact on their practice, as might be expected given </a:t>
            </a:r>
            <a:r>
              <a:rPr lang="en-GB" dirty="0"/>
              <a:t>there is a less direct and immediate link between the CPD and impact of this nature. Nevertheless, this is encouraging, given it is a higher proportion than the identified impact of this type in the super-users evaluation (60%).</a:t>
            </a:r>
          </a:p>
          <a:p>
            <a:endParaRPr lang="en-GB" dirty="0"/>
          </a:p>
        </p:txBody>
      </p:sp>
      <p:sp>
        <p:nvSpPr>
          <p:cNvPr id="4" name="Slide Number Placeholder 3"/>
          <p:cNvSpPr>
            <a:spLocks noGrp="1"/>
          </p:cNvSpPr>
          <p:nvPr>
            <p:ph type="sldNum" sz="quarter" idx="10"/>
          </p:nvPr>
        </p:nvSpPr>
        <p:spPr/>
        <p:txBody>
          <a:bodyPr/>
          <a:lstStyle/>
          <a:p>
            <a:pPr>
              <a:defRPr/>
            </a:pPr>
            <a:fld id="{CDF1C27B-6FDC-4395-9A18-99386A812577}" type="slidenum">
              <a:rPr lang="en-GB" smtClean="0"/>
              <a:pPr>
                <a:defRPr/>
              </a:pPr>
              <a:t>5</a:t>
            </a:fld>
            <a:endParaRPr lang="en-GB"/>
          </a:p>
        </p:txBody>
      </p:sp>
    </p:spTree>
    <p:extLst>
      <p:ext uri="{BB962C8B-B14F-4D97-AF65-F5344CB8AC3E}">
        <p14:creationId xmlns:p14="http://schemas.microsoft.com/office/powerpoint/2010/main" val="3880693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95537" y="1988842"/>
            <a:ext cx="8352928" cy="1470025"/>
          </a:xfrm>
          <a:prstGeom prst="rect">
            <a:avLst/>
          </a:prstGeom>
        </p:spPr>
        <p:txBody>
          <a:bodyPr/>
          <a:lstStyle>
            <a:lvl1pPr algn="l">
              <a:defRPr/>
            </a:lvl1pPr>
          </a:lstStyle>
          <a:p>
            <a:r>
              <a:rPr lang="en-US" smtClean="0"/>
              <a:t>Click to edit Master title style</a:t>
            </a:r>
            <a:endParaRPr lang="en-GB" dirty="0"/>
          </a:p>
        </p:txBody>
      </p:sp>
      <p:sp>
        <p:nvSpPr>
          <p:cNvPr id="3" name="Subtitle 2"/>
          <p:cNvSpPr>
            <a:spLocks noGrp="1"/>
          </p:cNvSpPr>
          <p:nvPr>
            <p:ph type="subTitle" idx="1"/>
          </p:nvPr>
        </p:nvSpPr>
        <p:spPr>
          <a:xfrm>
            <a:off x="395537" y="3789040"/>
            <a:ext cx="8352928" cy="1631032"/>
          </a:xfrm>
          <a:prstGeom prst="rect">
            <a:avLst/>
          </a:prstGeom>
        </p:spPr>
        <p:txBody>
          <a:bodyPr/>
          <a:lstStyle>
            <a:lvl1pPr marL="0" indent="0" algn="l">
              <a:buNone/>
              <a:defRPr>
                <a:solidFill>
                  <a:srgbClr val="74767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Tree>
    <p:extLst>
      <p:ext uri="{BB962C8B-B14F-4D97-AF65-F5344CB8AC3E}">
        <p14:creationId xmlns:p14="http://schemas.microsoft.com/office/powerpoint/2010/main" val="4101463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7" y="332656"/>
            <a:ext cx="8341816" cy="792088"/>
          </a:xfrm>
          <a:prstGeom prst="rect">
            <a:avLst/>
          </a:prstGeom>
        </p:spPr>
        <p:txBody>
          <a:bodyPr/>
          <a:lstStyle>
            <a:lvl1pPr>
              <a:defRPr baseline="0"/>
            </a:lvl1pPr>
          </a:lstStyle>
          <a:p>
            <a:r>
              <a:rPr lang="en-US" smtClean="0"/>
              <a:t>Click to edit Master title style</a:t>
            </a:r>
            <a:endParaRPr lang="en-GB" dirty="0"/>
          </a:p>
        </p:txBody>
      </p:sp>
      <p:sp>
        <p:nvSpPr>
          <p:cNvPr id="15" name="Text Placeholder 14"/>
          <p:cNvSpPr>
            <a:spLocks noGrp="1"/>
          </p:cNvSpPr>
          <p:nvPr>
            <p:ph type="body" sz="quarter" idx="10"/>
          </p:nvPr>
        </p:nvSpPr>
        <p:spPr>
          <a:xfrm>
            <a:off x="395288" y="1268414"/>
            <a:ext cx="8342064" cy="4104803"/>
          </a:xfrm>
          <a:prstGeom prst="rect">
            <a:avLst/>
          </a:prstGeom>
        </p:spPr>
        <p:txBody>
          <a:bodyPr/>
          <a:lstStyle>
            <a:lvl1pPr marL="0" indent="0">
              <a:buNone/>
              <a:defRPr lang="en-US" b="1" dirty="0" err="1" smtClean="0"/>
            </a:lvl1pPr>
            <a:lvl2pPr marL="0" indent="0">
              <a:buFontTx/>
              <a:buNone/>
              <a:defRPr sz="2400" b="0"/>
            </a:lvl2pPr>
            <a:lvl3pPr marL="719138" indent="-363538">
              <a:tabLst>
                <a:tab pos="719138" algn="l"/>
              </a:tabLst>
              <a:defRPr baseline="0"/>
            </a:lvl3pPr>
            <a:lvl4pPr marL="1074738" indent="-355600">
              <a:buFont typeface="Arial" panose="020B0604020202020204" pitchFamily="34" charset="0"/>
              <a:buChar char="•"/>
              <a:tabLst>
                <a:tab pos="1074738" algn="l"/>
              </a:tabLst>
              <a:defRPr sz="2400"/>
            </a:lvl4pPr>
            <a:lvl5pPr marL="1438275" indent="-363538">
              <a:buFont typeface="Arial" panose="020B0604020202020204" pitchFamily="34" charset="0"/>
              <a:buChar char="•"/>
              <a:tabLst>
                <a:tab pos="1438275" algn="l"/>
              </a:tabLst>
              <a:defRPr sz="24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051710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243290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6" name="Straight Connector 5"/>
          <p:cNvCxnSpPr/>
          <p:nvPr userDrawn="1"/>
        </p:nvCxnSpPr>
        <p:spPr>
          <a:xfrm>
            <a:off x="0" y="5589588"/>
            <a:ext cx="9144000" cy="0"/>
          </a:xfrm>
          <a:prstGeom prst="line">
            <a:avLst/>
          </a:prstGeom>
          <a:ln w="25400">
            <a:solidFill>
              <a:srgbClr val="747678"/>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52000" y="5724000"/>
            <a:ext cx="2217181" cy="106460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l" rtl="0" eaLnBrk="1" fontAlgn="base" hangingPunct="1">
        <a:spcBef>
          <a:spcPct val="0"/>
        </a:spcBef>
        <a:spcAft>
          <a:spcPct val="0"/>
        </a:spcAft>
        <a:defRPr sz="4400" kern="1200">
          <a:solidFill>
            <a:srgbClr val="CF2453"/>
          </a:solidFill>
          <a:latin typeface="Arial" pitchFamily="34" charset="0"/>
          <a:ea typeface="+mj-ea"/>
          <a:cs typeface="+mj-cs"/>
        </a:defRPr>
      </a:lvl1pPr>
      <a:lvl2pPr algn="l" rtl="0" eaLnBrk="1" fontAlgn="base" hangingPunct="1">
        <a:spcBef>
          <a:spcPct val="0"/>
        </a:spcBef>
        <a:spcAft>
          <a:spcPct val="0"/>
        </a:spcAft>
        <a:defRPr sz="4400">
          <a:solidFill>
            <a:srgbClr val="CF2453"/>
          </a:solidFill>
          <a:latin typeface="Arial" panose="020B0604020202020204" pitchFamily="34" charset="0"/>
        </a:defRPr>
      </a:lvl2pPr>
      <a:lvl3pPr algn="l" rtl="0" eaLnBrk="1" fontAlgn="base" hangingPunct="1">
        <a:spcBef>
          <a:spcPct val="0"/>
        </a:spcBef>
        <a:spcAft>
          <a:spcPct val="0"/>
        </a:spcAft>
        <a:defRPr sz="4400">
          <a:solidFill>
            <a:srgbClr val="CF2453"/>
          </a:solidFill>
          <a:latin typeface="Arial" panose="020B0604020202020204" pitchFamily="34" charset="0"/>
        </a:defRPr>
      </a:lvl3pPr>
      <a:lvl4pPr algn="l" rtl="0" eaLnBrk="1" fontAlgn="base" hangingPunct="1">
        <a:spcBef>
          <a:spcPct val="0"/>
        </a:spcBef>
        <a:spcAft>
          <a:spcPct val="0"/>
        </a:spcAft>
        <a:defRPr sz="4400">
          <a:solidFill>
            <a:srgbClr val="CF2453"/>
          </a:solidFill>
          <a:latin typeface="Arial" panose="020B0604020202020204" pitchFamily="34" charset="0"/>
        </a:defRPr>
      </a:lvl4pPr>
      <a:lvl5pPr algn="l" rtl="0" eaLnBrk="1" fontAlgn="base" hangingPunct="1">
        <a:spcBef>
          <a:spcPct val="0"/>
        </a:spcBef>
        <a:spcAft>
          <a:spcPct val="0"/>
        </a:spcAft>
        <a:defRPr sz="4400">
          <a:solidFill>
            <a:srgbClr val="CF2453"/>
          </a:solidFill>
          <a:latin typeface="Arial" panose="020B0604020202020204" pitchFamily="34" charset="0"/>
        </a:defRPr>
      </a:lvl5pPr>
      <a:lvl6pPr marL="457200" algn="ctr" rtl="0" eaLnBrk="1" fontAlgn="base" hangingPunct="1">
        <a:spcBef>
          <a:spcPct val="0"/>
        </a:spcBef>
        <a:spcAft>
          <a:spcPct val="0"/>
        </a:spcAft>
        <a:defRPr sz="4400">
          <a:solidFill>
            <a:srgbClr val="747678"/>
          </a:solidFill>
          <a:latin typeface="Arial" panose="020B0604020202020204" pitchFamily="34" charset="0"/>
        </a:defRPr>
      </a:lvl6pPr>
      <a:lvl7pPr marL="914400" algn="ctr" rtl="0" eaLnBrk="1" fontAlgn="base" hangingPunct="1">
        <a:spcBef>
          <a:spcPct val="0"/>
        </a:spcBef>
        <a:spcAft>
          <a:spcPct val="0"/>
        </a:spcAft>
        <a:defRPr sz="4400">
          <a:solidFill>
            <a:srgbClr val="747678"/>
          </a:solidFill>
          <a:latin typeface="Arial" panose="020B0604020202020204" pitchFamily="34" charset="0"/>
        </a:defRPr>
      </a:lvl7pPr>
      <a:lvl8pPr marL="1371600" algn="ctr" rtl="0" eaLnBrk="1" fontAlgn="base" hangingPunct="1">
        <a:spcBef>
          <a:spcPct val="0"/>
        </a:spcBef>
        <a:spcAft>
          <a:spcPct val="0"/>
        </a:spcAft>
        <a:defRPr sz="4400">
          <a:solidFill>
            <a:srgbClr val="747678"/>
          </a:solidFill>
          <a:latin typeface="Arial" panose="020B0604020202020204" pitchFamily="34" charset="0"/>
        </a:defRPr>
      </a:lvl8pPr>
      <a:lvl9pPr marL="1828800" algn="ctr" rtl="0" eaLnBrk="1" fontAlgn="base" hangingPunct="1">
        <a:spcBef>
          <a:spcPct val="0"/>
        </a:spcBef>
        <a:spcAft>
          <a:spcPct val="0"/>
        </a:spcAft>
        <a:defRPr sz="4400">
          <a:solidFill>
            <a:srgbClr val="747678"/>
          </a:solidFill>
          <a:latin typeface="Arial" panose="020B060402020202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rgbClr val="747678"/>
          </a:solidFill>
          <a:latin typeface="Arial" pitchFamily="34" charset="0"/>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rgbClr val="747678"/>
          </a:solidFill>
          <a:latin typeface="Arial" pitchFamily="34" charset="0"/>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rgbClr val="747678"/>
          </a:solidFill>
          <a:latin typeface="Arial" pitchFamily="34" charset="0"/>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rgbClr val="747678"/>
          </a:solidFill>
          <a:latin typeface="Arial" pitchFamily="34" charset="0"/>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rgbClr val="747678"/>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bwMode="auto">
          <a:xfrm>
            <a:off x="395288" y="1989138"/>
            <a:ext cx="8353425" cy="1470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3600" b="1" dirty="0"/>
              <a:t>National Science Learning Network development </a:t>
            </a:r>
            <a:r>
              <a:rPr lang="en-GB" sz="3600" b="1" dirty="0" smtClean="0"/>
              <a:t>day: </a:t>
            </a:r>
            <a:r>
              <a:rPr lang="en-GB" sz="3600" b="1" smtClean="0"/>
              <a:t>Evaluation Workshop</a:t>
            </a:r>
            <a:endParaRPr lang="en-GB" altLang="en-US" sz="3600" dirty="0" smtClean="0"/>
          </a:p>
        </p:txBody>
      </p:sp>
      <p:sp>
        <p:nvSpPr>
          <p:cNvPr id="4099" name="Subtitle 2"/>
          <p:cNvSpPr>
            <a:spLocks noGrp="1"/>
          </p:cNvSpPr>
          <p:nvPr>
            <p:ph type="subTitle" idx="1"/>
          </p:nvPr>
        </p:nvSpPr>
        <p:spPr bwMode="auto">
          <a:xfrm>
            <a:off x="395288" y="3789363"/>
            <a:ext cx="8353425" cy="1630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dirty="0" smtClean="0"/>
              <a:t>Pauline Hoyle </a:t>
            </a:r>
          </a:p>
          <a:p>
            <a:pPr eaLnBrk="1" hangingPunct="1"/>
            <a:r>
              <a:rPr lang="en-GB" altLang="en-US" dirty="0" smtClean="0"/>
              <a:t>National STEM Learning Centre and Network</a:t>
            </a:r>
          </a:p>
        </p:txBody>
      </p:sp>
    </p:spTree>
    <p:extLst>
      <p:ext uri="{BB962C8B-B14F-4D97-AF65-F5344CB8AC3E}">
        <p14:creationId xmlns:p14="http://schemas.microsoft.com/office/powerpoint/2010/main" val="6852457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Areas for improvement </a:t>
            </a:r>
            <a:endParaRPr lang="en-GB" dirty="0"/>
          </a:p>
        </p:txBody>
      </p:sp>
      <p:sp>
        <p:nvSpPr>
          <p:cNvPr id="3" name="Text Placeholder 2"/>
          <p:cNvSpPr>
            <a:spLocks noGrp="1"/>
          </p:cNvSpPr>
          <p:nvPr>
            <p:ph type="body" sz="quarter" idx="10"/>
          </p:nvPr>
        </p:nvSpPr>
        <p:spPr/>
        <p:txBody>
          <a:bodyPr/>
          <a:lstStyle/>
          <a:p>
            <a:r>
              <a:rPr lang="en-GB" sz="2400" dirty="0" smtClean="0"/>
              <a:t>Areas </a:t>
            </a:r>
            <a:r>
              <a:rPr lang="en-GB" sz="2400" dirty="0"/>
              <a:t>that the network needs to improve:</a:t>
            </a:r>
          </a:p>
          <a:p>
            <a:pPr marL="457200" lvl="0" indent="-457200">
              <a:buFont typeface="Arial" panose="020B0604020202020204" pitchFamily="34" charset="0"/>
              <a:buChar char="•"/>
            </a:pPr>
            <a:r>
              <a:rPr lang="en-GB" sz="2000" b="0" dirty="0" smtClean="0"/>
              <a:t>Improving national c</a:t>
            </a:r>
            <a:r>
              <a:rPr lang="en-GB" sz="2000" b="0" dirty="0" smtClean="0"/>
              <a:t>ommunications so schools seek out their local SLP together with </a:t>
            </a:r>
            <a:r>
              <a:rPr lang="en-GB" sz="2000" b="0" dirty="0" smtClean="0"/>
              <a:t>planned, forward-looking communications within the Network </a:t>
            </a:r>
          </a:p>
          <a:p>
            <a:pPr marL="457200" lvl="0" indent="-457200">
              <a:buFont typeface="Arial" panose="020B0604020202020204" pitchFamily="34" charset="0"/>
              <a:buChar char="•"/>
            </a:pPr>
            <a:r>
              <a:rPr lang="en-GB" sz="2000" b="0" dirty="0" smtClean="0"/>
              <a:t>Central booking system </a:t>
            </a:r>
          </a:p>
          <a:p>
            <a:pPr marL="457200" lvl="0" indent="-457200">
              <a:buFont typeface="Arial" panose="020B0604020202020204" pitchFamily="34" charset="0"/>
              <a:buChar char="•"/>
            </a:pPr>
            <a:r>
              <a:rPr lang="en-GB" sz="2000" b="0" dirty="0" smtClean="0"/>
              <a:t>Planned approach to Network’s CPD programme </a:t>
            </a:r>
          </a:p>
          <a:p>
            <a:pPr lvl="0"/>
            <a:r>
              <a:rPr lang="en-GB" sz="2400" dirty="0" smtClean="0"/>
              <a:t>Areas that SLP need to develop </a:t>
            </a:r>
          </a:p>
          <a:p>
            <a:pPr marL="342900" lvl="0" indent="-342900">
              <a:buFont typeface="Arial" panose="020B0604020202020204" pitchFamily="34" charset="0"/>
              <a:buChar char="•"/>
            </a:pPr>
            <a:r>
              <a:rPr lang="en-GB" sz="2000" b="0" dirty="0" smtClean="0"/>
              <a:t>Sustaining connections with schools/networks to support strategic use of CPD </a:t>
            </a:r>
          </a:p>
          <a:p>
            <a:pPr marL="342900" lvl="0" indent="-342900">
              <a:buFont typeface="Arial" panose="020B0604020202020204" pitchFamily="34" charset="0"/>
              <a:buChar char="•"/>
            </a:pPr>
            <a:r>
              <a:rPr lang="en-GB" sz="2000" b="0" dirty="0" smtClean="0"/>
              <a:t>Greater awareness of the importance of SLP brand and reputation</a:t>
            </a:r>
          </a:p>
          <a:p>
            <a:pPr marL="342900" lvl="0" indent="-342900">
              <a:buFont typeface="Arial" panose="020B0604020202020204" pitchFamily="34" charset="0"/>
              <a:buChar char="•"/>
            </a:pPr>
            <a:r>
              <a:rPr lang="en-GB" sz="2000" b="0" dirty="0" smtClean="0"/>
              <a:t>Strategic deployment of those trained to lead STEM CPD </a:t>
            </a:r>
          </a:p>
          <a:p>
            <a:pPr marL="342900" lvl="0" indent="-342900">
              <a:buFont typeface="Arial" panose="020B0604020202020204" pitchFamily="34" charset="0"/>
              <a:buChar char="•"/>
            </a:pPr>
            <a:r>
              <a:rPr lang="en-GB" sz="2000" b="0" dirty="0" smtClean="0"/>
              <a:t>Effective use of Impact toolkit to show impact of CPD </a:t>
            </a:r>
            <a:endParaRPr lang="en-GB" sz="2000" b="0" dirty="0"/>
          </a:p>
          <a:p>
            <a:endParaRPr lang="en-GB" b="0" dirty="0"/>
          </a:p>
          <a:p>
            <a:r>
              <a:rPr lang="en-GB" dirty="0"/>
              <a:t> </a:t>
            </a:r>
          </a:p>
          <a:p>
            <a:endParaRPr lang="en-GB" dirty="0"/>
          </a:p>
          <a:p>
            <a:endParaRPr lang="en-GB" dirty="0"/>
          </a:p>
        </p:txBody>
      </p:sp>
    </p:spTree>
    <p:extLst>
      <p:ext uri="{BB962C8B-B14F-4D97-AF65-F5344CB8AC3E}">
        <p14:creationId xmlns:p14="http://schemas.microsoft.com/office/powerpoint/2010/main" val="24961518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 for discussion </a:t>
            </a:r>
            <a:endParaRPr lang="en-GB" dirty="0"/>
          </a:p>
        </p:txBody>
      </p:sp>
      <p:sp>
        <p:nvSpPr>
          <p:cNvPr id="3" name="Text Placeholder 2"/>
          <p:cNvSpPr>
            <a:spLocks noGrp="1"/>
          </p:cNvSpPr>
          <p:nvPr>
            <p:ph type="body" sz="quarter" idx="10"/>
          </p:nvPr>
        </p:nvSpPr>
        <p:spPr/>
        <p:txBody>
          <a:bodyPr/>
          <a:lstStyle/>
          <a:p>
            <a:pPr marL="457200" lvl="0" indent="-457200">
              <a:buFont typeface="Arial" panose="020B0604020202020204" pitchFamily="34" charset="0"/>
              <a:buChar char="•"/>
            </a:pPr>
            <a:r>
              <a:rPr lang="en-GB" sz="2400" b="0" dirty="0" smtClean="0"/>
              <a:t>Which of the </a:t>
            </a:r>
            <a:r>
              <a:rPr lang="en-GB" sz="2400" b="0" dirty="0"/>
              <a:t>issues </a:t>
            </a:r>
            <a:r>
              <a:rPr lang="en-GB" sz="2400" b="0" dirty="0" smtClean="0"/>
              <a:t>highlighted are highest priority for improvement</a:t>
            </a:r>
            <a:r>
              <a:rPr lang="en-GB" sz="2400" b="0" dirty="0"/>
              <a:t>? </a:t>
            </a:r>
            <a:endParaRPr lang="en-GB" sz="2400" b="0" dirty="0" smtClean="0"/>
          </a:p>
          <a:p>
            <a:pPr marL="457200" lvl="0" indent="-457200">
              <a:buFont typeface="Arial" panose="020B0604020202020204" pitchFamily="34" charset="0"/>
              <a:buChar char="•"/>
            </a:pPr>
            <a:endParaRPr lang="en-GB" sz="2400" b="0" dirty="0"/>
          </a:p>
          <a:p>
            <a:pPr lvl="0"/>
            <a:r>
              <a:rPr lang="en-GB" sz="2400" b="0" dirty="0" smtClean="0"/>
              <a:t>For each needing improvement </a:t>
            </a:r>
            <a:endParaRPr lang="en-GB" sz="2400" b="0" dirty="0"/>
          </a:p>
          <a:p>
            <a:pPr marL="457200" lvl="0" indent="-457200">
              <a:buFont typeface="Arial" panose="020B0604020202020204" pitchFamily="34" charset="0"/>
              <a:buChar char="•"/>
            </a:pPr>
            <a:r>
              <a:rPr lang="en-GB" sz="2400" b="0" dirty="0" smtClean="0"/>
              <a:t>How can </a:t>
            </a:r>
            <a:r>
              <a:rPr lang="en-GB" sz="2400" b="0" dirty="0" smtClean="0"/>
              <a:t>SLPs improve practice in address the issue?</a:t>
            </a:r>
            <a:endParaRPr lang="en-GB" sz="2400" b="0" dirty="0"/>
          </a:p>
          <a:p>
            <a:pPr marL="457200" lvl="0" indent="-457200">
              <a:buFont typeface="Arial" panose="020B0604020202020204" pitchFamily="34" charset="0"/>
              <a:buChar char="•"/>
            </a:pPr>
            <a:r>
              <a:rPr lang="en-GB" sz="2400" b="0" dirty="0"/>
              <a:t>What can </a:t>
            </a:r>
            <a:r>
              <a:rPr lang="en-GB" sz="2400" b="0" dirty="0" smtClean="0"/>
              <a:t>the central Network management do to </a:t>
            </a:r>
            <a:r>
              <a:rPr lang="en-GB" sz="2400" b="0" dirty="0"/>
              <a:t>address </a:t>
            </a:r>
            <a:r>
              <a:rPr lang="en-GB" sz="2400" b="0"/>
              <a:t>the </a:t>
            </a:r>
            <a:r>
              <a:rPr lang="en-GB" sz="2400" b="0" smtClean="0"/>
              <a:t>issues? </a:t>
            </a:r>
            <a:endParaRPr lang="en-GB" sz="2400" b="0" dirty="0"/>
          </a:p>
          <a:p>
            <a:pPr marL="457200" indent="-457200">
              <a:buFont typeface="Arial" panose="020B0604020202020204" pitchFamily="34" charset="0"/>
              <a:buChar char="•"/>
            </a:pPr>
            <a:endParaRPr lang="en-GB" sz="2400" b="0" dirty="0"/>
          </a:p>
        </p:txBody>
      </p:sp>
    </p:spTree>
    <p:extLst>
      <p:ext uri="{BB962C8B-B14F-4D97-AF65-F5344CB8AC3E}">
        <p14:creationId xmlns:p14="http://schemas.microsoft.com/office/powerpoint/2010/main" val="5404111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Aims </a:t>
            </a:r>
            <a:r>
              <a:rPr lang="en-GB" sz="3600" dirty="0" smtClean="0"/>
              <a:t>and outcomes of </a:t>
            </a:r>
            <a:r>
              <a:rPr lang="en-GB" sz="3600" dirty="0" smtClean="0"/>
              <a:t>the workshop </a:t>
            </a:r>
            <a:endParaRPr lang="en-GB" sz="3600" dirty="0"/>
          </a:p>
        </p:txBody>
      </p:sp>
      <p:sp>
        <p:nvSpPr>
          <p:cNvPr id="3" name="Text Placeholder 2"/>
          <p:cNvSpPr>
            <a:spLocks noGrp="1"/>
          </p:cNvSpPr>
          <p:nvPr>
            <p:ph type="body" sz="quarter" idx="10"/>
          </p:nvPr>
        </p:nvSpPr>
        <p:spPr/>
        <p:txBody>
          <a:bodyPr/>
          <a:lstStyle/>
          <a:p>
            <a:r>
              <a:rPr lang="en-GB" dirty="0" smtClean="0"/>
              <a:t>Aim: </a:t>
            </a:r>
          </a:p>
          <a:p>
            <a:pPr marL="342900" lvl="1" indent="-342900">
              <a:buFont typeface="Arial" panose="020B0604020202020204" pitchFamily="34" charset="0"/>
              <a:buChar char="•"/>
            </a:pPr>
            <a:r>
              <a:rPr lang="en-GB" dirty="0" smtClean="0"/>
              <a:t>To </a:t>
            </a:r>
            <a:r>
              <a:rPr lang="en-GB" dirty="0" smtClean="0"/>
              <a:t>consider how SLPs </a:t>
            </a:r>
            <a:r>
              <a:rPr lang="en-GB" dirty="0"/>
              <a:t>can </a:t>
            </a:r>
            <a:r>
              <a:rPr lang="en-GB" dirty="0" smtClean="0"/>
              <a:t>work with STEM Learning to </a:t>
            </a:r>
            <a:r>
              <a:rPr lang="en-GB" dirty="0"/>
              <a:t>address the issues </a:t>
            </a:r>
            <a:r>
              <a:rPr lang="en-GB" dirty="0" smtClean="0"/>
              <a:t>identified in the external evaluation of the Network </a:t>
            </a:r>
          </a:p>
          <a:p>
            <a:endParaRPr lang="en-GB" dirty="0"/>
          </a:p>
          <a:p>
            <a:r>
              <a:rPr lang="en-GB" dirty="0" smtClean="0"/>
              <a:t>Outcomes</a:t>
            </a:r>
          </a:p>
          <a:p>
            <a:pPr marL="457200" indent="-457200">
              <a:buFont typeface="Arial" panose="020B0604020202020204" pitchFamily="34" charset="0"/>
              <a:buChar char="•"/>
            </a:pPr>
            <a:r>
              <a:rPr lang="en-GB" sz="2400" b="0" dirty="0" smtClean="0"/>
              <a:t>To </a:t>
            </a:r>
            <a:r>
              <a:rPr lang="en-GB" sz="2400" b="0" dirty="0" smtClean="0"/>
              <a:t>agree processes for improving issues identified in the external evaluation  </a:t>
            </a:r>
            <a:endParaRPr lang="en-GB" sz="2400" b="0" dirty="0"/>
          </a:p>
          <a:p>
            <a:endParaRPr lang="en-GB" dirty="0"/>
          </a:p>
        </p:txBody>
      </p:sp>
    </p:spTree>
    <p:extLst>
      <p:ext uri="{BB962C8B-B14F-4D97-AF65-F5344CB8AC3E}">
        <p14:creationId xmlns:p14="http://schemas.microsoft.com/office/powerpoint/2010/main" val="1998185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err="1"/>
              <a:t>Isos</a:t>
            </a:r>
            <a:r>
              <a:rPr lang="en-GB" sz="2800" dirty="0"/>
              <a:t> evaluation of National STEM Learning Network </a:t>
            </a:r>
          </a:p>
        </p:txBody>
      </p:sp>
      <p:sp>
        <p:nvSpPr>
          <p:cNvPr id="3" name="Text Placeholder 2"/>
          <p:cNvSpPr>
            <a:spLocks noGrp="1"/>
          </p:cNvSpPr>
          <p:nvPr>
            <p:ph type="body" sz="quarter" idx="10"/>
          </p:nvPr>
        </p:nvSpPr>
        <p:spPr/>
        <p:txBody>
          <a:bodyPr/>
          <a:lstStyle/>
          <a:p>
            <a:r>
              <a:rPr lang="en-GB" sz="2400" dirty="0" smtClean="0"/>
              <a:t>Main findings </a:t>
            </a:r>
          </a:p>
          <a:p>
            <a:pPr marL="342900" indent="-342900">
              <a:buFont typeface="Arial" panose="020B0604020202020204" pitchFamily="34" charset="0"/>
              <a:buChar char="•"/>
            </a:pPr>
            <a:r>
              <a:rPr lang="en-GB" sz="2200" b="0" dirty="0" smtClean="0"/>
              <a:t>SLPs established as a source of high quality STEM CPD</a:t>
            </a:r>
            <a:endParaRPr lang="en-GB" sz="2200" b="0" dirty="0"/>
          </a:p>
          <a:p>
            <a:pPr marL="342900" indent="-342900">
              <a:buFont typeface="Arial" panose="020B0604020202020204" pitchFamily="34" charset="0"/>
              <a:buChar char="•"/>
            </a:pPr>
            <a:r>
              <a:rPr lang="en-GB" sz="2200" b="0" dirty="0" smtClean="0"/>
              <a:t>SLP have greater </a:t>
            </a:r>
            <a:r>
              <a:rPr lang="en-GB" sz="2200" b="0" dirty="0"/>
              <a:t>awareness of, and confidence about reaching, delivery </a:t>
            </a:r>
            <a:r>
              <a:rPr lang="en-GB" sz="2200" b="0" dirty="0" smtClean="0"/>
              <a:t>targets</a:t>
            </a:r>
            <a:endParaRPr lang="en-GB" sz="2200" b="0" dirty="0"/>
          </a:p>
          <a:p>
            <a:pPr marL="285750" indent="-285750">
              <a:buFont typeface="Arial" panose="020B0604020202020204" pitchFamily="34" charset="0"/>
              <a:buChar char="•"/>
            </a:pPr>
            <a:r>
              <a:rPr lang="en-GB" sz="2200" b="0" dirty="0" smtClean="0"/>
              <a:t>SLPs have had successes </a:t>
            </a:r>
            <a:r>
              <a:rPr lang="en-GB" sz="2200" b="0" dirty="0"/>
              <a:t>in delivery to primary schools and through networks and </a:t>
            </a:r>
            <a:endParaRPr lang="en-GB" sz="2200" b="0" dirty="0" smtClean="0"/>
          </a:p>
          <a:p>
            <a:pPr marL="285750" indent="-285750">
              <a:buFont typeface="Arial" panose="020B0604020202020204" pitchFamily="34" charset="0"/>
              <a:buChar char="•"/>
            </a:pPr>
            <a:r>
              <a:rPr lang="en-GB" sz="2200" b="0" dirty="0" smtClean="0"/>
              <a:t>Good </a:t>
            </a:r>
            <a:r>
              <a:rPr lang="en-GB" sz="2200" b="0" dirty="0"/>
              <a:t>uptake of CPD aimed at technicians and priority schools. </a:t>
            </a:r>
            <a:endParaRPr lang="en-GB" sz="2200" b="0" dirty="0" smtClean="0"/>
          </a:p>
          <a:p>
            <a:pPr marL="285750" indent="-285750">
              <a:buFont typeface="Arial" panose="020B0604020202020204" pitchFamily="34" charset="0"/>
              <a:buChar char="•"/>
            </a:pPr>
            <a:r>
              <a:rPr lang="en-GB" sz="2200" b="0" dirty="0" smtClean="0"/>
              <a:t>SLPs engagement </a:t>
            </a:r>
            <a:r>
              <a:rPr lang="en-GB" sz="2200" b="0" dirty="0"/>
              <a:t>from secondary schools and post-16 institutions was proving very challenging</a:t>
            </a:r>
            <a:r>
              <a:rPr lang="en-GB" sz="2200" b="0" dirty="0" smtClean="0"/>
              <a:t>.</a:t>
            </a:r>
            <a:endParaRPr lang="en-GB" sz="2200" b="0" dirty="0"/>
          </a:p>
        </p:txBody>
      </p:sp>
    </p:spTree>
    <p:extLst>
      <p:ext uri="{BB962C8B-B14F-4D97-AF65-F5344CB8AC3E}">
        <p14:creationId xmlns:p14="http://schemas.microsoft.com/office/powerpoint/2010/main" val="2029328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Overall i</a:t>
            </a:r>
            <a:r>
              <a:rPr lang="en-GB" sz="3200" dirty="0" smtClean="0"/>
              <a:t>mpact of Network CPD </a:t>
            </a:r>
            <a:endParaRPr lang="en-GB" dirty="0">
              <a:solidFill>
                <a:schemeClr val="accent1"/>
              </a:solidFill>
            </a:endParaRPr>
          </a:p>
        </p:txBody>
      </p:sp>
      <p:sp>
        <p:nvSpPr>
          <p:cNvPr id="5" name="Slide Number Placeholder 4"/>
          <p:cNvSpPr>
            <a:spLocks noGrp="1"/>
          </p:cNvSpPr>
          <p:nvPr>
            <p:ph type="sldNum" sz="quarter" idx="4294967295"/>
          </p:nvPr>
        </p:nvSpPr>
        <p:spPr>
          <a:xfrm>
            <a:off x="6594231" y="6276243"/>
            <a:ext cx="2133600" cy="361950"/>
          </a:xfrm>
          <a:prstGeom prst="rect">
            <a:avLst/>
          </a:prstGeom>
        </p:spPr>
        <p:txBody>
          <a:bodyPr/>
          <a:lstStyle/>
          <a:p>
            <a:pPr>
              <a:defRPr/>
            </a:pPr>
            <a:fld id="{75EB5243-7057-42C7-BE94-1731470296B0}" type="slidenum">
              <a:rPr lang="en-GB" smtClean="0"/>
              <a:pPr>
                <a:defRPr/>
              </a:pPr>
              <a:t>4</a:t>
            </a:fld>
            <a:endParaRPr lang="en-GB" dirty="0"/>
          </a:p>
        </p:txBody>
      </p:sp>
      <p:sp>
        <p:nvSpPr>
          <p:cNvPr id="7" name="Rectangle 6"/>
          <p:cNvSpPr/>
          <p:nvPr/>
        </p:nvSpPr>
        <p:spPr>
          <a:xfrm>
            <a:off x="457200" y="3725306"/>
            <a:ext cx="8229600" cy="1863935"/>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spcAft>
                <a:spcPts val="554"/>
              </a:spcAft>
              <a:buFont typeface="Arial" panose="020B0604020202020204" pitchFamily="34" charset="0"/>
              <a:buChar char="•"/>
            </a:pPr>
            <a:r>
              <a:rPr lang="en-GB" sz="2400" b="1" dirty="0">
                <a:solidFill>
                  <a:schemeClr val="bg1"/>
                </a:solidFill>
              </a:rPr>
              <a:t>Almost 9 in 10 CPD participants </a:t>
            </a:r>
            <a:r>
              <a:rPr lang="en-GB" sz="2400" b="1" dirty="0" smtClean="0">
                <a:solidFill>
                  <a:schemeClr val="bg1"/>
                </a:solidFill>
              </a:rPr>
              <a:t>reported CPD </a:t>
            </a:r>
            <a:r>
              <a:rPr lang="en-GB" sz="2400" b="1" dirty="0">
                <a:solidFill>
                  <a:schemeClr val="bg1"/>
                </a:solidFill>
              </a:rPr>
              <a:t>had a very high or high level of impact </a:t>
            </a:r>
            <a:r>
              <a:rPr lang="en-GB" sz="2400" b="1" dirty="0">
                <a:solidFill>
                  <a:schemeClr val="bg1"/>
                </a:solidFill>
              </a:rPr>
              <a:t>overall </a:t>
            </a:r>
            <a:endParaRPr lang="en-GB" sz="2400" dirty="0" smtClean="0">
              <a:solidFill>
                <a:schemeClr val="bg1"/>
              </a:solidFill>
            </a:endParaRPr>
          </a:p>
          <a:p>
            <a:pPr marL="263776" indent="-263776">
              <a:spcAft>
                <a:spcPts val="554"/>
              </a:spcAft>
              <a:buFont typeface="Arial" panose="020B0604020202020204" pitchFamily="34" charset="0"/>
              <a:buChar char="•"/>
            </a:pPr>
            <a:r>
              <a:rPr lang="en-GB" sz="2400" b="1" dirty="0" smtClean="0">
                <a:solidFill>
                  <a:schemeClr val="bg1"/>
                </a:solidFill>
              </a:rPr>
              <a:t>Schools </a:t>
            </a:r>
            <a:r>
              <a:rPr lang="en-GB" sz="2400" b="1" dirty="0">
                <a:solidFill>
                  <a:schemeClr val="bg1"/>
                </a:solidFill>
              </a:rPr>
              <a:t>that make strategic use of regional and national CPD are likely to achieve better results for </a:t>
            </a:r>
            <a:r>
              <a:rPr lang="en-GB" sz="2400" b="1" dirty="0" err="1">
                <a:solidFill>
                  <a:schemeClr val="bg1"/>
                </a:solidFill>
              </a:rPr>
              <a:t>Ebacc</a:t>
            </a:r>
            <a:r>
              <a:rPr lang="en-GB" sz="2400" b="1" dirty="0">
                <a:solidFill>
                  <a:schemeClr val="bg1"/>
                </a:solidFill>
              </a:rPr>
              <a:t>  2 sciences than schools that do not use NSLN CPD </a:t>
            </a:r>
            <a:r>
              <a:rPr lang="en-GB" sz="2400" dirty="0" smtClean="0">
                <a:solidFill>
                  <a:schemeClr val="bg1"/>
                </a:solidFill>
              </a:rPr>
              <a:t> </a:t>
            </a:r>
            <a:endParaRPr lang="en-GB" sz="2400" dirty="0">
              <a:solidFill>
                <a:schemeClr val="bg1"/>
              </a:solidFill>
            </a:endParaRPr>
          </a:p>
        </p:txBody>
      </p:sp>
      <p:grpSp>
        <p:nvGrpSpPr>
          <p:cNvPr id="3" name="Group 2"/>
          <p:cNvGrpSpPr/>
          <p:nvPr/>
        </p:nvGrpSpPr>
        <p:grpSpPr>
          <a:xfrm>
            <a:off x="457200" y="1143496"/>
            <a:ext cx="8229600" cy="2532185"/>
            <a:chOff x="495300" y="953037"/>
            <a:chExt cx="8977648" cy="2743200"/>
          </a:xfrm>
        </p:grpSpPr>
        <p:sp>
          <p:nvSpPr>
            <p:cNvPr id="6" name="Rectangle 5"/>
            <p:cNvSpPr/>
            <p:nvPr/>
          </p:nvSpPr>
          <p:spPr>
            <a:xfrm>
              <a:off x="495300" y="953037"/>
              <a:ext cx="4488824" cy="27432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292">
                <a:solidFill>
                  <a:schemeClr val="bg1"/>
                </a:solidFill>
              </a:endParaRPr>
            </a:p>
          </p:txBody>
        </p:sp>
        <p:sp>
          <p:nvSpPr>
            <p:cNvPr id="8" name="Rectangle 7"/>
            <p:cNvSpPr/>
            <p:nvPr/>
          </p:nvSpPr>
          <p:spPr>
            <a:xfrm>
              <a:off x="4984124" y="953037"/>
              <a:ext cx="4488824" cy="27432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292">
                <a:solidFill>
                  <a:schemeClr val="bg1"/>
                </a:solidFill>
              </a:endParaRPr>
            </a:p>
          </p:txBody>
        </p:sp>
      </p:grpSp>
      <p:graphicFrame>
        <p:nvGraphicFramePr>
          <p:cNvPr id="9" name="Chart 8"/>
          <p:cNvGraphicFramePr>
            <a:graphicFrameLocks/>
          </p:cNvGraphicFramePr>
          <p:nvPr>
            <p:extLst/>
          </p:nvPr>
        </p:nvGraphicFramePr>
        <p:xfrm>
          <a:off x="457200" y="1143496"/>
          <a:ext cx="4114800" cy="253218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a:graphicFrameLocks/>
          </p:cNvGraphicFramePr>
          <p:nvPr>
            <p:extLst/>
          </p:nvPr>
        </p:nvGraphicFramePr>
        <p:xfrm>
          <a:off x="4572000" y="1143496"/>
          <a:ext cx="4114800" cy="253218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1106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Impact on participants </a:t>
            </a:r>
            <a:endParaRPr lang="en-GB" sz="3200" dirty="0"/>
          </a:p>
        </p:txBody>
      </p:sp>
      <p:sp>
        <p:nvSpPr>
          <p:cNvPr id="5" name="Slide Number Placeholder 4"/>
          <p:cNvSpPr>
            <a:spLocks noGrp="1"/>
          </p:cNvSpPr>
          <p:nvPr>
            <p:ph type="sldNum" sz="quarter" idx="4294967295"/>
          </p:nvPr>
        </p:nvSpPr>
        <p:spPr>
          <a:xfrm>
            <a:off x="6594231" y="6276243"/>
            <a:ext cx="2133600" cy="361950"/>
          </a:xfrm>
          <a:prstGeom prst="rect">
            <a:avLst/>
          </a:prstGeom>
        </p:spPr>
        <p:txBody>
          <a:bodyPr/>
          <a:lstStyle/>
          <a:p>
            <a:pPr>
              <a:defRPr/>
            </a:pPr>
            <a:endParaRPr lang="en-GB" dirty="0"/>
          </a:p>
        </p:txBody>
      </p:sp>
      <p:sp>
        <p:nvSpPr>
          <p:cNvPr id="6" name="Rectangle 5"/>
          <p:cNvSpPr/>
          <p:nvPr/>
        </p:nvSpPr>
        <p:spPr>
          <a:xfrm>
            <a:off x="457200" y="1143496"/>
            <a:ext cx="8229600" cy="309092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292">
              <a:solidFill>
                <a:schemeClr val="bg1"/>
              </a:solidFill>
            </a:endParaRPr>
          </a:p>
        </p:txBody>
      </p:sp>
      <p:sp>
        <p:nvSpPr>
          <p:cNvPr id="7" name="Rectangle 6"/>
          <p:cNvSpPr/>
          <p:nvPr/>
        </p:nvSpPr>
        <p:spPr>
          <a:xfrm>
            <a:off x="457200" y="3519761"/>
            <a:ext cx="8229600" cy="1925463"/>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3776" indent="-263776">
              <a:spcAft>
                <a:spcPts val="554"/>
              </a:spcAft>
              <a:buFont typeface="Arial" panose="020B0604020202020204" pitchFamily="34" charset="0"/>
              <a:buChar char="•"/>
            </a:pPr>
            <a:r>
              <a:rPr lang="en-GB" dirty="0" smtClean="0">
                <a:solidFill>
                  <a:schemeClr val="bg1"/>
                </a:solidFill>
              </a:rPr>
              <a:t>Participants strongly agreed or agreed that the CPD had </a:t>
            </a:r>
          </a:p>
          <a:p>
            <a:pPr marL="720976" lvl="1" indent="-263776">
              <a:spcAft>
                <a:spcPts val="554"/>
              </a:spcAft>
              <a:buFont typeface="Arial" panose="020B0604020202020204" pitchFamily="34" charset="0"/>
              <a:buChar char="•"/>
            </a:pPr>
            <a:r>
              <a:rPr lang="en-GB" dirty="0" smtClean="0">
                <a:solidFill>
                  <a:schemeClr val="bg1"/>
                </a:solidFill>
              </a:rPr>
              <a:t>fulfilled </a:t>
            </a:r>
            <a:r>
              <a:rPr lang="en-GB" dirty="0">
                <a:solidFill>
                  <a:schemeClr val="bg1"/>
                </a:solidFill>
              </a:rPr>
              <a:t>their </a:t>
            </a:r>
            <a:r>
              <a:rPr lang="en-GB" dirty="0" smtClean="0">
                <a:solidFill>
                  <a:schemeClr val="bg1"/>
                </a:solidFill>
              </a:rPr>
              <a:t>aims</a:t>
            </a:r>
            <a:r>
              <a:rPr lang="en-GB" dirty="0">
                <a:solidFill>
                  <a:schemeClr val="bg1"/>
                </a:solidFill>
              </a:rPr>
              <a:t> </a:t>
            </a:r>
            <a:r>
              <a:rPr lang="en-GB" dirty="0" smtClean="0">
                <a:solidFill>
                  <a:schemeClr val="bg1"/>
                </a:solidFill>
              </a:rPr>
              <a:t>( 97%)</a:t>
            </a:r>
            <a:endParaRPr lang="en-GB" dirty="0">
              <a:solidFill>
                <a:schemeClr val="bg1"/>
              </a:solidFill>
            </a:endParaRPr>
          </a:p>
          <a:p>
            <a:pPr marL="720976" lvl="1" indent="-263776">
              <a:spcAft>
                <a:spcPts val="554"/>
              </a:spcAft>
              <a:buFont typeface="Arial" panose="020B0604020202020204" pitchFamily="34" charset="0"/>
              <a:buChar char="•"/>
            </a:pPr>
            <a:r>
              <a:rPr lang="en-GB" dirty="0" smtClean="0">
                <a:solidFill>
                  <a:schemeClr val="bg1"/>
                </a:solidFill>
              </a:rPr>
              <a:t> </a:t>
            </a:r>
            <a:r>
              <a:rPr lang="en-GB" dirty="0">
                <a:solidFill>
                  <a:schemeClr val="bg1"/>
                </a:solidFill>
              </a:rPr>
              <a:t>improved their confidence, knowledge and </a:t>
            </a:r>
            <a:r>
              <a:rPr lang="en-GB" dirty="0" smtClean="0">
                <a:solidFill>
                  <a:schemeClr val="bg1"/>
                </a:solidFill>
              </a:rPr>
              <a:t>skills( 98%)</a:t>
            </a:r>
            <a:endParaRPr lang="en-GB" dirty="0">
              <a:solidFill>
                <a:schemeClr val="bg1"/>
              </a:solidFill>
            </a:endParaRPr>
          </a:p>
          <a:p>
            <a:pPr marL="720976" lvl="1" indent="-263776">
              <a:spcAft>
                <a:spcPts val="554"/>
              </a:spcAft>
              <a:buFont typeface="Arial" panose="020B0604020202020204" pitchFamily="34" charset="0"/>
              <a:buChar char="•"/>
            </a:pPr>
            <a:r>
              <a:rPr lang="en-GB" dirty="0" smtClean="0">
                <a:solidFill>
                  <a:schemeClr val="bg1"/>
                </a:solidFill>
              </a:rPr>
              <a:t> </a:t>
            </a:r>
            <a:r>
              <a:rPr lang="en-GB" dirty="0">
                <a:solidFill>
                  <a:schemeClr val="bg1"/>
                </a:solidFill>
              </a:rPr>
              <a:t>improved their </a:t>
            </a:r>
            <a:r>
              <a:rPr lang="en-GB" dirty="0" smtClean="0">
                <a:solidFill>
                  <a:schemeClr val="bg1"/>
                </a:solidFill>
              </a:rPr>
              <a:t>practice(98%)</a:t>
            </a:r>
          </a:p>
          <a:p>
            <a:pPr marL="263776" indent="-263776">
              <a:spcAft>
                <a:spcPts val="554"/>
              </a:spcAft>
              <a:buFont typeface="Arial" panose="020B0604020202020204" pitchFamily="34" charset="0"/>
              <a:buChar char="•"/>
            </a:pPr>
            <a:r>
              <a:rPr lang="en-GB" dirty="0" smtClean="0">
                <a:solidFill>
                  <a:schemeClr val="bg1"/>
                </a:solidFill>
              </a:rPr>
              <a:t>76% of participants identified </a:t>
            </a:r>
            <a:r>
              <a:rPr lang="en-GB" dirty="0">
                <a:solidFill>
                  <a:schemeClr val="bg1"/>
                </a:solidFill>
              </a:rPr>
              <a:t>impact on their career development and </a:t>
            </a:r>
            <a:r>
              <a:rPr lang="en-GB" dirty="0" smtClean="0">
                <a:solidFill>
                  <a:schemeClr val="bg1"/>
                </a:solidFill>
              </a:rPr>
              <a:t>progression</a:t>
            </a:r>
            <a:endParaRPr lang="en-GB" dirty="0">
              <a:solidFill>
                <a:schemeClr val="bg1"/>
              </a:solidFill>
            </a:endParaRPr>
          </a:p>
        </p:txBody>
      </p:sp>
      <p:graphicFrame>
        <p:nvGraphicFramePr>
          <p:cNvPr id="9" name="Chart 8"/>
          <p:cNvGraphicFramePr>
            <a:graphicFrameLocks/>
          </p:cNvGraphicFramePr>
          <p:nvPr>
            <p:extLst/>
          </p:nvPr>
        </p:nvGraphicFramePr>
        <p:xfrm>
          <a:off x="477693" y="725977"/>
          <a:ext cx="8229600" cy="27750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23418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Impact on colleagues/institutions</a:t>
            </a:r>
            <a:endParaRPr lang="en-GB" sz="2800" dirty="0"/>
          </a:p>
        </p:txBody>
      </p:sp>
      <p:sp>
        <p:nvSpPr>
          <p:cNvPr id="6" name="Rectangle 5"/>
          <p:cNvSpPr/>
          <p:nvPr/>
        </p:nvSpPr>
        <p:spPr>
          <a:xfrm>
            <a:off x="457200" y="1143496"/>
            <a:ext cx="8229600" cy="2520296"/>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292">
              <a:solidFill>
                <a:schemeClr val="bg1"/>
              </a:solidFill>
            </a:endParaRPr>
          </a:p>
        </p:txBody>
      </p:sp>
      <p:sp>
        <p:nvSpPr>
          <p:cNvPr id="7" name="Rectangle 6"/>
          <p:cNvSpPr/>
          <p:nvPr/>
        </p:nvSpPr>
        <p:spPr>
          <a:xfrm>
            <a:off x="457200" y="3682544"/>
            <a:ext cx="8229600" cy="1690672"/>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554"/>
              </a:spcAft>
              <a:buFont typeface="Arial" panose="020B0604020202020204" pitchFamily="34" charset="0"/>
              <a:buChar char="•"/>
            </a:pPr>
            <a:r>
              <a:rPr lang="en-GB" sz="1600" dirty="0" smtClean="0">
                <a:solidFill>
                  <a:schemeClr val="bg1"/>
                </a:solidFill>
              </a:rPr>
              <a:t>93% shared learning with colleagues </a:t>
            </a:r>
          </a:p>
          <a:p>
            <a:pPr marL="263776" indent="-263776">
              <a:spcAft>
                <a:spcPts val="554"/>
              </a:spcAft>
              <a:buFont typeface="Arial" panose="020B0604020202020204" pitchFamily="34" charset="0"/>
              <a:buChar char="•"/>
            </a:pPr>
            <a:r>
              <a:rPr lang="en-GB" sz="1600" dirty="0" smtClean="0">
                <a:solidFill>
                  <a:schemeClr val="bg1"/>
                </a:solidFill>
              </a:rPr>
              <a:t>74% reported improvement in their practice </a:t>
            </a:r>
          </a:p>
          <a:p>
            <a:pPr marL="263776" indent="-263776">
              <a:spcAft>
                <a:spcPts val="554"/>
              </a:spcAft>
              <a:buFont typeface="Arial" panose="020B0604020202020204" pitchFamily="34" charset="0"/>
              <a:buChar char="•"/>
            </a:pPr>
            <a:r>
              <a:rPr lang="en-GB" sz="1600" dirty="0" smtClean="0">
                <a:solidFill>
                  <a:schemeClr val="bg1"/>
                </a:solidFill>
              </a:rPr>
              <a:t>87%  demonstrated the value of subject-specific CPD.</a:t>
            </a:r>
          </a:p>
          <a:p>
            <a:pPr marL="263776" indent="-263776">
              <a:spcAft>
                <a:spcPts val="554"/>
              </a:spcAft>
              <a:buFont typeface="Arial" panose="020B0604020202020204" pitchFamily="34" charset="0"/>
              <a:buChar char="•"/>
            </a:pPr>
            <a:r>
              <a:rPr lang="en-GB" sz="1600" dirty="0" smtClean="0">
                <a:solidFill>
                  <a:schemeClr val="bg1"/>
                </a:solidFill>
              </a:rPr>
              <a:t>Less impact reported on strategic areas i.e. refining subject priorities and evaluating teaching techniques  </a:t>
            </a:r>
            <a:endParaRPr lang="en-GB" sz="1600" dirty="0">
              <a:solidFill>
                <a:schemeClr val="bg1"/>
              </a:solidFill>
            </a:endParaRPr>
          </a:p>
        </p:txBody>
      </p:sp>
      <p:graphicFrame>
        <p:nvGraphicFramePr>
          <p:cNvPr id="8" name="Chart 7"/>
          <p:cNvGraphicFramePr>
            <a:graphicFrameLocks/>
          </p:cNvGraphicFramePr>
          <p:nvPr>
            <p:extLst/>
          </p:nvPr>
        </p:nvGraphicFramePr>
        <p:xfrm>
          <a:off x="457200" y="1143496"/>
          <a:ext cx="8229600" cy="25202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88926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Impact on pupils </a:t>
            </a:r>
            <a:endParaRPr lang="en-GB" dirty="0"/>
          </a:p>
        </p:txBody>
      </p:sp>
      <p:sp>
        <p:nvSpPr>
          <p:cNvPr id="6" name="Rectangle 5"/>
          <p:cNvSpPr/>
          <p:nvPr/>
        </p:nvSpPr>
        <p:spPr>
          <a:xfrm>
            <a:off x="457200" y="1143496"/>
            <a:ext cx="8229600" cy="2802662"/>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292">
              <a:solidFill>
                <a:schemeClr val="bg1"/>
              </a:solidFill>
            </a:endParaRPr>
          </a:p>
        </p:txBody>
      </p:sp>
      <p:sp>
        <p:nvSpPr>
          <p:cNvPr id="7" name="Rectangle 6"/>
          <p:cNvSpPr/>
          <p:nvPr/>
        </p:nvSpPr>
        <p:spPr>
          <a:xfrm>
            <a:off x="457200" y="3946159"/>
            <a:ext cx="8229600" cy="149906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3776" indent="-263776">
              <a:spcAft>
                <a:spcPts val="554"/>
              </a:spcAft>
              <a:buFont typeface="Arial" panose="020B0604020202020204" pitchFamily="34" charset="0"/>
              <a:buChar char="•"/>
            </a:pPr>
            <a:r>
              <a:rPr lang="en-GB" sz="2000" dirty="0" smtClean="0">
                <a:solidFill>
                  <a:schemeClr val="bg1"/>
                </a:solidFill>
              </a:rPr>
              <a:t>71% impact on pupils’ engagement in science, </a:t>
            </a:r>
          </a:p>
          <a:p>
            <a:pPr marL="263776" indent="-263776">
              <a:spcAft>
                <a:spcPts val="554"/>
              </a:spcAft>
              <a:buFont typeface="Arial" panose="020B0604020202020204" pitchFamily="34" charset="0"/>
              <a:buChar char="•"/>
            </a:pPr>
            <a:r>
              <a:rPr lang="en-GB" sz="2000" dirty="0" smtClean="0">
                <a:solidFill>
                  <a:schemeClr val="bg1"/>
                </a:solidFill>
              </a:rPr>
              <a:t>63% on their progress &amp; attainment, </a:t>
            </a:r>
          </a:p>
          <a:p>
            <a:pPr marL="263776" indent="-263776">
              <a:spcAft>
                <a:spcPts val="554"/>
              </a:spcAft>
              <a:buFont typeface="Arial" panose="020B0604020202020204" pitchFamily="34" charset="0"/>
              <a:buChar char="•"/>
            </a:pPr>
            <a:r>
              <a:rPr lang="en-GB" sz="2000" dirty="0" smtClean="0">
                <a:solidFill>
                  <a:schemeClr val="bg1"/>
                </a:solidFill>
              </a:rPr>
              <a:t> 49% on the likelihood of further study. </a:t>
            </a:r>
            <a:endParaRPr lang="en-GB" sz="2000" dirty="0">
              <a:solidFill>
                <a:schemeClr val="bg1"/>
              </a:solidFill>
            </a:endParaRPr>
          </a:p>
        </p:txBody>
      </p:sp>
      <p:graphicFrame>
        <p:nvGraphicFramePr>
          <p:cNvPr id="9" name="Chart 8"/>
          <p:cNvGraphicFramePr>
            <a:graphicFrameLocks/>
          </p:cNvGraphicFramePr>
          <p:nvPr>
            <p:extLst/>
          </p:nvPr>
        </p:nvGraphicFramePr>
        <p:xfrm>
          <a:off x="457200" y="1143495"/>
          <a:ext cx="8229600" cy="28026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39830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Benefits for schools leading SLPs</a:t>
            </a:r>
            <a:br>
              <a:rPr lang="en-GB" sz="2800" dirty="0"/>
            </a:br>
            <a:endParaRPr lang="en-GB" sz="2800" dirty="0"/>
          </a:p>
        </p:txBody>
      </p:sp>
      <p:sp>
        <p:nvSpPr>
          <p:cNvPr id="3" name="Text Placeholder 2"/>
          <p:cNvSpPr>
            <a:spLocks noGrp="1"/>
          </p:cNvSpPr>
          <p:nvPr>
            <p:ph type="body" sz="quarter" idx="10"/>
          </p:nvPr>
        </p:nvSpPr>
        <p:spPr/>
        <p:txBody>
          <a:bodyPr/>
          <a:lstStyle/>
          <a:p>
            <a:pPr marL="457200" lvl="0" indent="-457200">
              <a:buFont typeface="Arial" panose="020B0604020202020204" pitchFamily="34" charset="0"/>
              <a:buChar char="•"/>
            </a:pPr>
            <a:r>
              <a:rPr lang="en-GB" sz="2400" b="0" dirty="0" smtClean="0"/>
              <a:t>Raises </a:t>
            </a:r>
            <a:r>
              <a:rPr lang="en-GB" sz="2400" b="0" dirty="0"/>
              <a:t>the profile of the lead </a:t>
            </a:r>
            <a:r>
              <a:rPr lang="en-GB" sz="2400" b="0" dirty="0" smtClean="0"/>
              <a:t>institution, their potential partners and establishes their leadership role</a:t>
            </a:r>
            <a:endParaRPr lang="en-GB" sz="2400" b="0" dirty="0"/>
          </a:p>
          <a:p>
            <a:pPr marL="457200" lvl="0" indent="-457200">
              <a:buFont typeface="Arial" panose="020B0604020202020204" pitchFamily="34" charset="0"/>
              <a:buChar char="•"/>
            </a:pPr>
            <a:r>
              <a:rPr lang="en-GB" sz="2400" b="0" dirty="0" smtClean="0"/>
              <a:t>Helps SLP to recruit and retain staff</a:t>
            </a:r>
          </a:p>
          <a:p>
            <a:pPr marL="457200" lvl="0" indent="-457200">
              <a:buFont typeface="Arial" panose="020B0604020202020204" pitchFamily="34" charset="0"/>
              <a:buChar char="•"/>
            </a:pPr>
            <a:r>
              <a:rPr lang="en-GB" sz="2400" b="0" dirty="0" smtClean="0"/>
              <a:t>Helps to d</a:t>
            </a:r>
            <a:r>
              <a:rPr lang="en-GB" sz="2400" b="0" dirty="0" smtClean="0"/>
              <a:t>evelop </a:t>
            </a:r>
            <a:r>
              <a:rPr lang="en-GB" sz="2400" b="0" dirty="0"/>
              <a:t>individuals </a:t>
            </a:r>
            <a:r>
              <a:rPr lang="en-GB" sz="2400" b="0" dirty="0" smtClean="0"/>
              <a:t>within the SLP through access to high quality CPD </a:t>
            </a:r>
          </a:p>
          <a:p>
            <a:pPr marL="457200" lvl="0" indent="-457200">
              <a:buFont typeface="Arial" panose="020B0604020202020204" pitchFamily="34" charset="0"/>
              <a:buChar char="•"/>
            </a:pPr>
            <a:r>
              <a:rPr lang="en-GB" sz="2400" b="0" dirty="0" smtClean="0"/>
              <a:t>Develops </a:t>
            </a:r>
            <a:r>
              <a:rPr lang="en-GB" sz="2400" b="0" dirty="0"/>
              <a:t>STEM teaching and learning within the host school</a:t>
            </a:r>
          </a:p>
          <a:p>
            <a:pPr marL="457200" lvl="0" indent="-457200">
              <a:buFont typeface="Arial" panose="020B0604020202020204" pitchFamily="34" charset="0"/>
              <a:buChar char="•"/>
            </a:pPr>
            <a:r>
              <a:rPr lang="en-GB" sz="2400" b="0" dirty="0"/>
              <a:t>SLP lead schools </a:t>
            </a:r>
            <a:r>
              <a:rPr lang="en-GB" sz="2400" b="0" dirty="0" smtClean="0"/>
              <a:t>- achieve </a:t>
            </a:r>
            <a:r>
              <a:rPr lang="en-GB" sz="2400" b="0" dirty="0"/>
              <a:t>better results in science</a:t>
            </a:r>
          </a:p>
          <a:p>
            <a:r>
              <a:rPr lang="en-GB" dirty="0"/>
              <a:t> </a:t>
            </a:r>
          </a:p>
        </p:txBody>
      </p:sp>
    </p:spTree>
    <p:extLst>
      <p:ext uri="{BB962C8B-B14F-4D97-AF65-F5344CB8AC3E}">
        <p14:creationId xmlns:p14="http://schemas.microsoft.com/office/powerpoint/2010/main" val="2034827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Benefits for those leading CPD </a:t>
            </a:r>
            <a:endParaRPr lang="en-GB" dirty="0"/>
          </a:p>
        </p:txBody>
      </p:sp>
      <p:sp>
        <p:nvSpPr>
          <p:cNvPr id="3" name="Text Placeholder 2"/>
          <p:cNvSpPr>
            <a:spLocks noGrp="1"/>
          </p:cNvSpPr>
          <p:nvPr>
            <p:ph type="body" sz="quarter" idx="10"/>
          </p:nvPr>
        </p:nvSpPr>
        <p:spPr/>
        <p:txBody>
          <a:bodyPr/>
          <a:lstStyle/>
          <a:p>
            <a:pPr marL="457200" indent="-457200">
              <a:buFont typeface="Arial" panose="020B0604020202020204" pitchFamily="34" charset="0"/>
              <a:buChar char="•"/>
            </a:pPr>
            <a:r>
              <a:rPr lang="en-GB" b="0" dirty="0" smtClean="0"/>
              <a:t>Impacts on their confidence, skills and teaching ( 95%)</a:t>
            </a:r>
          </a:p>
          <a:p>
            <a:pPr marL="457200" indent="-457200">
              <a:buFont typeface="Arial" panose="020B0604020202020204" pitchFamily="34" charset="0"/>
              <a:buChar char="•"/>
            </a:pPr>
            <a:r>
              <a:rPr lang="en-GB" b="0" dirty="0" smtClean="0"/>
              <a:t>Impacts on their career development and progression ( 91%)</a:t>
            </a:r>
          </a:p>
        </p:txBody>
      </p:sp>
    </p:spTree>
    <p:extLst>
      <p:ext uri="{BB962C8B-B14F-4D97-AF65-F5344CB8AC3E}">
        <p14:creationId xmlns:p14="http://schemas.microsoft.com/office/powerpoint/2010/main" val="408254638"/>
      </p:ext>
    </p:extLst>
  </p:cSld>
  <p:clrMapOvr>
    <a:masterClrMapping/>
  </p:clrMapOvr>
</p:sld>
</file>

<file path=ppt/theme/theme1.xml><?xml version="1.0" encoding="utf-8"?>
<a:theme xmlns:a="http://schemas.openxmlformats.org/drawingml/2006/main" name="HEaTED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TEM Learning_template_2016_4x3_standard.potx" id="{A1A586F3-57D6-4992-AD8C-7E3E0FCA243E}" vid="{7B5F718D-4B17-4489-B69E-76531A3433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STEM Learning_template_2016_4x3_standard</Template>
  <TotalTime>862</TotalTime>
  <Words>730</Words>
  <Application>Microsoft Office PowerPoint</Application>
  <PresentationFormat>On-screen Show (4:3)</PresentationFormat>
  <Paragraphs>79</Paragraphs>
  <Slides>11</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HEaTED Theme</vt:lpstr>
      <vt:lpstr>National Science Learning Network development day: Evaluation Workshop</vt:lpstr>
      <vt:lpstr>Aims and outcomes of the workshop </vt:lpstr>
      <vt:lpstr>Isos evaluation of National STEM Learning Network </vt:lpstr>
      <vt:lpstr>Overall impact of Network CPD </vt:lpstr>
      <vt:lpstr>Impact on participants </vt:lpstr>
      <vt:lpstr>Impact on colleagues/institutions</vt:lpstr>
      <vt:lpstr>Impact on pupils </vt:lpstr>
      <vt:lpstr>Benefits for schools leading SLPs </vt:lpstr>
      <vt:lpstr>Benefits for those leading CPD </vt:lpstr>
      <vt:lpstr>Areas for improvement </vt:lpstr>
      <vt:lpstr>Questions for discussion </vt:lpstr>
    </vt:vector>
  </TitlesOfParts>
  <Company>Myscience.co 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Science Learning Network development day: Evaluation Workshop</dc:title>
  <dc:creator>Pauline Hoyle</dc:creator>
  <cp:lastModifiedBy>Pauline Hoyle</cp:lastModifiedBy>
  <cp:revision>11</cp:revision>
  <dcterms:created xsi:type="dcterms:W3CDTF">2016-07-05T16:27:11Z</dcterms:created>
  <dcterms:modified xsi:type="dcterms:W3CDTF">2016-07-06T06:49:53Z</dcterms:modified>
</cp:coreProperties>
</file>