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B3FEDC-FC0C-4695-98CD-96AFE7CC13A6}"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414450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B3FEDC-FC0C-4695-98CD-96AFE7CC13A6}"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30930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B3FEDC-FC0C-4695-98CD-96AFE7CC13A6}"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228190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B3FEDC-FC0C-4695-98CD-96AFE7CC13A6}"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267335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B3FEDC-FC0C-4695-98CD-96AFE7CC13A6}" type="datetimeFigureOut">
              <a:rPr lang="en-GB" smtClean="0"/>
              <a:t>04/07/2016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25261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B3FEDC-FC0C-4695-98CD-96AFE7CC13A6}"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153242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B3FEDC-FC0C-4695-98CD-96AFE7CC13A6}" type="datetimeFigureOut">
              <a:rPr lang="en-GB" smtClean="0"/>
              <a:t>04/07/2016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14055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B3FEDC-FC0C-4695-98CD-96AFE7CC13A6}" type="datetimeFigureOut">
              <a:rPr lang="en-GB" smtClean="0"/>
              <a:t>04/07/2016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738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3FEDC-FC0C-4695-98CD-96AFE7CC13A6}" type="datetimeFigureOut">
              <a:rPr lang="en-GB" smtClean="0"/>
              <a:t>04/07/2016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296644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B3FEDC-FC0C-4695-98CD-96AFE7CC13A6}"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166898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B3FEDC-FC0C-4695-98CD-96AFE7CC13A6}" type="datetimeFigureOut">
              <a:rPr lang="en-GB" smtClean="0"/>
              <a:t>04/07/2016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4DA83-666A-41B2-AC20-B208547158B2}" type="slidenum">
              <a:rPr lang="en-GB" smtClean="0"/>
              <a:t>‹#›</a:t>
            </a:fld>
            <a:endParaRPr lang="en-GB"/>
          </a:p>
        </p:txBody>
      </p:sp>
    </p:spTree>
    <p:extLst>
      <p:ext uri="{BB962C8B-B14F-4D97-AF65-F5344CB8AC3E}">
        <p14:creationId xmlns:p14="http://schemas.microsoft.com/office/powerpoint/2010/main" val="299791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3FEDC-FC0C-4695-98CD-96AFE7CC13A6}" type="datetimeFigureOut">
              <a:rPr lang="en-GB" smtClean="0"/>
              <a:t>04/07/2016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DA83-666A-41B2-AC20-B208547158B2}" type="slidenum">
              <a:rPr lang="en-GB" smtClean="0"/>
              <a:t>‹#›</a:t>
            </a:fld>
            <a:endParaRPr lang="en-GB"/>
          </a:p>
        </p:txBody>
      </p:sp>
    </p:spTree>
    <p:extLst>
      <p:ext uri="{BB962C8B-B14F-4D97-AF65-F5344CB8AC3E}">
        <p14:creationId xmlns:p14="http://schemas.microsoft.com/office/powerpoint/2010/main" val="186045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a:stretch>
            <a:fillRect/>
          </a:stretch>
        </p:blipFill>
        <p:spPr>
          <a:xfrm>
            <a:off x="9407951" y="3713189"/>
            <a:ext cx="1487553" cy="21276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329" y="1122363"/>
            <a:ext cx="9807341" cy="2456603"/>
          </a:xfrm>
          <a:prstGeom prst="rect">
            <a:avLst/>
          </a:prstGeom>
        </p:spPr>
      </p:pic>
    </p:spTree>
    <p:extLst>
      <p:ext uri="{BB962C8B-B14F-4D97-AF65-F5344CB8AC3E}">
        <p14:creationId xmlns:p14="http://schemas.microsoft.com/office/powerpoint/2010/main" val="405306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 assessment</a:t>
            </a:r>
          </a:p>
        </p:txBody>
      </p:sp>
      <p:sp>
        <p:nvSpPr>
          <p:cNvPr id="3" name="Content Placeholder 2"/>
          <p:cNvSpPr>
            <a:spLocks noGrp="1"/>
          </p:cNvSpPr>
          <p:nvPr>
            <p:ph idx="1"/>
          </p:nvPr>
        </p:nvSpPr>
        <p:spPr>
          <a:xfrm>
            <a:off x="838200" y="1458894"/>
            <a:ext cx="10515600" cy="4351338"/>
          </a:xfrm>
        </p:spPr>
        <p:txBody>
          <a:bodyPr/>
          <a:lstStyle/>
          <a:p>
            <a:r>
              <a:rPr lang="en-GB" dirty="0"/>
              <a:t>Science Mark Gateway statements</a:t>
            </a:r>
          </a:p>
          <a:p>
            <a:r>
              <a:rPr lang="en-GB" dirty="0"/>
              <a:t>Silver/Gold/Platinum</a:t>
            </a:r>
          </a:p>
        </p:txBody>
      </p:sp>
      <p:sp>
        <p:nvSpPr>
          <p:cNvPr id="6" name="Rectangle 5"/>
          <p:cNvSpPr/>
          <p:nvPr/>
        </p:nvSpPr>
        <p:spPr>
          <a:xfrm rot="667038">
            <a:off x="1791174" y="3241231"/>
            <a:ext cx="3811669" cy="830997"/>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Students show high levels of engagement with the big ideas of science.  They constantly demonstrate curiosity by the way they question scientific concepts, and can offer clear explanations to a wide range of natural phenomena</a:t>
            </a:r>
            <a:r>
              <a:rPr lang="en-GB" dirty="0"/>
              <a:t>.</a:t>
            </a:r>
          </a:p>
        </p:txBody>
      </p:sp>
      <p:sp>
        <p:nvSpPr>
          <p:cNvPr id="8" name="Rectangle 7"/>
          <p:cNvSpPr/>
          <p:nvPr/>
        </p:nvSpPr>
        <p:spPr>
          <a:xfrm rot="20460916">
            <a:off x="1556999" y="4889989"/>
            <a:ext cx="5083553" cy="1015663"/>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All students’ needs are met by the planning, delivery and continued evaluation of the curriculum and all students are working at or above the appropriate level for their age and ability.  The curriculum challenges and engages all students to understand more and it actively prepares and enthuses them for making the transition to further study and training.  High numbers of students progress to post-16 STEM-related study or employment.</a:t>
            </a:r>
          </a:p>
        </p:txBody>
      </p:sp>
      <p:sp>
        <p:nvSpPr>
          <p:cNvPr id="9" name="Rectangle 8"/>
          <p:cNvSpPr/>
          <p:nvPr/>
        </p:nvSpPr>
        <p:spPr>
          <a:xfrm rot="21125200">
            <a:off x="6089912" y="3319573"/>
            <a:ext cx="3545754" cy="861774"/>
          </a:xfrm>
          <a:prstGeom prst="rect">
            <a:avLst/>
          </a:prstGeom>
        </p:spPr>
        <p:txBody>
          <a:bodyPr wrap="square">
            <a:spAutoFit/>
          </a:bodyPr>
          <a:lstStyle/>
          <a:p>
            <a:r>
              <a:rPr lang="en-GB" sz="1000" dirty="0">
                <a:solidFill>
                  <a:srgbClr val="000000"/>
                </a:solidFill>
                <a:latin typeface="Arial" panose="020B0604020202020204" pitchFamily="34" charset="0"/>
                <a:cs typeface="Arial" panose="020B0604020202020204" pitchFamily="34" charset="0"/>
              </a:rPr>
              <a:t>The vision has been developed collaboratively with stakeholders both within and beyond the science team and reflects a broad perspective.  There is ongoing development and redefining of the vision, based on the latest cutting edge developments in science and science education.</a:t>
            </a:r>
            <a:r>
              <a:rPr lang="en-GB" sz="1000"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2"/>
          <a:stretch>
            <a:fillRect/>
          </a:stretch>
        </p:blipFill>
        <p:spPr>
          <a:xfrm>
            <a:off x="4233039" y="2507330"/>
            <a:ext cx="4645555" cy="4462659"/>
          </a:xfrm>
          <a:prstGeom prst="rect">
            <a:avLst/>
          </a:prstGeom>
        </p:spPr>
      </p:pic>
    </p:spTree>
    <p:extLst>
      <p:ext uri="{BB962C8B-B14F-4D97-AF65-F5344CB8AC3E}">
        <p14:creationId xmlns:p14="http://schemas.microsoft.com/office/powerpoint/2010/main" val="309232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submission</a:t>
            </a:r>
          </a:p>
        </p:txBody>
      </p:sp>
      <p:sp>
        <p:nvSpPr>
          <p:cNvPr id="3" name="Content Placeholder 2"/>
          <p:cNvSpPr>
            <a:spLocks noGrp="1"/>
          </p:cNvSpPr>
          <p:nvPr>
            <p:ph idx="1"/>
          </p:nvPr>
        </p:nvSpPr>
        <p:spPr>
          <a:xfrm>
            <a:off x="555396" y="1485130"/>
            <a:ext cx="10515600" cy="4351338"/>
          </a:xfrm>
        </p:spPr>
        <p:txBody>
          <a:bodyPr/>
          <a:lstStyle/>
          <a:p>
            <a:pPr marL="0" indent="0">
              <a:buNone/>
            </a:pPr>
            <a:r>
              <a:rPr lang="en-GB" dirty="0"/>
              <a:t>One criteria from each of the sections</a:t>
            </a:r>
          </a:p>
          <a:p>
            <a:r>
              <a:rPr lang="en-GB" b="1" dirty="0"/>
              <a:t>Section 1: Curriculum</a:t>
            </a:r>
            <a:r>
              <a:rPr lang="en-GB" dirty="0"/>
              <a:t> </a:t>
            </a:r>
          </a:p>
          <a:p>
            <a:r>
              <a:rPr lang="en-GB" b="1" dirty="0"/>
              <a:t>Section 2: Leadership and Management</a:t>
            </a:r>
            <a:r>
              <a:rPr lang="en-GB" dirty="0"/>
              <a:t> </a:t>
            </a:r>
          </a:p>
          <a:p>
            <a:r>
              <a:rPr lang="en-GB" b="1" dirty="0"/>
              <a:t>Section 3: Learning and Teaching</a:t>
            </a:r>
            <a:r>
              <a:rPr lang="en-GB" dirty="0"/>
              <a:t> </a:t>
            </a:r>
          </a:p>
        </p:txBody>
      </p:sp>
      <p:grpSp>
        <p:nvGrpSpPr>
          <p:cNvPr id="4" name="Group 3"/>
          <p:cNvGrpSpPr/>
          <p:nvPr/>
        </p:nvGrpSpPr>
        <p:grpSpPr>
          <a:xfrm>
            <a:off x="2384982" y="3851494"/>
            <a:ext cx="1593129" cy="2581820"/>
            <a:chOff x="0" y="0"/>
            <a:chExt cx="3222282" cy="4640263"/>
          </a:xfrm>
        </p:grpSpPr>
        <p:sp>
          <p:nvSpPr>
            <p:cNvPr id="5" name="Shape 1528"/>
            <p:cNvSpPr/>
            <p:nvPr/>
          </p:nvSpPr>
          <p:spPr>
            <a:xfrm>
              <a:off x="0" y="3950094"/>
              <a:ext cx="1611293" cy="690169"/>
            </a:xfrm>
            <a:custGeom>
              <a:avLst/>
              <a:gdLst/>
              <a:ahLst/>
              <a:cxnLst/>
              <a:rect l="0" t="0" r="0" b="0"/>
              <a:pathLst>
                <a:path w="1611293" h="690169">
                  <a:moveTo>
                    <a:pt x="62509" y="0"/>
                  </a:moveTo>
                  <a:lnTo>
                    <a:pt x="1611293" y="0"/>
                  </a:lnTo>
                  <a:lnTo>
                    <a:pt x="1611293" y="124968"/>
                  </a:lnTo>
                  <a:lnTo>
                    <a:pt x="124968" y="124968"/>
                  </a:lnTo>
                  <a:lnTo>
                    <a:pt x="124968" y="565201"/>
                  </a:lnTo>
                  <a:lnTo>
                    <a:pt x="1611293" y="565201"/>
                  </a:lnTo>
                  <a:lnTo>
                    <a:pt x="1611293" y="690169"/>
                  </a:lnTo>
                  <a:lnTo>
                    <a:pt x="62509" y="690169"/>
                  </a:lnTo>
                  <a:cubicBezTo>
                    <a:pt x="27978" y="690169"/>
                    <a:pt x="0" y="662191"/>
                    <a:pt x="0" y="627685"/>
                  </a:cubicBezTo>
                  <a:lnTo>
                    <a:pt x="0" y="62484"/>
                  </a:lnTo>
                  <a:cubicBezTo>
                    <a:pt x="0" y="27978"/>
                    <a:pt x="27978" y="0"/>
                    <a:pt x="62509" y="0"/>
                  </a:cubicBez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6" name="Shape 1529"/>
            <p:cNvSpPr/>
            <p:nvPr/>
          </p:nvSpPr>
          <p:spPr>
            <a:xfrm>
              <a:off x="297853" y="3375648"/>
              <a:ext cx="1313440" cy="382016"/>
            </a:xfrm>
            <a:custGeom>
              <a:avLst/>
              <a:gdLst/>
              <a:ahLst/>
              <a:cxnLst/>
              <a:rect l="0" t="0" r="0" b="0"/>
              <a:pathLst>
                <a:path w="1313440" h="382016">
                  <a:moveTo>
                    <a:pt x="62509" y="0"/>
                  </a:moveTo>
                  <a:lnTo>
                    <a:pt x="1313440" y="0"/>
                  </a:lnTo>
                  <a:lnTo>
                    <a:pt x="1313440" y="124968"/>
                  </a:lnTo>
                  <a:lnTo>
                    <a:pt x="124968" y="124968"/>
                  </a:lnTo>
                  <a:lnTo>
                    <a:pt x="124968" y="257073"/>
                  </a:lnTo>
                  <a:lnTo>
                    <a:pt x="1313440" y="257073"/>
                  </a:lnTo>
                  <a:lnTo>
                    <a:pt x="1313440" y="382016"/>
                  </a:lnTo>
                  <a:lnTo>
                    <a:pt x="62509" y="382016"/>
                  </a:lnTo>
                  <a:cubicBezTo>
                    <a:pt x="28029" y="382016"/>
                    <a:pt x="0" y="354038"/>
                    <a:pt x="0" y="319532"/>
                  </a:cubicBezTo>
                  <a:lnTo>
                    <a:pt x="0" y="62484"/>
                  </a:lnTo>
                  <a:cubicBezTo>
                    <a:pt x="0" y="27978"/>
                    <a:pt x="28029" y="0"/>
                    <a:pt x="62509" y="0"/>
                  </a:cubicBez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7" name="Shape 1530"/>
            <p:cNvSpPr/>
            <p:nvPr/>
          </p:nvSpPr>
          <p:spPr>
            <a:xfrm>
              <a:off x="1335634" y="947661"/>
              <a:ext cx="275660" cy="551206"/>
            </a:xfrm>
            <a:custGeom>
              <a:avLst/>
              <a:gdLst/>
              <a:ahLst/>
              <a:cxnLst/>
              <a:rect l="0" t="0" r="0" b="0"/>
              <a:pathLst>
                <a:path w="275660" h="551206">
                  <a:moveTo>
                    <a:pt x="275628" y="0"/>
                  </a:moveTo>
                  <a:lnTo>
                    <a:pt x="275660" y="3"/>
                  </a:lnTo>
                  <a:lnTo>
                    <a:pt x="275660" y="124972"/>
                  </a:lnTo>
                  <a:lnTo>
                    <a:pt x="275628" y="124968"/>
                  </a:lnTo>
                  <a:cubicBezTo>
                    <a:pt x="192582" y="124968"/>
                    <a:pt x="124968" y="192481"/>
                    <a:pt x="124968" y="275527"/>
                  </a:cubicBezTo>
                  <a:cubicBezTo>
                    <a:pt x="124968" y="358648"/>
                    <a:pt x="192582" y="426250"/>
                    <a:pt x="275628" y="426250"/>
                  </a:cubicBezTo>
                  <a:lnTo>
                    <a:pt x="275660" y="426247"/>
                  </a:lnTo>
                  <a:lnTo>
                    <a:pt x="275660" y="551202"/>
                  </a:lnTo>
                  <a:lnTo>
                    <a:pt x="275628" y="551206"/>
                  </a:lnTo>
                  <a:cubicBezTo>
                    <a:pt x="123685" y="551206"/>
                    <a:pt x="0" y="427508"/>
                    <a:pt x="0" y="275527"/>
                  </a:cubicBezTo>
                  <a:cubicBezTo>
                    <a:pt x="0" y="123635"/>
                    <a:pt x="123685" y="0"/>
                    <a:pt x="275628" y="0"/>
                  </a:cubicBez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8" name="Shape 1531"/>
            <p:cNvSpPr/>
            <p:nvPr/>
          </p:nvSpPr>
          <p:spPr>
            <a:xfrm>
              <a:off x="466776" y="0"/>
              <a:ext cx="1144517" cy="3209062"/>
            </a:xfrm>
            <a:custGeom>
              <a:avLst/>
              <a:gdLst/>
              <a:ahLst/>
              <a:cxnLst/>
              <a:rect l="0" t="0" r="0" b="0"/>
              <a:pathLst>
                <a:path w="1144517" h="3209062">
                  <a:moveTo>
                    <a:pt x="62509" y="0"/>
                  </a:moveTo>
                  <a:lnTo>
                    <a:pt x="1090422" y="0"/>
                  </a:lnTo>
                  <a:cubicBezTo>
                    <a:pt x="1107656" y="0"/>
                    <a:pt x="1123271" y="6995"/>
                    <a:pt x="1134577" y="18302"/>
                  </a:cubicBezTo>
                  <a:lnTo>
                    <a:pt x="1144517" y="33046"/>
                  </a:lnTo>
                  <a:lnTo>
                    <a:pt x="1144517" y="545871"/>
                  </a:lnTo>
                  <a:lnTo>
                    <a:pt x="1134577" y="560615"/>
                  </a:lnTo>
                  <a:cubicBezTo>
                    <a:pt x="1123271" y="571922"/>
                    <a:pt x="1107656" y="578917"/>
                    <a:pt x="1090422" y="578917"/>
                  </a:cubicBezTo>
                  <a:lnTo>
                    <a:pt x="943026" y="578917"/>
                  </a:lnTo>
                  <a:lnTo>
                    <a:pt x="943026" y="783857"/>
                  </a:lnTo>
                  <a:lnTo>
                    <a:pt x="977608" y="783857"/>
                  </a:lnTo>
                  <a:cubicBezTo>
                    <a:pt x="1031278" y="763486"/>
                    <a:pt x="1087336" y="753224"/>
                    <a:pt x="1144486" y="753224"/>
                  </a:cubicBezTo>
                  <a:lnTo>
                    <a:pt x="1144517" y="753227"/>
                  </a:lnTo>
                  <a:lnTo>
                    <a:pt x="1144517" y="878182"/>
                  </a:lnTo>
                  <a:lnTo>
                    <a:pt x="1144486" y="878180"/>
                  </a:lnTo>
                  <a:cubicBezTo>
                    <a:pt x="1099452" y="878180"/>
                    <a:pt x="1055293" y="886917"/>
                    <a:pt x="1013218" y="904126"/>
                  </a:cubicBezTo>
                  <a:cubicBezTo>
                    <a:pt x="1005687" y="907212"/>
                    <a:pt x="997598" y="908825"/>
                    <a:pt x="989508" y="908825"/>
                  </a:cubicBezTo>
                  <a:lnTo>
                    <a:pt x="880567" y="908825"/>
                  </a:lnTo>
                  <a:cubicBezTo>
                    <a:pt x="846087" y="908825"/>
                    <a:pt x="818058" y="880834"/>
                    <a:pt x="818058" y="846341"/>
                  </a:cubicBezTo>
                  <a:lnTo>
                    <a:pt x="818058" y="516433"/>
                  </a:lnTo>
                  <a:cubicBezTo>
                    <a:pt x="818058" y="481927"/>
                    <a:pt x="846087" y="453949"/>
                    <a:pt x="880567" y="453949"/>
                  </a:cubicBezTo>
                  <a:lnTo>
                    <a:pt x="1027912" y="453949"/>
                  </a:lnTo>
                  <a:lnTo>
                    <a:pt x="1027912" y="124968"/>
                  </a:lnTo>
                  <a:lnTo>
                    <a:pt x="124968" y="124968"/>
                  </a:lnTo>
                  <a:lnTo>
                    <a:pt x="124968" y="453949"/>
                  </a:lnTo>
                  <a:lnTo>
                    <a:pt x="272313" y="453949"/>
                  </a:lnTo>
                  <a:cubicBezTo>
                    <a:pt x="306832" y="453949"/>
                    <a:pt x="334823" y="481927"/>
                    <a:pt x="334823" y="516433"/>
                  </a:cubicBezTo>
                  <a:lnTo>
                    <a:pt x="334823" y="846341"/>
                  </a:lnTo>
                  <a:cubicBezTo>
                    <a:pt x="334823" y="880834"/>
                    <a:pt x="306832" y="908825"/>
                    <a:pt x="272313" y="908825"/>
                  </a:cubicBezTo>
                  <a:lnTo>
                    <a:pt x="124968" y="908825"/>
                  </a:lnTo>
                  <a:lnTo>
                    <a:pt x="124968" y="2865704"/>
                  </a:lnTo>
                  <a:lnTo>
                    <a:pt x="208013" y="2865704"/>
                  </a:lnTo>
                  <a:cubicBezTo>
                    <a:pt x="242494" y="2865704"/>
                    <a:pt x="270523" y="2893695"/>
                    <a:pt x="270523" y="2928188"/>
                  </a:cubicBezTo>
                  <a:lnTo>
                    <a:pt x="270523" y="3084094"/>
                  </a:lnTo>
                  <a:lnTo>
                    <a:pt x="882409" y="3084094"/>
                  </a:lnTo>
                  <a:lnTo>
                    <a:pt x="882409" y="2928188"/>
                  </a:lnTo>
                  <a:cubicBezTo>
                    <a:pt x="882409" y="2893695"/>
                    <a:pt x="910387" y="2865704"/>
                    <a:pt x="944868" y="2865704"/>
                  </a:cubicBezTo>
                  <a:lnTo>
                    <a:pt x="1027912" y="2865704"/>
                  </a:lnTo>
                  <a:lnTo>
                    <a:pt x="1027912" y="1626845"/>
                  </a:lnTo>
                  <a:cubicBezTo>
                    <a:pt x="1027912" y="1608785"/>
                    <a:pt x="1035698" y="1591640"/>
                    <a:pt x="1049236" y="1579817"/>
                  </a:cubicBezTo>
                  <a:cubicBezTo>
                    <a:pt x="1062837" y="1568006"/>
                    <a:pt x="1080796" y="1562748"/>
                    <a:pt x="1098702" y="1564932"/>
                  </a:cubicBezTo>
                  <a:lnTo>
                    <a:pt x="1144517" y="1565921"/>
                  </a:lnTo>
                  <a:lnTo>
                    <a:pt x="1144517" y="2957627"/>
                  </a:lnTo>
                  <a:lnTo>
                    <a:pt x="1134577" y="2972370"/>
                  </a:lnTo>
                  <a:cubicBezTo>
                    <a:pt x="1123271" y="2983678"/>
                    <a:pt x="1107656" y="2990672"/>
                    <a:pt x="1090422" y="2990672"/>
                  </a:cubicBezTo>
                  <a:lnTo>
                    <a:pt x="1007377" y="2990672"/>
                  </a:lnTo>
                  <a:lnTo>
                    <a:pt x="1007377" y="3146577"/>
                  </a:lnTo>
                  <a:cubicBezTo>
                    <a:pt x="1007377" y="3181058"/>
                    <a:pt x="979348" y="3209062"/>
                    <a:pt x="944868" y="3209062"/>
                  </a:cubicBezTo>
                  <a:lnTo>
                    <a:pt x="208013" y="3209062"/>
                  </a:lnTo>
                  <a:cubicBezTo>
                    <a:pt x="173533" y="3209062"/>
                    <a:pt x="145555" y="3181058"/>
                    <a:pt x="145555" y="3146577"/>
                  </a:cubicBezTo>
                  <a:lnTo>
                    <a:pt x="145555" y="2990672"/>
                  </a:lnTo>
                  <a:lnTo>
                    <a:pt x="62509" y="2990672"/>
                  </a:lnTo>
                  <a:cubicBezTo>
                    <a:pt x="27978" y="2990672"/>
                    <a:pt x="0" y="2962694"/>
                    <a:pt x="0" y="2928188"/>
                  </a:cubicBezTo>
                  <a:lnTo>
                    <a:pt x="0" y="846341"/>
                  </a:lnTo>
                  <a:cubicBezTo>
                    <a:pt x="0" y="811835"/>
                    <a:pt x="27978" y="783857"/>
                    <a:pt x="62509" y="783857"/>
                  </a:cubicBezTo>
                  <a:lnTo>
                    <a:pt x="209855" y="783857"/>
                  </a:lnTo>
                  <a:lnTo>
                    <a:pt x="209855" y="578917"/>
                  </a:lnTo>
                  <a:lnTo>
                    <a:pt x="62509" y="578917"/>
                  </a:lnTo>
                  <a:cubicBezTo>
                    <a:pt x="27978" y="578917"/>
                    <a:pt x="0" y="550939"/>
                    <a:pt x="0" y="516433"/>
                  </a:cubicBezTo>
                  <a:lnTo>
                    <a:pt x="0" y="62484"/>
                  </a:lnTo>
                  <a:cubicBezTo>
                    <a:pt x="0" y="27978"/>
                    <a:pt x="27978" y="0"/>
                    <a:pt x="62509" y="0"/>
                  </a:cubicBez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9" name="Shape 1532"/>
            <p:cNvSpPr/>
            <p:nvPr/>
          </p:nvSpPr>
          <p:spPr>
            <a:xfrm>
              <a:off x="1611293" y="3632721"/>
              <a:ext cx="999954" cy="442341"/>
            </a:xfrm>
            <a:custGeom>
              <a:avLst/>
              <a:gdLst/>
              <a:ahLst/>
              <a:cxnLst/>
              <a:rect l="0" t="0" r="0" b="0"/>
              <a:pathLst>
                <a:path w="999954" h="442341">
                  <a:moveTo>
                    <a:pt x="0" y="0"/>
                  </a:moveTo>
                  <a:lnTo>
                    <a:pt x="933825" y="0"/>
                  </a:lnTo>
                  <a:cubicBezTo>
                    <a:pt x="957091" y="0"/>
                    <a:pt x="978326" y="12878"/>
                    <a:pt x="989133" y="33439"/>
                  </a:cubicBezTo>
                  <a:cubicBezTo>
                    <a:pt x="999954" y="53925"/>
                    <a:pt x="998506" y="78778"/>
                    <a:pt x="985310" y="97879"/>
                  </a:cubicBezTo>
                  <a:cubicBezTo>
                    <a:pt x="883114" y="246355"/>
                    <a:pt x="744710" y="357315"/>
                    <a:pt x="562147" y="437083"/>
                  </a:cubicBezTo>
                  <a:cubicBezTo>
                    <a:pt x="554260" y="440512"/>
                    <a:pt x="545726" y="442341"/>
                    <a:pt x="537090" y="442341"/>
                  </a:cubicBezTo>
                  <a:lnTo>
                    <a:pt x="0" y="442341"/>
                  </a:lnTo>
                  <a:lnTo>
                    <a:pt x="0" y="317373"/>
                  </a:lnTo>
                  <a:lnTo>
                    <a:pt x="523894" y="317373"/>
                  </a:lnTo>
                  <a:cubicBezTo>
                    <a:pt x="635565" y="267043"/>
                    <a:pt x="727691" y="203594"/>
                    <a:pt x="802849" y="124943"/>
                  </a:cubicBezTo>
                  <a:lnTo>
                    <a:pt x="0" y="124943"/>
                  </a:lnTo>
                  <a:lnTo>
                    <a:pt x="0" y="0"/>
                  </a:ln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10" name="Shape 1533"/>
            <p:cNvSpPr/>
            <p:nvPr/>
          </p:nvSpPr>
          <p:spPr>
            <a:xfrm>
              <a:off x="1611293" y="1454442"/>
              <a:ext cx="1207116" cy="2046173"/>
            </a:xfrm>
            <a:custGeom>
              <a:avLst/>
              <a:gdLst/>
              <a:ahLst/>
              <a:cxnLst/>
              <a:rect l="0" t="0" r="0" b="0"/>
              <a:pathLst>
                <a:path w="1207116" h="2046173">
                  <a:moveTo>
                    <a:pt x="292919" y="4737"/>
                  </a:moveTo>
                  <a:cubicBezTo>
                    <a:pt x="933724" y="155181"/>
                    <a:pt x="1207116" y="558559"/>
                    <a:pt x="1207116" y="1353668"/>
                  </a:cubicBezTo>
                  <a:cubicBezTo>
                    <a:pt x="1207116" y="1612291"/>
                    <a:pt x="1178249" y="1824863"/>
                    <a:pt x="1118864" y="2003400"/>
                  </a:cubicBezTo>
                  <a:cubicBezTo>
                    <a:pt x="1110380" y="2028952"/>
                    <a:pt x="1086517" y="2046173"/>
                    <a:pt x="1059580" y="2046173"/>
                  </a:cubicBezTo>
                  <a:lnTo>
                    <a:pt x="0" y="2046173"/>
                  </a:lnTo>
                  <a:lnTo>
                    <a:pt x="0" y="1921205"/>
                  </a:lnTo>
                  <a:lnTo>
                    <a:pt x="1013696" y="1921205"/>
                  </a:lnTo>
                  <a:cubicBezTo>
                    <a:pt x="1059733" y="1764259"/>
                    <a:pt x="1082148" y="1578000"/>
                    <a:pt x="1082148" y="1353668"/>
                  </a:cubicBezTo>
                  <a:cubicBezTo>
                    <a:pt x="1082148" y="631533"/>
                    <a:pt x="853649" y="275616"/>
                    <a:pt x="295294" y="133921"/>
                  </a:cubicBezTo>
                  <a:cubicBezTo>
                    <a:pt x="213735" y="200025"/>
                    <a:pt x="113329" y="236918"/>
                    <a:pt x="8363" y="238798"/>
                  </a:cubicBezTo>
                  <a:lnTo>
                    <a:pt x="8363" y="1473746"/>
                  </a:lnTo>
                  <a:cubicBezTo>
                    <a:pt x="8363" y="1482373"/>
                    <a:pt x="6614" y="1490591"/>
                    <a:pt x="3451" y="1498067"/>
                  </a:cubicBezTo>
                  <a:lnTo>
                    <a:pt x="0" y="1503185"/>
                  </a:lnTo>
                  <a:lnTo>
                    <a:pt x="0" y="111479"/>
                  </a:lnTo>
                  <a:lnTo>
                    <a:pt x="29335" y="112112"/>
                  </a:lnTo>
                  <a:cubicBezTo>
                    <a:pt x="104698" y="105301"/>
                    <a:pt x="178915" y="73543"/>
                    <a:pt x="235922" y="20003"/>
                  </a:cubicBezTo>
                  <a:cubicBezTo>
                    <a:pt x="251149" y="5741"/>
                    <a:pt x="272473" y="0"/>
                    <a:pt x="292919" y="4737"/>
                  </a:cubicBez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11" name="Shape 1534"/>
            <p:cNvSpPr/>
            <p:nvPr/>
          </p:nvSpPr>
          <p:spPr>
            <a:xfrm>
              <a:off x="1611293" y="947664"/>
              <a:ext cx="275648" cy="551199"/>
            </a:xfrm>
            <a:custGeom>
              <a:avLst/>
              <a:gdLst/>
              <a:ahLst/>
              <a:cxnLst/>
              <a:rect l="0" t="0" r="0" b="0"/>
              <a:pathLst>
                <a:path w="275648" h="551199">
                  <a:moveTo>
                    <a:pt x="0" y="0"/>
                  </a:moveTo>
                  <a:lnTo>
                    <a:pt x="55442" y="5606"/>
                  </a:lnTo>
                  <a:cubicBezTo>
                    <a:pt x="180922" y="31347"/>
                    <a:pt x="275648" y="142618"/>
                    <a:pt x="275648" y="275523"/>
                  </a:cubicBezTo>
                  <a:cubicBezTo>
                    <a:pt x="275648" y="408507"/>
                    <a:pt x="180922" y="519836"/>
                    <a:pt x="55442" y="545590"/>
                  </a:cubicBezTo>
                  <a:lnTo>
                    <a:pt x="0" y="551199"/>
                  </a:lnTo>
                  <a:lnTo>
                    <a:pt x="0" y="426244"/>
                  </a:lnTo>
                  <a:lnTo>
                    <a:pt x="30303" y="423180"/>
                  </a:lnTo>
                  <a:cubicBezTo>
                    <a:pt x="98915" y="409104"/>
                    <a:pt x="150692" y="348255"/>
                    <a:pt x="150692" y="275523"/>
                  </a:cubicBezTo>
                  <a:cubicBezTo>
                    <a:pt x="150692" y="202859"/>
                    <a:pt x="98915" y="142086"/>
                    <a:pt x="30303" y="128028"/>
                  </a:cubicBezTo>
                  <a:lnTo>
                    <a:pt x="0" y="124968"/>
                  </a:lnTo>
                  <a:lnTo>
                    <a:pt x="0" y="0"/>
                  </a:ln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12" name="Shape 1535"/>
            <p:cNvSpPr/>
            <p:nvPr/>
          </p:nvSpPr>
          <p:spPr>
            <a:xfrm>
              <a:off x="1611293" y="753227"/>
              <a:ext cx="1610989" cy="3887036"/>
            </a:xfrm>
            <a:custGeom>
              <a:avLst/>
              <a:gdLst/>
              <a:ahLst/>
              <a:cxnLst/>
              <a:rect l="0" t="0" r="0" b="0"/>
              <a:pathLst>
                <a:path w="1610989" h="3887036">
                  <a:moveTo>
                    <a:pt x="0" y="0"/>
                  </a:moveTo>
                  <a:lnTo>
                    <a:pt x="76111" y="6080"/>
                  </a:lnTo>
                  <a:cubicBezTo>
                    <a:pt x="249893" y="34144"/>
                    <a:pt x="393631" y="157030"/>
                    <a:pt x="447504" y="327162"/>
                  </a:cubicBezTo>
                  <a:cubicBezTo>
                    <a:pt x="1219575" y="540637"/>
                    <a:pt x="1610989" y="1121738"/>
                    <a:pt x="1610989" y="2054883"/>
                  </a:cubicBezTo>
                  <a:cubicBezTo>
                    <a:pt x="1610989" y="2524389"/>
                    <a:pt x="1511421" y="2907752"/>
                    <a:pt x="1314825" y="3196867"/>
                  </a:cubicBezTo>
                  <a:lnTo>
                    <a:pt x="1548530" y="3196867"/>
                  </a:lnTo>
                  <a:cubicBezTo>
                    <a:pt x="1583011" y="3196867"/>
                    <a:pt x="1610989" y="3224845"/>
                    <a:pt x="1610989" y="3259351"/>
                  </a:cubicBezTo>
                  <a:lnTo>
                    <a:pt x="1610989" y="3824552"/>
                  </a:lnTo>
                  <a:cubicBezTo>
                    <a:pt x="1610989" y="3859058"/>
                    <a:pt x="1583011" y="3887036"/>
                    <a:pt x="1548530" y="3887036"/>
                  </a:cubicBezTo>
                  <a:lnTo>
                    <a:pt x="0" y="3887036"/>
                  </a:lnTo>
                  <a:lnTo>
                    <a:pt x="0" y="3762068"/>
                  </a:lnTo>
                  <a:lnTo>
                    <a:pt x="1486021" y="3762068"/>
                  </a:lnTo>
                  <a:lnTo>
                    <a:pt x="1486021" y="3321835"/>
                  </a:lnTo>
                  <a:lnTo>
                    <a:pt x="1189807" y="3321835"/>
                  </a:lnTo>
                  <a:cubicBezTo>
                    <a:pt x="1165600" y="3321835"/>
                    <a:pt x="1143515" y="3307827"/>
                    <a:pt x="1133253" y="3285920"/>
                  </a:cubicBezTo>
                  <a:cubicBezTo>
                    <a:pt x="1122979" y="3263961"/>
                    <a:pt x="1126255" y="3238066"/>
                    <a:pt x="1141737" y="3219473"/>
                  </a:cubicBezTo>
                  <a:cubicBezTo>
                    <a:pt x="1370184" y="2943985"/>
                    <a:pt x="1486021" y="2552241"/>
                    <a:pt x="1486021" y="2054883"/>
                  </a:cubicBezTo>
                  <a:cubicBezTo>
                    <a:pt x="1486021" y="1159444"/>
                    <a:pt x="1124668" y="630819"/>
                    <a:pt x="381172" y="438694"/>
                  </a:cubicBezTo>
                  <a:cubicBezTo>
                    <a:pt x="358553" y="432890"/>
                    <a:pt x="341141" y="414970"/>
                    <a:pt x="335883" y="392301"/>
                  </a:cubicBezTo>
                  <a:cubicBezTo>
                    <a:pt x="304057" y="254550"/>
                    <a:pt x="194336" y="153175"/>
                    <a:pt x="59258" y="129984"/>
                  </a:cubicBezTo>
                  <a:lnTo>
                    <a:pt x="0" y="124956"/>
                  </a:lnTo>
                  <a:lnTo>
                    <a:pt x="0" y="0"/>
                  </a:ln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sp>
          <p:nvSpPr>
            <p:cNvPr id="13" name="Shape 1536"/>
            <p:cNvSpPr/>
            <p:nvPr/>
          </p:nvSpPr>
          <p:spPr>
            <a:xfrm>
              <a:off x="1611293" y="33046"/>
              <a:ext cx="8363" cy="512826"/>
            </a:xfrm>
            <a:custGeom>
              <a:avLst/>
              <a:gdLst/>
              <a:ahLst/>
              <a:cxnLst/>
              <a:rect l="0" t="0" r="0" b="0"/>
              <a:pathLst>
                <a:path w="8363" h="512826">
                  <a:moveTo>
                    <a:pt x="0" y="0"/>
                  </a:moveTo>
                  <a:lnTo>
                    <a:pt x="3451" y="5118"/>
                  </a:lnTo>
                  <a:cubicBezTo>
                    <a:pt x="6614" y="12594"/>
                    <a:pt x="8363" y="20812"/>
                    <a:pt x="8363" y="29439"/>
                  </a:cubicBezTo>
                  <a:lnTo>
                    <a:pt x="8363" y="483387"/>
                  </a:lnTo>
                  <a:cubicBezTo>
                    <a:pt x="8363" y="492014"/>
                    <a:pt x="6614" y="500232"/>
                    <a:pt x="3451" y="507708"/>
                  </a:cubicBezTo>
                  <a:lnTo>
                    <a:pt x="0" y="512826"/>
                  </a:lnTo>
                  <a:lnTo>
                    <a:pt x="0" y="0"/>
                  </a:lnTo>
                  <a:close/>
                </a:path>
              </a:pathLst>
            </a:custGeom>
            <a:ln w="0" cap="flat">
              <a:miter lim="100000"/>
            </a:ln>
          </p:spPr>
          <p:style>
            <a:lnRef idx="0">
              <a:srgbClr val="000000">
                <a:alpha val="0"/>
              </a:srgbClr>
            </a:lnRef>
            <a:fillRef idx="1">
              <a:srgbClr val="00ACDA"/>
            </a:fillRef>
            <a:effectRef idx="0">
              <a:scrgbClr r="0" g="0" b="0"/>
            </a:effectRef>
            <a:fontRef idx="none"/>
          </p:style>
          <p:txBody>
            <a:bodyPr/>
            <a:lstStyle/>
            <a:p>
              <a:endParaRPr lang="en-GB"/>
            </a:p>
          </p:txBody>
        </p:sp>
      </p:grpSp>
      <p:pic>
        <p:nvPicPr>
          <p:cNvPr id="14" name="Picture 13"/>
          <p:cNvPicPr>
            <a:picLocks noChangeAspect="1"/>
          </p:cNvPicPr>
          <p:nvPr/>
        </p:nvPicPr>
        <p:blipFill rotWithShape="1">
          <a:blip r:embed="rId2"/>
          <a:srcRect l="51208" t="27725"/>
          <a:stretch/>
        </p:blipFill>
        <p:spPr>
          <a:xfrm>
            <a:off x="7034353" y="1272291"/>
            <a:ext cx="4968825" cy="3978439"/>
          </a:xfrm>
          <a:prstGeom prst="rect">
            <a:avLst/>
          </a:prstGeom>
        </p:spPr>
      </p:pic>
    </p:spTree>
    <p:extLst>
      <p:ext uri="{BB962C8B-B14F-4D97-AF65-F5344CB8AC3E}">
        <p14:creationId xmlns:p14="http://schemas.microsoft.com/office/powerpoint/2010/main" val="316942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8467" y="546106"/>
            <a:ext cx="7654925" cy="5520686"/>
            <a:chOff x="0" y="0"/>
            <a:chExt cx="7655435" cy="5521087"/>
          </a:xfrm>
        </p:grpSpPr>
        <p:sp>
          <p:nvSpPr>
            <p:cNvPr id="5" name="Rectangle 4"/>
            <p:cNvSpPr/>
            <p:nvPr/>
          </p:nvSpPr>
          <p:spPr>
            <a:xfrm>
              <a:off x="0" y="0"/>
              <a:ext cx="4711889" cy="652424"/>
            </a:xfrm>
            <a:prstGeom prst="rect">
              <a:avLst/>
            </a:prstGeom>
            <a:ln>
              <a:noFill/>
            </a:ln>
          </p:spPr>
          <p:txBody>
            <a:bodyPr vert="horz" lIns="0" tIns="0" rIns="0" bIns="0" rtlCol="0">
              <a:noAutofit/>
            </a:bodyPr>
            <a:lstStyle/>
            <a:p>
              <a:pPr marL="6350" indent="-6350">
                <a:lnSpc>
                  <a:spcPct val="107000"/>
                </a:lnSpc>
                <a:spcAft>
                  <a:spcPts val="800"/>
                </a:spcAft>
              </a:pPr>
              <a:r>
                <a:rPr lang="en-GB" sz="3250" spc="195">
                  <a:solidFill>
                    <a:srgbClr val="EB5F7E"/>
                  </a:solidFill>
                  <a:effectLst/>
                  <a:latin typeface="Calibri" panose="020F0502020204030204" pitchFamily="34" charset="0"/>
                  <a:ea typeface="Calibri" panose="020F0502020204030204" pitchFamily="34" charset="0"/>
                  <a:cs typeface="Calibri" panose="020F0502020204030204" pitchFamily="34" charset="0"/>
                </a:rPr>
                <a:t>COMPLETING</a:t>
              </a:r>
              <a:r>
                <a:rPr lang="en-GB" sz="3250" spc="-15">
                  <a:solidFill>
                    <a:srgbClr val="EB5F7E"/>
                  </a:solidFill>
                  <a:effectLst/>
                  <a:latin typeface="Calibri" panose="020F0502020204030204" pitchFamily="34" charset="0"/>
                  <a:ea typeface="Calibri" panose="020F0502020204030204" pitchFamily="34" charset="0"/>
                  <a:cs typeface="Calibri" panose="020F0502020204030204" pitchFamily="34" charset="0"/>
                </a:rPr>
                <a:t> </a:t>
              </a:r>
              <a:r>
                <a:rPr lang="en-GB" sz="3250" spc="195">
                  <a:solidFill>
                    <a:srgbClr val="EB5F7E"/>
                  </a:solidFill>
                  <a:effectLst/>
                  <a:latin typeface="Calibri" panose="020F0502020204030204" pitchFamily="34" charset="0"/>
                  <a:ea typeface="Calibri" panose="020F0502020204030204" pitchFamily="34" charset="0"/>
                  <a:cs typeface="Calibri" panose="020F0502020204030204" pitchFamily="34" charset="0"/>
                </a:rPr>
                <a:t>THE</a:t>
              </a:r>
              <a:r>
                <a:rPr lang="en-GB" sz="3250" spc="-10">
                  <a:solidFill>
                    <a:srgbClr val="EB5F7E"/>
                  </a:solidFill>
                  <a:effectLst/>
                  <a:latin typeface="Calibri" panose="020F0502020204030204" pitchFamily="34" charset="0"/>
                  <a:ea typeface="Calibri" panose="020F0502020204030204" pitchFamily="34" charset="0"/>
                  <a:cs typeface="Calibri" panose="020F0502020204030204" pitchFamily="34" charset="0"/>
                </a:rPr>
                <a:t> </a:t>
              </a:r>
              <a:endParaRPr lang="en-GB" sz="900">
                <a:solidFill>
                  <a:srgbClr val="9A999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0" y="368833"/>
              <a:ext cx="3317353" cy="652424"/>
            </a:xfrm>
            <a:prstGeom prst="rect">
              <a:avLst/>
            </a:prstGeom>
            <a:ln>
              <a:noFill/>
            </a:ln>
          </p:spPr>
          <p:txBody>
            <a:bodyPr vert="horz" lIns="0" tIns="0" rIns="0" bIns="0" rtlCol="0">
              <a:noAutofit/>
            </a:bodyPr>
            <a:lstStyle/>
            <a:p>
              <a:pPr marL="6350" indent="-6350">
                <a:lnSpc>
                  <a:spcPct val="107000"/>
                </a:lnSpc>
                <a:spcAft>
                  <a:spcPts val="800"/>
                </a:spcAft>
              </a:pPr>
              <a:r>
                <a:rPr lang="en-GB" sz="3250" spc="195">
                  <a:solidFill>
                    <a:srgbClr val="EB5F7E"/>
                  </a:solidFill>
                  <a:effectLst/>
                  <a:latin typeface="Calibri" panose="020F0502020204030204" pitchFamily="34" charset="0"/>
                  <a:ea typeface="Calibri" panose="020F0502020204030204" pitchFamily="34" charset="0"/>
                  <a:cs typeface="Calibri" panose="020F0502020204030204" pitchFamily="34" charset="0"/>
                </a:rPr>
                <a:t>SUBMISSION</a:t>
              </a:r>
              <a:endParaRPr lang="en-GB" sz="900">
                <a:solidFill>
                  <a:srgbClr val="9A9999"/>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hape 2242"/>
            <p:cNvSpPr/>
            <p:nvPr/>
          </p:nvSpPr>
          <p:spPr>
            <a:xfrm>
              <a:off x="5128109" y="372107"/>
              <a:ext cx="2527326" cy="1956473"/>
            </a:xfrm>
            <a:custGeom>
              <a:avLst/>
              <a:gdLst/>
              <a:ahLst/>
              <a:cxnLst/>
              <a:rect l="0" t="0" r="0" b="0"/>
              <a:pathLst>
                <a:path w="2527326" h="1956473">
                  <a:moveTo>
                    <a:pt x="2527326" y="0"/>
                  </a:moveTo>
                  <a:lnTo>
                    <a:pt x="1816900" y="1956473"/>
                  </a:lnTo>
                  <a:lnTo>
                    <a:pt x="1058608" y="1617383"/>
                  </a:lnTo>
                  <a:lnTo>
                    <a:pt x="779894" y="1921675"/>
                  </a:lnTo>
                  <a:lnTo>
                    <a:pt x="779894" y="1492834"/>
                  </a:lnTo>
                  <a:lnTo>
                    <a:pt x="779158" y="1492517"/>
                  </a:lnTo>
                  <a:lnTo>
                    <a:pt x="2224012" y="276974"/>
                  </a:lnTo>
                  <a:lnTo>
                    <a:pt x="448666" y="1344702"/>
                  </a:lnTo>
                  <a:lnTo>
                    <a:pt x="0" y="1144067"/>
                  </a:lnTo>
                  <a:lnTo>
                    <a:pt x="2527326" y="0"/>
                  </a:lnTo>
                  <a:close/>
                </a:path>
              </a:pathLst>
            </a:custGeom>
            <a:ln w="0" cap="flat">
              <a:miter lim="100000"/>
            </a:ln>
          </p:spPr>
          <p:style>
            <a:lnRef idx="0">
              <a:srgbClr val="000000">
                <a:alpha val="0"/>
              </a:srgbClr>
            </a:lnRef>
            <a:fillRef idx="1">
              <a:srgbClr val="EB5F7E"/>
            </a:fillRef>
            <a:effectRef idx="0">
              <a:scrgbClr r="0" g="0" b="0"/>
            </a:effectRef>
            <a:fontRef idx="none"/>
          </p:style>
          <p:txBody>
            <a:bodyPr/>
            <a:lstStyle/>
            <a:p>
              <a:endParaRPr lang="en-GB"/>
            </a:p>
          </p:txBody>
        </p:sp>
        <p:sp>
          <p:nvSpPr>
            <p:cNvPr id="8" name="Shape 2243"/>
            <p:cNvSpPr/>
            <p:nvPr/>
          </p:nvSpPr>
          <p:spPr>
            <a:xfrm>
              <a:off x="1506561" y="3281283"/>
              <a:ext cx="2135959" cy="2239804"/>
            </a:xfrm>
            <a:custGeom>
              <a:avLst/>
              <a:gdLst/>
              <a:ahLst/>
              <a:cxnLst/>
              <a:rect l="0" t="0" r="0" b="0"/>
              <a:pathLst>
                <a:path w="2135959" h="2239804">
                  <a:moveTo>
                    <a:pt x="2135959" y="2239804"/>
                  </a:moveTo>
                  <a:lnTo>
                    <a:pt x="1954206" y="2136062"/>
                  </a:lnTo>
                  <a:cubicBezTo>
                    <a:pt x="1054892" y="1603886"/>
                    <a:pt x="0" y="727967"/>
                    <a:pt x="315537" y="0"/>
                  </a:cubicBezTo>
                </a:path>
              </a:pathLst>
            </a:custGeom>
            <a:ln w="60249" cap="flat">
              <a:custDash>
                <a:ds d="587800" sp="587800"/>
              </a:custDash>
              <a:miter lim="127000"/>
            </a:ln>
          </p:spPr>
          <p:style>
            <a:lnRef idx="1">
              <a:srgbClr val="EB5F7E"/>
            </a:lnRef>
            <a:fillRef idx="0">
              <a:srgbClr val="000000">
                <a:alpha val="0"/>
              </a:srgbClr>
            </a:fillRef>
            <a:effectRef idx="0">
              <a:scrgbClr r="0" g="0" b="0"/>
            </a:effectRef>
            <a:fontRef idx="none"/>
          </p:style>
          <p:txBody>
            <a:bodyPr/>
            <a:lstStyle/>
            <a:p>
              <a:endParaRPr lang="en-GB"/>
            </a:p>
          </p:txBody>
        </p:sp>
        <p:sp>
          <p:nvSpPr>
            <p:cNvPr id="9" name="Shape 2244"/>
            <p:cNvSpPr/>
            <p:nvPr/>
          </p:nvSpPr>
          <p:spPr>
            <a:xfrm>
              <a:off x="1918091" y="2345912"/>
              <a:ext cx="3681146" cy="1452728"/>
            </a:xfrm>
            <a:custGeom>
              <a:avLst/>
              <a:gdLst/>
              <a:ahLst/>
              <a:cxnLst/>
              <a:rect l="0" t="0" r="0" b="0"/>
              <a:pathLst>
                <a:path w="3681146" h="1452728">
                  <a:moveTo>
                    <a:pt x="0" y="774535"/>
                  </a:moveTo>
                  <a:cubicBezTo>
                    <a:pt x="620014" y="0"/>
                    <a:pt x="2475294" y="1452728"/>
                    <a:pt x="3681146" y="303162"/>
                  </a:cubicBezTo>
                </a:path>
              </a:pathLst>
            </a:custGeom>
            <a:ln w="60249" cap="flat">
              <a:custDash>
                <a:ds d="594200" sp="594200"/>
              </a:custDash>
              <a:miter lim="127000"/>
            </a:ln>
          </p:spPr>
          <p:style>
            <a:lnRef idx="1">
              <a:srgbClr val="EB5F7E"/>
            </a:lnRef>
            <a:fillRef idx="0">
              <a:srgbClr val="000000">
                <a:alpha val="0"/>
              </a:srgbClr>
            </a:fillRef>
            <a:effectRef idx="0">
              <a:scrgbClr r="0" g="0" b="0"/>
            </a:effectRef>
            <a:fontRef idx="none"/>
          </p:style>
          <p:txBody>
            <a:bodyPr/>
            <a:lstStyle/>
            <a:p>
              <a:endParaRPr lang="en-GB"/>
            </a:p>
          </p:txBody>
        </p:sp>
        <p:sp>
          <p:nvSpPr>
            <p:cNvPr id="10" name="Shape 2245"/>
            <p:cNvSpPr/>
            <p:nvPr/>
          </p:nvSpPr>
          <p:spPr>
            <a:xfrm>
              <a:off x="1837824" y="3181959"/>
              <a:ext cx="36627" cy="65481"/>
            </a:xfrm>
            <a:custGeom>
              <a:avLst/>
              <a:gdLst/>
              <a:ahLst/>
              <a:cxnLst/>
              <a:rect l="0" t="0" r="0" b="0"/>
              <a:pathLst>
                <a:path w="36627" h="65481">
                  <a:moveTo>
                    <a:pt x="0" y="65481"/>
                  </a:moveTo>
                  <a:cubicBezTo>
                    <a:pt x="5474" y="54432"/>
                    <a:pt x="11265" y="43434"/>
                    <a:pt x="17399" y="32462"/>
                  </a:cubicBezTo>
                  <a:cubicBezTo>
                    <a:pt x="23622" y="21311"/>
                    <a:pt x="30036" y="10490"/>
                    <a:pt x="36627" y="0"/>
                  </a:cubicBezTo>
                </a:path>
              </a:pathLst>
            </a:custGeom>
            <a:ln w="60249" cap="flat">
              <a:miter lim="127000"/>
            </a:ln>
          </p:spPr>
          <p:style>
            <a:lnRef idx="1">
              <a:srgbClr val="EB5F7E"/>
            </a:lnRef>
            <a:fillRef idx="0">
              <a:srgbClr val="000000">
                <a:alpha val="0"/>
              </a:srgbClr>
            </a:fillRef>
            <a:effectRef idx="0">
              <a:scrgbClr r="0" g="0" b="0"/>
            </a:effectRef>
            <a:fontRef idx="none"/>
          </p:style>
          <p:txBody>
            <a:bodyPr/>
            <a:lstStyle/>
            <a:p>
              <a:endParaRPr lang="en-GB"/>
            </a:p>
          </p:txBody>
        </p:sp>
        <p:sp>
          <p:nvSpPr>
            <p:cNvPr id="11" name="Shape 2246"/>
            <p:cNvSpPr/>
            <p:nvPr/>
          </p:nvSpPr>
          <p:spPr>
            <a:xfrm>
              <a:off x="5626272" y="2595879"/>
              <a:ext cx="26480" cy="26873"/>
            </a:xfrm>
            <a:custGeom>
              <a:avLst/>
              <a:gdLst/>
              <a:ahLst/>
              <a:cxnLst/>
              <a:rect l="0" t="0" r="0" b="0"/>
              <a:pathLst>
                <a:path w="26480" h="26873">
                  <a:moveTo>
                    <a:pt x="0" y="26873"/>
                  </a:moveTo>
                  <a:cubicBezTo>
                    <a:pt x="8865" y="18072"/>
                    <a:pt x="17691" y="9106"/>
                    <a:pt x="26480" y="0"/>
                  </a:cubicBezTo>
                </a:path>
              </a:pathLst>
            </a:custGeom>
            <a:ln w="60249" cap="flat">
              <a:miter lim="127000"/>
            </a:ln>
          </p:spPr>
          <p:style>
            <a:lnRef idx="1">
              <a:srgbClr val="EB5F7E"/>
            </a:lnRef>
            <a:fillRef idx="0">
              <a:srgbClr val="000000">
                <a:alpha val="0"/>
              </a:srgbClr>
            </a:fillRef>
            <a:effectRef idx="0">
              <a:scrgbClr r="0" g="0" b="0"/>
            </a:effectRef>
            <a:fontRef idx="none"/>
          </p:style>
          <p:txBody>
            <a:bodyPr/>
            <a:lstStyle/>
            <a:p>
              <a:endParaRPr lang="en-GB"/>
            </a:p>
          </p:txBody>
        </p:sp>
        <p:sp>
          <p:nvSpPr>
            <p:cNvPr id="12" name="Shape 2247"/>
            <p:cNvSpPr/>
            <p:nvPr/>
          </p:nvSpPr>
          <p:spPr>
            <a:xfrm>
              <a:off x="5712960" y="2461356"/>
              <a:ext cx="58166" cy="69177"/>
            </a:xfrm>
            <a:custGeom>
              <a:avLst/>
              <a:gdLst/>
              <a:ahLst/>
              <a:cxnLst/>
              <a:rect l="0" t="0" r="0" b="0"/>
              <a:pathLst>
                <a:path w="58166" h="69177">
                  <a:moveTo>
                    <a:pt x="0" y="69177"/>
                  </a:moveTo>
                  <a:cubicBezTo>
                    <a:pt x="19583" y="46914"/>
                    <a:pt x="38989" y="23863"/>
                    <a:pt x="58166" y="0"/>
                  </a:cubicBezTo>
                </a:path>
              </a:pathLst>
            </a:custGeom>
            <a:ln w="60249" cap="flat">
              <a:miter lim="127000"/>
            </a:ln>
          </p:spPr>
          <p:style>
            <a:lnRef idx="1">
              <a:srgbClr val="EB5F7E"/>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18897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ngagingscience.eu/en/wp-content/uploads/sites/6/2016/01/5-year-curriculum-1140-wide.png"/>
          <p:cNvPicPr/>
          <p:nvPr/>
        </p:nvPicPr>
        <p:blipFill rotWithShape="1">
          <a:blip r:embed="rId2">
            <a:extLst>
              <a:ext uri="{28A0092B-C50C-407E-A947-70E740481C1C}">
                <a14:useLocalDpi xmlns:a14="http://schemas.microsoft.com/office/drawing/2010/main" val="0"/>
              </a:ext>
            </a:extLst>
          </a:blip>
          <a:srcRect r="602"/>
          <a:stretch/>
        </p:blipFill>
        <p:spPr bwMode="auto">
          <a:xfrm>
            <a:off x="890673" y="933253"/>
            <a:ext cx="10595727" cy="5806911"/>
          </a:xfrm>
          <a:prstGeom prst="rect">
            <a:avLst/>
          </a:prstGeom>
          <a:noFill/>
          <a:ln>
            <a:noFill/>
          </a:ln>
        </p:spPr>
      </p:pic>
      <p:sp>
        <p:nvSpPr>
          <p:cNvPr id="3" name="Title 2"/>
          <p:cNvSpPr>
            <a:spLocks noGrp="1"/>
          </p:cNvSpPr>
          <p:nvPr>
            <p:ph type="title"/>
          </p:nvPr>
        </p:nvSpPr>
        <p:spPr>
          <a:xfrm>
            <a:off x="890673" y="-134496"/>
            <a:ext cx="10515600" cy="1325563"/>
          </a:xfrm>
        </p:spPr>
        <p:txBody>
          <a:bodyPr/>
          <a:lstStyle/>
          <a:p>
            <a:pPr algn="ctr"/>
            <a:r>
              <a:rPr lang="en-GB" dirty="0"/>
              <a:t>The Big Ideas through KS3 + KS4</a:t>
            </a:r>
          </a:p>
        </p:txBody>
      </p:sp>
    </p:spTree>
    <p:extLst>
      <p:ext uri="{BB962C8B-B14F-4D97-AF65-F5344CB8AC3E}">
        <p14:creationId xmlns:p14="http://schemas.microsoft.com/office/powerpoint/2010/main" val="15572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46713"/>
          <a:stretch/>
        </p:blipFill>
        <p:spPr>
          <a:xfrm>
            <a:off x="657876" y="365125"/>
            <a:ext cx="10876247" cy="2726868"/>
          </a:xfrm>
          <a:prstGeom prst="rect">
            <a:avLst/>
          </a:prstGeom>
        </p:spPr>
      </p:pic>
      <p:pic>
        <p:nvPicPr>
          <p:cNvPr id="5" name="Picture 4"/>
          <p:cNvPicPr>
            <a:picLocks noChangeAspect="1"/>
          </p:cNvPicPr>
          <p:nvPr/>
        </p:nvPicPr>
        <p:blipFill>
          <a:blip r:embed="rId3"/>
          <a:stretch>
            <a:fillRect/>
          </a:stretch>
        </p:blipFill>
        <p:spPr>
          <a:xfrm>
            <a:off x="6172355" y="3977138"/>
            <a:ext cx="1487553" cy="2127688"/>
          </a:xfrm>
          <a:prstGeom prst="rect">
            <a:avLst/>
          </a:prstGeom>
        </p:spPr>
      </p:pic>
    </p:spTree>
    <p:extLst>
      <p:ext uri="{BB962C8B-B14F-4D97-AF65-F5344CB8AC3E}">
        <p14:creationId xmlns:p14="http://schemas.microsoft.com/office/powerpoint/2010/main" val="391025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197</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Self- assessment</vt:lpstr>
      <vt:lpstr>Interim submission</vt:lpstr>
      <vt:lpstr>PowerPoint Presentation</vt:lpstr>
      <vt:lpstr>The Big Ideas through KS3 + KS4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Quinton</dc:creator>
  <cp:lastModifiedBy>Mandy Quinton</cp:lastModifiedBy>
  <cp:revision>17</cp:revision>
  <dcterms:created xsi:type="dcterms:W3CDTF">2016-07-04T16:38:45Z</dcterms:created>
  <dcterms:modified xsi:type="dcterms:W3CDTF">2016-07-05T11:45:15Z</dcterms:modified>
</cp:coreProperties>
</file>