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3" r:id="rId3"/>
    <p:sldId id="258" r:id="rId4"/>
    <p:sldId id="259" r:id="rId5"/>
    <p:sldId id="265" r:id="rId6"/>
    <p:sldId id="264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BDB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7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FBC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442968" y="1977938"/>
            <a:ext cx="6258065" cy="147717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marR="0" indent="0" defTabSz="89206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106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err="1" smtClean="0"/>
              <a:t>Powerpoint</a:t>
            </a:r>
            <a:r>
              <a:rPr lang="en-US" dirty="0" smtClean="0"/>
              <a:t> heading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442968" y="3567198"/>
            <a:ext cx="6258065" cy="1143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053">
                <a:latin typeface="Arial"/>
                <a:cs typeface="Arial"/>
              </a:defRPr>
            </a:lvl1pPr>
          </a:lstStyle>
          <a:p>
            <a:r>
              <a:rPr lang="en-GB" dirty="0" smtClean="0"/>
              <a:t>Presenter name</a:t>
            </a:r>
            <a:endParaRPr lang="en-US" dirty="0"/>
          </a:p>
        </p:txBody>
      </p:sp>
      <p:pic>
        <p:nvPicPr>
          <p:cNvPr id="2" name="Picture 1" descr="CoreMaths Logos-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47" y="330981"/>
            <a:ext cx="3275737" cy="848765"/>
          </a:xfrm>
          <a:prstGeom prst="rect">
            <a:avLst/>
          </a:prstGeom>
        </p:spPr>
      </p:pic>
      <p:pic>
        <p:nvPicPr>
          <p:cNvPr id="9" name="Picture 8" descr="CFBT-Logo with key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143" y="331096"/>
            <a:ext cx="1108712" cy="52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81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71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215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862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92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862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133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202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293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098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05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1">
    <p:bg>
      <p:bgPr>
        <a:solidFill>
          <a:srgbClr val="4FBC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FBT-Logo with keylin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544" y="333975"/>
            <a:ext cx="862214" cy="409746"/>
          </a:xfrm>
          <a:prstGeom prst="rect">
            <a:avLst/>
          </a:prstGeom>
        </p:spPr>
      </p:pic>
      <p:sp>
        <p:nvSpPr>
          <p:cNvPr id="13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442968" y="1079660"/>
            <a:ext cx="6258065" cy="5334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567" b="1" i="0" baseline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442968" y="1839742"/>
            <a:ext cx="6258065" cy="442228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1027"/>
              </a:spcAft>
              <a:buClr>
                <a:srgbClr val="4FBCBF"/>
              </a:buClr>
              <a:buSzPct val="125000"/>
              <a:buFont typeface="STIXGeneral-Regular"/>
              <a:buNone/>
              <a:defRPr sz="2139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139">
                <a:latin typeface="Verdana"/>
                <a:cs typeface="Verdana"/>
              </a:defRPr>
            </a:lvl2pPr>
            <a:lvl3pPr>
              <a:defRPr sz="2139">
                <a:latin typeface="Verdana"/>
                <a:cs typeface="Verdana"/>
              </a:defRPr>
            </a:lvl3pPr>
            <a:lvl4pPr>
              <a:defRPr sz="2139">
                <a:latin typeface="Verdana"/>
                <a:cs typeface="Verdana"/>
              </a:defRPr>
            </a:lvl4pPr>
            <a:lvl5pPr>
              <a:defRPr sz="2139">
                <a:latin typeface="Verdana"/>
                <a:cs typeface="Verdana"/>
              </a:defRPr>
            </a:lvl5pPr>
          </a:lstStyle>
          <a:p>
            <a:pPr lvl="0"/>
            <a:r>
              <a:rPr lang="en-GB" dirty="0" smtClean="0"/>
              <a:t>Text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CE413A-A432-B14C-9C70-454DB40E3C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CoreMaths Logos-2 no strap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25" y="331095"/>
            <a:ext cx="2514904" cy="4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40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bg>
      <p:bgPr>
        <a:solidFill>
          <a:srgbClr val="4FBC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1442968" y="1658825"/>
            <a:ext cx="6258065" cy="354035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lnSpc>
                <a:spcPts val="3220"/>
              </a:lnSpc>
              <a:buFontTx/>
              <a:buNone/>
              <a:defRPr sz="2738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Section divider – et </a:t>
            </a:r>
            <a:r>
              <a:rPr lang="en-GB" dirty="0" err="1" smtClean="0"/>
              <a:t>tamen</a:t>
            </a:r>
            <a:r>
              <a:rPr lang="en-GB" dirty="0" smtClean="0"/>
              <a:t> in </a:t>
            </a:r>
            <a:r>
              <a:rPr lang="en-GB" dirty="0" err="1" smtClean="0"/>
              <a:t>busdam</a:t>
            </a:r>
            <a:r>
              <a:rPr lang="en-GB" dirty="0" smtClean="0"/>
              <a:t> </a:t>
            </a:r>
            <a:r>
              <a:rPr lang="en-GB" dirty="0" err="1" smtClean="0"/>
              <a:t>pecun</a:t>
            </a:r>
            <a:r>
              <a:rPr lang="en-GB" dirty="0" smtClean="0"/>
              <a:t> </a:t>
            </a:r>
            <a:r>
              <a:rPr lang="en-GB" dirty="0" err="1" smtClean="0"/>
              <a:t>estis</a:t>
            </a:r>
            <a:r>
              <a:rPr lang="en-GB" dirty="0" smtClean="0"/>
              <a:t> </a:t>
            </a:r>
            <a:r>
              <a:rPr lang="en-GB" dirty="0" err="1" smtClean="0"/>
              <a:t>latitud</a:t>
            </a:r>
            <a:r>
              <a:rPr lang="en-GB" dirty="0" smtClean="0"/>
              <a:t> </a:t>
            </a:r>
            <a:r>
              <a:rPr lang="en-GB" dirty="0" err="1" smtClean="0"/>
              <a:t>inus</a:t>
            </a:r>
            <a:r>
              <a:rPr lang="en-GB" dirty="0" smtClean="0"/>
              <a:t> </a:t>
            </a:r>
            <a:r>
              <a:rPr lang="en-GB" dirty="0" err="1" smtClean="0"/>
              <a:t>extatis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CE413A-A432-B14C-9C70-454DB40E3C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FBT-Logo with keylin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544" y="333975"/>
            <a:ext cx="862214" cy="409746"/>
          </a:xfrm>
          <a:prstGeom prst="rect">
            <a:avLst/>
          </a:prstGeom>
        </p:spPr>
      </p:pic>
      <p:pic>
        <p:nvPicPr>
          <p:cNvPr id="9" name="Picture 8" descr="CoreMaths Logos-2 no strap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25" y="331095"/>
            <a:ext cx="2514904" cy="4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1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442968" y="1844824"/>
            <a:ext cx="6258065" cy="4417205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442967" y="1080447"/>
            <a:ext cx="6258065" cy="532614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marL="0" indent="0">
              <a:spcAft>
                <a:spcPts val="1027"/>
              </a:spcAft>
              <a:buClr>
                <a:srgbClr val="4FBCBF"/>
              </a:buClr>
              <a:buSzPct val="125000"/>
              <a:buFont typeface="STIXGeneral-Regular"/>
              <a:buNone/>
              <a:defRPr sz="2800" b="1">
                <a:solidFill>
                  <a:srgbClr val="52BDBF"/>
                </a:solidFill>
                <a:latin typeface="Arial"/>
                <a:cs typeface="Arial"/>
              </a:defRPr>
            </a:lvl1pPr>
            <a:lvl2pPr>
              <a:defRPr sz="2139">
                <a:latin typeface="Verdana"/>
                <a:cs typeface="Verdana"/>
              </a:defRPr>
            </a:lvl2pPr>
            <a:lvl3pPr>
              <a:defRPr sz="2139">
                <a:latin typeface="Verdana"/>
                <a:cs typeface="Verdana"/>
              </a:defRPr>
            </a:lvl3pPr>
            <a:lvl4pPr>
              <a:defRPr sz="2139">
                <a:latin typeface="Verdana"/>
                <a:cs typeface="Verdana"/>
              </a:defRPr>
            </a:lvl4pPr>
            <a:lvl5pPr>
              <a:defRPr sz="2139">
                <a:latin typeface="Verdana"/>
                <a:cs typeface="Verdana"/>
              </a:defRPr>
            </a:lvl5pPr>
          </a:lstStyle>
          <a:p>
            <a:pPr lvl="0"/>
            <a:r>
              <a:rPr lang="en-GB" dirty="0" smtClean="0"/>
              <a:t>Text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CE413A-A432-B14C-9C70-454DB40E3C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5145" y="6400224"/>
            <a:ext cx="8213710" cy="0"/>
          </a:xfrm>
          <a:prstGeom prst="line">
            <a:avLst/>
          </a:prstGeom>
          <a:ln w="12700">
            <a:solidFill>
              <a:srgbClr val="4FBC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465146" y="6400224"/>
            <a:ext cx="977823" cy="69098"/>
          </a:xfrm>
          <a:prstGeom prst="rect">
            <a:avLst/>
          </a:prstGeom>
          <a:solidFill>
            <a:srgbClr val="4FBC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216" tIns="39109" rIns="78216" bIns="39109" rtlCol="0" anchor="ctr"/>
          <a:lstStyle/>
          <a:p>
            <a:pPr algn="ctr"/>
            <a:endParaRPr lang="en-US" sz="1540" dirty="0"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24" y="331095"/>
            <a:ext cx="2514903" cy="4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36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442968" y="1079660"/>
            <a:ext cx="6258065" cy="5334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567" b="1" i="0" baseline="0">
                <a:solidFill>
                  <a:srgbClr val="4FBCB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442968" y="1839742"/>
            <a:ext cx="6258065" cy="4422287"/>
          </a:xfrm>
          <a:prstGeom prst="rect">
            <a:avLst/>
          </a:prstGeom>
        </p:spPr>
        <p:txBody>
          <a:bodyPr vert="horz" lIns="0" tIns="0" rIns="0" bIns="0"/>
          <a:lstStyle>
            <a:lvl1pPr marL="293314" indent="-293314">
              <a:spcAft>
                <a:spcPts val="1540"/>
              </a:spcAft>
              <a:buClr>
                <a:srgbClr val="4FBCBF"/>
              </a:buClr>
              <a:buSzPct val="125000"/>
              <a:buFont typeface="Wingdings" charset="2"/>
              <a:buChar char="§"/>
              <a:defRPr sz="2139">
                <a:latin typeface="Arial"/>
                <a:cs typeface="Arial"/>
              </a:defRPr>
            </a:lvl1pPr>
            <a:lvl2pPr>
              <a:defRPr sz="2139">
                <a:latin typeface="Verdana"/>
                <a:cs typeface="Verdana"/>
              </a:defRPr>
            </a:lvl2pPr>
            <a:lvl3pPr>
              <a:defRPr sz="2139">
                <a:latin typeface="Verdana"/>
                <a:cs typeface="Verdana"/>
              </a:defRPr>
            </a:lvl3pPr>
            <a:lvl4pPr>
              <a:defRPr sz="2139">
                <a:latin typeface="Verdana"/>
                <a:cs typeface="Verdana"/>
              </a:defRPr>
            </a:lvl4pPr>
            <a:lvl5pPr>
              <a:defRPr sz="2139">
                <a:latin typeface="Verdana"/>
                <a:cs typeface="Verdana"/>
              </a:defRPr>
            </a:lvl5pPr>
          </a:lstStyle>
          <a:p>
            <a:pPr lvl="0"/>
            <a:r>
              <a:rPr lang="en-GB" dirty="0" smtClean="0"/>
              <a:t>Bullet point text</a:t>
            </a:r>
          </a:p>
          <a:p>
            <a:pPr lvl="0"/>
            <a:r>
              <a:rPr lang="en-GB" dirty="0" smtClean="0"/>
              <a:t>Bullet point text</a:t>
            </a:r>
          </a:p>
          <a:p>
            <a:pPr lvl="0"/>
            <a:r>
              <a:rPr lang="en-GB" dirty="0" smtClean="0"/>
              <a:t>Bullet point text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CE413A-A432-B14C-9C70-454DB40E3C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65145" y="6400224"/>
            <a:ext cx="8213710" cy="0"/>
          </a:xfrm>
          <a:prstGeom prst="line">
            <a:avLst/>
          </a:prstGeom>
          <a:ln w="12700">
            <a:solidFill>
              <a:srgbClr val="4FBC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465146" y="6400224"/>
            <a:ext cx="977823" cy="69098"/>
          </a:xfrm>
          <a:prstGeom prst="rect">
            <a:avLst/>
          </a:prstGeom>
          <a:solidFill>
            <a:srgbClr val="4FBC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216" tIns="39109" rIns="78216" bIns="39109" rtlCol="0" anchor="ctr"/>
          <a:lstStyle/>
          <a:p>
            <a:pPr algn="ctr"/>
            <a:endParaRPr lang="en-US" sz="1540" dirty="0">
              <a:latin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24" y="331095"/>
            <a:ext cx="2514903" cy="4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313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442968" y="1079660"/>
            <a:ext cx="6258065" cy="5334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567" b="1" i="0" baseline="0">
                <a:solidFill>
                  <a:srgbClr val="4FBCB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442968" y="1839742"/>
            <a:ext cx="6258065" cy="442228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1027"/>
              </a:spcAft>
              <a:buClr>
                <a:srgbClr val="4FBCBF"/>
              </a:buClr>
              <a:buSzPct val="125000"/>
              <a:buFont typeface="STIXGeneral-Regular"/>
              <a:buNone/>
              <a:defRPr sz="2139">
                <a:latin typeface="Arial"/>
                <a:cs typeface="Arial"/>
              </a:defRPr>
            </a:lvl1pPr>
            <a:lvl2pPr>
              <a:defRPr sz="2139">
                <a:latin typeface="Verdana"/>
                <a:cs typeface="Verdana"/>
              </a:defRPr>
            </a:lvl2pPr>
            <a:lvl3pPr>
              <a:defRPr sz="2139">
                <a:latin typeface="Verdana"/>
                <a:cs typeface="Verdana"/>
              </a:defRPr>
            </a:lvl3pPr>
            <a:lvl4pPr>
              <a:defRPr sz="2139">
                <a:latin typeface="Verdana"/>
                <a:cs typeface="Verdana"/>
              </a:defRPr>
            </a:lvl4pPr>
            <a:lvl5pPr>
              <a:defRPr sz="2139">
                <a:latin typeface="Verdana"/>
                <a:cs typeface="Verdana"/>
              </a:defRPr>
            </a:lvl5pPr>
          </a:lstStyle>
          <a:p>
            <a:pPr lvl="0"/>
            <a:r>
              <a:rPr lang="en-GB" dirty="0" smtClean="0"/>
              <a:t>Text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CE413A-A432-B14C-9C70-454DB40E3C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5145" y="6400224"/>
            <a:ext cx="8213710" cy="0"/>
          </a:xfrm>
          <a:prstGeom prst="line">
            <a:avLst/>
          </a:prstGeom>
          <a:ln w="12700">
            <a:solidFill>
              <a:srgbClr val="4FBC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465146" y="6400224"/>
            <a:ext cx="977823" cy="69098"/>
          </a:xfrm>
          <a:prstGeom prst="rect">
            <a:avLst/>
          </a:prstGeom>
          <a:solidFill>
            <a:srgbClr val="4FBC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216" tIns="39109" rIns="78216" bIns="39109" rtlCol="0" anchor="ctr"/>
          <a:lstStyle/>
          <a:p>
            <a:pPr algn="ctr"/>
            <a:endParaRPr lang="en-US" sz="1540" dirty="0"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24" y="331095"/>
            <a:ext cx="2514903" cy="4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49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ing bullet poi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CE413A-A432-B14C-9C70-454DB40E3C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5145" y="6400224"/>
            <a:ext cx="8213710" cy="0"/>
          </a:xfrm>
          <a:prstGeom prst="line">
            <a:avLst/>
          </a:prstGeom>
          <a:ln w="12700">
            <a:solidFill>
              <a:srgbClr val="4FBCB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442968" y="1079660"/>
            <a:ext cx="6258065" cy="5334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567" b="1" i="0" baseline="0">
                <a:solidFill>
                  <a:srgbClr val="4FBCB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442968" y="1839741"/>
            <a:ext cx="6248911" cy="4353189"/>
          </a:xfrm>
          <a:prstGeom prst="rect">
            <a:avLst/>
          </a:prstGeom>
        </p:spPr>
        <p:txBody>
          <a:bodyPr vert="horz" lIns="0" tIns="0" rIns="0" bIns="0"/>
          <a:lstStyle>
            <a:lvl1pPr marL="391086" indent="-391086">
              <a:spcAft>
                <a:spcPts val="1540"/>
              </a:spcAft>
              <a:buClr>
                <a:srgbClr val="4FBCBF"/>
              </a:buClr>
              <a:buSzPct val="100000"/>
              <a:buFont typeface="+mj-lt"/>
              <a:buAutoNum type="arabicPeriod"/>
              <a:defRPr sz="2139" baseline="0">
                <a:latin typeface="Arial"/>
                <a:cs typeface="Arial"/>
              </a:defRPr>
            </a:lvl1pPr>
            <a:lvl2pPr>
              <a:defRPr sz="2139">
                <a:latin typeface="Verdana"/>
                <a:cs typeface="Verdana"/>
              </a:defRPr>
            </a:lvl2pPr>
            <a:lvl3pPr>
              <a:defRPr sz="2139">
                <a:latin typeface="Verdana"/>
                <a:cs typeface="Verdana"/>
              </a:defRPr>
            </a:lvl3pPr>
            <a:lvl4pPr>
              <a:defRPr sz="2139">
                <a:latin typeface="Verdana"/>
                <a:cs typeface="Verdana"/>
              </a:defRPr>
            </a:lvl4pPr>
            <a:lvl5pPr>
              <a:defRPr sz="2139">
                <a:latin typeface="Verdana"/>
                <a:cs typeface="Verdana"/>
              </a:defRPr>
            </a:lvl5pPr>
          </a:lstStyle>
          <a:p>
            <a:pPr lvl="0"/>
            <a:r>
              <a:rPr lang="en-GB" dirty="0" smtClean="0"/>
              <a:t>Numbered bullet point text</a:t>
            </a:r>
          </a:p>
          <a:p>
            <a:pPr lvl="0"/>
            <a:r>
              <a:rPr lang="en-GB" dirty="0" smtClean="0"/>
              <a:t>Numbered bullet point text</a:t>
            </a:r>
          </a:p>
          <a:p>
            <a:pPr lvl="0"/>
            <a:r>
              <a:rPr lang="en-GB" dirty="0" smtClean="0"/>
              <a:t>Numbered bullet point text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65146" y="6400224"/>
            <a:ext cx="977823" cy="69098"/>
          </a:xfrm>
          <a:prstGeom prst="rect">
            <a:avLst/>
          </a:prstGeom>
          <a:solidFill>
            <a:srgbClr val="4FBC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216" tIns="39109" rIns="78216" bIns="39109" rtlCol="0" anchor="ctr"/>
          <a:lstStyle/>
          <a:p>
            <a:pPr algn="ctr"/>
            <a:endParaRPr lang="en-US" sz="1540" dirty="0"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24" y="331095"/>
            <a:ext cx="2514903" cy="4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800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rgbClr val="4FBC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41091" y="803268"/>
            <a:ext cx="3063844" cy="1597987"/>
          </a:xfrm>
          <a:prstGeom prst="rect">
            <a:avLst/>
          </a:prstGeom>
          <a:noFill/>
        </p:spPr>
        <p:txBody>
          <a:bodyPr wrap="square" lIns="78216" tIns="39109" rIns="78216" bIns="39109" rtlCol="0">
            <a:spAutoFit/>
          </a:bodyPr>
          <a:lstStyle/>
          <a:p>
            <a:pPr algn="l">
              <a:lnSpc>
                <a:spcPct val="110000"/>
              </a:lnSpc>
              <a:spcAft>
                <a:spcPts val="1027"/>
              </a:spcAft>
            </a:pPr>
            <a:r>
              <a:rPr lang="en-US" sz="1369" b="1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>Core </a:t>
            </a:r>
            <a:r>
              <a:rPr lang="en-US" sz="1369" b="1" kern="1200" dirty="0" err="1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>Maths</a:t>
            </a:r>
            <a:r>
              <a:rPr lang="en-US" sz="1369" b="1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> Support </a:t>
            </a:r>
            <a:r>
              <a:rPr lang="en-US" sz="1369" b="1" kern="1200" dirty="0" err="1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>Programme</a:t>
            </a:r>
            <a:r>
              <a:rPr lang="en-GB" sz="1369" b="1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/>
            </a:r>
            <a:br>
              <a:rPr lang="en-GB" sz="1369" b="1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>60 Queens Road</a:t>
            </a:r>
            <a:r>
              <a:rPr lang="en-GB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/>
            </a:r>
            <a:br>
              <a:rPr lang="en-GB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>Reading</a:t>
            </a:r>
            <a:r>
              <a:rPr lang="en-GB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/>
            </a:r>
            <a:br>
              <a:rPr lang="en-GB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>RG1 4BS </a:t>
            </a:r>
            <a:endParaRPr lang="en-GB" sz="1369" kern="1200" dirty="0" smtClean="0">
              <a:solidFill>
                <a:srgbClr val="FFFFFF"/>
              </a:solidFill>
              <a:effectLst/>
              <a:latin typeface="Arial"/>
              <a:ea typeface="+mn-ea"/>
              <a:cs typeface="Arial"/>
            </a:endParaRPr>
          </a:p>
          <a:p>
            <a:pPr algn="l">
              <a:lnSpc>
                <a:spcPct val="110000"/>
              </a:lnSpc>
              <a:spcAft>
                <a:spcPts val="1027"/>
              </a:spcAft>
            </a:pPr>
            <a:r>
              <a:rPr lang="en-US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>E-mail </a:t>
            </a:r>
            <a:r>
              <a:rPr lang="en-US" sz="1369" kern="1200" dirty="0" err="1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>cmsp@cfbt.com</a:t>
            </a:r>
            <a:r>
              <a:rPr lang="en-GB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/>
            </a:r>
            <a:br>
              <a:rPr lang="en-GB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GB" sz="1369" kern="1200" dirty="0" smtClean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rPr>
              <a:t>Call 0118 902 1243</a:t>
            </a:r>
          </a:p>
        </p:txBody>
      </p:sp>
      <p:pic>
        <p:nvPicPr>
          <p:cNvPr id="7" name="Picture 6" descr="CFBT-Logo with keylin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143" y="5363750"/>
            <a:ext cx="1108712" cy="526888"/>
          </a:xfrm>
          <a:prstGeom prst="rect">
            <a:avLst/>
          </a:prstGeom>
        </p:spPr>
      </p:pic>
      <p:pic>
        <p:nvPicPr>
          <p:cNvPr id="10" name="Picture 9" descr="CoreMaths Logos-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45" y="5363751"/>
            <a:ext cx="3429170" cy="88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74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4CA7-0207-4148-8231-D218848F21EA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E52E-FBD8-4CA1-A86E-708F57AE9BC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71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EFF4CA7-0207-4148-8231-D218848F21EA}" type="datetimeFigureOut">
              <a:rPr lang="en-GB" smtClean="0"/>
              <a:pPr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022E52E-FBD8-4CA1-A86E-708F57AE9B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6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30" r:id="rId4"/>
    <p:sldLayoutId id="2147483726" r:id="rId5"/>
    <p:sldLayoutId id="2147483727" r:id="rId6"/>
    <p:sldLayoutId id="2147483728" r:id="rId7"/>
    <p:sldLayoutId id="2147483729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.uk/url?sa=i&amp;rct=j&amp;q=bishop+challoner+catholic+college&amp;source=images&amp;cd=&amp;cad=rja&amp;uact=8&amp;docid=0U8M0EHh1eFInM&amp;tbnid=VEiJtD69RRanVM:&amp;ved=0CAcQjRw&amp;url=http://birmingham.cylex-uk.co.uk/college.html&amp;ei=OkocVMb7G47BPJCXgKAO&amp;bvm=bv.75775273,d.ZWU&amp;psig=AFQjCNEPzla4OtpeQfMIci2VsRr1poDyVA&amp;ust=141122648923040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Exponential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growth 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ecay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http://t1.gstatic.com/images?q=tbn:ANd9GcRa5TX4eVoWAIMxJDlyUZkYAX5XMlKuJUwPpS8itxkgj5Nl7oEE:media.cylex-uk.co.uk/logos/1884/4073/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968" y="4710198"/>
            <a:ext cx="1440000" cy="149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:\Users\TCarpenter\Desktop\maths_hubs_logo_300dp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8" y="4954574"/>
            <a:ext cx="3096344" cy="1008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3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1442968" y="1844825"/>
                <a:ext cx="6258065" cy="4104456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/>
                        </a:rPr>
                        <m:t>𝑦</m:t>
                      </m:r>
                      <m:r>
                        <a:rPr lang="en-GB" sz="6000" b="0" i="1" smtClean="0">
                          <a:latin typeface="Cambria Math"/>
                        </a:rPr>
                        <m:t>=</m:t>
                      </m:r>
                      <m:r>
                        <a:rPr lang="en-GB" sz="6000" b="0" i="1" smtClean="0">
                          <a:latin typeface="Cambria Math"/>
                        </a:rPr>
                        <m:t>𝐴</m:t>
                      </m:r>
                      <m:r>
                        <a:rPr lang="en-GB" sz="60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6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60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6000" b="0" i="1" smtClean="0">
                              <a:latin typeface="Cambria Math"/>
                              <a:ea typeface="Cambria Math"/>
                            </a:rPr>
                            <m:t>𝑘𝑥</m:t>
                          </m:r>
                        </m:sup>
                      </m:sSup>
                    </m:oMath>
                  </m:oMathPara>
                </a14:m>
                <a:endParaRPr lang="en-GB" sz="6000" b="0" dirty="0" smtClean="0"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  <a:buFontTx/>
                  <a:buChar char="-"/>
                </a:pPr>
                <a:endParaRPr lang="en-GB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  <a:buClr>
                    <a:srgbClr val="52BDBF"/>
                  </a:buClr>
                </a:pP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… where A, b and k are numbers depending on the given situation.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 example, we saw that when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920, </a:t>
                </a:r>
                <a:r>
                  <a:rPr lang="en-GB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1.017 and </a:t>
                </a:r>
                <a:r>
                  <a:rPr lang="en-GB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1,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we had the bank balance (y) of an initial £920 that has an interest rate of 1.7% at a given time (x).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1442968" y="1844825"/>
                <a:ext cx="6258065" cy="4104456"/>
              </a:xfrm>
              <a:blipFill rotWithShape="0">
                <a:blip r:embed="rId2"/>
                <a:stretch>
                  <a:fillRect l="-2729" r="-2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function of growth and decay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7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does changing the value of A, b and k change the shape of the graph?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Which represent growth, which represent decay?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scenarios relate to these graphs?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Sketch the graph you’ve been given and conclude on these.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Changing shape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2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dirty="0" smtClean="0"/>
              <a:t>The bigger the magnitude of A, the bigger the gradient of the curve.</a:t>
            </a:r>
            <a:endParaRPr lang="en-GB" dirty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dirty="0" smtClean="0"/>
              <a:t>The value of A is the y-intercept and represents the initial quantity of y (when x=0)</a:t>
            </a:r>
            <a:endParaRPr lang="en-GB" dirty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dirty="0" smtClean="0"/>
              <a:t>Negative values of A result in the curve bending in the opposite direction.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Changing A</a:t>
            </a:r>
          </a:p>
        </p:txBody>
      </p:sp>
    </p:spTree>
    <p:extLst>
      <p:ext uri="{BB962C8B-B14F-4D97-AF65-F5344CB8AC3E}">
        <p14:creationId xmlns:p14="http://schemas.microsoft.com/office/powerpoint/2010/main" val="36755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442968" y="1844824"/>
            <a:ext cx="6441400" cy="441720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The bigger the magnitude of </a:t>
            </a:r>
            <a:r>
              <a:rPr lang="en-GB" i="1" dirty="0" smtClean="0"/>
              <a:t>b</a:t>
            </a:r>
            <a:r>
              <a:rPr lang="en-GB" dirty="0" smtClean="0"/>
              <a:t>, the bigger the gradient of the curve.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If </a:t>
            </a:r>
            <a:r>
              <a:rPr lang="en-GB" i="1" dirty="0" smtClean="0"/>
              <a:t>b</a:t>
            </a:r>
            <a:r>
              <a:rPr lang="en-GB" dirty="0" smtClean="0"/>
              <a:t> &gt; 1, the graph represents growth.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If </a:t>
            </a:r>
            <a:r>
              <a:rPr lang="en-GB" i="1" dirty="0" smtClean="0"/>
              <a:t>b</a:t>
            </a:r>
            <a:r>
              <a:rPr lang="en-GB" dirty="0" smtClean="0"/>
              <a:t> = 1, the graph represents a constant value.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If 0 &lt; </a:t>
            </a:r>
            <a:r>
              <a:rPr lang="en-GB" i="1" dirty="0" smtClean="0"/>
              <a:t>b</a:t>
            </a:r>
            <a:r>
              <a:rPr lang="en-GB" dirty="0" smtClean="0"/>
              <a:t> &lt; 1, the graph represents decay.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Changing b</a:t>
            </a:r>
          </a:p>
        </p:txBody>
      </p:sp>
    </p:spTree>
    <p:extLst>
      <p:ext uri="{BB962C8B-B14F-4D97-AF65-F5344CB8AC3E}">
        <p14:creationId xmlns:p14="http://schemas.microsoft.com/office/powerpoint/2010/main" val="12293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1442968" y="1844824"/>
            <a:ext cx="6513408" cy="441720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The bigger the magnitude of k, the bigger the gradient of the curve.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If k &gt; 0, the graph represents growth.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If k = 0, the graph represents a constant value.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 smtClean="0"/>
              <a:t>If k &lt; 0, the graph represents decay.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Changing k</a:t>
            </a:r>
          </a:p>
        </p:txBody>
      </p:sp>
    </p:spTree>
    <p:extLst>
      <p:ext uri="{BB962C8B-B14F-4D97-AF65-F5344CB8AC3E}">
        <p14:creationId xmlns:p14="http://schemas.microsoft.com/office/powerpoint/2010/main" val="9992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950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209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STIXGeneral-Regular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Growth and Decay</dc:title>
  <dc:creator>TCarpenter</dc:creator>
  <cp:lastModifiedBy>Helen Turner</cp:lastModifiedBy>
  <cp:revision>23</cp:revision>
  <dcterms:created xsi:type="dcterms:W3CDTF">2014-10-09T11:58:15Z</dcterms:created>
  <dcterms:modified xsi:type="dcterms:W3CDTF">2015-04-25T17:34:17Z</dcterms:modified>
</cp:coreProperties>
</file>