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65" r:id="rId5"/>
    <p:sldId id="271" r:id="rId6"/>
    <p:sldId id="274" r:id="rId7"/>
    <p:sldId id="272" r:id="rId8"/>
    <p:sldId id="261" r:id="rId9"/>
    <p:sldId id="266" r:id="rId10"/>
    <p:sldId id="259" r:id="rId11"/>
    <p:sldId id="268" r:id="rId12"/>
    <p:sldId id="269" r:id="rId13"/>
    <p:sldId id="270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74" autoAdjust="0"/>
  </p:normalViewPr>
  <p:slideViewPr>
    <p:cSldViewPr snapToGrid="0">
      <p:cViewPr varScale="1">
        <p:scale>
          <a:sx n="119" d="100"/>
          <a:sy n="119" d="100"/>
        </p:scale>
        <p:origin x="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30DBE-76DD-D64B-A4F5-3CB24D8CD3A4}" type="datetimeFigureOut">
              <a:rPr lang="en-US" smtClean="0"/>
              <a:pPr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4E24-1649-DC4C-9F29-E8B852D2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4331E-B4AA-45BF-BB3E-2DDE6802654A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6219-1F1E-42E4-98E6-8B6FE1BB3C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1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6219-1F1E-42E4-98E6-8B6FE1BB3CE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64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240463"/>
            <a:ext cx="9144000" cy="617537"/>
          </a:xfrm>
          <a:prstGeom prst="rect">
            <a:avLst/>
          </a:prstGeom>
          <a:solidFill>
            <a:srgbClr val="EE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00" y="6391590"/>
            <a:ext cx="1008000" cy="2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58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7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89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21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6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89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61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1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0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FEB2-618F-4279-8524-ED5C9D195428}" type="datetimeFigureOut">
              <a:rPr lang="en-CA" smtClean="0"/>
              <a:pPr/>
              <a:t>2016-03-23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33B7-2A1F-488D-963B-6A863DA0228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Background photo.pd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0463"/>
            <a:ext cx="9144000" cy="617537"/>
          </a:xfrm>
          <a:prstGeom prst="rect">
            <a:avLst/>
          </a:prstGeom>
          <a:solidFill>
            <a:srgbClr val="EE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00" y="6391590"/>
            <a:ext cx="1008000" cy="2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jpeg"/><Relationship Id="rId1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1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Flying Fruit</a:t>
            </a:r>
            <a:endParaRPr lang="en-CA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CA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Age 4–5</a:t>
            </a:r>
            <a:endParaRPr lang="en-CA" dirty="0">
              <a:solidFill>
                <a:srgbClr val="7030A0"/>
              </a:solidFill>
              <a:latin typeface="Arial Bold" charset="0"/>
              <a:ea typeface="+mj-ea"/>
              <a:cs typeface="Arial Bold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5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58" y="4958162"/>
            <a:ext cx="1386860" cy="940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8" y="4963295"/>
            <a:ext cx="1703310" cy="11752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8" y="3559167"/>
            <a:ext cx="1335547" cy="13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78" y="799892"/>
            <a:ext cx="8653220" cy="1325563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2: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What’s Inside?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1754" y="1947698"/>
            <a:ext cx="736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The insides of fruits: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7" y="2813325"/>
            <a:ext cx="1244956" cy="1244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9" y="4028959"/>
            <a:ext cx="1329424" cy="13294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37" y="2816815"/>
            <a:ext cx="1347541" cy="1347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4" y="4408133"/>
            <a:ext cx="1309582" cy="12698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24" y="2803536"/>
            <a:ext cx="1641523" cy="12174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0" y="4071129"/>
            <a:ext cx="1242327" cy="10466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92" y="2673850"/>
            <a:ext cx="1645186" cy="10967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36" y="3861372"/>
            <a:ext cx="1250281" cy="17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64"/>
            <a:ext cx="78867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 Bold" charset="0"/>
                <a:cs typeface="Arial Bold" charset="0"/>
              </a:rPr>
              <a:t>Lesson 3</a:t>
            </a:r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Watch It Grow</a:t>
            </a:r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 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543" y="1872886"/>
            <a:ext cx="7076941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  <a:t>Learning </a:t>
            </a:r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outcomes:</a:t>
            </a:r>
            <a:endParaRPr lang="en-CA" sz="4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endParaRPr lang="en-CA" dirty="0"/>
          </a:p>
          <a:p>
            <a:pPr marL="393700" indent="-484188">
              <a:lnSpc>
                <a:spcPct val="115000"/>
              </a:lnSpc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482600" algn="l"/>
              </a:tabLst>
            </a:pPr>
            <a:r>
              <a:rPr lang="en-GB" sz="2800" dirty="0" smtClean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I can observe how a seed grows into a 	plant.</a:t>
            </a:r>
          </a:p>
          <a:p>
            <a:pPr marL="457200" lvl="0" indent="-457200">
              <a:lnSpc>
                <a:spcPct val="115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426" y="1952973"/>
            <a:ext cx="6181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  <a:t>Big </a:t>
            </a:r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Question:</a:t>
            </a:r>
            <a:endParaRPr lang="en-CA" sz="4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endParaRPr lang="en-CA" dirty="0"/>
          </a:p>
          <a:p>
            <a:pPr lvl="0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charset="0"/>
                <a:cs typeface="Arial" panose="020B0604020202020204" pitchFamily="34" charset="0"/>
              </a:rPr>
              <a:t>What does a seed need to grow?</a:t>
            </a:r>
          </a:p>
          <a:p>
            <a:pPr lvl="0"/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762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40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Lesson 3: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Watch It Grow</a:t>
            </a:r>
            <a:r>
              <a:rPr lang="en-CA" sz="40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 </a:t>
            </a:r>
            <a:endParaRPr lang="en-CA" sz="4000" dirty="0">
              <a:solidFill>
                <a:srgbClr val="7030A0"/>
              </a:solidFill>
              <a:latin typeface="Arial Bold" charset="0"/>
              <a:ea typeface="+mj-ea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6793"/>
            <a:ext cx="7886700" cy="1325563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Unit Key Vocabulary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832356"/>
            <a:ext cx="2178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fruit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healthy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seasonal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vitamins</a:t>
            </a:r>
            <a:endParaRPr lang="en-GB" sz="2800" dirty="0">
              <a:solidFill>
                <a:srgbClr val="7030A0"/>
              </a:solidFill>
              <a:latin typeface="Arial Bold" charset="0"/>
              <a:ea typeface="+mj-ea"/>
              <a:cs typeface="Arial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749" y="1832356"/>
            <a:ext cx="2653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seeds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stone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flesh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skin</a:t>
            </a:r>
          </a:p>
          <a:p>
            <a:endParaRPr lang="en-CA" sz="2800" dirty="0">
              <a:solidFill>
                <a:srgbClr val="7030A0"/>
              </a:solidFill>
              <a:latin typeface="Arial Bold" charset="0"/>
              <a:ea typeface="+mj-ea"/>
              <a:cs typeface="Arial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740" y="1832356"/>
            <a:ext cx="2653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seed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grow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light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food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water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Bold" charset="0"/>
                <a:ea typeface="+mj-ea"/>
                <a:cs typeface="Arial Bold" charset="0"/>
              </a:rPr>
              <a:t>germinate</a:t>
            </a:r>
            <a:endParaRPr lang="en-CA" sz="2800" dirty="0">
              <a:solidFill>
                <a:srgbClr val="7030A0"/>
              </a:solidFill>
              <a:latin typeface="Arial Bold" charset="0"/>
              <a:ea typeface="+mj-ea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26" y="1381479"/>
            <a:ext cx="7886700" cy="864095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Credits:</a:t>
            </a:r>
            <a:endParaRPr lang="en-CA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40" y="2210589"/>
            <a:ext cx="7992000" cy="432048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apple (whole) - 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Nattika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apple (inside) - Shutterstock.com / Anna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Sedneva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banana (whole)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Maks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Narodenko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banana (inside) - Fotolia.com / mates; durian fruit (whole) - Shutterstock.com / panda3800; durian fruit (inside) - Fotolia.com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pongpatpic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jack fruit (whole) - Fotolia.com / foto76; jack fruit (inside) - Fotolia.com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yodaswaj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kiwi fruit (whole)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freedomnaruk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kiwi fruit (inside) - Shutterstock.com / Alex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Staroseltsev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lychee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(whole) - Fotolia.com / goodween123;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lychee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(inside) - Fotolia.com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Malyshchyts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Viktar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mango (whole) - Shutterstock.com / Svetlana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Kuznetsova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mango (inside) - Fotolia.com / Tim UR; papaya (whole) - Fotolia.com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artphotoclub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papaya (inside)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Viktar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Malyshchyts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peach (whole) - Fotolia.com / Leonid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Nyshko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peach (inside)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Nattika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pineapple (whole) - Shutterstock.com / Alex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Staroseltsev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pineapple (inside) - Fotolia.com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Malyshchyts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Viktar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watermelon (whole)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Maks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Narodenko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; watermelon (inside) - Shutterstock.com /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margouillat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photo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669439"/>
            <a:ext cx="84332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 Fruit, Age 4–5</a:t>
            </a:r>
            <a:endParaRPr lang="en-CA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076359"/>
            <a:ext cx="8116765" cy="994172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1: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Fantastic Fruit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26" y="2070531"/>
            <a:ext cx="736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  <a:t>Learning outcomes:</a:t>
            </a:r>
            <a:b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en-CA" sz="40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26" y="2964672"/>
            <a:ext cx="774261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lnSpc>
                <a:spcPct val="115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I know my food comes from different places  around the world.</a:t>
            </a:r>
          </a:p>
          <a:p>
            <a:pPr marL="304800" indent="-395288">
              <a:lnSpc>
                <a:spcPct val="115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fruit can be part of a healthy diet.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6359"/>
            <a:ext cx="8187104" cy="994172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1: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Fantastic Fruit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26" y="20705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Big Question:</a:t>
            </a:r>
            <a: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en-CA" sz="40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26" y="3306391"/>
            <a:ext cx="7742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charset="0"/>
                <a:cs typeface="Arial" charset="0"/>
              </a:rPr>
              <a:t>Why does my fruit come from different places?</a:t>
            </a:r>
          </a:p>
          <a:p>
            <a:pPr lvl="0"/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6" y="4790555"/>
            <a:ext cx="1281679" cy="8544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91" y="4747522"/>
            <a:ext cx="1437461" cy="9583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25" y="2895870"/>
            <a:ext cx="1699814" cy="1270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00" y="2946177"/>
            <a:ext cx="1578317" cy="1170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4" y="2413289"/>
            <a:ext cx="849197" cy="1401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4" y="2421516"/>
            <a:ext cx="997140" cy="13962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1000992"/>
            <a:ext cx="84332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1: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Fantastic Fruit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26" y="1743404"/>
            <a:ext cx="736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panose="020B0604020202020204" pitchFamily="34" charset="0"/>
              </a:rPr>
              <a:t>Fruit pictures 1: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7400" y="4046089"/>
            <a:ext cx="22479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durian fruit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6463" y="5764078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banana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45878" y="3782878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pineapple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45878" y="5482724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lychee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8739" y="4029063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papaya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07016" y="5764078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mango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" y="2996881"/>
            <a:ext cx="1116000" cy="11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47" y="3004240"/>
            <a:ext cx="1116000" cy="111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6" y="4178170"/>
            <a:ext cx="781231" cy="12962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4292692"/>
            <a:ext cx="1122829" cy="10887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8" y="4561343"/>
            <a:ext cx="1486786" cy="1175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06" y="4561342"/>
            <a:ext cx="1312263" cy="11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60" y="4613070"/>
            <a:ext cx="1584609" cy="1130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67" y="4477058"/>
            <a:ext cx="1348178" cy="1348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2" y="2880690"/>
            <a:ext cx="1563487" cy="1042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97" y="3594815"/>
            <a:ext cx="1567898" cy="10635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7" y="2916981"/>
            <a:ext cx="997747" cy="10468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64" y="2992406"/>
            <a:ext cx="1116722" cy="11167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1000992"/>
            <a:ext cx="84332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1: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Fantastic Fruit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26" y="1743301"/>
            <a:ext cx="7366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panose="020B0604020202020204" pitchFamily="34" charset="0"/>
              </a:rPr>
              <a:t>Fruit pictures 2:</a:t>
            </a:r>
          </a:p>
          <a:p>
            <a:endParaRPr lang="en-GB" sz="1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019909" y="401541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apple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7400" y="5728909"/>
            <a:ext cx="224789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watermelon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1" y="4720718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kiwi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fruit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8739" y="3980246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jack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fruit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7016" y="5728909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peach</a:t>
            </a:r>
            <a:endParaRPr lang="en-GB" sz="2400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9" y="4702849"/>
            <a:ext cx="1193303" cy="8949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78" y="4534218"/>
            <a:ext cx="1158879" cy="1158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08" y="3666722"/>
            <a:ext cx="840157" cy="966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97" y="2896646"/>
            <a:ext cx="1487491" cy="10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8650" y="850652"/>
            <a:ext cx="84332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</a:t>
            </a:r>
            <a:r>
              <a:rPr lang="en-GB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Fantastic Fruit</a:t>
            </a:r>
            <a:endParaRPr lang="en-CA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51" y="1844825"/>
            <a:ext cx="5950846" cy="42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67" y="4921513"/>
            <a:ext cx="744822" cy="78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7" y="2582782"/>
            <a:ext cx="1023177" cy="1023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4" y="3495861"/>
            <a:ext cx="1281575" cy="8543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1000992"/>
            <a:ext cx="84332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Lesson 1: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Fantastic Fruit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26" y="1766904"/>
            <a:ext cx="736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List of countries:</a:t>
            </a:r>
            <a:endParaRPr lang="en-GB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77837" y="2795613"/>
            <a:ext cx="1989202" cy="3307981"/>
            <a:chOff x="1574659" y="2795613"/>
            <a:chExt cx="1989202" cy="3307981"/>
          </a:xfrm>
        </p:grpSpPr>
        <p:sp>
          <p:nvSpPr>
            <p:cNvPr id="26" name="Rectangle 25"/>
            <p:cNvSpPr/>
            <p:nvPr/>
          </p:nvSpPr>
          <p:spPr>
            <a:xfrm>
              <a:off x="1574659" y="2795613"/>
              <a:ext cx="144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durian fruit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Thailand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10055" y="3616182"/>
              <a:ext cx="144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banana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Bolivia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88539" y="4657837"/>
              <a:ext cx="1975322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pineapple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The Philippines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6903" y="5527594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err="1" smtClean="0">
                  <a:solidFill>
                    <a:schemeClr val="tx1"/>
                  </a:solidFill>
                  <a:latin typeface="Arial" charset="0"/>
                </a:rPr>
                <a:t>lychee</a:t>
              </a:r>
              <a:endParaRPr lang="en-GB" dirty="0" smtClean="0">
                <a:solidFill>
                  <a:schemeClr val="tx1"/>
                </a:solidFill>
                <a:latin typeface="Arial" charset="0"/>
              </a:endParaRP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China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54223" y="3219693"/>
            <a:ext cx="1707922" cy="2408707"/>
            <a:chOff x="4282095" y="3219693"/>
            <a:chExt cx="1707922" cy="2408707"/>
          </a:xfrm>
        </p:grpSpPr>
        <p:sp>
          <p:nvSpPr>
            <p:cNvPr id="33" name="Rectangle 32"/>
            <p:cNvSpPr/>
            <p:nvPr/>
          </p:nvSpPr>
          <p:spPr>
            <a:xfrm>
              <a:off x="4282095" y="3219693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papaya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Indonesia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93818" y="4136047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mango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Algeria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70017" y="5052400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apple</a:t>
              </a:r>
              <a:r>
                <a:rPr lang="en-GB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France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54905" y="2795613"/>
            <a:ext cx="1768231" cy="3238799"/>
            <a:chOff x="6740769" y="2838645"/>
            <a:chExt cx="1768231" cy="3238799"/>
          </a:xfrm>
        </p:grpSpPr>
        <p:sp>
          <p:nvSpPr>
            <p:cNvPr id="36" name="Rectangle 35"/>
            <p:cNvSpPr/>
            <p:nvPr/>
          </p:nvSpPr>
          <p:spPr>
            <a:xfrm>
              <a:off x="6740770" y="2838645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watermelon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Brazil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66170" y="3702245"/>
              <a:ext cx="174283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kiwi</a:t>
              </a:r>
              <a:r>
                <a:rPr lang="en-GB" dirty="0" smtClean="0">
                  <a:solidFill>
                    <a:schemeClr val="tx1"/>
                  </a:solidFill>
                </a:rPr>
                <a:t> fruit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New</a:t>
              </a:r>
              <a:r>
                <a:rPr lang="en-GB" b="1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Zealand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52493" y="4565845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mtClean="0">
                  <a:solidFill>
                    <a:schemeClr val="tx1"/>
                  </a:solidFill>
                  <a:latin typeface="Arial" charset="0"/>
                </a:rPr>
                <a:t>jack</a:t>
              </a:r>
              <a:r>
                <a:rPr lang="en-GB" smtClean="0">
                  <a:solidFill>
                    <a:schemeClr val="tx1"/>
                  </a:solidFill>
                </a:rPr>
                <a:t> fruit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Bangladesh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40769" y="5357444"/>
              <a:ext cx="1728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  <a:latin typeface="Arial" charset="0"/>
                </a:rPr>
                <a:t>peach</a:t>
              </a: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United</a:t>
              </a:r>
              <a:r>
                <a:rPr lang="en-GB" b="1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States</a:t>
              </a:r>
              <a:r>
                <a:rPr lang="en-GB" b="1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of</a:t>
              </a:r>
              <a:r>
                <a:rPr lang="en-GB" b="1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</a:rPr>
                <a:t>America</a:t>
              </a:r>
              <a:endParaRPr lang="en-GB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6" y="4344189"/>
            <a:ext cx="711119" cy="1173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5" y="5489243"/>
            <a:ext cx="739688" cy="717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5" y="4009880"/>
            <a:ext cx="1164850" cy="921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31" y="3123494"/>
            <a:ext cx="1054751" cy="782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4508640"/>
            <a:ext cx="1017942" cy="67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23" y="5255113"/>
            <a:ext cx="1139561" cy="8128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83" y="2597370"/>
            <a:ext cx="961657" cy="9616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68" y="3565802"/>
            <a:ext cx="1289916" cy="8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61" y="1008511"/>
            <a:ext cx="7886700" cy="99417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 Bold" charset="0"/>
                <a:cs typeface="Arial Bold" charset="0"/>
              </a:rPr>
              <a:t>Lesson</a:t>
            </a:r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 2: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What’s Inside?</a:t>
            </a:r>
            <a:endParaRPr lang="en-GB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37" y="2002683"/>
            <a:ext cx="7070501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" charset="0"/>
                <a:cs typeface="Arial" charset="0"/>
              </a:rPr>
              <a:t>Learning </a:t>
            </a:r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outcomes:</a:t>
            </a:r>
            <a:endParaRPr lang="en-CA" sz="4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endParaRPr lang="en-CA" dirty="0"/>
          </a:p>
          <a:p>
            <a:pPr marL="444500" indent="-444500">
              <a:lnSpc>
                <a:spcPct val="115000"/>
              </a:lnSpc>
              <a:buClr>
                <a:srgbClr val="7030A0"/>
              </a:buClr>
              <a:buFont typeface="Arial"/>
              <a:buChar char="•"/>
            </a:pPr>
            <a:r>
              <a:rPr lang="en-GB" sz="2800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800" dirty="0" smtClean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the similarities and differences between fruit. </a:t>
            </a:r>
          </a:p>
          <a:p>
            <a:pPr marL="457200" indent="-457200">
              <a:lnSpc>
                <a:spcPct val="115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5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09" y="1008511"/>
            <a:ext cx="7886700" cy="99417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7030A0"/>
                </a:solidFill>
                <a:latin typeface="Arial Bold" charset="0"/>
                <a:cs typeface="Arial Bold" charset="0"/>
              </a:rPr>
              <a:t>Lesson</a:t>
            </a:r>
            <a:r>
              <a:rPr lang="en-CA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 </a:t>
            </a:r>
            <a:r>
              <a:rPr lang="en-CA" sz="4000" dirty="0">
                <a:solidFill>
                  <a:srgbClr val="7030A0"/>
                </a:solidFill>
                <a:latin typeface="Arial Bold" charset="0"/>
                <a:cs typeface="Arial Bold" charset="0"/>
              </a:rPr>
              <a:t>2: </a:t>
            </a:r>
            <a:r>
              <a:rPr lang="en-GB" sz="4000" dirty="0" smtClean="0">
                <a:solidFill>
                  <a:srgbClr val="7030A0"/>
                </a:solidFill>
                <a:latin typeface="Arial Bold" charset="0"/>
                <a:cs typeface="Arial Bold" charset="0"/>
              </a:rPr>
              <a:t>What’s Inside?</a:t>
            </a:r>
            <a:endParaRPr lang="en-CA" sz="4000" dirty="0">
              <a:solidFill>
                <a:srgbClr val="7030A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85" y="2002683"/>
            <a:ext cx="70705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Big Questions:</a:t>
            </a:r>
            <a:endParaRPr lang="en-CA" sz="4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endParaRPr lang="en-CA" dirty="0" smtClean="0"/>
          </a:p>
          <a:p>
            <a:endParaRPr lang="en-CA" dirty="0"/>
          </a:p>
          <a:p>
            <a:r>
              <a:rPr lang="en-GB" sz="2800" dirty="0" smtClean="0">
                <a:latin typeface="Arial" charset="0"/>
                <a:cs typeface="Arial" panose="020B0604020202020204" pitchFamily="34" charset="0"/>
              </a:rPr>
              <a:t>Where are the seeds in each fruit? </a:t>
            </a:r>
          </a:p>
          <a:p>
            <a:r>
              <a:rPr lang="en-GB" sz="2800" dirty="0" smtClean="0">
                <a:latin typeface="Arial" charset="0"/>
                <a:cs typeface="Arial" panose="020B0604020202020204" pitchFamily="34" charset="0"/>
              </a:rPr>
              <a:t>Are seeds the same in each fruit? </a:t>
            </a:r>
          </a:p>
          <a:p>
            <a:r>
              <a:rPr lang="en-GB" sz="2800" dirty="0" smtClean="0">
                <a:latin typeface="Arial" charset="0"/>
                <a:cs typeface="Arial" panose="020B0604020202020204" pitchFamily="34" charset="0"/>
              </a:rPr>
              <a:t>Why do we need seeds?</a:t>
            </a:r>
          </a:p>
          <a:p>
            <a:pPr lvl="0"/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4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</TotalTime>
  <Words>465</Words>
  <Application>Microsoft Macintosh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Bold</vt:lpstr>
      <vt:lpstr>Calibri</vt:lpstr>
      <vt:lpstr>Calibri Light</vt:lpstr>
      <vt:lpstr>Times New Roman</vt:lpstr>
      <vt:lpstr>Arial</vt:lpstr>
      <vt:lpstr>Office Theme</vt:lpstr>
      <vt:lpstr>Flying Fruit</vt:lpstr>
      <vt:lpstr>Lesson 1: Fantastic Fruit</vt:lpstr>
      <vt:lpstr>Lesson 1: Fantastic Fruit</vt:lpstr>
      <vt:lpstr>PowerPoint Presentation</vt:lpstr>
      <vt:lpstr>PowerPoint Presentation</vt:lpstr>
      <vt:lpstr>PowerPoint Presentation</vt:lpstr>
      <vt:lpstr>PowerPoint Presentation</vt:lpstr>
      <vt:lpstr>Lesson 2: What’s Inside?</vt:lpstr>
      <vt:lpstr>Lesson 2: What’s Inside?</vt:lpstr>
      <vt:lpstr>Lesson 2: What’s Inside?</vt:lpstr>
      <vt:lpstr>Lesson 3: Watch It Grow </vt:lpstr>
      <vt:lpstr>PowerPoint Presentation</vt:lpstr>
      <vt:lpstr>Unit Key Vocabulary</vt:lpstr>
      <vt:lpstr>Photo 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Hoffman</dc:creator>
  <cp:keywords/>
  <cp:lastModifiedBy>Microsoft Office User</cp:lastModifiedBy>
  <cp:revision>91</cp:revision>
  <dcterms:created xsi:type="dcterms:W3CDTF">2016-02-23T08:21:18Z</dcterms:created>
  <dcterms:modified xsi:type="dcterms:W3CDTF">2016-03-23T16:13:52Z</dcterms:modified>
</cp:coreProperties>
</file>