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3"/>
    <a:srgbClr val="4A4C4E"/>
    <a:srgbClr val="0E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5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16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68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614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22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53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46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062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393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937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63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2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940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776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7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4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24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59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01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77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6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80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rgbClr val="0E547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rgbClr val="4A4C4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0" y="5771072"/>
            <a:ext cx="1029176" cy="108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rgbClr val="0E54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A4C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2" y="5651471"/>
            <a:ext cx="1029176" cy="10869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E547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600" b="0" i="0" u="none" strike="noStrike" cap="none">
          <a:solidFill>
            <a:srgbClr val="4A4C4E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qS6UdC8Ev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zX5tpC8Bs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22376" y="1122362"/>
            <a:ext cx="9945624" cy="23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/>
              <a:t>Detecting Fire</a:t>
            </a:r>
            <a:r>
              <a:rPr lang="en-GB" sz="6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GB" sz="6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Internet of Things (</a:t>
            </a:r>
            <a:r>
              <a:rPr lang="en-GB" dirty="0" err="1" smtClean="0">
                <a:latin typeface="Calibri"/>
                <a:ea typeface="Calibri"/>
                <a:cs typeface="Calibri"/>
              </a:rPr>
              <a:t>IoT</a:t>
            </a:r>
            <a:r>
              <a:rPr lang="en-GB" dirty="0" smtClean="0">
                <a:latin typeface="Calibri"/>
                <a:ea typeface="Calibri"/>
                <a:cs typeface="Calibri"/>
              </a:rPr>
              <a:t>)</a:t>
            </a:r>
            <a:endParaRPr lang="en-GB" sz="6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722376" y="3602037"/>
            <a:ext cx="9945624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ea typeface="Calibri"/>
                <a:sym typeface="Calibri"/>
              </a:rPr>
              <a:t>Investigating heat sensors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27" y="303666"/>
            <a:ext cx="48488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24150" y="19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Bimetal strip temperature sensor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893650" y="2074550"/>
            <a:ext cx="9192000" cy="10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 descr="SCAN0024.JPG"/>
          <p:cNvPicPr preferRelativeResize="0"/>
          <p:nvPr/>
        </p:nvPicPr>
        <p:blipFill rotWithShape="1">
          <a:blip r:embed="rId3">
            <a:alphaModFix/>
          </a:blip>
          <a:srcRect t="50108" r="3006" b="8442"/>
          <a:stretch/>
        </p:blipFill>
        <p:spPr>
          <a:xfrm>
            <a:off x="2108737" y="1691640"/>
            <a:ext cx="7746425" cy="361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a fire - sensing heat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9442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challenge this lesson is to design, make, test and refine a device that can sense a rise in temperature and trigger an electrical response.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Input process output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38200" y="1426464"/>
            <a:ext cx="10515600" cy="2993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 dirty="0"/>
              <a:t>There are three aspects to a fire alarm.</a:t>
            </a:r>
          </a:p>
          <a:p>
            <a:pPr marL="742950" lvl="0" indent="-51435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Some form of </a:t>
            </a:r>
            <a:r>
              <a:rPr lang="en-GB" b="1" dirty="0" smtClean="0"/>
              <a:t>input </a:t>
            </a:r>
            <a:r>
              <a:rPr lang="en-GB" dirty="0" smtClean="0"/>
              <a:t>(produced by the fire) that can be detected by a sensor.</a:t>
            </a:r>
          </a:p>
          <a:p>
            <a:pPr marL="742950" lvl="0" indent="-51435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b="1" dirty="0"/>
              <a:t>processor </a:t>
            </a:r>
            <a:r>
              <a:rPr lang="en-GB" dirty="0"/>
              <a:t>that ‘decides’ if the alarm needs to sound</a:t>
            </a:r>
            <a:r>
              <a:rPr lang="en-GB" dirty="0" smtClean="0"/>
              <a:t>.</a:t>
            </a:r>
          </a:p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/>
              <a:t>Some form of </a:t>
            </a:r>
            <a:r>
              <a:rPr lang="en-GB" b="1" dirty="0" smtClean="0"/>
              <a:t>output t</a:t>
            </a:r>
            <a:r>
              <a:rPr lang="en-GB" dirty="0" smtClean="0"/>
              <a:t>hat alerts the people in the house, usually a loud noise.</a:t>
            </a:r>
            <a:endParaRPr lang="en-GB" dirty="0"/>
          </a:p>
        </p:txBody>
      </p:sp>
      <p:grpSp>
        <p:nvGrpSpPr>
          <p:cNvPr id="200" name="Shape 200"/>
          <p:cNvGrpSpPr/>
          <p:nvPr/>
        </p:nvGrpSpPr>
        <p:grpSpPr>
          <a:xfrm>
            <a:off x="1048921" y="4420324"/>
            <a:ext cx="9923879" cy="1061339"/>
            <a:chOff x="2380" y="2129092"/>
            <a:chExt cx="8123237" cy="1160471"/>
          </a:xfrm>
        </p:grpSpPr>
        <p:sp>
          <p:nvSpPr>
            <p:cNvPr id="201" name="Shape 201"/>
            <p:cNvSpPr/>
            <p:nvPr/>
          </p:nvSpPr>
          <p:spPr>
            <a:xfrm>
              <a:off x="2380" y="2129101"/>
              <a:ext cx="2901155" cy="116046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582612" y="2129101"/>
              <a:ext cx="1740693" cy="1160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Input </a:t>
              </a:r>
              <a:r>
                <a:rPr lang="en-GB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(rise in temperature)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2613421" y="2129101"/>
              <a:ext cx="2901155" cy="116046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3018761" y="2129092"/>
              <a:ext cx="2205599" cy="1160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Process</a:t>
              </a:r>
              <a:r>
                <a:rPr lang="en-GB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(when temperature reaches a threshold, close a switch)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5224462" y="2129101"/>
              <a:ext cx="2901155" cy="116046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5804692" y="2129101"/>
              <a:ext cx="1740693" cy="1160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Output</a:t>
              </a:r>
              <a:r>
                <a:rPr lang="en-GB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(switch on alarm)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Bimaterial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strip temperature sensor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893650" y="1600200"/>
            <a:ext cx="9192000" cy="3959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are going to make a temperature sensor based on a </a:t>
            </a:r>
            <a:r>
              <a:rPr lang="en-GB" sz="2600" dirty="0" err="1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bimaterial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strip made from aluminium and paper. 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will then place your </a:t>
            </a:r>
            <a:r>
              <a:rPr lang="en-GB" sz="2600" dirty="0" err="1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bimaterial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strip into the gap in your circuit and use it to close a switch when the temperature reaches a threshold level.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alarm will sound.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circuit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Using a battery, buzzer (alarm) and wires, you will build a series circuit with a gap somewhere in the circuit.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</p:txBody>
      </p:sp>
      <p:pic>
        <p:nvPicPr>
          <p:cNvPr id="219" name="Shape 219" descr="series_circuit.jpg"/>
          <p:cNvPicPr preferRelativeResize="0"/>
          <p:nvPr/>
        </p:nvPicPr>
        <p:blipFill rotWithShape="1">
          <a:blip r:embed="rId3">
            <a:alphaModFix/>
          </a:blip>
          <a:srcRect t="12791"/>
          <a:stretch/>
        </p:blipFill>
        <p:spPr>
          <a:xfrm>
            <a:off x="6331890" y="2516250"/>
            <a:ext cx="5453525" cy="297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latin typeface="+mn-lt"/>
              </a:rPr>
              <a:t>Electrical circuit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gap in the circuit is where you will place the temperature sensor.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</p:txBody>
      </p:sp>
      <p:pic>
        <p:nvPicPr>
          <p:cNvPr id="226" name="Shape 226" descr="series_circuit.jpg"/>
          <p:cNvPicPr preferRelativeResize="0"/>
          <p:nvPr/>
        </p:nvPicPr>
        <p:blipFill rotWithShape="1">
          <a:blip r:embed="rId3">
            <a:alphaModFix/>
          </a:blip>
          <a:srcRect t="11255"/>
          <a:stretch/>
        </p:blipFill>
        <p:spPr>
          <a:xfrm>
            <a:off x="3369237" y="2423160"/>
            <a:ext cx="5453525" cy="302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Bimaterial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strip temperature sensor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93650" y="1541150"/>
            <a:ext cx="5269406" cy="3972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b="1" dirty="0">
                <a:solidFill>
                  <a:srgbClr val="4A4C4E"/>
                </a:solidFill>
              </a:rPr>
              <a:t>Apparatus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Two wooden blocks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Buzzer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Batteries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Wires to connect up the circuit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Aluminium foil to make four strips 8 cm by 1 cm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Self-adhesive paper labels to make four strips 6 cm by 1 </a:t>
            </a:r>
            <a:r>
              <a:rPr lang="en-GB" sz="2400" dirty="0" smtClean="0">
                <a:solidFill>
                  <a:srgbClr val="4A4C4E"/>
                </a:solidFill>
              </a:rPr>
              <a:t>cm</a:t>
            </a:r>
            <a:endParaRPr lang="en-GB" sz="2400" dirty="0">
              <a:solidFill>
                <a:srgbClr val="4A4C4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3952" y="2011680"/>
            <a:ext cx="5394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Scissors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Sticky tape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4A4C4E"/>
                </a:solidFill>
              </a:rPr>
              <a:t>Tealight</a:t>
            </a:r>
            <a:r>
              <a:rPr lang="en-GB" sz="2400" dirty="0">
                <a:solidFill>
                  <a:srgbClr val="4A4C4E"/>
                </a:solidFill>
              </a:rPr>
              <a:t> candle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Tongs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A4C4E"/>
                </a:solidFill>
              </a:rPr>
              <a:t>Heatproof mat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Bimaterial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strip alarm circuit</a:t>
            </a:r>
          </a:p>
        </p:txBody>
      </p:sp>
      <p:pic>
        <p:nvPicPr>
          <p:cNvPr id="238" name="Shape 238" descr="bms_diagram.jpg"/>
          <p:cNvPicPr preferRelativeResize="0"/>
          <p:nvPr/>
        </p:nvPicPr>
        <p:blipFill rotWithShape="1">
          <a:blip r:embed="rId3">
            <a:alphaModFix/>
          </a:blip>
          <a:srcRect t="5536" b="1501"/>
          <a:stretch/>
        </p:blipFill>
        <p:spPr>
          <a:xfrm>
            <a:off x="3294026" y="1490471"/>
            <a:ext cx="5603948" cy="400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Bimaterial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strip alarm sensor</a:t>
            </a:r>
          </a:p>
        </p:txBody>
      </p:sp>
      <p:pic>
        <p:nvPicPr>
          <p:cNvPr id="244" name="Shape 244" descr="bms_col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41473"/>
            <a:ext cx="4520184" cy="34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bms_ho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224" y="1541473"/>
            <a:ext cx="5062725" cy="345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838200" y="4992624"/>
            <a:ext cx="9894000" cy="10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COLD - switch open                           </a:t>
            </a: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HOT 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switch closed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67700" y="678800"/>
            <a:ext cx="5319868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Bimaterial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strip alarm operation</a:t>
            </a:r>
          </a:p>
        </p:txBody>
      </p:sp>
      <p:sp>
        <p:nvSpPr>
          <p:cNvPr id="252" name="Shape 252" descr="A very simple fire sensor using a bimaterial strip made from cooking foil and a self-adhesive label. The sensor was connected to a micro:bit, programmed to create a simple  fire alarm system." title="Fire alarm sensor">
            <a:hlinkClick r:id="rId3"/>
          </p:cNvPr>
          <p:cNvSpPr/>
          <p:nvPr/>
        </p:nvSpPr>
        <p:spPr>
          <a:xfrm>
            <a:off x="5833871" y="553037"/>
            <a:ext cx="5673863" cy="455845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/>
              <a:t>Early detection and the</a:t>
            </a: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IoT</a:t>
            </a:r>
            <a:endParaRPr lang="en-GB" sz="4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90800" cy="41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Unfortunately it is all too common to hear stories in the news of people, often young children, dying in house fires.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In most cases there is a short but vital period between the start of a fire and the spread of the fire which traps and kills people. </a:t>
            </a:r>
          </a:p>
        </p:txBody>
      </p:sp>
      <p:pic>
        <p:nvPicPr>
          <p:cNvPr id="93" name="Shape 93" descr="Free stock photo of burn, chair, fi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256" y="1526871"/>
            <a:ext cx="4858199" cy="364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893650" y="1536192"/>
            <a:ext cx="10293000" cy="3858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did you do to make it less sensitive?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did you do to make it more </a:t>
            </a: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sensitive?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Evaluate 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</a:t>
            </a:r>
            <a:r>
              <a:rPr lang="en-GB" sz="2600" dirty="0" err="1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bimaterial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strip as a fire sensor. What are its advantages and what are its </a:t>
            </a: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disadvantages?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How 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might such a device be incorporated into the </a:t>
            </a:r>
            <a:r>
              <a:rPr lang="en-GB" sz="2600" dirty="0" err="1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IoT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to produce a more rapid response to a fire?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7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/>
          <a:stretch/>
        </p:blipFill>
        <p:spPr>
          <a:xfrm>
            <a:off x="6854890" y="2879242"/>
            <a:ext cx="5337110" cy="3978758"/>
          </a:xfrm>
          <a:prstGeom prst="rect">
            <a:avLst/>
          </a:prstGeom>
        </p:spPr>
      </p:pic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703385" y="492368"/>
            <a:ext cx="9964614" cy="9777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6000" b="0" i="0" u="none" strike="noStrike" cap="none" dirty="0">
                <a:solidFill>
                  <a:schemeClr val="bg1"/>
                </a:solidFill>
                <a:ea typeface="Calibri"/>
                <a:sym typeface="Calibri"/>
              </a:rPr>
              <a:t>Cisco Little Big Futures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703385" y="1645919"/>
            <a:ext cx="8148785" cy="2308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Image credits: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Thermistor: By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Ansgar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Hellwig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(photo taken with Canon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PowerShot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G3) [CC BY-SA 2.0 de (http://creativecommons.org/licenses/by-sa/2.0/de/deed.en)], via Wikimedia Commons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IOT drawing: By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Wilgengebroed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on Flickr [CC BY 2.0 (http://creativecommons.org/licenses/by/2.0)], via Wikimedia Commons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Bluetooth and Wi-Fi logos are registered trademarks in the public domain.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67739"/>
            <a:ext cx="7007290" cy="1390261"/>
          </a:xfrm>
          <a:prstGeom prst="rect">
            <a:avLst/>
          </a:prstGeom>
          <a:solidFill>
            <a:srgbClr val="005073"/>
          </a:solidFill>
          <a:ln>
            <a:solidFill>
              <a:srgbClr val="005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010"/>
            <a:ext cx="2115316" cy="22372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08362" y="0"/>
            <a:ext cx="2285037" cy="800282"/>
            <a:chOff x="6538210" y="5970467"/>
            <a:chExt cx="2285037" cy="800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210" y="5970467"/>
              <a:ext cx="1168666" cy="8002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395" y="6103433"/>
              <a:ext cx="1112852" cy="534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Early detection and the IoT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15800" cy="41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/>
              <a:t>Unfortunately, people can be slow to react and under extreme pressure frequently make poor decisions.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 smtClean="0"/>
              <a:t>Automated </a:t>
            </a:r>
            <a:r>
              <a:rPr lang="en-GB" dirty="0"/>
              <a:t>systems respond very quickly and in a predictable way. The internet provides an infrastructure that will enable automated systems to link up and to communicate.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 descr="https://upload.wikimedia.org/wikipedia/commons/a/ab/Internet_of_Thing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4000" y="1027975"/>
            <a:ext cx="4445700" cy="42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a fire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70700" cy="43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 such an automated system is the ability to detect the fire.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detect a fire: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be changed by the fire?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the changes be detected?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change that could be measured/quantified?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265353" y="3110444"/>
            <a:ext cx="107324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20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a fire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447860"/>
            <a:ext cx="10314125" cy="5980425"/>
            <a:chOff x="748875" y="767900"/>
            <a:chExt cx="10314125" cy="5980425"/>
          </a:xfrm>
        </p:grpSpPr>
        <p:sp>
          <p:nvSpPr>
            <p:cNvPr id="129" name="Shape 129"/>
            <p:cNvSpPr txBox="1"/>
            <p:nvPr/>
          </p:nvSpPr>
          <p:spPr>
            <a:xfrm>
              <a:off x="8389750" y="767900"/>
              <a:ext cx="902700" cy="4290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dirty="0"/>
                <a:t>carbon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8875" y="789650"/>
              <a:ext cx="10314125" cy="5958675"/>
              <a:chOff x="748875" y="789650"/>
              <a:chExt cx="10314125" cy="5958675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7647053" y="3417350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Smell</a:t>
                </a: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5209997" y="3034239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Fire</a:t>
                </a:r>
              </a:p>
            </p:txBody>
          </p:sp>
          <p:cxnSp>
            <p:nvCxnSpPr>
              <p:cNvPr id="115" name="Shape 115"/>
              <p:cNvCxnSpPr>
                <a:stCxn id="114" idx="3"/>
                <a:endCxn id="113" idx="1"/>
              </p:cNvCxnSpPr>
              <p:nvPr/>
            </p:nvCxnSpPr>
            <p:spPr>
              <a:xfrm>
                <a:off x="6715097" y="3463239"/>
                <a:ext cx="932100" cy="38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16" name="Shape 116"/>
              <p:cNvCxnSpPr>
                <a:stCxn id="114" idx="2"/>
                <a:endCxn id="117" idx="0"/>
              </p:cNvCxnSpPr>
              <p:nvPr/>
            </p:nvCxnSpPr>
            <p:spPr>
              <a:xfrm flipH="1">
                <a:off x="5569547" y="3892239"/>
                <a:ext cx="393000" cy="85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18" name="Shape 118"/>
              <p:cNvCxnSpPr/>
              <p:nvPr/>
            </p:nvCxnSpPr>
            <p:spPr>
              <a:xfrm>
                <a:off x="9152153" y="4051925"/>
                <a:ext cx="832200" cy="4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19" name="Shape 119"/>
              <p:cNvCxnSpPr/>
              <p:nvPr/>
            </p:nvCxnSpPr>
            <p:spPr>
              <a:xfrm rot="10800000" flipH="1">
                <a:off x="9152153" y="3423350"/>
                <a:ext cx="902700" cy="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20" name="Shape 120"/>
              <p:cNvSpPr/>
              <p:nvPr/>
            </p:nvSpPr>
            <p:spPr>
              <a:xfrm>
                <a:off x="7113253" y="1812800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Smoke</a:t>
                </a: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2853753" y="2481025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Heat</a:t>
                </a: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4816903" y="4743650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Gases</a:t>
                </a:r>
              </a:p>
            </p:txBody>
          </p:sp>
          <p:cxnSp>
            <p:nvCxnSpPr>
              <p:cNvPr id="122" name="Shape 122"/>
              <p:cNvCxnSpPr/>
              <p:nvPr/>
            </p:nvCxnSpPr>
            <p:spPr>
              <a:xfrm rot="10800000" flipH="1">
                <a:off x="6383250" y="2554200"/>
                <a:ext cx="729900" cy="57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23" name="Shape 123"/>
              <p:cNvCxnSpPr>
                <a:stCxn id="114" idx="1"/>
                <a:endCxn id="121" idx="3"/>
              </p:cNvCxnSpPr>
              <p:nvPr/>
            </p:nvCxnSpPr>
            <p:spPr>
              <a:xfrm rot="10800000">
                <a:off x="4358897" y="2910039"/>
                <a:ext cx="851100" cy="55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24" name="Shape 124"/>
              <p:cNvSpPr txBox="1"/>
              <p:nvPr/>
            </p:nvSpPr>
            <p:spPr>
              <a:xfrm>
                <a:off x="10160300" y="31125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-GB"/>
                  <a:t>burning</a:t>
                </a:r>
              </a:p>
            </p:txBody>
          </p:sp>
          <p:cxnSp>
            <p:nvCxnSpPr>
              <p:cNvPr id="125" name="Shape 125"/>
              <p:cNvCxnSpPr/>
              <p:nvPr/>
            </p:nvCxnSpPr>
            <p:spPr>
              <a:xfrm>
                <a:off x="8889653" y="4275350"/>
                <a:ext cx="493800" cy="8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26" name="Shape 126"/>
              <p:cNvSpPr txBox="1"/>
              <p:nvPr/>
            </p:nvSpPr>
            <p:spPr>
              <a:xfrm>
                <a:off x="10084100" y="43908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cooking</a:t>
                </a: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>
                <a:off x="9271850" y="51105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irritating</a:t>
                </a: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>
                <a:off x="6884650" y="7896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soot</a:t>
                </a: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>
                <a:off x="9500450" y="1538425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ash</a:t>
                </a:r>
              </a:p>
            </p:txBody>
          </p:sp>
          <p:sp>
            <p:nvSpPr>
              <p:cNvPr id="131" name="Shape 131"/>
              <p:cNvSpPr txBox="1"/>
              <p:nvPr/>
            </p:nvSpPr>
            <p:spPr>
              <a:xfrm>
                <a:off x="2396550" y="50202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/>
                  <a:t>CO</a:t>
                </a:r>
              </a:p>
            </p:txBody>
          </p:sp>
          <p:sp>
            <p:nvSpPr>
              <p:cNvPr id="132" name="Shape 132"/>
              <p:cNvSpPr txBox="1"/>
              <p:nvPr/>
            </p:nvSpPr>
            <p:spPr>
              <a:xfrm>
                <a:off x="3456200" y="61118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r>
                  <a:rPr lang="en-GB">
                    <a:solidFill>
                      <a:schemeClr val="dk1"/>
                    </a:solidFill>
                  </a:rPr>
                  <a:t>CO</a:t>
                </a:r>
                <a:r>
                  <a:rPr lang="en-GB" baseline="-25000">
                    <a:solidFill>
                      <a:schemeClr val="dk1"/>
                    </a:solidFill>
                  </a:rPr>
                  <a:t>2</a:t>
                </a:r>
              </a:p>
            </p:txBody>
          </p:sp>
          <p:sp>
            <p:nvSpPr>
              <p:cNvPr id="133" name="Shape 133"/>
              <p:cNvSpPr txBox="1"/>
              <p:nvPr/>
            </p:nvSpPr>
            <p:spPr>
              <a:xfrm>
                <a:off x="6857450" y="60909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r>
                  <a:rPr lang="en-GB">
                    <a:solidFill>
                      <a:schemeClr val="dk1"/>
                    </a:solidFill>
                  </a:rPr>
                  <a:t>SO</a:t>
                </a:r>
                <a:r>
                  <a:rPr lang="en-GB" baseline="-25000">
                    <a:solidFill>
                      <a:schemeClr val="dk1"/>
                    </a:solidFill>
                  </a:rPr>
                  <a:t>2</a:t>
                </a:r>
              </a:p>
            </p:txBody>
          </p:sp>
          <p:sp>
            <p:nvSpPr>
              <p:cNvPr id="134" name="Shape 134"/>
              <p:cNvSpPr txBox="1"/>
              <p:nvPr/>
            </p:nvSpPr>
            <p:spPr>
              <a:xfrm>
                <a:off x="4977725" y="6319325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r>
                  <a:rPr lang="en-GB">
                    <a:solidFill>
                      <a:schemeClr val="dk1"/>
                    </a:solidFill>
                  </a:rPr>
                  <a:t>NO</a:t>
                </a:r>
                <a:r>
                  <a:rPr lang="en-GB" baseline="-25000">
                    <a:solidFill>
                      <a:schemeClr val="dk1"/>
                    </a:solidFill>
                  </a:rPr>
                  <a:t>2</a:t>
                </a:r>
              </a:p>
            </p:txBody>
          </p:sp>
          <p:cxnSp>
            <p:nvCxnSpPr>
              <p:cNvPr id="135" name="Shape 135"/>
              <p:cNvCxnSpPr/>
              <p:nvPr/>
            </p:nvCxnSpPr>
            <p:spPr>
              <a:xfrm>
                <a:off x="6221303" y="5539550"/>
                <a:ext cx="561000" cy="4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6" name="Shape 136"/>
              <p:cNvCxnSpPr/>
              <p:nvPr/>
            </p:nvCxnSpPr>
            <p:spPr>
              <a:xfrm flipH="1">
                <a:off x="5347703" y="5488025"/>
                <a:ext cx="167100" cy="75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7" name="Shape 137"/>
              <p:cNvCxnSpPr>
                <a:endCxn id="132" idx="0"/>
              </p:cNvCxnSpPr>
              <p:nvPr/>
            </p:nvCxnSpPr>
            <p:spPr>
              <a:xfrm flipH="1">
                <a:off x="3907550" y="5448250"/>
                <a:ext cx="972000" cy="66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8" name="Shape 138"/>
              <p:cNvCxnSpPr/>
              <p:nvPr/>
            </p:nvCxnSpPr>
            <p:spPr>
              <a:xfrm flipH="1">
                <a:off x="3372525" y="5102475"/>
                <a:ext cx="1574700" cy="13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9" name="Shape 139"/>
              <p:cNvCxnSpPr/>
              <p:nvPr/>
            </p:nvCxnSpPr>
            <p:spPr>
              <a:xfrm rot="10800000">
                <a:off x="7209025" y="1218550"/>
                <a:ext cx="291300" cy="7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0" name="Shape 140"/>
              <p:cNvCxnSpPr/>
              <p:nvPr/>
            </p:nvCxnSpPr>
            <p:spPr>
              <a:xfrm rot="10800000" flipH="1">
                <a:off x="8113900" y="1196400"/>
                <a:ext cx="380100" cy="78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1" name="Shape 141"/>
              <p:cNvCxnSpPr>
                <a:stCxn id="120" idx="3"/>
                <a:endCxn id="130" idx="1"/>
              </p:cNvCxnSpPr>
              <p:nvPr/>
            </p:nvCxnSpPr>
            <p:spPr>
              <a:xfrm rot="10800000" flipH="1">
                <a:off x="8618353" y="1752800"/>
                <a:ext cx="882000" cy="48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42" name="Shape 142"/>
              <p:cNvSpPr txBox="1"/>
              <p:nvPr/>
            </p:nvSpPr>
            <p:spPr>
              <a:xfrm>
                <a:off x="1366050" y="178280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flame</a:t>
                </a:r>
              </a:p>
            </p:txBody>
          </p:sp>
          <p:sp>
            <p:nvSpPr>
              <p:cNvPr id="143" name="Shape 143"/>
              <p:cNvSpPr txBox="1"/>
              <p:nvPr/>
            </p:nvSpPr>
            <p:spPr>
              <a:xfrm>
                <a:off x="748875" y="27597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sparks</a:t>
                </a:r>
              </a:p>
            </p:txBody>
          </p:sp>
          <p:sp>
            <p:nvSpPr>
              <p:cNvPr id="144" name="Shape 144"/>
              <p:cNvSpPr txBox="1"/>
              <p:nvPr/>
            </p:nvSpPr>
            <p:spPr>
              <a:xfrm>
                <a:off x="1240000" y="3961850"/>
                <a:ext cx="1366200" cy="5736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GB"/>
                  <a:t>temperature increase</a:t>
                </a:r>
              </a:p>
            </p:txBody>
          </p:sp>
          <p:cxnSp>
            <p:nvCxnSpPr>
              <p:cNvPr id="145" name="Shape 145"/>
              <p:cNvCxnSpPr/>
              <p:nvPr/>
            </p:nvCxnSpPr>
            <p:spPr>
              <a:xfrm flipH="1">
                <a:off x="1575375" y="2947550"/>
                <a:ext cx="1366200" cy="2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6" name="Shape 146"/>
              <p:cNvCxnSpPr>
                <a:endCxn id="144" idx="0"/>
              </p:cNvCxnSpPr>
              <p:nvPr/>
            </p:nvCxnSpPr>
            <p:spPr>
              <a:xfrm flipH="1">
                <a:off x="1923100" y="3174350"/>
                <a:ext cx="1072800" cy="78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7" name="Shape 147"/>
              <p:cNvCxnSpPr/>
              <p:nvPr/>
            </p:nvCxnSpPr>
            <p:spPr>
              <a:xfrm rot="10800000">
                <a:off x="2123825" y="2112300"/>
                <a:ext cx="956100" cy="44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8" name="Shape 148"/>
              <p:cNvCxnSpPr/>
              <p:nvPr/>
            </p:nvCxnSpPr>
            <p:spPr>
              <a:xfrm>
                <a:off x="6271753" y="5078750"/>
                <a:ext cx="1826700" cy="68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49" name="Shape 149"/>
              <p:cNvSpPr txBox="1"/>
              <p:nvPr/>
            </p:nvSpPr>
            <p:spPr>
              <a:xfrm>
                <a:off x="8128850" y="56439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cyanide</a:t>
                </a:r>
              </a:p>
            </p:txBody>
          </p:sp>
          <p:cxnSp>
            <p:nvCxnSpPr>
              <p:cNvPr id="150" name="Shape 150"/>
              <p:cNvCxnSpPr>
                <a:stCxn id="121" idx="0"/>
              </p:cNvCxnSpPr>
              <p:nvPr/>
            </p:nvCxnSpPr>
            <p:spPr>
              <a:xfrm rot="10800000">
                <a:off x="3592803" y="1753225"/>
                <a:ext cx="13500" cy="72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51" name="Shape 151"/>
              <p:cNvSpPr txBox="1"/>
              <p:nvPr/>
            </p:nvSpPr>
            <p:spPr>
              <a:xfrm>
                <a:off x="3271050" y="132560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GB"/>
                  <a:t>light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a fire - sensing smoke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1532" y="199880"/>
            <a:ext cx="1836300" cy="10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smoke-alarm_diagram.jpg"/>
          <p:cNvPicPr preferRelativeResize="0"/>
          <p:nvPr/>
        </p:nvPicPr>
        <p:blipFill rotWithShape="1">
          <a:blip r:embed="rId4">
            <a:alphaModFix/>
          </a:blip>
          <a:srcRect t="1" b="60949"/>
          <a:stretch/>
        </p:blipFill>
        <p:spPr>
          <a:xfrm>
            <a:off x="1353725" y="1690825"/>
            <a:ext cx="9332149" cy="369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a fire - sensing smoke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1532" y="199880"/>
            <a:ext cx="1836300" cy="10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smoke-alarm_diagram.jpg"/>
          <p:cNvPicPr preferRelativeResize="0"/>
          <p:nvPr/>
        </p:nvPicPr>
        <p:blipFill rotWithShape="1">
          <a:blip r:embed="rId4">
            <a:alphaModFix/>
          </a:blip>
          <a:srcRect t="51319" b="2967"/>
          <a:stretch/>
        </p:blipFill>
        <p:spPr>
          <a:xfrm>
            <a:off x="838200" y="1441369"/>
            <a:ext cx="9216738" cy="40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Bimetal strip temperature sensor</a:t>
            </a:r>
          </a:p>
        </p:txBody>
      </p:sp>
      <p:sp>
        <p:nvSpPr>
          <p:cNvPr id="173" name="Shape 173" descr="Professor Bates demonstrates what happens when you heat a strip made of two different metals that are bonded together." title="PHYS1550 Everyday Physics The Bimetallic Strip">
            <a:hlinkClick r:id="rId3"/>
          </p:cNvPr>
          <p:cNvSpPr/>
          <p:nvPr/>
        </p:nvSpPr>
        <p:spPr>
          <a:xfrm>
            <a:off x="3495577" y="1434793"/>
            <a:ext cx="5200846" cy="407903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Bimetal strip temperature sensor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893650" y="1819656"/>
            <a:ext cx="9192000" cy="3831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metal part of the bimetal temperature sensor is made from a strip of brass and a strip of iron.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When the strip is heated, the brass expands more than the iron.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This causes the strip to bend with the brass on the outside of the curve and the steel on the inside.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651</Words>
  <Application>Microsoft Office PowerPoint</Application>
  <PresentationFormat>Widescreen</PresentationFormat>
  <Paragraphs>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Detecting Fire for the Internet of Things (IoT)</vt:lpstr>
      <vt:lpstr>Early detection and the IoT</vt:lpstr>
      <vt:lpstr>Early detection and the IoT</vt:lpstr>
      <vt:lpstr>Detecting a fire</vt:lpstr>
      <vt:lpstr>Detecting a fire</vt:lpstr>
      <vt:lpstr>Detecting a fire - sensing smoke</vt:lpstr>
      <vt:lpstr>Detecting a fire - sensing smoke</vt:lpstr>
      <vt:lpstr>Bimetal strip temperature sensor</vt:lpstr>
      <vt:lpstr>Bimetal strip temperature sensor</vt:lpstr>
      <vt:lpstr>Bimetal strip temperature sensor</vt:lpstr>
      <vt:lpstr>Detecting a fire - sensing heat</vt:lpstr>
      <vt:lpstr>Input process output</vt:lpstr>
      <vt:lpstr>Bimaterial strip temperature sensor</vt:lpstr>
      <vt:lpstr>Electrical circuit</vt:lpstr>
      <vt:lpstr>Electrical circuit</vt:lpstr>
      <vt:lpstr>Bimaterial strip temperature sensor</vt:lpstr>
      <vt:lpstr>Bimaterial strip alarm circuit</vt:lpstr>
      <vt:lpstr>Bimaterial strip alarm sensor</vt:lpstr>
      <vt:lpstr>Bimaterial strip alarm operation</vt:lpstr>
      <vt:lpstr>Discussion questions</vt:lpstr>
      <vt:lpstr>Cisco Little Big Futures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Fire for the Internet of Things (IoT)</dc:title>
  <dc:creator>Isabel Salas-Wardman</dc:creator>
  <cp:lastModifiedBy>Isabel Salas-Wardman</cp:lastModifiedBy>
  <cp:revision>5</cp:revision>
  <dcterms:modified xsi:type="dcterms:W3CDTF">2017-10-10T15:24:21Z</dcterms:modified>
</cp:coreProperties>
</file>