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69" r:id="rId4"/>
    <p:sldId id="291" r:id="rId5"/>
    <p:sldId id="292" r:id="rId6"/>
    <p:sldId id="261" r:id="rId7"/>
    <p:sldId id="285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71" r:id="rId17"/>
    <p:sldId id="280" r:id="rId18"/>
    <p:sldId id="281" r:id="rId19"/>
    <p:sldId id="282" r:id="rId20"/>
    <p:sldId id="283" r:id="rId21"/>
    <p:sldId id="284" r:id="rId22"/>
    <p:sldId id="286" r:id="rId23"/>
    <p:sldId id="287" r:id="rId24"/>
    <p:sldId id="288" r:id="rId25"/>
    <p:sldId id="289" r:id="rId26"/>
    <p:sldId id="290" r:id="rId2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61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79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66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11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61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66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56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28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50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89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95E2D-15A1-4551-A2C4-B8FCA8A54D4E}" type="datetimeFigureOut">
              <a:rPr lang="en-GB" smtClean="0"/>
              <a:t>08/12/2017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9FFAD-C66E-4E59-8319-14EA0C90D9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84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eamc.asia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Cuboid Faces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2946" y="3886200"/>
            <a:ext cx="7038109" cy="17526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Based on </a:t>
            </a:r>
          </a:p>
          <a:p>
            <a:r>
              <a:rPr lang="en-GB" dirty="0" smtClean="0"/>
              <a:t>https</a:t>
            </a:r>
            <a:r>
              <a:rPr lang="en-GB" dirty="0"/>
              <a:t>://nrich.maths.org/12466</a:t>
            </a:r>
            <a:endParaRPr lang="en-GB" dirty="0" smtClean="0"/>
          </a:p>
          <a:p>
            <a:r>
              <a:rPr lang="en-GB" dirty="0" smtClean="0"/>
              <a:t>Who took it from</a:t>
            </a:r>
          </a:p>
          <a:p>
            <a:r>
              <a:rPr lang="en-GB" i="1" u="sng" dirty="0">
                <a:hlinkClick r:id="rId2"/>
              </a:rPr>
              <a:t>South East Asian Mathematics Competition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67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4074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D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9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770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E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07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722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F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24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946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G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76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75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4203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H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9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5298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I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898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J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722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K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6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545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0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4571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M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8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701654" y="2611792"/>
            <a:ext cx="3269672" cy="2895600"/>
            <a:chOff x="2701654" y="2611792"/>
            <a:chExt cx="3269672" cy="2895600"/>
          </a:xfrm>
        </p:grpSpPr>
        <p:sp>
          <p:nvSpPr>
            <p:cNvPr id="17" name="Cube 16"/>
            <p:cNvSpPr/>
            <p:nvPr/>
          </p:nvSpPr>
          <p:spPr>
            <a:xfrm>
              <a:off x="2701654" y="2611792"/>
              <a:ext cx="3269672" cy="2895600"/>
            </a:xfrm>
            <a:prstGeom prst="cube">
              <a:avLst>
                <a:gd name="adj" fmla="val 56159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950980" y="4572259"/>
                  <a:ext cx="1026243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0980" y="4572259"/>
                  <a:ext cx="1026243" cy="573427"/>
                </a:xfrm>
                <a:prstGeom prst="rect">
                  <a:avLst/>
                </a:prstGeom>
                <a:blipFill>
                  <a:blip r:embed="rId2"/>
                  <a:stretch>
                    <a:fillRect r="-2976" b="-2127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 rot="18898509">
                  <a:off x="3754565" y="3075914"/>
                  <a:ext cx="1253869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898509">
                  <a:off x="3754565" y="3075914"/>
                  <a:ext cx="1253869" cy="573427"/>
                </a:xfrm>
                <a:prstGeom prst="rect">
                  <a:avLst/>
                </a:prstGeom>
                <a:blipFill>
                  <a:blip r:embed="rId3"/>
                  <a:stretch>
                    <a:fillRect r="-42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 rot="18796312">
                  <a:off x="4644253" y="3643964"/>
                  <a:ext cx="1026243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796312">
                  <a:off x="4644253" y="3643964"/>
                  <a:ext cx="1026243" cy="573427"/>
                </a:xfrm>
                <a:prstGeom prst="rect">
                  <a:avLst/>
                </a:prstGeom>
                <a:blipFill>
                  <a:blip r:embed="rId4"/>
                  <a:stretch>
                    <a:fillRect r="-543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5459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4299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N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79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4299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O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12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4496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P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4539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Q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8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786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2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9786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4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530440" y="3643964"/>
                <a:ext cx="1253869" cy="573427"/>
              </a:xfrm>
              <a:prstGeom prst="rect">
                <a:avLst/>
              </a:prstGeom>
              <a:blipFill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946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10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093162" y="692551"/>
            <a:ext cx="3269672" cy="2895600"/>
            <a:chOff x="2701654" y="2611792"/>
            <a:chExt cx="3269672" cy="2895600"/>
          </a:xfrm>
        </p:grpSpPr>
        <p:sp>
          <p:nvSpPr>
            <p:cNvPr id="21" name="Cube 20"/>
            <p:cNvSpPr/>
            <p:nvPr/>
          </p:nvSpPr>
          <p:spPr>
            <a:xfrm>
              <a:off x="2701654" y="2611792"/>
              <a:ext cx="3269672" cy="2895600"/>
            </a:xfrm>
            <a:prstGeom prst="cube">
              <a:avLst>
                <a:gd name="adj" fmla="val 56159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950980" y="4572259"/>
                  <a:ext cx="1026243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0980" y="4572259"/>
                  <a:ext cx="1026243" cy="573427"/>
                </a:xfrm>
                <a:prstGeom prst="rect">
                  <a:avLst/>
                </a:prstGeom>
                <a:blipFill>
                  <a:blip r:embed="rId2"/>
                  <a:stretch>
                    <a:fillRect r="-2367" b="-2127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 rot="18898509">
                  <a:off x="3754565" y="3075914"/>
                  <a:ext cx="1253869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898509">
                  <a:off x="3754565" y="3075914"/>
                  <a:ext cx="1253869" cy="573427"/>
                </a:xfrm>
                <a:prstGeom prst="rect">
                  <a:avLst/>
                </a:prstGeom>
                <a:blipFill>
                  <a:blip r:embed="rId3"/>
                  <a:stretch>
                    <a:fillRect r="-42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 rot="18796312">
                  <a:off x="4644253" y="3643964"/>
                  <a:ext cx="1026243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796312">
                  <a:off x="4644253" y="3643964"/>
                  <a:ext cx="1026243" cy="573427"/>
                </a:xfrm>
                <a:prstGeom prst="rect">
                  <a:avLst/>
                </a:prstGeom>
                <a:blipFill>
                  <a:blip r:embed="rId4"/>
                  <a:stretch>
                    <a:fillRect r="-54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/>
          <p:cNvSpPr txBox="1"/>
          <p:nvPr/>
        </p:nvSpPr>
        <p:spPr>
          <a:xfrm>
            <a:off x="3261385" y="152400"/>
            <a:ext cx="2367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Cuboid Faces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66560" y="3581420"/>
                <a:ext cx="8867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𝒂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en-GB" sz="2400" dirty="0" smtClean="0">
                    <a:latin typeface="Comic Sans MS" panose="030F0702030302020204" pitchFamily="66" charset="0"/>
                  </a:rPr>
                  <a:t>cm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560" y="3581420"/>
                <a:ext cx="886781" cy="523220"/>
              </a:xfrm>
              <a:prstGeom prst="rect">
                <a:avLst/>
              </a:prstGeom>
              <a:blipFill rotWithShape="1">
                <a:blip r:embed="rId5"/>
                <a:stretch>
                  <a:fillRect r="-9655" b="-2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52433" y="2646271"/>
                <a:ext cx="8819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𝒃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en-GB" sz="2400" dirty="0">
                    <a:latin typeface="Comic Sans MS" panose="030F0702030302020204" pitchFamily="66" charset="0"/>
                  </a:rPr>
                  <a:t>cm</a:t>
                </a:r>
                <a:endParaRPr lang="en-GB" sz="28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433" y="2646271"/>
                <a:ext cx="881973" cy="523220"/>
              </a:xfrm>
              <a:prstGeom prst="rect">
                <a:avLst/>
              </a:prstGeom>
              <a:blipFill rotWithShape="1">
                <a:blip r:embed="rId6"/>
                <a:stretch>
                  <a:fillRect r="-9655" b="-23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340549" y="1181893"/>
                <a:ext cx="84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𝒄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en-GB" sz="2400" dirty="0">
                    <a:latin typeface="Comic Sans MS" panose="030F0702030302020204" pitchFamily="66" charset="0"/>
                  </a:rPr>
                  <a:t>cm</a:t>
                </a:r>
                <a:endParaRPr lang="en-GB" sz="28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0549" y="1181893"/>
                <a:ext cx="845103" cy="523220"/>
              </a:xfrm>
              <a:prstGeom prst="rect">
                <a:avLst/>
              </a:prstGeom>
              <a:blipFill rotWithShape="1">
                <a:blip r:embed="rId7"/>
                <a:stretch>
                  <a:fillRect r="-10072" b="-23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450" y="154168"/>
                <a:ext cx="1453283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 smtClean="0"/>
                  <a:t>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𝑎𝑐</m:t>
                    </m:r>
                    <m:r>
                      <a:rPr lang="en-GB" sz="2400" i="1" dirty="0" smtClean="0">
                        <a:latin typeface="Cambria Math"/>
                      </a:rPr>
                      <m:t>=4</m:t>
                    </m:r>
                  </m:oMath>
                </a14:m>
                <a:r>
                  <a:rPr lang="en-GB" sz="2400" dirty="0" smtClean="0"/>
                  <a:t> </a:t>
                </a:r>
              </a:p>
              <a:p>
                <a:endParaRPr lang="en-GB" sz="2400" dirty="0"/>
              </a:p>
              <a:p>
                <a:r>
                  <a:rPr lang="en-GB" sz="2400" b="0" dirty="0"/>
                  <a:t> </a:t>
                </a:r>
                <a:r>
                  <a:rPr lang="en-GB" sz="2400" b="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/>
                      </a:rPr>
                      <m:t>𝑏</m:t>
                    </m:r>
                    <m:r>
                      <a:rPr lang="en-GB" sz="2400" i="1" dirty="0">
                        <a:latin typeface="Cambria Math"/>
                      </a:rPr>
                      <m:t>𝑐</m:t>
                    </m:r>
                    <m:r>
                      <a:rPr lang="en-GB" sz="2400" i="1" dirty="0">
                        <a:latin typeface="Cambria Math"/>
                      </a:rPr>
                      <m:t>=9</m:t>
                    </m:r>
                  </m:oMath>
                </a14:m>
                <a:endParaRPr lang="en-GB" sz="2400" dirty="0"/>
              </a:p>
              <a:p>
                <a:endParaRPr lang="en-GB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/>
                        </a:rPr>
                        <m:t>𝑎</m:t>
                      </m:r>
                      <m:r>
                        <a:rPr lang="en-GB" sz="2400" b="0" i="1" dirty="0" smtClean="0">
                          <a:latin typeface="Cambria Math"/>
                        </a:rPr>
                        <m:t>𝑏</m:t>
                      </m:r>
                      <m:r>
                        <a:rPr lang="en-GB" sz="2400" i="1" dirty="0">
                          <a:latin typeface="Cambria Math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50" y="154168"/>
                <a:ext cx="1453283" cy="19389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0068" y="2460169"/>
                <a:ext cx="4090735" cy="35514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dirty="0" smtClean="0">
                            <a:latin typeface="Cambria Math"/>
                          </a:rPr>
                          <m:t>𝑎𝑏</m:t>
                        </m:r>
                      </m:num>
                      <m:den>
                        <m:r>
                          <a:rPr lang="en-GB" sz="2400" b="0" i="1" dirty="0" smtClean="0">
                            <a:latin typeface="Cambria Math"/>
                          </a:rPr>
                          <m:t>𝑎𝑐</m:t>
                        </m:r>
                      </m:den>
                    </m:f>
                    <m:r>
                      <a:rPr lang="en-GB" sz="24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 smtClean="0"/>
                  <a:t>  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i="1" dirty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GB" sz="2400" i="1" dirty="0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en-GB" sz="24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 smtClean="0"/>
                  <a:t>  ;  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/>
                      </a:rPr>
                      <m:t>𝑏</m:t>
                    </m:r>
                    <m:r>
                      <a:rPr lang="en-GB" sz="24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400" b="0" i="1" dirty="0" smtClean="0">
                        <a:latin typeface="Cambria Math"/>
                      </a:rPr>
                      <m:t>𝑐</m:t>
                    </m:r>
                  </m:oMath>
                </a14:m>
                <a:endParaRPr lang="en-GB" sz="2400" dirty="0" smtClean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/>
                      </a:rPr>
                      <m:t>𝑏𝑐</m:t>
                    </m:r>
                    <m:r>
                      <a:rPr lang="en-GB" sz="2400" i="1" dirty="0">
                        <a:latin typeface="Cambria Math"/>
                      </a:rPr>
                      <m:t>=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sz="2400" dirty="0" smtClean="0"/>
                  <a:t>  ;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GB" sz="2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GB" sz="2400" b="0" i="1" smtClean="0">
                        <a:latin typeface="Cambria Math"/>
                        <a:ea typeface="Cambria Math"/>
                      </a:rPr>
                      <m:t>=9</m:t>
                    </m:r>
                  </m:oMath>
                </a14:m>
                <a:r>
                  <a:rPr lang="en-GB" sz="2400" dirty="0" smtClean="0"/>
                  <a:t> 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400" dirty="0" smtClean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 smtClean="0"/>
                  <a:t>   ;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𝑏</m:t>
                    </m:r>
                    <m:r>
                      <a:rPr lang="en-GB" sz="24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 smtClean="0"/>
                  <a:t>  ;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𝑎</m:t>
                    </m:r>
                    <m:r>
                      <a:rPr lang="en-GB" sz="240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68" y="2460169"/>
                <a:ext cx="4090735" cy="35514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94908" y="4336454"/>
                <a:ext cx="4581463" cy="2404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000" dirty="0" smtClean="0">
                    <a:latin typeface="Comic Sans MS" panose="030F0702030302020204" pitchFamily="66" charset="0"/>
                  </a:rPr>
                  <a:t>Volume of cuboid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/>
                      </a:rPr>
                      <m:t>=</m:t>
                    </m:r>
                    <m:r>
                      <a:rPr lang="en-GB" sz="2800" i="1" dirty="0" err="1" smtClean="0">
                        <a:latin typeface="Cambria Math"/>
                      </a:rPr>
                      <m:t>𝑎𝑏𝑐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000" dirty="0" smtClean="0"/>
                  <a:t> 		   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GB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i="1" dirty="0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GB" sz="280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15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GB" sz="2800" b="0" i="1" dirty="0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GB" sz="2800" b="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6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GB" sz="2800" dirty="0" smtClean="0">
                  <a:latin typeface="Comic Sans MS" panose="030F0702030302020204" pitchFamily="66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800" dirty="0" smtClean="0"/>
                  <a:t>		    </a:t>
                </a:r>
                <a14:m>
                  <m:oMath xmlns:m="http://schemas.openxmlformats.org/officeDocument/2006/math">
                    <m:r>
                      <a:rPr lang="en-GB" sz="3200" i="1" dirty="0">
                        <a:latin typeface="Cambria Math"/>
                      </a:rPr>
                      <m:t>= 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sz="32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cm</a:t>
                </a:r>
                <a:r>
                  <a:rPr lang="en-GB" sz="2800" baseline="30000" dirty="0" smtClean="0">
                    <a:latin typeface="Comic Sans MS" panose="030F0702030302020204" pitchFamily="66" charset="0"/>
                  </a:rPr>
                  <a:t>3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908" y="4336454"/>
                <a:ext cx="4581463" cy="2404504"/>
              </a:xfrm>
              <a:prstGeom prst="rect">
                <a:avLst/>
              </a:prstGeom>
              <a:blipFill>
                <a:blip r:embed="rId10"/>
                <a:stretch>
                  <a:fillRect l="-1465" b="-2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186543" y="5246914"/>
            <a:ext cx="1306285" cy="764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514599" y="5181600"/>
            <a:ext cx="1306285" cy="764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14" grpId="0" uiExpand="1" build="p"/>
      <p:bldP spid="17" grpId="0" build="p"/>
      <p:bldP spid="2" grpId="0" build="p"/>
      <p:bldP spid="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093162" y="692551"/>
            <a:ext cx="3269672" cy="2895600"/>
            <a:chOff x="2701654" y="2611792"/>
            <a:chExt cx="3269672" cy="2895600"/>
          </a:xfrm>
        </p:grpSpPr>
        <p:sp>
          <p:nvSpPr>
            <p:cNvPr id="21" name="Cube 20"/>
            <p:cNvSpPr/>
            <p:nvPr/>
          </p:nvSpPr>
          <p:spPr>
            <a:xfrm>
              <a:off x="2701654" y="2611792"/>
              <a:ext cx="3269672" cy="2895600"/>
            </a:xfrm>
            <a:prstGeom prst="cube">
              <a:avLst>
                <a:gd name="adj" fmla="val 56159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950980" y="4572259"/>
                  <a:ext cx="1026243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0980" y="4572259"/>
                  <a:ext cx="1026243" cy="573427"/>
                </a:xfrm>
                <a:prstGeom prst="rect">
                  <a:avLst/>
                </a:prstGeom>
                <a:blipFill>
                  <a:blip r:embed="rId2"/>
                  <a:stretch>
                    <a:fillRect r="-2367" b="-2127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 rot="18898509">
                  <a:off x="3754565" y="3075914"/>
                  <a:ext cx="1253869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898509">
                  <a:off x="3754565" y="3075914"/>
                  <a:ext cx="1253869" cy="573427"/>
                </a:xfrm>
                <a:prstGeom prst="rect">
                  <a:avLst/>
                </a:prstGeom>
                <a:blipFill>
                  <a:blip r:embed="rId3"/>
                  <a:stretch>
                    <a:fillRect r="-42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 rot="18796312">
                  <a:off x="4644253" y="3643964"/>
                  <a:ext cx="1026243" cy="5734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a14:m>
                  <a:r>
                    <a:rPr lang="en-GB" sz="2400" dirty="0" smtClean="0">
                      <a:latin typeface="Comic Sans MS" panose="030F0702030302020204" pitchFamily="66" charset="0"/>
                    </a:rPr>
                    <a:t> cm</a:t>
                  </a:r>
                  <a:r>
                    <a:rPr lang="en-GB" sz="2400" baseline="30000" dirty="0" smtClean="0">
                      <a:latin typeface="Comic Sans MS" panose="030F0702030302020204" pitchFamily="66" charset="0"/>
                    </a:rPr>
                    <a:t>2</a:t>
                  </a:r>
                  <a:endParaRPr lang="en-GB" sz="24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796312">
                  <a:off x="4644253" y="3643964"/>
                  <a:ext cx="1026243" cy="573427"/>
                </a:xfrm>
                <a:prstGeom prst="rect">
                  <a:avLst/>
                </a:prstGeom>
                <a:blipFill>
                  <a:blip r:embed="rId4"/>
                  <a:stretch>
                    <a:fillRect r="-54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/>
          <p:cNvSpPr txBox="1"/>
          <p:nvPr/>
        </p:nvSpPr>
        <p:spPr>
          <a:xfrm>
            <a:off x="3261385" y="152400"/>
            <a:ext cx="2367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Cuboid Faces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66560" y="3581420"/>
                <a:ext cx="8867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𝒂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en-GB" sz="2400" dirty="0" smtClean="0">
                    <a:latin typeface="Comic Sans MS" panose="030F0702030302020204" pitchFamily="66" charset="0"/>
                  </a:rPr>
                  <a:t>cm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560" y="3581420"/>
                <a:ext cx="886781" cy="523220"/>
              </a:xfrm>
              <a:prstGeom prst="rect">
                <a:avLst/>
              </a:prstGeom>
              <a:blipFill rotWithShape="1">
                <a:blip r:embed="rId5"/>
                <a:stretch>
                  <a:fillRect r="-9655" b="-2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52433" y="2646271"/>
                <a:ext cx="8819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𝒃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en-GB" sz="2400" dirty="0">
                    <a:latin typeface="Comic Sans MS" panose="030F0702030302020204" pitchFamily="66" charset="0"/>
                  </a:rPr>
                  <a:t>cm</a:t>
                </a:r>
                <a:endParaRPr lang="en-GB" sz="28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433" y="2646271"/>
                <a:ext cx="881973" cy="523220"/>
              </a:xfrm>
              <a:prstGeom prst="rect">
                <a:avLst/>
              </a:prstGeom>
              <a:blipFill rotWithShape="1">
                <a:blip r:embed="rId6"/>
                <a:stretch>
                  <a:fillRect r="-9655" b="-23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340549" y="1181893"/>
                <a:ext cx="84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/>
                      </a:rPr>
                      <m:t>𝒄</m:t>
                    </m:r>
                  </m:oMath>
                </a14:m>
                <a:r>
                  <a:rPr lang="en-GB" sz="2800" b="1" dirty="0" smtClean="0"/>
                  <a:t> </a:t>
                </a:r>
                <a:r>
                  <a:rPr lang="en-GB" sz="2400" dirty="0">
                    <a:latin typeface="Comic Sans MS" panose="030F0702030302020204" pitchFamily="66" charset="0"/>
                  </a:rPr>
                  <a:t>cm</a:t>
                </a:r>
                <a:endParaRPr lang="en-GB" sz="28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0549" y="1181893"/>
                <a:ext cx="845103" cy="523220"/>
              </a:xfrm>
              <a:prstGeom prst="rect">
                <a:avLst/>
              </a:prstGeom>
              <a:blipFill rotWithShape="1">
                <a:blip r:embed="rId7"/>
                <a:stretch>
                  <a:fillRect r="-10072" b="-23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450" y="154168"/>
                <a:ext cx="1453283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 smtClean="0"/>
                  <a:t>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𝑎𝑐</m:t>
                    </m:r>
                    <m:r>
                      <a:rPr lang="en-GB" sz="2400" i="1" dirty="0" smtClean="0">
                        <a:latin typeface="Cambria Math"/>
                      </a:rPr>
                      <m:t>=4</m:t>
                    </m:r>
                  </m:oMath>
                </a14:m>
                <a:r>
                  <a:rPr lang="en-GB" sz="2400" dirty="0" smtClean="0"/>
                  <a:t> </a:t>
                </a:r>
              </a:p>
              <a:p>
                <a:endParaRPr lang="en-GB" sz="2400" dirty="0"/>
              </a:p>
              <a:p>
                <a:r>
                  <a:rPr lang="en-GB" sz="2400" b="0" dirty="0"/>
                  <a:t> </a:t>
                </a:r>
                <a:r>
                  <a:rPr lang="en-GB" sz="2400" b="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/>
                      </a:rPr>
                      <m:t>𝑏</m:t>
                    </m:r>
                    <m:r>
                      <a:rPr lang="en-GB" sz="2400" i="1" dirty="0">
                        <a:latin typeface="Cambria Math"/>
                      </a:rPr>
                      <m:t>𝑐</m:t>
                    </m:r>
                    <m:r>
                      <a:rPr lang="en-GB" sz="2400" i="1" dirty="0">
                        <a:latin typeface="Cambria Math"/>
                      </a:rPr>
                      <m:t>=9</m:t>
                    </m:r>
                  </m:oMath>
                </a14:m>
                <a:endParaRPr lang="en-GB" sz="2400" dirty="0"/>
              </a:p>
              <a:p>
                <a:endParaRPr lang="en-GB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>
                          <a:latin typeface="Cambria Math"/>
                        </a:rPr>
                        <m:t>𝑎</m:t>
                      </m:r>
                      <m:r>
                        <a:rPr lang="en-GB" sz="2400" b="0" i="1" dirty="0" smtClean="0">
                          <a:latin typeface="Cambria Math"/>
                        </a:rPr>
                        <m:t>𝑏</m:t>
                      </m:r>
                      <m:r>
                        <a:rPr lang="en-GB" sz="2400" i="1" dirty="0">
                          <a:latin typeface="Cambria Math"/>
                        </a:rPr>
                        <m:t>=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50" y="154168"/>
                <a:ext cx="1453283" cy="193899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9368" y="3924723"/>
                <a:ext cx="8340437" cy="28010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400" dirty="0" smtClean="0">
                    <a:latin typeface="Comic Sans MS" panose="030F0702030302020204" pitchFamily="66" charset="0"/>
                  </a:rPr>
                  <a:t>Alternatively, noting that if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3</a:t>
                </a:r>
                <a:r>
                  <a:rPr lang="en-GB" sz="2400" dirty="0" smtClean="0">
                    <a:latin typeface="Comic Sans MS" panose="030F0702030302020204" pitchFamily="66" charset="0"/>
                  </a:rPr>
                  <a:t> is the volume and that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 smtClean="0"/>
                  <a:t> 		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𝑎</m:t>
                    </m:r>
                    <m:r>
                      <a:rPr lang="en-GB" sz="2400" b="0" i="1" dirty="0" smtClean="0">
                        <a:latin typeface="Cambria Math"/>
                      </a:rPr>
                      <m:t>𝑐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𝑏𝑐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𝑎𝑏</m:t>
                    </m:r>
                    <m:r>
                      <a:rPr lang="en-GB" sz="240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400" b="0" i="1" dirty="0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GB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400" b="0" i="1" dirty="0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400" b="0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GB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2400" b="0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400" b="0" i="1" dirty="0" smtClean="0">
                                <a:latin typeface="Cambria Math"/>
                              </a:rPr>
                              <m:t>𝑎𝑏𝑐</m:t>
                            </m:r>
                          </m:e>
                        </m:d>
                      </m:e>
                      <m:sup>
                        <m:r>
                          <a:rPr lang="en-GB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 smtClean="0">
                  <a:latin typeface="Comic Sans MS" panose="030F0702030302020204" pitchFamily="66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400" dirty="0"/>
                  <a:t>	</a:t>
                </a:r>
                <a:r>
                  <a:rPr lang="en-GB" sz="2400" dirty="0" smtClean="0"/>
                  <a:t>	    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/>
                      </a:rPr>
                      <m:t>9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×2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/>
                      </a:rPr>
                      <m:t>5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GB" sz="2400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GB" sz="2400" b="0" i="1" dirty="0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p>
                        <m:r>
                          <a:rPr lang="en-GB" sz="2400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dirty="0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GB" sz="24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en-GB" sz="2400" i="1" dirty="0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GB" sz="240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400" b="0" i="1" dirty="0" smtClean="0">
                            <a:latin typeface="Cambria Math"/>
                            <a:ea typeface="Cambria Math"/>
                          </a:rPr>
                          <m:t>3×</m:t>
                        </m:r>
                        <m:r>
                          <a:rPr lang="en-GB" sz="24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e>
                    </m:d>
                    <m:r>
                      <a:rPr lang="en-GB" sz="2400" i="1" dirty="0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GB" sz="240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4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5</m:t>
                        </m:r>
                        <m:r>
                          <a:rPr lang="en-GB" sz="2400" b="0" i="1" dirty="0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GB" sz="2400" b="0" i="1" dirty="0" smtClean="0">
                            <a:latin typeface="Cambria Math" panose="02040503050406030204" pitchFamily="18" charset="0"/>
                            <a:ea typeface="Cambria Math"/>
                          </a:rPr>
                          <m:t>5</m:t>
                        </m:r>
                      </m:e>
                    </m:d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GB" sz="2400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GB" sz="2400" b="0" i="1" dirty="0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p>
                        <m:r>
                          <a:rPr lang="en-GB" sz="2400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 smtClean="0">
                  <a:latin typeface="Comic Sans MS" panose="030F0702030302020204" pitchFamily="66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400" dirty="0" smtClean="0">
                    <a:latin typeface="Comic Sans MS" panose="030F0702030302020204" pitchFamily="66" charset="0"/>
                  </a:rPr>
                  <a:t>	</a:t>
                </a:r>
                <a:r>
                  <a:rPr lang="en-GB" sz="2400" dirty="0">
                    <a:latin typeface="Comic Sans MS" panose="030F0702030302020204" pitchFamily="66" charset="0"/>
                  </a:rPr>
                  <a:t>	</a:t>
                </a:r>
                <a:r>
                  <a:rPr lang="en-GB" sz="2400" dirty="0" smtClean="0">
                    <a:latin typeface="Comic Sans MS" panose="030F0702030302020204" pitchFamily="66" charset="0"/>
                  </a:rPr>
                  <a:t>	So  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/>
                      </a:rPr>
                      <m:t>𝑉</m:t>
                    </m:r>
                    <m:r>
                      <a:rPr lang="en-GB" sz="2400" i="1" dirty="0">
                        <a:latin typeface="Cambria Math"/>
                      </a:rPr>
                      <m:t>=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/>
                      </a:rPr>
                      <m:t>5</m:t>
                    </m:r>
                    <m:r>
                      <a:rPr lang="en-GB" sz="2400" b="0" i="1" dirty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/>
                      </a:rPr>
                      <m:t>30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as before.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68" y="3924723"/>
                <a:ext cx="8340437" cy="2801023"/>
              </a:xfrm>
              <a:prstGeom prst="rect">
                <a:avLst/>
              </a:prstGeom>
              <a:blipFill>
                <a:blip r:embed="rId9"/>
                <a:stretch>
                  <a:fillRect l="-1170" r="-365" b="-4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01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20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46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640752" y="3075914"/>
                <a:ext cx="1481496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150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640752" y="3075914"/>
                <a:ext cx="1481496" cy="573427"/>
              </a:xfrm>
              <a:prstGeom prst="rect">
                <a:avLst/>
              </a:prstGeom>
              <a:blipFill>
                <a:blip r:embed="rId3"/>
                <a:stretch>
                  <a:fillRect r="-3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0218" y="6151418"/>
            <a:ext cx="40908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34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90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786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B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5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918584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faces of a cuboid have areas </a:t>
            </a:r>
            <a:r>
              <a:rPr lang="en-GB" sz="2400" dirty="0" smtClean="0">
                <a:latin typeface="Comic Sans MS" panose="030F0702030302020204" pitchFamily="66" charset="0"/>
              </a:rPr>
              <a:t>as shown in the diagram.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is the volume of the cuboid?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2531" y="152400"/>
            <a:ext cx="2678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Cuboid Faces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2701654" y="2611792"/>
            <a:ext cx="3269672" cy="2895600"/>
          </a:xfrm>
          <a:prstGeom prst="cube">
            <a:avLst>
              <a:gd name="adj" fmla="val 5615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980" y="4572259"/>
                <a:ext cx="1026243" cy="573427"/>
              </a:xfrm>
              <a:prstGeom prst="rect">
                <a:avLst/>
              </a:prstGeom>
              <a:blipFill>
                <a:blip r:embed="rId2"/>
                <a:stretch>
                  <a:fillRect r="-2976" b="-2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75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898509">
                <a:off x="3754565" y="3075914"/>
                <a:ext cx="1253869" cy="573427"/>
              </a:xfrm>
              <a:prstGeom prst="rect">
                <a:avLst/>
              </a:prstGeom>
              <a:blipFill>
                <a:blip r:embed="rId3"/>
                <a:stretch>
                  <a:fillRect r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2400" dirty="0" smtClean="0">
                    <a:latin typeface="Comic Sans MS" panose="030F0702030302020204" pitchFamily="66" charset="0"/>
                  </a:rPr>
                  <a:t> cm</a:t>
                </a:r>
                <a:r>
                  <a:rPr lang="en-GB" sz="2400" baseline="30000" dirty="0" smtClean="0">
                    <a:latin typeface="Comic Sans MS" panose="030F0702030302020204" pitchFamily="66" charset="0"/>
                  </a:rPr>
                  <a:t>2</a:t>
                </a:r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96312">
                <a:off x="4644253" y="3643964"/>
                <a:ext cx="1026243" cy="573427"/>
              </a:xfrm>
              <a:prstGeom prst="rect">
                <a:avLst/>
              </a:prstGeom>
              <a:blipFill>
                <a:blip r:embed="rId4"/>
                <a:stretch>
                  <a:fillRect r="-5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941127" y="2996061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(not to scale)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8884" y="18864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Bradley Hand ITC" panose="03070402050302030203" pitchFamily="66" charset="0"/>
              </a:rPr>
              <a:t>SIC_64</a:t>
            </a:r>
            <a:endParaRPr lang="en-GB" dirty="0">
              <a:latin typeface="Bradley Hand ITC" panose="03070402050302030203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218" y="6151418"/>
            <a:ext cx="3706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743</Words>
  <Application>Microsoft Office PowerPoint</Application>
  <PresentationFormat>On-screen Show (4:3)</PresentationFormat>
  <Paragraphs>208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Cuboid Faces</vt:lpstr>
      <vt:lpstr>PowerPoint Presentation</vt:lpstr>
      <vt:lpstr>PowerPoint Presentation</vt:lpstr>
      <vt:lpstr>PowerPoint Presentation</vt:lpstr>
      <vt:lpstr>PowerPoint Presentation</vt:lpstr>
      <vt:lpstr>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42</cp:revision>
  <cp:lastPrinted>2017-12-08T23:08:54Z</cp:lastPrinted>
  <dcterms:created xsi:type="dcterms:W3CDTF">2017-12-03T07:13:17Z</dcterms:created>
  <dcterms:modified xsi:type="dcterms:W3CDTF">2017-12-08T23:22:42Z</dcterms:modified>
</cp:coreProperties>
</file>