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6" r:id="rId3"/>
    <p:sldId id="265" r:id="rId4"/>
    <p:sldId id="273" r:id="rId5"/>
    <p:sldId id="277" r:id="rId6"/>
    <p:sldId id="278" r:id="rId7"/>
    <p:sldId id="279" r:id="rId8"/>
    <p:sldId id="284" r:id="rId9"/>
    <p:sldId id="285" r:id="rId10"/>
    <p:sldId id="280" r:id="rId11"/>
    <p:sldId id="290" r:id="rId12"/>
    <p:sldId id="288" r:id="rId13"/>
    <p:sldId id="291" r:id="rId14"/>
    <p:sldId id="289" r:id="rId15"/>
    <p:sldId id="281" r:id="rId16"/>
    <p:sldId id="283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73"/>
    <a:srgbClr val="4A4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F30F1-7701-44FB-9ED7-C1BEA2FA8D5C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D820D4E-2666-43AE-88FF-E4A0446E9242}">
      <dgm:prSet phldrT="[Text]"/>
      <dgm:spPr/>
      <dgm:t>
        <a:bodyPr/>
        <a:lstStyle/>
        <a:p>
          <a:r>
            <a:rPr lang="en-GB" dirty="0" smtClean="0"/>
            <a:t>Central node</a:t>
          </a:r>
          <a:endParaRPr lang="en-GB" dirty="0"/>
        </a:p>
      </dgm:t>
    </dgm:pt>
    <dgm:pt modelId="{0441B754-9D45-464C-852C-DBA397468226}" type="parTrans" cxnId="{6E056426-9F81-4C8A-9248-F8094879EB6A}">
      <dgm:prSet/>
      <dgm:spPr/>
      <dgm:t>
        <a:bodyPr/>
        <a:lstStyle/>
        <a:p>
          <a:endParaRPr lang="en-GB"/>
        </a:p>
      </dgm:t>
    </dgm:pt>
    <dgm:pt modelId="{5E976DA0-8749-4ECF-BDA5-E4A5D9E1171C}" type="sibTrans" cxnId="{6E056426-9F81-4C8A-9248-F8094879EB6A}">
      <dgm:prSet/>
      <dgm:spPr/>
      <dgm:t>
        <a:bodyPr/>
        <a:lstStyle/>
        <a:p>
          <a:endParaRPr lang="en-GB"/>
        </a:p>
      </dgm:t>
    </dgm:pt>
    <dgm:pt modelId="{23F6C9DA-7D83-47DF-8ADF-6364CF3F8CEB}">
      <dgm:prSet phldrT="[Text]"/>
      <dgm:spPr/>
      <dgm:t>
        <a:bodyPr/>
        <a:lstStyle/>
        <a:p>
          <a:r>
            <a:rPr lang="en-GB" dirty="0" smtClean="0"/>
            <a:t>Sensor</a:t>
          </a:r>
          <a:endParaRPr lang="en-GB" dirty="0"/>
        </a:p>
      </dgm:t>
    </dgm:pt>
    <dgm:pt modelId="{CAA6FE4F-D0D0-4F06-97F9-2B268F2F41BD}" type="parTrans" cxnId="{AFB48969-610F-41A8-9173-CBCE29DB34AD}">
      <dgm:prSet/>
      <dgm:spPr/>
      <dgm:t>
        <a:bodyPr/>
        <a:lstStyle/>
        <a:p>
          <a:endParaRPr lang="en-GB"/>
        </a:p>
      </dgm:t>
    </dgm:pt>
    <dgm:pt modelId="{7C65459A-10D4-45C4-94EA-59E1027D1DB3}" type="sibTrans" cxnId="{AFB48969-610F-41A8-9173-CBCE29DB34AD}">
      <dgm:prSet/>
      <dgm:spPr/>
      <dgm:t>
        <a:bodyPr/>
        <a:lstStyle/>
        <a:p>
          <a:endParaRPr lang="en-GB"/>
        </a:p>
      </dgm:t>
    </dgm:pt>
    <dgm:pt modelId="{4AC6D52B-89FD-4C54-94EC-966D4DE605F7}">
      <dgm:prSet phldrT="[Text]"/>
      <dgm:spPr/>
      <dgm:t>
        <a:bodyPr/>
        <a:lstStyle/>
        <a:p>
          <a:r>
            <a:rPr lang="en-GB" dirty="0" smtClean="0"/>
            <a:t>Sensor</a:t>
          </a:r>
          <a:endParaRPr lang="en-GB" dirty="0"/>
        </a:p>
      </dgm:t>
    </dgm:pt>
    <dgm:pt modelId="{8422300B-FE99-4A28-802C-75922844F50F}" type="parTrans" cxnId="{44DAC401-936B-470D-AF31-60FB629F3A54}">
      <dgm:prSet/>
      <dgm:spPr/>
      <dgm:t>
        <a:bodyPr/>
        <a:lstStyle/>
        <a:p>
          <a:endParaRPr lang="en-GB"/>
        </a:p>
      </dgm:t>
    </dgm:pt>
    <dgm:pt modelId="{BA66AACF-487C-4E8A-BE6F-B7143491EF99}" type="sibTrans" cxnId="{44DAC401-936B-470D-AF31-60FB629F3A54}">
      <dgm:prSet/>
      <dgm:spPr/>
      <dgm:t>
        <a:bodyPr/>
        <a:lstStyle/>
        <a:p>
          <a:endParaRPr lang="en-GB"/>
        </a:p>
      </dgm:t>
    </dgm:pt>
    <dgm:pt modelId="{84DBC8EB-2450-45F2-809B-E95E67F8D206}">
      <dgm:prSet phldrT="[Text]"/>
      <dgm:spPr/>
      <dgm:t>
        <a:bodyPr/>
        <a:lstStyle/>
        <a:p>
          <a:r>
            <a:rPr lang="en-GB" dirty="0" smtClean="0"/>
            <a:t>Sensor</a:t>
          </a:r>
          <a:endParaRPr lang="en-GB" dirty="0"/>
        </a:p>
      </dgm:t>
    </dgm:pt>
    <dgm:pt modelId="{B9267F1F-BE03-489B-9E59-5846C0EE1017}" type="parTrans" cxnId="{003BB518-DA6D-4FE5-A298-13E7E00BDC7F}">
      <dgm:prSet/>
      <dgm:spPr/>
      <dgm:t>
        <a:bodyPr/>
        <a:lstStyle/>
        <a:p>
          <a:endParaRPr lang="en-GB"/>
        </a:p>
      </dgm:t>
    </dgm:pt>
    <dgm:pt modelId="{609E971A-7ACA-4300-88FB-972A7D971713}" type="sibTrans" cxnId="{003BB518-DA6D-4FE5-A298-13E7E00BDC7F}">
      <dgm:prSet/>
      <dgm:spPr/>
      <dgm:t>
        <a:bodyPr/>
        <a:lstStyle/>
        <a:p>
          <a:endParaRPr lang="en-GB"/>
        </a:p>
      </dgm:t>
    </dgm:pt>
    <dgm:pt modelId="{B36ABFF7-4835-4B00-8F3E-2DF8E5C919AA}">
      <dgm:prSet phldrT="[Text]"/>
      <dgm:spPr/>
      <dgm:t>
        <a:bodyPr/>
        <a:lstStyle/>
        <a:p>
          <a:r>
            <a:rPr lang="en-GB" dirty="0" smtClean="0"/>
            <a:t>Sensor</a:t>
          </a:r>
          <a:endParaRPr lang="en-GB" dirty="0"/>
        </a:p>
      </dgm:t>
    </dgm:pt>
    <dgm:pt modelId="{A505C08E-9FEE-4625-BCAE-D5EC34B14671}" type="parTrans" cxnId="{242B668B-D46B-494A-B34A-3419054E6474}">
      <dgm:prSet/>
      <dgm:spPr/>
      <dgm:t>
        <a:bodyPr/>
        <a:lstStyle/>
        <a:p>
          <a:endParaRPr lang="en-GB"/>
        </a:p>
      </dgm:t>
    </dgm:pt>
    <dgm:pt modelId="{D4924AD3-40AB-40C5-A77A-F2BA24B81887}" type="sibTrans" cxnId="{242B668B-D46B-494A-B34A-3419054E6474}">
      <dgm:prSet/>
      <dgm:spPr/>
      <dgm:t>
        <a:bodyPr/>
        <a:lstStyle/>
        <a:p>
          <a:endParaRPr lang="en-GB"/>
        </a:p>
      </dgm:t>
    </dgm:pt>
    <dgm:pt modelId="{2837D695-6B22-4360-9879-8A319EDDA9A2}" type="pres">
      <dgm:prSet presAssocID="{977F30F1-7701-44FB-9ED7-C1BEA2FA8D5C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3224925-306B-492F-94F5-E3CF69F755CC}" type="pres">
      <dgm:prSet presAssocID="{FD820D4E-2666-43AE-88FF-E4A0446E9242}" presName="centerShape" presStyleLbl="node0" presStyleIdx="0" presStyleCnt="1"/>
      <dgm:spPr/>
      <dgm:t>
        <a:bodyPr/>
        <a:lstStyle/>
        <a:p>
          <a:endParaRPr lang="en-GB"/>
        </a:p>
      </dgm:t>
    </dgm:pt>
    <dgm:pt modelId="{AEE24D5B-2970-4D7F-B644-F85380032069}" type="pres">
      <dgm:prSet presAssocID="{CAA6FE4F-D0D0-4F06-97F9-2B268F2F41BD}" presName="parTrans" presStyleLbl="sibTrans2D1" presStyleIdx="0" presStyleCnt="4" custAng="10800000" custFlipHor="1" custScaleX="175033"/>
      <dgm:spPr/>
      <dgm:t>
        <a:bodyPr/>
        <a:lstStyle/>
        <a:p>
          <a:endParaRPr lang="en-GB"/>
        </a:p>
      </dgm:t>
    </dgm:pt>
    <dgm:pt modelId="{8EAB2D65-594A-43A9-A78C-F1B2947F69B6}" type="pres">
      <dgm:prSet presAssocID="{CAA6FE4F-D0D0-4F06-97F9-2B268F2F41BD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D31823AF-ECB9-4D0B-82B7-BE62DB2ECAC2}" type="pres">
      <dgm:prSet presAssocID="{23F6C9DA-7D83-47DF-8ADF-6364CF3F8CE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73BEAC-60D5-4369-8C9D-C2E6B3EBDFB3}" type="pres">
      <dgm:prSet presAssocID="{8422300B-FE99-4A28-802C-75922844F50F}" presName="parTrans" presStyleLbl="sibTrans2D1" presStyleIdx="1" presStyleCnt="4" custFlipHor="1" custScaleX="167225"/>
      <dgm:spPr/>
      <dgm:t>
        <a:bodyPr/>
        <a:lstStyle/>
        <a:p>
          <a:endParaRPr lang="en-GB"/>
        </a:p>
      </dgm:t>
    </dgm:pt>
    <dgm:pt modelId="{F13F51D2-3F29-4039-ABBC-7444E8564539}" type="pres">
      <dgm:prSet presAssocID="{8422300B-FE99-4A28-802C-75922844F50F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3A2A777F-9C6D-4266-BF07-0BE1875108A7}" type="pres">
      <dgm:prSet presAssocID="{4AC6D52B-89FD-4C54-94EC-966D4DE605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3DE840-3BFD-4FB8-801C-D43103EB2C9E}" type="pres">
      <dgm:prSet presAssocID="{B9267F1F-BE03-489B-9E59-5846C0EE1017}" presName="parTrans" presStyleLbl="sibTrans2D1" presStyleIdx="2" presStyleCnt="4" custAng="11147205" custFlipHor="1" custScaleX="196402"/>
      <dgm:spPr/>
      <dgm:t>
        <a:bodyPr/>
        <a:lstStyle/>
        <a:p>
          <a:endParaRPr lang="en-GB"/>
        </a:p>
      </dgm:t>
    </dgm:pt>
    <dgm:pt modelId="{CF6489F5-A818-4257-8B9C-30A216FDF07F}" type="pres">
      <dgm:prSet presAssocID="{B9267F1F-BE03-489B-9E59-5846C0EE1017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423FAA0C-BF97-454B-90AC-DE567BECD0C9}" type="pres">
      <dgm:prSet presAssocID="{84DBC8EB-2450-45F2-809B-E95E67F8D2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F9E73D-5877-4DCC-AD0F-6CC970D99FA0}" type="pres">
      <dgm:prSet presAssocID="{A505C08E-9FEE-4625-BCAE-D5EC34B14671}" presName="parTrans" presStyleLbl="sibTrans2D1" presStyleIdx="3" presStyleCnt="4" custFlipHor="1" custScaleX="197090"/>
      <dgm:spPr/>
      <dgm:t>
        <a:bodyPr/>
        <a:lstStyle/>
        <a:p>
          <a:endParaRPr lang="en-GB"/>
        </a:p>
      </dgm:t>
    </dgm:pt>
    <dgm:pt modelId="{AEB4EACB-4CC7-4D46-9F46-889B80A6FB05}" type="pres">
      <dgm:prSet presAssocID="{A505C08E-9FEE-4625-BCAE-D5EC34B14671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804D178A-B126-409F-AE62-5B7566BFC70B}" type="pres">
      <dgm:prSet presAssocID="{B36ABFF7-4835-4B00-8F3E-2DF8E5C919A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42BF1A2-BF60-4886-83A1-1BE3547080B3}" type="presOf" srcId="{FD820D4E-2666-43AE-88FF-E4A0446E9242}" destId="{B3224925-306B-492F-94F5-E3CF69F755CC}" srcOrd="0" destOrd="0" presId="urn:microsoft.com/office/officeart/2005/8/layout/radial5"/>
    <dgm:cxn modelId="{4636073A-48E4-4A17-ADE7-60FA89FF98E1}" type="presOf" srcId="{A505C08E-9FEE-4625-BCAE-D5EC34B14671}" destId="{AEB4EACB-4CC7-4D46-9F46-889B80A6FB05}" srcOrd="1" destOrd="0" presId="urn:microsoft.com/office/officeart/2005/8/layout/radial5"/>
    <dgm:cxn modelId="{4B669CA1-F769-4F23-9788-AF43634E7366}" type="presOf" srcId="{B9267F1F-BE03-489B-9E59-5846C0EE1017}" destId="{CF6489F5-A818-4257-8B9C-30A216FDF07F}" srcOrd="1" destOrd="0" presId="urn:microsoft.com/office/officeart/2005/8/layout/radial5"/>
    <dgm:cxn modelId="{276B7BDD-7206-40E7-BF99-B6C17A1C8C24}" type="presOf" srcId="{B36ABFF7-4835-4B00-8F3E-2DF8E5C919AA}" destId="{804D178A-B126-409F-AE62-5B7566BFC70B}" srcOrd="0" destOrd="0" presId="urn:microsoft.com/office/officeart/2005/8/layout/radial5"/>
    <dgm:cxn modelId="{BD62E147-2492-4349-8E50-B028E4614F00}" type="presOf" srcId="{B9267F1F-BE03-489B-9E59-5846C0EE1017}" destId="{AE3DE840-3BFD-4FB8-801C-D43103EB2C9E}" srcOrd="0" destOrd="0" presId="urn:microsoft.com/office/officeart/2005/8/layout/radial5"/>
    <dgm:cxn modelId="{5CAC33C7-C979-4ED8-8D8B-C2005AEC1AF6}" type="presOf" srcId="{84DBC8EB-2450-45F2-809B-E95E67F8D206}" destId="{423FAA0C-BF97-454B-90AC-DE567BECD0C9}" srcOrd="0" destOrd="0" presId="urn:microsoft.com/office/officeart/2005/8/layout/radial5"/>
    <dgm:cxn modelId="{021EAC4B-610F-4BA9-8FF6-F1942D787128}" type="presOf" srcId="{A505C08E-9FEE-4625-BCAE-D5EC34B14671}" destId="{66F9E73D-5877-4DCC-AD0F-6CC970D99FA0}" srcOrd="0" destOrd="0" presId="urn:microsoft.com/office/officeart/2005/8/layout/radial5"/>
    <dgm:cxn modelId="{6E056426-9F81-4C8A-9248-F8094879EB6A}" srcId="{977F30F1-7701-44FB-9ED7-C1BEA2FA8D5C}" destId="{FD820D4E-2666-43AE-88FF-E4A0446E9242}" srcOrd="0" destOrd="0" parTransId="{0441B754-9D45-464C-852C-DBA397468226}" sibTransId="{5E976DA0-8749-4ECF-BDA5-E4A5D9E1171C}"/>
    <dgm:cxn modelId="{AFB48969-610F-41A8-9173-CBCE29DB34AD}" srcId="{FD820D4E-2666-43AE-88FF-E4A0446E9242}" destId="{23F6C9DA-7D83-47DF-8ADF-6364CF3F8CEB}" srcOrd="0" destOrd="0" parTransId="{CAA6FE4F-D0D0-4F06-97F9-2B268F2F41BD}" sibTransId="{7C65459A-10D4-45C4-94EA-59E1027D1DB3}"/>
    <dgm:cxn modelId="{988B7FC9-C00E-4847-94E2-86DCB00DAF6C}" type="presOf" srcId="{23F6C9DA-7D83-47DF-8ADF-6364CF3F8CEB}" destId="{D31823AF-ECB9-4D0B-82B7-BE62DB2ECAC2}" srcOrd="0" destOrd="0" presId="urn:microsoft.com/office/officeart/2005/8/layout/radial5"/>
    <dgm:cxn modelId="{44DAC401-936B-470D-AF31-60FB629F3A54}" srcId="{FD820D4E-2666-43AE-88FF-E4A0446E9242}" destId="{4AC6D52B-89FD-4C54-94EC-966D4DE605F7}" srcOrd="1" destOrd="0" parTransId="{8422300B-FE99-4A28-802C-75922844F50F}" sibTransId="{BA66AACF-487C-4E8A-BE6F-B7143491EF99}"/>
    <dgm:cxn modelId="{5A19FEA5-C46D-441C-8698-49AA79247F3E}" type="presOf" srcId="{8422300B-FE99-4A28-802C-75922844F50F}" destId="{F13F51D2-3F29-4039-ABBC-7444E8564539}" srcOrd="1" destOrd="0" presId="urn:microsoft.com/office/officeart/2005/8/layout/radial5"/>
    <dgm:cxn modelId="{003BB518-DA6D-4FE5-A298-13E7E00BDC7F}" srcId="{FD820D4E-2666-43AE-88FF-E4A0446E9242}" destId="{84DBC8EB-2450-45F2-809B-E95E67F8D206}" srcOrd="2" destOrd="0" parTransId="{B9267F1F-BE03-489B-9E59-5846C0EE1017}" sibTransId="{609E971A-7ACA-4300-88FB-972A7D971713}"/>
    <dgm:cxn modelId="{E6E3A908-5053-4DCB-8626-C9207DEA320B}" type="presOf" srcId="{4AC6D52B-89FD-4C54-94EC-966D4DE605F7}" destId="{3A2A777F-9C6D-4266-BF07-0BE1875108A7}" srcOrd="0" destOrd="0" presId="urn:microsoft.com/office/officeart/2005/8/layout/radial5"/>
    <dgm:cxn modelId="{6F4EA624-192A-4BF6-B30E-9F8989BBCE83}" type="presOf" srcId="{CAA6FE4F-D0D0-4F06-97F9-2B268F2F41BD}" destId="{AEE24D5B-2970-4D7F-B644-F85380032069}" srcOrd="0" destOrd="0" presId="urn:microsoft.com/office/officeart/2005/8/layout/radial5"/>
    <dgm:cxn modelId="{D297037D-8DF4-4876-AB37-AEE633B07CB9}" type="presOf" srcId="{8422300B-FE99-4A28-802C-75922844F50F}" destId="{DC73BEAC-60D5-4369-8C9D-C2E6B3EBDFB3}" srcOrd="0" destOrd="0" presId="urn:microsoft.com/office/officeart/2005/8/layout/radial5"/>
    <dgm:cxn modelId="{242B668B-D46B-494A-B34A-3419054E6474}" srcId="{FD820D4E-2666-43AE-88FF-E4A0446E9242}" destId="{B36ABFF7-4835-4B00-8F3E-2DF8E5C919AA}" srcOrd="3" destOrd="0" parTransId="{A505C08E-9FEE-4625-BCAE-D5EC34B14671}" sibTransId="{D4924AD3-40AB-40C5-A77A-F2BA24B81887}"/>
    <dgm:cxn modelId="{FB38C66B-2A4D-4A92-92A7-0A1127FF0416}" type="presOf" srcId="{CAA6FE4F-D0D0-4F06-97F9-2B268F2F41BD}" destId="{8EAB2D65-594A-43A9-A78C-F1B2947F69B6}" srcOrd="1" destOrd="0" presId="urn:microsoft.com/office/officeart/2005/8/layout/radial5"/>
    <dgm:cxn modelId="{F95C3080-18EF-4042-A161-8F91CA3A86BC}" type="presOf" srcId="{977F30F1-7701-44FB-9ED7-C1BEA2FA8D5C}" destId="{2837D695-6B22-4360-9879-8A319EDDA9A2}" srcOrd="0" destOrd="0" presId="urn:microsoft.com/office/officeart/2005/8/layout/radial5"/>
    <dgm:cxn modelId="{B14B3B32-55C6-4858-9DB0-86FBEC2B8B2F}" type="presParOf" srcId="{2837D695-6B22-4360-9879-8A319EDDA9A2}" destId="{B3224925-306B-492F-94F5-E3CF69F755CC}" srcOrd="0" destOrd="0" presId="urn:microsoft.com/office/officeart/2005/8/layout/radial5"/>
    <dgm:cxn modelId="{43CFD1AC-8273-4840-B92C-ECB31D322498}" type="presParOf" srcId="{2837D695-6B22-4360-9879-8A319EDDA9A2}" destId="{AEE24D5B-2970-4D7F-B644-F85380032069}" srcOrd="1" destOrd="0" presId="urn:microsoft.com/office/officeart/2005/8/layout/radial5"/>
    <dgm:cxn modelId="{31C846D6-E0E2-4373-BFC8-7B02208A2E67}" type="presParOf" srcId="{AEE24D5B-2970-4D7F-B644-F85380032069}" destId="{8EAB2D65-594A-43A9-A78C-F1B2947F69B6}" srcOrd="0" destOrd="0" presId="urn:microsoft.com/office/officeart/2005/8/layout/radial5"/>
    <dgm:cxn modelId="{FC9402E5-D50C-4008-B776-9D5938714EC1}" type="presParOf" srcId="{2837D695-6B22-4360-9879-8A319EDDA9A2}" destId="{D31823AF-ECB9-4D0B-82B7-BE62DB2ECAC2}" srcOrd="2" destOrd="0" presId="urn:microsoft.com/office/officeart/2005/8/layout/radial5"/>
    <dgm:cxn modelId="{24AF1A01-E604-4536-8605-EED9C0AC47B2}" type="presParOf" srcId="{2837D695-6B22-4360-9879-8A319EDDA9A2}" destId="{DC73BEAC-60D5-4369-8C9D-C2E6B3EBDFB3}" srcOrd="3" destOrd="0" presId="urn:microsoft.com/office/officeart/2005/8/layout/radial5"/>
    <dgm:cxn modelId="{53D0AA0E-B0BE-42FC-B683-65B30FAAB794}" type="presParOf" srcId="{DC73BEAC-60D5-4369-8C9D-C2E6B3EBDFB3}" destId="{F13F51D2-3F29-4039-ABBC-7444E8564539}" srcOrd="0" destOrd="0" presId="urn:microsoft.com/office/officeart/2005/8/layout/radial5"/>
    <dgm:cxn modelId="{EE77DB97-10F8-4B7B-84D1-2E7C37FCB526}" type="presParOf" srcId="{2837D695-6B22-4360-9879-8A319EDDA9A2}" destId="{3A2A777F-9C6D-4266-BF07-0BE1875108A7}" srcOrd="4" destOrd="0" presId="urn:microsoft.com/office/officeart/2005/8/layout/radial5"/>
    <dgm:cxn modelId="{2D9238D1-51C4-4995-A8DB-AEF7C04CAC3F}" type="presParOf" srcId="{2837D695-6B22-4360-9879-8A319EDDA9A2}" destId="{AE3DE840-3BFD-4FB8-801C-D43103EB2C9E}" srcOrd="5" destOrd="0" presId="urn:microsoft.com/office/officeart/2005/8/layout/radial5"/>
    <dgm:cxn modelId="{B1461640-9F47-4745-A945-653490B672CA}" type="presParOf" srcId="{AE3DE840-3BFD-4FB8-801C-D43103EB2C9E}" destId="{CF6489F5-A818-4257-8B9C-30A216FDF07F}" srcOrd="0" destOrd="0" presId="urn:microsoft.com/office/officeart/2005/8/layout/radial5"/>
    <dgm:cxn modelId="{14851547-D3C9-4649-A2B2-185E2551C57D}" type="presParOf" srcId="{2837D695-6B22-4360-9879-8A319EDDA9A2}" destId="{423FAA0C-BF97-454B-90AC-DE567BECD0C9}" srcOrd="6" destOrd="0" presId="urn:microsoft.com/office/officeart/2005/8/layout/radial5"/>
    <dgm:cxn modelId="{F75B6B7E-6C83-491E-A2F5-0D00BBCD6530}" type="presParOf" srcId="{2837D695-6B22-4360-9879-8A319EDDA9A2}" destId="{66F9E73D-5877-4DCC-AD0F-6CC970D99FA0}" srcOrd="7" destOrd="0" presId="urn:microsoft.com/office/officeart/2005/8/layout/radial5"/>
    <dgm:cxn modelId="{5F6A524E-1BE0-42F3-B937-7624DE112B5E}" type="presParOf" srcId="{66F9E73D-5877-4DCC-AD0F-6CC970D99FA0}" destId="{AEB4EACB-4CC7-4D46-9F46-889B80A6FB05}" srcOrd="0" destOrd="0" presId="urn:microsoft.com/office/officeart/2005/8/layout/radial5"/>
    <dgm:cxn modelId="{61BC8F72-D04C-4A53-99EF-2C28465F6681}" type="presParOf" srcId="{2837D695-6B22-4360-9879-8A319EDDA9A2}" destId="{804D178A-B126-409F-AE62-5B7566BFC70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24925-306B-492F-94F5-E3CF69F755CC}">
      <dsp:nvSpPr>
        <dsp:cNvPr id="0" name=""/>
        <dsp:cNvSpPr/>
      </dsp:nvSpPr>
      <dsp:spPr>
        <a:xfrm>
          <a:off x="1355261" y="1128152"/>
          <a:ext cx="803976" cy="80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Central node</a:t>
          </a:r>
          <a:endParaRPr lang="en-GB" sz="1400" kern="1200" dirty="0"/>
        </a:p>
      </dsp:txBody>
      <dsp:txXfrm>
        <a:off x="1473001" y="1245892"/>
        <a:ext cx="568496" cy="568496"/>
      </dsp:txXfrm>
    </dsp:sp>
    <dsp:sp modelId="{AEE24D5B-2970-4D7F-B644-F85380032069}">
      <dsp:nvSpPr>
        <dsp:cNvPr id="0" name=""/>
        <dsp:cNvSpPr/>
      </dsp:nvSpPr>
      <dsp:spPr>
        <a:xfrm rot="16200000" flipH="1">
          <a:off x="1608217" y="835644"/>
          <a:ext cx="298065" cy="273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649220" y="849312"/>
        <a:ext cx="216060" cy="164011"/>
      </dsp:txXfrm>
    </dsp:sp>
    <dsp:sp modelId="{D31823AF-ECB9-4D0B-82B7-BE62DB2ECAC2}">
      <dsp:nvSpPr>
        <dsp:cNvPr id="0" name=""/>
        <dsp:cNvSpPr/>
      </dsp:nvSpPr>
      <dsp:spPr>
        <a:xfrm>
          <a:off x="1355261" y="2872"/>
          <a:ext cx="803976" cy="80397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Sensor</a:t>
          </a:r>
          <a:endParaRPr lang="en-GB" sz="1400" kern="1200" dirty="0"/>
        </a:p>
      </dsp:txBody>
      <dsp:txXfrm>
        <a:off x="1473001" y="120612"/>
        <a:ext cx="568496" cy="568496"/>
      </dsp:txXfrm>
    </dsp:sp>
    <dsp:sp modelId="{DC73BEAC-60D5-4369-8C9D-C2E6B3EBDFB3}">
      <dsp:nvSpPr>
        <dsp:cNvPr id="0" name=""/>
        <dsp:cNvSpPr/>
      </dsp:nvSpPr>
      <dsp:spPr>
        <a:xfrm rot="10800000" flipH="1">
          <a:off x="1057044" y="1393465"/>
          <a:ext cx="284769" cy="273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1057044" y="1448135"/>
        <a:ext cx="202764" cy="164011"/>
      </dsp:txXfrm>
    </dsp:sp>
    <dsp:sp modelId="{3A2A777F-9C6D-4266-BF07-0BE1875108A7}">
      <dsp:nvSpPr>
        <dsp:cNvPr id="0" name=""/>
        <dsp:cNvSpPr/>
      </dsp:nvSpPr>
      <dsp:spPr>
        <a:xfrm>
          <a:off x="229981" y="1128152"/>
          <a:ext cx="803976" cy="80397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Sensor</a:t>
          </a:r>
          <a:endParaRPr lang="en-GB" sz="1400" kern="1200" dirty="0"/>
        </a:p>
      </dsp:txBody>
      <dsp:txXfrm>
        <a:off x="347721" y="1245892"/>
        <a:ext cx="568496" cy="568496"/>
      </dsp:txXfrm>
    </dsp:sp>
    <dsp:sp modelId="{AE3DE840-3BFD-4FB8-801C-D43103EB2C9E}">
      <dsp:nvSpPr>
        <dsp:cNvPr id="0" name=""/>
        <dsp:cNvSpPr/>
      </dsp:nvSpPr>
      <dsp:spPr>
        <a:xfrm rot="5052795" flipH="1">
          <a:off x="1590022" y="1951285"/>
          <a:ext cx="334455" cy="273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635159" y="2046749"/>
        <a:ext cx="252450" cy="164011"/>
      </dsp:txXfrm>
    </dsp:sp>
    <dsp:sp modelId="{423FAA0C-BF97-454B-90AC-DE567BECD0C9}">
      <dsp:nvSpPr>
        <dsp:cNvPr id="0" name=""/>
        <dsp:cNvSpPr/>
      </dsp:nvSpPr>
      <dsp:spPr>
        <a:xfrm>
          <a:off x="1355261" y="2253433"/>
          <a:ext cx="803976" cy="80397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Sensor</a:t>
          </a:r>
          <a:endParaRPr lang="en-GB" sz="1400" kern="1200" dirty="0"/>
        </a:p>
      </dsp:txBody>
      <dsp:txXfrm>
        <a:off x="1473001" y="2371173"/>
        <a:ext cx="568496" cy="568496"/>
      </dsp:txXfrm>
    </dsp:sp>
    <dsp:sp modelId="{66F9E73D-5877-4DCC-AD0F-6CC970D99FA0}">
      <dsp:nvSpPr>
        <dsp:cNvPr id="0" name=""/>
        <dsp:cNvSpPr/>
      </dsp:nvSpPr>
      <dsp:spPr>
        <a:xfrm flipH="1">
          <a:off x="2147257" y="1393465"/>
          <a:ext cx="335626" cy="273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2229262" y="1448135"/>
        <a:ext cx="253621" cy="164011"/>
      </dsp:txXfrm>
    </dsp:sp>
    <dsp:sp modelId="{804D178A-B126-409F-AE62-5B7566BFC70B}">
      <dsp:nvSpPr>
        <dsp:cNvPr id="0" name=""/>
        <dsp:cNvSpPr/>
      </dsp:nvSpPr>
      <dsp:spPr>
        <a:xfrm>
          <a:off x="2480542" y="1128152"/>
          <a:ext cx="803976" cy="80397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Sensor</a:t>
          </a:r>
          <a:endParaRPr lang="en-GB" sz="1400" kern="1200" dirty="0"/>
        </a:p>
      </dsp:txBody>
      <dsp:txXfrm>
        <a:off x="2598282" y="1245892"/>
        <a:ext cx="568496" cy="568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D1A70-248A-459A-BCB2-9A6F17DDCCAA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53079-F039-4972-A9CF-BA9916A6B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72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50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A4C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72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4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06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0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A4C4E"/>
                </a:solidFill>
              </a:defRPr>
            </a:lvl1pPr>
            <a:lvl2pPr>
              <a:defRPr>
                <a:solidFill>
                  <a:srgbClr val="4A4C4E"/>
                </a:solidFill>
              </a:defRPr>
            </a:lvl2pPr>
            <a:lvl3pPr>
              <a:defRPr>
                <a:solidFill>
                  <a:srgbClr val="4A4C4E"/>
                </a:solidFill>
              </a:defRPr>
            </a:lvl3pPr>
            <a:lvl4pPr>
              <a:defRPr>
                <a:solidFill>
                  <a:srgbClr val="4A4C4E"/>
                </a:solidFill>
              </a:defRPr>
            </a:lvl4pPr>
            <a:lvl5pPr>
              <a:defRPr>
                <a:solidFill>
                  <a:srgbClr val="4A4C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53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50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6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07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4A4C4E"/>
                </a:solidFill>
              </a:defRPr>
            </a:lvl1pPr>
            <a:lvl2pPr>
              <a:defRPr>
                <a:solidFill>
                  <a:srgbClr val="4A4C4E"/>
                </a:solidFill>
              </a:defRPr>
            </a:lvl2pPr>
            <a:lvl3pPr>
              <a:defRPr>
                <a:solidFill>
                  <a:srgbClr val="4A4C4E"/>
                </a:solidFill>
              </a:defRPr>
            </a:lvl3pPr>
            <a:lvl4pPr>
              <a:defRPr>
                <a:solidFill>
                  <a:srgbClr val="4A4C4E"/>
                </a:solidFill>
              </a:defRPr>
            </a:lvl4pPr>
            <a:lvl5pPr>
              <a:defRPr>
                <a:solidFill>
                  <a:srgbClr val="4A4C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4A4C4E"/>
                </a:solidFill>
              </a:defRPr>
            </a:lvl1pPr>
            <a:lvl2pPr>
              <a:defRPr>
                <a:solidFill>
                  <a:srgbClr val="4A4C4E"/>
                </a:solidFill>
              </a:defRPr>
            </a:lvl2pPr>
            <a:lvl3pPr>
              <a:defRPr>
                <a:solidFill>
                  <a:srgbClr val="4A4C4E"/>
                </a:solidFill>
              </a:defRPr>
            </a:lvl3pPr>
            <a:lvl4pPr>
              <a:defRPr>
                <a:solidFill>
                  <a:srgbClr val="4A4C4E"/>
                </a:solidFill>
              </a:defRPr>
            </a:lvl4pPr>
            <a:lvl5pPr>
              <a:defRPr>
                <a:solidFill>
                  <a:srgbClr val="4A4C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507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07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4A4C4E"/>
                </a:solidFill>
              </a:defRPr>
            </a:lvl1pPr>
            <a:lvl2pPr>
              <a:defRPr>
                <a:solidFill>
                  <a:srgbClr val="4A4C4E"/>
                </a:solidFill>
              </a:defRPr>
            </a:lvl2pPr>
            <a:lvl3pPr>
              <a:defRPr>
                <a:solidFill>
                  <a:srgbClr val="4A4C4E"/>
                </a:solidFill>
              </a:defRPr>
            </a:lvl3pPr>
            <a:lvl4pPr>
              <a:defRPr>
                <a:solidFill>
                  <a:srgbClr val="4A4C4E"/>
                </a:solidFill>
              </a:defRPr>
            </a:lvl4pPr>
            <a:lvl5pPr>
              <a:defRPr>
                <a:solidFill>
                  <a:srgbClr val="4A4C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07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4A4C4E"/>
                </a:solidFill>
              </a:defRPr>
            </a:lvl1pPr>
            <a:lvl2pPr>
              <a:defRPr>
                <a:solidFill>
                  <a:srgbClr val="4A4C4E"/>
                </a:solidFill>
              </a:defRPr>
            </a:lvl2pPr>
            <a:lvl3pPr>
              <a:defRPr>
                <a:solidFill>
                  <a:srgbClr val="4A4C4E"/>
                </a:solidFill>
              </a:defRPr>
            </a:lvl3pPr>
            <a:lvl4pPr>
              <a:defRPr>
                <a:solidFill>
                  <a:srgbClr val="4A4C4E"/>
                </a:solidFill>
              </a:defRPr>
            </a:lvl4pPr>
            <a:lvl5pPr>
              <a:defRPr>
                <a:solidFill>
                  <a:srgbClr val="4A4C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9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0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5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23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2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CFF3-245F-4D6C-95FD-EEFED942BF7B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A2AB-A68D-4D97-A558-CCC5981875E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2" y="5723193"/>
            <a:ext cx="1029176" cy="10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0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://clipart-library.com/clipart/1928177.htm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lp-vectorclub.deviantart.com/art/Fire-cutie-mark-289988560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www.safelincs.co.uk/smoke-alarm-types-ionisation-alarms-overview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felincs.co.uk/smoke-alarm-types-heat-alarms-overview/" TargetMode="External"/><Relationship Id="rId5" Type="http://schemas.openxmlformats.org/officeDocument/2006/relationships/hyperlink" Target="https://www.safelincs.co.uk/smoke-alarm-types-optical-alarms-overview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R0vM3qGxT8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2642" y="1122363"/>
            <a:ext cx="9868618" cy="23876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Fire detection with the Internet of Things (</a:t>
            </a:r>
            <a:r>
              <a:rPr lang="en-GB" dirty="0" err="1" smtClean="0"/>
              <a:t>IoT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642" y="3602038"/>
            <a:ext cx="9805358" cy="1655762"/>
          </a:xfrm>
        </p:spPr>
        <p:txBody>
          <a:bodyPr/>
          <a:lstStyle/>
          <a:p>
            <a:pPr algn="l"/>
            <a:r>
              <a:rPr lang="en-GB" dirty="0" smtClean="0"/>
              <a:t>Discover CREST Award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27" y="303666"/>
            <a:ext cx="4848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32" y="199880"/>
            <a:ext cx="1836313" cy="106699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8200" y="1447182"/>
            <a:ext cx="97224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fire detectors in the company grounds to cover as much area as possible.</a:t>
            </a:r>
          </a:p>
          <a:p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is a plan view of the grounds:</a:t>
            </a:r>
            <a:endParaRPr lang="en-GB" sz="2200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24607" y="2057850"/>
            <a:ext cx="68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36m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893343" y="3791123"/>
            <a:ext cx="68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28m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6583169" y="2427182"/>
            <a:ext cx="4770631" cy="3097214"/>
            <a:chOff x="3569931" y="2658741"/>
            <a:chExt cx="5324127" cy="391963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9931" y="2658741"/>
              <a:ext cx="5324127" cy="3919638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3652917" y="2696136"/>
              <a:ext cx="5158154" cy="781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574556" y="2774129"/>
              <a:ext cx="15732" cy="371242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994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32" y="199880"/>
            <a:ext cx="1836313" cy="106699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8200" y="1447182"/>
            <a:ext cx="53937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company decide that they can only spend up to </a:t>
            </a:r>
            <a:r>
              <a:rPr lang="en-GB" sz="2200" b="1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£2000 </a:t>
            </a:r>
            <a:r>
              <a:rPr lang="en-GB" sz="22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system. </a:t>
            </a:r>
            <a:endParaRPr lang="en-GB" sz="2200" dirty="0" smtClean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have asked for at least one optical sensor installed, </a:t>
            </a:r>
            <a:r>
              <a:rPr lang="en-GB" sz="22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no more than three, and at least one of the other types of camera</a:t>
            </a:r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200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the cameras in a way so that the most area is covered within the budget.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350170" y="1347995"/>
            <a:ext cx="5382339" cy="3676248"/>
            <a:chOff x="6088286" y="1812891"/>
            <a:chExt cx="5928895" cy="428897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93054" y="2182223"/>
              <a:ext cx="5324127" cy="3919638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6776040" y="2219618"/>
              <a:ext cx="5158154" cy="781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011239" y="1812891"/>
              <a:ext cx="687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36m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88286" y="3989283"/>
              <a:ext cx="687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28m</a:t>
              </a:r>
              <a:endParaRPr lang="en-GB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6697679" y="2297611"/>
              <a:ext cx="15732" cy="371242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37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32" y="199880"/>
            <a:ext cx="1836313" cy="106699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task- extension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809" y="1611021"/>
            <a:ext cx="5324127" cy="39196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00" y="1447182"/>
            <a:ext cx="539379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/>
              <a:t>Once you have placed your sensors, decide where to place the central node.</a:t>
            </a:r>
          </a:p>
          <a:p>
            <a:endParaRPr lang="en-GB" sz="2200" dirty="0"/>
          </a:p>
          <a:p>
            <a:r>
              <a:rPr lang="en-GB" sz="2200" dirty="0" smtClean="0"/>
              <a:t>Is there an optimal position to minimise the average distance from each of the fire detectors?</a:t>
            </a:r>
            <a:endParaRPr lang="en-GB" sz="2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771795" y="1648416"/>
            <a:ext cx="5158154" cy="78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006995" y="1343284"/>
            <a:ext cx="68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36m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177821" y="3397953"/>
            <a:ext cx="68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28m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93434" y="1726409"/>
            <a:ext cx="15732" cy="37124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109522" y="3758134"/>
            <a:ext cx="2796978" cy="1680695"/>
            <a:chOff x="1875809" y="4217972"/>
            <a:chExt cx="2796978" cy="168069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5809" y="4217974"/>
              <a:ext cx="1068921" cy="1680693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866" y="4217973"/>
              <a:ext cx="1068921" cy="1680693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9838" y="4217972"/>
              <a:ext cx="1068921" cy="1680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61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32" y="199880"/>
            <a:ext cx="1836313" cy="106699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8200" y="1447182"/>
            <a:ext cx="97224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the solutions as a whole class. </a:t>
            </a:r>
          </a:p>
          <a:p>
            <a:endParaRPr lang="en-GB" sz="2200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problems did you have?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you overcome them?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group did well?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 tell?</a:t>
            </a:r>
            <a:endParaRPr lang="en-GB" sz="2200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96554" y="1782511"/>
            <a:ext cx="5183134" cy="3709448"/>
            <a:chOff x="5305503" y="1690688"/>
            <a:chExt cx="5952193" cy="41873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3569" y="1958425"/>
              <a:ext cx="5324127" cy="3919638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6016555" y="1995820"/>
              <a:ext cx="5158154" cy="781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8251755" y="1690688"/>
              <a:ext cx="687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36m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05503" y="3745357"/>
              <a:ext cx="687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28m</a:t>
              </a:r>
              <a:endParaRPr lang="en-GB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938194" y="2073813"/>
              <a:ext cx="15732" cy="371242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01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49528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You have decided to set up your own rival fire detection company, that will use the Internet of Things as well as existing fire detectors to improve fire safety.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391" y="500407"/>
            <a:ext cx="1836313" cy="106699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768058" y="3760772"/>
            <a:ext cx="2796978" cy="1680695"/>
            <a:chOff x="1875809" y="4217972"/>
            <a:chExt cx="2796978" cy="168069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5809" y="4217974"/>
              <a:ext cx="1068921" cy="168069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866" y="4217973"/>
              <a:ext cx="1068921" cy="16806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9838" y="4217972"/>
              <a:ext cx="1068921" cy="1680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17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challenge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38200" y="57372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32" y="199880"/>
            <a:ext cx="1836313" cy="10669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561" y="2214616"/>
            <a:ext cx="2862284" cy="210722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40324" y="1522293"/>
            <a:ext cx="80052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GB" sz="20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present your ideas for the company in a presentation. Your presentation will comprise of two main parts</a:t>
            </a:r>
            <a:r>
              <a:rPr lang="en-GB" sz="20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lnSpc>
                <a:spcPct val="170000"/>
              </a:lnSpc>
              <a:buAutoNum type="arabicParenR"/>
            </a:pPr>
            <a:r>
              <a:rPr lang="en-GB" sz="20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en-GB" sz="20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fire detection coverage and a pricing </a:t>
            </a:r>
            <a:r>
              <a:rPr lang="en-GB" sz="20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strategy- </a:t>
            </a:r>
            <a:r>
              <a:rPr lang="en-GB" sz="20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business </a:t>
            </a:r>
            <a:r>
              <a:rPr lang="en-GB" sz="20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grounds from the previous task </a:t>
            </a:r>
            <a:r>
              <a:rPr lang="en-GB" sz="20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template </a:t>
            </a:r>
          </a:p>
          <a:p>
            <a:pPr marL="457200" indent="-457200">
              <a:lnSpc>
                <a:spcPct val="170000"/>
              </a:lnSpc>
              <a:buAutoNum type="arabicParenR"/>
            </a:pPr>
            <a:r>
              <a:rPr lang="en-GB" sz="20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your </a:t>
            </a:r>
            <a:r>
              <a:rPr lang="en-GB" sz="20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on how the IoT could be used as an early warning </a:t>
            </a:r>
            <a:r>
              <a:rPr lang="en-GB" sz="20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GB" sz="2000" dirty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relevant </a:t>
            </a:r>
            <a:r>
              <a:rPr lang="en-GB" sz="2000" dirty="0" smtClean="0">
                <a:solidFill>
                  <a:srgbClr val="4A4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stakeholders- who are you going to alert and how?</a:t>
            </a:r>
            <a:endParaRPr lang="en-GB" sz="2000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4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9829800" cy="5333999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400" dirty="0" smtClean="0"/>
              <a:t>Your presentations should include</a:t>
            </a:r>
            <a:r>
              <a:rPr lang="en-GB" sz="2400" dirty="0"/>
              <a:t>:</a:t>
            </a:r>
          </a:p>
          <a:p>
            <a:pPr lvl="0"/>
            <a:r>
              <a:rPr lang="en-GB" sz="2400" dirty="0" smtClean="0"/>
              <a:t>how much area of the ground your proposal covers</a:t>
            </a:r>
          </a:p>
          <a:p>
            <a:pPr lvl="0"/>
            <a:r>
              <a:rPr lang="en-GB" sz="2400" dirty="0" smtClean="0"/>
              <a:t>a breakdown of costs</a:t>
            </a:r>
          </a:p>
          <a:p>
            <a:pPr lvl="0"/>
            <a:r>
              <a:rPr lang="en-GB" sz="2400" dirty="0" smtClean="0"/>
              <a:t>how many of each camera did you use - and why</a:t>
            </a:r>
          </a:p>
          <a:p>
            <a:pPr lvl="0"/>
            <a:r>
              <a:rPr lang="en-GB" sz="2400" dirty="0" smtClean="0"/>
              <a:t>where will the central node be placed. How far on average is it from the detectors?</a:t>
            </a:r>
          </a:p>
          <a:p>
            <a:pPr lvl="0"/>
            <a:endParaRPr lang="en-GB" sz="2400" dirty="0" smtClean="0"/>
          </a:p>
          <a:p>
            <a:pPr lvl="0"/>
            <a:endParaRPr lang="en-GB" sz="2400" dirty="0" smtClean="0"/>
          </a:p>
          <a:p>
            <a:pPr lvl="0"/>
            <a:endParaRPr lang="en-GB" sz="2400" dirty="0" smtClean="0"/>
          </a:p>
          <a:p>
            <a:pPr marL="0" lvl="0" indent="0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lvl="0"/>
            <a:r>
              <a:rPr lang="en-GB" sz="2400" dirty="0" smtClean="0"/>
              <a:t>a company name, logo and slogan</a:t>
            </a:r>
          </a:p>
          <a:p>
            <a:pPr lvl="0"/>
            <a:r>
              <a:rPr lang="en-GB" sz="2400" dirty="0" smtClean="0"/>
              <a:t>ideas for how the Internet of Things can be used to connect the system </a:t>
            </a:r>
          </a:p>
          <a:p>
            <a:pPr lvl="0"/>
            <a:r>
              <a:rPr lang="en-GB" sz="2400" dirty="0" smtClean="0"/>
              <a:t>who is going to be told if there is a fire and how are they going to be alerted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838200" y="57372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32" y="199880"/>
            <a:ext cx="1836313" cy="106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26211" y="492369"/>
            <a:ext cx="10141788" cy="977778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Cisco Little Big Futures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8"/>
          <a:stretch/>
        </p:blipFill>
        <p:spPr>
          <a:xfrm>
            <a:off x="6854890" y="2879242"/>
            <a:ext cx="5337110" cy="397875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704104" y="0"/>
            <a:ext cx="2285037" cy="800282"/>
            <a:chOff x="6538210" y="5970467"/>
            <a:chExt cx="2285037" cy="800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210" y="5970467"/>
              <a:ext cx="1168666" cy="80028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0395" y="6103433"/>
              <a:ext cx="1112852" cy="534350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0" y="5467739"/>
            <a:ext cx="7007290" cy="1390261"/>
          </a:xfrm>
          <a:prstGeom prst="rect">
            <a:avLst/>
          </a:prstGeom>
          <a:solidFill>
            <a:srgbClr val="005073"/>
          </a:solidFill>
          <a:ln>
            <a:solidFill>
              <a:srgbClr val="005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7010"/>
            <a:ext cx="2115316" cy="223723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3385" y="1645920"/>
            <a:ext cx="110572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credits: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 drawing: By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Wilgengebroed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Flickr [CC BY 2.0], via Wikimedia Commons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 smtClean="0">
                <a:solidFill>
                  <a:schemeClr val="bg1"/>
                </a:solidFill>
                <a:hlinkClick r:id="rId6"/>
              </a:rPr>
              <a:t>Flames</a:t>
            </a:r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 </a:t>
            </a:r>
          </a:p>
          <a:p>
            <a:r>
              <a:rPr lang="en-GB" sz="1600" dirty="0">
                <a:solidFill>
                  <a:schemeClr val="bg1"/>
                </a:solidFill>
                <a:hlinkClick r:id="rId7"/>
              </a:rPr>
              <a:t>Fire </a:t>
            </a:r>
            <a:r>
              <a:rPr lang="en-GB" sz="1600" dirty="0" smtClean="0">
                <a:solidFill>
                  <a:schemeClr val="bg1"/>
                </a:solidFill>
                <a:hlinkClick r:id="rId7"/>
              </a:rPr>
              <a:t>detector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fire detection more connected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29886" cy="413150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Internet of Things (IoT) connects the unconnected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The IoT is improving fire detection, helping to save lives through more intelligent, faster and efficient systems</a:t>
            </a:r>
          </a:p>
          <a:p>
            <a:endParaRPr lang="en-GB" dirty="0"/>
          </a:p>
          <a:p>
            <a:r>
              <a:rPr lang="en-GB" dirty="0" smtClean="0"/>
              <a:t>‘Smart’ fire detectors can now communicate with other detectors, alert the fire service and warn people at risk of fire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https://upload.wikimedia.org/wikipedia/commons/a/ab/Internet_of_Thing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868" y="1690688"/>
            <a:ext cx="4027158" cy="386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6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fire detection more connected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6875"/>
            <a:ext cx="7211646" cy="517091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You work in a company specialising in fire detection.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You </a:t>
            </a:r>
            <a:r>
              <a:rPr lang="en-GB" sz="2400" dirty="0"/>
              <a:t>have been asked </a:t>
            </a:r>
            <a:r>
              <a:rPr lang="en-GB" sz="2400" dirty="0" smtClean="0"/>
              <a:t>by a business to </a:t>
            </a:r>
            <a:r>
              <a:rPr lang="en-GB" sz="2400" dirty="0"/>
              <a:t>protect </a:t>
            </a:r>
            <a:r>
              <a:rPr lang="en-GB" sz="2400" dirty="0" smtClean="0"/>
              <a:t>its </a:t>
            </a:r>
            <a:r>
              <a:rPr lang="en-GB" sz="2400" dirty="0"/>
              <a:t>headquarters from fire. </a:t>
            </a:r>
            <a:endParaRPr lang="en-GB" sz="2400" dirty="0" smtClean="0"/>
          </a:p>
          <a:p>
            <a:pPr>
              <a:lnSpc>
                <a:spcPct val="120000"/>
              </a:lnSpc>
            </a:pPr>
            <a:r>
              <a:rPr lang="en-GB" sz="2400" dirty="0" smtClean="0"/>
              <a:t>The business </a:t>
            </a:r>
            <a:r>
              <a:rPr lang="en-GB" sz="2400" dirty="0"/>
              <a:t>grounds are made up of three indoor areas within </a:t>
            </a:r>
            <a:r>
              <a:rPr lang="en-GB" sz="2400" dirty="0" smtClean="0"/>
              <a:t>one large outdoor area.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You </a:t>
            </a:r>
            <a:r>
              <a:rPr lang="en-GB" sz="2400" dirty="0"/>
              <a:t>must </a:t>
            </a:r>
            <a:r>
              <a:rPr lang="en-GB" sz="2400" dirty="0" smtClean="0"/>
              <a:t>place fire sensors in order to cover </a:t>
            </a:r>
            <a:r>
              <a:rPr lang="en-GB" sz="2400" dirty="0"/>
              <a:t>as much of the grounds as possible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69" y="1825625"/>
            <a:ext cx="1836313" cy="106699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8049846" y="3857543"/>
            <a:ext cx="2796978" cy="1680695"/>
            <a:chOff x="7971809" y="4702931"/>
            <a:chExt cx="2796978" cy="168069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809" y="4702933"/>
              <a:ext cx="1068921" cy="16806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9866" y="4702932"/>
              <a:ext cx="1068921" cy="168069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5838" y="4702931"/>
              <a:ext cx="1068921" cy="1680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26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fire detection more connected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7211646" cy="4473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company you work for have three different types of fire detectors that you can install to protect the area from fire</a:t>
            </a:r>
            <a:r>
              <a:rPr lang="en-GB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69" y="1825625"/>
            <a:ext cx="1836313" cy="106699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8049846" y="3837725"/>
            <a:ext cx="2796978" cy="1680695"/>
            <a:chOff x="7971809" y="4702931"/>
            <a:chExt cx="2796978" cy="168069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809" y="4702933"/>
              <a:ext cx="1068921" cy="16806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9866" y="4702932"/>
              <a:ext cx="1068921" cy="168069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5838" y="4702931"/>
              <a:ext cx="1068921" cy="1680693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838200" y="57372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200" y="3602058"/>
            <a:ext cx="317019" cy="317019"/>
          </a:xfrm>
          <a:prstGeom prst="rect">
            <a:avLst/>
          </a:prstGeom>
        </p:spPr>
      </p:pic>
      <p:sp>
        <p:nvSpPr>
          <p:cNvPr id="10" name="Rectangle 9">
            <a:hlinkClick r:id="rId5"/>
          </p:cNvPr>
          <p:cNvSpPr/>
          <p:nvPr/>
        </p:nvSpPr>
        <p:spPr>
          <a:xfrm>
            <a:off x="1451219" y="3531516"/>
            <a:ext cx="2076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Optical </a:t>
            </a:r>
            <a:r>
              <a:rPr lang="en-GB" sz="2400" dirty="0" smtClean="0"/>
              <a:t>sensors</a:t>
            </a:r>
            <a:endParaRPr lang="en-GB" sz="2400" dirty="0"/>
          </a:p>
        </p:txBody>
      </p:sp>
      <p:sp>
        <p:nvSpPr>
          <p:cNvPr id="11" name="Rectangle 10">
            <a:hlinkClick r:id="rId6"/>
          </p:cNvPr>
          <p:cNvSpPr/>
          <p:nvPr/>
        </p:nvSpPr>
        <p:spPr>
          <a:xfrm>
            <a:off x="1451217" y="4366520"/>
            <a:ext cx="1787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Heat sensors</a:t>
            </a:r>
            <a:endParaRPr lang="en-GB" sz="2400" dirty="0"/>
          </a:p>
        </p:txBody>
      </p:sp>
      <p:sp>
        <p:nvSpPr>
          <p:cNvPr id="12" name="Rectangle 11">
            <a:hlinkClick r:id="rId7"/>
          </p:cNvPr>
          <p:cNvSpPr/>
          <p:nvPr/>
        </p:nvSpPr>
        <p:spPr>
          <a:xfrm>
            <a:off x="1451218" y="5143761"/>
            <a:ext cx="2427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Ionisation sensors</a:t>
            </a:r>
            <a:endParaRPr lang="en-GB" sz="2400" dirty="0"/>
          </a:p>
        </p:txBody>
      </p:sp>
      <p:sp>
        <p:nvSpPr>
          <p:cNvPr id="14" name="Oval 13"/>
          <p:cNvSpPr/>
          <p:nvPr/>
        </p:nvSpPr>
        <p:spPr>
          <a:xfrm>
            <a:off x="1015564" y="4453524"/>
            <a:ext cx="287655" cy="2876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015564" y="5230765"/>
            <a:ext cx="287655" cy="28765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fire detection more connected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216" y="1524001"/>
            <a:ext cx="7088935" cy="4473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/>
              <a:t>Optical </a:t>
            </a:r>
            <a:r>
              <a:rPr lang="en-GB" sz="2200" dirty="0" smtClean="0"/>
              <a:t>sensors:</a:t>
            </a:r>
            <a:br>
              <a:rPr lang="en-GB" sz="2200" dirty="0" smtClean="0"/>
            </a:br>
            <a:r>
              <a:rPr lang="en-GB" sz="2200" dirty="0" smtClean="0"/>
              <a:t>Optical </a:t>
            </a:r>
            <a:r>
              <a:rPr lang="en-GB" sz="2200" dirty="0"/>
              <a:t>smoke alarms visually detect fire- they are best for slow smouldering fires such as soft furnishings or electrical wiring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r>
              <a:rPr lang="en-GB" sz="2200" dirty="0" smtClean="0"/>
              <a:t>Details</a:t>
            </a:r>
            <a:r>
              <a:rPr lang="en-GB" sz="2200" dirty="0"/>
              <a:t>: 	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These </a:t>
            </a:r>
            <a:r>
              <a:rPr lang="en-GB" sz="2200" dirty="0"/>
              <a:t>cameras can be place </a:t>
            </a:r>
            <a:r>
              <a:rPr lang="en-GB" sz="2200" dirty="0" smtClean="0"/>
              <a:t>indoors only- </a:t>
            </a:r>
            <a:r>
              <a:rPr lang="en-GB" sz="2200" dirty="0"/>
              <a:t>but anywhere within a </a:t>
            </a:r>
            <a:r>
              <a:rPr lang="en-GB" sz="2200" dirty="0" smtClean="0"/>
              <a:t>building</a:t>
            </a:r>
            <a:r>
              <a:rPr lang="en-GB" sz="2200" dirty="0"/>
              <a:t>. </a:t>
            </a:r>
            <a:r>
              <a:rPr lang="en-GB" sz="2200" dirty="0" smtClean="0"/>
              <a:t>In this exercise the sensors can </a:t>
            </a:r>
            <a:r>
              <a:rPr lang="en-GB" sz="2200" dirty="0"/>
              <a:t>detect </a:t>
            </a:r>
            <a:r>
              <a:rPr lang="en-GB" sz="2200" dirty="0" smtClean="0"/>
              <a:t>fire through </a:t>
            </a:r>
            <a:r>
              <a:rPr lang="en-GB" sz="2200" dirty="0"/>
              <a:t>windows, but not </a:t>
            </a:r>
            <a:r>
              <a:rPr lang="en-GB" sz="2200" dirty="0" smtClean="0"/>
              <a:t>through walls</a:t>
            </a:r>
            <a:r>
              <a:rPr lang="en-GB" sz="2200" dirty="0"/>
              <a:t>.</a:t>
            </a:r>
          </a:p>
          <a:p>
            <a:pPr marL="0" indent="0">
              <a:buNone/>
            </a:pPr>
            <a:r>
              <a:rPr lang="en-GB" sz="2200" dirty="0" smtClean="0"/>
              <a:t>Range</a:t>
            </a:r>
            <a:r>
              <a:rPr lang="en-GB" sz="2200" dirty="0"/>
              <a:t>:		</a:t>
            </a:r>
            <a:r>
              <a:rPr lang="en-GB" sz="2200" dirty="0" smtClean="0"/>
              <a:t>	40m</a:t>
            </a: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Field </a:t>
            </a:r>
            <a:r>
              <a:rPr lang="en-GB" sz="2200" dirty="0"/>
              <a:t>of vision:	</a:t>
            </a:r>
            <a:r>
              <a:rPr lang="en-GB" sz="2200" dirty="0" smtClean="0"/>
              <a:t>	360</a:t>
            </a:r>
            <a:r>
              <a:rPr lang="en-GB" sz="2200" baseline="30000" dirty="0" smtClean="0"/>
              <a:t>o</a:t>
            </a:r>
            <a:endParaRPr lang="en-GB" sz="2200" baseline="30000" dirty="0"/>
          </a:p>
          <a:p>
            <a:pPr marL="0" indent="0">
              <a:buNone/>
            </a:pPr>
            <a:r>
              <a:rPr lang="en-GB" sz="2200" dirty="0" smtClean="0"/>
              <a:t>Cost</a:t>
            </a:r>
            <a:r>
              <a:rPr lang="en-GB" sz="2200" dirty="0"/>
              <a:t>:			£500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486" y="1524001"/>
            <a:ext cx="1836313" cy="106699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050111" y="3760568"/>
            <a:ext cx="2796978" cy="1680695"/>
            <a:chOff x="7971809" y="4702931"/>
            <a:chExt cx="2796978" cy="168069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809" y="4702933"/>
              <a:ext cx="1068921" cy="16806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9866" y="4702932"/>
              <a:ext cx="1068921" cy="168069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5838" y="4702931"/>
              <a:ext cx="1068921" cy="1680693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838200" y="57372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199" y="1508606"/>
            <a:ext cx="317019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1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fire detection more connected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072" y="1477424"/>
            <a:ext cx="6598629" cy="447313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200" dirty="0"/>
              <a:t>Heat </a:t>
            </a:r>
            <a:r>
              <a:rPr lang="en-GB" sz="2200" dirty="0" smtClean="0"/>
              <a:t>sensor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200" dirty="0" smtClean="0"/>
              <a:t>Heat </a:t>
            </a:r>
            <a:r>
              <a:rPr lang="en-GB" sz="2200" dirty="0"/>
              <a:t>alarms react to heat instead of smoke so are less likely to give false alarms. They can detect most fire but are best used in smoky environments like a kitchen.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200" dirty="0" smtClean="0"/>
              <a:t>Details</a:t>
            </a:r>
            <a:r>
              <a:rPr lang="en-GB" sz="2200" dirty="0"/>
              <a:t>: 	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/>
              <a:t>These cameras can be placed on </a:t>
            </a:r>
            <a:r>
              <a:rPr lang="en-GB" sz="2200" dirty="0" smtClean="0"/>
              <a:t>any wall</a:t>
            </a:r>
            <a:endParaRPr lang="en-GB" sz="2200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2200" dirty="0" smtClean="0"/>
              <a:t>Range</a:t>
            </a:r>
            <a:r>
              <a:rPr lang="en-GB" sz="2200" dirty="0"/>
              <a:t>:		</a:t>
            </a:r>
            <a:r>
              <a:rPr lang="en-GB" sz="2200" dirty="0" smtClean="0"/>
              <a:t>	8m</a:t>
            </a:r>
            <a:br>
              <a:rPr lang="en-GB" sz="2200" dirty="0" smtClean="0"/>
            </a:br>
            <a:r>
              <a:rPr lang="en-GB" sz="2200" dirty="0" smtClean="0"/>
              <a:t>Field </a:t>
            </a:r>
            <a:r>
              <a:rPr lang="en-GB" sz="2200" dirty="0"/>
              <a:t>of vision:	</a:t>
            </a:r>
            <a:r>
              <a:rPr lang="en-GB" sz="2200" dirty="0" smtClean="0"/>
              <a:t>	135</a:t>
            </a:r>
            <a:r>
              <a:rPr lang="en-GB" sz="2200" baseline="30000" dirty="0" smtClean="0"/>
              <a:t>o</a:t>
            </a:r>
            <a:br>
              <a:rPr lang="en-GB" sz="2200" baseline="30000" dirty="0" smtClean="0"/>
            </a:br>
            <a:r>
              <a:rPr lang="en-GB" sz="2200" dirty="0" smtClean="0"/>
              <a:t>Cost</a:t>
            </a:r>
            <a:r>
              <a:rPr lang="en-GB" sz="2200" dirty="0"/>
              <a:t>:			£200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281" y="1477424"/>
            <a:ext cx="1836313" cy="106699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916573" y="3823037"/>
            <a:ext cx="2796978" cy="1680695"/>
            <a:chOff x="7971809" y="4702931"/>
            <a:chExt cx="2796978" cy="168069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809" y="4702933"/>
              <a:ext cx="1068921" cy="16806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9866" y="4702932"/>
              <a:ext cx="1068921" cy="168069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5838" y="4702931"/>
              <a:ext cx="1068921" cy="1680693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838200" y="57372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994792" y="1537970"/>
            <a:ext cx="287655" cy="2876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73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009473" y="1633142"/>
            <a:ext cx="287655" cy="28765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fire detection more connected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216" y="1524001"/>
            <a:ext cx="6598629" cy="4473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/>
              <a:t>Ionisation sensor</a:t>
            </a:r>
          </a:p>
          <a:p>
            <a:pPr marL="0" indent="0">
              <a:buNone/>
            </a:pPr>
            <a:r>
              <a:rPr lang="en-GB" sz="2200" dirty="0"/>
              <a:t>Ionisation smoke alarms detect changes in the air due to smoke. These types of sensors are quick to alert to possible fires.</a:t>
            </a:r>
          </a:p>
          <a:p>
            <a:pPr marL="0" indent="0">
              <a:buNone/>
            </a:pPr>
            <a:r>
              <a:rPr lang="en-GB" sz="2200" dirty="0" smtClean="0"/>
              <a:t>Details</a:t>
            </a:r>
            <a:r>
              <a:rPr lang="en-GB" sz="2200" dirty="0"/>
              <a:t>: 	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These </a:t>
            </a:r>
            <a:r>
              <a:rPr lang="en-GB" sz="2200" dirty="0"/>
              <a:t>cameras can only be </a:t>
            </a:r>
            <a:r>
              <a:rPr lang="en-GB" sz="2200" dirty="0" smtClean="0"/>
              <a:t>placed </a:t>
            </a:r>
            <a:r>
              <a:rPr lang="en-GB" sz="2200" dirty="0"/>
              <a:t>on </a:t>
            </a:r>
            <a:r>
              <a:rPr lang="en-GB" sz="2200" dirty="0" smtClean="0"/>
              <a:t>vertices</a:t>
            </a:r>
          </a:p>
          <a:p>
            <a:pPr marL="0" indent="0">
              <a:buNone/>
            </a:pPr>
            <a:r>
              <a:rPr lang="en-GB" sz="2200" dirty="0" smtClean="0"/>
              <a:t>Range</a:t>
            </a:r>
            <a:r>
              <a:rPr lang="en-GB" sz="2200" dirty="0"/>
              <a:t>:		</a:t>
            </a:r>
            <a:r>
              <a:rPr lang="en-GB" sz="2200" dirty="0" smtClean="0"/>
              <a:t>	4m</a:t>
            </a: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Field </a:t>
            </a:r>
            <a:r>
              <a:rPr lang="en-GB" sz="2200" dirty="0"/>
              <a:t>of vision:	</a:t>
            </a:r>
            <a:r>
              <a:rPr lang="en-GB" sz="2200" dirty="0" smtClean="0"/>
              <a:t>	45</a:t>
            </a:r>
            <a:r>
              <a:rPr lang="en-GB" sz="2200" baseline="30000" dirty="0" smtClean="0"/>
              <a:t>o</a:t>
            </a: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Cost</a:t>
            </a:r>
            <a:r>
              <a:rPr lang="en-GB" sz="2200" dirty="0"/>
              <a:t>:			£150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665" y="1387298"/>
            <a:ext cx="1836313" cy="106699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03333" y="3760568"/>
            <a:ext cx="2796978" cy="1680695"/>
            <a:chOff x="7971809" y="4702931"/>
            <a:chExt cx="2796978" cy="168069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809" y="4702933"/>
              <a:ext cx="1068921" cy="16806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9866" y="4702932"/>
              <a:ext cx="1068921" cy="168069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5838" y="4702931"/>
              <a:ext cx="1068921" cy="1680693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838200" y="57372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12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Connected fire detection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66397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fire detection system works as a </a:t>
            </a:r>
            <a:r>
              <a:rPr lang="en-GB" b="1" dirty="0" smtClean="0"/>
              <a:t>star network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A star </a:t>
            </a:r>
            <a:r>
              <a:rPr lang="en-GB" dirty="0"/>
              <a:t>network consists of one central </a:t>
            </a:r>
            <a:r>
              <a:rPr lang="en-GB" dirty="0" smtClean="0"/>
              <a:t>hub or node </a:t>
            </a:r>
            <a:r>
              <a:rPr lang="en-GB" dirty="0"/>
              <a:t>which acts as a conduit to transmit messages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When a fire is detected, the sensor passes a message to the central node which then can alert people to the fire.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5872725"/>
              </p:ext>
            </p:extLst>
          </p:nvPr>
        </p:nvGraphicFramePr>
        <p:xfrm>
          <a:off x="8200198" y="1825625"/>
          <a:ext cx="3514500" cy="3060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1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Connected fire detection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66397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internet of things allows the central node to alert more and more people, devices and organisations.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Who would you alert?</a:t>
            </a:r>
          </a:p>
          <a:p>
            <a:r>
              <a:rPr lang="en-GB" dirty="0"/>
              <a:t>Fire department</a:t>
            </a:r>
          </a:p>
          <a:p>
            <a:r>
              <a:rPr lang="en-GB" dirty="0"/>
              <a:t>Fire marshals/facilities team</a:t>
            </a:r>
          </a:p>
          <a:p>
            <a:r>
              <a:rPr lang="en-GB" dirty="0"/>
              <a:t>Employees</a:t>
            </a:r>
          </a:p>
          <a:p>
            <a:r>
              <a:rPr lang="en-GB" dirty="0"/>
              <a:t>Neighbouring </a:t>
            </a:r>
            <a:r>
              <a:rPr lang="en-GB" dirty="0" smtClean="0"/>
              <a:t>buildings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3" t="30235"/>
          <a:stretch/>
        </p:blipFill>
        <p:spPr>
          <a:xfrm>
            <a:off x="9344434" y="2544429"/>
            <a:ext cx="2847566" cy="3161763"/>
          </a:xfrm>
          <a:prstGeom prst="rect">
            <a:avLst/>
          </a:prstGeom>
        </p:spPr>
      </p:pic>
      <p:sp>
        <p:nvSpPr>
          <p:cNvPr id="9" name="TextBox 8">
            <a:hlinkClick r:id="rId3"/>
          </p:cNvPr>
          <p:cNvSpPr txBox="1"/>
          <p:nvPr/>
        </p:nvSpPr>
        <p:spPr>
          <a:xfrm>
            <a:off x="8904723" y="1690688"/>
            <a:ext cx="29993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See how connected fire detection is saving lives in informal settlements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90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646</Words>
  <Application>Microsoft Office PowerPoint</Application>
  <PresentationFormat>Widescreen</PresentationFormat>
  <Paragraphs>114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Fire detection with the Internet of Things (IoT)</vt:lpstr>
      <vt:lpstr>Making fire detection more connected</vt:lpstr>
      <vt:lpstr>Making fire detection more connected</vt:lpstr>
      <vt:lpstr>Making fire detection more connected</vt:lpstr>
      <vt:lpstr>Making fire detection more connected</vt:lpstr>
      <vt:lpstr>Making fire detection more connected</vt:lpstr>
      <vt:lpstr>Making fire detection more connected</vt:lpstr>
      <vt:lpstr>Connected fire detection</vt:lpstr>
      <vt:lpstr>Connected fire detection</vt:lpstr>
      <vt:lpstr>Your task</vt:lpstr>
      <vt:lpstr>Your task</vt:lpstr>
      <vt:lpstr>Your task- extension</vt:lpstr>
      <vt:lpstr>Your task</vt:lpstr>
      <vt:lpstr>Group challenge</vt:lpstr>
      <vt:lpstr>Your challenge</vt:lpstr>
      <vt:lpstr>Your challenge</vt:lpstr>
      <vt:lpstr>Cisco Little Big Futures</vt:lpstr>
    </vt:vector>
  </TitlesOfParts>
  <Company>STEM Learning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Gibbs</dc:creator>
  <cp:lastModifiedBy>Isabel Salas-Wardman</cp:lastModifiedBy>
  <cp:revision>63</cp:revision>
  <dcterms:created xsi:type="dcterms:W3CDTF">2017-08-22T11:39:36Z</dcterms:created>
  <dcterms:modified xsi:type="dcterms:W3CDTF">2018-01-08T11:04:03Z</dcterms:modified>
</cp:coreProperties>
</file>