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handoutMasterIdLst>
    <p:handoutMasterId r:id="rId21"/>
  </p:handoutMasterIdLst>
  <p:sldIdLst>
    <p:sldId id="258" r:id="rId2"/>
    <p:sldId id="275" r:id="rId3"/>
    <p:sldId id="279" r:id="rId4"/>
    <p:sldId id="280" r:id="rId5"/>
    <p:sldId id="285" r:id="rId6"/>
    <p:sldId id="286" r:id="rId7"/>
    <p:sldId id="281" r:id="rId8"/>
    <p:sldId id="261" r:id="rId9"/>
    <p:sldId id="262" r:id="rId10"/>
    <p:sldId id="283" r:id="rId11"/>
    <p:sldId id="284" r:id="rId12"/>
    <p:sldId id="263" r:id="rId13"/>
    <p:sldId id="264" r:id="rId14"/>
    <p:sldId id="260" r:id="rId15"/>
    <p:sldId id="265" r:id="rId16"/>
    <p:sldId id="282" r:id="rId17"/>
    <p:sldId id="278" r:id="rId18"/>
    <p:sldId id="287" r:id="rId19"/>
  </p:sldIdLst>
  <p:sldSz cx="12192000" cy="6858000"/>
  <p:notesSz cx="6921500" cy="10045700"/>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6" clrIdx="0">
    <p:extLst>
      <p:ext uri="{19B8F6BF-5375-455C-9EA6-DF929625EA0E}">
        <p15:presenceInfo xmlns:p15="http://schemas.microsoft.com/office/powerpoint/2012/main" userId="Microsoft Office User" providerId="None"/>
      </p:ext>
    </p:extLst>
  </p:cmAuthor>
  <p:cmAuthor id="2" name="Mary Whitehouse" initials="MW" lastIdx="6" clrIdx="1">
    <p:extLst>
      <p:ext uri="{19B8F6BF-5375-455C-9EA6-DF929625EA0E}">
        <p15:presenceInfo xmlns:p15="http://schemas.microsoft.com/office/powerpoint/2012/main" userId="Mary Whitehouse" providerId="None"/>
      </p:ext>
    </p:extLst>
  </p:cmAuthor>
  <p:cmAuthor id="3" name="Dave Gibbs" initials="DG" lastIdx="6" clrIdx="2">
    <p:extLst>
      <p:ext uri="{19B8F6BF-5375-455C-9EA6-DF929625EA0E}">
        <p15:presenceInfo xmlns:p15="http://schemas.microsoft.com/office/powerpoint/2012/main" userId="S-1-5-21-3603660366-1564195277-1469156790-99269" providerId="AD"/>
      </p:ext>
    </p:extLst>
  </p:cmAuthor>
  <p:cmAuthor id="4" name="Alessio Bernardelli" initials="AB" lastIdx="4" clrIdx="3">
    <p:extLst>
      <p:ext uri="{19B8F6BF-5375-455C-9EA6-DF929625EA0E}">
        <p15:presenceInfo xmlns:p15="http://schemas.microsoft.com/office/powerpoint/2012/main" userId="850a6651a13d96b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D8"/>
    <a:srgbClr val="747678"/>
    <a:srgbClr val="F54C00"/>
    <a:srgbClr val="E41B5B"/>
    <a:srgbClr val="FC7C00"/>
    <a:srgbClr val="A3BD0B"/>
    <a:srgbClr val="8F278F"/>
    <a:srgbClr val="FFB300"/>
    <a:srgbClr val="775BA9"/>
    <a:srgbClr val="1580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00" autoAdjust="0"/>
    <p:restoredTop sz="94268" autoAdjust="0"/>
  </p:normalViewPr>
  <p:slideViewPr>
    <p:cSldViewPr>
      <p:cViewPr varScale="1">
        <p:scale>
          <a:sx n="48" d="100"/>
          <a:sy n="48" d="100"/>
        </p:scale>
        <p:origin x="1056" y="3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026"/>
          <p:cNvSpPr>
            <a:spLocks noGrp="1" noChangeArrowheads="1"/>
          </p:cNvSpPr>
          <p:nvPr>
            <p:ph type="hdr" sz="quarter"/>
          </p:nvPr>
        </p:nvSpPr>
        <p:spPr bwMode="auto">
          <a:xfrm>
            <a:off x="0" y="0"/>
            <a:ext cx="2998788" cy="501650"/>
          </a:xfrm>
          <a:prstGeom prst="rect">
            <a:avLst/>
          </a:prstGeom>
          <a:noFill/>
          <a:ln w="9525">
            <a:noFill/>
            <a:miter lim="800000"/>
            <a:headEnd/>
            <a:tailEnd/>
          </a:ln>
          <a:effectLst/>
        </p:spPr>
        <p:txBody>
          <a:bodyPr vert="horz" wrap="square" lIns="96954" tIns="48477" rIns="96954" bIns="48477" numCol="1" anchor="t" anchorCtr="0" compatLnSpc="1">
            <a:prstTxWarp prst="textNoShape">
              <a:avLst/>
            </a:prstTxWarp>
          </a:bodyPr>
          <a:lstStyle>
            <a:lvl1pPr defTabSz="969963">
              <a:defRPr sz="1300">
                <a:latin typeface="Times New Roman" charset="0"/>
              </a:defRPr>
            </a:lvl1pPr>
          </a:lstStyle>
          <a:p>
            <a:pPr>
              <a:defRPr/>
            </a:pPr>
            <a:endParaRPr lang="en-GB"/>
          </a:p>
        </p:txBody>
      </p:sp>
      <p:sp>
        <p:nvSpPr>
          <p:cNvPr id="8195" name="Rectangle 1027"/>
          <p:cNvSpPr>
            <a:spLocks noGrp="1" noChangeArrowheads="1"/>
          </p:cNvSpPr>
          <p:nvPr>
            <p:ph type="dt" sz="quarter" idx="1"/>
          </p:nvPr>
        </p:nvSpPr>
        <p:spPr bwMode="auto">
          <a:xfrm>
            <a:off x="3922713" y="0"/>
            <a:ext cx="2998787" cy="501650"/>
          </a:xfrm>
          <a:prstGeom prst="rect">
            <a:avLst/>
          </a:prstGeom>
          <a:noFill/>
          <a:ln w="9525">
            <a:noFill/>
            <a:miter lim="800000"/>
            <a:headEnd/>
            <a:tailEnd/>
          </a:ln>
          <a:effectLst/>
        </p:spPr>
        <p:txBody>
          <a:bodyPr vert="horz" wrap="square" lIns="96954" tIns="48477" rIns="96954" bIns="48477" numCol="1" anchor="t" anchorCtr="0" compatLnSpc="1">
            <a:prstTxWarp prst="textNoShape">
              <a:avLst/>
            </a:prstTxWarp>
          </a:bodyPr>
          <a:lstStyle>
            <a:lvl1pPr algn="r" defTabSz="969963">
              <a:defRPr sz="1300">
                <a:latin typeface="Times New Roman" charset="0"/>
              </a:defRPr>
            </a:lvl1pPr>
          </a:lstStyle>
          <a:p>
            <a:pPr>
              <a:defRPr/>
            </a:pPr>
            <a:endParaRPr lang="en-GB"/>
          </a:p>
        </p:txBody>
      </p:sp>
      <p:sp>
        <p:nvSpPr>
          <p:cNvPr id="8196" name="Rectangle 1028"/>
          <p:cNvSpPr>
            <a:spLocks noGrp="1" noChangeArrowheads="1"/>
          </p:cNvSpPr>
          <p:nvPr>
            <p:ph type="ftr" sz="quarter" idx="2"/>
          </p:nvPr>
        </p:nvSpPr>
        <p:spPr bwMode="auto">
          <a:xfrm>
            <a:off x="0" y="9544050"/>
            <a:ext cx="2998788" cy="501650"/>
          </a:xfrm>
          <a:prstGeom prst="rect">
            <a:avLst/>
          </a:prstGeom>
          <a:noFill/>
          <a:ln w="9525">
            <a:noFill/>
            <a:miter lim="800000"/>
            <a:headEnd/>
            <a:tailEnd/>
          </a:ln>
          <a:effectLst/>
        </p:spPr>
        <p:txBody>
          <a:bodyPr vert="horz" wrap="square" lIns="96954" tIns="48477" rIns="96954" bIns="48477" numCol="1" anchor="b" anchorCtr="0" compatLnSpc="1">
            <a:prstTxWarp prst="textNoShape">
              <a:avLst/>
            </a:prstTxWarp>
          </a:bodyPr>
          <a:lstStyle>
            <a:lvl1pPr defTabSz="969963">
              <a:defRPr sz="1300">
                <a:latin typeface="Times New Roman" charset="0"/>
              </a:defRPr>
            </a:lvl1pPr>
          </a:lstStyle>
          <a:p>
            <a:pPr>
              <a:defRPr/>
            </a:pPr>
            <a:endParaRPr lang="en-GB"/>
          </a:p>
        </p:txBody>
      </p:sp>
      <p:sp>
        <p:nvSpPr>
          <p:cNvPr id="8197" name="Rectangle 1029"/>
          <p:cNvSpPr>
            <a:spLocks noGrp="1" noChangeArrowheads="1"/>
          </p:cNvSpPr>
          <p:nvPr>
            <p:ph type="sldNum" sz="quarter" idx="3"/>
          </p:nvPr>
        </p:nvSpPr>
        <p:spPr bwMode="auto">
          <a:xfrm>
            <a:off x="3922713" y="9544050"/>
            <a:ext cx="2998787" cy="501650"/>
          </a:xfrm>
          <a:prstGeom prst="rect">
            <a:avLst/>
          </a:prstGeom>
          <a:noFill/>
          <a:ln w="9525">
            <a:noFill/>
            <a:miter lim="800000"/>
            <a:headEnd/>
            <a:tailEnd/>
          </a:ln>
          <a:effectLst/>
        </p:spPr>
        <p:txBody>
          <a:bodyPr vert="horz" wrap="square" lIns="96954" tIns="48477" rIns="96954" bIns="48477" numCol="1" anchor="b" anchorCtr="0" compatLnSpc="1">
            <a:prstTxWarp prst="textNoShape">
              <a:avLst/>
            </a:prstTxWarp>
          </a:bodyPr>
          <a:lstStyle>
            <a:lvl1pPr algn="r" defTabSz="969963">
              <a:defRPr sz="1300">
                <a:latin typeface="Times New Roman" charset="0"/>
              </a:defRPr>
            </a:lvl1pPr>
          </a:lstStyle>
          <a:p>
            <a:pPr>
              <a:defRPr/>
            </a:pPr>
            <a:fld id="{A180E626-FB4B-4F38-B0B4-DB0236A2F8DC}" type="slidenum">
              <a:rPr lang="en-GB"/>
              <a:pPr>
                <a:defRPr/>
              </a:pPr>
              <a:t>‹#›</a:t>
            </a:fld>
            <a:endParaRPr lang="en-GB"/>
          </a:p>
        </p:txBody>
      </p:sp>
    </p:spTree>
    <p:extLst>
      <p:ext uri="{BB962C8B-B14F-4D97-AF65-F5344CB8AC3E}">
        <p14:creationId xmlns:p14="http://schemas.microsoft.com/office/powerpoint/2010/main" val="773539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98788" cy="501650"/>
          </a:xfrm>
          <a:prstGeom prst="rect">
            <a:avLst/>
          </a:prstGeom>
          <a:noFill/>
          <a:ln w="9525">
            <a:noFill/>
            <a:miter lim="800000"/>
            <a:headEnd/>
            <a:tailEnd/>
          </a:ln>
          <a:effectLst/>
        </p:spPr>
        <p:txBody>
          <a:bodyPr vert="horz" wrap="square" lIns="96954" tIns="48477" rIns="96954" bIns="48477" numCol="1" anchor="t" anchorCtr="0" compatLnSpc="1">
            <a:prstTxWarp prst="textNoShape">
              <a:avLst/>
            </a:prstTxWarp>
          </a:bodyPr>
          <a:lstStyle>
            <a:lvl1pPr defTabSz="969963">
              <a:defRPr sz="1300">
                <a:latin typeface="Times New Roman" charset="0"/>
              </a:defRPr>
            </a:lvl1pPr>
          </a:lstStyle>
          <a:p>
            <a:pPr>
              <a:defRPr/>
            </a:pPr>
            <a:endParaRPr lang="en-GB"/>
          </a:p>
        </p:txBody>
      </p:sp>
      <p:sp>
        <p:nvSpPr>
          <p:cNvPr id="5123" name="Rectangle 3"/>
          <p:cNvSpPr>
            <a:spLocks noGrp="1" noChangeArrowheads="1"/>
          </p:cNvSpPr>
          <p:nvPr>
            <p:ph type="dt" idx="1"/>
          </p:nvPr>
        </p:nvSpPr>
        <p:spPr bwMode="auto">
          <a:xfrm>
            <a:off x="3922713" y="0"/>
            <a:ext cx="2998787" cy="501650"/>
          </a:xfrm>
          <a:prstGeom prst="rect">
            <a:avLst/>
          </a:prstGeom>
          <a:noFill/>
          <a:ln w="9525">
            <a:noFill/>
            <a:miter lim="800000"/>
            <a:headEnd/>
            <a:tailEnd/>
          </a:ln>
          <a:effectLst/>
        </p:spPr>
        <p:txBody>
          <a:bodyPr vert="horz" wrap="square" lIns="96954" tIns="48477" rIns="96954" bIns="48477" numCol="1" anchor="t" anchorCtr="0" compatLnSpc="1">
            <a:prstTxWarp prst="textNoShape">
              <a:avLst/>
            </a:prstTxWarp>
          </a:bodyPr>
          <a:lstStyle>
            <a:lvl1pPr algn="r" defTabSz="969963">
              <a:defRPr sz="1300">
                <a:latin typeface="Times New Roman" charset="0"/>
              </a:defRPr>
            </a:lvl1pPr>
          </a:lstStyle>
          <a:p>
            <a:pPr>
              <a:defRPr/>
            </a:pPr>
            <a:endParaRPr lang="en-GB"/>
          </a:p>
        </p:txBody>
      </p:sp>
      <p:sp>
        <p:nvSpPr>
          <p:cNvPr id="14340" name="Rectangle 4"/>
          <p:cNvSpPr>
            <a:spLocks noGrp="1" noRot="1" noChangeAspect="1" noChangeArrowheads="1" noTextEdit="1"/>
          </p:cNvSpPr>
          <p:nvPr>
            <p:ph type="sldImg" idx="2"/>
          </p:nvPr>
        </p:nvSpPr>
        <p:spPr bwMode="auto">
          <a:xfrm>
            <a:off x="112713" y="754063"/>
            <a:ext cx="6696075" cy="37671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22338" y="4772025"/>
            <a:ext cx="5076825" cy="4519613"/>
          </a:xfrm>
          <a:prstGeom prst="rect">
            <a:avLst/>
          </a:prstGeom>
          <a:noFill/>
          <a:ln w="9525">
            <a:noFill/>
            <a:miter lim="800000"/>
            <a:headEnd/>
            <a:tailEnd/>
          </a:ln>
          <a:effectLst/>
        </p:spPr>
        <p:txBody>
          <a:bodyPr vert="horz" wrap="square" lIns="96954" tIns="48477" rIns="96954" bIns="4847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126" name="Rectangle 6"/>
          <p:cNvSpPr>
            <a:spLocks noGrp="1" noChangeArrowheads="1"/>
          </p:cNvSpPr>
          <p:nvPr>
            <p:ph type="ftr" sz="quarter" idx="4"/>
          </p:nvPr>
        </p:nvSpPr>
        <p:spPr bwMode="auto">
          <a:xfrm>
            <a:off x="0" y="9544050"/>
            <a:ext cx="2998788" cy="501650"/>
          </a:xfrm>
          <a:prstGeom prst="rect">
            <a:avLst/>
          </a:prstGeom>
          <a:noFill/>
          <a:ln w="9525">
            <a:noFill/>
            <a:miter lim="800000"/>
            <a:headEnd/>
            <a:tailEnd/>
          </a:ln>
          <a:effectLst/>
        </p:spPr>
        <p:txBody>
          <a:bodyPr vert="horz" wrap="square" lIns="96954" tIns="48477" rIns="96954" bIns="48477" numCol="1" anchor="b" anchorCtr="0" compatLnSpc="1">
            <a:prstTxWarp prst="textNoShape">
              <a:avLst/>
            </a:prstTxWarp>
          </a:bodyPr>
          <a:lstStyle>
            <a:lvl1pPr defTabSz="969963">
              <a:defRPr sz="1300">
                <a:latin typeface="Times New Roman" charset="0"/>
              </a:defRPr>
            </a:lvl1pPr>
          </a:lstStyle>
          <a:p>
            <a:pPr>
              <a:defRPr/>
            </a:pPr>
            <a:endParaRPr lang="en-GB"/>
          </a:p>
        </p:txBody>
      </p:sp>
      <p:sp>
        <p:nvSpPr>
          <p:cNvPr id="5127" name="Rectangle 7"/>
          <p:cNvSpPr>
            <a:spLocks noGrp="1" noChangeArrowheads="1"/>
          </p:cNvSpPr>
          <p:nvPr>
            <p:ph type="sldNum" sz="quarter" idx="5"/>
          </p:nvPr>
        </p:nvSpPr>
        <p:spPr bwMode="auto">
          <a:xfrm>
            <a:off x="3922713" y="9544050"/>
            <a:ext cx="2998787" cy="501650"/>
          </a:xfrm>
          <a:prstGeom prst="rect">
            <a:avLst/>
          </a:prstGeom>
          <a:noFill/>
          <a:ln w="9525">
            <a:noFill/>
            <a:miter lim="800000"/>
            <a:headEnd/>
            <a:tailEnd/>
          </a:ln>
          <a:effectLst/>
        </p:spPr>
        <p:txBody>
          <a:bodyPr vert="horz" wrap="square" lIns="96954" tIns="48477" rIns="96954" bIns="48477" numCol="1" anchor="b" anchorCtr="0" compatLnSpc="1">
            <a:prstTxWarp prst="textNoShape">
              <a:avLst/>
            </a:prstTxWarp>
          </a:bodyPr>
          <a:lstStyle>
            <a:lvl1pPr algn="r" defTabSz="969963">
              <a:defRPr sz="1300">
                <a:latin typeface="Times New Roman" charset="0"/>
              </a:defRPr>
            </a:lvl1pPr>
          </a:lstStyle>
          <a:p>
            <a:pPr>
              <a:defRPr/>
            </a:pPr>
            <a:fld id="{624E3B09-7DC0-4752-8B51-5EBC0AF83464}" type="slidenum">
              <a:rPr lang="en-GB"/>
              <a:pPr>
                <a:defRPr/>
              </a:pPr>
              <a:t>‹#›</a:t>
            </a:fld>
            <a:endParaRPr lang="en-GB"/>
          </a:p>
        </p:txBody>
      </p:sp>
    </p:spTree>
    <p:extLst>
      <p:ext uri="{BB962C8B-B14F-4D97-AF65-F5344CB8AC3E}">
        <p14:creationId xmlns:p14="http://schemas.microsoft.com/office/powerpoint/2010/main" val="261156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3" y="754063"/>
            <a:ext cx="6696075" cy="3767137"/>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b="0" i="0" dirty="0">
                <a:effectLst/>
                <a:latin typeface="Helvetica" pitchFamily="2" charset="0"/>
              </a:rPr>
              <a:t>In this slide we are asking the students to consider what happens after the atoms are trapped. What is the operational time we can effectively use the trap for? Once the atoms are trapped, we can manipulate them to take measurements. For example, in gravity sensors the atoms will take two different paths and rejoin to measure the effects of gravity on the two halves of the atoms studied. The path difference measured will give an indication of the gravitational interaction the two groups of atoms have undergone. However, at those temperatures these atoms are all in the same quantum state, so they will show an interference pattern when they rejoin due to the different gravitational interaction the two halves underwent. More on gravity sensors can be found on the </a:t>
            </a:r>
            <a:r>
              <a:rPr lang="en-GB" sz="1800" b="0" i="0">
                <a:effectLst/>
                <a:latin typeface="Helvetica" pitchFamily="2" charset="0"/>
              </a:rPr>
              <a:t>next two slides.</a:t>
            </a:r>
            <a:endParaRPr lang="en-GB" dirty="0">
              <a:effectLst/>
            </a:endParaRPr>
          </a:p>
          <a:p>
            <a:endParaRPr lang="en-US" dirty="0"/>
          </a:p>
        </p:txBody>
      </p:sp>
      <p:sp>
        <p:nvSpPr>
          <p:cNvPr id="4" name="Slide Number Placeholder 3"/>
          <p:cNvSpPr>
            <a:spLocks noGrp="1"/>
          </p:cNvSpPr>
          <p:nvPr>
            <p:ph type="sldNum" sz="quarter" idx="10"/>
          </p:nvPr>
        </p:nvSpPr>
        <p:spPr/>
        <p:txBody>
          <a:bodyPr/>
          <a:lstStyle/>
          <a:p>
            <a:pPr>
              <a:defRPr/>
            </a:pPr>
            <a:fld id="{624E3B09-7DC0-4752-8B51-5EBC0AF83464}" type="slidenum">
              <a:rPr lang="en-GB" smtClean="0"/>
              <a:pPr>
                <a:defRPr/>
              </a:pPr>
              <a:t>4</a:t>
            </a:fld>
            <a:endParaRPr lang="en-GB"/>
          </a:p>
        </p:txBody>
      </p:sp>
    </p:spTree>
    <p:extLst>
      <p:ext uri="{BB962C8B-B14F-4D97-AF65-F5344CB8AC3E}">
        <p14:creationId xmlns:p14="http://schemas.microsoft.com/office/powerpoint/2010/main" val="4059056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832FDEB5-3868-4961-B05B-CB8FA2A3C6CB}" type="slidenum">
              <a:rPr lang="en-GB" smtClean="0"/>
              <a:pPr/>
              <a:t>7</a:t>
            </a:fld>
            <a:endParaRPr lang="en-GB" dirty="0"/>
          </a:p>
        </p:txBody>
      </p:sp>
      <p:sp>
        <p:nvSpPr>
          <p:cNvPr id="82947" name="Rectangle 2"/>
          <p:cNvSpPr>
            <a:spLocks noGrp="1" noRot="1" noChangeAspect="1" noChangeArrowheads="1" noTextEdit="1"/>
          </p:cNvSpPr>
          <p:nvPr>
            <p:ph type="sldImg"/>
          </p:nvPr>
        </p:nvSpPr>
        <p:spPr>
          <a:xfrm>
            <a:off x="112713" y="754063"/>
            <a:ext cx="6696075" cy="3767137"/>
          </a:xfrm>
          <a:ln/>
        </p:spPr>
      </p:sp>
      <p:sp>
        <p:nvSpPr>
          <p:cNvPr id="829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056128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832FDEB5-3868-4961-B05B-CB8FA2A3C6CB}" type="slidenum">
              <a:rPr lang="en-GB" smtClean="0"/>
              <a:pPr/>
              <a:t>8</a:t>
            </a:fld>
            <a:endParaRPr lang="en-GB" dirty="0"/>
          </a:p>
        </p:txBody>
      </p:sp>
      <p:sp>
        <p:nvSpPr>
          <p:cNvPr id="82947" name="Rectangle 2"/>
          <p:cNvSpPr>
            <a:spLocks noGrp="1" noRot="1" noChangeAspect="1" noChangeArrowheads="1" noTextEdit="1"/>
          </p:cNvSpPr>
          <p:nvPr>
            <p:ph type="sldImg"/>
          </p:nvPr>
        </p:nvSpPr>
        <p:spPr>
          <a:xfrm>
            <a:off x="112713" y="754063"/>
            <a:ext cx="6696075" cy="3767137"/>
          </a:xfrm>
          <a:ln/>
        </p:spPr>
      </p:sp>
      <p:sp>
        <p:nvSpPr>
          <p:cNvPr id="829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656524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832FDEB5-3868-4961-B05B-CB8FA2A3C6CB}" type="slidenum">
              <a:rPr lang="en-GB" smtClean="0"/>
              <a:pPr/>
              <a:t>9</a:t>
            </a:fld>
            <a:endParaRPr lang="en-GB" dirty="0"/>
          </a:p>
        </p:txBody>
      </p:sp>
      <p:sp>
        <p:nvSpPr>
          <p:cNvPr id="82947" name="Rectangle 2"/>
          <p:cNvSpPr>
            <a:spLocks noGrp="1" noRot="1" noChangeAspect="1" noChangeArrowheads="1" noTextEdit="1"/>
          </p:cNvSpPr>
          <p:nvPr>
            <p:ph type="sldImg"/>
          </p:nvPr>
        </p:nvSpPr>
        <p:spPr>
          <a:xfrm>
            <a:off x="112713" y="754063"/>
            <a:ext cx="6696075" cy="3767137"/>
          </a:xfrm>
          <a:ln/>
        </p:spPr>
      </p:sp>
      <p:sp>
        <p:nvSpPr>
          <p:cNvPr id="829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052957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832FDEB5-3868-4961-B05B-CB8FA2A3C6CB}" type="slidenum">
              <a:rPr lang="en-GB" smtClean="0"/>
              <a:pPr/>
              <a:t>10</a:t>
            </a:fld>
            <a:endParaRPr lang="en-GB" dirty="0"/>
          </a:p>
        </p:txBody>
      </p:sp>
      <p:sp>
        <p:nvSpPr>
          <p:cNvPr id="82947" name="Rectangle 2"/>
          <p:cNvSpPr>
            <a:spLocks noGrp="1" noRot="1" noChangeAspect="1" noChangeArrowheads="1" noTextEdit="1"/>
          </p:cNvSpPr>
          <p:nvPr>
            <p:ph type="sldImg"/>
          </p:nvPr>
        </p:nvSpPr>
        <p:spPr>
          <a:xfrm>
            <a:off x="112713" y="754063"/>
            <a:ext cx="6696075" cy="3767137"/>
          </a:xfrm>
          <a:ln/>
        </p:spPr>
      </p:sp>
      <p:sp>
        <p:nvSpPr>
          <p:cNvPr id="829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052957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832FDEB5-3868-4961-B05B-CB8FA2A3C6CB}" type="slidenum">
              <a:rPr lang="en-GB" smtClean="0"/>
              <a:pPr/>
              <a:t>11</a:t>
            </a:fld>
            <a:endParaRPr lang="en-GB" dirty="0"/>
          </a:p>
        </p:txBody>
      </p:sp>
      <p:sp>
        <p:nvSpPr>
          <p:cNvPr id="82947" name="Rectangle 2"/>
          <p:cNvSpPr>
            <a:spLocks noGrp="1" noRot="1" noChangeAspect="1" noChangeArrowheads="1" noTextEdit="1"/>
          </p:cNvSpPr>
          <p:nvPr>
            <p:ph type="sldImg"/>
          </p:nvPr>
        </p:nvSpPr>
        <p:spPr>
          <a:xfrm>
            <a:off x="112713" y="754063"/>
            <a:ext cx="6696075" cy="3767137"/>
          </a:xfrm>
          <a:ln/>
        </p:spPr>
      </p:sp>
      <p:sp>
        <p:nvSpPr>
          <p:cNvPr id="829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052957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832FDEB5-3868-4961-B05B-CB8FA2A3C6CB}" type="slidenum">
              <a:rPr lang="en-GB" smtClean="0"/>
              <a:pPr/>
              <a:t>12</a:t>
            </a:fld>
            <a:endParaRPr lang="en-GB" dirty="0"/>
          </a:p>
        </p:txBody>
      </p:sp>
      <p:sp>
        <p:nvSpPr>
          <p:cNvPr id="82947" name="Rectangle 2"/>
          <p:cNvSpPr>
            <a:spLocks noGrp="1" noRot="1" noChangeAspect="1" noChangeArrowheads="1" noTextEdit="1"/>
          </p:cNvSpPr>
          <p:nvPr>
            <p:ph type="sldImg"/>
          </p:nvPr>
        </p:nvSpPr>
        <p:spPr>
          <a:xfrm>
            <a:off x="112713" y="754063"/>
            <a:ext cx="6696075" cy="3767137"/>
          </a:xfrm>
          <a:ln/>
        </p:spPr>
      </p:sp>
      <p:sp>
        <p:nvSpPr>
          <p:cNvPr id="829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730497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832FDEB5-3868-4961-B05B-CB8FA2A3C6CB}" type="slidenum">
              <a:rPr lang="en-GB" smtClean="0"/>
              <a:pPr/>
              <a:t>13</a:t>
            </a:fld>
            <a:endParaRPr lang="en-GB" dirty="0"/>
          </a:p>
        </p:txBody>
      </p:sp>
      <p:sp>
        <p:nvSpPr>
          <p:cNvPr id="82947" name="Rectangle 2"/>
          <p:cNvSpPr>
            <a:spLocks noGrp="1" noRot="1" noChangeAspect="1" noChangeArrowheads="1" noTextEdit="1"/>
          </p:cNvSpPr>
          <p:nvPr>
            <p:ph type="sldImg"/>
          </p:nvPr>
        </p:nvSpPr>
        <p:spPr>
          <a:xfrm>
            <a:off x="112713" y="754063"/>
            <a:ext cx="6696075" cy="3767137"/>
          </a:xfrm>
          <a:ln/>
        </p:spPr>
      </p:sp>
      <p:sp>
        <p:nvSpPr>
          <p:cNvPr id="829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87000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924984" y="1841501"/>
            <a:ext cx="9160933" cy="1260475"/>
          </a:xfrm>
        </p:spPr>
        <p:txBody>
          <a:bodyPr/>
          <a:lstStyle>
            <a:lvl1pPr>
              <a:defRPr/>
            </a:lvl1pPr>
          </a:lstStyle>
          <a:p>
            <a:r>
              <a:rPr lang="en-US"/>
              <a:t>Click to edit Master title style</a:t>
            </a:r>
            <a:endParaRPr lang="en-GB"/>
          </a:p>
        </p:txBody>
      </p:sp>
      <p:sp>
        <p:nvSpPr>
          <p:cNvPr id="6147" name="Rectangle 3"/>
          <p:cNvSpPr>
            <a:spLocks noGrp="1" noChangeArrowheads="1"/>
          </p:cNvSpPr>
          <p:nvPr>
            <p:ph type="subTitle" idx="1"/>
          </p:nvPr>
        </p:nvSpPr>
        <p:spPr>
          <a:xfrm>
            <a:off x="958851" y="3713163"/>
            <a:ext cx="9160933" cy="908050"/>
          </a:xfrm>
        </p:spPr>
        <p:txBody>
          <a:bodyPr/>
          <a:lstStyle>
            <a:lvl1pPr>
              <a:defRPr b="0"/>
            </a:lvl1pPr>
          </a:lstStyle>
          <a:p>
            <a:r>
              <a:rPr lang="en-US" dirty="0"/>
              <a:t>Click to edit Master subtitle style</a:t>
            </a:r>
            <a:endParaRPr lang="en-GB" dirty="0"/>
          </a:p>
        </p:txBody>
      </p:sp>
    </p:spTree>
    <p:extLst>
      <p:ext uri="{BB962C8B-B14F-4D97-AF65-F5344CB8AC3E}">
        <p14:creationId xmlns:p14="http://schemas.microsoft.com/office/powerpoint/2010/main" val="23733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hasCustomPrompt="1"/>
          </p:nvPr>
        </p:nvSpPr>
        <p:spPr/>
        <p:txBody>
          <a:bodyPr vert="eaVert"/>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51054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21085" y="941389"/>
            <a:ext cx="2298700" cy="4694237"/>
          </a:xfrm>
        </p:spPr>
        <p:txBody>
          <a:bodyPr vert="eaVert"/>
          <a:lstStyle/>
          <a:p>
            <a:r>
              <a:rPr lang="en-US"/>
              <a:t>Click to edit Master title style</a:t>
            </a:r>
            <a:endParaRPr lang="en-GB"/>
          </a:p>
        </p:txBody>
      </p:sp>
      <p:sp>
        <p:nvSpPr>
          <p:cNvPr id="3" name="Vertical Text Placeholder 2"/>
          <p:cNvSpPr>
            <a:spLocks noGrp="1"/>
          </p:cNvSpPr>
          <p:nvPr>
            <p:ph type="body" orient="vert" idx="1" hasCustomPrompt="1"/>
          </p:nvPr>
        </p:nvSpPr>
        <p:spPr>
          <a:xfrm>
            <a:off x="924985" y="941389"/>
            <a:ext cx="6692900" cy="4694237"/>
          </a:xfrm>
        </p:spPr>
        <p:txBody>
          <a:bodyPr vert="eaVert"/>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39603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03430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08528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hasCustomPrompt="1"/>
          </p:nvPr>
        </p:nvSpPr>
        <p:spPr>
          <a:xfrm>
            <a:off x="958851" y="1700809"/>
            <a:ext cx="4945128" cy="39348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288022" y="1700809"/>
            <a:ext cx="5088565" cy="39348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64500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79157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44279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404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5"/>
          <p:cNvSpPr>
            <a:spLocks noGrp="1" noChangeArrowheads="1"/>
          </p:cNvSpPr>
          <p:nvPr>
            <p:ph type="dt" sz="half" idx="10"/>
          </p:nvPr>
        </p:nvSpPr>
        <p:spPr>
          <a:xfrm>
            <a:off x="7391401" y="198438"/>
            <a:ext cx="2732617" cy="234950"/>
          </a:xfrm>
          <a:prstGeom prst="rect">
            <a:avLst/>
          </a:prstGeom>
        </p:spPr>
        <p:txBody>
          <a:bodyPr/>
          <a:lstStyle>
            <a:lvl1pPr>
              <a:defRPr/>
            </a:lvl1pPr>
          </a:lstStyle>
          <a:p>
            <a:pPr>
              <a:defRPr/>
            </a:pPr>
            <a:r>
              <a:rPr lang="en-GB"/>
              <a:t>Date 00.00.00</a:t>
            </a:r>
          </a:p>
        </p:txBody>
      </p:sp>
    </p:spTree>
    <p:extLst>
      <p:ext uri="{BB962C8B-B14F-4D97-AF65-F5344CB8AC3E}">
        <p14:creationId xmlns:p14="http://schemas.microsoft.com/office/powerpoint/2010/main" val="3129528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50732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58851" y="404664"/>
            <a:ext cx="1045160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title style</a:t>
            </a:r>
            <a:endParaRPr lang="en-GB" altLang="en-US" dirty="0"/>
          </a:p>
        </p:txBody>
      </p:sp>
      <p:sp>
        <p:nvSpPr>
          <p:cNvPr id="1027" name="Rectangle 3"/>
          <p:cNvSpPr>
            <a:spLocks noGrp="1" noChangeArrowheads="1"/>
          </p:cNvSpPr>
          <p:nvPr>
            <p:ph type="body" idx="1"/>
          </p:nvPr>
        </p:nvSpPr>
        <p:spPr bwMode="auto">
          <a:xfrm>
            <a:off x="958851" y="1628801"/>
            <a:ext cx="10417736" cy="40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0"/>
            <a:endParaRPr lang="en-GB" altLang="en-US" dirty="0"/>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45" r:id="rId5"/>
    <p:sldLayoutId id="2147483750" r:id="rId6"/>
    <p:sldLayoutId id="2147483751" r:id="rId7"/>
    <p:sldLayoutId id="2147483752" r:id="rId8"/>
    <p:sldLayoutId id="2147483753" r:id="rId9"/>
    <p:sldLayoutId id="2147483754" r:id="rId10"/>
    <p:sldLayoutId id="2147483755" r:id="rId11"/>
  </p:sldLayoutIdLst>
  <p:hf sldNum="0" hdr="0"/>
  <p:txStyles>
    <p:title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p:titleStyle>
    <p:bodyStyle>
      <a:lvl1pPr marL="177800" indent="-177800" algn="l" rtl="0" eaLnBrk="1" fontAlgn="base" hangingPunct="1">
        <a:lnSpc>
          <a:spcPts val="2600"/>
        </a:lnSpc>
        <a:spcBef>
          <a:spcPct val="0"/>
        </a:spcBef>
        <a:spcAft>
          <a:spcPct val="0"/>
        </a:spcAft>
        <a:buChar char="•"/>
        <a:defRPr sz="2000" b="1">
          <a:solidFill>
            <a:schemeClr val="bg1">
              <a:lumMod val="50000"/>
            </a:schemeClr>
          </a:solidFill>
          <a:latin typeface="+mn-lt"/>
          <a:ea typeface="+mn-ea"/>
          <a:cs typeface="+mn-cs"/>
        </a:defRPr>
      </a:lvl1pPr>
      <a:lvl2pPr marL="355600" indent="185738" algn="l" rtl="0" eaLnBrk="1" fontAlgn="base" hangingPunct="1">
        <a:lnSpc>
          <a:spcPts val="2600"/>
        </a:lnSpc>
        <a:spcBef>
          <a:spcPct val="0"/>
        </a:spcBef>
        <a:spcAft>
          <a:spcPct val="0"/>
        </a:spcAft>
        <a:buFont typeface="Arial" panose="020B0604020202020204" pitchFamily="34" charset="0"/>
        <a:buChar char="•"/>
        <a:defRPr sz="1800">
          <a:solidFill>
            <a:schemeClr val="bg1">
              <a:lumMod val="50000"/>
            </a:schemeClr>
          </a:solidFill>
          <a:latin typeface="+mn-lt"/>
        </a:defRPr>
      </a:lvl2pPr>
      <a:lvl3pPr marL="896938" indent="-381000" algn="l" rtl="0" eaLnBrk="1" fontAlgn="base" hangingPunct="1">
        <a:spcBef>
          <a:spcPct val="20000"/>
        </a:spcBef>
        <a:spcAft>
          <a:spcPct val="0"/>
        </a:spcAft>
        <a:buChar char="•"/>
        <a:defRPr sz="1600">
          <a:solidFill>
            <a:schemeClr val="bg1">
              <a:lumMod val="50000"/>
            </a:schemeClr>
          </a:solidFill>
          <a:latin typeface="+mn-lt"/>
        </a:defRPr>
      </a:lvl3pPr>
      <a:lvl4pPr marL="728663" indent="-342900" algn="l" rtl="0" eaLnBrk="1" fontAlgn="base" hangingPunct="1">
        <a:spcBef>
          <a:spcPct val="20000"/>
        </a:spcBef>
        <a:spcAft>
          <a:spcPct val="0"/>
        </a:spcAft>
        <a:buFont typeface="Arial" panose="020B0604020202020204" pitchFamily="34" charset="0"/>
        <a:buChar char="•"/>
        <a:defRPr sz="1400">
          <a:solidFill>
            <a:schemeClr val="tx1"/>
          </a:solidFill>
          <a:latin typeface="+mn-lt"/>
        </a:defRPr>
      </a:lvl4pPr>
      <a:lvl5pPr marL="1141413" indent="-376238" algn="l" rtl="0" eaLnBrk="1" fontAlgn="base" hangingPunct="1">
        <a:spcBef>
          <a:spcPct val="20000"/>
        </a:spcBef>
        <a:spcAft>
          <a:spcPct val="0"/>
        </a:spcAft>
        <a:buChar char="•"/>
        <a:defRPr sz="1200">
          <a:solidFill>
            <a:schemeClr val="tx1"/>
          </a:solidFill>
          <a:latin typeface="+mn-lt"/>
        </a:defRPr>
      </a:lvl5pPr>
      <a:lvl6pPr marL="1598613" indent="-376238" algn="l" rtl="0" eaLnBrk="1" fontAlgn="base" hangingPunct="1">
        <a:spcBef>
          <a:spcPct val="20000"/>
        </a:spcBef>
        <a:spcAft>
          <a:spcPct val="0"/>
        </a:spcAft>
        <a:buChar char="•"/>
        <a:defRPr sz="2000">
          <a:solidFill>
            <a:schemeClr val="tx1"/>
          </a:solidFill>
          <a:latin typeface="+mn-lt"/>
        </a:defRPr>
      </a:lvl6pPr>
      <a:lvl7pPr marL="2055813" indent="-376238" algn="l" rtl="0" eaLnBrk="1" fontAlgn="base" hangingPunct="1">
        <a:spcBef>
          <a:spcPct val="20000"/>
        </a:spcBef>
        <a:spcAft>
          <a:spcPct val="0"/>
        </a:spcAft>
        <a:buChar char="•"/>
        <a:defRPr sz="2000">
          <a:solidFill>
            <a:schemeClr val="tx1"/>
          </a:solidFill>
          <a:latin typeface="+mn-lt"/>
        </a:defRPr>
      </a:lvl7pPr>
      <a:lvl8pPr marL="2513013" indent="-376238" algn="l" rtl="0" eaLnBrk="1" fontAlgn="base" hangingPunct="1">
        <a:spcBef>
          <a:spcPct val="20000"/>
        </a:spcBef>
        <a:spcAft>
          <a:spcPct val="0"/>
        </a:spcAft>
        <a:buChar char="•"/>
        <a:defRPr sz="2000">
          <a:solidFill>
            <a:schemeClr val="tx1"/>
          </a:solidFill>
          <a:latin typeface="+mn-lt"/>
        </a:defRPr>
      </a:lvl8pPr>
      <a:lvl9pPr marL="2970213" indent="-376238"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9.w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10.wmf"/><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8155" t="34968" r="31845" b="35975"/>
          <a:stretch/>
        </p:blipFill>
        <p:spPr>
          <a:xfrm>
            <a:off x="5236233" y="500572"/>
            <a:ext cx="6869502" cy="4990111"/>
          </a:xfrm>
          <a:prstGeom prst="rect">
            <a:avLst/>
          </a:prstGeom>
        </p:spPr>
      </p:pic>
      <p:sp>
        <p:nvSpPr>
          <p:cNvPr id="6" name="Title 1"/>
          <p:cNvSpPr txBox="1">
            <a:spLocks/>
          </p:cNvSpPr>
          <p:nvPr/>
        </p:nvSpPr>
        <p:spPr>
          <a:xfrm>
            <a:off x="531961" y="1801827"/>
            <a:ext cx="6584831" cy="2387600"/>
          </a:xfrm>
          <a:prstGeom prst="rect">
            <a:avLst/>
          </a:prstGeom>
          <a:noFill/>
        </p:spPr>
        <p:txBody>
          <a:bodyPr>
            <a:noAutofit/>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r>
              <a:rPr lang="en-GB" sz="5400" kern="0" smtClean="0">
                <a:gradFill flip="none" rotWithShape="1">
                  <a:gsLst>
                    <a:gs pos="52000">
                      <a:srgbClr val="C27BA0"/>
                    </a:gs>
                    <a:gs pos="0">
                      <a:srgbClr val="CF2453"/>
                    </a:gs>
                    <a:gs pos="74000">
                      <a:srgbClr val="00AFD8"/>
                    </a:gs>
                    <a:gs pos="83000">
                      <a:srgbClr val="00AFD8"/>
                    </a:gs>
                    <a:gs pos="100000">
                      <a:srgbClr val="00AFD8"/>
                    </a:gs>
                  </a:gsLst>
                  <a:lin ang="2700000" scaled="1"/>
                  <a:tileRect/>
                </a:gradFill>
              </a:rPr>
              <a:t>Quantum Technology programme</a:t>
            </a:r>
            <a:endParaRPr lang="en-GB" sz="5400" kern="0" dirty="0">
              <a:gradFill flip="none" rotWithShape="1">
                <a:gsLst>
                  <a:gs pos="52000">
                    <a:srgbClr val="C27BA0"/>
                  </a:gs>
                  <a:gs pos="0">
                    <a:srgbClr val="CF2453"/>
                  </a:gs>
                  <a:gs pos="74000">
                    <a:srgbClr val="00AFD8"/>
                  </a:gs>
                  <a:gs pos="83000">
                    <a:srgbClr val="00AFD8"/>
                  </a:gs>
                  <a:gs pos="100000">
                    <a:srgbClr val="00AFD8"/>
                  </a:gs>
                </a:gsLst>
                <a:lin ang="2700000" scaled="1"/>
                <a:tileRect/>
              </a:gradFill>
            </a:endParaRPr>
          </a:p>
        </p:txBody>
      </p:sp>
      <p:cxnSp>
        <p:nvCxnSpPr>
          <p:cNvPr id="7" name="Straight Connector 6"/>
          <p:cNvCxnSpPr/>
          <p:nvPr/>
        </p:nvCxnSpPr>
        <p:spPr>
          <a:xfrm>
            <a:off x="0" y="5840083"/>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275" y="5921889"/>
            <a:ext cx="1949570" cy="936111"/>
          </a:xfrm>
          <a:prstGeom prst="rect">
            <a:avLst/>
          </a:prstGeom>
        </p:spPr>
      </p:pic>
      <p:sp>
        <p:nvSpPr>
          <p:cNvPr id="2" name="TextBox 1"/>
          <p:cNvSpPr txBox="1"/>
          <p:nvPr/>
        </p:nvSpPr>
        <p:spPr>
          <a:xfrm>
            <a:off x="531961" y="4668633"/>
            <a:ext cx="5832648" cy="646331"/>
          </a:xfrm>
          <a:prstGeom prst="rect">
            <a:avLst/>
          </a:prstGeom>
          <a:noFill/>
        </p:spPr>
        <p:txBody>
          <a:bodyPr wrap="square" rtlCol="0">
            <a:spAutoFit/>
          </a:bodyPr>
          <a:lstStyle/>
          <a:p>
            <a:r>
              <a:rPr lang="en-GB" sz="3600" dirty="0" smtClean="0">
                <a:solidFill>
                  <a:schemeClr val="bg1"/>
                </a:solidFill>
                <a:latin typeface="+mn-lt"/>
              </a:rPr>
              <a:t>Diffraction patterns</a:t>
            </a:r>
            <a:endParaRPr lang="en-GB" sz="3600" dirty="0">
              <a:solidFill>
                <a:schemeClr val="bg1"/>
              </a:solidFill>
              <a:latin typeface="+mn-lt"/>
            </a:endParaRPr>
          </a:p>
        </p:txBody>
      </p:sp>
    </p:spTree>
  </p:cSld>
  <p:clrMapOvr>
    <a:masterClrMapping/>
  </p:clrMapOvr>
  <p:transition advTm="10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ight Triangle 62"/>
          <p:cNvSpPr/>
          <p:nvPr/>
        </p:nvSpPr>
        <p:spPr>
          <a:xfrm rot="19118903" flipH="1">
            <a:off x="1896594" y="3706238"/>
            <a:ext cx="1160134" cy="1290847"/>
          </a:xfrm>
          <a:prstGeom prst="r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32770" name="Rectangle 2"/>
          <p:cNvSpPr>
            <a:spLocks noGrp="1" noChangeArrowheads="1"/>
          </p:cNvSpPr>
          <p:nvPr>
            <p:ph type="title"/>
          </p:nvPr>
        </p:nvSpPr>
        <p:spPr>
          <a:xfrm>
            <a:off x="874880" y="62882"/>
            <a:ext cx="10477704" cy="1143001"/>
          </a:xfrm>
        </p:spPr>
        <p:txBody>
          <a:bodyPr>
            <a:normAutofit/>
          </a:bodyPr>
          <a:lstStyle/>
          <a:p>
            <a:pPr eaLnBrk="1" hangingPunct="1"/>
            <a:r>
              <a:rPr lang="en-GB" sz="4400" dirty="0"/>
              <a:t>Derivation of </a:t>
            </a:r>
            <a:r>
              <a:rPr lang="en-GB" sz="4400" dirty="0">
                <a:latin typeface="Symbol" pitchFamily="18" charset="2"/>
              </a:rPr>
              <a:t>l</a:t>
            </a:r>
          </a:p>
        </p:txBody>
      </p:sp>
      <p:sp>
        <p:nvSpPr>
          <p:cNvPr id="22" name="Text Box 4"/>
          <p:cNvSpPr txBox="1">
            <a:spLocks noChangeArrowheads="1"/>
          </p:cNvSpPr>
          <p:nvPr/>
        </p:nvSpPr>
        <p:spPr bwMode="auto">
          <a:xfrm>
            <a:off x="854870" y="866031"/>
            <a:ext cx="10497713" cy="461665"/>
          </a:xfrm>
          <a:prstGeom prst="rect">
            <a:avLst/>
          </a:prstGeom>
          <a:noFill/>
          <a:ln w="9525">
            <a:noFill/>
            <a:miter lim="800000"/>
            <a:headEnd/>
            <a:tailEnd/>
          </a:ln>
        </p:spPr>
        <p:txBody>
          <a:bodyPr wrap="square">
            <a:spAutoFit/>
          </a:bodyPr>
          <a:lstStyle/>
          <a:p>
            <a:pPr marL="342900" indent="-342900">
              <a:spcBef>
                <a:spcPct val="50000"/>
              </a:spcBef>
            </a:pPr>
            <a:r>
              <a:rPr lang="en-GB" dirty="0">
                <a:solidFill>
                  <a:srgbClr val="747678"/>
                </a:solidFill>
                <a:latin typeface="+mn-lt"/>
              </a:rPr>
              <a:t>Consider light rays of the 1</a:t>
            </a:r>
            <a:r>
              <a:rPr lang="en-GB" baseline="30000" dirty="0">
                <a:solidFill>
                  <a:srgbClr val="747678"/>
                </a:solidFill>
                <a:latin typeface="+mn-lt"/>
              </a:rPr>
              <a:t>st</a:t>
            </a:r>
            <a:r>
              <a:rPr lang="en-GB" dirty="0">
                <a:solidFill>
                  <a:srgbClr val="747678"/>
                </a:solidFill>
                <a:latin typeface="+mn-lt"/>
              </a:rPr>
              <a:t> and 2</a:t>
            </a:r>
            <a:r>
              <a:rPr lang="en-GB" baseline="30000" dirty="0">
                <a:solidFill>
                  <a:srgbClr val="747678"/>
                </a:solidFill>
                <a:latin typeface="+mn-lt"/>
              </a:rPr>
              <a:t>nd</a:t>
            </a:r>
            <a:r>
              <a:rPr lang="en-GB" dirty="0">
                <a:solidFill>
                  <a:srgbClr val="747678"/>
                </a:solidFill>
                <a:latin typeface="+mn-lt"/>
              </a:rPr>
              <a:t> order from two adjacent slits.</a:t>
            </a:r>
          </a:p>
        </p:txBody>
      </p:sp>
      <p:sp>
        <p:nvSpPr>
          <p:cNvPr id="16" name="Rectangle 15"/>
          <p:cNvSpPr/>
          <p:nvPr/>
        </p:nvSpPr>
        <p:spPr>
          <a:xfrm flipV="1">
            <a:off x="2188176" y="1785926"/>
            <a:ext cx="285752" cy="1428760"/>
          </a:xfrm>
          <a:prstGeom prst="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flipV="1">
            <a:off x="2177543" y="3622048"/>
            <a:ext cx="285752" cy="1428760"/>
          </a:xfrm>
          <a:prstGeom prst="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flipV="1">
            <a:off x="2177543" y="5429264"/>
            <a:ext cx="285752" cy="1428760"/>
          </a:xfrm>
          <a:prstGeom prst="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GB"/>
          </a:p>
        </p:txBody>
      </p:sp>
      <p:cxnSp>
        <p:nvCxnSpPr>
          <p:cNvPr id="20" name="Straight Arrow Connector 19"/>
          <p:cNvCxnSpPr/>
          <p:nvPr/>
        </p:nvCxnSpPr>
        <p:spPr>
          <a:xfrm>
            <a:off x="2484561" y="3418367"/>
            <a:ext cx="3857652" cy="1588"/>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492201" y="5245261"/>
            <a:ext cx="3857652" cy="1588"/>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900000">
            <a:off x="2447950" y="2906792"/>
            <a:ext cx="3857652" cy="158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900000">
            <a:off x="2455590" y="4733686"/>
            <a:ext cx="3857652" cy="158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1948776" y="3954152"/>
            <a:ext cx="1643074" cy="57150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2580000">
            <a:off x="2219143" y="2746644"/>
            <a:ext cx="1980000" cy="1588"/>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2580000">
            <a:off x="2226783" y="4573538"/>
            <a:ext cx="1980000" cy="1588"/>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rot="19825991">
            <a:off x="2364420" y="4415791"/>
            <a:ext cx="1131870" cy="861767"/>
            <a:chOff x="1128590" y="4805756"/>
            <a:chExt cx="1131870" cy="861767"/>
          </a:xfrm>
        </p:grpSpPr>
        <p:grpSp>
          <p:nvGrpSpPr>
            <p:cNvPr id="32" name="Group 31"/>
            <p:cNvGrpSpPr/>
            <p:nvPr/>
          </p:nvGrpSpPr>
          <p:grpSpPr>
            <a:xfrm rot="20794702">
              <a:off x="1128590" y="4947523"/>
              <a:ext cx="576000" cy="720000"/>
              <a:chOff x="1023257" y="4911272"/>
              <a:chExt cx="1016008" cy="1306326"/>
            </a:xfrm>
          </p:grpSpPr>
          <p:sp>
            <p:nvSpPr>
              <p:cNvPr id="33" name="Freeform 32"/>
              <p:cNvSpPr/>
              <p:nvPr/>
            </p:nvSpPr>
            <p:spPr>
              <a:xfrm>
                <a:off x="1023257" y="4911272"/>
                <a:ext cx="511629" cy="673099"/>
              </a:xfrm>
              <a:custGeom>
                <a:avLst/>
                <a:gdLst>
                  <a:gd name="connsiteX0" fmla="*/ 0 w 511629"/>
                  <a:gd name="connsiteY0" fmla="*/ 662214 h 673099"/>
                  <a:gd name="connsiteX1" fmla="*/ 54429 w 511629"/>
                  <a:gd name="connsiteY1" fmla="*/ 368299 h 673099"/>
                  <a:gd name="connsiteX2" fmla="*/ 152400 w 511629"/>
                  <a:gd name="connsiteY2" fmla="*/ 74385 h 673099"/>
                  <a:gd name="connsiteX3" fmla="*/ 293914 w 511629"/>
                  <a:gd name="connsiteY3" fmla="*/ 19957 h 673099"/>
                  <a:gd name="connsiteX4" fmla="*/ 402772 w 511629"/>
                  <a:gd name="connsiteY4" fmla="*/ 194128 h 673099"/>
                  <a:gd name="connsiteX5" fmla="*/ 511629 w 511629"/>
                  <a:gd name="connsiteY5" fmla="*/ 673099 h 67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629" h="673099">
                    <a:moveTo>
                      <a:pt x="0" y="662214"/>
                    </a:moveTo>
                    <a:cubicBezTo>
                      <a:pt x="14514" y="564242"/>
                      <a:pt x="29029" y="466270"/>
                      <a:pt x="54429" y="368299"/>
                    </a:cubicBezTo>
                    <a:cubicBezTo>
                      <a:pt x="79829" y="270328"/>
                      <a:pt x="112486" y="132442"/>
                      <a:pt x="152400" y="74385"/>
                    </a:cubicBezTo>
                    <a:cubicBezTo>
                      <a:pt x="192314" y="16328"/>
                      <a:pt x="252185" y="0"/>
                      <a:pt x="293914" y="19957"/>
                    </a:cubicBezTo>
                    <a:cubicBezTo>
                      <a:pt x="335643" y="39914"/>
                      <a:pt x="366486" y="85271"/>
                      <a:pt x="402772" y="194128"/>
                    </a:cubicBezTo>
                    <a:cubicBezTo>
                      <a:pt x="439058" y="302985"/>
                      <a:pt x="475343" y="488042"/>
                      <a:pt x="511629" y="673099"/>
                    </a:cubicBez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Freeform 33"/>
              <p:cNvSpPr/>
              <p:nvPr/>
            </p:nvSpPr>
            <p:spPr>
              <a:xfrm flipV="1">
                <a:off x="1527636" y="5544499"/>
                <a:ext cx="511629" cy="673099"/>
              </a:xfrm>
              <a:custGeom>
                <a:avLst/>
                <a:gdLst>
                  <a:gd name="connsiteX0" fmla="*/ 0 w 511629"/>
                  <a:gd name="connsiteY0" fmla="*/ 662214 h 673099"/>
                  <a:gd name="connsiteX1" fmla="*/ 54429 w 511629"/>
                  <a:gd name="connsiteY1" fmla="*/ 368299 h 673099"/>
                  <a:gd name="connsiteX2" fmla="*/ 152400 w 511629"/>
                  <a:gd name="connsiteY2" fmla="*/ 74385 h 673099"/>
                  <a:gd name="connsiteX3" fmla="*/ 293914 w 511629"/>
                  <a:gd name="connsiteY3" fmla="*/ 19957 h 673099"/>
                  <a:gd name="connsiteX4" fmla="*/ 402772 w 511629"/>
                  <a:gd name="connsiteY4" fmla="*/ 194128 h 673099"/>
                  <a:gd name="connsiteX5" fmla="*/ 511629 w 511629"/>
                  <a:gd name="connsiteY5" fmla="*/ 673099 h 67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629" h="673099">
                    <a:moveTo>
                      <a:pt x="0" y="662214"/>
                    </a:moveTo>
                    <a:cubicBezTo>
                      <a:pt x="14514" y="564242"/>
                      <a:pt x="29029" y="466270"/>
                      <a:pt x="54429" y="368299"/>
                    </a:cubicBezTo>
                    <a:cubicBezTo>
                      <a:pt x="79829" y="270328"/>
                      <a:pt x="112486" y="132442"/>
                      <a:pt x="152400" y="74385"/>
                    </a:cubicBezTo>
                    <a:cubicBezTo>
                      <a:pt x="192314" y="16328"/>
                      <a:pt x="252185" y="0"/>
                      <a:pt x="293914" y="19957"/>
                    </a:cubicBezTo>
                    <a:cubicBezTo>
                      <a:pt x="335643" y="39914"/>
                      <a:pt x="366486" y="85271"/>
                      <a:pt x="402772" y="194128"/>
                    </a:cubicBezTo>
                    <a:cubicBezTo>
                      <a:pt x="439058" y="302985"/>
                      <a:pt x="475343" y="488042"/>
                      <a:pt x="511629" y="673099"/>
                    </a:cubicBez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35" name="Group 34"/>
            <p:cNvGrpSpPr/>
            <p:nvPr/>
          </p:nvGrpSpPr>
          <p:grpSpPr>
            <a:xfrm rot="20794702">
              <a:off x="1684460" y="4805756"/>
              <a:ext cx="576000" cy="720000"/>
              <a:chOff x="1023257" y="4911272"/>
              <a:chExt cx="1016008" cy="1306326"/>
            </a:xfrm>
          </p:grpSpPr>
          <p:sp>
            <p:nvSpPr>
              <p:cNvPr id="36" name="Freeform 35"/>
              <p:cNvSpPr/>
              <p:nvPr/>
            </p:nvSpPr>
            <p:spPr>
              <a:xfrm>
                <a:off x="1023257" y="4911272"/>
                <a:ext cx="511629" cy="673099"/>
              </a:xfrm>
              <a:custGeom>
                <a:avLst/>
                <a:gdLst>
                  <a:gd name="connsiteX0" fmla="*/ 0 w 511629"/>
                  <a:gd name="connsiteY0" fmla="*/ 662214 h 673099"/>
                  <a:gd name="connsiteX1" fmla="*/ 54429 w 511629"/>
                  <a:gd name="connsiteY1" fmla="*/ 368299 h 673099"/>
                  <a:gd name="connsiteX2" fmla="*/ 152400 w 511629"/>
                  <a:gd name="connsiteY2" fmla="*/ 74385 h 673099"/>
                  <a:gd name="connsiteX3" fmla="*/ 293914 w 511629"/>
                  <a:gd name="connsiteY3" fmla="*/ 19957 h 673099"/>
                  <a:gd name="connsiteX4" fmla="*/ 402772 w 511629"/>
                  <a:gd name="connsiteY4" fmla="*/ 194128 h 673099"/>
                  <a:gd name="connsiteX5" fmla="*/ 511629 w 511629"/>
                  <a:gd name="connsiteY5" fmla="*/ 673099 h 67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629" h="673099">
                    <a:moveTo>
                      <a:pt x="0" y="662214"/>
                    </a:moveTo>
                    <a:cubicBezTo>
                      <a:pt x="14514" y="564242"/>
                      <a:pt x="29029" y="466270"/>
                      <a:pt x="54429" y="368299"/>
                    </a:cubicBezTo>
                    <a:cubicBezTo>
                      <a:pt x="79829" y="270328"/>
                      <a:pt x="112486" y="132442"/>
                      <a:pt x="152400" y="74385"/>
                    </a:cubicBezTo>
                    <a:cubicBezTo>
                      <a:pt x="192314" y="16328"/>
                      <a:pt x="252185" y="0"/>
                      <a:pt x="293914" y="19957"/>
                    </a:cubicBezTo>
                    <a:cubicBezTo>
                      <a:pt x="335643" y="39914"/>
                      <a:pt x="366486" y="85271"/>
                      <a:pt x="402772" y="194128"/>
                    </a:cubicBezTo>
                    <a:cubicBezTo>
                      <a:pt x="439058" y="302985"/>
                      <a:pt x="475343" y="488042"/>
                      <a:pt x="511629" y="673099"/>
                    </a:cubicBez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Freeform 36"/>
              <p:cNvSpPr/>
              <p:nvPr/>
            </p:nvSpPr>
            <p:spPr>
              <a:xfrm flipV="1">
                <a:off x="1527636" y="5544499"/>
                <a:ext cx="511629" cy="673099"/>
              </a:xfrm>
              <a:custGeom>
                <a:avLst/>
                <a:gdLst>
                  <a:gd name="connsiteX0" fmla="*/ 0 w 511629"/>
                  <a:gd name="connsiteY0" fmla="*/ 662214 h 673099"/>
                  <a:gd name="connsiteX1" fmla="*/ 54429 w 511629"/>
                  <a:gd name="connsiteY1" fmla="*/ 368299 h 673099"/>
                  <a:gd name="connsiteX2" fmla="*/ 152400 w 511629"/>
                  <a:gd name="connsiteY2" fmla="*/ 74385 h 673099"/>
                  <a:gd name="connsiteX3" fmla="*/ 293914 w 511629"/>
                  <a:gd name="connsiteY3" fmla="*/ 19957 h 673099"/>
                  <a:gd name="connsiteX4" fmla="*/ 402772 w 511629"/>
                  <a:gd name="connsiteY4" fmla="*/ 194128 h 673099"/>
                  <a:gd name="connsiteX5" fmla="*/ 511629 w 511629"/>
                  <a:gd name="connsiteY5" fmla="*/ 673099 h 67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629" h="673099">
                    <a:moveTo>
                      <a:pt x="0" y="662214"/>
                    </a:moveTo>
                    <a:cubicBezTo>
                      <a:pt x="14514" y="564242"/>
                      <a:pt x="29029" y="466270"/>
                      <a:pt x="54429" y="368299"/>
                    </a:cubicBezTo>
                    <a:cubicBezTo>
                      <a:pt x="79829" y="270328"/>
                      <a:pt x="112486" y="132442"/>
                      <a:pt x="152400" y="74385"/>
                    </a:cubicBezTo>
                    <a:cubicBezTo>
                      <a:pt x="192314" y="16328"/>
                      <a:pt x="252185" y="0"/>
                      <a:pt x="293914" y="19957"/>
                    </a:cubicBezTo>
                    <a:cubicBezTo>
                      <a:pt x="335643" y="39914"/>
                      <a:pt x="366486" y="85271"/>
                      <a:pt x="402772" y="194128"/>
                    </a:cubicBezTo>
                    <a:cubicBezTo>
                      <a:pt x="439058" y="302985"/>
                      <a:pt x="475343" y="488042"/>
                      <a:pt x="511629" y="673099"/>
                    </a:cubicBez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cxnSp>
        <p:nvCxnSpPr>
          <p:cNvPr id="39" name="Straight Connector 38"/>
          <p:cNvCxnSpPr>
            <a:endCxn id="37" idx="5"/>
          </p:cNvCxnSpPr>
          <p:nvPr/>
        </p:nvCxnSpPr>
        <p:spPr>
          <a:xfrm rot="16200000" flipH="1">
            <a:off x="2423471" y="3526638"/>
            <a:ext cx="985561" cy="84809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2" name="Right Brace 41"/>
          <p:cNvSpPr/>
          <p:nvPr/>
        </p:nvSpPr>
        <p:spPr>
          <a:xfrm rot="3247132">
            <a:off x="3095881" y="4601813"/>
            <a:ext cx="181049" cy="1184034"/>
          </a:xfrm>
          <a:prstGeom prst="rightBrace">
            <a:avLst>
              <a:gd name="adj1" fmla="val 0"/>
              <a:gd name="adj2" fmla="val 50442"/>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Text Box 4"/>
          <p:cNvSpPr txBox="1">
            <a:spLocks noChangeArrowheads="1"/>
          </p:cNvSpPr>
          <p:nvPr/>
        </p:nvSpPr>
        <p:spPr bwMode="auto">
          <a:xfrm rot="19495292">
            <a:off x="3073804" y="5090930"/>
            <a:ext cx="641630" cy="461665"/>
          </a:xfrm>
          <a:prstGeom prst="rect">
            <a:avLst/>
          </a:prstGeom>
          <a:noFill/>
          <a:ln w="9525">
            <a:noFill/>
            <a:miter lim="800000"/>
            <a:headEnd/>
            <a:tailEnd/>
          </a:ln>
        </p:spPr>
        <p:txBody>
          <a:bodyPr wrap="square">
            <a:spAutoFit/>
          </a:bodyPr>
          <a:lstStyle/>
          <a:p>
            <a:pPr marL="342900" indent="-342900">
              <a:spcBef>
                <a:spcPct val="50000"/>
              </a:spcBef>
            </a:pPr>
            <a:r>
              <a:rPr lang="en-GB" b="1" dirty="0">
                <a:latin typeface="Symbol" pitchFamily="18" charset="2"/>
              </a:rPr>
              <a:t>2l</a:t>
            </a:r>
          </a:p>
        </p:txBody>
      </p:sp>
      <p:sp>
        <p:nvSpPr>
          <p:cNvPr id="44" name="Left Brace 43"/>
          <p:cNvSpPr/>
          <p:nvPr/>
        </p:nvSpPr>
        <p:spPr>
          <a:xfrm>
            <a:off x="1952596" y="3439633"/>
            <a:ext cx="214314" cy="178595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Text Box 4"/>
          <p:cNvSpPr txBox="1">
            <a:spLocks noChangeArrowheads="1"/>
          </p:cNvSpPr>
          <p:nvPr/>
        </p:nvSpPr>
        <p:spPr bwMode="auto">
          <a:xfrm>
            <a:off x="1666844" y="4110344"/>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d</a:t>
            </a:r>
          </a:p>
        </p:txBody>
      </p:sp>
      <p:sp>
        <p:nvSpPr>
          <p:cNvPr id="49" name="Arc 48"/>
          <p:cNvSpPr/>
          <p:nvPr/>
        </p:nvSpPr>
        <p:spPr>
          <a:xfrm rot="460286">
            <a:off x="3028922" y="4227574"/>
            <a:ext cx="1024137" cy="1210187"/>
          </a:xfrm>
          <a:prstGeom prst="arc">
            <a:avLst>
              <a:gd name="adj1" fmla="val 16200000"/>
              <a:gd name="adj2" fmla="val 219935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 name="Text Box 4"/>
          <p:cNvSpPr txBox="1">
            <a:spLocks noChangeArrowheads="1"/>
          </p:cNvSpPr>
          <p:nvPr/>
        </p:nvSpPr>
        <p:spPr bwMode="auto">
          <a:xfrm>
            <a:off x="3809984" y="4038906"/>
            <a:ext cx="847732" cy="461665"/>
          </a:xfrm>
          <a:prstGeom prst="rect">
            <a:avLst/>
          </a:prstGeom>
          <a:noFill/>
          <a:ln w="9525">
            <a:noFill/>
            <a:miter lim="800000"/>
            <a:headEnd/>
            <a:tailEnd/>
          </a:ln>
        </p:spPr>
        <p:txBody>
          <a:bodyPr wrap="square">
            <a:spAutoFit/>
          </a:bodyPr>
          <a:lstStyle/>
          <a:p>
            <a:pPr marL="342900" indent="-342900">
              <a:spcBef>
                <a:spcPct val="50000"/>
              </a:spcBef>
            </a:pPr>
            <a:r>
              <a:rPr lang="en-GB" b="1" dirty="0">
                <a:latin typeface="Symbol" pitchFamily="18" charset="2"/>
              </a:rPr>
              <a:t>q</a:t>
            </a:r>
            <a:r>
              <a:rPr lang="en-GB" b="1" baseline="-25000" dirty="0"/>
              <a:t>2</a:t>
            </a:r>
            <a:endParaRPr lang="en-GB" b="1" baseline="-25000" dirty="0">
              <a:latin typeface="Symbol" pitchFamily="18" charset="2"/>
            </a:endParaRPr>
          </a:p>
        </p:txBody>
      </p:sp>
      <p:sp>
        <p:nvSpPr>
          <p:cNvPr id="51" name="Text Box 4"/>
          <p:cNvSpPr txBox="1">
            <a:spLocks noChangeArrowheads="1"/>
          </p:cNvSpPr>
          <p:nvPr/>
        </p:nvSpPr>
        <p:spPr bwMode="auto">
          <a:xfrm>
            <a:off x="6381752" y="5000637"/>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0</a:t>
            </a:r>
          </a:p>
        </p:txBody>
      </p:sp>
      <p:sp>
        <p:nvSpPr>
          <p:cNvPr id="52" name="Text Box 4"/>
          <p:cNvSpPr txBox="1">
            <a:spLocks noChangeArrowheads="1"/>
          </p:cNvSpPr>
          <p:nvPr/>
        </p:nvSpPr>
        <p:spPr bwMode="auto">
          <a:xfrm>
            <a:off x="6381752" y="3182788"/>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0</a:t>
            </a:r>
          </a:p>
        </p:txBody>
      </p:sp>
      <p:sp>
        <p:nvSpPr>
          <p:cNvPr id="53" name="Text Box 4"/>
          <p:cNvSpPr txBox="1">
            <a:spLocks noChangeArrowheads="1"/>
          </p:cNvSpPr>
          <p:nvPr/>
        </p:nvSpPr>
        <p:spPr bwMode="auto">
          <a:xfrm>
            <a:off x="6167438" y="3979239"/>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1</a:t>
            </a:r>
          </a:p>
        </p:txBody>
      </p:sp>
      <p:sp>
        <p:nvSpPr>
          <p:cNvPr id="54" name="Text Box 4"/>
          <p:cNvSpPr txBox="1">
            <a:spLocks noChangeArrowheads="1"/>
          </p:cNvSpPr>
          <p:nvPr/>
        </p:nvSpPr>
        <p:spPr bwMode="auto">
          <a:xfrm>
            <a:off x="6167438" y="2161390"/>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1</a:t>
            </a:r>
          </a:p>
        </p:txBody>
      </p:sp>
      <p:sp>
        <p:nvSpPr>
          <p:cNvPr id="55" name="Text Box 4"/>
          <p:cNvSpPr txBox="1">
            <a:spLocks noChangeArrowheads="1"/>
          </p:cNvSpPr>
          <p:nvPr/>
        </p:nvSpPr>
        <p:spPr bwMode="auto">
          <a:xfrm>
            <a:off x="3809984" y="1714489"/>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2</a:t>
            </a:r>
          </a:p>
        </p:txBody>
      </p:sp>
      <p:sp>
        <p:nvSpPr>
          <p:cNvPr id="56" name="Text Box 4"/>
          <p:cNvSpPr txBox="1">
            <a:spLocks noChangeArrowheads="1"/>
          </p:cNvSpPr>
          <p:nvPr/>
        </p:nvSpPr>
        <p:spPr bwMode="auto">
          <a:xfrm>
            <a:off x="3809984" y="3560106"/>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2</a:t>
            </a:r>
          </a:p>
        </p:txBody>
      </p:sp>
      <p:sp>
        <p:nvSpPr>
          <p:cNvPr id="64" name="Right Triangle 63"/>
          <p:cNvSpPr/>
          <p:nvPr/>
        </p:nvSpPr>
        <p:spPr>
          <a:xfrm rot="19118903" flipH="1">
            <a:off x="7663673" y="4844798"/>
            <a:ext cx="1160134" cy="1290847"/>
          </a:xfrm>
          <a:prstGeom prst="r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65" name="Text Box 4"/>
          <p:cNvSpPr txBox="1">
            <a:spLocks noChangeArrowheads="1"/>
          </p:cNvSpPr>
          <p:nvPr/>
        </p:nvSpPr>
        <p:spPr bwMode="auto">
          <a:xfrm>
            <a:off x="8178335" y="4669694"/>
            <a:ext cx="847732" cy="400110"/>
          </a:xfrm>
          <a:prstGeom prst="rect">
            <a:avLst/>
          </a:prstGeom>
          <a:noFill/>
          <a:ln w="9525">
            <a:noFill/>
            <a:miter lim="800000"/>
            <a:headEnd/>
            <a:tailEnd/>
          </a:ln>
        </p:spPr>
        <p:txBody>
          <a:bodyPr wrap="square">
            <a:spAutoFit/>
          </a:bodyPr>
          <a:lstStyle/>
          <a:p>
            <a:pPr marL="342900" indent="-342900">
              <a:spcBef>
                <a:spcPct val="50000"/>
              </a:spcBef>
            </a:pPr>
            <a:r>
              <a:rPr lang="en-GB" sz="2000" b="1" dirty="0">
                <a:latin typeface="Symbol" pitchFamily="18" charset="2"/>
              </a:rPr>
              <a:t>q</a:t>
            </a:r>
            <a:r>
              <a:rPr lang="en-GB" sz="2000" b="1" baseline="-25000" dirty="0"/>
              <a:t>2</a:t>
            </a:r>
            <a:endParaRPr lang="en-GB" sz="2000" b="1" baseline="-25000" dirty="0">
              <a:latin typeface="Symbol" pitchFamily="18" charset="2"/>
            </a:endParaRPr>
          </a:p>
        </p:txBody>
      </p:sp>
      <p:sp>
        <p:nvSpPr>
          <p:cNvPr id="66" name="Text Box 4"/>
          <p:cNvSpPr txBox="1">
            <a:spLocks noChangeArrowheads="1"/>
          </p:cNvSpPr>
          <p:nvPr/>
        </p:nvSpPr>
        <p:spPr bwMode="auto">
          <a:xfrm rot="20591427">
            <a:off x="8464826" y="5880997"/>
            <a:ext cx="741590" cy="461665"/>
          </a:xfrm>
          <a:prstGeom prst="rect">
            <a:avLst/>
          </a:prstGeom>
          <a:noFill/>
          <a:ln w="9525">
            <a:noFill/>
            <a:miter lim="800000"/>
            <a:headEnd/>
            <a:tailEnd/>
          </a:ln>
        </p:spPr>
        <p:txBody>
          <a:bodyPr wrap="square">
            <a:spAutoFit/>
          </a:bodyPr>
          <a:lstStyle/>
          <a:p>
            <a:pPr marL="342900" indent="-342900">
              <a:spcBef>
                <a:spcPct val="50000"/>
              </a:spcBef>
            </a:pPr>
            <a:r>
              <a:rPr lang="en-GB" b="1" dirty="0">
                <a:latin typeface="Symbol" pitchFamily="18" charset="2"/>
              </a:rPr>
              <a:t>2l</a:t>
            </a:r>
          </a:p>
        </p:txBody>
      </p:sp>
      <p:sp>
        <p:nvSpPr>
          <p:cNvPr id="67" name="Text Box 4"/>
          <p:cNvSpPr txBox="1">
            <a:spLocks noChangeArrowheads="1"/>
          </p:cNvSpPr>
          <p:nvPr/>
        </p:nvSpPr>
        <p:spPr bwMode="auto">
          <a:xfrm>
            <a:off x="7953388" y="5253352"/>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d</a:t>
            </a:r>
          </a:p>
        </p:txBody>
      </p:sp>
      <p:sp>
        <p:nvSpPr>
          <p:cNvPr id="68" name="Text Box 4"/>
          <p:cNvSpPr txBox="1">
            <a:spLocks noChangeArrowheads="1"/>
          </p:cNvSpPr>
          <p:nvPr/>
        </p:nvSpPr>
        <p:spPr bwMode="auto">
          <a:xfrm>
            <a:off x="8903348" y="4714885"/>
            <a:ext cx="1682613" cy="46166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342900" indent="-342900" algn="ctr">
              <a:spcBef>
                <a:spcPct val="50000"/>
              </a:spcBef>
            </a:pPr>
            <a:r>
              <a:rPr lang="en-GB" b="1" dirty="0"/>
              <a:t>2</a:t>
            </a:r>
            <a:r>
              <a:rPr lang="en-GB" b="1" baseline="30000" dirty="0"/>
              <a:t>nd</a:t>
            </a:r>
            <a:r>
              <a:rPr lang="en-GB" b="1" dirty="0"/>
              <a:t> Order</a:t>
            </a:r>
          </a:p>
        </p:txBody>
      </p:sp>
      <p:sp>
        <p:nvSpPr>
          <p:cNvPr id="2" name="TextBox 1">
            <a:extLst>
              <a:ext uri="{FF2B5EF4-FFF2-40B4-BE49-F238E27FC236}">
                <a16:creationId xmlns="" xmlns:a16="http://schemas.microsoft.com/office/drawing/2014/main" id="{20B56030-C6CE-2241-8AE1-08436D64BCED}"/>
              </a:ext>
            </a:extLst>
          </p:cNvPr>
          <p:cNvSpPr txBox="1"/>
          <p:nvPr/>
        </p:nvSpPr>
        <p:spPr>
          <a:xfrm>
            <a:off x="6728310" y="1484104"/>
            <a:ext cx="3857651" cy="2677656"/>
          </a:xfrm>
          <a:prstGeom prst="rect">
            <a:avLst/>
          </a:prstGeom>
          <a:noFill/>
        </p:spPr>
        <p:txBody>
          <a:bodyPr wrap="square" rtlCol="0">
            <a:spAutoFit/>
          </a:bodyPr>
          <a:lstStyle/>
          <a:p>
            <a:pPr algn="l"/>
            <a:r>
              <a:rPr lang="en-GB" dirty="0">
                <a:solidFill>
                  <a:srgbClr val="747678"/>
                </a:solidFill>
                <a:latin typeface="+mn-lt"/>
              </a:rPr>
              <a:t>For the 2</a:t>
            </a:r>
            <a:r>
              <a:rPr lang="en-GB" baseline="30000" dirty="0">
                <a:solidFill>
                  <a:srgbClr val="747678"/>
                </a:solidFill>
                <a:latin typeface="+mn-lt"/>
              </a:rPr>
              <a:t>nd</a:t>
            </a:r>
            <a:r>
              <a:rPr lang="en-GB" dirty="0">
                <a:solidFill>
                  <a:srgbClr val="747678"/>
                </a:solidFill>
                <a:latin typeface="+mn-lt"/>
              </a:rPr>
              <a:t> order maximum a light ray from one slit will arrive to the screen having travelled an additional length equal to 2 l compared to the ray from the slit above</a:t>
            </a:r>
            <a:endParaRPr lang="en-US" dirty="0">
              <a:solidFill>
                <a:srgbClr val="747678"/>
              </a:solidFill>
              <a:latin typeface="+mn-lt"/>
            </a:endParaRPr>
          </a:p>
        </p:txBody>
      </p:sp>
      <p:sp>
        <p:nvSpPr>
          <p:cNvPr id="3" name="TextBox 2">
            <a:extLst>
              <a:ext uri="{FF2B5EF4-FFF2-40B4-BE49-F238E27FC236}">
                <a16:creationId xmlns="" xmlns:a16="http://schemas.microsoft.com/office/drawing/2014/main" id="{49B03331-388F-A343-BC39-A9FCD036FED9}"/>
              </a:ext>
            </a:extLst>
          </p:cNvPr>
          <p:cNvSpPr txBox="1"/>
          <p:nvPr/>
        </p:nvSpPr>
        <p:spPr>
          <a:xfrm>
            <a:off x="6728310" y="1488044"/>
            <a:ext cx="3857651" cy="1938992"/>
          </a:xfrm>
          <a:prstGeom prst="rect">
            <a:avLst/>
          </a:prstGeom>
          <a:noFill/>
        </p:spPr>
        <p:txBody>
          <a:bodyPr wrap="square" rtlCol="0">
            <a:spAutoFit/>
          </a:bodyPr>
          <a:lstStyle/>
          <a:p>
            <a:pPr algn="l"/>
            <a:r>
              <a:rPr lang="en-GB" dirty="0">
                <a:solidFill>
                  <a:srgbClr val="747678"/>
                </a:solidFill>
                <a:latin typeface="+mn-lt"/>
              </a:rPr>
              <a:t>This means that all light rays arriving at the screen at that angle will also be in phase and constructively interfere with each other</a:t>
            </a:r>
            <a:endParaRPr lang="en-US" dirty="0">
              <a:solidFill>
                <a:srgbClr val="747678"/>
              </a:solidFill>
              <a:latin typeface="+mn-lt"/>
            </a:endParaRPr>
          </a:p>
        </p:txBody>
      </p:sp>
    </p:spTree>
    <p:extLst>
      <p:ext uri="{BB962C8B-B14F-4D97-AF65-F5344CB8AC3E}">
        <p14:creationId xmlns:p14="http://schemas.microsoft.com/office/powerpoint/2010/main" val="150719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dissolve">
                                      <p:cBhvr>
                                        <p:cTn id="7" dur="500"/>
                                        <p:tgtEl>
                                          <p:spTgt spid="6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dissolve">
                                      <p:cBhvr>
                                        <p:cTn id="11" dur="500"/>
                                        <p:tgtEl>
                                          <p:spTgt spid="64"/>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dissolve">
                                      <p:cBhvr>
                                        <p:cTn id="14" dur="500"/>
                                        <p:tgtEl>
                                          <p:spTgt spid="65"/>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dissolve">
                                      <p:cBhvr>
                                        <p:cTn id="17" dur="500"/>
                                        <p:tgtEl>
                                          <p:spTgt spid="67"/>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dissolve">
                                      <p:cBhvr>
                                        <p:cTn id="20" dur="500"/>
                                        <p:tgtEl>
                                          <p:spTgt spid="66"/>
                                        </p:tgtEl>
                                      </p:cBhvr>
                                    </p:animEffect>
                                  </p:childTnLst>
                                </p:cTn>
                              </p:par>
                            </p:childTnLst>
                          </p:cTn>
                        </p:par>
                        <p:par>
                          <p:cTn id="21" fill="hold">
                            <p:stCondLst>
                              <p:cond delay="1000"/>
                            </p:stCondLst>
                            <p:childTnLst>
                              <p:par>
                                <p:cTn id="22" presetID="9" presetClass="entr" presetSubtype="0" fill="hold" grpId="0" nodeType="after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dissolve">
                                      <p:cBhvr>
                                        <p:cTn id="24" dur="500"/>
                                        <p:tgtEl>
                                          <p:spTgt spid="6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dissolv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xit" presetSubtype="0" fill="hold" grpId="1" nodeType="clickEffect">
                                  <p:stCondLst>
                                    <p:cond delay="0"/>
                                  </p:stCondLst>
                                  <p:childTnLst>
                                    <p:animEffect transition="out" filter="dissolv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dissolv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xit" presetSubtype="0" fill="hold" grpId="1" nodeType="clickEffect">
                                  <p:stCondLst>
                                    <p:cond delay="0"/>
                                  </p:stCondLst>
                                  <p:childTnLst>
                                    <p:animEffect transition="out" filter="dissolve">
                                      <p:cBhvr>
                                        <p:cTn id="43" dur="500"/>
                                        <p:tgtEl>
                                          <p:spTgt spid="3"/>
                                        </p:tgtEl>
                                      </p:cBhvr>
                                    </p:animEffect>
                                    <p:set>
                                      <p:cBhvr>
                                        <p:cTn id="4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p:bldP spid="66" grpId="0"/>
      <p:bldP spid="67" grpId="0"/>
      <p:bldP spid="68" grpId="0" animBg="1"/>
      <p:bldP spid="2" grpId="0"/>
      <p:bldP spid="2" grpId="1"/>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ight Triangle 56"/>
          <p:cNvSpPr/>
          <p:nvPr/>
        </p:nvSpPr>
        <p:spPr>
          <a:xfrm rot="20454925" flipH="1">
            <a:off x="2162047" y="3505251"/>
            <a:ext cx="620048" cy="1713081"/>
          </a:xfrm>
          <a:prstGeom prst="rtTriangl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3" name="Right Triangle 62"/>
          <p:cNvSpPr/>
          <p:nvPr/>
        </p:nvSpPr>
        <p:spPr>
          <a:xfrm rot="19118903" flipH="1">
            <a:off x="1896594" y="3706238"/>
            <a:ext cx="1160134" cy="1290847"/>
          </a:xfrm>
          <a:prstGeom prst="r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32770" name="Rectangle 2"/>
          <p:cNvSpPr>
            <a:spLocks noGrp="1" noChangeArrowheads="1"/>
          </p:cNvSpPr>
          <p:nvPr>
            <p:ph type="title"/>
          </p:nvPr>
        </p:nvSpPr>
        <p:spPr>
          <a:xfrm>
            <a:off x="911424" y="53752"/>
            <a:ext cx="10441160" cy="1143001"/>
          </a:xfrm>
        </p:spPr>
        <p:txBody>
          <a:bodyPr>
            <a:normAutofit/>
          </a:bodyPr>
          <a:lstStyle/>
          <a:p>
            <a:pPr eaLnBrk="1" hangingPunct="1"/>
            <a:r>
              <a:rPr lang="en-GB" sz="4400" dirty="0"/>
              <a:t>Derivation of </a:t>
            </a:r>
            <a:r>
              <a:rPr lang="en-GB" sz="4400" dirty="0">
                <a:latin typeface="Symbol" pitchFamily="18" charset="2"/>
              </a:rPr>
              <a:t>l</a:t>
            </a:r>
          </a:p>
        </p:txBody>
      </p:sp>
      <p:sp>
        <p:nvSpPr>
          <p:cNvPr id="22" name="Text Box 4"/>
          <p:cNvSpPr txBox="1">
            <a:spLocks noChangeArrowheads="1"/>
          </p:cNvSpPr>
          <p:nvPr/>
        </p:nvSpPr>
        <p:spPr bwMode="auto">
          <a:xfrm>
            <a:off x="911424" y="876120"/>
            <a:ext cx="10441160" cy="461665"/>
          </a:xfrm>
          <a:prstGeom prst="rect">
            <a:avLst/>
          </a:prstGeom>
          <a:noFill/>
          <a:ln w="9525">
            <a:noFill/>
            <a:miter lim="800000"/>
            <a:headEnd/>
            <a:tailEnd/>
          </a:ln>
        </p:spPr>
        <p:txBody>
          <a:bodyPr wrap="square">
            <a:spAutoFit/>
          </a:bodyPr>
          <a:lstStyle/>
          <a:p>
            <a:pPr marL="342900" indent="-342900">
              <a:spcBef>
                <a:spcPct val="50000"/>
              </a:spcBef>
            </a:pPr>
            <a:r>
              <a:rPr lang="en-GB" dirty="0">
                <a:solidFill>
                  <a:srgbClr val="747678"/>
                </a:solidFill>
                <a:latin typeface="+mn-lt"/>
              </a:rPr>
              <a:t>Consider light rays of the 1</a:t>
            </a:r>
            <a:r>
              <a:rPr lang="en-GB" baseline="30000" dirty="0">
                <a:solidFill>
                  <a:srgbClr val="747678"/>
                </a:solidFill>
                <a:latin typeface="+mn-lt"/>
              </a:rPr>
              <a:t>st</a:t>
            </a:r>
            <a:r>
              <a:rPr lang="en-GB" dirty="0">
                <a:solidFill>
                  <a:srgbClr val="747678"/>
                </a:solidFill>
                <a:latin typeface="+mn-lt"/>
              </a:rPr>
              <a:t> and 2</a:t>
            </a:r>
            <a:r>
              <a:rPr lang="en-GB" baseline="30000" dirty="0">
                <a:solidFill>
                  <a:srgbClr val="747678"/>
                </a:solidFill>
                <a:latin typeface="+mn-lt"/>
              </a:rPr>
              <a:t>nd</a:t>
            </a:r>
            <a:r>
              <a:rPr lang="en-GB" dirty="0">
                <a:solidFill>
                  <a:srgbClr val="747678"/>
                </a:solidFill>
                <a:latin typeface="+mn-lt"/>
              </a:rPr>
              <a:t> order from two adjacent slits.</a:t>
            </a:r>
          </a:p>
        </p:txBody>
      </p:sp>
      <p:sp>
        <p:nvSpPr>
          <p:cNvPr id="16" name="Rectangle 15"/>
          <p:cNvSpPr/>
          <p:nvPr/>
        </p:nvSpPr>
        <p:spPr>
          <a:xfrm flipV="1">
            <a:off x="2188176" y="1785926"/>
            <a:ext cx="285752" cy="1428760"/>
          </a:xfrm>
          <a:prstGeom prst="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flipV="1">
            <a:off x="2177543" y="3622048"/>
            <a:ext cx="285752" cy="1428760"/>
          </a:xfrm>
          <a:prstGeom prst="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flipV="1">
            <a:off x="2177543" y="5429264"/>
            <a:ext cx="285752" cy="1428760"/>
          </a:xfrm>
          <a:prstGeom prst="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GB"/>
          </a:p>
        </p:txBody>
      </p:sp>
      <p:cxnSp>
        <p:nvCxnSpPr>
          <p:cNvPr id="20" name="Straight Arrow Connector 19"/>
          <p:cNvCxnSpPr/>
          <p:nvPr/>
        </p:nvCxnSpPr>
        <p:spPr>
          <a:xfrm>
            <a:off x="2484561" y="3418367"/>
            <a:ext cx="3857652" cy="1588"/>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492201" y="5245261"/>
            <a:ext cx="3857652" cy="1588"/>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900000">
            <a:off x="2447950" y="2906792"/>
            <a:ext cx="3857652" cy="158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900000">
            <a:off x="2455590" y="4733686"/>
            <a:ext cx="3857652" cy="158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1948776" y="3954152"/>
            <a:ext cx="1643074" cy="57150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2580000">
            <a:off x="2219143" y="2746644"/>
            <a:ext cx="1980000" cy="1588"/>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2580000">
            <a:off x="2226783" y="4573538"/>
            <a:ext cx="1980000" cy="1588"/>
          </a:xfrm>
          <a:prstGeom prst="straightConnector1">
            <a:avLst/>
          </a:prstGeom>
          <a:ln w="28575">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rot="19825991">
            <a:off x="2364420" y="4415791"/>
            <a:ext cx="1131870" cy="861767"/>
            <a:chOff x="1128590" y="4805756"/>
            <a:chExt cx="1131870" cy="861767"/>
          </a:xfrm>
        </p:grpSpPr>
        <p:grpSp>
          <p:nvGrpSpPr>
            <p:cNvPr id="32" name="Group 31"/>
            <p:cNvGrpSpPr/>
            <p:nvPr/>
          </p:nvGrpSpPr>
          <p:grpSpPr>
            <a:xfrm rot="20794702">
              <a:off x="1128590" y="4947523"/>
              <a:ext cx="576000" cy="720000"/>
              <a:chOff x="1023257" y="4911272"/>
              <a:chExt cx="1016008" cy="1306326"/>
            </a:xfrm>
          </p:grpSpPr>
          <p:sp>
            <p:nvSpPr>
              <p:cNvPr id="33" name="Freeform 32"/>
              <p:cNvSpPr/>
              <p:nvPr/>
            </p:nvSpPr>
            <p:spPr>
              <a:xfrm>
                <a:off x="1023257" y="4911272"/>
                <a:ext cx="511629" cy="673099"/>
              </a:xfrm>
              <a:custGeom>
                <a:avLst/>
                <a:gdLst>
                  <a:gd name="connsiteX0" fmla="*/ 0 w 511629"/>
                  <a:gd name="connsiteY0" fmla="*/ 662214 h 673099"/>
                  <a:gd name="connsiteX1" fmla="*/ 54429 w 511629"/>
                  <a:gd name="connsiteY1" fmla="*/ 368299 h 673099"/>
                  <a:gd name="connsiteX2" fmla="*/ 152400 w 511629"/>
                  <a:gd name="connsiteY2" fmla="*/ 74385 h 673099"/>
                  <a:gd name="connsiteX3" fmla="*/ 293914 w 511629"/>
                  <a:gd name="connsiteY3" fmla="*/ 19957 h 673099"/>
                  <a:gd name="connsiteX4" fmla="*/ 402772 w 511629"/>
                  <a:gd name="connsiteY4" fmla="*/ 194128 h 673099"/>
                  <a:gd name="connsiteX5" fmla="*/ 511629 w 511629"/>
                  <a:gd name="connsiteY5" fmla="*/ 673099 h 67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629" h="673099">
                    <a:moveTo>
                      <a:pt x="0" y="662214"/>
                    </a:moveTo>
                    <a:cubicBezTo>
                      <a:pt x="14514" y="564242"/>
                      <a:pt x="29029" y="466270"/>
                      <a:pt x="54429" y="368299"/>
                    </a:cubicBezTo>
                    <a:cubicBezTo>
                      <a:pt x="79829" y="270328"/>
                      <a:pt x="112486" y="132442"/>
                      <a:pt x="152400" y="74385"/>
                    </a:cubicBezTo>
                    <a:cubicBezTo>
                      <a:pt x="192314" y="16328"/>
                      <a:pt x="252185" y="0"/>
                      <a:pt x="293914" y="19957"/>
                    </a:cubicBezTo>
                    <a:cubicBezTo>
                      <a:pt x="335643" y="39914"/>
                      <a:pt x="366486" y="85271"/>
                      <a:pt x="402772" y="194128"/>
                    </a:cubicBezTo>
                    <a:cubicBezTo>
                      <a:pt x="439058" y="302985"/>
                      <a:pt x="475343" y="488042"/>
                      <a:pt x="511629" y="673099"/>
                    </a:cubicBez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Freeform 33"/>
              <p:cNvSpPr/>
              <p:nvPr/>
            </p:nvSpPr>
            <p:spPr>
              <a:xfrm flipV="1">
                <a:off x="1527636" y="5544499"/>
                <a:ext cx="511629" cy="673099"/>
              </a:xfrm>
              <a:custGeom>
                <a:avLst/>
                <a:gdLst>
                  <a:gd name="connsiteX0" fmla="*/ 0 w 511629"/>
                  <a:gd name="connsiteY0" fmla="*/ 662214 h 673099"/>
                  <a:gd name="connsiteX1" fmla="*/ 54429 w 511629"/>
                  <a:gd name="connsiteY1" fmla="*/ 368299 h 673099"/>
                  <a:gd name="connsiteX2" fmla="*/ 152400 w 511629"/>
                  <a:gd name="connsiteY2" fmla="*/ 74385 h 673099"/>
                  <a:gd name="connsiteX3" fmla="*/ 293914 w 511629"/>
                  <a:gd name="connsiteY3" fmla="*/ 19957 h 673099"/>
                  <a:gd name="connsiteX4" fmla="*/ 402772 w 511629"/>
                  <a:gd name="connsiteY4" fmla="*/ 194128 h 673099"/>
                  <a:gd name="connsiteX5" fmla="*/ 511629 w 511629"/>
                  <a:gd name="connsiteY5" fmla="*/ 673099 h 67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629" h="673099">
                    <a:moveTo>
                      <a:pt x="0" y="662214"/>
                    </a:moveTo>
                    <a:cubicBezTo>
                      <a:pt x="14514" y="564242"/>
                      <a:pt x="29029" y="466270"/>
                      <a:pt x="54429" y="368299"/>
                    </a:cubicBezTo>
                    <a:cubicBezTo>
                      <a:pt x="79829" y="270328"/>
                      <a:pt x="112486" y="132442"/>
                      <a:pt x="152400" y="74385"/>
                    </a:cubicBezTo>
                    <a:cubicBezTo>
                      <a:pt x="192314" y="16328"/>
                      <a:pt x="252185" y="0"/>
                      <a:pt x="293914" y="19957"/>
                    </a:cubicBezTo>
                    <a:cubicBezTo>
                      <a:pt x="335643" y="39914"/>
                      <a:pt x="366486" y="85271"/>
                      <a:pt x="402772" y="194128"/>
                    </a:cubicBezTo>
                    <a:cubicBezTo>
                      <a:pt x="439058" y="302985"/>
                      <a:pt x="475343" y="488042"/>
                      <a:pt x="511629" y="673099"/>
                    </a:cubicBez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35" name="Group 34"/>
            <p:cNvGrpSpPr/>
            <p:nvPr/>
          </p:nvGrpSpPr>
          <p:grpSpPr>
            <a:xfrm rot="20794702">
              <a:off x="1684460" y="4805756"/>
              <a:ext cx="576000" cy="720000"/>
              <a:chOff x="1023257" y="4911272"/>
              <a:chExt cx="1016008" cy="1306326"/>
            </a:xfrm>
          </p:grpSpPr>
          <p:sp>
            <p:nvSpPr>
              <p:cNvPr id="36" name="Freeform 35"/>
              <p:cNvSpPr/>
              <p:nvPr/>
            </p:nvSpPr>
            <p:spPr>
              <a:xfrm>
                <a:off x="1023257" y="4911272"/>
                <a:ext cx="511629" cy="673099"/>
              </a:xfrm>
              <a:custGeom>
                <a:avLst/>
                <a:gdLst>
                  <a:gd name="connsiteX0" fmla="*/ 0 w 511629"/>
                  <a:gd name="connsiteY0" fmla="*/ 662214 h 673099"/>
                  <a:gd name="connsiteX1" fmla="*/ 54429 w 511629"/>
                  <a:gd name="connsiteY1" fmla="*/ 368299 h 673099"/>
                  <a:gd name="connsiteX2" fmla="*/ 152400 w 511629"/>
                  <a:gd name="connsiteY2" fmla="*/ 74385 h 673099"/>
                  <a:gd name="connsiteX3" fmla="*/ 293914 w 511629"/>
                  <a:gd name="connsiteY3" fmla="*/ 19957 h 673099"/>
                  <a:gd name="connsiteX4" fmla="*/ 402772 w 511629"/>
                  <a:gd name="connsiteY4" fmla="*/ 194128 h 673099"/>
                  <a:gd name="connsiteX5" fmla="*/ 511629 w 511629"/>
                  <a:gd name="connsiteY5" fmla="*/ 673099 h 67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629" h="673099">
                    <a:moveTo>
                      <a:pt x="0" y="662214"/>
                    </a:moveTo>
                    <a:cubicBezTo>
                      <a:pt x="14514" y="564242"/>
                      <a:pt x="29029" y="466270"/>
                      <a:pt x="54429" y="368299"/>
                    </a:cubicBezTo>
                    <a:cubicBezTo>
                      <a:pt x="79829" y="270328"/>
                      <a:pt x="112486" y="132442"/>
                      <a:pt x="152400" y="74385"/>
                    </a:cubicBezTo>
                    <a:cubicBezTo>
                      <a:pt x="192314" y="16328"/>
                      <a:pt x="252185" y="0"/>
                      <a:pt x="293914" y="19957"/>
                    </a:cubicBezTo>
                    <a:cubicBezTo>
                      <a:pt x="335643" y="39914"/>
                      <a:pt x="366486" y="85271"/>
                      <a:pt x="402772" y="194128"/>
                    </a:cubicBezTo>
                    <a:cubicBezTo>
                      <a:pt x="439058" y="302985"/>
                      <a:pt x="475343" y="488042"/>
                      <a:pt x="511629" y="673099"/>
                    </a:cubicBez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Freeform 36"/>
              <p:cNvSpPr/>
              <p:nvPr/>
            </p:nvSpPr>
            <p:spPr>
              <a:xfrm flipV="1">
                <a:off x="1527636" y="5544499"/>
                <a:ext cx="511629" cy="673099"/>
              </a:xfrm>
              <a:custGeom>
                <a:avLst/>
                <a:gdLst>
                  <a:gd name="connsiteX0" fmla="*/ 0 w 511629"/>
                  <a:gd name="connsiteY0" fmla="*/ 662214 h 673099"/>
                  <a:gd name="connsiteX1" fmla="*/ 54429 w 511629"/>
                  <a:gd name="connsiteY1" fmla="*/ 368299 h 673099"/>
                  <a:gd name="connsiteX2" fmla="*/ 152400 w 511629"/>
                  <a:gd name="connsiteY2" fmla="*/ 74385 h 673099"/>
                  <a:gd name="connsiteX3" fmla="*/ 293914 w 511629"/>
                  <a:gd name="connsiteY3" fmla="*/ 19957 h 673099"/>
                  <a:gd name="connsiteX4" fmla="*/ 402772 w 511629"/>
                  <a:gd name="connsiteY4" fmla="*/ 194128 h 673099"/>
                  <a:gd name="connsiteX5" fmla="*/ 511629 w 511629"/>
                  <a:gd name="connsiteY5" fmla="*/ 673099 h 67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629" h="673099">
                    <a:moveTo>
                      <a:pt x="0" y="662214"/>
                    </a:moveTo>
                    <a:cubicBezTo>
                      <a:pt x="14514" y="564242"/>
                      <a:pt x="29029" y="466270"/>
                      <a:pt x="54429" y="368299"/>
                    </a:cubicBezTo>
                    <a:cubicBezTo>
                      <a:pt x="79829" y="270328"/>
                      <a:pt x="112486" y="132442"/>
                      <a:pt x="152400" y="74385"/>
                    </a:cubicBezTo>
                    <a:cubicBezTo>
                      <a:pt x="192314" y="16328"/>
                      <a:pt x="252185" y="0"/>
                      <a:pt x="293914" y="19957"/>
                    </a:cubicBezTo>
                    <a:cubicBezTo>
                      <a:pt x="335643" y="39914"/>
                      <a:pt x="366486" y="85271"/>
                      <a:pt x="402772" y="194128"/>
                    </a:cubicBezTo>
                    <a:cubicBezTo>
                      <a:pt x="439058" y="302985"/>
                      <a:pt x="475343" y="488042"/>
                      <a:pt x="511629" y="673099"/>
                    </a:cubicBez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cxnSp>
        <p:nvCxnSpPr>
          <p:cNvPr id="39" name="Straight Connector 38"/>
          <p:cNvCxnSpPr>
            <a:endCxn id="37" idx="5"/>
          </p:cNvCxnSpPr>
          <p:nvPr/>
        </p:nvCxnSpPr>
        <p:spPr>
          <a:xfrm rot="16200000" flipH="1">
            <a:off x="2423471" y="3526638"/>
            <a:ext cx="985561" cy="84809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rot="20794702">
            <a:off x="2500190" y="4795123"/>
            <a:ext cx="576000" cy="720000"/>
            <a:chOff x="1023257" y="4911272"/>
            <a:chExt cx="1016008" cy="1306326"/>
          </a:xfrm>
        </p:grpSpPr>
        <p:sp>
          <p:nvSpPr>
            <p:cNvPr id="27" name="Freeform 26"/>
            <p:cNvSpPr/>
            <p:nvPr/>
          </p:nvSpPr>
          <p:spPr>
            <a:xfrm>
              <a:off x="1023257" y="4911272"/>
              <a:ext cx="511629" cy="673099"/>
            </a:xfrm>
            <a:custGeom>
              <a:avLst/>
              <a:gdLst>
                <a:gd name="connsiteX0" fmla="*/ 0 w 511629"/>
                <a:gd name="connsiteY0" fmla="*/ 662214 h 673099"/>
                <a:gd name="connsiteX1" fmla="*/ 54429 w 511629"/>
                <a:gd name="connsiteY1" fmla="*/ 368299 h 673099"/>
                <a:gd name="connsiteX2" fmla="*/ 152400 w 511629"/>
                <a:gd name="connsiteY2" fmla="*/ 74385 h 673099"/>
                <a:gd name="connsiteX3" fmla="*/ 293914 w 511629"/>
                <a:gd name="connsiteY3" fmla="*/ 19957 h 673099"/>
                <a:gd name="connsiteX4" fmla="*/ 402772 w 511629"/>
                <a:gd name="connsiteY4" fmla="*/ 194128 h 673099"/>
                <a:gd name="connsiteX5" fmla="*/ 511629 w 511629"/>
                <a:gd name="connsiteY5" fmla="*/ 673099 h 67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629" h="673099">
                  <a:moveTo>
                    <a:pt x="0" y="662214"/>
                  </a:moveTo>
                  <a:cubicBezTo>
                    <a:pt x="14514" y="564242"/>
                    <a:pt x="29029" y="466270"/>
                    <a:pt x="54429" y="368299"/>
                  </a:cubicBezTo>
                  <a:cubicBezTo>
                    <a:pt x="79829" y="270328"/>
                    <a:pt x="112486" y="132442"/>
                    <a:pt x="152400" y="74385"/>
                  </a:cubicBezTo>
                  <a:cubicBezTo>
                    <a:pt x="192314" y="16328"/>
                    <a:pt x="252185" y="0"/>
                    <a:pt x="293914" y="19957"/>
                  </a:cubicBezTo>
                  <a:cubicBezTo>
                    <a:pt x="335643" y="39914"/>
                    <a:pt x="366486" y="85271"/>
                    <a:pt x="402772" y="194128"/>
                  </a:cubicBezTo>
                  <a:cubicBezTo>
                    <a:pt x="439058" y="302985"/>
                    <a:pt x="475343" y="488042"/>
                    <a:pt x="511629" y="673099"/>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Freeform 27"/>
            <p:cNvSpPr/>
            <p:nvPr/>
          </p:nvSpPr>
          <p:spPr>
            <a:xfrm flipV="1">
              <a:off x="1527636" y="5544499"/>
              <a:ext cx="511629" cy="673099"/>
            </a:xfrm>
            <a:custGeom>
              <a:avLst/>
              <a:gdLst>
                <a:gd name="connsiteX0" fmla="*/ 0 w 511629"/>
                <a:gd name="connsiteY0" fmla="*/ 662214 h 673099"/>
                <a:gd name="connsiteX1" fmla="*/ 54429 w 511629"/>
                <a:gd name="connsiteY1" fmla="*/ 368299 h 673099"/>
                <a:gd name="connsiteX2" fmla="*/ 152400 w 511629"/>
                <a:gd name="connsiteY2" fmla="*/ 74385 h 673099"/>
                <a:gd name="connsiteX3" fmla="*/ 293914 w 511629"/>
                <a:gd name="connsiteY3" fmla="*/ 19957 h 673099"/>
                <a:gd name="connsiteX4" fmla="*/ 402772 w 511629"/>
                <a:gd name="connsiteY4" fmla="*/ 194128 h 673099"/>
                <a:gd name="connsiteX5" fmla="*/ 511629 w 511629"/>
                <a:gd name="connsiteY5" fmla="*/ 673099 h 67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629" h="673099">
                  <a:moveTo>
                    <a:pt x="0" y="662214"/>
                  </a:moveTo>
                  <a:cubicBezTo>
                    <a:pt x="14514" y="564242"/>
                    <a:pt x="29029" y="466270"/>
                    <a:pt x="54429" y="368299"/>
                  </a:cubicBezTo>
                  <a:cubicBezTo>
                    <a:pt x="79829" y="270328"/>
                    <a:pt x="112486" y="132442"/>
                    <a:pt x="152400" y="74385"/>
                  </a:cubicBezTo>
                  <a:cubicBezTo>
                    <a:pt x="192314" y="16328"/>
                    <a:pt x="252185" y="0"/>
                    <a:pt x="293914" y="19957"/>
                  </a:cubicBezTo>
                  <a:cubicBezTo>
                    <a:pt x="335643" y="39914"/>
                    <a:pt x="366486" y="85271"/>
                    <a:pt x="402772" y="194128"/>
                  </a:cubicBezTo>
                  <a:cubicBezTo>
                    <a:pt x="439058" y="302985"/>
                    <a:pt x="475343" y="488042"/>
                    <a:pt x="511629" y="673099"/>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42" name="Right Brace 41"/>
          <p:cNvSpPr/>
          <p:nvPr/>
        </p:nvSpPr>
        <p:spPr>
          <a:xfrm rot="4431758">
            <a:off x="2845670" y="5287149"/>
            <a:ext cx="155835" cy="571504"/>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Text Box 4"/>
          <p:cNvSpPr txBox="1">
            <a:spLocks noChangeArrowheads="1"/>
          </p:cNvSpPr>
          <p:nvPr/>
        </p:nvSpPr>
        <p:spPr bwMode="auto">
          <a:xfrm rot="20591427">
            <a:off x="2833013" y="5532602"/>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latin typeface="Symbol" pitchFamily="18" charset="2"/>
              </a:rPr>
              <a:t>l</a:t>
            </a:r>
          </a:p>
        </p:txBody>
      </p:sp>
      <p:sp>
        <p:nvSpPr>
          <p:cNvPr id="44" name="Left Brace 43"/>
          <p:cNvSpPr/>
          <p:nvPr/>
        </p:nvSpPr>
        <p:spPr>
          <a:xfrm>
            <a:off x="1952596" y="3439633"/>
            <a:ext cx="214314" cy="178595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Text Box 4"/>
          <p:cNvSpPr txBox="1">
            <a:spLocks noChangeArrowheads="1"/>
          </p:cNvSpPr>
          <p:nvPr/>
        </p:nvSpPr>
        <p:spPr bwMode="auto">
          <a:xfrm>
            <a:off x="1666844" y="4110344"/>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d</a:t>
            </a:r>
          </a:p>
        </p:txBody>
      </p:sp>
      <p:sp>
        <p:nvSpPr>
          <p:cNvPr id="46" name="Arc 45"/>
          <p:cNvSpPr/>
          <p:nvPr/>
        </p:nvSpPr>
        <p:spPr>
          <a:xfrm rot="460286">
            <a:off x="4452926" y="4654079"/>
            <a:ext cx="428628" cy="785818"/>
          </a:xfrm>
          <a:prstGeom prst="arc">
            <a:avLst>
              <a:gd name="adj1" fmla="val 16200000"/>
              <a:gd name="adj2" fmla="val 219935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Text Box 4"/>
          <p:cNvSpPr txBox="1">
            <a:spLocks noChangeArrowheads="1"/>
          </p:cNvSpPr>
          <p:nvPr/>
        </p:nvSpPr>
        <p:spPr bwMode="auto">
          <a:xfrm>
            <a:off x="4819640" y="4681848"/>
            <a:ext cx="847732" cy="461665"/>
          </a:xfrm>
          <a:prstGeom prst="rect">
            <a:avLst/>
          </a:prstGeom>
          <a:noFill/>
          <a:ln w="9525">
            <a:noFill/>
            <a:miter lim="800000"/>
            <a:headEnd/>
            <a:tailEnd/>
          </a:ln>
        </p:spPr>
        <p:txBody>
          <a:bodyPr wrap="square">
            <a:spAutoFit/>
          </a:bodyPr>
          <a:lstStyle/>
          <a:p>
            <a:pPr marL="342900" indent="-342900">
              <a:spcBef>
                <a:spcPct val="50000"/>
              </a:spcBef>
            </a:pPr>
            <a:r>
              <a:rPr lang="en-GB" b="1" dirty="0">
                <a:latin typeface="Symbol" pitchFamily="18" charset="2"/>
              </a:rPr>
              <a:t>q</a:t>
            </a:r>
            <a:r>
              <a:rPr lang="en-GB" b="1" baseline="-25000" dirty="0"/>
              <a:t>1</a:t>
            </a:r>
            <a:endParaRPr lang="en-GB" b="1" baseline="-25000" dirty="0">
              <a:latin typeface="Symbol" pitchFamily="18" charset="2"/>
            </a:endParaRPr>
          </a:p>
        </p:txBody>
      </p:sp>
      <p:sp>
        <p:nvSpPr>
          <p:cNvPr id="49" name="Arc 48"/>
          <p:cNvSpPr/>
          <p:nvPr/>
        </p:nvSpPr>
        <p:spPr>
          <a:xfrm rot="460286">
            <a:off x="3028922" y="4227574"/>
            <a:ext cx="1024137" cy="1210187"/>
          </a:xfrm>
          <a:prstGeom prst="arc">
            <a:avLst>
              <a:gd name="adj1" fmla="val 16200000"/>
              <a:gd name="adj2" fmla="val 219935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 name="Text Box 4"/>
          <p:cNvSpPr txBox="1">
            <a:spLocks noChangeArrowheads="1"/>
          </p:cNvSpPr>
          <p:nvPr/>
        </p:nvSpPr>
        <p:spPr bwMode="auto">
          <a:xfrm>
            <a:off x="3809984" y="4038906"/>
            <a:ext cx="847732" cy="461665"/>
          </a:xfrm>
          <a:prstGeom prst="rect">
            <a:avLst/>
          </a:prstGeom>
          <a:noFill/>
          <a:ln w="9525">
            <a:noFill/>
            <a:miter lim="800000"/>
            <a:headEnd/>
            <a:tailEnd/>
          </a:ln>
        </p:spPr>
        <p:txBody>
          <a:bodyPr wrap="square">
            <a:spAutoFit/>
          </a:bodyPr>
          <a:lstStyle/>
          <a:p>
            <a:pPr marL="342900" indent="-342900">
              <a:spcBef>
                <a:spcPct val="50000"/>
              </a:spcBef>
            </a:pPr>
            <a:r>
              <a:rPr lang="en-GB" b="1" dirty="0">
                <a:latin typeface="Symbol" pitchFamily="18" charset="2"/>
              </a:rPr>
              <a:t>q</a:t>
            </a:r>
            <a:r>
              <a:rPr lang="en-GB" b="1" baseline="-25000" dirty="0"/>
              <a:t>2</a:t>
            </a:r>
            <a:endParaRPr lang="en-GB" b="1" baseline="-25000" dirty="0">
              <a:latin typeface="Symbol" pitchFamily="18" charset="2"/>
            </a:endParaRPr>
          </a:p>
        </p:txBody>
      </p:sp>
      <p:sp>
        <p:nvSpPr>
          <p:cNvPr id="51" name="Text Box 4"/>
          <p:cNvSpPr txBox="1">
            <a:spLocks noChangeArrowheads="1"/>
          </p:cNvSpPr>
          <p:nvPr/>
        </p:nvSpPr>
        <p:spPr bwMode="auto">
          <a:xfrm>
            <a:off x="6381752" y="5000637"/>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0</a:t>
            </a:r>
          </a:p>
        </p:txBody>
      </p:sp>
      <p:sp>
        <p:nvSpPr>
          <p:cNvPr id="52" name="Text Box 4"/>
          <p:cNvSpPr txBox="1">
            <a:spLocks noChangeArrowheads="1"/>
          </p:cNvSpPr>
          <p:nvPr/>
        </p:nvSpPr>
        <p:spPr bwMode="auto">
          <a:xfrm>
            <a:off x="6381752" y="3182788"/>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0</a:t>
            </a:r>
          </a:p>
        </p:txBody>
      </p:sp>
      <p:sp>
        <p:nvSpPr>
          <p:cNvPr id="53" name="Text Box 4"/>
          <p:cNvSpPr txBox="1">
            <a:spLocks noChangeArrowheads="1"/>
          </p:cNvSpPr>
          <p:nvPr/>
        </p:nvSpPr>
        <p:spPr bwMode="auto">
          <a:xfrm>
            <a:off x="6167438" y="3979239"/>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1</a:t>
            </a:r>
          </a:p>
        </p:txBody>
      </p:sp>
      <p:sp>
        <p:nvSpPr>
          <p:cNvPr id="54" name="Text Box 4"/>
          <p:cNvSpPr txBox="1">
            <a:spLocks noChangeArrowheads="1"/>
          </p:cNvSpPr>
          <p:nvPr/>
        </p:nvSpPr>
        <p:spPr bwMode="auto">
          <a:xfrm>
            <a:off x="6167438" y="2161390"/>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1</a:t>
            </a:r>
          </a:p>
        </p:txBody>
      </p:sp>
      <p:sp>
        <p:nvSpPr>
          <p:cNvPr id="55" name="Text Box 4"/>
          <p:cNvSpPr txBox="1">
            <a:spLocks noChangeArrowheads="1"/>
          </p:cNvSpPr>
          <p:nvPr/>
        </p:nvSpPr>
        <p:spPr bwMode="auto">
          <a:xfrm>
            <a:off x="3809984" y="1714489"/>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2</a:t>
            </a:r>
          </a:p>
        </p:txBody>
      </p:sp>
      <p:sp>
        <p:nvSpPr>
          <p:cNvPr id="56" name="Text Box 4"/>
          <p:cNvSpPr txBox="1">
            <a:spLocks noChangeArrowheads="1"/>
          </p:cNvSpPr>
          <p:nvPr/>
        </p:nvSpPr>
        <p:spPr bwMode="auto">
          <a:xfrm>
            <a:off x="3809984" y="3560106"/>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2</a:t>
            </a:r>
          </a:p>
        </p:txBody>
      </p:sp>
      <p:sp>
        <p:nvSpPr>
          <p:cNvPr id="58" name="Right Triangle 57"/>
          <p:cNvSpPr/>
          <p:nvPr/>
        </p:nvSpPr>
        <p:spPr>
          <a:xfrm rot="20383085" flipH="1">
            <a:off x="7930654" y="1768777"/>
            <a:ext cx="620048" cy="1713081"/>
          </a:xfrm>
          <a:prstGeom prst="rtTriangl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9" name="Text Box 4"/>
          <p:cNvSpPr txBox="1">
            <a:spLocks noChangeArrowheads="1"/>
          </p:cNvSpPr>
          <p:nvPr/>
        </p:nvSpPr>
        <p:spPr bwMode="auto">
          <a:xfrm>
            <a:off x="8157069" y="2057664"/>
            <a:ext cx="847732" cy="400110"/>
          </a:xfrm>
          <a:prstGeom prst="rect">
            <a:avLst/>
          </a:prstGeom>
          <a:noFill/>
          <a:ln w="9525">
            <a:noFill/>
            <a:miter lim="800000"/>
            <a:headEnd/>
            <a:tailEnd/>
          </a:ln>
        </p:spPr>
        <p:txBody>
          <a:bodyPr wrap="square">
            <a:spAutoFit/>
          </a:bodyPr>
          <a:lstStyle/>
          <a:p>
            <a:pPr marL="342900" indent="-342900">
              <a:spcBef>
                <a:spcPct val="50000"/>
              </a:spcBef>
            </a:pPr>
            <a:r>
              <a:rPr lang="en-GB" sz="2000" b="1" dirty="0">
                <a:latin typeface="Symbol" pitchFamily="18" charset="2"/>
              </a:rPr>
              <a:t>q</a:t>
            </a:r>
            <a:r>
              <a:rPr lang="en-GB" sz="2000" b="1" baseline="-25000" dirty="0"/>
              <a:t>1</a:t>
            </a:r>
            <a:endParaRPr lang="en-GB" sz="2000" b="1" baseline="-25000" dirty="0">
              <a:latin typeface="Symbol" pitchFamily="18" charset="2"/>
            </a:endParaRPr>
          </a:p>
        </p:txBody>
      </p:sp>
      <p:sp>
        <p:nvSpPr>
          <p:cNvPr id="60" name="Text Box 4"/>
          <p:cNvSpPr txBox="1">
            <a:spLocks noChangeArrowheads="1"/>
          </p:cNvSpPr>
          <p:nvPr/>
        </p:nvSpPr>
        <p:spPr bwMode="auto">
          <a:xfrm rot="20591427">
            <a:off x="8450450" y="3315597"/>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latin typeface="Symbol" pitchFamily="18" charset="2"/>
              </a:rPr>
              <a:t>l</a:t>
            </a:r>
          </a:p>
        </p:txBody>
      </p:sp>
      <p:sp>
        <p:nvSpPr>
          <p:cNvPr id="61" name="Text Box 4"/>
          <p:cNvSpPr txBox="1">
            <a:spLocks noChangeArrowheads="1"/>
          </p:cNvSpPr>
          <p:nvPr/>
        </p:nvSpPr>
        <p:spPr bwMode="auto">
          <a:xfrm>
            <a:off x="7953388" y="2494472"/>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d</a:t>
            </a:r>
          </a:p>
        </p:txBody>
      </p:sp>
      <p:sp>
        <p:nvSpPr>
          <p:cNvPr id="62" name="Text Box 4"/>
          <p:cNvSpPr txBox="1">
            <a:spLocks noChangeArrowheads="1"/>
          </p:cNvSpPr>
          <p:nvPr/>
        </p:nvSpPr>
        <p:spPr bwMode="auto">
          <a:xfrm>
            <a:off x="8882082" y="2324394"/>
            <a:ext cx="1682613" cy="46166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342900" indent="-342900" algn="ctr">
              <a:spcBef>
                <a:spcPct val="50000"/>
              </a:spcBef>
            </a:pPr>
            <a:r>
              <a:rPr lang="en-GB" b="1" dirty="0"/>
              <a:t>1</a:t>
            </a:r>
            <a:r>
              <a:rPr lang="en-GB" b="1" baseline="30000" dirty="0"/>
              <a:t>st</a:t>
            </a:r>
            <a:r>
              <a:rPr lang="en-GB" b="1" dirty="0"/>
              <a:t> Order</a:t>
            </a:r>
          </a:p>
        </p:txBody>
      </p:sp>
      <p:sp>
        <p:nvSpPr>
          <p:cNvPr id="64" name="Right Triangle 63"/>
          <p:cNvSpPr/>
          <p:nvPr/>
        </p:nvSpPr>
        <p:spPr>
          <a:xfrm rot="19118903" flipH="1">
            <a:off x="7663673" y="4844798"/>
            <a:ext cx="1160134" cy="1290847"/>
          </a:xfrm>
          <a:prstGeom prst="r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65" name="Text Box 4"/>
          <p:cNvSpPr txBox="1">
            <a:spLocks noChangeArrowheads="1"/>
          </p:cNvSpPr>
          <p:nvPr/>
        </p:nvSpPr>
        <p:spPr bwMode="auto">
          <a:xfrm>
            <a:off x="8178335" y="4669694"/>
            <a:ext cx="847732" cy="400110"/>
          </a:xfrm>
          <a:prstGeom prst="rect">
            <a:avLst/>
          </a:prstGeom>
          <a:noFill/>
          <a:ln w="9525">
            <a:noFill/>
            <a:miter lim="800000"/>
            <a:headEnd/>
            <a:tailEnd/>
          </a:ln>
        </p:spPr>
        <p:txBody>
          <a:bodyPr wrap="square">
            <a:spAutoFit/>
          </a:bodyPr>
          <a:lstStyle/>
          <a:p>
            <a:pPr marL="342900" indent="-342900">
              <a:spcBef>
                <a:spcPct val="50000"/>
              </a:spcBef>
            </a:pPr>
            <a:r>
              <a:rPr lang="en-GB" sz="2000" b="1" dirty="0">
                <a:latin typeface="Symbol" pitchFamily="18" charset="2"/>
              </a:rPr>
              <a:t>q</a:t>
            </a:r>
            <a:r>
              <a:rPr lang="en-GB" sz="2000" b="1" baseline="-25000" dirty="0"/>
              <a:t>2</a:t>
            </a:r>
            <a:endParaRPr lang="en-GB" sz="2000" b="1" baseline="-25000" dirty="0">
              <a:latin typeface="Symbol" pitchFamily="18" charset="2"/>
            </a:endParaRPr>
          </a:p>
        </p:txBody>
      </p:sp>
      <p:sp>
        <p:nvSpPr>
          <p:cNvPr id="66" name="Text Box 4"/>
          <p:cNvSpPr txBox="1">
            <a:spLocks noChangeArrowheads="1"/>
          </p:cNvSpPr>
          <p:nvPr/>
        </p:nvSpPr>
        <p:spPr bwMode="auto">
          <a:xfrm rot="20591427">
            <a:off x="8464826" y="5880997"/>
            <a:ext cx="741590" cy="461665"/>
          </a:xfrm>
          <a:prstGeom prst="rect">
            <a:avLst/>
          </a:prstGeom>
          <a:noFill/>
          <a:ln w="9525">
            <a:noFill/>
            <a:miter lim="800000"/>
            <a:headEnd/>
            <a:tailEnd/>
          </a:ln>
        </p:spPr>
        <p:txBody>
          <a:bodyPr wrap="square">
            <a:spAutoFit/>
          </a:bodyPr>
          <a:lstStyle/>
          <a:p>
            <a:pPr marL="342900" indent="-342900">
              <a:spcBef>
                <a:spcPct val="50000"/>
              </a:spcBef>
            </a:pPr>
            <a:r>
              <a:rPr lang="en-GB" b="1" dirty="0">
                <a:latin typeface="Symbol" pitchFamily="18" charset="2"/>
              </a:rPr>
              <a:t>2l</a:t>
            </a:r>
          </a:p>
        </p:txBody>
      </p:sp>
      <p:sp>
        <p:nvSpPr>
          <p:cNvPr id="67" name="Text Box 4"/>
          <p:cNvSpPr txBox="1">
            <a:spLocks noChangeArrowheads="1"/>
          </p:cNvSpPr>
          <p:nvPr/>
        </p:nvSpPr>
        <p:spPr bwMode="auto">
          <a:xfrm>
            <a:off x="7953388" y="5253352"/>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d</a:t>
            </a:r>
          </a:p>
        </p:txBody>
      </p:sp>
      <p:sp>
        <p:nvSpPr>
          <p:cNvPr id="68" name="Text Box 4"/>
          <p:cNvSpPr txBox="1">
            <a:spLocks noChangeArrowheads="1"/>
          </p:cNvSpPr>
          <p:nvPr/>
        </p:nvSpPr>
        <p:spPr bwMode="auto">
          <a:xfrm>
            <a:off x="8903348" y="4714885"/>
            <a:ext cx="1682613" cy="46166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342900" indent="-342900" algn="ctr">
              <a:spcBef>
                <a:spcPct val="50000"/>
              </a:spcBef>
            </a:pPr>
            <a:r>
              <a:rPr lang="en-GB" b="1" dirty="0"/>
              <a:t>2</a:t>
            </a:r>
            <a:r>
              <a:rPr lang="en-GB" b="1" baseline="30000" dirty="0"/>
              <a:t>nd</a:t>
            </a:r>
            <a:r>
              <a:rPr lang="en-GB" b="1" dirty="0"/>
              <a:t> Order</a:t>
            </a:r>
          </a:p>
        </p:txBody>
      </p:sp>
    </p:spTree>
    <p:extLst>
      <p:ext uri="{BB962C8B-B14F-4D97-AF65-F5344CB8AC3E}">
        <p14:creationId xmlns:p14="http://schemas.microsoft.com/office/powerpoint/2010/main" val="66043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dissolve">
                                      <p:cBhvr>
                                        <p:cTn id="7" dur="500"/>
                                        <p:tgtEl>
                                          <p:spTgt spid="5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dissolve">
                                      <p:cBhvr>
                                        <p:cTn id="11" dur="500"/>
                                        <p:tgtEl>
                                          <p:spTgt spid="58"/>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dissolve">
                                      <p:cBhvr>
                                        <p:cTn id="14" dur="500"/>
                                        <p:tgtEl>
                                          <p:spTgt spid="59"/>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dissolve">
                                      <p:cBhvr>
                                        <p:cTn id="17" dur="500"/>
                                        <p:tgtEl>
                                          <p:spTgt spid="61"/>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dissolve">
                                      <p:cBhvr>
                                        <p:cTn id="20" dur="500"/>
                                        <p:tgtEl>
                                          <p:spTgt spid="60"/>
                                        </p:tgtEl>
                                      </p:cBhvr>
                                    </p:animEffect>
                                  </p:childTnLst>
                                </p:cTn>
                              </p:par>
                            </p:childTnLst>
                          </p:cTn>
                        </p:par>
                        <p:par>
                          <p:cTn id="21" fill="hold">
                            <p:stCondLst>
                              <p:cond delay="1000"/>
                            </p:stCondLst>
                            <p:childTnLst>
                              <p:par>
                                <p:cTn id="22" presetID="9" presetClass="entr" presetSubtype="0"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dissolve">
                                      <p:cBhvr>
                                        <p:cTn id="24" dur="500"/>
                                        <p:tgtEl>
                                          <p:spTgt spid="6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dissolve">
                                      <p:cBhvr>
                                        <p:cTn id="29" dur="500"/>
                                        <p:tgtEl>
                                          <p:spTgt spid="63"/>
                                        </p:tgtEl>
                                      </p:cBhvr>
                                    </p:animEffect>
                                  </p:childTnLst>
                                </p:cTn>
                              </p:par>
                            </p:childTnLst>
                          </p:cTn>
                        </p:par>
                        <p:par>
                          <p:cTn id="30" fill="hold">
                            <p:stCondLst>
                              <p:cond delay="500"/>
                            </p:stCondLst>
                            <p:childTnLst>
                              <p:par>
                                <p:cTn id="31" presetID="9" presetClass="entr" presetSubtype="0" fill="hold" grpId="0" nodeType="after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dissolve">
                                      <p:cBhvr>
                                        <p:cTn id="33" dur="500"/>
                                        <p:tgtEl>
                                          <p:spTgt spid="64"/>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dissolve">
                                      <p:cBhvr>
                                        <p:cTn id="36" dur="500"/>
                                        <p:tgtEl>
                                          <p:spTgt spid="65"/>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dissolve">
                                      <p:cBhvr>
                                        <p:cTn id="39" dur="500"/>
                                        <p:tgtEl>
                                          <p:spTgt spid="67"/>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dissolve">
                                      <p:cBhvr>
                                        <p:cTn id="42" dur="500"/>
                                        <p:tgtEl>
                                          <p:spTgt spid="66"/>
                                        </p:tgtEl>
                                      </p:cBhvr>
                                    </p:animEffect>
                                  </p:childTnLst>
                                </p:cTn>
                              </p:par>
                            </p:childTnLst>
                          </p:cTn>
                        </p:par>
                        <p:par>
                          <p:cTn id="43" fill="hold">
                            <p:stCondLst>
                              <p:cond delay="1000"/>
                            </p:stCondLst>
                            <p:childTnLst>
                              <p:par>
                                <p:cTn id="44" presetID="9" presetClass="entr" presetSubtype="0" fill="hold" grpId="0" nodeType="after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dissolve">
                                      <p:cBhvr>
                                        <p:cTn id="4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3" grpId="0" animBg="1"/>
      <p:bldP spid="58" grpId="0" animBg="1"/>
      <p:bldP spid="59" grpId="0"/>
      <p:bldP spid="60" grpId="0"/>
      <p:bldP spid="61" grpId="0"/>
      <p:bldP spid="62" grpId="0" animBg="1"/>
      <p:bldP spid="64" grpId="0" animBg="1"/>
      <p:bldP spid="65" grpId="0"/>
      <p:bldP spid="66" grpId="0"/>
      <p:bldP spid="67" grpId="0"/>
      <p:bldP spid="6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839416" y="110533"/>
            <a:ext cx="10513168" cy="1143001"/>
          </a:xfrm>
        </p:spPr>
        <p:txBody>
          <a:bodyPr>
            <a:normAutofit/>
          </a:bodyPr>
          <a:lstStyle/>
          <a:p>
            <a:pPr eaLnBrk="1" hangingPunct="1"/>
            <a:r>
              <a:rPr lang="en-GB" sz="4400" dirty="0"/>
              <a:t>Derivation of </a:t>
            </a:r>
            <a:r>
              <a:rPr lang="en-GB" sz="4400" dirty="0">
                <a:latin typeface="Symbol" pitchFamily="18" charset="2"/>
              </a:rPr>
              <a:t>l</a:t>
            </a:r>
          </a:p>
        </p:txBody>
      </p:sp>
      <p:sp>
        <p:nvSpPr>
          <p:cNvPr id="22" name="Text Box 4"/>
          <p:cNvSpPr txBox="1">
            <a:spLocks noChangeArrowheads="1"/>
          </p:cNvSpPr>
          <p:nvPr/>
        </p:nvSpPr>
        <p:spPr bwMode="auto">
          <a:xfrm>
            <a:off x="839416" y="857233"/>
            <a:ext cx="10513168" cy="830997"/>
          </a:xfrm>
          <a:prstGeom prst="rect">
            <a:avLst/>
          </a:prstGeom>
          <a:noFill/>
          <a:ln w="9525">
            <a:noFill/>
            <a:miter lim="800000"/>
            <a:headEnd/>
            <a:tailEnd/>
          </a:ln>
        </p:spPr>
        <p:txBody>
          <a:bodyPr wrap="square">
            <a:spAutoFit/>
          </a:bodyPr>
          <a:lstStyle/>
          <a:p>
            <a:pPr>
              <a:spcBef>
                <a:spcPct val="50000"/>
              </a:spcBef>
            </a:pPr>
            <a:r>
              <a:rPr lang="en-GB" u="dbl" dirty="0">
                <a:solidFill>
                  <a:srgbClr val="747678"/>
                </a:solidFill>
                <a:uFill>
                  <a:solidFill>
                    <a:srgbClr val="FF0000"/>
                  </a:solidFill>
                </a:uFill>
                <a:latin typeface="+mn-lt"/>
              </a:rPr>
              <a:t>Write an equation for sinq</a:t>
            </a:r>
            <a:r>
              <a:rPr lang="en-GB" u="dbl" baseline="-25000" dirty="0">
                <a:solidFill>
                  <a:srgbClr val="747678"/>
                </a:solidFill>
                <a:uFill>
                  <a:solidFill>
                    <a:srgbClr val="FF0000"/>
                  </a:solidFill>
                </a:uFill>
                <a:latin typeface="+mn-lt"/>
              </a:rPr>
              <a:t>1</a:t>
            </a:r>
            <a:r>
              <a:rPr lang="en-GB" u="dbl" dirty="0">
                <a:solidFill>
                  <a:srgbClr val="747678"/>
                </a:solidFill>
                <a:uFill>
                  <a:solidFill>
                    <a:srgbClr val="FF0000"/>
                  </a:solidFill>
                </a:uFill>
                <a:latin typeface="+mn-lt"/>
              </a:rPr>
              <a:t> and </a:t>
            </a:r>
            <a:r>
              <a:rPr lang="en-GB" u="dbl" dirty="0" err="1">
                <a:solidFill>
                  <a:srgbClr val="747678"/>
                </a:solidFill>
                <a:uFill>
                  <a:solidFill>
                    <a:srgbClr val="FF0000"/>
                  </a:solidFill>
                </a:uFill>
                <a:latin typeface="+mn-lt"/>
              </a:rPr>
              <a:t>sinq</a:t>
            </a:r>
            <a:r>
              <a:rPr lang="en-GB" u="dbl" baseline="-25000" dirty="0" err="1">
                <a:solidFill>
                  <a:srgbClr val="747678"/>
                </a:solidFill>
                <a:uFill>
                  <a:solidFill>
                    <a:srgbClr val="FF0000"/>
                  </a:solidFill>
                </a:uFill>
                <a:latin typeface="+mn-lt"/>
              </a:rPr>
              <a:t>2</a:t>
            </a:r>
            <a:r>
              <a:rPr lang="en-GB" u="dbl" dirty="0">
                <a:solidFill>
                  <a:srgbClr val="747678"/>
                </a:solidFill>
                <a:uFill>
                  <a:solidFill>
                    <a:srgbClr val="FF0000"/>
                  </a:solidFill>
                </a:uFill>
                <a:latin typeface="+mn-lt"/>
              </a:rPr>
              <a:t> </a:t>
            </a:r>
            <a:r>
              <a:rPr lang="en-GB" dirty="0">
                <a:solidFill>
                  <a:srgbClr val="747678"/>
                </a:solidFill>
                <a:latin typeface="+mn-lt"/>
              </a:rPr>
              <a:t>from the triangles formed by the 1</a:t>
            </a:r>
            <a:r>
              <a:rPr lang="en-GB" baseline="30000" dirty="0">
                <a:solidFill>
                  <a:srgbClr val="747678"/>
                </a:solidFill>
                <a:latin typeface="+mn-lt"/>
              </a:rPr>
              <a:t>st</a:t>
            </a:r>
            <a:r>
              <a:rPr lang="en-GB" dirty="0">
                <a:solidFill>
                  <a:srgbClr val="747678"/>
                </a:solidFill>
                <a:latin typeface="+mn-lt"/>
              </a:rPr>
              <a:t> and 2</a:t>
            </a:r>
            <a:r>
              <a:rPr lang="en-GB" baseline="30000" dirty="0">
                <a:solidFill>
                  <a:srgbClr val="747678"/>
                </a:solidFill>
                <a:latin typeface="+mn-lt"/>
              </a:rPr>
              <a:t>nd</a:t>
            </a:r>
            <a:r>
              <a:rPr lang="en-GB" dirty="0">
                <a:solidFill>
                  <a:srgbClr val="747678"/>
                </a:solidFill>
                <a:latin typeface="+mn-lt"/>
              </a:rPr>
              <a:t> order.</a:t>
            </a:r>
          </a:p>
        </p:txBody>
      </p:sp>
      <p:sp>
        <p:nvSpPr>
          <p:cNvPr id="58" name="Right Triangle 57"/>
          <p:cNvSpPr/>
          <p:nvPr/>
        </p:nvSpPr>
        <p:spPr>
          <a:xfrm rot="20383085" flipH="1">
            <a:off x="7930654" y="1768777"/>
            <a:ext cx="620048" cy="1713081"/>
          </a:xfrm>
          <a:prstGeom prst="rtTriangl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9" name="Text Box 4"/>
          <p:cNvSpPr txBox="1">
            <a:spLocks noChangeArrowheads="1"/>
          </p:cNvSpPr>
          <p:nvPr/>
        </p:nvSpPr>
        <p:spPr bwMode="auto">
          <a:xfrm>
            <a:off x="8157069" y="2057664"/>
            <a:ext cx="847732" cy="400110"/>
          </a:xfrm>
          <a:prstGeom prst="rect">
            <a:avLst/>
          </a:prstGeom>
          <a:noFill/>
          <a:ln w="9525">
            <a:noFill/>
            <a:miter lim="800000"/>
            <a:headEnd/>
            <a:tailEnd/>
          </a:ln>
        </p:spPr>
        <p:txBody>
          <a:bodyPr wrap="square">
            <a:spAutoFit/>
          </a:bodyPr>
          <a:lstStyle/>
          <a:p>
            <a:pPr marL="342900" indent="-342900">
              <a:spcBef>
                <a:spcPct val="50000"/>
              </a:spcBef>
            </a:pPr>
            <a:r>
              <a:rPr lang="en-GB" sz="2000" b="1" dirty="0">
                <a:latin typeface="Symbol" pitchFamily="18" charset="2"/>
              </a:rPr>
              <a:t>q</a:t>
            </a:r>
            <a:r>
              <a:rPr lang="en-GB" sz="2000" b="1" baseline="-25000" dirty="0"/>
              <a:t>1</a:t>
            </a:r>
            <a:endParaRPr lang="en-GB" sz="2000" b="1" baseline="-25000" dirty="0">
              <a:latin typeface="Symbol" pitchFamily="18" charset="2"/>
            </a:endParaRPr>
          </a:p>
        </p:txBody>
      </p:sp>
      <p:sp>
        <p:nvSpPr>
          <p:cNvPr id="60" name="Text Box 4"/>
          <p:cNvSpPr txBox="1">
            <a:spLocks noChangeArrowheads="1"/>
          </p:cNvSpPr>
          <p:nvPr/>
        </p:nvSpPr>
        <p:spPr bwMode="auto">
          <a:xfrm rot="20591427">
            <a:off x="8450450" y="3315597"/>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latin typeface="Symbol" pitchFamily="18" charset="2"/>
              </a:rPr>
              <a:t>l</a:t>
            </a:r>
          </a:p>
        </p:txBody>
      </p:sp>
      <p:sp>
        <p:nvSpPr>
          <p:cNvPr id="61" name="Text Box 4"/>
          <p:cNvSpPr txBox="1">
            <a:spLocks noChangeArrowheads="1"/>
          </p:cNvSpPr>
          <p:nvPr/>
        </p:nvSpPr>
        <p:spPr bwMode="auto">
          <a:xfrm>
            <a:off x="7953388" y="2494472"/>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d</a:t>
            </a:r>
          </a:p>
        </p:txBody>
      </p:sp>
      <p:sp>
        <p:nvSpPr>
          <p:cNvPr id="64" name="Right Triangle 63"/>
          <p:cNvSpPr/>
          <p:nvPr/>
        </p:nvSpPr>
        <p:spPr>
          <a:xfrm rot="19118903" flipH="1">
            <a:off x="7663673" y="4844798"/>
            <a:ext cx="1160134" cy="1290847"/>
          </a:xfrm>
          <a:prstGeom prst="rtTriangl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65" name="Text Box 4"/>
          <p:cNvSpPr txBox="1">
            <a:spLocks noChangeArrowheads="1"/>
          </p:cNvSpPr>
          <p:nvPr/>
        </p:nvSpPr>
        <p:spPr bwMode="auto">
          <a:xfrm>
            <a:off x="8178335" y="4669694"/>
            <a:ext cx="847732" cy="400110"/>
          </a:xfrm>
          <a:prstGeom prst="rect">
            <a:avLst/>
          </a:prstGeom>
          <a:noFill/>
          <a:ln w="9525">
            <a:noFill/>
            <a:miter lim="800000"/>
            <a:headEnd/>
            <a:tailEnd/>
          </a:ln>
        </p:spPr>
        <p:txBody>
          <a:bodyPr wrap="square">
            <a:spAutoFit/>
          </a:bodyPr>
          <a:lstStyle/>
          <a:p>
            <a:pPr marL="342900" indent="-342900">
              <a:spcBef>
                <a:spcPct val="50000"/>
              </a:spcBef>
            </a:pPr>
            <a:r>
              <a:rPr lang="en-GB" sz="2000" b="1" dirty="0">
                <a:latin typeface="Symbol" pitchFamily="18" charset="2"/>
              </a:rPr>
              <a:t>q</a:t>
            </a:r>
            <a:r>
              <a:rPr lang="en-GB" sz="2000" b="1" baseline="-25000" dirty="0"/>
              <a:t>2</a:t>
            </a:r>
            <a:endParaRPr lang="en-GB" sz="2000" b="1" baseline="-25000" dirty="0">
              <a:latin typeface="Symbol" pitchFamily="18" charset="2"/>
            </a:endParaRPr>
          </a:p>
        </p:txBody>
      </p:sp>
      <p:sp>
        <p:nvSpPr>
          <p:cNvPr id="66" name="Text Box 4"/>
          <p:cNvSpPr txBox="1">
            <a:spLocks noChangeArrowheads="1"/>
          </p:cNvSpPr>
          <p:nvPr/>
        </p:nvSpPr>
        <p:spPr bwMode="auto">
          <a:xfrm rot="20591427">
            <a:off x="8464826" y="5880997"/>
            <a:ext cx="741590" cy="461665"/>
          </a:xfrm>
          <a:prstGeom prst="rect">
            <a:avLst/>
          </a:prstGeom>
          <a:noFill/>
          <a:ln w="9525">
            <a:noFill/>
            <a:miter lim="800000"/>
            <a:headEnd/>
            <a:tailEnd/>
          </a:ln>
        </p:spPr>
        <p:txBody>
          <a:bodyPr wrap="square">
            <a:spAutoFit/>
          </a:bodyPr>
          <a:lstStyle/>
          <a:p>
            <a:pPr marL="342900" indent="-342900">
              <a:spcBef>
                <a:spcPct val="50000"/>
              </a:spcBef>
            </a:pPr>
            <a:r>
              <a:rPr lang="en-GB" b="1" dirty="0">
                <a:latin typeface="Symbol" pitchFamily="18" charset="2"/>
              </a:rPr>
              <a:t>2l</a:t>
            </a:r>
          </a:p>
        </p:txBody>
      </p:sp>
      <p:sp>
        <p:nvSpPr>
          <p:cNvPr id="67" name="Text Box 4"/>
          <p:cNvSpPr txBox="1">
            <a:spLocks noChangeArrowheads="1"/>
          </p:cNvSpPr>
          <p:nvPr/>
        </p:nvSpPr>
        <p:spPr bwMode="auto">
          <a:xfrm>
            <a:off x="7953388" y="5253352"/>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d</a:t>
            </a:r>
          </a:p>
        </p:txBody>
      </p:sp>
      <p:graphicFrame>
        <p:nvGraphicFramePr>
          <p:cNvPr id="69" name="Object 68"/>
          <p:cNvGraphicFramePr>
            <a:graphicFrameLocks noChangeAspect="1"/>
          </p:cNvGraphicFramePr>
          <p:nvPr/>
        </p:nvGraphicFramePr>
        <p:xfrm>
          <a:off x="2484157" y="2143116"/>
          <a:ext cx="4429560" cy="1125544"/>
        </p:xfrm>
        <a:graphic>
          <a:graphicData uri="http://schemas.openxmlformats.org/presentationml/2006/ole">
            <mc:AlternateContent xmlns:mc="http://schemas.openxmlformats.org/markup-compatibility/2006">
              <mc:Choice xmlns:v="urn:schemas-microsoft-com:vml" Requires="v">
                <p:oleObj spid="_x0000_s1039" name="Equation" r:id="rId4" imgW="1549080" imgH="393480" progId="Equation.3">
                  <p:embed/>
                </p:oleObj>
              </mc:Choice>
              <mc:Fallback>
                <p:oleObj name="Equation" r:id="rId4" imgW="1549080" imgH="393480" progId="Equation.3">
                  <p:embed/>
                  <p:pic>
                    <p:nvPicPr>
                      <p:cNvPr id="69" name="Object 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157" y="2143116"/>
                        <a:ext cx="4429560" cy="11255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228" name="Object 4"/>
          <p:cNvGraphicFramePr>
            <a:graphicFrameLocks noChangeAspect="1"/>
          </p:cNvGraphicFramePr>
          <p:nvPr/>
        </p:nvGraphicFramePr>
        <p:xfrm>
          <a:off x="2212975" y="5021264"/>
          <a:ext cx="4973638" cy="1125537"/>
        </p:xfrm>
        <a:graphic>
          <a:graphicData uri="http://schemas.openxmlformats.org/presentationml/2006/ole">
            <mc:AlternateContent xmlns:mc="http://schemas.openxmlformats.org/markup-compatibility/2006">
              <mc:Choice xmlns:v="urn:schemas-microsoft-com:vml" Requires="v">
                <p:oleObj spid="_x0000_s1040" name="Equation" r:id="rId6" imgW="1739880" imgH="393480" progId="Equation.3">
                  <p:embed/>
                </p:oleObj>
              </mc:Choice>
              <mc:Fallback>
                <p:oleObj name="Equation" r:id="rId6" imgW="1739880" imgH="393480" progId="Equation.3">
                  <p:embed/>
                  <p:pic>
                    <p:nvPicPr>
                      <p:cNvPr id="52228"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2975" y="5021264"/>
                        <a:ext cx="4973638" cy="1125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 Box 4"/>
          <p:cNvSpPr txBox="1">
            <a:spLocks noChangeArrowheads="1"/>
          </p:cNvSpPr>
          <p:nvPr/>
        </p:nvSpPr>
        <p:spPr bwMode="auto">
          <a:xfrm>
            <a:off x="8882082" y="2324394"/>
            <a:ext cx="1682613" cy="46166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342900" indent="-342900" algn="ctr">
              <a:spcBef>
                <a:spcPct val="50000"/>
              </a:spcBef>
            </a:pPr>
            <a:r>
              <a:rPr lang="en-GB" b="1" dirty="0"/>
              <a:t>1</a:t>
            </a:r>
            <a:r>
              <a:rPr lang="en-GB" b="1" baseline="30000" dirty="0"/>
              <a:t>st</a:t>
            </a:r>
            <a:r>
              <a:rPr lang="en-GB" b="1" dirty="0"/>
              <a:t> Order</a:t>
            </a:r>
          </a:p>
        </p:txBody>
      </p:sp>
      <p:sp>
        <p:nvSpPr>
          <p:cNvPr id="17" name="Text Box 4"/>
          <p:cNvSpPr txBox="1">
            <a:spLocks noChangeArrowheads="1"/>
          </p:cNvSpPr>
          <p:nvPr/>
        </p:nvSpPr>
        <p:spPr bwMode="auto">
          <a:xfrm>
            <a:off x="8903348" y="4714885"/>
            <a:ext cx="1682613" cy="46166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342900" indent="-342900" algn="ctr">
              <a:spcBef>
                <a:spcPct val="50000"/>
              </a:spcBef>
            </a:pPr>
            <a:r>
              <a:rPr lang="en-GB" b="1" dirty="0"/>
              <a:t>2</a:t>
            </a:r>
            <a:r>
              <a:rPr lang="en-GB" b="1" baseline="30000" dirty="0"/>
              <a:t>nd</a:t>
            </a:r>
            <a:r>
              <a:rPr lang="en-GB" b="1" dirty="0"/>
              <a:t> Order</a:t>
            </a:r>
          </a:p>
        </p:txBody>
      </p:sp>
    </p:spTree>
    <p:extLst>
      <p:ext uri="{BB962C8B-B14F-4D97-AF65-F5344CB8AC3E}">
        <p14:creationId xmlns:p14="http://schemas.microsoft.com/office/powerpoint/2010/main" val="179474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dissolve">
                                      <p:cBhvr>
                                        <p:cTn id="7" dur="500"/>
                                        <p:tgtEl>
                                          <p:spTgt spid="5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dissolve">
                                      <p:cBhvr>
                                        <p:cTn id="10" dur="500"/>
                                        <p:tgtEl>
                                          <p:spTgt spid="5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500"/>
                                        <p:tgtEl>
                                          <p:spTgt spid="6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dissolve">
                                      <p:cBhvr>
                                        <p:cTn id="16" dur="500"/>
                                        <p:tgtEl>
                                          <p:spTgt spid="60"/>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dissolve">
                                      <p:cBhvr>
                                        <p:cTn id="20" dur="500"/>
                                        <p:tgtEl>
                                          <p:spTgt spid="6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dissolve">
                                      <p:cBhvr>
                                        <p:cTn id="23" dur="500"/>
                                        <p:tgtEl>
                                          <p:spTgt spid="65"/>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dissolve">
                                      <p:cBhvr>
                                        <p:cTn id="26" dur="500"/>
                                        <p:tgtEl>
                                          <p:spTgt spid="67"/>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dissolve">
                                      <p:cBhvr>
                                        <p:cTn id="29" dur="500"/>
                                        <p:tgtEl>
                                          <p:spTgt spid="66"/>
                                        </p:tgtEl>
                                      </p:cBhvr>
                                    </p:animEffect>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nodeType="clickEffect">
                                  <p:stCondLst>
                                    <p:cond delay="0"/>
                                  </p:stCondLst>
                                  <p:childTnLst>
                                    <p:set>
                                      <p:cBhvr>
                                        <p:cTn id="33" dur="1" fill="hold">
                                          <p:stCondLst>
                                            <p:cond delay="0"/>
                                          </p:stCondLst>
                                        </p:cTn>
                                        <p:tgtEl>
                                          <p:spTgt spid="69"/>
                                        </p:tgtEl>
                                        <p:attrNameLst>
                                          <p:attrName>style.visibility</p:attrName>
                                        </p:attrNameLst>
                                      </p:cBhvr>
                                      <p:to>
                                        <p:strVal val="visible"/>
                                      </p:to>
                                    </p:set>
                                    <p:anim calcmode="lin" valueType="num">
                                      <p:cBhvr>
                                        <p:cTn id="34" dur="1000" fill="hold"/>
                                        <p:tgtEl>
                                          <p:spTgt spid="69"/>
                                        </p:tgtEl>
                                        <p:attrNameLst>
                                          <p:attrName>ppt_w</p:attrName>
                                        </p:attrNameLst>
                                      </p:cBhvr>
                                      <p:tavLst>
                                        <p:tav tm="0">
                                          <p:val>
                                            <p:strVal val="#ppt_w+.3"/>
                                          </p:val>
                                        </p:tav>
                                        <p:tav tm="100000">
                                          <p:val>
                                            <p:strVal val="#ppt_w"/>
                                          </p:val>
                                        </p:tav>
                                      </p:tavLst>
                                    </p:anim>
                                    <p:anim calcmode="lin" valueType="num">
                                      <p:cBhvr>
                                        <p:cTn id="35" dur="1000" fill="hold"/>
                                        <p:tgtEl>
                                          <p:spTgt spid="69"/>
                                        </p:tgtEl>
                                        <p:attrNameLst>
                                          <p:attrName>ppt_h</p:attrName>
                                        </p:attrNameLst>
                                      </p:cBhvr>
                                      <p:tavLst>
                                        <p:tav tm="0">
                                          <p:val>
                                            <p:strVal val="#ppt_h"/>
                                          </p:val>
                                        </p:tav>
                                        <p:tav tm="100000">
                                          <p:val>
                                            <p:strVal val="#ppt_h"/>
                                          </p:val>
                                        </p:tav>
                                      </p:tavLst>
                                    </p:anim>
                                    <p:animEffect transition="in" filter="fade">
                                      <p:cBhvr>
                                        <p:cTn id="36" dur="1000"/>
                                        <p:tgtEl>
                                          <p:spTgt spid="69"/>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nodeType="clickEffect">
                                  <p:stCondLst>
                                    <p:cond delay="0"/>
                                  </p:stCondLst>
                                  <p:childTnLst>
                                    <p:set>
                                      <p:cBhvr>
                                        <p:cTn id="40" dur="1" fill="hold">
                                          <p:stCondLst>
                                            <p:cond delay="0"/>
                                          </p:stCondLst>
                                        </p:cTn>
                                        <p:tgtEl>
                                          <p:spTgt spid="52228"/>
                                        </p:tgtEl>
                                        <p:attrNameLst>
                                          <p:attrName>style.visibility</p:attrName>
                                        </p:attrNameLst>
                                      </p:cBhvr>
                                      <p:to>
                                        <p:strVal val="visible"/>
                                      </p:to>
                                    </p:set>
                                    <p:anim calcmode="lin" valueType="num">
                                      <p:cBhvr>
                                        <p:cTn id="41" dur="1000" fill="hold"/>
                                        <p:tgtEl>
                                          <p:spTgt spid="52228"/>
                                        </p:tgtEl>
                                        <p:attrNameLst>
                                          <p:attrName>ppt_w</p:attrName>
                                        </p:attrNameLst>
                                      </p:cBhvr>
                                      <p:tavLst>
                                        <p:tav tm="0">
                                          <p:val>
                                            <p:strVal val="#ppt_w+.3"/>
                                          </p:val>
                                        </p:tav>
                                        <p:tav tm="100000">
                                          <p:val>
                                            <p:strVal val="#ppt_w"/>
                                          </p:val>
                                        </p:tav>
                                      </p:tavLst>
                                    </p:anim>
                                    <p:anim calcmode="lin" valueType="num">
                                      <p:cBhvr>
                                        <p:cTn id="42" dur="1000" fill="hold"/>
                                        <p:tgtEl>
                                          <p:spTgt spid="52228"/>
                                        </p:tgtEl>
                                        <p:attrNameLst>
                                          <p:attrName>ppt_h</p:attrName>
                                        </p:attrNameLst>
                                      </p:cBhvr>
                                      <p:tavLst>
                                        <p:tav tm="0">
                                          <p:val>
                                            <p:strVal val="#ppt_h"/>
                                          </p:val>
                                        </p:tav>
                                        <p:tav tm="100000">
                                          <p:val>
                                            <p:strVal val="#ppt_h"/>
                                          </p:val>
                                        </p:tav>
                                      </p:tavLst>
                                    </p:anim>
                                    <p:animEffect transition="in" filter="fade">
                                      <p:cBhvr>
                                        <p:cTn id="43" dur="1000"/>
                                        <p:tgtEl>
                                          <p:spTgt spid="52228"/>
                                        </p:tgtEl>
                                      </p:cBhvr>
                                    </p:animEffect>
                                  </p:childTnLst>
                                </p:cTn>
                              </p:par>
                            </p:childTnLst>
                          </p:cTn>
                        </p:par>
                        <p:par>
                          <p:cTn id="44" fill="hold">
                            <p:stCondLst>
                              <p:cond delay="1000"/>
                            </p:stCondLst>
                            <p:childTnLst>
                              <p:par>
                                <p:cTn id="45" presetID="9"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dissolve">
                                      <p:cBhvr>
                                        <p:cTn id="47" dur="500"/>
                                        <p:tgtEl>
                                          <p:spTgt spid="16"/>
                                        </p:tgtEl>
                                      </p:cBhvr>
                                    </p:animEffect>
                                  </p:childTnLst>
                                </p:cTn>
                              </p:par>
                            </p:childTnLst>
                          </p:cTn>
                        </p:par>
                        <p:par>
                          <p:cTn id="48" fill="hold">
                            <p:stCondLst>
                              <p:cond delay="1500"/>
                            </p:stCondLst>
                            <p:childTnLst>
                              <p:par>
                                <p:cTn id="49" presetID="9" presetClass="entr" presetSubtype="0"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dissolve">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p:bldP spid="60" grpId="0"/>
      <p:bldP spid="61" grpId="0"/>
      <p:bldP spid="64" grpId="0" animBg="1"/>
      <p:bldP spid="65" grpId="0"/>
      <p:bldP spid="66" grpId="0"/>
      <p:bldP spid="67" grpId="0"/>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839416" y="193087"/>
            <a:ext cx="10513168" cy="1143001"/>
          </a:xfrm>
        </p:spPr>
        <p:txBody>
          <a:bodyPr>
            <a:normAutofit/>
          </a:bodyPr>
          <a:lstStyle/>
          <a:p>
            <a:pPr eaLnBrk="1" hangingPunct="1"/>
            <a:r>
              <a:rPr lang="en-GB" sz="4400" dirty="0"/>
              <a:t>Derivation of </a:t>
            </a:r>
            <a:r>
              <a:rPr lang="en-GB" sz="4400" dirty="0">
                <a:latin typeface="Symbol" pitchFamily="18" charset="2"/>
              </a:rPr>
              <a:t>l</a:t>
            </a:r>
          </a:p>
        </p:txBody>
      </p:sp>
      <p:sp>
        <p:nvSpPr>
          <p:cNvPr id="22" name="Text Box 4"/>
          <p:cNvSpPr txBox="1">
            <a:spLocks noChangeArrowheads="1"/>
          </p:cNvSpPr>
          <p:nvPr/>
        </p:nvSpPr>
        <p:spPr bwMode="auto">
          <a:xfrm>
            <a:off x="839416" y="975667"/>
            <a:ext cx="10513168" cy="461665"/>
          </a:xfrm>
          <a:prstGeom prst="rect">
            <a:avLst/>
          </a:prstGeom>
          <a:noFill/>
          <a:ln w="9525">
            <a:noFill/>
            <a:miter lim="800000"/>
            <a:headEnd/>
            <a:tailEnd/>
          </a:ln>
        </p:spPr>
        <p:txBody>
          <a:bodyPr wrap="square">
            <a:spAutoFit/>
          </a:bodyPr>
          <a:lstStyle/>
          <a:p>
            <a:pPr marL="342900" indent="-342900">
              <a:spcBef>
                <a:spcPct val="50000"/>
              </a:spcBef>
            </a:pPr>
            <a:r>
              <a:rPr lang="en-GB" dirty="0">
                <a:solidFill>
                  <a:srgbClr val="747678"/>
                </a:solidFill>
                <a:latin typeface="+mn-lt"/>
              </a:rPr>
              <a:t>In general we can find l from any order of diffraction, e.g. n</a:t>
            </a:r>
            <a:r>
              <a:rPr lang="en-GB" b="1" baseline="30000" dirty="0">
                <a:solidFill>
                  <a:srgbClr val="747678"/>
                </a:solidFill>
                <a:latin typeface="+mn-lt"/>
              </a:rPr>
              <a:t>th</a:t>
            </a:r>
            <a:r>
              <a:rPr lang="en-GB" dirty="0">
                <a:solidFill>
                  <a:srgbClr val="747678"/>
                </a:solidFill>
                <a:latin typeface="+mn-lt"/>
              </a:rPr>
              <a:t> order.</a:t>
            </a:r>
          </a:p>
        </p:txBody>
      </p:sp>
      <p:graphicFrame>
        <p:nvGraphicFramePr>
          <p:cNvPr id="69" name="Object 68"/>
          <p:cNvGraphicFramePr>
            <a:graphicFrameLocks noChangeAspect="1"/>
          </p:cNvGraphicFramePr>
          <p:nvPr/>
        </p:nvGraphicFramePr>
        <p:xfrm>
          <a:off x="3952860" y="2000241"/>
          <a:ext cx="4050860" cy="1122363"/>
        </p:xfrm>
        <a:graphic>
          <a:graphicData uri="http://schemas.openxmlformats.org/presentationml/2006/ole">
            <mc:AlternateContent xmlns:mc="http://schemas.openxmlformats.org/markup-compatibility/2006">
              <mc:Choice xmlns:v="urn:schemas-microsoft-com:vml" Requires="v">
                <p:oleObj spid="_x0000_s2056" name="Equation" r:id="rId4" imgW="825480" imgH="228600" progId="Equation.3">
                  <p:embed/>
                </p:oleObj>
              </mc:Choice>
              <mc:Fallback>
                <p:oleObj name="Equation" r:id="rId4" imgW="825480" imgH="228600" progId="Equation.3">
                  <p:embed/>
                  <p:pic>
                    <p:nvPicPr>
                      <p:cNvPr id="69" name="Object 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60" y="2000241"/>
                        <a:ext cx="4050860" cy="1122363"/>
                      </a:xfrm>
                      <a:prstGeom prst="rect">
                        <a:avLst/>
                      </a:prstGeom>
                      <a:gradFill rotWithShape="1">
                        <a:gsLst>
                          <a:gs pos="0">
                            <a:srgbClr val="00FF00">
                              <a:gamma/>
                              <a:shade val="46275"/>
                              <a:invGamma/>
                            </a:srgbClr>
                          </a:gs>
                          <a:gs pos="50000">
                            <a:srgbClr val="00FF00"/>
                          </a:gs>
                          <a:gs pos="100000">
                            <a:srgbClr val="00FF00">
                              <a:gamma/>
                              <a:shade val="46275"/>
                              <a:invGamma/>
                            </a:srgbClr>
                          </a:gs>
                        </a:gsLst>
                        <a:lin ang="18900000" scaled="1"/>
                      </a:gradFill>
                      <a:ln w="9525">
                        <a:solidFill>
                          <a:schemeClr val="tx1"/>
                        </a:solidFill>
                        <a:miter lim="800000"/>
                        <a:headEnd/>
                        <a:tailEnd/>
                      </a:ln>
                    </p:spPr>
                  </p:pic>
                </p:oleObj>
              </mc:Fallback>
            </mc:AlternateContent>
          </a:graphicData>
        </a:graphic>
      </p:graphicFrame>
    </p:spTree>
    <p:extLst>
      <p:ext uri="{BB962C8B-B14F-4D97-AF65-F5344CB8AC3E}">
        <p14:creationId xmlns:p14="http://schemas.microsoft.com/office/powerpoint/2010/main" val="30885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1000" fill="hold"/>
                                        <p:tgtEl>
                                          <p:spTgt spid="69"/>
                                        </p:tgtEl>
                                        <p:attrNameLst>
                                          <p:attrName>ppt_w</p:attrName>
                                        </p:attrNameLst>
                                      </p:cBhvr>
                                      <p:tavLst>
                                        <p:tav tm="0">
                                          <p:val>
                                            <p:strVal val="#ppt_w+.3"/>
                                          </p:val>
                                        </p:tav>
                                        <p:tav tm="100000">
                                          <p:val>
                                            <p:strVal val="#ppt_w"/>
                                          </p:val>
                                        </p:tav>
                                      </p:tavLst>
                                    </p:anim>
                                    <p:anim calcmode="lin" valueType="num">
                                      <p:cBhvr>
                                        <p:cTn id="8" dur="1000" fill="hold"/>
                                        <p:tgtEl>
                                          <p:spTgt spid="69"/>
                                        </p:tgtEl>
                                        <p:attrNameLst>
                                          <p:attrName>ppt_h</p:attrName>
                                        </p:attrNameLst>
                                      </p:cBhvr>
                                      <p:tavLst>
                                        <p:tav tm="0">
                                          <p:val>
                                            <p:strVal val="#ppt_h"/>
                                          </p:val>
                                        </p:tav>
                                        <p:tav tm="100000">
                                          <p:val>
                                            <p:strVal val="#ppt_h"/>
                                          </p:val>
                                        </p:tav>
                                      </p:tavLst>
                                    </p:anim>
                                    <p:animEffect transition="in" filter="fade">
                                      <p:cBhvr>
                                        <p:cTn id="9"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11425" y="404664"/>
            <a:ext cx="10499030" cy="920750"/>
          </a:xfrm>
        </p:spPr>
        <p:txBody>
          <a:bodyPr/>
          <a:lstStyle/>
          <a:p>
            <a:pPr eaLnBrk="1" hangingPunct="1"/>
            <a:r>
              <a:rPr lang="en-GB" altLang="en-US" sz="4400" dirty="0"/>
              <a:t>Diffraction Grating</a:t>
            </a:r>
          </a:p>
        </p:txBody>
      </p:sp>
      <p:sp>
        <p:nvSpPr>
          <p:cNvPr id="6147" name="Rectangle 3"/>
          <p:cNvSpPr>
            <a:spLocks noGrp="1" noChangeArrowheads="1"/>
          </p:cNvSpPr>
          <p:nvPr>
            <p:ph type="body" idx="1"/>
          </p:nvPr>
        </p:nvSpPr>
        <p:spPr/>
        <p:txBody>
          <a:bodyPr/>
          <a:lstStyle/>
          <a:p>
            <a:r>
              <a:rPr lang="en-GB" altLang="en-US" sz="2800" b="0" dirty="0"/>
              <a:t>f</a:t>
            </a:r>
            <a:r>
              <a:rPr lang="en-GB" altLang="en-US" sz="2800" b="0" dirty="0" smtClean="0"/>
              <a:t>ind </a:t>
            </a:r>
            <a:r>
              <a:rPr lang="en-GB" altLang="en-US" sz="2800" b="0" dirty="0"/>
              <a:t>the wavelength of a laser pointer using the diffraction pattern from different diffraction </a:t>
            </a:r>
            <a:r>
              <a:rPr lang="en-GB" altLang="en-US" sz="2800" b="0" dirty="0" smtClean="0"/>
              <a:t>gratings</a:t>
            </a:r>
            <a:endParaRPr lang="en-GB" altLang="en-US" sz="2800" b="0" dirty="0"/>
          </a:p>
          <a:p>
            <a:endParaRPr lang="en-GB" altLang="en-US" sz="2800" b="0" dirty="0"/>
          </a:p>
          <a:p>
            <a:r>
              <a:rPr lang="en-GB" altLang="en-US" sz="2800" b="0" dirty="0"/>
              <a:t>t</a:t>
            </a:r>
            <a:r>
              <a:rPr lang="en-GB" altLang="en-US" sz="2800" b="0" dirty="0" smtClean="0"/>
              <a:t>he </a:t>
            </a:r>
            <a:r>
              <a:rPr lang="en-GB" altLang="en-US" sz="2800" b="0" dirty="0"/>
              <a:t>Maths you will </a:t>
            </a:r>
            <a:r>
              <a:rPr lang="en-GB" altLang="en-US" sz="2800" b="0" dirty="0" smtClean="0"/>
              <a:t>need:</a:t>
            </a:r>
            <a:endParaRPr lang="en-GB" altLang="en-US" sz="2800" b="0" dirty="0"/>
          </a:p>
          <a:p>
            <a:pPr marL="0" indent="0">
              <a:buNone/>
            </a:pPr>
            <a:endParaRPr lang="en-GB" altLang="en-US" dirty="0"/>
          </a:p>
          <a:p>
            <a:pPr marL="0" indent="0" algn="ctr">
              <a:buNone/>
            </a:pPr>
            <a:r>
              <a:rPr lang="en-GB" altLang="en-US" dirty="0" err="1"/>
              <a:t>n</a:t>
            </a:r>
            <a:r>
              <a:rPr lang="en-GB" altLang="en-US" dirty="0" err="1">
                <a:latin typeface="Symbol" charset="2"/>
                <a:ea typeface="Symbol" charset="2"/>
                <a:cs typeface="Symbol" charset="2"/>
              </a:rPr>
              <a:t>l</a:t>
            </a:r>
            <a:r>
              <a:rPr lang="en-GB" altLang="en-US" dirty="0"/>
              <a:t> = </a:t>
            </a:r>
            <a:r>
              <a:rPr lang="en-GB" altLang="en-US" dirty="0" err="1"/>
              <a:t>dsin</a:t>
            </a:r>
            <a:r>
              <a:rPr lang="en-GB" altLang="en-US" dirty="0" err="1">
                <a:latin typeface="Symbol" charset="2"/>
                <a:ea typeface="Symbol" charset="2"/>
                <a:cs typeface="Symbol" charset="2"/>
              </a:rPr>
              <a:t>q</a:t>
            </a:r>
            <a:endParaRPr lang="en-GB" altLang="en-US" dirty="0">
              <a:latin typeface="Symbol" charset="2"/>
              <a:ea typeface="Symbol" charset="2"/>
              <a:cs typeface="Symbol" charset="2"/>
            </a:endParaRPr>
          </a:p>
          <a:p>
            <a:pPr marL="0" indent="0">
              <a:buNone/>
            </a:pPr>
            <a:endParaRPr lang="en-GB" altLang="en-US" dirty="0">
              <a:latin typeface="Symbol" charset="2"/>
              <a:ea typeface="Symbol" charset="2"/>
              <a:cs typeface="Symbol" charset="2"/>
            </a:endParaRPr>
          </a:p>
          <a:p>
            <a:pPr marL="0" indent="0">
              <a:buNone/>
            </a:pPr>
            <a:endParaRPr lang="en-GB" altLang="en-US" dirty="0">
              <a:latin typeface="Symbol" charset="2"/>
              <a:ea typeface="Symbol" charset="2"/>
              <a:cs typeface="Symbol" charset="2"/>
            </a:endParaRPr>
          </a:p>
          <a:p>
            <a:pPr marL="0" indent="0">
              <a:buNone/>
            </a:pPr>
            <a:endParaRPr lang="en-GB" altLang="en-US" dirty="0"/>
          </a:p>
          <a:p>
            <a:pPr marL="0" indent="0">
              <a:buNone/>
            </a:pPr>
            <a:endParaRPr lang="en-GB" altLang="en-US" dirty="0"/>
          </a:p>
          <a:p>
            <a:pPr marL="0" indent="0">
              <a:buNone/>
            </a:pPr>
            <a:endParaRPr lang="en-GB" altLang="en-US" dirty="0"/>
          </a:p>
          <a:p>
            <a:pPr marL="0" indent="0">
              <a:buNone/>
            </a:pPr>
            <a:endParaRPr lang="en-GB" altLang="en-US" dirty="0"/>
          </a:p>
        </p:txBody>
      </p:sp>
      <p:sp>
        <p:nvSpPr>
          <p:cNvPr id="2" name="Right Triangle 1"/>
          <p:cNvSpPr/>
          <p:nvPr/>
        </p:nvSpPr>
        <p:spPr>
          <a:xfrm flipH="1">
            <a:off x="2567608" y="4149080"/>
            <a:ext cx="2952328" cy="576064"/>
          </a:xfrm>
          <a:prstGeom prst="rtTriangle">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791744" y="4335488"/>
            <a:ext cx="504056" cy="461665"/>
          </a:xfrm>
          <a:prstGeom prst="rect">
            <a:avLst/>
          </a:prstGeom>
          <a:noFill/>
        </p:spPr>
        <p:txBody>
          <a:bodyPr wrap="square" rtlCol="0">
            <a:spAutoFit/>
          </a:bodyPr>
          <a:lstStyle/>
          <a:p>
            <a:pPr algn="ctr"/>
            <a:r>
              <a:rPr lang="en-US" dirty="0">
                <a:latin typeface="Symbol" charset="2"/>
                <a:ea typeface="Symbol" charset="2"/>
                <a:cs typeface="Symbol" charset="2"/>
              </a:rPr>
              <a:t>q</a:t>
            </a:r>
          </a:p>
        </p:txBody>
      </p:sp>
      <p:sp>
        <p:nvSpPr>
          <p:cNvPr id="6" name="TextBox 5"/>
          <p:cNvSpPr txBox="1"/>
          <p:nvPr/>
        </p:nvSpPr>
        <p:spPr>
          <a:xfrm>
            <a:off x="4079776" y="4695528"/>
            <a:ext cx="504056" cy="461665"/>
          </a:xfrm>
          <a:prstGeom prst="rect">
            <a:avLst/>
          </a:prstGeom>
          <a:noFill/>
        </p:spPr>
        <p:txBody>
          <a:bodyPr wrap="square" rtlCol="0">
            <a:spAutoFit/>
          </a:bodyPr>
          <a:lstStyle/>
          <a:p>
            <a:pPr algn="ctr"/>
            <a:r>
              <a:rPr lang="en-US" dirty="0">
                <a:latin typeface="Arial" charset="0"/>
                <a:ea typeface="Arial" charset="0"/>
                <a:cs typeface="Arial" charset="0"/>
              </a:rPr>
              <a:t>D</a:t>
            </a:r>
          </a:p>
        </p:txBody>
      </p:sp>
      <p:sp>
        <p:nvSpPr>
          <p:cNvPr id="7" name="TextBox 6"/>
          <p:cNvSpPr txBox="1"/>
          <p:nvPr/>
        </p:nvSpPr>
        <p:spPr>
          <a:xfrm>
            <a:off x="5447928" y="4221089"/>
            <a:ext cx="504056" cy="461665"/>
          </a:xfrm>
          <a:prstGeom prst="rect">
            <a:avLst/>
          </a:prstGeom>
          <a:noFill/>
        </p:spPr>
        <p:txBody>
          <a:bodyPr wrap="square" rtlCol="0">
            <a:spAutoFit/>
          </a:bodyPr>
          <a:lstStyle/>
          <a:p>
            <a:pPr algn="ctr"/>
            <a:r>
              <a:rPr lang="en-US">
                <a:latin typeface="Arial" charset="0"/>
                <a:ea typeface="Arial" charset="0"/>
                <a:cs typeface="Arial" charset="0"/>
              </a:rPr>
              <a:t>s</a:t>
            </a:r>
            <a:endParaRPr lang="en-US" dirty="0">
              <a:latin typeface="Arial" charset="0"/>
              <a:ea typeface="Arial" charset="0"/>
              <a:cs typeface="Arial" charset="0"/>
            </a:endParaRPr>
          </a:p>
        </p:txBody>
      </p:sp>
      <p:sp>
        <p:nvSpPr>
          <p:cNvPr id="8" name="TextBox 7"/>
          <p:cNvSpPr txBox="1"/>
          <p:nvPr/>
        </p:nvSpPr>
        <p:spPr>
          <a:xfrm>
            <a:off x="6528048" y="4221089"/>
            <a:ext cx="1656184" cy="1015663"/>
          </a:xfrm>
          <a:prstGeom prst="rect">
            <a:avLst/>
          </a:prstGeom>
          <a:noFill/>
        </p:spPr>
        <p:txBody>
          <a:bodyPr wrap="square" rtlCol="0">
            <a:spAutoFit/>
          </a:bodyPr>
          <a:lstStyle/>
          <a:p>
            <a:r>
              <a:rPr lang="en-US" sz="2000" b="1" dirty="0" err="1">
                <a:solidFill>
                  <a:srgbClr val="747678"/>
                </a:solidFill>
                <a:latin typeface="+mn-lt"/>
                <a:ea typeface="Arial" charset="0"/>
                <a:cs typeface="Arial" charset="0"/>
              </a:rPr>
              <a:t>tan</a:t>
            </a:r>
            <a:r>
              <a:rPr lang="en-US" sz="2000" b="1" dirty="0" err="1">
                <a:solidFill>
                  <a:srgbClr val="747678"/>
                </a:solidFill>
                <a:latin typeface="+mn-lt"/>
                <a:ea typeface="Symbol" charset="2"/>
                <a:cs typeface="Symbol" charset="2"/>
              </a:rPr>
              <a:t>q</a:t>
            </a:r>
            <a:r>
              <a:rPr lang="en-US" sz="2000" b="1" dirty="0">
                <a:solidFill>
                  <a:srgbClr val="747678"/>
                </a:solidFill>
                <a:latin typeface="+mn-lt"/>
                <a:ea typeface="Arial" charset="0"/>
                <a:cs typeface="Arial" charset="0"/>
              </a:rPr>
              <a:t> = s/D</a:t>
            </a:r>
          </a:p>
          <a:p>
            <a:endParaRPr lang="en-US" sz="2000" dirty="0">
              <a:latin typeface="Arial" charset="0"/>
              <a:ea typeface="Arial" charset="0"/>
              <a:cs typeface="Arial" charset="0"/>
            </a:endParaRPr>
          </a:p>
          <a:p>
            <a:r>
              <a:rPr lang="en-US" sz="2000" b="1" dirty="0">
                <a:solidFill>
                  <a:srgbClr val="747678"/>
                </a:solidFill>
                <a:latin typeface="+mn-lt"/>
                <a:ea typeface="Symbol" charset="2"/>
                <a:cs typeface="Symbol" charset="2"/>
              </a:rPr>
              <a:t>q</a:t>
            </a:r>
            <a:r>
              <a:rPr lang="en-US" sz="2000" b="1" dirty="0">
                <a:solidFill>
                  <a:srgbClr val="747678"/>
                </a:solidFill>
                <a:latin typeface="+mn-lt"/>
                <a:ea typeface="Arial" charset="0"/>
                <a:cs typeface="Arial" charset="0"/>
              </a:rPr>
              <a:t> = </a:t>
            </a:r>
            <a:r>
              <a:rPr lang="en-US" sz="2000" b="1" dirty="0" err="1">
                <a:solidFill>
                  <a:srgbClr val="747678"/>
                </a:solidFill>
                <a:latin typeface="+mn-lt"/>
                <a:ea typeface="Arial" charset="0"/>
                <a:cs typeface="Arial" charset="0"/>
              </a:rPr>
              <a:t>atan</a:t>
            </a:r>
            <a:r>
              <a:rPr lang="en-US" sz="2000" b="1" dirty="0" err="1">
                <a:solidFill>
                  <a:srgbClr val="747678"/>
                </a:solidFill>
                <a:latin typeface="+mn-lt"/>
                <a:ea typeface="Symbol" charset="2"/>
                <a:cs typeface="Symbol" charset="2"/>
              </a:rPr>
              <a:t>q</a:t>
            </a:r>
            <a:r>
              <a:rPr lang="en-US" sz="2000" b="1" dirty="0">
                <a:solidFill>
                  <a:srgbClr val="747678"/>
                </a:solidFill>
                <a:latin typeface="+mn-lt"/>
                <a:ea typeface="Arial" charset="0"/>
                <a:cs typeface="Arial" charset="0"/>
              </a:rPr>
              <a:t> </a:t>
            </a:r>
          </a:p>
        </p:txBody>
      </p:sp>
    </p:spTree>
    <p:extLst>
      <p:ext uri="{BB962C8B-B14F-4D97-AF65-F5344CB8AC3E}">
        <p14:creationId xmlns:p14="http://schemas.microsoft.com/office/powerpoint/2010/main" val="301260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47">
                                            <p:txEl>
                                              <p:pRg st="2" end="2"/>
                                            </p:txEl>
                                          </p:spTgt>
                                        </p:tgtEl>
                                        <p:attrNameLst>
                                          <p:attrName>style.visibility</p:attrName>
                                        </p:attrNameLst>
                                      </p:cBhvr>
                                      <p:to>
                                        <p:strVal val="visible"/>
                                      </p:to>
                                    </p:set>
                                    <p:anim calcmode="lin" valueType="num">
                                      <p:cBhvr additive="base">
                                        <p:cTn id="13" dur="500" fill="hold"/>
                                        <p:tgtEl>
                                          <p:spTgt spid="614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1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147">
                                            <p:txEl>
                                              <p:pRg st="4" end="4"/>
                                            </p:txEl>
                                          </p:spTgt>
                                        </p:tgtEl>
                                        <p:attrNameLst>
                                          <p:attrName>style.visibility</p:attrName>
                                        </p:attrNameLst>
                                      </p:cBhvr>
                                      <p:to>
                                        <p:strVal val="visible"/>
                                      </p:to>
                                    </p:set>
                                    <p:anim calcmode="lin" valueType="num">
                                      <p:cBhvr additive="base">
                                        <p:cTn id="19" dur="500" fill="hold"/>
                                        <p:tgtEl>
                                          <p:spTgt spid="614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1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ssolve">
                                      <p:cBhvr>
                                        <p:cTn id="31" dur="500"/>
                                        <p:tgtEl>
                                          <p:spTgt spid="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0-#ppt_w/2"/>
                                          </p:val>
                                        </p:tav>
                                        <p:tav tm="100000">
                                          <p:val>
                                            <p:strVal val="#ppt_x"/>
                                          </p:val>
                                        </p:tav>
                                      </p:tavLst>
                                    </p:anim>
                                    <p:anim calcmode="lin" valueType="num">
                                      <p:cBhvr additive="base">
                                        <p:cTn id="4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P spid="2" grpId="0" animBg="1"/>
      <p:bldP spid="3"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GB" altLang="en-US" dirty="0"/>
              <a:t>Diffraction Grating</a:t>
            </a:r>
          </a:p>
        </p:txBody>
      </p:sp>
      <p:sp>
        <p:nvSpPr>
          <p:cNvPr id="6147" name="Rectangle 3"/>
          <p:cNvSpPr>
            <a:spLocks noGrp="1" noChangeArrowheads="1"/>
          </p:cNvSpPr>
          <p:nvPr>
            <p:ph type="body" idx="1"/>
          </p:nvPr>
        </p:nvSpPr>
        <p:spPr/>
        <p:txBody>
          <a:bodyPr/>
          <a:lstStyle/>
          <a:p>
            <a:r>
              <a:rPr lang="en-GB" altLang="en-US" sz="2800" b="0" dirty="0"/>
              <a:t>y</a:t>
            </a:r>
            <a:r>
              <a:rPr lang="en-GB" altLang="en-US" sz="2800" b="0" dirty="0" smtClean="0"/>
              <a:t>ou </a:t>
            </a:r>
            <a:r>
              <a:rPr lang="en-GB" altLang="en-US" sz="2800" b="0" dirty="0"/>
              <a:t>will be given a grating of known slits per mm. Use your knowledge of diffraction to carry out an procedure to confirm the wavelength of your laser pointer</a:t>
            </a:r>
          </a:p>
          <a:p>
            <a:endParaRPr lang="en-GB" altLang="en-US" sz="2800" b="0" dirty="0">
              <a:ea typeface="Symbol" charset="2"/>
              <a:cs typeface="Symbol" charset="2"/>
            </a:endParaRPr>
          </a:p>
          <a:p>
            <a:r>
              <a:rPr lang="en-GB" altLang="en-US" sz="2800" b="0" dirty="0"/>
              <a:t>n</a:t>
            </a:r>
            <a:r>
              <a:rPr lang="en-GB" altLang="en-US" sz="2800" b="0" dirty="0" smtClean="0"/>
              <a:t>ext</a:t>
            </a:r>
            <a:r>
              <a:rPr lang="en-GB" altLang="en-US" sz="2800" b="0" dirty="0"/>
              <a:t>, you will be given a grating of unknown slits per mm. Use your calculated value of laser wavelength and the measurements from the diffraction pattern obtained with this grating to find out the number of slits per mm</a:t>
            </a:r>
          </a:p>
          <a:p>
            <a:endParaRPr lang="en-GB" altLang="en-US" sz="2800" b="0" dirty="0">
              <a:ea typeface="Symbol" charset="2"/>
              <a:cs typeface="Symbol" charset="2"/>
            </a:endParaRPr>
          </a:p>
          <a:p>
            <a:r>
              <a:rPr lang="en-GB" altLang="en-US" sz="2800" b="0" dirty="0">
                <a:ea typeface="Symbol" charset="2"/>
                <a:cs typeface="Symbol" charset="2"/>
              </a:rPr>
              <a:t>n</a:t>
            </a:r>
            <a:r>
              <a:rPr lang="en-GB" altLang="en-US" sz="2800" b="0" dirty="0" smtClean="0">
                <a:ea typeface="Symbol" charset="2"/>
                <a:cs typeface="Symbol" charset="2"/>
              </a:rPr>
              <a:t>ow </a:t>
            </a:r>
            <a:r>
              <a:rPr lang="en-GB" altLang="en-US" sz="2800" b="0" dirty="0">
                <a:ea typeface="Symbol" charset="2"/>
                <a:cs typeface="Symbol" charset="2"/>
              </a:rPr>
              <a:t>can you find the distance between “slits” in a feather and/or the dots in the Queen’s chin on a £5/£10 note?</a:t>
            </a:r>
          </a:p>
          <a:p>
            <a:pPr marL="0" indent="0">
              <a:buNone/>
            </a:pPr>
            <a:endParaRPr lang="en-GB" altLang="en-US" dirty="0">
              <a:ea typeface="Symbol" charset="2"/>
              <a:cs typeface="Symbol" charset="2"/>
            </a:endParaRPr>
          </a:p>
          <a:p>
            <a:pPr marL="0" indent="0">
              <a:buNone/>
            </a:pPr>
            <a:endParaRPr lang="en-GB" altLang="en-US" dirty="0">
              <a:latin typeface="Symbol" charset="2"/>
              <a:ea typeface="Symbol" charset="2"/>
              <a:cs typeface="Symbol" charset="2"/>
            </a:endParaRPr>
          </a:p>
          <a:p>
            <a:pPr marL="0" indent="0">
              <a:buNone/>
            </a:pPr>
            <a:endParaRPr lang="en-GB" altLang="en-US" dirty="0"/>
          </a:p>
          <a:p>
            <a:pPr marL="0" indent="0">
              <a:buNone/>
            </a:pPr>
            <a:endParaRPr lang="en-GB" altLang="en-US" dirty="0"/>
          </a:p>
          <a:p>
            <a:pPr marL="0" indent="0">
              <a:buNone/>
            </a:pPr>
            <a:endParaRPr lang="en-GB" altLang="en-US" dirty="0"/>
          </a:p>
          <a:p>
            <a:pPr marL="0" indent="0">
              <a:buNone/>
            </a:pPr>
            <a:endParaRPr lang="en-GB" altLang="en-US" dirty="0"/>
          </a:p>
        </p:txBody>
      </p:sp>
    </p:spTree>
    <p:extLst>
      <p:ext uri="{BB962C8B-B14F-4D97-AF65-F5344CB8AC3E}">
        <p14:creationId xmlns:p14="http://schemas.microsoft.com/office/powerpoint/2010/main" val="6208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47">
                                            <p:txEl>
                                              <p:pRg st="2" end="2"/>
                                            </p:txEl>
                                          </p:spTgt>
                                        </p:tgtEl>
                                        <p:attrNameLst>
                                          <p:attrName>style.visibility</p:attrName>
                                        </p:attrNameLst>
                                      </p:cBhvr>
                                      <p:to>
                                        <p:strVal val="visible"/>
                                      </p:to>
                                    </p:set>
                                    <p:anim calcmode="lin" valueType="num">
                                      <p:cBhvr additive="base">
                                        <p:cTn id="13" dur="500" fill="hold"/>
                                        <p:tgtEl>
                                          <p:spTgt spid="614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1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147">
                                            <p:txEl>
                                              <p:pRg st="4" end="4"/>
                                            </p:txEl>
                                          </p:spTgt>
                                        </p:tgtEl>
                                        <p:attrNameLst>
                                          <p:attrName>style.visibility</p:attrName>
                                        </p:attrNameLst>
                                      </p:cBhvr>
                                      <p:to>
                                        <p:strVal val="visible"/>
                                      </p:to>
                                    </p:set>
                                    <p:anim calcmode="lin" valueType="num">
                                      <p:cBhvr additive="base">
                                        <p:cTn id="19" dur="500" fill="hold"/>
                                        <p:tgtEl>
                                          <p:spTgt spid="614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14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GB" altLang="en-US" dirty="0"/>
              <a:t>Diffraction Grating</a:t>
            </a:r>
          </a:p>
        </p:txBody>
      </p:sp>
      <p:sp>
        <p:nvSpPr>
          <p:cNvPr id="6147" name="Rectangle 3"/>
          <p:cNvSpPr>
            <a:spLocks noGrp="1" noChangeArrowheads="1"/>
          </p:cNvSpPr>
          <p:nvPr>
            <p:ph type="body" idx="1"/>
          </p:nvPr>
        </p:nvSpPr>
        <p:spPr/>
        <p:txBody>
          <a:bodyPr/>
          <a:lstStyle/>
          <a:p>
            <a:r>
              <a:rPr lang="en-GB" altLang="en-US" sz="2800" b="0" dirty="0"/>
              <a:t>w</a:t>
            </a:r>
            <a:r>
              <a:rPr lang="en-GB" altLang="en-US" sz="2800" b="0" dirty="0" smtClean="0"/>
              <a:t>hat </a:t>
            </a:r>
            <a:r>
              <a:rPr lang="en-GB" altLang="en-US" sz="2800" b="0" dirty="0"/>
              <a:t>method will you use to increase the accuracy of your measurement of </a:t>
            </a:r>
            <a:r>
              <a:rPr lang="en-GB" altLang="en-US" sz="2800" b="0" dirty="0">
                <a:ea typeface="Symbol" charset="2"/>
                <a:cs typeface="Symbol" charset="2"/>
              </a:rPr>
              <a:t>l</a:t>
            </a:r>
            <a:r>
              <a:rPr lang="en-GB" altLang="en-US" sz="2800" b="0" dirty="0"/>
              <a:t>?</a:t>
            </a:r>
          </a:p>
          <a:p>
            <a:endParaRPr lang="en-GB" altLang="en-US" sz="2800" b="0" dirty="0">
              <a:ea typeface="Symbol" charset="2"/>
              <a:cs typeface="Symbol" charset="2"/>
            </a:endParaRPr>
          </a:p>
          <a:p>
            <a:r>
              <a:rPr lang="en-GB" altLang="en-US" sz="2800" b="0" dirty="0">
                <a:ea typeface="Symbol" charset="2"/>
                <a:cs typeface="Symbol" charset="2"/>
              </a:rPr>
              <a:t>h</a:t>
            </a:r>
            <a:r>
              <a:rPr lang="en-GB" altLang="en-US" sz="2800" b="0" dirty="0" smtClean="0">
                <a:ea typeface="Symbol" charset="2"/>
                <a:cs typeface="Symbol" charset="2"/>
              </a:rPr>
              <a:t>ow </a:t>
            </a:r>
            <a:r>
              <a:rPr lang="en-GB" altLang="en-US" sz="2800" b="0" dirty="0">
                <a:ea typeface="Symbol" charset="2"/>
                <a:cs typeface="Symbol" charset="2"/>
              </a:rPr>
              <a:t>will you estimate the uncertainty on your value of l?</a:t>
            </a:r>
          </a:p>
          <a:p>
            <a:endParaRPr lang="en-GB" altLang="en-US" sz="2800" b="0" dirty="0">
              <a:ea typeface="Symbol" charset="2"/>
              <a:cs typeface="Symbol" charset="2"/>
            </a:endParaRPr>
          </a:p>
          <a:p>
            <a:r>
              <a:rPr lang="en-GB" altLang="en-US" sz="2800" b="0" dirty="0">
                <a:ea typeface="Symbol" charset="2"/>
                <a:cs typeface="Symbol" charset="2"/>
              </a:rPr>
              <a:t>w</a:t>
            </a:r>
            <a:r>
              <a:rPr lang="en-GB" altLang="en-US" sz="2800" b="0" dirty="0" smtClean="0">
                <a:ea typeface="Symbol" charset="2"/>
                <a:cs typeface="Symbol" charset="2"/>
              </a:rPr>
              <a:t>hat </a:t>
            </a:r>
            <a:r>
              <a:rPr lang="en-GB" altLang="en-US" sz="2800" b="0" dirty="0">
                <a:ea typeface="Symbol" charset="2"/>
                <a:cs typeface="Symbol" charset="2"/>
              </a:rPr>
              <a:t>will you use to increase the precision on the measurement of s? Take a photo of the apparatus you used, add it to your notes and make some comments on the apparatus, including H&amp;S.</a:t>
            </a:r>
          </a:p>
          <a:p>
            <a:pPr marL="0" indent="0">
              <a:buNone/>
            </a:pPr>
            <a:endParaRPr lang="en-GB" altLang="en-US" dirty="0">
              <a:ea typeface="Symbol" charset="2"/>
              <a:cs typeface="Symbol" charset="2"/>
            </a:endParaRPr>
          </a:p>
          <a:p>
            <a:pPr marL="0" indent="0">
              <a:buNone/>
            </a:pPr>
            <a:endParaRPr lang="en-GB" altLang="en-US" dirty="0">
              <a:latin typeface="Symbol" charset="2"/>
              <a:ea typeface="Symbol" charset="2"/>
              <a:cs typeface="Symbol" charset="2"/>
            </a:endParaRPr>
          </a:p>
          <a:p>
            <a:pPr marL="0" indent="0">
              <a:buNone/>
            </a:pPr>
            <a:endParaRPr lang="en-GB" altLang="en-US" dirty="0"/>
          </a:p>
          <a:p>
            <a:pPr marL="0" indent="0">
              <a:buNone/>
            </a:pPr>
            <a:endParaRPr lang="en-GB" altLang="en-US" dirty="0"/>
          </a:p>
          <a:p>
            <a:pPr marL="0" indent="0">
              <a:buNone/>
            </a:pPr>
            <a:endParaRPr lang="en-GB" altLang="en-US" dirty="0"/>
          </a:p>
          <a:p>
            <a:pPr marL="0" indent="0">
              <a:buNone/>
            </a:pPr>
            <a:endParaRPr lang="en-GB" altLang="en-US" dirty="0"/>
          </a:p>
        </p:txBody>
      </p:sp>
    </p:spTree>
    <p:extLst>
      <p:ext uri="{BB962C8B-B14F-4D97-AF65-F5344CB8AC3E}">
        <p14:creationId xmlns:p14="http://schemas.microsoft.com/office/powerpoint/2010/main" val="351938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47">
                                            <p:txEl>
                                              <p:pRg st="2" end="2"/>
                                            </p:txEl>
                                          </p:spTgt>
                                        </p:tgtEl>
                                        <p:attrNameLst>
                                          <p:attrName>style.visibility</p:attrName>
                                        </p:attrNameLst>
                                      </p:cBhvr>
                                      <p:to>
                                        <p:strVal val="visible"/>
                                      </p:to>
                                    </p:set>
                                    <p:anim calcmode="lin" valueType="num">
                                      <p:cBhvr additive="base">
                                        <p:cTn id="13" dur="500" fill="hold"/>
                                        <p:tgtEl>
                                          <p:spTgt spid="614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1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147">
                                            <p:txEl>
                                              <p:pRg st="4" end="4"/>
                                            </p:txEl>
                                          </p:spTgt>
                                        </p:tgtEl>
                                        <p:attrNameLst>
                                          <p:attrName>style.visibility</p:attrName>
                                        </p:attrNameLst>
                                      </p:cBhvr>
                                      <p:to>
                                        <p:strVal val="visible"/>
                                      </p:to>
                                    </p:set>
                                    <p:anim calcmode="lin" valueType="num">
                                      <p:cBhvr additive="base">
                                        <p:cTn id="19" dur="500" fill="hold"/>
                                        <p:tgtEl>
                                          <p:spTgt spid="614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14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0" y="0"/>
            <a:ext cx="9144000" cy="6858000"/>
          </a:xfrm>
          <a:prstGeom prst="rect">
            <a:avLst/>
          </a:prstGeom>
        </p:spPr>
      </p:pic>
      <p:sp>
        <p:nvSpPr>
          <p:cNvPr id="2" name="TextBox 1">
            <a:extLst>
              <a:ext uri="{FF2B5EF4-FFF2-40B4-BE49-F238E27FC236}">
                <a16:creationId xmlns="" xmlns:a16="http://schemas.microsoft.com/office/drawing/2014/main" id="{AB7E69B0-A65D-8147-86A9-20378B8A1286}"/>
              </a:ext>
            </a:extLst>
          </p:cNvPr>
          <p:cNvSpPr txBox="1"/>
          <p:nvPr/>
        </p:nvSpPr>
        <p:spPr>
          <a:xfrm>
            <a:off x="3215680" y="5589241"/>
            <a:ext cx="6192688" cy="461665"/>
          </a:xfrm>
          <a:prstGeom prst="rect">
            <a:avLst/>
          </a:prstGeom>
          <a:noFill/>
        </p:spPr>
        <p:txBody>
          <a:bodyPr wrap="square" rtlCol="0">
            <a:spAutoFit/>
          </a:bodyPr>
          <a:lstStyle/>
          <a:p>
            <a:r>
              <a:rPr lang="en-GB" dirty="0">
                <a:solidFill>
                  <a:schemeClr val="bg1"/>
                </a:solidFill>
                <a:latin typeface="+mn-lt"/>
              </a:rPr>
              <a:t>Example of diffraction pattern from a feather</a:t>
            </a:r>
            <a:endParaRPr lang="en-US" dirty="0">
              <a:solidFill>
                <a:schemeClr val="bg1"/>
              </a:solidFill>
              <a:latin typeface="+mn-lt"/>
            </a:endParaRPr>
          </a:p>
        </p:txBody>
      </p:sp>
    </p:spTree>
    <p:extLst>
      <p:ext uri="{BB962C8B-B14F-4D97-AF65-F5344CB8AC3E}">
        <p14:creationId xmlns:p14="http://schemas.microsoft.com/office/powerpoint/2010/main" val="168687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8155" t="34968" r="31845" b="35975"/>
          <a:stretch/>
        </p:blipFill>
        <p:spPr>
          <a:xfrm>
            <a:off x="5236233" y="500572"/>
            <a:ext cx="6869502" cy="4990111"/>
          </a:xfrm>
          <a:prstGeom prst="rect">
            <a:avLst/>
          </a:prstGeom>
        </p:spPr>
      </p:pic>
      <p:sp>
        <p:nvSpPr>
          <p:cNvPr id="6" name="Title 1"/>
          <p:cNvSpPr txBox="1">
            <a:spLocks/>
          </p:cNvSpPr>
          <p:nvPr/>
        </p:nvSpPr>
        <p:spPr>
          <a:xfrm>
            <a:off x="531961" y="1801827"/>
            <a:ext cx="6584831" cy="2387600"/>
          </a:xfrm>
          <a:prstGeom prst="rect">
            <a:avLst/>
          </a:prstGeom>
          <a:noFill/>
        </p:spPr>
        <p:txBody>
          <a:bodyPr>
            <a:noAutofit/>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r>
              <a:rPr lang="en-GB" sz="5400" kern="0" smtClean="0">
                <a:gradFill flip="none" rotWithShape="1">
                  <a:gsLst>
                    <a:gs pos="52000">
                      <a:srgbClr val="C27BA0"/>
                    </a:gs>
                    <a:gs pos="0">
                      <a:srgbClr val="CF2453"/>
                    </a:gs>
                    <a:gs pos="74000">
                      <a:srgbClr val="00AFD8"/>
                    </a:gs>
                    <a:gs pos="83000">
                      <a:srgbClr val="00AFD8"/>
                    </a:gs>
                    <a:gs pos="100000">
                      <a:srgbClr val="00AFD8"/>
                    </a:gs>
                  </a:gsLst>
                  <a:lin ang="2700000" scaled="1"/>
                  <a:tileRect/>
                </a:gradFill>
              </a:rPr>
              <a:t>Quantum Technology programme</a:t>
            </a:r>
            <a:endParaRPr lang="en-GB" sz="5400" kern="0" dirty="0">
              <a:gradFill flip="none" rotWithShape="1">
                <a:gsLst>
                  <a:gs pos="52000">
                    <a:srgbClr val="C27BA0"/>
                  </a:gs>
                  <a:gs pos="0">
                    <a:srgbClr val="CF2453"/>
                  </a:gs>
                  <a:gs pos="74000">
                    <a:srgbClr val="00AFD8"/>
                  </a:gs>
                  <a:gs pos="83000">
                    <a:srgbClr val="00AFD8"/>
                  </a:gs>
                  <a:gs pos="100000">
                    <a:srgbClr val="00AFD8"/>
                  </a:gs>
                </a:gsLst>
                <a:lin ang="2700000" scaled="1"/>
                <a:tileRect/>
              </a:gradFill>
            </a:endParaRPr>
          </a:p>
        </p:txBody>
      </p:sp>
      <p:cxnSp>
        <p:nvCxnSpPr>
          <p:cNvPr id="7" name="Straight Connector 6"/>
          <p:cNvCxnSpPr/>
          <p:nvPr/>
        </p:nvCxnSpPr>
        <p:spPr>
          <a:xfrm>
            <a:off x="0" y="5840083"/>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275" y="5921889"/>
            <a:ext cx="1949570" cy="936111"/>
          </a:xfrm>
          <a:prstGeom prst="rect">
            <a:avLst/>
          </a:prstGeom>
        </p:spPr>
      </p:pic>
    </p:spTree>
    <p:extLst>
      <p:ext uri="{BB962C8B-B14F-4D97-AF65-F5344CB8AC3E}">
        <p14:creationId xmlns:p14="http://schemas.microsoft.com/office/powerpoint/2010/main" val="4065079862"/>
      </p:ext>
    </p:extLst>
  </p:cSld>
  <p:clrMapOvr>
    <a:masterClrMapping/>
  </p:clrMapOvr>
  <p:transition advTm="10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GB" altLang="en-US" sz="4400" dirty="0"/>
              <a:t>Aims</a:t>
            </a:r>
          </a:p>
        </p:txBody>
      </p:sp>
      <p:sp>
        <p:nvSpPr>
          <p:cNvPr id="6147" name="Rectangle 3"/>
          <p:cNvSpPr>
            <a:spLocks noGrp="1" noChangeArrowheads="1"/>
          </p:cNvSpPr>
          <p:nvPr>
            <p:ph type="body" idx="1"/>
          </p:nvPr>
        </p:nvSpPr>
        <p:spPr/>
        <p:txBody>
          <a:bodyPr/>
          <a:lstStyle/>
          <a:p>
            <a:r>
              <a:rPr lang="en-GB" altLang="en-US" sz="2800" b="0" dirty="0"/>
              <a:t>Understanding how diffraction gratings are used ‘laser cooling’ technology</a:t>
            </a:r>
          </a:p>
          <a:p>
            <a:endParaRPr lang="en-GB" altLang="en-US" sz="2800" b="0" dirty="0"/>
          </a:p>
          <a:p>
            <a:r>
              <a:rPr lang="en-GB" altLang="en-US" sz="2800" b="0" dirty="0"/>
              <a:t>Use diffraction gratings and the diffraction equation to find the wavelength of a laser</a:t>
            </a:r>
          </a:p>
          <a:p>
            <a:endParaRPr lang="en-GB" altLang="en-US" sz="2800" b="0" dirty="0"/>
          </a:p>
          <a:p>
            <a:r>
              <a:rPr lang="en-GB" altLang="en-US" sz="2800" b="0" dirty="0"/>
              <a:t>Use the diffraction equation to find the spacing of an unknown diffraction grating</a:t>
            </a:r>
          </a:p>
          <a:p>
            <a:endParaRPr lang="en-GB" altLang="en-US" sz="2800" b="0" dirty="0"/>
          </a:p>
          <a:p>
            <a:r>
              <a:rPr lang="en-GB" altLang="en-US" sz="2800" b="0" dirty="0"/>
              <a:t>Apply diffraction gratings to common structures</a:t>
            </a:r>
          </a:p>
          <a:p>
            <a:pPr marL="0" indent="0">
              <a:buNone/>
            </a:pPr>
            <a:endParaRPr lang="en-GB" altLang="en-US" dirty="0"/>
          </a:p>
          <a:p>
            <a:pPr marL="0" indent="0">
              <a:buNone/>
            </a:pPr>
            <a:endParaRPr lang="en-GB" altLang="en-US" dirty="0"/>
          </a:p>
          <a:p>
            <a:pPr marL="0" indent="0">
              <a:buNone/>
            </a:pPr>
            <a:endParaRPr lang="en-GB" altLang="en-US" dirty="0"/>
          </a:p>
        </p:txBody>
      </p:sp>
    </p:spTree>
    <p:extLst>
      <p:ext uri="{BB962C8B-B14F-4D97-AF65-F5344CB8AC3E}">
        <p14:creationId xmlns:p14="http://schemas.microsoft.com/office/powerpoint/2010/main" val="1448362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250F31-5CA7-2E4A-BF21-E1EA3A77DCB1}"/>
              </a:ext>
            </a:extLst>
          </p:cNvPr>
          <p:cNvSpPr>
            <a:spLocks noGrp="1"/>
          </p:cNvSpPr>
          <p:nvPr>
            <p:ph type="title"/>
          </p:nvPr>
        </p:nvSpPr>
        <p:spPr>
          <a:xfrm>
            <a:off x="905764" y="297227"/>
            <a:ext cx="10734851" cy="720080"/>
          </a:xfrm>
        </p:spPr>
        <p:txBody>
          <a:bodyPr/>
          <a:lstStyle/>
          <a:p>
            <a:r>
              <a:rPr lang="en-GB" sz="4400" dirty="0"/>
              <a:t>Grating Magneto Optical Traps (GMOTs)</a:t>
            </a:r>
            <a:endParaRPr lang="en-US" sz="4400" dirty="0"/>
          </a:p>
        </p:txBody>
      </p:sp>
      <p:sp>
        <p:nvSpPr>
          <p:cNvPr id="3" name="Content Placeholder 2">
            <a:extLst>
              <a:ext uri="{FF2B5EF4-FFF2-40B4-BE49-F238E27FC236}">
                <a16:creationId xmlns="" xmlns:a16="http://schemas.microsoft.com/office/drawing/2014/main" id="{894F20EE-7DAD-5743-B5DF-ECD3B29D741C}"/>
              </a:ext>
            </a:extLst>
          </p:cNvPr>
          <p:cNvSpPr>
            <a:spLocks noGrp="1"/>
          </p:cNvSpPr>
          <p:nvPr>
            <p:ph idx="1"/>
          </p:nvPr>
        </p:nvSpPr>
        <p:spPr>
          <a:xfrm>
            <a:off x="913330" y="1161324"/>
            <a:ext cx="10367246" cy="1259563"/>
          </a:xfrm>
        </p:spPr>
        <p:txBody>
          <a:bodyPr/>
          <a:lstStyle/>
          <a:p>
            <a:pPr marL="0" indent="0">
              <a:buNone/>
            </a:pPr>
            <a:r>
              <a:rPr lang="en-GB" b="0" dirty="0"/>
              <a:t>At the University of Strathclyde (Glasgow) ‘laser cooling’ is achieved using three diffraction gratings to split and steer a single incoming beam into three reflected beams. This traps and ‘cools’ atoms where the four beams overlap.</a:t>
            </a:r>
            <a:endParaRPr lang="en-US" b="0" dirty="0"/>
          </a:p>
        </p:txBody>
      </p:sp>
      <p:grpSp>
        <p:nvGrpSpPr>
          <p:cNvPr id="8" name="Group 7">
            <a:extLst>
              <a:ext uri="{FF2B5EF4-FFF2-40B4-BE49-F238E27FC236}">
                <a16:creationId xmlns="" xmlns:a16="http://schemas.microsoft.com/office/drawing/2014/main" id="{E0D89E6A-B48F-6348-9CE6-6562C6A3B113}"/>
              </a:ext>
            </a:extLst>
          </p:cNvPr>
          <p:cNvGrpSpPr/>
          <p:nvPr/>
        </p:nvGrpSpPr>
        <p:grpSpPr>
          <a:xfrm>
            <a:off x="1775520" y="2275369"/>
            <a:ext cx="8408036" cy="4582632"/>
            <a:chOff x="251520" y="2275369"/>
            <a:chExt cx="8408036" cy="4582632"/>
          </a:xfrm>
        </p:grpSpPr>
        <p:pic>
          <p:nvPicPr>
            <p:cNvPr id="4" name="Picture 3">
              <a:extLst>
                <a:ext uri="{FF2B5EF4-FFF2-40B4-BE49-F238E27FC236}">
                  <a16:creationId xmlns="" xmlns:a16="http://schemas.microsoft.com/office/drawing/2014/main" id="{52E98D97-E213-FA4F-9635-A9F39F87BF9C}"/>
                </a:ext>
              </a:extLst>
            </p:cNvPr>
            <p:cNvPicPr>
              <a:picLocks noChangeAspect="1"/>
            </p:cNvPicPr>
            <p:nvPr/>
          </p:nvPicPr>
          <p:blipFill>
            <a:blip r:embed="rId2"/>
            <a:stretch>
              <a:fillRect/>
            </a:stretch>
          </p:blipFill>
          <p:spPr>
            <a:xfrm>
              <a:off x="484445" y="2275369"/>
              <a:ext cx="8175111" cy="4582632"/>
            </a:xfrm>
            <a:prstGeom prst="rect">
              <a:avLst/>
            </a:prstGeom>
          </p:spPr>
        </p:pic>
        <p:sp>
          <p:nvSpPr>
            <p:cNvPr id="5" name="Text Box 2">
              <a:extLst>
                <a:ext uri="{FF2B5EF4-FFF2-40B4-BE49-F238E27FC236}">
                  <a16:creationId xmlns="" xmlns:a16="http://schemas.microsoft.com/office/drawing/2014/main" id="{F2FB8420-42F7-F047-8B1B-64C849FA3015}"/>
                </a:ext>
              </a:extLst>
            </p:cNvPr>
            <p:cNvSpPr txBox="1"/>
            <p:nvPr/>
          </p:nvSpPr>
          <p:spPr>
            <a:xfrm>
              <a:off x="6516216" y="2564904"/>
              <a:ext cx="1584176" cy="720080"/>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endParaRPr lang="en-GB" sz="1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1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780 nm laser beam</a:t>
              </a:r>
            </a:p>
          </p:txBody>
        </p:sp>
        <p:sp>
          <p:nvSpPr>
            <p:cNvPr id="6" name="Text Box 4">
              <a:extLst>
                <a:ext uri="{FF2B5EF4-FFF2-40B4-BE49-F238E27FC236}">
                  <a16:creationId xmlns="" xmlns:a16="http://schemas.microsoft.com/office/drawing/2014/main" id="{E10F82A3-A9F5-2F4B-9DC5-DDA48FA4A7B8}"/>
                </a:ext>
              </a:extLst>
            </p:cNvPr>
            <p:cNvSpPr txBox="1"/>
            <p:nvPr/>
          </p:nvSpPr>
          <p:spPr>
            <a:xfrm>
              <a:off x="6813575" y="6548120"/>
              <a:ext cx="1430833" cy="309880"/>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GB" sz="1200">
                  <a:solidFill>
                    <a:srgbClr val="FF0000"/>
                  </a:solidFill>
                  <a:latin typeface="Calibri" panose="020F0502020204030204" pitchFamily="34" charset="0"/>
                  <a:ea typeface="Calibri" panose="020F0502020204030204" pitchFamily="34" charset="0"/>
                  <a:cs typeface="Times New Roman" panose="02020603050405020304" pitchFamily="18" charset="0"/>
                </a:rPr>
                <a:t>Reflection Gratings</a:t>
              </a:r>
            </a:p>
          </p:txBody>
        </p:sp>
        <p:sp>
          <p:nvSpPr>
            <p:cNvPr id="7" name="Rectangle 6">
              <a:extLst>
                <a:ext uri="{FF2B5EF4-FFF2-40B4-BE49-F238E27FC236}">
                  <a16:creationId xmlns="" xmlns:a16="http://schemas.microsoft.com/office/drawing/2014/main" id="{FD10AFCE-FB9C-ED4A-A7C7-D699443C6DAA}"/>
                </a:ext>
              </a:extLst>
            </p:cNvPr>
            <p:cNvSpPr/>
            <p:nvPr/>
          </p:nvSpPr>
          <p:spPr>
            <a:xfrm>
              <a:off x="251520" y="3356992"/>
              <a:ext cx="2016224"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 xmlns:a16="http://schemas.microsoft.com/office/drawing/2014/main" id="{5B83009A-0B83-DF4D-8E4F-C618E0C1748A}"/>
              </a:ext>
            </a:extLst>
          </p:cNvPr>
          <p:cNvGrpSpPr/>
          <p:nvPr/>
        </p:nvGrpSpPr>
        <p:grpSpPr>
          <a:xfrm>
            <a:off x="3992922" y="5229200"/>
            <a:ext cx="1332000" cy="936104"/>
            <a:chOff x="-165272" y="1187940"/>
            <a:chExt cx="6122324" cy="4338104"/>
          </a:xfrm>
        </p:grpSpPr>
        <p:pic>
          <p:nvPicPr>
            <p:cNvPr id="10" name="Picture 9">
              <a:extLst>
                <a:ext uri="{FF2B5EF4-FFF2-40B4-BE49-F238E27FC236}">
                  <a16:creationId xmlns="" xmlns:a16="http://schemas.microsoft.com/office/drawing/2014/main" id="{B97533E4-7054-0C40-B83B-6E8795404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72" y="1187940"/>
              <a:ext cx="6122324" cy="4338104"/>
            </a:xfrm>
            <a:prstGeom prst="rect">
              <a:avLst/>
            </a:prstGeom>
          </p:spPr>
        </p:pic>
        <p:sp>
          <p:nvSpPr>
            <p:cNvPr id="54" name="Up Arrow 53">
              <a:extLst>
                <a:ext uri="{FF2B5EF4-FFF2-40B4-BE49-F238E27FC236}">
                  <a16:creationId xmlns="" xmlns:a16="http://schemas.microsoft.com/office/drawing/2014/main" id="{6E202CC3-4FF1-BB4E-BAC0-4B12742FEA2A}"/>
                </a:ext>
              </a:extLst>
            </p:cNvPr>
            <p:cNvSpPr/>
            <p:nvPr/>
          </p:nvSpPr>
          <p:spPr>
            <a:xfrm rot="2260277">
              <a:off x="1712282" y="2837249"/>
              <a:ext cx="483850" cy="1445018"/>
            </a:xfrm>
            <a:prstGeom prst="upArrow">
              <a:avLst>
                <a:gd name="adj1" fmla="val 29384"/>
                <a:gd name="adj2" fmla="val 14925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Up Arrow 54">
              <a:extLst>
                <a:ext uri="{FF2B5EF4-FFF2-40B4-BE49-F238E27FC236}">
                  <a16:creationId xmlns="" xmlns:a16="http://schemas.microsoft.com/office/drawing/2014/main" id="{56FC6A9F-9D19-9948-90CE-E0C71281BEC4}"/>
                </a:ext>
              </a:extLst>
            </p:cNvPr>
            <p:cNvSpPr/>
            <p:nvPr/>
          </p:nvSpPr>
          <p:spPr>
            <a:xfrm rot="17316903">
              <a:off x="3886478" y="2267862"/>
              <a:ext cx="483850" cy="1445018"/>
            </a:xfrm>
            <a:prstGeom prst="upArrow">
              <a:avLst>
                <a:gd name="adj1" fmla="val 29384"/>
                <a:gd name="adj2" fmla="val 14925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Up Arrow 55">
              <a:extLst>
                <a:ext uri="{FF2B5EF4-FFF2-40B4-BE49-F238E27FC236}">
                  <a16:creationId xmlns="" xmlns:a16="http://schemas.microsoft.com/office/drawing/2014/main" id="{2E2E3A03-5C43-9947-A446-C6FAC826B0F8}"/>
                </a:ext>
              </a:extLst>
            </p:cNvPr>
            <p:cNvSpPr/>
            <p:nvPr/>
          </p:nvSpPr>
          <p:spPr>
            <a:xfrm rot="5105582">
              <a:off x="1868652" y="2178889"/>
              <a:ext cx="401156" cy="944368"/>
            </a:xfrm>
            <a:prstGeom prst="upArrow">
              <a:avLst>
                <a:gd name="adj1" fmla="val 29384"/>
                <a:gd name="adj2" fmla="val 14925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Up Arrow 56">
              <a:extLst>
                <a:ext uri="{FF2B5EF4-FFF2-40B4-BE49-F238E27FC236}">
                  <a16:creationId xmlns="" xmlns:a16="http://schemas.microsoft.com/office/drawing/2014/main" id="{D0302775-1D7B-3948-9684-C80EE31A3238}"/>
                </a:ext>
              </a:extLst>
            </p:cNvPr>
            <p:cNvSpPr/>
            <p:nvPr/>
          </p:nvSpPr>
          <p:spPr>
            <a:xfrm rot="10800000">
              <a:off x="2545152" y="1205739"/>
              <a:ext cx="401156" cy="1107332"/>
            </a:xfrm>
            <a:prstGeom prst="upArrow">
              <a:avLst>
                <a:gd name="adj1" fmla="val 29384"/>
                <a:gd name="adj2" fmla="val 2076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 xmlns:a16="http://schemas.microsoft.com/office/drawing/2014/main" id="{8CB57D71-D206-2442-8322-4AE0127D81A5}"/>
                </a:ext>
              </a:extLst>
            </p:cNvPr>
            <p:cNvSpPr/>
            <p:nvPr/>
          </p:nvSpPr>
          <p:spPr>
            <a:xfrm>
              <a:off x="2321761" y="2381995"/>
              <a:ext cx="954095" cy="6545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Line Callout 1 59">
            <a:extLst>
              <a:ext uri="{FF2B5EF4-FFF2-40B4-BE49-F238E27FC236}">
                <a16:creationId xmlns="" xmlns:a16="http://schemas.microsoft.com/office/drawing/2014/main" id="{18465A35-A11A-C843-8799-328D9BF4A51D}"/>
              </a:ext>
            </a:extLst>
          </p:cNvPr>
          <p:cNvSpPr/>
          <p:nvPr/>
        </p:nvSpPr>
        <p:spPr>
          <a:xfrm>
            <a:off x="5519936" y="2888940"/>
            <a:ext cx="1656184" cy="792088"/>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Cloud of ‘cold’ </a:t>
            </a:r>
            <a:r>
              <a:rPr lang="en-US" sz="1800" dirty="0" err="1"/>
              <a:t>Rb</a:t>
            </a:r>
            <a:r>
              <a:rPr lang="en-US" sz="1800" dirty="0"/>
              <a:t> atoms</a:t>
            </a:r>
          </a:p>
        </p:txBody>
      </p:sp>
      <p:sp>
        <p:nvSpPr>
          <p:cNvPr id="61" name="Line Callout 1 60">
            <a:extLst>
              <a:ext uri="{FF2B5EF4-FFF2-40B4-BE49-F238E27FC236}">
                <a16:creationId xmlns="" xmlns:a16="http://schemas.microsoft.com/office/drawing/2014/main" id="{64896D6A-02A1-C642-B528-F296686DC9D1}"/>
              </a:ext>
            </a:extLst>
          </p:cNvPr>
          <p:cNvSpPr/>
          <p:nvPr/>
        </p:nvSpPr>
        <p:spPr>
          <a:xfrm>
            <a:off x="1598274" y="2428810"/>
            <a:ext cx="2049455" cy="2008302"/>
          </a:xfrm>
          <a:prstGeom prst="borderCallout1">
            <a:avLst>
              <a:gd name="adj1" fmla="val 20158"/>
              <a:gd name="adj2" fmla="val 104109"/>
              <a:gd name="adj3" fmla="val 24934"/>
              <a:gd name="adj4" fmla="val 13472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t>Split laser beam changes the momentum of </a:t>
            </a:r>
            <a:r>
              <a:rPr lang="en-US" sz="1800" dirty="0" err="1"/>
              <a:t>Rb</a:t>
            </a:r>
            <a:r>
              <a:rPr lang="en-US" sz="1800" dirty="0"/>
              <a:t> atoms in 4 directions, forcing them in the </a:t>
            </a:r>
            <a:r>
              <a:rPr lang="en-US" sz="1800" dirty="0" err="1"/>
              <a:t>centre</a:t>
            </a:r>
            <a:r>
              <a:rPr lang="en-US" sz="1800" dirty="0"/>
              <a:t> of the trap</a:t>
            </a:r>
          </a:p>
        </p:txBody>
      </p:sp>
    </p:spTree>
    <p:extLst>
      <p:ext uri="{BB962C8B-B14F-4D97-AF65-F5344CB8AC3E}">
        <p14:creationId xmlns:p14="http://schemas.microsoft.com/office/powerpoint/2010/main" val="324653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9"/>
                                        </p:tgtEl>
                                      </p:cBhvr>
                                      <p:by x="400000" y="400000"/>
                                    </p:animScale>
                                  </p:childTnLst>
                                </p:cTn>
                              </p:par>
                              <p:par>
                                <p:cTn id="7" presetID="0" presetClass="path" presetSubtype="0" accel="50000" decel="50000" fill="hold" nodeType="withEffect">
                                  <p:stCondLst>
                                    <p:cond delay="0"/>
                                  </p:stCondLst>
                                  <p:childTnLst>
                                    <p:animMotion origin="layout" path="M -0.00018 0.00509 L 0.00347 -0.1838 " pathEditMode="relative" rAng="0" ptsTypes="AA">
                                      <p:cBhvr>
                                        <p:cTn id="8" dur="2000" fill="hold"/>
                                        <p:tgtEl>
                                          <p:spTgt spid="59"/>
                                        </p:tgtEl>
                                        <p:attrNameLst>
                                          <p:attrName>ppt_x</p:attrName>
                                          <p:attrName>ppt_y</p:attrName>
                                        </p:attrNameLst>
                                      </p:cBhvr>
                                      <p:rCtr x="174" y="-9444"/>
                                    </p:animMotion>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dissolve">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dissolve">
                                      <p:cBhvr>
                                        <p:cTn id="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250F31-5CA7-2E4A-BF21-E1EA3A77DCB1}"/>
              </a:ext>
            </a:extLst>
          </p:cNvPr>
          <p:cNvSpPr>
            <a:spLocks noGrp="1"/>
          </p:cNvSpPr>
          <p:nvPr>
            <p:ph type="title"/>
          </p:nvPr>
        </p:nvSpPr>
        <p:spPr>
          <a:xfrm>
            <a:off x="911424" y="188640"/>
            <a:ext cx="10441160" cy="720080"/>
          </a:xfrm>
        </p:spPr>
        <p:txBody>
          <a:bodyPr/>
          <a:lstStyle/>
          <a:p>
            <a:r>
              <a:rPr lang="en-GB" sz="4400" dirty="0"/>
              <a:t>Grating Magneto Optical Traps (GMOTs)</a:t>
            </a:r>
            <a:endParaRPr lang="en-US" sz="4400" dirty="0"/>
          </a:p>
        </p:txBody>
      </p:sp>
      <p:sp>
        <p:nvSpPr>
          <p:cNvPr id="3" name="Content Placeholder 2">
            <a:extLst>
              <a:ext uri="{FF2B5EF4-FFF2-40B4-BE49-F238E27FC236}">
                <a16:creationId xmlns="" xmlns:a16="http://schemas.microsoft.com/office/drawing/2014/main" id="{894F20EE-7DAD-5743-B5DF-ECD3B29D741C}"/>
              </a:ext>
            </a:extLst>
          </p:cNvPr>
          <p:cNvSpPr>
            <a:spLocks noGrp="1"/>
          </p:cNvSpPr>
          <p:nvPr>
            <p:ph idx="1"/>
          </p:nvPr>
        </p:nvSpPr>
        <p:spPr>
          <a:xfrm>
            <a:off x="911424" y="1052736"/>
            <a:ext cx="10441160" cy="1368152"/>
          </a:xfrm>
        </p:spPr>
        <p:txBody>
          <a:bodyPr/>
          <a:lstStyle/>
          <a:p>
            <a:pPr marL="0" indent="0">
              <a:buNone/>
            </a:pPr>
            <a:r>
              <a:rPr lang="en-GB" b="0" dirty="0"/>
              <a:t>Temperatures of 3</a:t>
            </a:r>
            <a:r>
              <a:rPr lang="en-GB" b="0" dirty="0">
                <a:latin typeface="Symbol" pitchFamily="2" charset="2"/>
              </a:rPr>
              <a:t>m</a:t>
            </a:r>
            <a:r>
              <a:rPr lang="en-GB" b="0" dirty="0"/>
              <a:t>K can be achieved with this technique and the graph below shows the number of atoms trapped over time (after the laser beam is switched off)</a:t>
            </a:r>
            <a:endParaRPr lang="en-US" b="0" dirty="0"/>
          </a:p>
        </p:txBody>
      </p:sp>
      <p:pic>
        <p:nvPicPr>
          <p:cNvPr id="5" name="Picture 4">
            <a:extLst>
              <a:ext uri="{FF2B5EF4-FFF2-40B4-BE49-F238E27FC236}">
                <a16:creationId xmlns="" xmlns:a16="http://schemas.microsoft.com/office/drawing/2014/main" id="{EBCCF5DF-87E7-EC4E-9881-71ECAFD7E4AE}"/>
              </a:ext>
            </a:extLst>
          </p:cNvPr>
          <p:cNvPicPr>
            <a:picLocks noChangeAspect="1"/>
          </p:cNvPicPr>
          <p:nvPr/>
        </p:nvPicPr>
        <p:blipFill>
          <a:blip r:embed="rId3"/>
          <a:stretch>
            <a:fillRect/>
          </a:stretch>
        </p:blipFill>
        <p:spPr>
          <a:xfrm>
            <a:off x="2251579" y="1769546"/>
            <a:ext cx="7372814" cy="4958900"/>
          </a:xfrm>
          <a:prstGeom prst="rect">
            <a:avLst/>
          </a:prstGeom>
        </p:spPr>
      </p:pic>
      <p:sp>
        <p:nvSpPr>
          <p:cNvPr id="6" name="Content Placeholder 2">
            <a:extLst>
              <a:ext uri="{FF2B5EF4-FFF2-40B4-BE49-F238E27FC236}">
                <a16:creationId xmlns="" xmlns:a16="http://schemas.microsoft.com/office/drawing/2014/main" id="{D6FACDE2-C6D8-0F4C-9893-575524C8C0E5}"/>
              </a:ext>
            </a:extLst>
          </p:cNvPr>
          <p:cNvSpPr txBox="1">
            <a:spLocks/>
          </p:cNvSpPr>
          <p:nvPr/>
        </p:nvSpPr>
        <p:spPr bwMode="auto">
          <a:xfrm>
            <a:off x="4223792" y="2060848"/>
            <a:ext cx="540060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7800" indent="-177800" algn="l" rtl="0" eaLnBrk="1" fontAlgn="base" hangingPunct="1">
              <a:lnSpc>
                <a:spcPts val="2600"/>
              </a:lnSpc>
              <a:spcBef>
                <a:spcPct val="0"/>
              </a:spcBef>
              <a:spcAft>
                <a:spcPct val="0"/>
              </a:spcAft>
              <a:buChar char="•"/>
              <a:defRPr sz="2000" b="1">
                <a:solidFill>
                  <a:schemeClr val="bg1">
                    <a:lumMod val="50000"/>
                  </a:schemeClr>
                </a:solidFill>
                <a:latin typeface="+mn-lt"/>
                <a:ea typeface="+mn-ea"/>
                <a:cs typeface="+mn-cs"/>
              </a:defRPr>
            </a:lvl1pPr>
            <a:lvl2pPr marL="355600" indent="185738" algn="l" rtl="0" eaLnBrk="1" fontAlgn="base" hangingPunct="1">
              <a:lnSpc>
                <a:spcPts val="2600"/>
              </a:lnSpc>
              <a:spcBef>
                <a:spcPct val="0"/>
              </a:spcBef>
              <a:spcAft>
                <a:spcPct val="0"/>
              </a:spcAft>
              <a:buFont typeface="Arial" panose="020B0604020202020204" pitchFamily="34" charset="0"/>
              <a:buChar char="•"/>
              <a:defRPr sz="1800">
                <a:solidFill>
                  <a:schemeClr val="bg1">
                    <a:lumMod val="50000"/>
                  </a:schemeClr>
                </a:solidFill>
                <a:latin typeface="+mn-lt"/>
              </a:defRPr>
            </a:lvl2pPr>
            <a:lvl3pPr marL="896938" indent="-381000" algn="l" rtl="0" eaLnBrk="1" fontAlgn="base" hangingPunct="1">
              <a:spcBef>
                <a:spcPct val="20000"/>
              </a:spcBef>
              <a:spcAft>
                <a:spcPct val="0"/>
              </a:spcAft>
              <a:buChar char="•"/>
              <a:defRPr sz="1600">
                <a:solidFill>
                  <a:schemeClr val="bg1">
                    <a:lumMod val="50000"/>
                  </a:schemeClr>
                </a:solidFill>
                <a:latin typeface="+mn-lt"/>
              </a:defRPr>
            </a:lvl3pPr>
            <a:lvl4pPr marL="728663" indent="-342900" algn="l" rtl="0" eaLnBrk="1" fontAlgn="base" hangingPunct="1">
              <a:spcBef>
                <a:spcPct val="20000"/>
              </a:spcBef>
              <a:spcAft>
                <a:spcPct val="0"/>
              </a:spcAft>
              <a:buFont typeface="Arial" panose="020B0604020202020204" pitchFamily="34" charset="0"/>
              <a:buChar char="•"/>
              <a:defRPr sz="1400">
                <a:solidFill>
                  <a:schemeClr val="tx1"/>
                </a:solidFill>
                <a:latin typeface="+mn-lt"/>
              </a:defRPr>
            </a:lvl4pPr>
            <a:lvl5pPr marL="1141413" indent="-376238" algn="l" rtl="0" eaLnBrk="1" fontAlgn="base" hangingPunct="1">
              <a:spcBef>
                <a:spcPct val="20000"/>
              </a:spcBef>
              <a:spcAft>
                <a:spcPct val="0"/>
              </a:spcAft>
              <a:buChar char="•"/>
              <a:defRPr sz="1200">
                <a:solidFill>
                  <a:schemeClr val="tx1"/>
                </a:solidFill>
                <a:latin typeface="+mn-lt"/>
              </a:defRPr>
            </a:lvl5pPr>
            <a:lvl6pPr marL="1598613" indent="-376238" algn="l" rtl="0" eaLnBrk="1" fontAlgn="base" hangingPunct="1">
              <a:spcBef>
                <a:spcPct val="20000"/>
              </a:spcBef>
              <a:spcAft>
                <a:spcPct val="0"/>
              </a:spcAft>
              <a:buChar char="•"/>
              <a:defRPr sz="2000">
                <a:solidFill>
                  <a:schemeClr val="tx1"/>
                </a:solidFill>
                <a:latin typeface="+mn-lt"/>
              </a:defRPr>
            </a:lvl6pPr>
            <a:lvl7pPr marL="2055813" indent="-376238" algn="l" rtl="0" eaLnBrk="1" fontAlgn="base" hangingPunct="1">
              <a:spcBef>
                <a:spcPct val="20000"/>
              </a:spcBef>
              <a:spcAft>
                <a:spcPct val="0"/>
              </a:spcAft>
              <a:buChar char="•"/>
              <a:defRPr sz="2000">
                <a:solidFill>
                  <a:schemeClr val="tx1"/>
                </a:solidFill>
                <a:latin typeface="+mn-lt"/>
              </a:defRPr>
            </a:lvl7pPr>
            <a:lvl8pPr marL="2513013" indent="-376238" algn="l" rtl="0" eaLnBrk="1" fontAlgn="base" hangingPunct="1">
              <a:spcBef>
                <a:spcPct val="20000"/>
              </a:spcBef>
              <a:spcAft>
                <a:spcPct val="0"/>
              </a:spcAft>
              <a:buChar char="•"/>
              <a:defRPr sz="2000">
                <a:solidFill>
                  <a:schemeClr val="tx1"/>
                </a:solidFill>
                <a:latin typeface="+mn-lt"/>
              </a:defRPr>
            </a:lvl8pPr>
            <a:lvl9pPr marL="2970213" indent="-376238" algn="l" rtl="0" eaLnBrk="1" fontAlgn="base" hangingPunct="1">
              <a:spcBef>
                <a:spcPct val="20000"/>
              </a:spcBef>
              <a:spcAft>
                <a:spcPct val="0"/>
              </a:spcAft>
              <a:buChar char="•"/>
              <a:defRPr sz="2000">
                <a:solidFill>
                  <a:schemeClr val="tx1"/>
                </a:solidFill>
                <a:latin typeface="+mn-lt"/>
              </a:defRPr>
            </a:lvl9pPr>
          </a:lstStyle>
          <a:p>
            <a:pPr marL="0" indent="0">
              <a:buNone/>
            </a:pPr>
            <a:r>
              <a:rPr lang="en-GB" b="0" kern="0" dirty="0">
                <a:solidFill>
                  <a:schemeClr val="tx1"/>
                </a:solidFill>
              </a:rPr>
              <a:t>To make effective measurements the magnetic trap needs to have at least 1.3x10</a:t>
            </a:r>
            <a:r>
              <a:rPr lang="en-GB" b="0" kern="0" baseline="30000" dirty="0">
                <a:solidFill>
                  <a:schemeClr val="tx1"/>
                </a:solidFill>
              </a:rPr>
              <a:t>6</a:t>
            </a:r>
            <a:r>
              <a:rPr lang="en-GB" b="0" kern="0" dirty="0">
                <a:solidFill>
                  <a:schemeClr val="tx1"/>
                </a:solidFill>
              </a:rPr>
              <a:t> atoms. Estimate the lifetime of this trap from the graph.</a:t>
            </a:r>
            <a:endParaRPr lang="en-US" b="0" kern="0" dirty="0">
              <a:solidFill>
                <a:schemeClr val="tx1"/>
              </a:solidFill>
            </a:endParaRPr>
          </a:p>
        </p:txBody>
      </p:sp>
      <p:cxnSp>
        <p:nvCxnSpPr>
          <p:cNvPr id="8" name="Straight Connector 7">
            <a:extLst>
              <a:ext uri="{FF2B5EF4-FFF2-40B4-BE49-F238E27FC236}">
                <a16:creationId xmlns="" xmlns:a16="http://schemas.microsoft.com/office/drawing/2014/main" id="{F7748D49-6CDA-3C49-9CAE-BCE0A5D006CF}"/>
              </a:ext>
            </a:extLst>
          </p:cNvPr>
          <p:cNvCxnSpPr/>
          <p:nvPr/>
        </p:nvCxnSpPr>
        <p:spPr>
          <a:xfrm flipH="1">
            <a:off x="2855640" y="4797152"/>
            <a:ext cx="23042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43AED5F2-3288-7544-9DAE-5EC432EDA367}"/>
              </a:ext>
            </a:extLst>
          </p:cNvPr>
          <p:cNvCxnSpPr>
            <a:cxnSpLocks/>
          </p:cNvCxnSpPr>
          <p:nvPr/>
        </p:nvCxnSpPr>
        <p:spPr>
          <a:xfrm flipV="1">
            <a:off x="5159896" y="4797152"/>
            <a:ext cx="0" cy="11521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Line Callout 1 11">
            <a:extLst>
              <a:ext uri="{FF2B5EF4-FFF2-40B4-BE49-F238E27FC236}">
                <a16:creationId xmlns="" xmlns:a16="http://schemas.microsoft.com/office/drawing/2014/main" id="{C2B20106-D4F5-F141-AF7E-45DECFB5DF39}"/>
              </a:ext>
            </a:extLst>
          </p:cNvPr>
          <p:cNvSpPr/>
          <p:nvPr/>
        </p:nvSpPr>
        <p:spPr>
          <a:xfrm>
            <a:off x="6096000" y="3861048"/>
            <a:ext cx="1728192" cy="504056"/>
          </a:xfrm>
          <a:prstGeom prst="borderCallout1">
            <a:avLst>
              <a:gd name="adj1" fmla="val 46299"/>
              <a:gd name="adj2" fmla="val -1118"/>
              <a:gd name="adj3" fmla="val 417034"/>
              <a:gd name="adj4" fmla="val -551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t>About 180 </a:t>
            </a:r>
            <a:r>
              <a:rPr lang="en-GB" sz="1800" dirty="0" err="1"/>
              <a:t>ms</a:t>
            </a:r>
            <a:endParaRPr lang="en-US" sz="1800" dirty="0"/>
          </a:p>
        </p:txBody>
      </p:sp>
      <p:sp>
        <p:nvSpPr>
          <p:cNvPr id="13" name="Content Placeholder 2">
            <a:extLst>
              <a:ext uri="{FF2B5EF4-FFF2-40B4-BE49-F238E27FC236}">
                <a16:creationId xmlns="" xmlns:a16="http://schemas.microsoft.com/office/drawing/2014/main" id="{F8E06820-F61D-A641-BD4D-B386AC5EF492}"/>
              </a:ext>
            </a:extLst>
          </p:cNvPr>
          <p:cNvSpPr txBox="1">
            <a:spLocks/>
          </p:cNvSpPr>
          <p:nvPr/>
        </p:nvSpPr>
        <p:spPr bwMode="auto">
          <a:xfrm>
            <a:off x="4223792" y="2060848"/>
            <a:ext cx="540060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7800" indent="-177800" algn="l" rtl="0" eaLnBrk="1" fontAlgn="base" hangingPunct="1">
              <a:lnSpc>
                <a:spcPts val="2600"/>
              </a:lnSpc>
              <a:spcBef>
                <a:spcPct val="0"/>
              </a:spcBef>
              <a:spcAft>
                <a:spcPct val="0"/>
              </a:spcAft>
              <a:buChar char="•"/>
              <a:defRPr sz="2000" b="1">
                <a:solidFill>
                  <a:schemeClr val="bg1">
                    <a:lumMod val="50000"/>
                  </a:schemeClr>
                </a:solidFill>
                <a:latin typeface="+mn-lt"/>
                <a:ea typeface="+mn-ea"/>
                <a:cs typeface="+mn-cs"/>
              </a:defRPr>
            </a:lvl1pPr>
            <a:lvl2pPr marL="355600" indent="185738" algn="l" rtl="0" eaLnBrk="1" fontAlgn="base" hangingPunct="1">
              <a:lnSpc>
                <a:spcPts val="2600"/>
              </a:lnSpc>
              <a:spcBef>
                <a:spcPct val="0"/>
              </a:spcBef>
              <a:spcAft>
                <a:spcPct val="0"/>
              </a:spcAft>
              <a:buFont typeface="Arial" panose="020B0604020202020204" pitchFamily="34" charset="0"/>
              <a:buChar char="•"/>
              <a:defRPr sz="1800">
                <a:solidFill>
                  <a:schemeClr val="bg1">
                    <a:lumMod val="50000"/>
                  </a:schemeClr>
                </a:solidFill>
                <a:latin typeface="+mn-lt"/>
              </a:defRPr>
            </a:lvl2pPr>
            <a:lvl3pPr marL="896938" indent="-381000" algn="l" rtl="0" eaLnBrk="1" fontAlgn="base" hangingPunct="1">
              <a:spcBef>
                <a:spcPct val="20000"/>
              </a:spcBef>
              <a:spcAft>
                <a:spcPct val="0"/>
              </a:spcAft>
              <a:buChar char="•"/>
              <a:defRPr sz="1600">
                <a:solidFill>
                  <a:schemeClr val="bg1">
                    <a:lumMod val="50000"/>
                  </a:schemeClr>
                </a:solidFill>
                <a:latin typeface="+mn-lt"/>
              </a:defRPr>
            </a:lvl3pPr>
            <a:lvl4pPr marL="728663" indent="-342900" algn="l" rtl="0" eaLnBrk="1" fontAlgn="base" hangingPunct="1">
              <a:spcBef>
                <a:spcPct val="20000"/>
              </a:spcBef>
              <a:spcAft>
                <a:spcPct val="0"/>
              </a:spcAft>
              <a:buFont typeface="Arial" panose="020B0604020202020204" pitchFamily="34" charset="0"/>
              <a:buChar char="•"/>
              <a:defRPr sz="1400">
                <a:solidFill>
                  <a:schemeClr val="tx1"/>
                </a:solidFill>
                <a:latin typeface="+mn-lt"/>
              </a:defRPr>
            </a:lvl4pPr>
            <a:lvl5pPr marL="1141413" indent="-376238" algn="l" rtl="0" eaLnBrk="1" fontAlgn="base" hangingPunct="1">
              <a:spcBef>
                <a:spcPct val="20000"/>
              </a:spcBef>
              <a:spcAft>
                <a:spcPct val="0"/>
              </a:spcAft>
              <a:buChar char="•"/>
              <a:defRPr sz="1200">
                <a:solidFill>
                  <a:schemeClr val="tx1"/>
                </a:solidFill>
                <a:latin typeface="+mn-lt"/>
              </a:defRPr>
            </a:lvl5pPr>
            <a:lvl6pPr marL="1598613" indent="-376238" algn="l" rtl="0" eaLnBrk="1" fontAlgn="base" hangingPunct="1">
              <a:spcBef>
                <a:spcPct val="20000"/>
              </a:spcBef>
              <a:spcAft>
                <a:spcPct val="0"/>
              </a:spcAft>
              <a:buChar char="•"/>
              <a:defRPr sz="2000">
                <a:solidFill>
                  <a:schemeClr val="tx1"/>
                </a:solidFill>
                <a:latin typeface="+mn-lt"/>
              </a:defRPr>
            </a:lvl6pPr>
            <a:lvl7pPr marL="2055813" indent="-376238" algn="l" rtl="0" eaLnBrk="1" fontAlgn="base" hangingPunct="1">
              <a:spcBef>
                <a:spcPct val="20000"/>
              </a:spcBef>
              <a:spcAft>
                <a:spcPct val="0"/>
              </a:spcAft>
              <a:buChar char="•"/>
              <a:defRPr sz="2000">
                <a:solidFill>
                  <a:schemeClr val="tx1"/>
                </a:solidFill>
                <a:latin typeface="+mn-lt"/>
              </a:defRPr>
            </a:lvl7pPr>
            <a:lvl8pPr marL="2513013" indent="-376238" algn="l" rtl="0" eaLnBrk="1" fontAlgn="base" hangingPunct="1">
              <a:spcBef>
                <a:spcPct val="20000"/>
              </a:spcBef>
              <a:spcAft>
                <a:spcPct val="0"/>
              </a:spcAft>
              <a:buChar char="•"/>
              <a:defRPr sz="2000">
                <a:solidFill>
                  <a:schemeClr val="tx1"/>
                </a:solidFill>
                <a:latin typeface="+mn-lt"/>
              </a:defRPr>
            </a:lvl8pPr>
            <a:lvl9pPr marL="2970213" indent="-376238" algn="l" rtl="0" eaLnBrk="1" fontAlgn="base" hangingPunct="1">
              <a:spcBef>
                <a:spcPct val="20000"/>
              </a:spcBef>
              <a:spcAft>
                <a:spcPct val="0"/>
              </a:spcAft>
              <a:buChar char="•"/>
              <a:defRPr sz="2000">
                <a:solidFill>
                  <a:schemeClr val="tx1"/>
                </a:solidFill>
                <a:latin typeface="+mn-lt"/>
              </a:defRPr>
            </a:lvl9pPr>
          </a:lstStyle>
          <a:p>
            <a:pPr marL="0" indent="0">
              <a:buNone/>
            </a:pPr>
            <a:r>
              <a:rPr lang="en-GB" b="0" kern="0" dirty="0">
                <a:solidFill>
                  <a:schemeClr val="tx1"/>
                </a:solidFill>
              </a:rPr>
              <a:t>Is this a short or long time in atomic terms?</a:t>
            </a:r>
            <a:endParaRPr lang="en-US" b="0" kern="0" dirty="0">
              <a:solidFill>
                <a:schemeClr val="tx1"/>
              </a:solidFill>
            </a:endParaRPr>
          </a:p>
        </p:txBody>
      </p:sp>
      <p:sp>
        <p:nvSpPr>
          <p:cNvPr id="14" name="Content Placeholder 2">
            <a:extLst>
              <a:ext uri="{FF2B5EF4-FFF2-40B4-BE49-F238E27FC236}">
                <a16:creationId xmlns="" xmlns:a16="http://schemas.microsoft.com/office/drawing/2014/main" id="{DE1B08EA-16FF-434B-B650-5B6CABF0F710}"/>
              </a:ext>
            </a:extLst>
          </p:cNvPr>
          <p:cNvSpPr txBox="1">
            <a:spLocks/>
          </p:cNvSpPr>
          <p:nvPr/>
        </p:nvSpPr>
        <p:spPr bwMode="auto">
          <a:xfrm>
            <a:off x="4223792" y="2420888"/>
            <a:ext cx="540060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7800" indent="-177800" algn="l" rtl="0" eaLnBrk="1" fontAlgn="base" hangingPunct="1">
              <a:lnSpc>
                <a:spcPts val="2600"/>
              </a:lnSpc>
              <a:spcBef>
                <a:spcPct val="0"/>
              </a:spcBef>
              <a:spcAft>
                <a:spcPct val="0"/>
              </a:spcAft>
              <a:buChar char="•"/>
              <a:defRPr sz="2000" b="1">
                <a:solidFill>
                  <a:schemeClr val="bg1">
                    <a:lumMod val="50000"/>
                  </a:schemeClr>
                </a:solidFill>
                <a:latin typeface="+mn-lt"/>
                <a:ea typeface="+mn-ea"/>
                <a:cs typeface="+mn-cs"/>
              </a:defRPr>
            </a:lvl1pPr>
            <a:lvl2pPr marL="355600" indent="185738" algn="l" rtl="0" eaLnBrk="1" fontAlgn="base" hangingPunct="1">
              <a:lnSpc>
                <a:spcPts val="2600"/>
              </a:lnSpc>
              <a:spcBef>
                <a:spcPct val="0"/>
              </a:spcBef>
              <a:spcAft>
                <a:spcPct val="0"/>
              </a:spcAft>
              <a:buFont typeface="Arial" panose="020B0604020202020204" pitchFamily="34" charset="0"/>
              <a:buChar char="•"/>
              <a:defRPr sz="1800">
                <a:solidFill>
                  <a:schemeClr val="bg1">
                    <a:lumMod val="50000"/>
                  </a:schemeClr>
                </a:solidFill>
                <a:latin typeface="+mn-lt"/>
              </a:defRPr>
            </a:lvl2pPr>
            <a:lvl3pPr marL="896938" indent="-381000" algn="l" rtl="0" eaLnBrk="1" fontAlgn="base" hangingPunct="1">
              <a:spcBef>
                <a:spcPct val="20000"/>
              </a:spcBef>
              <a:spcAft>
                <a:spcPct val="0"/>
              </a:spcAft>
              <a:buChar char="•"/>
              <a:defRPr sz="1600">
                <a:solidFill>
                  <a:schemeClr val="bg1">
                    <a:lumMod val="50000"/>
                  </a:schemeClr>
                </a:solidFill>
                <a:latin typeface="+mn-lt"/>
              </a:defRPr>
            </a:lvl3pPr>
            <a:lvl4pPr marL="728663" indent="-342900" algn="l" rtl="0" eaLnBrk="1" fontAlgn="base" hangingPunct="1">
              <a:spcBef>
                <a:spcPct val="20000"/>
              </a:spcBef>
              <a:spcAft>
                <a:spcPct val="0"/>
              </a:spcAft>
              <a:buFont typeface="Arial" panose="020B0604020202020204" pitchFamily="34" charset="0"/>
              <a:buChar char="•"/>
              <a:defRPr sz="1400">
                <a:solidFill>
                  <a:schemeClr val="tx1"/>
                </a:solidFill>
                <a:latin typeface="+mn-lt"/>
              </a:defRPr>
            </a:lvl4pPr>
            <a:lvl5pPr marL="1141413" indent="-376238" algn="l" rtl="0" eaLnBrk="1" fontAlgn="base" hangingPunct="1">
              <a:spcBef>
                <a:spcPct val="20000"/>
              </a:spcBef>
              <a:spcAft>
                <a:spcPct val="0"/>
              </a:spcAft>
              <a:buChar char="•"/>
              <a:defRPr sz="1200">
                <a:solidFill>
                  <a:schemeClr val="tx1"/>
                </a:solidFill>
                <a:latin typeface="+mn-lt"/>
              </a:defRPr>
            </a:lvl5pPr>
            <a:lvl6pPr marL="1598613" indent="-376238" algn="l" rtl="0" eaLnBrk="1" fontAlgn="base" hangingPunct="1">
              <a:spcBef>
                <a:spcPct val="20000"/>
              </a:spcBef>
              <a:spcAft>
                <a:spcPct val="0"/>
              </a:spcAft>
              <a:buChar char="•"/>
              <a:defRPr sz="2000">
                <a:solidFill>
                  <a:schemeClr val="tx1"/>
                </a:solidFill>
                <a:latin typeface="+mn-lt"/>
              </a:defRPr>
            </a:lvl6pPr>
            <a:lvl7pPr marL="2055813" indent="-376238" algn="l" rtl="0" eaLnBrk="1" fontAlgn="base" hangingPunct="1">
              <a:spcBef>
                <a:spcPct val="20000"/>
              </a:spcBef>
              <a:spcAft>
                <a:spcPct val="0"/>
              </a:spcAft>
              <a:buChar char="•"/>
              <a:defRPr sz="2000">
                <a:solidFill>
                  <a:schemeClr val="tx1"/>
                </a:solidFill>
                <a:latin typeface="+mn-lt"/>
              </a:defRPr>
            </a:lvl7pPr>
            <a:lvl8pPr marL="2513013" indent="-376238" algn="l" rtl="0" eaLnBrk="1" fontAlgn="base" hangingPunct="1">
              <a:spcBef>
                <a:spcPct val="20000"/>
              </a:spcBef>
              <a:spcAft>
                <a:spcPct val="0"/>
              </a:spcAft>
              <a:buChar char="•"/>
              <a:defRPr sz="2000">
                <a:solidFill>
                  <a:schemeClr val="tx1"/>
                </a:solidFill>
                <a:latin typeface="+mn-lt"/>
              </a:defRPr>
            </a:lvl8pPr>
            <a:lvl9pPr marL="2970213" indent="-376238" algn="l" rtl="0" eaLnBrk="1" fontAlgn="base" hangingPunct="1">
              <a:spcBef>
                <a:spcPct val="20000"/>
              </a:spcBef>
              <a:spcAft>
                <a:spcPct val="0"/>
              </a:spcAft>
              <a:buChar char="•"/>
              <a:defRPr sz="2000">
                <a:solidFill>
                  <a:schemeClr val="tx1"/>
                </a:solidFill>
                <a:latin typeface="+mn-lt"/>
              </a:defRPr>
            </a:lvl9pPr>
          </a:lstStyle>
          <a:p>
            <a:pPr marL="0" indent="0">
              <a:buNone/>
            </a:pPr>
            <a:r>
              <a:rPr lang="en-GB" b="0" kern="0" dirty="0">
                <a:solidFill>
                  <a:srgbClr val="FF0000"/>
                </a:solidFill>
              </a:rPr>
              <a:t>The atomic frequency of </a:t>
            </a:r>
            <a:r>
              <a:rPr lang="en-GB" b="0" kern="0" baseline="30000" dirty="0">
                <a:solidFill>
                  <a:srgbClr val="FF0000"/>
                </a:solidFill>
              </a:rPr>
              <a:t>87</a:t>
            </a:r>
            <a:r>
              <a:rPr lang="en-GB" b="0" kern="0" dirty="0">
                <a:solidFill>
                  <a:srgbClr val="FF0000"/>
                </a:solidFill>
              </a:rPr>
              <a:t>Rb is about 6.8x10</a:t>
            </a:r>
            <a:r>
              <a:rPr lang="en-GB" b="0" kern="0" baseline="30000" dirty="0">
                <a:solidFill>
                  <a:srgbClr val="FF0000"/>
                </a:solidFill>
              </a:rPr>
              <a:t>9</a:t>
            </a:r>
            <a:r>
              <a:rPr lang="en-GB" b="0" kern="0" dirty="0">
                <a:solidFill>
                  <a:srgbClr val="FF0000"/>
                </a:solidFill>
              </a:rPr>
              <a:t>Hz, so in 180ms an atom of </a:t>
            </a:r>
            <a:r>
              <a:rPr lang="en-GB" b="0" kern="0" baseline="30000" dirty="0">
                <a:solidFill>
                  <a:srgbClr val="FF0000"/>
                </a:solidFill>
              </a:rPr>
              <a:t>87</a:t>
            </a:r>
            <a:r>
              <a:rPr lang="en-GB" b="0" kern="0" dirty="0">
                <a:solidFill>
                  <a:srgbClr val="FF0000"/>
                </a:solidFill>
              </a:rPr>
              <a:t>Rb will spin 1.2 trillion times! So, in atomic terms 180ms is quite a long time.</a:t>
            </a:r>
            <a:endParaRPr lang="en-US" b="0" kern="0" dirty="0">
              <a:solidFill>
                <a:srgbClr val="FF0000"/>
              </a:solidFill>
            </a:endParaRPr>
          </a:p>
        </p:txBody>
      </p:sp>
      <p:sp>
        <p:nvSpPr>
          <p:cNvPr id="4" name="TextBox 3">
            <a:extLst>
              <a:ext uri="{FF2B5EF4-FFF2-40B4-BE49-F238E27FC236}">
                <a16:creationId xmlns="" xmlns:a16="http://schemas.microsoft.com/office/drawing/2014/main" id="{6B44FCC0-2D7C-014D-9E34-F4980B123934}"/>
              </a:ext>
            </a:extLst>
          </p:cNvPr>
          <p:cNvSpPr txBox="1"/>
          <p:nvPr/>
        </p:nvSpPr>
        <p:spPr>
          <a:xfrm>
            <a:off x="4136595" y="6327357"/>
            <a:ext cx="4711803" cy="461664"/>
          </a:xfrm>
          <a:prstGeom prst="rect">
            <a:avLst/>
          </a:prstGeom>
          <a:solidFill>
            <a:schemeClr val="bg1"/>
          </a:solidFill>
        </p:spPr>
        <p:txBody>
          <a:bodyPr wrap="square" rtlCol="0">
            <a:spAutoFit/>
          </a:bodyPr>
          <a:lstStyle/>
          <a:p>
            <a:pPr algn="l"/>
            <a:r>
              <a:rPr lang="en-GB" dirty="0">
                <a:latin typeface="Arial Nova" panose="020F0502020204030204" pitchFamily="34" charset="0"/>
              </a:rPr>
              <a:t>Time after laser is turned off (ms)</a:t>
            </a:r>
            <a:endParaRPr lang="en-US" dirty="0">
              <a:latin typeface="Arial Nova" panose="020F0502020204030204" pitchFamily="34" charset="0"/>
            </a:endParaRPr>
          </a:p>
        </p:txBody>
      </p:sp>
    </p:spTree>
    <p:extLst>
      <p:ext uri="{BB962C8B-B14F-4D97-AF65-F5344CB8AC3E}">
        <p14:creationId xmlns:p14="http://schemas.microsoft.com/office/powerpoint/2010/main" val="306004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1" nodeType="clickEffect">
                                  <p:stCondLst>
                                    <p:cond delay="0"/>
                                  </p:stCondLst>
                                  <p:childTnLst>
                                    <p:animEffect transition="out" filter="dissolv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2" grpId="0" animBg="1"/>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04DE37-1778-E64D-95EA-95D2D3C4CA9B}"/>
              </a:ext>
            </a:extLst>
          </p:cNvPr>
          <p:cNvSpPr>
            <a:spLocks noGrp="1"/>
          </p:cNvSpPr>
          <p:nvPr>
            <p:ph type="title"/>
          </p:nvPr>
        </p:nvSpPr>
        <p:spPr>
          <a:xfrm>
            <a:off x="911424" y="153925"/>
            <a:ext cx="10441160" cy="920750"/>
          </a:xfrm>
        </p:spPr>
        <p:txBody>
          <a:bodyPr/>
          <a:lstStyle/>
          <a:p>
            <a:r>
              <a:rPr lang="en-US" sz="4400" dirty="0"/>
              <a:t>Superposition and gravity sensors</a:t>
            </a:r>
          </a:p>
        </p:txBody>
      </p:sp>
      <p:sp>
        <p:nvSpPr>
          <p:cNvPr id="3" name="Content Placeholder 2">
            <a:extLst>
              <a:ext uri="{FF2B5EF4-FFF2-40B4-BE49-F238E27FC236}">
                <a16:creationId xmlns="" xmlns:a16="http://schemas.microsoft.com/office/drawing/2014/main" id="{738F1DB4-C6AF-EB47-86F4-7E7439BB0973}"/>
              </a:ext>
            </a:extLst>
          </p:cNvPr>
          <p:cNvSpPr>
            <a:spLocks noGrp="1"/>
          </p:cNvSpPr>
          <p:nvPr>
            <p:ph idx="1"/>
          </p:nvPr>
        </p:nvSpPr>
        <p:spPr>
          <a:xfrm>
            <a:off x="911424" y="1198593"/>
            <a:ext cx="6768752" cy="4006825"/>
          </a:xfrm>
        </p:spPr>
        <p:txBody>
          <a:bodyPr/>
          <a:lstStyle/>
          <a:p>
            <a:pPr marL="0" indent="0">
              <a:buNone/>
            </a:pPr>
            <a:r>
              <a:rPr lang="en-GB" b="0" dirty="0"/>
              <a:t>An atom interferometer operates by dropping a cloud of “cooled” atoms. To measure gravity, three pulses of light are shone onto the atoms, transferring momentum to the cloud and placing the atoms into a quantum superposition of two momentum states. The first pulse causes one half of the atoms to travel more quickly through space, splitting the cloud in two. After a time T has passed, a second pulse is used to invert the momentum difference of the two clouds, causing them to begin to move towards each other once again. Finally, after further time T a third pulse is used to close the interferometer. During the sequence the atoms accumulate a phase difference due to gravity, allowing us to detect local changes in density.</a:t>
            </a:r>
            <a:endParaRPr lang="en-US" dirty="0"/>
          </a:p>
        </p:txBody>
      </p:sp>
      <p:pic>
        <p:nvPicPr>
          <p:cNvPr id="4" name="Picture 3">
            <a:extLst>
              <a:ext uri="{FF2B5EF4-FFF2-40B4-BE49-F238E27FC236}">
                <a16:creationId xmlns="" xmlns:a16="http://schemas.microsoft.com/office/drawing/2014/main" id="{3EAE5352-A26C-A142-B1EC-2C9ED43500AE}"/>
              </a:ext>
            </a:extLst>
          </p:cNvPr>
          <p:cNvPicPr>
            <a:picLocks noChangeAspect="1"/>
          </p:cNvPicPr>
          <p:nvPr/>
        </p:nvPicPr>
        <p:blipFill>
          <a:blip r:embed="rId2"/>
          <a:stretch>
            <a:fillRect/>
          </a:stretch>
        </p:blipFill>
        <p:spPr>
          <a:xfrm>
            <a:off x="7968208" y="1340768"/>
            <a:ext cx="3474874" cy="3578461"/>
          </a:xfrm>
          <a:prstGeom prst="rect">
            <a:avLst/>
          </a:prstGeom>
        </p:spPr>
      </p:pic>
    </p:spTree>
    <p:extLst>
      <p:ext uri="{BB962C8B-B14F-4D97-AF65-F5344CB8AC3E}">
        <p14:creationId xmlns:p14="http://schemas.microsoft.com/office/powerpoint/2010/main" val="3313832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04DE37-1778-E64D-95EA-95D2D3C4CA9B}"/>
              </a:ext>
            </a:extLst>
          </p:cNvPr>
          <p:cNvSpPr>
            <a:spLocks noGrp="1"/>
          </p:cNvSpPr>
          <p:nvPr>
            <p:ph type="title"/>
          </p:nvPr>
        </p:nvSpPr>
        <p:spPr>
          <a:xfrm>
            <a:off x="911424" y="153925"/>
            <a:ext cx="10441160" cy="920750"/>
          </a:xfrm>
        </p:spPr>
        <p:txBody>
          <a:bodyPr/>
          <a:lstStyle/>
          <a:p>
            <a:r>
              <a:rPr lang="en-US" sz="4400" dirty="0"/>
              <a:t>Superposition and gravity sensors</a:t>
            </a:r>
          </a:p>
        </p:txBody>
      </p:sp>
      <p:pic>
        <p:nvPicPr>
          <p:cNvPr id="6" name="Picture 5">
            <a:extLst>
              <a:ext uri="{FF2B5EF4-FFF2-40B4-BE49-F238E27FC236}">
                <a16:creationId xmlns="" xmlns:a16="http://schemas.microsoft.com/office/drawing/2014/main" id="{A2F47B8B-7632-AD4A-9877-8E81CCEE4741}"/>
              </a:ext>
            </a:extLst>
          </p:cNvPr>
          <p:cNvPicPr>
            <a:picLocks noChangeAspect="1"/>
          </p:cNvPicPr>
          <p:nvPr/>
        </p:nvPicPr>
        <p:blipFill>
          <a:blip r:embed="rId2"/>
          <a:stretch>
            <a:fillRect/>
          </a:stretch>
        </p:blipFill>
        <p:spPr>
          <a:xfrm>
            <a:off x="2063552" y="1060874"/>
            <a:ext cx="7632848" cy="5021018"/>
          </a:xfrm>
          <a:prstGeom prst="rect">
            <a:avLst/>
          </a:prstGeom>
        </p:spPr>
      </p:pic>
    </p:spTree>
    <p:extLst>
      <p:ext uri="{BB962C8B-B14F-4D97-AF65-F5344CB8AC3E}">
        <p14:creationId xmlns:p14="http://schemas.microsoft.com/office/powerpoint/2010/main" val="2887044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911424" y="197768"/>
            <a:ext cx="10441160" cy="1143001"/>
          </a:xfrm>
        </p:spPr>
        <p:txBody>
          <a:bodyPr>
            <a:normAutofit/>
          </a:bodyPr>
          <a:lstStyle/>
          <a:p>
            <a:pPr eaLnBrk="1" hangingPunct="1"/>
            <a:r>
              <a:rPr lang="en-GB" sz="4400" dirty="0"/>
              <a:t>Diffraction grating practical task</a:t>
            </a:r>
          </a:p>
        </p:txBody>
      </p:sp>
      <p:sp>
        <p:nvSpPr>
          <p:cNvPr id="13" name="Text Box 4"/>
          <p:cNvSpPr txBox="1">
            <a:spLocks noChangeArrowheads="1"/>
          </p:cNvSpPr>
          <p:nvPr/>
        </p:nvSpPr>
        <p:spPr bwMode="auto">
          <a:xfrm>
            <a:off x="911424" y="1201212"/>
            <a:ext cx="10441160" cy="461665"/>
          </a:xfrm>
          <a:prstGeom prst="rect">
            <a:avLst/>
          </a:prstGeom>
          <a:noFill/>
          <a:ln w="9525">
            <a:noFill/>
            <a:miter lim="800000"/>
            <a:headEnd/>
            <a:tailEnd/>
          </a:ln>
        </p:spPr>
        <p:txBody>
          <a:bodyPr wrap="square">
            <a:spAutoFit/>
          </a:bodyPr>
          <a:lstStyle/>
          <a:p>
            <a:pPr marL="342900" indent="-342900">
              <a:spcBef>
                <a:spcPct val="50000"/>
              </a:spcBef>
            </a:pPr>
            <a:r>
              <a:rPr lang="en-GB" dirty="0">
                <a:solidFill>
                  <a:srgbClr val="747678"/>
                </a:solidFill>
                <a:latin typeface="+mn-lt"/>
                <a:cs typeface="Calibri" panose="020F0502020204030204" pitchFamily="34" charset="0"/>
              </a:rPr>
              <a:t>Set up the apparatus like in the diagram below (not to scale)</a:t>
            </a:r>
          </a:p>
        </p:txBody>
      </p:sp>
      <p:sp>
        <p:nvSpPr>
          <p:cNvPr id="5" name="Rectangle 4"/>
          <p:cNvSpPr/>
          <p:nvPr/>
        </p:nvSpPr>
        <p:spPr>
          <a:xfrm>
            <a:off x="3892055" y="3429000"/>
            <a:ext cx="71438" cy="79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892055" y="4714884"/>
            <a:ext cx="71438" cy="2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a:spLocks/>
          </p:cNvSpPr>
          <p:nvPr/>
        </p:nvSpPr>
        <p:spPr>
          <a:xfrm>
            <a:off x="3892055" y="5517232"/>
            <a:ext cx="71438" cy="61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p:nvCxnSpPr>
        <p:spPr>
          <a:xfrm rot="5400000">
            <a:off x="6178071" y="4839487"/>
            <a:ext cx="2714644" cy="1588"/>
          </a:xfrm>
          <a:prstGeom prst="line">
            <a:avLst/>
          </a:prstGeom>
          <a:ln w="38100">
            <a:solidFill>
              <a:srgbClr val="00FA71"/>
            </a:solidFill>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16200000">
            <a:off x="5652516" y="1571189"/>
            <a:ext cx="142876" cy="36000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Left Brace 10"/>
          <p:cNvSpPr/>
          <p:nvPr/>
        </p:nvSpPr>
        <p:spPr>
          <a:xfrm>
            <a:off x="3788719" y="4667705"/>
            <a:ext cx="45719" cy="35719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Rectangle 11"/>
          <p:cNvSpPr/>
          <p:nvPr/>
        </p:nvSpPr>
        <p:spPr>
          <a:xfrm>
            <a:off x="7474026" y="4646439"/>
            <a:ext cx="72000" cy="4320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7471595" y="5283016"/>
            <a:ext cx="72000" cy="4320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487652" y="4003497"/>
            <a:ext cx="72000" cy="4320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Box 4"/>
          <p:cNvSpPr txBox="1">
            <a:spLocks noChangeArrowheads="1"/>
          </p:cNvSpPr>
          <p:nvPr/>
        </p:nvSpPr>
        <p:spPr bwMode="auto">
          <a:xfrm>
            <a:off x="5535129" y="2906531"/>
            <a:ext cx="428628" cy="461665"/>
          </a:xfrm>
          <a:prstGeom prst="rect">
            <a:avLst/>
          </a:prstGeom>
          <a:noFill/>
          <a:ln w="9525">
            <a:noFill/>
            <a:miter lim="800000"/>
            <a:headEnd/>
            <a:tailEnd/>
          </a:ln>
        </p:spPr>
        <p:txBody>
          <a:bodyPr wrap="square">
            <a:spAutoFit/>
          </a:bodyPr>
          <a:lstStyle/>
          <a:p>
            <a:pPr marL="342900" indent="-342900">
              <a:spcBef>
                <a:spcPct val="50000"/>
              </a:spcBef>
            </a:pPr>
            <a:r>
              <a:rPr lang="en-GB" dirty="0"/>
              <a:t>D</a:t>
            </a:r>
          </a:p>
        </p:txBody>
      </p:sp>
      <p:sp>
        <p:nvSpPr>
          <p:cNvPr id="18" name="Text Box 4"/>
          <p:cNvSpPr txBox="1">
            <a:spLocks noChangeArrowheads="1"/>
          </p:cNvSpPr>
          <p:nvPr/>
        </p:nvSpPr>
        <p:spPr bwMode="auto">
          <a:xfrm>
            <a:off x="3534865" y="4578511"/>
            <a:ext cx="428628" cy="461665"/>
          </a:xfrm>
          <a:prstGeom prst="rect">
            <a:avLst/>
          </a:prstGeom>
          <a:noFill/>
          <a:ln w="9525">
            <a:noFill/>
            <a:miter lim="800000"/>
            <a:headEnd/>
            <a:tailEnd/>
          </a:ln>
        </p:spPr>
        <p:txBody>
          <a:bodyPr wrap="square">
            <a:spAutoFit/>
          </a:bodyPr>
          <a:lstStyle/>
          <a:p>
            <a:pPr marL="342900" indent="-342900">
              <a:spcBef>
                <a:spcPct val="50000"/>
              </a:spcBef>
            </a:pPr>
            <a:r>
              <a:rPr lang="en-GB" dirty="0">
                <a:solidFill>
                  <a:srgbClr val="FF0000"/>
                </a:solidFill>
              </a:rPr>
              <a:t>d</a:t>
            </a:r>
          </a:p>
        </p:txBody>
      </p:sp>
      <p:sp>
        <p:nvSpPr>
          <p:cNvPr id="19" name="Left Brace 18"/>
          <p:cNvSpPr/>
          <p:nvPr/>
        </p:nvSpPr>
        <p:spPr>
          <a:xfrm flipH="1">
            <a:off x="7606832" y="4529476"/>
            <a:ext cx="45719" cy="648000"/>
          </a:xfrm>
          <a:prstGeom prst="leftBrace">
            <a:avLst/>
          </a:pr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0000FF"/>
              </a:solidFill>
            </a:endParaRPr>
          </a:p>
        </p:txBody>
      </p:sp>
      <p:sp>
        <p:nvSpPr>
          <p:cNvPr id="21" name="Line Callout 1 20"/>
          <p:cNvSpPr/>
          <p:nvPr/>
        </p:nvSpPr>
        <p:spPr>
          <a:xfrm>
            <a:off x="6667504" y="2500306"/>
            <a:ext cx="2524840" cy="428628"/>
          </a:xfrm>
          <a:prstGeom prst="borderCallout1">
            <a:avLst>
              <a:gd name="adj1" fmla="val 50683"/>
              <a:gd name="adj2" fmla="val -2367"/>
              <a:gd name="adj3" fmla="val 129756"/>
              <a:gd name="adj4" fmla="val -370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t>Distance grating - screen</a:t>
            </a:r>
          </a:p>
        </p:txBody>
      </p:sp>
      <p:sp>
        <p:nvSpPr>
          <p:cNvPr id="22" name="Line Callout 1 21"/>
          <p:cNvSpPr/>
          <p:nvPr/>
        </p:nvSpPr>
        <p:spPr>
          <a:xfrm>
            <a:off x="8167702" y="3714752"/>
            <a:ext cx="2357454" cy="571504"/>
          </a:xfrm>
          <a:prstGeom prst="borderCallout1">
            <a:avLst>
              <a:gd name="adj1" fmla="val 50683"/>
              <a:gd name="adj2" fmla="val -2367"/>
              <a:gd name="adj3" fmla="val 197458"/>
              <a:gd name="adj4" fmla="val -2124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t>Separation of maxima (or minima) </a:t>
            </a:r>
            <a:r>
              <a:rPr lang="en-GB" sz="1600" b="1" dirty="0"/>
              <a:t>s</a:t>
            </a:r>
          </a:p>
        </p:txBody>
      </p:sp>
      <p:sp>
        <p:nvSpPr>
          <p:cNvPr id="23" name="Line Callout 1 22"/>
          <p:cNvSpPr/>
          <p:nvPr/>
        </p:nvSpPr>
        <p:spPr>
          <a:xfrm>
            <a:off x="1738282" y="3857628"/>
            <a:ext cx="2000264" cy="428628"/>
          </a:xfrm>
          <a:prstGeom prst="borderCallout1">
            <a:avLst>
              <a:gd name="adj1" fmla="val 221845"/>
              <a:gd name="adj2" fmla="val 91719"/>
              <a:gd name="adj3" fmla="val 99989"/>
              <a:gd name="adj4" fmla="val 6177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t>Separation of slits</a:t>
            </a:r>
          </a:p>
        </p:txBody>
      </p:sp>
      <p:sp>
        <p:nvSpPr>
          <p:cNvPr id="24" name="Rectangle 23">
            <a:extLst>
              <a:ext uri="{FF2B5EF4-FFF2-40B4-BE49-F238E27FC236}">
                <a16:creationId xmlns="" xmlns:a16="http://schemas.microsoft.com/office/drawing/2014/main" id="{209A800A-85E8-5A4D-896F-7971D57C8ADA}"/>
              </a:ext>
            </a:extLst>
          </p:cNvPr>
          <p:cNvSpPr/>
          <p:nvPr/>
        </p:nvSpPr>
        <p:spPr>
          <a:xfrm>
            <a:off x="3892055" y="5109135"/>
            <a:ext cx="71438" cy="2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 xmlns:a16="http://schemas.microsoft.com/office/drawing/2014/main" id="{09629B5F-5D35-F348-A915-810423ADB517}"/>
              </a:ext>
            </a:extLst>
          </p:cNvPr>
          <p:cNvSpPr/>
          <p:nvPr/>
        </p:nvSpPr>
        <p:spPr>
          <a:xfrm>
            <a:off x="3895759" y="4323413"/>
            <a:ext cx="71438" cy="2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 xmlns:a16="http://schemas.microsoft.com/office/drawing/2014/main" id="{220338B3-F4B5-544F-98B2-90E52BBB632B}"/>
              </a:ext>
            </a:extLst>
          </p:cNvPr>
          <p:cNvSpPr/>
          <p:nvPr/>
        </p:nvSpPr>
        <p:spPr>
          <a:xfrm>
            <a:off x="1524000" y="4581129"/>
            <a:ext cx="1259632" cy="57965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 name="Rounded Rectangle 2">
            <a:extLst>
              <a:ext uri="{FF2B5EF4-FFF2-40B4-BE49-F238E27FC236}">
                <a16:creationId xmlns="" xmlns:a16="http://schemas.microsoft.com/office/drawing/2014/main" id="{1BAFB2A3-79F9-7F49-8125-6A945E95ACBD}"/>
              </a:ext>
            </a:extLst>
          </p:cNvPr>
          <p:cNvSpPr/>
          <p:nvPr/>
        </p:nvSpPr>
        <p:spPr>
          <a:xfrm>
            <a:off x="2783632" y="4691152"/>
            <a:ext cx="144016" cy="35588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8" name="Line Callout 1 27">
            <a:extLst>
              <a:ext uri="{FF2B5EF4-FFF2-40B4-BE49-F238E27FC236}">
                <a16:creationId xmlns="" xmlns:a16="http://schemas.microsoft.com/office/drawing/2014/main" id="{B350C042-BF11-F446-AB87-38DA6DA463AC}"/>
              </a:ext>
            </a:extLst>
          </p:cNvPr>
          <p:cNvSpPr/>
          <p:nvPr/>
        </p:nvSpPr>
        <p:spPr>
          <a:xfrm>
            <a:off x="1631504" y="5660570"/>
            <a:ext cx="1440160" cy="428628"/>
          </a:xfrm>
          <a:prstGeom prst="borderCallout1">
            <a:avLst>
              <a:gd name="adj1" fmla="val -134575"/>
              <a:gd name="adj2" fmla="val 85835"/>
              <a:gd name="adj3" fmla="val -6677"/>
              <a:gd name="adj4" fmla="val 6400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t>Laser pointer</a:t>
            </a:r>
          </a:p>
        </p:txBody>
      </p:sp>
    </p:spTree>
    <p:extLst>
      <p:ext uri="{BB962C8B-B14F-4D97-AF65-F5344CB8AC3E}">
        <p14:creationId xmlns:p14="http://schemas.microsoft.com/office/powerpoint/2010/main" val="186857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dissolve">
                                      <p:cBhvr>
                                        <p:cTn id="11" dur="500"/>
                                        <p:tgtEl>
                                          <p:spTgt spid="22"/>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dissolv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797130" y="521268"/>
            <a:ext cx="10555454" cy="1143001"/>
          </a:xfrm>
        </p:spPr>
        <p:txBody>
          <a:bodyPr>
            <a:normAutofit/>
          </a:bodyPr>
          <a:lstStyle/>
          <a:p>
            <a:pPr eaLnBrk="1" hangingPunct="1"/>
            <a:r>
              <a:rPr lang="en-GB" sz="4400" dirty="0"/>
              <a:t>Diffraction </a:t>
            </a:r>
            <a:r>
              <a:rPr lang="en-GB" sz="4400" dirty="0" smtClean="0"/>
              <a:t>patterns</a:t>
            </a:r>
            <a:endParaRPr lang="en-GB" sz="4400" dirty="0"/>
          </a:p>
        </p:txBody>
      </p:sp>
      <p:sp>
        <p:nvSpPr>
          <p:cNvPr id="22" name="Text Box 4"/>
          <p:cNvSpPr txBox="1">
            <a:spLocks noChangeArrowheads="1"/>
          </p:cNvSpPr>
          <p:nvPr/>
        </p:nvSpPr>
        <p:spPr bwMode="auto">
          <a:xfrm>
            <a:off x="785478" y="1340768"/>
            <a:ext cx="10567106" cy="830997"/>
          </a:xfrm>
          <a:prstGeom prst="rect">
            <a:avLst/>
          </a:prstGeom>
          <a:noFill/>
          <a:ln w="9525">
            <a:noFill/>
            <a:miter lim="800000"/>
            <a:headEnd/>
            <a:tailEnd/>
          </a:ln>
        </p:spPr>
        <p:txBody>
          <a:bodyPr wrap="square">
            <a:spAutoFit/>
          </a:bodyPr>
          <a:lstStyle/>
          <a:p>
            <a:pPr>
              <a:spcBef>
                <a:spcPct val="50000"/>
              </a:spcBef>
            </a:pPr>
            <a:r>
              <a:rPr lang="en-GB" dirty="0">
                <a:solidFill>
                  <a:srgbClr val="747678"/>
                </a:solidFill>
                <a:latin typeface="+mn-lt"/>
              </a:rPr>
              <a:t>If a screen is placed in front of the grating, we will see a diffraction pattern formed by the various orders of wave fronts.</a:t>
            </a:r>
          </a:p>
        </p:txBody>
      </p:sp>
      <p:cxnSp>
        <p:nvCxnSpPr>
          <p:cNvPr id="6" name="Straight Connector 5"/>
          <p:cNvCxnSpPr/>
          <p:nvPr/>
        </p:nvCxnSpPr>
        <p:spPr>
          <a:xfrm rot="5400000">
            <a:off x="3510674" y="5112946"/>
            <a:ext cx="22680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4235940" y="5112946"/>
            <a:ext cx="22680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4939434" y="5123832"/>
            <a:ext cx="22680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5675586" y="5151726"/>
            <a:ext cx="22680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6389965" y="5134212"/>
            <a:ext cx="22680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 Box 4"/>
          <p:cNvSpPr txBox="1">
            <a:spLocks noChangeArrowheads="1"/>
          </p:cNvSpPr>
          <p:nvPr/>
        </p:nvSpPr>
        <p:spPr bwMode="auto">
          <a:xfrm rot="16200000">
            <a:off x="5257944" y="2917357"/>
            <a:ext cx="1643074" cy="523220"/>
          </a:xfrm>
          <a:prstGeom prst="rect">
            <a:avLst/>
          </a:prstGeom>
          <a:noFill/>
          <a:ln w="9525">
            <a:noFill/>
            <a:miter lim="800000"/>
            <a:headEnd/>
            <a:tailEnd/>
          </a:ln>
        </p:spPr>
        <p:txBody>
          <a:bodyPr wrap="square">
            <a:spAutoFit/>
          </a:bodyPr>
          <a:lstStyle/>
          <a:p>
            <a:pPr marL="342900" indent="-342900">
              <a:spcBef>
                <a:spcPct val="50000"/>
              </a:spcBef>
            </a:pPr>
            <a:r>
              <a:rPr lang="en-GB" sz="2800" dirty="0">
                <a:solidFill>
                  <a:srgbClr val="CC0000"/>
                </a:solidFill>
                <a:latin typeface="+mn-lt"/>
              </a:rPr>
              <a:t>0 order</a:t>
            </a:r>
          </a:p>
        </p:txBody>
      </p:sp>
      <p:sp>
        <p:nvSpPr>
          <p:cNvPr id="12" name="Text Box 4"/>
          <p:cNvSpPr txBox="1">
            <a:spLocks noChangeArrowheads="1"/>
          </p:cNvSpPr>
          <p:nvPr/>
        </p:nvSpPr>
        <p:spPr bwMode="auto">
          <a:xfrm rot="16200000">
            <a:off x="4535941" y="2917357"/>
            <a:ext cx="1643074" cy="523220"/>
          </a:xfrm>
          <a:prstGeom prst="rect">
            <a:avLst/>
          </a:prstGeom>
          <a:noFill/>
          <a:ln w="9525">
            <a:noFill/>
            <a:miter lim="800000"/>
            <a:headEnd/>
            <a:tailEnd/>
          </a:ln>
        </p:spPr>
        <p:txBody>
          <a:bodyPr wrap="square">
            <a:spAutoFit/>
          </a:bodyPr>
          <a:lstStyle/>
          <a:p>
            <a:pPr marL="342900" indent="-342900">
              <a:spcBef>
                <a:spcPct val="50000"/>
              </a:spcBef>
            </a:pPr>
            <a:r>
              <a:rPr lang="en-GB" sz="2800" dirty="0">
                <a:solidFill>
                  <a:srgbClr val="0000FF"/>
                </a:solidFill>
                <a:latin typeface="+mn-lt"/>
              </a:rPr>
              <a:t>1</a:t>
            </a:r>
            <a:r>
              <a:rPr lang="en-GB" sz="2800" baseline="30000" dirty="0">
                <a:solidFill>
                  <a:srgbClr val="0000FF"/>
                </a:solidFill>
                <a:latin typeface="+mn-lt"/>
              </a:rPr>
              <a:t>st</a:t>
            </a:r>
            <a:r>
              <a:rPr lang="en-GB" sz="2800" dirty="0">
                <a:solidFill>
                  <a:srgbClr val="0000FF"/>
                </a:solidFill>
                <a:latin typeface="+mn-lt"/>
              </a:rPr>
              <a:t> order</a:t>
            </a:r>
          </a:p>
        </p:txBody>
      </p:sp>
      <p:sp>
        <p:nvSpPr>
          <p:cNvPr id="13" name="Text Box 4"/>
          <p:cNvSpPr txBox="1">
            <a:spLocks noChangeArrowheads="1"/>
          </p:cNvSpPr>
          <p:nvPr/>
        </p:nvSpPr>
        <p:spPr bwMode="auto">
          <a:xfrm rot="16200000">
            <a:off x="5973446" y="2917358"/>
            <a:ext cx="1643074" cy="523220"/>
          </a:xfrm>
          <a:prstGeom prst="rect">
            <a:avLst/>
          </a:prstGeom>
          <a:noFill/>
          <a:ln w="9525">
            <a:noFill/>
            <a:miter lim="800000"/>
            <a:headEnd/>
            <a:tailEnd/>
          </a:ln>
        </p:spPr>
        <p:txBody>
          <a:bodyPr wrap="square">
            <a:spAutoFit/>
          </a:bodyPr>
          <a:lstStyle/>
          <a:p>
            <a:pPr marL="342900" indent="-342900">
              <a:spcBef>
                <a:spcPct val="50000"/>
              </a:spcBef>
            </a:pPr>
            <a:r>
              <a:rPr lang="en-GB" sz="2800" dirty="0">
                <a:solidFill>
                  <a:srgbClr val="0000FF"/>
                </a:solidFill>
                <a:latin typeface="+mn-lt"/>
              </a:rPr>
              <a:t>1</a:t>
            </a:r>
            <a:r>
              <a:rPr lang="en-GB" sz="2800" baseline="30000" dirty="0">
                <a:solidFill>
                  <a:srgbClr val="0000FF"/>
                </a:solidFill>
                <a:latin typeface="+mn-lt"/>
              </a:rPr>
              <a:t>st</a:t>
            </a:r>
            <a:r>
              <a:rPr lang="en-GB" sz="2800" dirty="0">
                <a:solidFill>
                  <a:srgbClr val="0000FF"/>
                </a:solidFill>
                <a:latin typeface="+mn-lt"/>
              </a:rPr>
              <a:t> order</a:t>
            </a:r>
          </a:p>
        </p:txBody>
      </p:sp>
      <p:sp>
        <p:nvSpPr>
          <p:cNvPr id="14" name="Text Box 4"/>
          <p:cNvSpPr txBox="1">
            <a:spLocks noChangeArrowheads="1"/>
          </p:cNvSpPr>
          <p:nvPr/>
        </p:nvSpPr>
        <p:spPr bwMode="auto">
          <a:xfrm rot="16200000">
            <a:off x="3810929" y="2917358"/>
            <a:ext cx="1643074" cy="523220"/>
          </a:xfrm>
          <a:prstGeom prst="rect">
            <a:avLst/>
          </a:prstGeom>
          <a:noFill/>
          <a:ln w="9525">
            <a:noFill/>
            <a:miter lim="800000"/>
            <a:headEnd/>
            <a:tailEnd/>
          </a:ln>
        </p:spPr>
        <p:txBody>
          <a:bodyPr wrap="square">
            <a:spAutoFit/>
          </a:bodyPr>
          <a:lstStyle/>
          <a:p>
            <a:pPr marL="342900" indent="-342900">
              <a:spcBef>
                <a:spcPct val="50000"/>
              </a:spcBef>
            </a:pPr>
            <a:r>
              <a:rPr lang="en-GB" sz="2800" dirty="0">
                <a:latin typeface="+mn-lt"/>
              </a:rPr>
              <a:t>2</a:t>
            </a:r>
            <a:r>
              <a:rPr lang="en-GB" sz="2800" baseline="30000" dirty="0">
                <a:latin typeface="+mn-lt"/>
              </a:rPr>
              <a:t>nd</a:t>
            </a:r>
            <a:r>
              <a:rPr lang="en-GB" sz="2800" dirty="0">
                <a:latin typeface="+mn-lt"/>
              </a:rPr>
              <a:t> order</a:t>
            </a:r>
          </a:p>
        </p:txBody>
      </p:sp>
      <p:sp>
        <p:nvSpPr>
          <p:cNvPr id="15" name="Text Box 4"/>
          <p:cNvSpPr txBox="1">
            <a:spLocks noChangeArrowheads="1"/>
          </p:cNvSpPr>
          <p:nvPr/>
        </p:nvSpPr>
        <p:spPr bwMode="auto">
          <a:xfrm rot="16200000">
            <a:off x="6677193" y="2917359"/>
            <a:ext cx="1643074" cy="523220"/>
          </a:xfrm>
          <a:prstGeom prst="rect">
            <a:avLst/>
          </a:prstGeom>
          <a:noFill/>
          <a:ln w="9525">
            <a:noFill/>
            <a:miter lim="800000"/>
            <a:headEnd/>
            <a:tailEnd/>
          </a:ln>
        </p:spPr>
        <p:txBody>
          <a:bodyPr wrap="square">
            <a:spAutoFit/>
          </a:bodyPr>
          <a:lstStyle/>
          <a:p>
            <a:pPr marL="342900" indent="-342900">
              <a:spcBef>
                <a:spcPct val="50000"/>
              </a:spcBef>
            </a:pPr>
            <a:r>
              <a:rPr lang="en-GB" sz="2800" dirty="0">
                <a:latin typeface="+mn-lt"/>
              </a:rPr>
              <a:t>2</a:t>
            </a:r>
            <a:r>
              <a:rPr lang="en-GB" sz="2800" baseline="30000" dirty="0">
                <a:latin typeface="+mn-lt"/>
              </a:rPr>
              <a:t>nd</a:t>
            </a:r>
            <a:r>
              <a:rPr lang="en-GB" sz="2800" dirty="0">
                <a:latin typeface="+mn-lt"/>
              </a:rPr>
              <a:t> order</a:t>
            </a:r>
          </a:p>
        </p:txBody>
      </p:sp>
    </p:spTree>
    <p:extLst>
      <p:ext uri="{BB962C8B-B14F-4D97-AF65-F5344CB8AC3E}">
        <p14:creationId xmlns:p14="http://schemas.microsoft.com/office/powerpoint/2010/main" val="142470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laser.wav"/>
                                        </p:tgtEl>
                                      </p:cMediaNode>
                                    </p:audio>
                                  </p:sub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par>
                          <p:cTn id="17" fill="hold">
                            <p:stCondLst>
                              <p:cond delay="2500"/>
                            </p:stCondLst>
                            <p:childTnLst>
                              <p:par>
                                <p:cTn id="18" presetID="2" presetClass="entr" presetSubtype="8" fill="hold" grpId="0" nodeType="after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laser.wav"/>
                                        </p:tgtEl>
                                      </p:cMediaNode>
                                    </p:audio>
                                  </p:sub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par>
                          <p:cTn id="26" fill="hold">
                            <p:stCondLst>
                              <p:cond delay="4000"/>
                            </p:stCondLst>
                            <p:childTnLst>
                              <p:par>
                                <p:cTn id="27" presetID="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 calcmode="lin" valueType="num">
                                      <p:cBhvr additive="base">
                                        <p:cTn id="29"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laser.wav"/>
                                        </p:tgtEl>
                                      </p:cMediaNode>
                                    </p:audio>
                                  </p:subTnLst>
                                </p:cTn>
                              </p:par>
                            </p:childTnLst>
                          </p:cTn>
                        </p:par>
                        <p:par>
                          <p:cTn id="31" fill="hold">
                            <p:stCondLst>
                              <p:cond delay="4500"/>
                            </p:stCondLst>
                            <p:childTnLst>
                              <p:par>
                                <p:cTn id="32" presetID="10"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childTnLst>
                                </p:cTn>
                              </p:par>
                            </p:childTnLst>
                          </p:cTn>
                        </p:par>
                        <p:par>
                          <p:cTn id="35" fill="hold">
                            <p:stCondLst>
                              <p:cond delay="5500"/>
                            </p:stCondLst>
                            <p:childTnLst>
                              <p:par>
                                <p:cTn id="36" presetID="2" presetClass="entr" presetSubtype="8" fill="hold" grpId="0" nodeType="after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 calcmode="lin" valueType="num">
                                      <p:cBhvr additive="base">
                                        <p:cTn id="38"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par>
                          <p:cTn id="40" fill="hold">
                            <p:stCondLst>
                              <p:cond delay="6000"/>
                            </p:stCondLst>
                            <p:childTnLst>
                              <p:par>
                                <p:cTn id="41" presetID="10"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childTnLst>
                                </p:cTn>
                              </p:par>
                            </p:childTnLst>
                          </p:cTn>
                        </p:par>
                        <p:par>
                          <p:cTn id="44" fill="hold">
                            <p:stCondLst>
                              <p:cond delay="7000"/>
                            </p:stCondLst>
                            <p:childTnLst>
                              <p:par>
                                <p:cTn id="45" presetID="2" presetClass="entr" presetSubtype="8" fill="hold" grpId="0" nodeType="after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 calcmode="lin" valueType="num">
                                      <p:cBhvr additive="base">
                                        <p:cTn id="47"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utoUpdateAnimBg="0"/>
      <p:bldP spid="12" grpId="0" build="allAtOnce" autoUpdateAnimBg="0"/>
      <p:bldP spid="13" grpId="0" build="allAtOnce" autoUpdateAnimBg="0"/>
      <p:bldP spid="14" grpId="0" build="allAtOnce" autoUpdateAnimBg="0"/>
      <p:bldP spid="15" grpId="0" build="allAtOnce"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ight Triangle 56"/>
          <p:cNvSpPr/>
          <p:nvPr/>
        </p:nvSpPr>
        <p:spPr>
          <a:xfrm rot="20454925" flipH="1">
            <a:off x="2162047" y="3505251"/>
            <a:ext cx="620048" cy="1713081"/>
          </a:xfrm>
          <a:prstGeom prst="rtTriangl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32770" name="Rectangle 2"/>
          <p:cNvSpPr>
            <a:spLocks noGrp="1" noChangeArrowheads="1"/>
          </p:cNvSpPr>
          <p:nvPr>
            <p:ph type="title"/>
          </p:nvPr>
        </p:nvSpPr>
        <p:spPr>
          <a:xfrm>
            <a:off x="911424" y="121025"/>
            <a:ext cx="10441160" cy="1143001"/>
          </a:xfrm>
        </p:spPr>
        <p:txBody>
          <a:bodyPr>
            <a:normAutofit/>
          </a:bodyPr>
          <a:lstStyle/>
          <a:p>
            <a:pPr eaLnBrk="1" hangingPunct="1"/>
            <a:r>
              <a:rPr lang="en-GB" sz="4400" dirty="0"/>
              <a:t>Derivation of </a:t>
            </a:r>
            <a:r>
              <a:rPr lang="en-GB" sz="4400" dirty="0">
                <a:latin typeface="Symbol" pitchFamily="18" charset="2"/>
              </a:rPr>
              <a:t>l</a:t>
            </a:r>
          </a:p>
        </p:txBody>
      </p:sp>
      <p:sp>
        <p:nvSpPr>
          <p:cNvPr id="22" name="Text Box 4"/>
          <p:cNvSpPr txBox="1">
            <a:spLocks noChangeArrowheads="1"/>
          </p:cNvSpPr>
          <p:nvPr/>
        </p:nvSpPr>
        <p:spPr bwMode="auto">
          <a:xfrm>
            <a:off x="924025" y="990614"/>
            <a:ext cx="9144000" cy="461665"/>
          </a:xfrm>
          <a:prstGeom prst="rect">
            <a:avLst/>
          </a:prstGeom>
          <a:noFill/>
          <a:ln w="9525">
            <a:noFill/>
            <a:miter lim="800000"/>
            <a:headEnd/>
            <a:tailEnd/>
          </a:ln>
        </p:spPr>
        <p:txBody>
          <a:bodyPr>
            <a:spAutoFit/>
          </a:bodyPr>
          <a:lstStyle/>
          <a:p>
            <a:pPr marL="342900" indent="-342900">
              <a:spcBef>
                <a:spcPct val="50000"/>
              </a:spcBef>
            </a:pPr>
            <a:r>
              <a:rPr lang="en-GB" dirty="0">
                <a:solidFill>
                  <a:srgbClr val="747678"/>
                </a:solidFill>
                <a:latin typeface="+mn-lt"/>
              </a:rPr>
              <a:t>Consider light rays of the 1</a:t>
            </a:r>
            <a:r>
              <a:rPr lang="en-GB" baseline="30000" dirty="0">
                <a:solidFill>
                  <a:srgbClr val="747678"/>
                </a:solidFill>
                <a:latin typeface="+mn-lt"/>
              </a:rPr>
              <a:t>st</a:t>
            </a:r>
            <a:r>
              <a:rPr lang="en-GB" dirty="0">
                <a:solidFill>
                  <a:srgbClr val="747678"/>
                </a:solidFill>
                <a:latin typeface="+mn-lt"/>
              </a:rPr>
              <a:t> and 2</a:t>
            </a:r>
            <a:r>
              <a:rPr lang="en-GB" baseline="30000" dirty="0">
                <a:solidFill>
                  <a:srgbClr val="747678"/>
                </a:solidFill>
                <a:latin typeface="+mn-lt"/>
              </a:rPr>
              <a:t>nd</a:t>
            </a:r>
            <a:r>
              <a:rPr lang="en-GB" dirty="0">
                <a:solidFill>
                  <a:srgbClr val="747678"/>
                </a:solidFill>
                <a:latin typeface="+mn-lt"/>
              </a:rPr>
              <a:t> order from two adjacent slits.</a:t>
            </a:r>
          </a:p>
        </p:txBody>
      </p:sp>
      <p:sp>
        <p:nvSpPr>
          <p:cNvPr id="16" name="Rectangle 15"/>
          <p:cNvSpPr/>
          <p:nvPr/>
        </p:nvSpPr>
        <p:spPr>
          <a:xfrm flipV="1">
            <a:off x="2188176" y="1785926"/>
            <a:ext cx="285752" cy="1428760"/>
          </a:xfrm>
          <a:prstGeom prst="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flipV="1">
            <a:off x="2177543" y="3622048"/>
            <a:ext cx="285752" cy="1428760"/>
          </a:xfrm>
          <a:prstGeom prst="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flipV="1">
            <a:off x="2177543" y="5429264"/>
            <a:ext cx="285752" cy="1428760"/>
          </a:xfrm>
          <a:prstGeom prst="rect">
            <a:avLst/>
          </a:prstGeom>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GB"/>
          </a:p>
        </p:txBody>
      </p:sp>
      <p:cxnSp>
        <p:nvCxnSpPr>
          <p:cNvPr id="20" name="Straight Arrow Connector 19"/>
          <p:cNvCxnSpPr/>
          <p:nvPr/>
        </p:nvCxnSpPr>
        <p:spPr>
          <a:xfrm>
            <a:off x="2484561" y="3418367"/>
            <a:ext cx="3857652" cy="1588"/>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492201" y="5245261"/>
            <a:ext cx="3857652" cy="1588"/>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900000">
            <a:off x="2447950" y="2906792"/>
            <a:ext cx="3857652" cy="158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900000">
            <a:off x="2455590" y="4733686"/>
            <a:ext cx="3857652" cy="158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1948776" y="3954152"/>
            <a:ext cx="1643074" cy="57150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rot="20794702">
            <a:off x="2500190" y="4795123"/>
            <a:ext cx="576000" cy="720000"/>
            <a:chOff x="1023257" y="4911272"/>
            <a:chExt cx="1016008" cy="1306326"/>
          </a:xfrm>
        </p:grpSpPr>
        <p:sp>
          <p:nvSpPr>
            <p:cNvPr id="27" name="Freeform 26"/>
            <p:cNvSpPr/>
            <p:nvPr/>
          </p:nvSpPr>
          <p:spPr>
            <a:xfrm>
              <a:off x="1023257" y="4911272"/>
              <a:ext cx="511629" cy="673099"/>
            </a:xfrm>
            <a:custGeom>
              <a:avLst/>
              <a:gdLst>
                <a:gd name="connsiteX0" fmla="*/ 0 w 511629"/>
                <a:gd name="connsiteY0" fmla="*/ 662214 h 673099"/>
                <a:gd name="connsiteX1" fmla="*/ 54429 w 511629"/>
                <a:gd name="connsiteY1" fmla="*/ 368299 h 673099"/>
                <a:gd name="connsiteX2" fmla="*/ 152400 w 511629"/>
                <a:gd name="connsiteY2" fmla="*/ 74385 h 673099"/>
                <a:gd name="connsiteX3" fmla="*/ 293914 w 511629"/>
                <a:gd name="connsiteY3" fmla="*/ 19957 h 673099"/>
                <a:gd name="connsiteX4" fmla="*/ 402772 w 511629"/>
                <a:gd name="connsiteY4" fmla="*/ 194128 h 673099"/>
                <a:gd name="connsiteX5" fmla="*/ 511629 w 511629"/>
                <a:gd name="connsiteY5" fmla="*/ 673099 h 67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629" h="673099">
                  <a:moveTo>
                    <a:pt x="0" y="662214"/>
                  </a:moveTo>
                  <a:cubicBezTo>
                    <a:pt x="14514" y="564242"/>
                    <a:pt x="29029" y="466270"/>
                    <a:pt x="54429" y="368299"/>
                  </a:cubicBezTo>
                  <a:cubicBezTo>
                    <a:pt x="79829" y="270328"/>
                    <a:pt x="112486" y="132442"/>
                    <a:pt x="152400" y="74385"/>
                  </a:cubicBezTo>
                  <a:cubicBezTo>
                    <a:pt x="192314" y="16328"/>
                    <a:pt x="252185" y="0"/>
                    <a:pt x="293914" y="19957"/>
                  </a:cubicBezTo>
                  <a:cubicBezTo>
                    <a:pt x="335643" y="39914"/>
                    <a:pt x="366486" y="85271"/>
                    <a:pt x="402772" y="194128"/>
                  </a:cubicBezTo>
                  <a:cubicBezTo>
                    <a:pt x="439058" y="302985"/>
                    <a:pt x="475343" y="488042"/>
                    <a:pt x="511629" y="673099"/>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Freeform 27"/>
            <p:cNvSpPr/>
            <p:nvPr/>
          </p:nvSpPr>
          <p:spPr>
            <a:xfrm flipV="1">
              <a:off x="1527636" y="5544499"/>
              <a:ext cx="511629" cy="673099"/>
            </a:xfrm>
            <a:custGeom>
              <a:avLst/>
              <a:gdLst>
                <a:gd name="connsiteX0" fmla="*/ 0 w 511629"/>
                <a:gd name="connsiteY0" fmla="*/ 662214 h 673099"/>
                <a:gd name="connsiteX1" fmla="*/ 54429 w 511629"/>
                <a:gd name="connsiteY1" fmla="*/ 368299 h 673099"/>
                <a:gd name="connsiteX2" fmla="*/ 152400 w 511629"/>
                <a:gd name="connsiteY2" fmla="*/ 74385 h 673099"/>
                <a:gd name="connsiteX3" fmla="*/ 293914 w 511629"/>
                <a:gd name="connsiteY3" fmla="*/ 19957 h 673099"/>
                <a:gd name="connsiteX4" fmla="*/ 402772 w 511629"/>
                <a:gd name="connsiteY4" fmla="*/ 194128 h 673099"/>
                <a:gd name="connsiteX5" fmla="*/ 511629 w 511629"/>
                <a:gd name="connsiteY5" fmla="*/ 673099 h 67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629" h="673099">
                  <a:moveTo>
                    <a:pt x="0" y="662214"/>
                  </a:moveTo>
                  <a:cubicBezTo>
                    <a:pt x="14514" y="564242"/>
                    <a:pt x="29029" y="466270"/>
                    <a:pt x="54429" y="368299"/>
                  </a:cubicBezTo>
                  <a:cubicBezTo>
                    <a:pt x="79829" y="270328"/>
                    <a:pt x="112486" y="132442"/>
                    <a:pt x="152400" y="74385"/>
                  </a:cubicBezTo>
                  <a:cubicBezTo>
                    <a:pt x="192314" y="16328"/>
                    <a:pt x="252185" y="0"/>
                    <a:pt x="293914" y="19957"/>
                  </a:cubicBezTo>
                  <a:cubicBezTo>
                    <a:pt x="335643" y="39914"/>
                    <a:pt x="366486" y="85271"/>
                    <a:pt x="402772" y="194128"/>
                  </a:cubicBezTo>
                  <a:cubicBezTo>
                    <a:pt x="439058" y="302985"/>
                    <a:pt x="475343" y="488042"/>
                    <a:pt x="511629" y="673099"/>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42" name="Right Brace 41"/>
          <p:cNvSpPr/>
          <p:nvPr/>
        </p:nvSpPr>
        <p:spPr>
          <a:xfrm rot="4431758">
            <a:off x="2845670" y="5287149"/>
            <a:ext cx="155835" cy="571504"/>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Text Box 4"/>
          <p:cNvSpPr txBox="1">
            <a:spLocks noChangeArrowheads="1"/>
          </p:cNvSpPr>
          <p:nvPr/>
        </p:nvSpPr>
        <p:spPr bwMode="auto">
          <a:xfrm rot="20591427">
            <a:off x="2833013" y="5532602"/>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latin typeface="Symbol" pitchFamily="18" charset="2"/>
              </a:rPr>
              <a:t>l</a:t>
            </a:r>
          </a:p>
        </p:txBody>
      </p:sp>
      <p:sp>
        <p:nvSpPr>
          <p:cNvPr id="44" name="Left Brace 43"/>
          <p:cNvSpPr/>
          <p:nvPr/>
        </p:nvSpPr>
        <p:spPr>
          <a:xfrm>
            <a:off x="1952596" y="3439633"/>
            <a:ext cx="214314" cy="178595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Text Box 4"/>
          <p:cNvSpPr txBox="1">
            <a:spLocks noChangeArrowheads="1"/>
          </p:cNvSpPr>
          <p:nvPr/>
        </p:nvSpPr>
        <p:spPr bwMode="auto">
          <a:xfrm>
            <a:off x="1666844" y="4110344"/>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d</a:t>
            </a:r>
          </a:p>
        </p:txBody>
      </p:sp>
      <p:sp>
        <p:nvSpPr>
          <p:cNvPr id="46" name="Arc 45"/>
          <p:cNvSpPr/>
          <p:nvPr/>
        </p:nvSpPr>
        <p:spPr>
          <a:xfrm rot="460286">
            <a:off x="4452926" y="4654079"/>
            <a:ext cx="428628" cy="785818"/>
          </a:xfrm>
          <a:prstGeom prst="arc">
            <a:avLst>
              <a:gd name="adj1" fmla="val 16200000"/>
              <a:gd name="adj2" fmla="val 219935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Text Box 4"/>
          <p:cNvSpPr txBox="1">
            <a:spLocks noChangeArrowheads="1"/>
          </p:cNvSpPr>
          <p:nvPr/>
        </p:nvSpPr>
        <p:spPr bwMode="auto">
          <a:xfrm>
            <a:off x="4819640" y="4681848"/>
            <a:ext cx="847732" cy="461665"/>
          </a:xfrm>
          <a:prstGeom prst="rect">
            <a:avLst/>
          </a:prstGeom>
          <a:noFill/>
          <a:ln w="9525">
            <a:noFill/>
            <a:miter lim="800000"/>
            <a:headEnd/>
            <a:tailEnd/>
          </a:ln>
        </p:spPr>
        <p:txBody>
          <a:bodyPr wrap="square">
            <a:spAutoFit/>
          </a:bodyPr>
          <a:lstStyle/>
          <a:p>
            <a:pPr marL="342900" indent="-342900">
              <a:spcBef>
                <a:spcPct val="50000"/>
              </a:spcBef>
            </a:pPr>
            <a:r>
              <a:rPr lang="en-GB" b="1" dirty="0">
                <a:latin typeface="Symbol" pitchFamily="18" charset="2"/>
              </a:rPr>
              <a:t>q</a:t>
            </a:r>
            <a:r>
              <a:rPr lang="en-GB" b="1" baseline="-25000" dirty="0"/>
              <a:t>1</a:t>
            </a:r>
            <a:endParaRPr lang="en-GB" b="1" baseline="-25000" dirty="0">
              <a:latin typeface="Symbol" pitchFamily="18" charset="2"/>
            </a:endParaRPr>
          </a:p>
        </p:txBody>
      </p:sp>
      <p:sp>
        <p:nvSpPr>
          <p:cNvPr id="51" name="Text Box 4"/>
          <p:cNvSpPr txBox="1">
            <a:spLocks noChangeArrowheads="1"/>
          </p:cNvSpPr>
          <p:nvPr/>
        </p:nvSpPr>
        <p:spPr bwMode="auto">
          <a:xfrm>
            <a:off x="6381752" y="5000637"/>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0</a:t>
            </a:r>
          </a:p>
        </p:txBody>
      </p:sp>
      <p:sp>
        <p:nvSpPr>
          <p:cNvPr id="52" name="Text Box 4"/>
          <p:cNvSpPr txBox="1">
            <a:spLocks noChangeArrowheads="1"/>
          </p:cNvSpPr>
          <p:nvPr/>
        </p:nvSpPr>
        <p:spPr bwMode="auto">
          <a:xfrm>
            <a:off x="6381752" y="3182788"/>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0</a:t>
            </a:r>
          </a:p>
        </p:txBody>
      </p:sp>
      <p:sp>
        <p:nvSpPr>
          <p:cNvPr id="53" name="Text Box 4"/>
          <p:cNvSpPr txBox="1">
            <a:spLocks noChangeArrowheads="1"/>
          </p:cNvSpPr>
          <p:nvPr/>
        </p:nvSpPr>
        <p:spPr bwMode="auto">
          <a:xfrm>
            <a:off x="6167438" y="3979239"/>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1</a:t>
            </a:r>
          </a:p>
        </p:txBody>
      </p:sp>
      <p:sp>
        <p:nvSpPr>
          <p:cNvPr id="54" name="Text Box 4"/>
          <p:cNvSpPr txBox="1">
            <a:spLocks noChangeArrowheads="1"/>
          </p:cNvSpPr>
          <p:nvPr/>
        </p:nvSpPr>
        <p:spPr bwMode="auto">
          <a:xfrm>
            <a:off x="6167438" y="2161390"/>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1</a:t>
            </a:r>
          </a:p>
        </p:txBody>
      </p:sp>
      <p:sp>
        <p:nvSpPr>
          <p:cNvPr id="58" name="Right Triangle 57"/>
          <p:cNvSpPr/>
          <p:nvPr/>
        </p:nvSpPr>
        <p:spPr>
          <a:xfrm rot="20383085" flipH="1">
            <a:off x="7930654" y="1768777"/>
            <a:ext cx="620048" cy="1713081"/>
          </a:xfrm>
          <a:prstGeom prst="rtTriangl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59" name="Text Box 4"/>
          <p:cNvSpPr txBox="1">
            <a:spLocks noChangeArrowheads="1"/>
          </p:cNvSpPr>
          <p:nvPr/>
        </p:nvSpPr>
        <p:spPr bwMode="auto">
          <a:xfrm>
            <a:off x="8157069" y="2057664"/>
            <a:ext cx="847732" cy="400110"/>
          </a:xfrm>
          <a:prstGeom prst="rect">
            <a:avLst/>
          </a:prstGeom>
          <a:noFill/>
          <a:ln w="9525">
            <a:noFill/>
            <a:miter lim="800000"/>
            <a:headEnd/>
            <a:tailEnd/>
          </a:ln>
        </p:spPr>
        <p:txBody>
          <a:bodyPr wrap="square">
            <a:spAutoFit/>
          </a:bodyPr>
          <a:lstStyle/>
          <a:p>
            <a:pPr marL="342900" indent="-342900">
              <a:spcBef>
                <a:spcPct val="50000"/>
              </a:spcBef>
            </a:pPr>
            <a:r>
              <a:rPr lang="en-GB" sz="2000" b="1" dirty="0">
                <a:latin typeface="Symbol" pitchFamily="18" charset="2"/>
              </a:rPr>
              <a:t>q</a:t>
            </a:r>
            <a:r>
              <a:rPr lang="en-GB" sz="2000" b="1" baseline="-25000" dirty="0"/>
              <a:t>1</a:t>
            </a:r>
            <a:endParaRPr lang="en-GB" sz="2000" b="1" baseline="-25000" dirty="0">
              <a:latin typeface="Symbol" pitchFamily="18" charset="2"/>
            </a:endParaRPr>
          </a:p>
        </p:txBody>
      </p:sp>
      <p:sp>
        <p:nvSpPr>
          <p:cNvPr id="60" name="Text Box 4"/>
          <p:cNvSpPr txBox="1">
            <a:spLocks noChangeArrowheads="1"/>
          </p:cNvSpPr>
          <p:nvPr/>
        </p:nvSpPr>
        <p:spPr bwMode="auto">
          <a:xfrm rot="20591427">
            <a:off x="8450450" y="3315597"/>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latin typeface="Symbol" pitchFamily="18" charset="2"/>
              </a:rPr>
              <a:t>l</a:t>
            </a:r>
          </a:p>
        </p:txBody>
      </p:sp>
      <p:sp>
        <p:nvSpPr>
          <p:cNvPr id="61" name="Text Box 4"/>
          <p:cNvSpPr txBox="1">
            <a:spLocks noChangeArrowheads="1"/>
          </p:cNvSpPr>
          <p:nvPr/>
        </p:nvSpPr>
        <p:spPr bwMode="auto">
          <a:xfrm>
            <a:off x="7953388" y="2494472"/>
            <a:ext cx="419104" cy="461665"/>
          </a:xfrm>
          <a:prstGeom prst="rect">
            <a:avLst/>
          </a:prstGeom>
          <a:noFill/>
          <a:ln w="9525">
            <a:noFill/>
            <a:miter lim="800000"/>
            <a:headEnd/>
            <a:tailEnd/>
          </a:ln>
        </p:spPr>
        <p:txBody>
          <a:bodyPr wrap="square">
            <a:spAutoFit/>
          </a:bodyPr>
          <a:lstStyle/>
          <a:p>
            <a:pPr marL="342900" indent="-342900">
              <a:spcBef>
                <a:spcPct val="50000"/>
              </a:spcBef>
            </a:pPr>
            <a:r>
              <a:rPr lang="en-GB" b="1" dirty="0"/>
              <a:t>d</a:t>
            </a:r>
          </a:p>
        </p:txBody>
      </p:sp>
      <p:sp>
        <p:nvSpPr>
          <p:cNvPr id="62" name="Text Box 4"/>
          <p:cNvSpPr txBox="1">
            <a:spLocks noChangeArrowheads="1"/>
          </p:cNvSpPr>
          <p:nvPr/>
        </p:nvSpPr>
        <p:spPr bwMode="auto">
          <a:xfrm>
            <a:off x="8882082" y="2324394"/>
            <a:ext cx="1682613" cy="46166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marL="342900" indent="-342900" algn="ctr">
              <a:spcBef>
                <a:spcPct val="50000"/>
              </a:spcBef>
            </a:pPr>
            <a:r>
              <a:rPr lang="en-GB" b="1" dirty="0"/>
              <a:t>1</a:t>
            </a:r>
            <a:r>
              <a:rPr lang="en-GB" b="1" baseline="30000" dirty="0"/>
              <a:t>st</a:t>
            </a:r>
            <a:r>
              <a:rPr lang="en-GB" b="1" dirty="0"/>
              <a:t> Order</a:t>
            </a:r>
          </a:p>
        </p:txBody>
      </p:sp>
      <p:sp>
        <p:nvSpPr>
          <p:cNvPr id="3" name="TextBox 2">
            <a:extLst>
              <a:ext uri="{FF2B5EF4-FFF2-40B4-BE49-F238E27FC236}">
                <a16:creationId xmlns="" xmlns:a16="http://schemas.microsoft.com/office/drawing/2014/main" id="{A360BFA9-CC06-BB42-9292-2E0084F54EEC}"/>
              </a:ext>
            </a:extLst>
          </p:cNvPr>
          <p:cNvSpPr txBox="1"/>
          <p:nvPr/>
        </p:nvSpPr>
        <p:spPr>
          <a:xfrm>
            <a:off x="6706141" y="3645489"/>
            <a:ext cx="3857651" cy="2677656"/>
          </a:xfrm>
          <a:prstGeom prst="rect">
            <a:avLst/>
          </a:prstGeom>
          <a:noFill/>
        </p:spPr>
        <p:txBody>
          <a:bodyPr wrap="square" rtlCol="0">
            <a:spAutoFit/>
          </a:bodyPr>
          <a:lstStyle/>
          <a:p>
            <a:pPr algn="l"/>
            <a:r>
              <a:rPr lang="en-GB" dirty="0">
                <a:solidFill>
                  <a:srgbClr val="747678"/>
                </a:solidFill>
                <a:latin typeface="+mn-lt"/>
              </a:rPr>
              <a:t>For the 1</a:t>
            </a:r>
            <a:r>
              <a:rPr lang="en-GB" baseline="30000" dirty="0">
                <a:solidFill>
                  <a:srgbClr val="747678"/>
                </a:solidFill>
                <a:latin typeface="+mn-lt"/>
              </a:rPr>
              <a:t>st</a:t>
            </a:r>
            <a:r>
              <a:rPr lang="en-GB" dirty="0">
                <a:solidFill>
                  <a:srgbClr val="747678"/>
                </a:solidFill>
                <a:latin typeface="+mn-lt"/>
              </a:rPr>
              <a:t> order maximum a light ray from one slit will arrive to the screen having travelled an additional length equal to 1 l (wavelength) compared to the ray from the slit above</a:t>
            </a:r>
            <a:endParaRPr lang="en-US" dirty="0">
              <a:solidFill>
                <a:srgbClr val="747678"/>
              </a:solidFill>
              <a:latin typeface="+mn-lt"/>
            </a:endParaRPr>
          </a:p>
        </p:txBody>
      </p:sp>
      <p:sp>
        <p:nvSpPr>
          <p:cNvPr id="4" name="TextBox 3">
            <a:extLst>
              <a:ext uri="{FF2B5EF4-FFF2-40B4-BE49-F238E27FC236}">
                <a16:creationId xmlns="" xmlns:a16="http://schemas.microsoft.com/office/drawing/2014/main" id="{FBA923FF-80F3-D54D-8641-D523033DEDCB}"/>
              </a:ext>
            </a:extLst>
          </p:cNvPr>
          <p:cNvSpPr txBox="1"/>
          <p:nvPr/>
        </p:nvSpPr>
        <p:spPr>
          <a:xfrm>
            <a:off x="6702656" y="3633909"/>
            <a:ext cx="3857651" cy="1938992"/>
          </a:xfrm>
          <a:prstGeom prst="rect">
            <a:avLst/>
          </a:prstGeom>
          <a:noFill/>
        </p:spPr>
        <p:txBody>
          <a:bodyPr wrap="square" rtlCol="0">
            <a:spAutoFit/>
          </a:bodyPr>
          <a:lstStyle/>
          <a:p>
            <a:pPr algn="l"/>
            <a:r>
              <a:rPr lang="en-GB" dirty="0">
                <a:solidFill>
                  <a:srgbClr val="747678"/>
                </a:solidFill>
                <a:latin typeface="+mn-lt"/>
              </a:rPr>
              <a:t>This means that all light rays arriving at the screen at that angle will be in phase and constructively interfere with each other</a:t>
            </a:r>
            <a:endParaRPr lang="en-US" dirty="0">
              <a:solidFill>
                <a:srgbClr val="747678"/>
              </a:solidFill>
              <a:latin typeface="+mn-lt"/>
            </a:endParaRPr>
          </a:p>
        </p:txBody>
      </p:sp>
    </p:spTree>
    <p:extLst>
      <p:ext uri="{BB962C8B-B14F-4D97-AF65-F5344CB8AC3E}">
        <p14:creationId xmlns:p14="http://schemas.microsoft.com/office/powerpoint/2010/main" val="43474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dissolve">
                                      <p:cBhvr>
                                        <p:cTn id="7" dur="500"/>
                                        <p:tgtEl>
                                          <p:spTgt spid="5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dissolve">
                                      <p:cBhvr>
                                        <p:cTn id="11" dur="500"/>
                                        <p:tgtEl>
                                          <p:spTgt spid="58"/>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dissolve">
                                      <p:cBhvr>
                                        <p:cTn id="14" dur="500"/>
                                        <p:tgtEl>
                                          <p:spTgt spid="59"/>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dissolve">
                                      <p:cBhvr>
                                        <p:cTn id="17" dur="500"/>
                                        <p:tgtEl>
                                          <p:spTgt spid="61"/>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dissolve">
                                      <p:cBhvr>
                                        <p:cTn id="20" dur="500"/>
                                        <p:tgtEl>
                                          <p:spTgt spid="60"/>
                                        </p:tgtEl>
                                      </p:cBhvr>
                                    </p:animEffect>
                                  </p:childTnLst>
                                </p:cTn>
                              </p:par>
                            </p:childTnLst>
                          </p:cTn>
                        </p:par>
                        <p:par>
                          <p:cTn id="21" fill="hold">
                            <p:stCondLst>
                              <p:cond delay="1000"/>
                            </p:stCondLst>
                            <p:childTnLst>
                              <p:par>
                                <p:cTn id="22" presetID="9" presetClass="entr" presetSubtype="0"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dissolve">
                                      <p:cBhvr>
                                        <p:cTn id="24" dur="500"/>
                                        <p:tgtEl>
                                          <p:spTgt spid="6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dissolv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xit" presetSubtype="0" fill="hold" grpId="1" nodeType="clickEffect">
                                  <p:stCondLst>
                                    <p:cond delay="0"/>
                                  </p:stCondLst>
                                  <p:childTnLst>
                                    <p:animEffect transition="out" filter="dissolv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dissolv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xit" presetSubtype="0" fill="hold" grpId="1" nodeType="clickEffect">
                                  <p:stCondLst>
                                    <p:cond delay="0"/>
                                  </p:stCondLst>
                                  <p:childTnLst>
                                    <p:animEffect transition="out" filter="dissolv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p:bldP spid="60" grpId="0"/>
      <p:bldP spid="61" grpId="0"/>
      <p:bldP spid="62" grpId="0" animBg="1"/>
      <p:bldP spid="3" grpId="0"/>
      <p:bldP spid="3" grpId="1"/>
      <p:bldP spid="4" grpId="0"/>
      <p:bldP spid="4" grpId="1"/>
    </p:bldLst>
  </p:timing>
</p:sld>
</file>

<file path=ppt/theme/theme1.xml><?xml version="1.0" encoding="utf-8"?>
<a:theme xmlns:a="http://schemas.openxmlformats.org/drawingml/2006/main" name="National (template) Updated">
  <a:themeElements>
    <a:clrScheme name="">
      <a:dk1>
        <a:srgbClr val="000000"/>
      </a:dk1>
      <a:lt1>
        <a:srgbClr val="FFFFFF"/>
      </a:lt1>
      <a:dk2>
        <a:srgbClr val="E41B5B"/>
      </a:dk2>
      <a:lt2>
        <a:srgbClr val="60AEB8"/>
      </a:lt2>
      <a:accent1>
        <a:srgbClr val="15807D"/>
      </a:accent1>
      <a:accent2>
        <a:srgbClr val="8F278F"/>
      </a:accent2>
      <a:accent3>
        <a:srgbClr val="FFFFFF"/>
      </a:accent3>
      <a:accent4>
        <a:srgbClr val="000000"/>
      </a:accent4>
      <a:accent5>
        <a:srgbClr val="AAC0BF"/>
      </a:accent5>
      <a:accent6>
        <a:srgbClr val="812281"/>
      </a:accent6>
      <a:hlink>
        <a:srgbClr val="E41B5B"/>
      </a:hlink>
      <a:folHlink>
        <a:srgbClr val="FFB3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ational STEM Learning Centre (template)" id="{39854DAE-978D-4EC5-B46B-0A45394A09C2}" vid="{9ADB46DF-E47D-4065-9B30-56CE869A2B6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National STEM Learning Centre (template)</Template>
  <TotalTime>14340</TotalTime>
  <Words>1081</Words>
  <Application>Microsoft Office PowerPoint</Application>
  <PresentationFormat>Widescreen</PresentationFormat>
  <Paragraphs>154</Paragraphs>
  <Slides>18</Slides>
  <Notes>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6" baseType="lpstr">
      <vt:lpstr>Arial</vt:lpstr>
      <vt:lpstr>Arial Nova</vt:lpstr>
      <vt:lpstr>Calibri</vt:lpstr>
      <vt:lpstr>Helvetica</vt:lpstr>
      <vt:lpstr>Symbol</vt:lpstr>
      <vt:lpstr>Times New Roman</vt:lpstr>
      <vt:lpstr>National (template) Updated</vt:lpstr>
      <vt:lpstr>Equation</vt:lpstr>
      <vt:lpstr>PowerPoint Presentation</vt:lpstr>
      <vt:lpstr>Aims</vt:lpstr>
      <vt:lpstr>Grating Magneto Optical Traps (GMOTs)</vt:lpstr>
      <vt:lpstr>Grating Magneto Optical Traps (GMOTs)</vt:lpstr>
      <vt:lpstr>Superposition and gravity sensors</vt:lpstr>
      <vt:lpstr>Superposition and gravity sensors</vt:lpstr>
      <vt:lpstr>Diffraction grating practical task</vt:lpstr>
      <vt:lpstr>Diffraction patterns</vt:lpstr>
      <vt:lpstr>Derivation of l</vt:lpstr>
      <vt:lpstr>Derivation of l</vt:lpstr>
      <vt:lpstr>Derivation of l</vt:lpstr>
      <vt:lpstr>Derivation of l</vt:lpstr>
      <vt:lpstr>Derivation of l</vt:lpstr>
      <vt:lpstr>Diffraction Grating</vt:lpstr>
      <vt:lpstr>Diffraction Grating</vt:lpstr>
      <vt:lpstr>Diffraction Grating</vt:lpstr>
      <vt:lpstr>PowerPoint Presentation</vt:lpstr>
      <vt:lpstr>PowerPoint Presentation</vt:lpstr>
    </vt:vector>
  </TitlesOfParts>
  <Company>STEM Learning 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Quinnell</dc:creator>
  <cp:lastModifiedBy>Isabel Salas-Wardman</cp:lastModifiedBy>
  <cp:revision>50</cp:revision>
  <dcterms:created xsi:type="dcterms:W3CDTF">2015-12-21T17:10:58Z</dcterms:created>
  <dcterms:modified xsi:type="dcterms:W3CDTF">2018-06-14T10:49:55Z</dcterms:modified>
</cp:coreProperties>
</file>