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7" r:id="rId2"/>
    <p:sldId id="262" r:id="rId3"/>
    <p:sldId id="258" r:id="rId4"/>
    <p:sldId id="263"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p:restoredTop sz="90672" autoAdjust="0"/>
  </p:normalViewPr>
  <p:slideViewPr>
    <p:cSldViewPr snapToGrid="0" snapToObjects="1">
      <p:cViewPr varScale="1">
        <p:scale>
          <a:sx n="63" d="100"/>
          <a:sy n="63" d="100"/>
        </p:scale>
        <p:origin x="67"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7639FE-CE6A-43A7-81EC-38212EFA7AB6}" type="datetimeFigureOut">
              <a:rPr lang="en-GB" smtClean="0"/>
              <a:t>05/08/2018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10E990-F6A7-4D0E-BE13-CDE4F2A724F1}" type="slidenum">
              <a:rPr lang="en-GB" smtClean="0"/>
              <a:t>‹#›</a:t>
            </a:fld>
            <a:endParaRPr lang="en-GB"/>
          </a:p>
        </p:txBody>
      </p:sp>
    </p:spTree>
    <p:extLst>
      <p:ext uri="{BB962C8B-B14F-4D97-AF65-F5344CB8AC3E}">
        <p14:creationId xmlns:p14="http://schemas.microsoft.com/office/powerpoint/2010/main" val="30038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Learners could write their responses in their books or on post it notes.</a:t>
            </a:r>
          </a:p>
        </p:txBody>
      </p:sp>
      <p:sp>
        <p:nvSpPr>
          <p:cNvPr id="4" name="Slide Number Placeholder 3"/>
          <p:cNvSpPr>
            <a:spLocks noGrp="1"/>
          </p:cNvSpPr>
          <p:nvPr>
            <p:ph type="sldNum" sz="quarter" idx="10"/>
          </p:nvPr>
        </p:nvSpPr>
        <p:spPr/>
        <p:txBody>
          <a:bodyPr/>
          <a:lstStyle/>
          <a:p>
            <a:fld id="{6010E990-F6A7-4D0E-BE13-CDE4F2A724F1}" type="slidenum">
              <a:rPr lang="en-GB" smtClean="0"/>
              <a:t>3</a:t>
            </a:fld>
            <a:endParaRPr lang="en-GB"/>
          </a:p>
        </p:txBody>
      </p:sp>
    </p:spTree>
    <p:extLst>
      <p:ext uri="{BB962C8B-B14F-4D97-AF65-F5344CB8AC3E}">
        <p14:creationId xmlns:p14="http://schemas.microsoft.com/office/powerpoint/2010/main" val="2848017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Learners should check these definitions with their own responses and correct as necessary using self or peer assessment.</a:t>
            </a:r>
          </a:p>
        </p:txBody>
      </p:sp>
      <p:sp>
        <p:nvSpPr>
          <p:cNvPr id="4" name="Slide Number Placeholder 3"/>
          <p:cNvSpPr>
            <a:spLocks noGrp="1"/>
          </p:cNvSpPr>
          <p:nvPr>
            <p:ph type="sldNum" sz="quarter" idx="10"/>
          </p:nvPr>
        </p:nvSpPr>
        <p:spPr/>
        <p:txBody>
          <a:bodyPr/>
          <a:lstStyle/>
          <a:p>
            <a:fld id="{6010E990-F6A7-4D0E-BE13-CDE4F2A724F1}" type="slidenum">
              <a:rPr lang="en-GB" smtClean="0"/>
              <a:t>4</a:t>
            </a:fld>
            <a:endParaRPr lang="en-GB"/>
          </a:p>
        </p:txBody>
      </p:sp>
    </p:spTree>
    <p:extLst>
      <p:ext uri="{BB962C8B-B14F-4D97-AF65-F5344CB8AC3E}">
        <p14:creationId xmlns:p14="http://schemas.microsoft.com/office/powerpoint/2010/main" val="558722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teacher may wish to edit the materials presented here depending on what has been studied. Some materials have been provided which would be clearly unsuitable, but it is up to the learners to come to this conclusion and explain why. </a:t>
            </a:r>
            <a:r>
              <a:rPr lang="en-GB" dirty="0" err="1"/>
              <a:t>Arconic</a:t>
            </a:r>
            <a:r>
              <a:rPr lang="en-GB" dirty="0"/>
              <a:t> are currently producing aluminium-lithium alloys for use in turbojet fan blades.</a:t>
            </a:r>
          </a:p>
        </p:txBody>
      </p:sp>
      <p:sp>
        <p:nvSpPr>
          <p:cNvPr id="4" name="Slide Number Placeholder 3"/>
          <p:cNvSpPr>
            <a:spLocks noGrp="1"/>
          </p:cNvSpPr>
          <p:nvPr>
            <p:ph type="sldNum" sz="quarter" idx="10"/>
          </p:nvPr>
        </p:nvSpPr>
        <p:spPr/>
        <p:txBody>
          <a:bodyPr/>
          <a:lstStyle/>
          <a:p>
            <a:fld id="{6010E990-F6A7-4D0E-BE13-CDE4F2A724F1}" type="slidenum">
              <a:rPr lang="en-GB" smtClean="0"/>
              <a:t>5</a:t>
            </a:fld>
            <a:endParaRPr lang="en-GB"/>
          </a:p>
        </p:txBody>
      </p:sp>
    </p:spTree>
    <p:extLst>
      <p:ext uri="{BB962C8B-B14F-4D97-AF65-F5344CB8AC3E}">
        <p14:creationId xmlns:p14="http://schemas.microsoft.com/office/powerpoint/2010/main" val="451643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Findings could be presented back to the class via a PowerPoint or using other visual aids.</a:t>
            </a:r>
          </a:p>
        </p:txBody>
      </p:sp>
      <p:sp>
        <p:nvSpPr>
          <p:cNvPr id="4" name="Slide Number Placeholder 3"/>
          <p:cNvSpPr>
            <a:spLocks noGrp="1"/>
          </p:cNvSpPr>
          <p:nvPr>
            <p:ph type="sldNum" sz="quarter" idx="10"/>
          </p:nvPr>
        </p:nvSpPr>
        <p:spPr/>
        <p:txBody>
          <a:bodyPr/>
          <a:lstStyle/>
          <a:p>
            <a:fld id="{6010E990-F6A7-4D0E-BE13-CDE4F2A724F1}" type="slidenum">
              <a:rPr lang="en-GB" smtClean="0"/>
              <a:t>6</a:t>
            </a:fld>
            <a:endParaRPr lang="en-GB"/>
          </a:p>
        </p:txBody>
      </p:sp>
    </p:spTree>
    <p:extLst>
      <p:ext uri="{BB962C8B-B14F-4D97-AF65-F5344CB8AC3E}">
        <p14:creationId xmlns:p14="http://schemas.microsoft.com/office/powerpoint/2010/main" val="2995295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8077CC-A630-BB40-BCCA-DBB4138BC4E6}" type="datetimeFigureOut">
              <a:rPr lang="en-US" smtClean="0"/>
              <a:pPr/>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1300939"/>
            <a:ext cx="7886700" cy="1325563"/>
          </a:xfrm>
        </p:spPr>
        <p:txBody>
          <a:bodyPr/>
          <a:lstStyle/>
          <a:p>
            <a:r>
              <a:rPr lang="en-US" dirty="0"/>
              <a:t>Click to edit Master title style</a:t>
            </a:r>
          </a:p>
        </p:txBody>
      </p:sp>
      <p:sp>
        <p:nvSpPr>
          <p:cNvPr id="3" name="Vertical Text Placeholder 2"/>
          <p:cNvSpPr>
            <a:spLocks noGrp="1"/>
          </p:cNvSpPr>
          <p:nvPr>
            <p:ph type="body" orient="vert" idx="1"/>
          </p:nvPr>
        </p:nvSpPr>
        <p:spPr>
          <a:xfrm>
            <a:off x="628650" y="2508953"/>
            <a:ext cx="7886700" cy="351563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18077CC-A630-BB40-BCCA-DBB4138BC4E6}" type="datetimeFigureOut">
              <a:rPr lang="en-US" smtClean="0"/>
              <a:pPr/>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1300939"/>
            <a:ext cx="1971675" cy="4700416"/>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1300939"/>
            <a:ext cx="5800725" cy="470041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8077CC-A630-BB40-BCCA-DBB4138BC4E6}" type="datetimeFigureOut">
              <a:rPr lang="en-US" smtClean="0"/>
              <a:pPr/>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370632"/>
            <a:ext cx="7886700" cy="1325563"/>
          </a:xfrm>
        </p:spPr>
        <p:txBody>
          <a:bodyPr/>
          <a:lstStyle/>
          <a:p>
            <a:r>
              <a:rPr lang="en-US" dirty="0"/>
              <a:t>Click to edit Master title style</a:t>
            </a:r>
          </a:p>
        </p:txBody>
      </p:sp>
      <p:sp>
        <p:nvSpPr>
          <p:cNvPr id="3" name="Content Placeholder 2"/>
          <p:cNvSpPr>
            <a:spLocks noGrp="1"/>
          </p:cNvSpPr>
          <p:nvPr>
            <p:ph idx="1"/>
          </p:nvPr>
        </p:nvSpPr>
        <p:spPr>
          <a:xfrm>
            <a:off x="628650" y="2696195"/>
            <a:ext cx="7886700" cy="319674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18077CC-A630-BB40-BCCA-DBB4138BC4E6}" type="datetimeFigureOut">
              <a:rPr lang="en-US" smtClean="0"/>
              <a:pPr/>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8077CC-A630-BB40-BCCA-DBB4138BC4E6}" type="datetimeFigureOut">
              <a:rPr lang="en-US" smtClean="0"/>
              <a:pPr/>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322776"/>
            <a:ext cx="7886700" cy="1325563"/>
          </a:xfrm>
        </p:spPr>
        <p:txBody>
          <a:bodyPr/>
          <a:lstStyle/>
          <a:p>
            <a:r>
              <a:rPr lang="en-US" dirty="0"/>
              <a:t>Click to edit Master title style</a:t>
            </a:r>
          </a:p>
        </p:txBody>
      </p:sp>
      <p:sp>
        <p:nvSpPr>
          <p:cNvPr id="3" name="Content Placeholder 2"/>
          <p:cNvSpPr>
            <a:spLocks noGrp="1"/>
          </p:cNvSpPr>
          <p:nvPr>
            <p:ph sz="half" idx="1"/>
          </p:nvPr>
        </p:nvSpPr>
        <p:spPr>
          <a:xfrm>
            <a:off x="628650" y="2648339"/>
            <a:ext cx="3886200" cy="35286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2648339"/>
            <a:ext cx="3886200" cy="35286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8077CC-A630-BB40-BCCA-DBB4138BC4E6}" type="datetimeFigureOut">
              <a:rPr lang="en-US" smtClean="0"/>
              <a:pPr/>
              <a:t>8/5/2018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1184784"/>
            <a:ext cx="7886700" cy="1168686"/>
          </a:xfrm>
        </p:spPr>
        <p:txBody>
          <a:bodyPr/>
          <a:lstStyle/>
          <a:p>
            <a:r>
              <a:rPr lang="en-US" dirty="0"/>
              <a:t>Click to edit Master title style</a:t>
            </a:r>
          </a:p>
        </p:txBody>
      </p:sp>
      <p:sp>
        <p:nvSpPr>
          <p:cNvPr id="3" name="Text Placeholder 2"/>
          <p:cNvSpPr>
            <a:spLocks noGrp="1"/>
          </p:cNvSpPr>
          <p:nvPr>
            <p:ph type="body" idx="1"/>
          </p:nvPr>
        </p:nvSpPr>
        <p:spPr>
          <a:xfrm>
            <a:off x="629842" y="2349500"/>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3173412"/>
            <a:ext cx="3868340" cy="2998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2349500"/>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3173412"/>
            <a:ext cx="3887391" cy="2998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18077CC-A630-BB40-BCCA-DBB4138BC4E6}" type="datetimeFigureOut">
              <a:rPr lang="en-US" smtClean="0"/>
              <a:pPr/>
              <a:t>8/5/2018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246733"/>
            <a:ext cx="7886700" cy="1325563"/>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718077CC-A630-BB40-BCCA-DBB4138BC4E6}" type="datetimeFigureOut">
              <a:rPr lang="en-US" smtClean="0"/>
              <a:pPr/>
              <a:t>8/5/2018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8077CC-A630-BB40-BCCA-DBB4138BC4E6}" type="datetimeFigureOut">
              <a:rPr lang="en-US" smtClean="0"/>
              <a:pPr/>
              <a:t>8/5/2018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1355145"/>
            <a:ext cx="2949178"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391" y="1355145"/>
            <a:ext cx="4629150" cy="450590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955345"/>
            <a:ext cx="2949178" cy="290570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8077CC-A630-BB40-BCCA-DBB4138BC4E6}" type="datetimeFigureOut">
              <a:rPr lang="en-US" smtClean="0"/>
              <a:pPr/>
              <a:t>8/5/2018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1200271"/>
            <a:ext cx="2949178"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3887391" y="1463555"/>
            <a:ext cx="4629150" cy="439749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800471"/>
            <a:ext cx="2949178" cy="327057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718077CC-A630-BB40-BCCA-DBB4138BC4E6}" type="datetimeFigureOut">
              <a:rPr lang="en-US" smtClean="0"/>
              <a:pPr/>
              <a:t>8/5/2018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393863"/>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2719427"/>
            <a:ext cx="7886700" cy="326644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8077CC-A630-BB40-BCCA-DBB4138BC4E6}" type="datetimeFigureOut">
              <a:rPr lang="en-US" smtClean="0"/>
              <a:pPr/>
              <a:t>8/5/2018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7B8013-B29A-C740-B083-32BA12C6CAD1}" type="slidenum">
              <a:rPr lang="en-US" smtClean="0"/>
              <a:pPr/>
              <a:t>‹#›</a:t>
            </a:fld>
            <a:endParaRPr lang="en-US"/>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44EA8-A580-4F45-BCF5-AA38D37CE4D7}"/>
              </a:ext>
            </a:extLst>
          </p:cNvPr>
          <p:cNvSpPr>
            <a:spLocks noGrp="1"/>
          </p:cNvSpPr>
          <p:nvPr>
            <p:ph type="ctrTitle"/>
          </p:nvPr>
        </p:nvSpPr>
        <p:spPr>
          <a:xfrm>
            <a:off x="580103" y="1600201"/>
            <a:ext cx="7973962" cy="1909762"/>
          </a:xfrm>
        </p:spPr>
        <p:txBody>
          <a:bodyPr/>
          <a:lstStyle/>
          <a:p>
            <a:r>
              <a:rPr lang="en-GB" b="1" dirty="0"/>
              <a:t>Which material and why?</a:t>
            </a:r>
          </a:p>
        </p:txBody>
      </p:sp>
      <p:sp>
        <p:nvSpPr>
          <p:cNvPr id="3" name="Subtitle 2">
            <a:extLst>
              <a:ext uri="{FF2B5EF4-FFF2-40B4-BE49-F238E27FC236}">
                <a16:creationId xmlns:a16="http://schemas.microsoft.com/office/drawing/2014/main" id="{B6BF912C-C12B-41DE-B131-013B134E974D}"/>
              </a:ext>
            </a:extLst>
          </p:cNvPr>
          <p:cNvSpPr>
            <a:spLocks noGrp="1"/>
          </p:cNvSpPr>
          <p:nvPr>
            <p:ph type="subTitle" idx="1"/>
          </p:nvPr>
        </p:nvSpPr>
        <p:spPr>
          <a:xfrm>
            <a:off x="1143000" y="4040154"/>
            <a:ext cx="6858000" cy="1217645"/>
          </a:xfrm>
        </p:spPr>
        <p:txBody>
          <a:bodyPr/>
          <a:lstStyle/>
          <a:p>
            <a:r>
              <a:rPr lang="en-GB" dirty="0"/>
              <a:t>Selecting materials based on their properties</a:t>
            </a:r>
          </a:p>
        </p:txBody>
      </p:sp>
    </p:spTree>
    <p:extLst>
      <p:ext uri="{BB962C8B-B14F-4D97-AF65-F5344CB8AC3E}">
        <p14:creationId xmlns:p14="http://schemas.microsoft.com/office/powerpoint/2010/main" val="26976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65831-C408-4358-95A0-F0EB480FF80C}"/>
              </a:ext>
            </a:extLst>
          </p:cNvPr>
          <p:cNvSpPr>
            <a:spLocks noGrp="1"/>
          </p:cNvSpPr>
          <p:nvPr>
            <p:ph type="title"/>
          </p:nvPr>
        </p:nvSpPr>
        <p:spPr>
          <a:xfrm>
            <a:off x="329421" y="1069964"/>
            <a:ext cx="7095507" cy="1325563"/>
          </a:xfrm>
        </p:spPr>
        <p:txBody>
          <a:bodyPr/>
          <a:lstStyle/>
          <a:p>
            <a:r>
              <a:rPr lang="en-GB" b="1" dirty="0"/>
              <a:t>Turbojet engines for aircraft</a:t>
            </a:r>
          </a:p>
        </p:txBody>
      </p:sp>
      <p:sp>
        <p:nvSpPr>
          <p:cNvPr id="3" name="Content Placeholder 2">
            <a:extLst>
              <a:ext uri="{FF2B5EF4-FFF2-40B4-BE49-F238E27FC236}">
                <a16:creationId xmlns:a16="http://schemas.microsoft.com/office/drawing/2014/main" id="{1F8E8ED3-4A0D-48B1-A3CA-686583C30841}"/>
              </a:ext>
            </a:extLst>
          </p:cNvPr>
          <p:cNvSpPr>
            <a:spLocks noGrp="1"/>
          </p:cNvSpPr>
          <p:nvPr>
            <p:ph idx="1"/>
          </p:nvPr>
        </p:nvSpPr>
        <p:spPr>
          <a:xfrm>
            <a:off x="329420" y="2032665"/>
            <a:ext cx="5449587" cy="3844299"/>
          </a:xfrm>
        </p:spPr>
        <p:txBody>
          <a:bodyPr>
            <a:normAutofit fontScale="85000" lnSpcReduction="20000"/>
          </a:bodyPr>
          <a:lstStyle/>
          <a:p>
            <a:r>
              <a:rPr lang="en-GB" dirty="0"/>
              <a:t>Turbojet engines work by sucking in air at the front using a </a:t>
            </a:r>
            <a:r>
              <a:rPr lang="en-GB" b="1" dirty="0"/>
              <a:t>fan.</a:t>
            </a:r>
          </a:p>
          <a:p>
            <a:r>
              <a:rPr lang="en-GB" dirty="0"/>
              <a:t>This is then </a:t>
            </a:r>
            <a:r>
              <a:rPr lang="en-GB" b="1" dirty="0"/>
              <a:t>compressed,</a:t>
            </a:r>
            <a:r>
              <a:rPr lang="en-GB" dirty="0"/>
              <a:t> mixed with </a:t>
            </a:r>
            <a:r>
              <a:rPr lang="en-GB" b="1" dirty="0"/>
              <a:t>fuel </a:t>
            </a:r>
            <a:r>
              <a:rPr lang="en-GB" dirty="0"/>
              <a:t>and</a:t>
            </a:r>
            <a:r>
              <a:rPr lang="en-GB" b="1" dirty="0"/>
              <a:t> heated.</a:t>
            </a:r>
          </a:p>
          <a:p>
            <a:r>
              <a:rPr lang="en-GB" dirty="0"/>
              <a:t>Finally, the hot mixture is passed out through a </a:t>
            </a:r>
            <a:r>
              <a:rPr lang="en-GB" b="1" dirty="0"/>
              <a:t>nozzle</a:t>
            </a:r>
            <a:r>
              <a:rPr lang="en-GB" dirty="0"/>
              <a:t> at the back of the engine to create </a:t>
            </a:r>
            <a:r>
              <a:rPr lang="en-GB" b="1" dirty="0"/>
              <a:t>thrust.</a:t>
            </a:r>
          </a:p>
          <a:p>
            <a:r>
              <a:rPr lang="en-GB" dirty="0"/>
              <a:t>The temperature of the hot gases may be as high as 2000</a:t>
            </a:r>
            <a:r>
              <a:rPr lang="en-GB" baseline="30000" dirty="0"/>
              <a:t>o</a:t>
            </a:r>
            <a:r>
              <a:rPr lang="en-GB" dirty="0"/>
              <a:t>C</a:t>
            </a:r>
          </a:p>
          <a:p>
            <a:r>
              <a:rPr lang="en-GB" dirty="0"/>
              <a:t>The</a:t>
            </a:r>
            <a:r>
              <a:rPr lang="en-GB" b="1" dirty="0"/>
              <a:t> materials </a:t>
            </a:r>
            <a:r>
              <a:rPr lang="en-GB" dirty="0"/>
              <a:t>used in the construction of the different parts of the engine</a:t>
            </a:r>
            <a:r>
              <a:rPr lang="en-GB" b="1" dirty="0"/>
              <a:t> </a:t>
            </a:r>
            <a:r>
              <a:rPr lang="en-GB" dirty="0"/>
              <a:t>directly affect </a:t>
            </a:r>
            <a:r>
              <a:rPr lang="en-GB" b="1" dirty="0"/>
              <a:t>how well it works.</a:t>
            </a:r>
          </a:p>
        </p:txBody>
      </p:sp>
      <p:pic>
        <p:nvPicPr>
          <p:cNvPr id="1026" name="Picture 2" descr="Fan, Turbine, Engine, Arcraft, Airplane, Dornier, Do 31">
            <a:extLst>
              <a:ext uri="{FF2B5EF4-FFF2-40B4-BE49-F238E27FC236}">
                <a16:creationId xmlns:a16="http://schemas.microsoft.com/office/drawing/2014/main" id="{D99E9E1E-1028-4FC3-B705-012336D10C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4821" y="3924562"/>
            <a:ext cx="2702319" cy="186347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ircraft, Turbine, Nozzle, Engine, Technology, Fly">
            <a:extLst>
              <a:ext uri="{FF2B5EF4-FFF2-40B4-BE49-F238E27FC236}">
                <a16:creationId xmlns:a16="http://schemas.microsoft.com/office/drawing/2014/main" id="{41630D5A-EE05-42F3-B951-F58BBF96C1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4821" y="2032665"/>
            <a:ext cx="2702319" cy="1801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787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7E258-C4E5-4628-BD1F-62C66A3B2374}"/>
              </a:ext>
            </a:extLst>
          </p:cNvPr>
          <p:cNvSpPr>
            <a:spLocks noGrp="1"/>
          </p:cNvSpPr>
          <p:nvPr>
            <p:ph type="title"/>
          </p:nvPr>
        </p:nvSpPr>
        <p:spPr>
          <a:xfrm>
            <a:off x="182880" y="1370633"/>
            <a:ext cx="7886700" cy="989110"/>
          </a:xfrm>
        </p:spPr>
        <p:txBody>
          <a:bodyPr/>
          <a:lstStyle/>
          <a:p>
            <a:r>
              <a:rPr lang="en-GB" b="1" dirty="0"/>
              <a:t>Turbojet fan blade materials</a:t>
            </a:r>
          </a:p>
        </p:txBody>
      </p:sp>
      <p:sp>
        <p:nvSpPr>
          <p:cNvPr id="3" name="Content Placeholder 2">
            <a:extLst>
              <a:ext uri="{FF2B5EF4-FFF2-40B4-BE49-F238E27FC236}">
                <a16:creationId xmlns:a16="http://schemas.microsoft.com/office/drawing/2014/main" id="{6C0D0F4D-2A99-4E0D-B726-8FD098ED3F26}"/>
              </a:ext>
            </a:extLst>
          </p:cNvPr>
          <p:cNvSpPr>
            <a:spLocks noGrp="1"/>
          </p:cNvSpPr>
          <p:nvPr>
            <p:ph idx="1"/>
          </p:nvPr>
        </p:nvSpPr>
        <p:spPr>
          <a:xfrm>
            <a:off x="182880" y="2350304"/>
            <a:ext cx="4899784" cy="3569110"/>
          </a:xfrm>
        </p:spPr>
        <p:txBody>
          <a:bodyPr>
            <a:normAutofit fontScale="92500" lnSpcReduction="20000"/>
          </a:bodyPr>
          <a:lstStyle/>
          <a:p>
            <a:r>
              <a:rPr lang="en-GB" dirty="0"/>
              <a:t>The material used to make a turbojet fan blade must have good: </a:t>
            </a:r>
          </a:p>
          <a:p>
            <a:pPr lvl="1">
              <a:buFont typeface="Wingdings" panose="05000000000000000000" pitchFamily="2" charset="2"/>
              <a:buChar char="Ø"/>
            </a:pPr>
            <a:r>
              <a:rPr lang="en-GB" dirty="0"/>
              <a:t>thermal resistance</a:t>
            </a:r>
          </a:p>
          <a:p>
            <a:pPr lvl="1">
              <a:buFont typeface="Wingdings" panose="05000000000000000000" pitchFamily="2" charset="2"/>
              <a:buChar char="Ø"/>
            </a:pPr>
            <a:r>
              <a:rPr lang="en-GB" dirty="0"/>
              <a:t>toughness</a:t>
            </a:r>
          </a:p>
          <a:p>
            <a:pPr lvl="1">
              <a:buFont typeface="Wingdings" panose="05000000000000000000" pitchFamily="2" charset="2"/>
              <a:buChar char="Ø"/>
            </a:pPr>
            <a:r>
              <a:rPr lang="en-GB" dirty="0"/>
              <a:t>creep resistance</a:t>
            </a:r>
          </a:p>
          <a:p>
            <a:pPr lvl="1">
              <a:buFont typeface="Wingdings" panose="05000000000000000000" pitchFamily="2" charset="2"/>
              <a:buChar char="Ø"/>
            </a:pPr>
            <a:r>
              <a:rPr lang="en-GB" dirty="0"/>
              <a:t>corrosion resistance</a:t>
            </a:r>
          </a:p>
          <a:p>
            <a:pPr lvl="1">
              <a:buFont typeface="Wingdings" panose="05000000000000000000" pitchFamily="2" charset="2"/>
              <a:buChar char="Ø"/>
            </a:pPr>
            <a:r>
              <a:rPr lang="en-GB" dirty="0"/>
              <a:t>strength to weight ratio</a:t>
            </a:r>
          </a:p>
          <a:p>
            <a:r>
              <a:rPr lang="en-GB" dirty="0"/>
              <a:t>What is the </a:t>
            </a:r>
            <a:r>
              <a:rPr lang="en-GB" b="1" dirty="0"/>
              <a:t>meaning</a:t>
            </a:r>
            <a:r>
              <a:rPr lang="en-GB" dirty="0"/>
              <a:t> of each of these properties? </a:t>
            </a:r>
            <a:r>
              <a:rPr lang="en-GB" b="1" dirty="0"/>
              <a:t>Why </a:t>
            </a:r>
            <a:r>
              <a:rPr lang="en-GB" dirty="0"/>
              <a:t>are they important for this application?</a:t>
            </a:r>
          </a:p>
        </p:txBody>
      </p:sp>
      <p:pic>
        <p:nvPicPr>
          <p:cNvPr id="5" name="Picture 2" descr="Fan, Turbine, Engine, Arcraft, Airplane, Dornier, Do 31">
            <a:extLst>
              <a:ext uri="{FF2B5EF4-FFF2-40B4-BE49-F238E27FC236}">
                <a16:creationId xmlns:a16="http://schemas.microsoft.com/office/drawing/2014/main" id="{541FDBB4-41F8-441C-BD0E-0E78A15255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2664" y="2477729"/>
            <a:ext cx="3761505" cy="2593871"/>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a:extLst>
              <a:ext uri="{FF2B5EF4-FFF2-40B4-BE49-F238E27FC236}">
                <a16:creationId xmlns:a16="http://schemas.microsoft.com/office/drawing/2014/main" id="{4FC1D77F-CE5C-4959-B707-0A6D703F52DB}"/>
              </a:ext>
            </a:extLst>
          </p:cNvPr>
          <p:cNvCxnSpPr>
            <a:cxnSpLocks/>
          </p:cNvCxnSpPr>
          <p:nvPr/>
        </p:nvCxnSpPr>
        <p:spPr>
          <a:xfrm flipH="1" flipV="1">
            <a:off x="6194324" y="4752052"/>
            <a:ext cx="401548" cy="735315"/>
          </a:xfrm>
          <a:prstGeom prst="straightConnector1">
            <a:avLst/>
          </a:prstGeom>
          <a:ln w="127000">
            <a:solidFill>
              <a:schemeClr val="accent2"/>
            </a:solidFill>
            <a:tailEnd type="triangle"/>
          </a:ln>
        </p:spPr>
        <p:style>
          <a:lnRef idx="3">
            <a:schemeClr val="dk1"/>
          </a:lnRef>
          <a:fillRef idx="0">
            <a:schemeClr val="dk1"/>
          </a:fillRef>
          <a:effectRef idx="2">
            <a:schemeClr val="dk1"/>
          </a:effectRef>
          <a:fontRef idx="minor">
            <a:schemeClr val="tx1"/>
          </a:fontRef>
        </p:style>
      </p:cxnSp>
      <p:sp>
        <p:nvSpPr>
          <p:cNvPr id="8" name="TextBox 7">
            <a:extLst>
              <a:ext uri="{FF2B5EF4-FFF2-40B4-BE49-F238E27FC236}">
                <a16:creationId xmlns:a16="http://schemas.microsoft.com/office/drawing/2014/main" id="{C6E67285-163C-4D2F-A650-6C578B6EF29B}"/>
              </a:ext>
            </a:extLst>
          </p:cNvPr>
          <p:cNvSpPr txBox="1"/>
          <p:nvPr/>
        </p:nvSpPr>
        <p:spPr>
          <a:xfrm>
            <a:off x="6194323" y="5487367"/>
            <a:ext cx="2113935" cy="400110"/>
          </a:xfrm>
          <a:prstGeom prst="rect">
            <a:avLst/>
          </a:prstGeom>
          <a:noFill/>
        </p:spPr>
        <p:txBody>
          <a:bodyPr wrap="square" rtlCol="0">
            <a:spAutoFit/>
          </a:bodyPr>
          <a:lstStyle/>
          <a:p>
            <a:r>
              <a:rPr lang="en-GB" sz="2000" dirty="0"/>
              <a:t>Turbojet fan blade</a:t>
            </a:r>
          </a:p>
        </p:txBody>
      </p:sp>
    </p:spTree>
    <p:extLst>
      <p:ext uri="{BB962C8B-B14F-4D97-AF65-F5344CB8AC3E}">
        <p14:creationId xmlns:p14="http://schemas.microsoft.com/office/powerpoint/2010/main" val="877637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46BB5-EB54-4C60-BF33-2B3F4B881831}"/>
              </a:ext>
            </a:extLst>
          </p:cNvPr>
          <p:cNvSpPr>
            <a:spLocks noGrp="1"/>
          </p:cNvSpPr>
          <p:nvPr>
            <p:ph type="title"/>
          </p:nvPr>
        </p:nvSpPr>
        <p:spPr/>
        <p:txBody>
          <a:bodyPr/>
          <a:lstStyle/>
          <a:p>
            <a:r>
              <a:rPr lang="en-GB" b="1" dirty="0"/>
              <a:t>Properties</a:t>
            </a:r>
          </a:p>
        </p:txBody>
      </p:sp>
      <p:sp>
        <p:nvSpPr>
          <p:cNvPr id="3" name="Content Placeholder 2">
            <a:extLst>
              <a:ext uri="{FF2B5EF4-FFF2-40B4-BE49-F238E27FC236}">
                <a16:creationId xmlns:a16="http://schemas.microsoft.com/office/drawing/2014/main" id="{6307ED50-F755-4DEA-AA39-1A78904B94E4}"/>
              </a:ext>
            </a:extLst>
          </p:cNvPr>
          <p:cNvSpPr>
            <a:spLocks noGrp="1"/>
          </p:cNvSpPr>
          <p:nvPr>
            <p:ph idx="1"/>
          </p:nvPr>
        </p:nvSpPr>
        <p:spPr>
          <a:xfrm>
            <a:off x="628650" y="2605549"/>
            <a:ext cx="7886700" cy="3287396"/>
          </a:xfrm>
        </p:spPr>
        <p:txBody>
          <a:bodyPr>
            <a:normAutofit fontScale="92500" lnSpcReduction="10000"/>
          </a:bodyPr>
          <a:lstStyle/>
          <a:p>
            <a:pPr marL="450850" indent="-450850"/>
            <a:r>
              <a:rPr lang="en-GB" b="1" dirty="0"/>
              <a:t>Thermal resistance </a:t>
            </a:r>
            <a:r>
              <a:rPr lang="en-GB" dirty="0"/>
              <a:t>– resistance to the flow of heat.</a:t>
            </a:r>
          </a:p>
          <a:p>
            <a:pPr marL="450850" indent="-450850"/>
            <a:r>
              <a:rPr lang="en-GB" b="1" dirty="0"/>
              <a:t>Toughness</a:t>
            </a:r>
            <a:r>
              <a:rPr lang="en-GB" dirty="0"/>
              <a:t> – resistance to brittle fracture.</a:t>
            </a:r>
          </a:p>
          <a:p>
            <a:pPr marL="450850" indent="-450850"/>
            <a:r>
              <a:rPr lang="en-GB" b="1" dirty="0"/>
              <a:t>Creep resistance </a:t>
            </a:r>
            <a:r>
              <a:rPr lang="en-GB" dirty="0"/>
              <a:t>– resistance to mechanical deformation under load over an extended time. </a:t>
            </a:r>
          </a:p>
          <a:p>
            <a:pPr marL="450850" indent="-450850"/>
            <a:r>
              <a:rPr lang="en-GB" b="1" dirty="0"/>
              <a:t>Corrosion resistance </a:t>
            </a:r>
            <a:r>
              <a:rPr lang="en-GB" dirty="0"/>
              <a:t>– resistance to chemical reactions with the environment, such as oxidation.</a:t>
            </a:r>
          </a:p>
          <a:p>
            <a:pPr marL="450850" indent="-450850"/>
            <a:r>
              <a:rPr lang="en-GB" b="1" dirty="0"/>
              <a:t>Strength to weight ratio </a:t>
            </a:r>
            <a:r>
              <a:rPr lang="en-GB" dirty="0"/>
              <a:t>– the strength of material divided by its density.</a:t>
            </a:r>
          </a:p>
          <a:p>
            <a:endParaRPr lang="en-GB" dirty="0"/>
          </a:p>
        </p:txBody>
      </p:sp>
    </p:spTree>
    <p:extLst>
      <p:ext uri="{BB962C8B-B14F-4D97-AF65-F5344CB8AC3E}">
        <p14:creationId xmlns:p14="http://schemas.microsoft.com/office/powerpoint/2010/main" val="2360410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C437C-67DA-4DEF-B5DA-8A198947EA41}"/>
              </a:ext>
            </a:extLst>
          </p:cNvPr>
          <p:cNvSpPr>
            <a:spLocks noGrp="1"/>
          </p:cNvSpPr>
          <p:nvPr>
            <p:ph type="title"/>
          </p:nvPr>
        </p:nvSpPr>
        <p:spPr>
          <a:xfrm>
            <a:off x="226141" y="1370633"/>
            <a:ext cx="7886700" cy="1030224"/>
          </a:xfrm>
        </p:spPr>
        <p:txBody>
          <a:bodyPr/>
          <a:lstStyle/>
          <a:p>
            <a:r>
              <a:rPr lang="en-GB" b="1" dirty="0"/>
              <a:t>Selecting a material</a:t>
            </a:r>
          </a:p>
        </p:txBody>
      </p:sp>
      <p:sp>
        <p:nvSpPr>
          <p:cNvPr id="3" name="Content Placeholder 2">
            <a:extLst>
              <a:ext uri="{FF2B5EF4-FFF2-40B4-BE49-F238E27FC236}">
                <a16:creationId xmlns:a16="http://schemas.microsoft.com/office/drawing/2014/main" id="{F183DA68-95FE-4EC4-9C5C-9AF69E1AA5C2}"/>
              </a:ext>
            </a:extLst>
          </p:cNvPr>
          <p:cNvSpPr>
            <a:spLocks noGrp="1"/>
          </p:cNvSpPr>
          <p:nvPr>
            <p:ph idx="1"/>
          </p:nvPr>
        </p:nvSpPr>
        <p:spPr>
          <a:xfrm>
            <a:off x="226141" y="2528597"/>
            <a:ext cx="4345859" cy="3498980"/>
          </a:xfrm>
        </p:spPr>
        <p:txBody>
          <a:bodyPr>
            <a:normAutofit fontScale="92500" lnSpcReduction="10000"/>
          </a:bodyPr>
          <a:lstStyle/>
          <a:p>
            <a:pPr marL="0" indent="0">
              <a:buNone/>
            </a:pPr>
            <a:r>
              <a:rPr lang="en-GB" dirty="0"/>
              <a:t>You have been asked to select an appropriate </a:t>
            </a:r>
            <a:r>
              <a:rPr lang="en-GB" b="1" dirty="0"/>
              <a:t>material</a:t>
            </a:r>
            <a:r>
              <a:rPr lang="en-GB" dirty="0"/>
              <a:t> for manufacturing a </a:t>
            </a:r>
            <a:r>
              <a:rPr lang="en-GB" b="1" dirty="0"/>
              <a:t>turbojet fan blade.</a:t>
            </a:r>
          </a:p>
          <a:p>
            <a:pPr marL="450850" lvl="1" indent="-365125"/>
            <a:r>
              <a:rPr lang="en-GB" dirty="0"/>
              <a:t>Research the </a:t>
            </a:r>
            <a:r>
              <a:rPr lang="en-GB" b="1" dirty="0"/>
              <a:t>properties</a:t>
            </a:r>
            <a:r>
              <a:rPr lang="en-GB" dirty="0"/>
              <a:t> of each of the </a:t>
            </a:r>
            <a:r>
              <a:rPr lang="en-GB" b="1" dirty="0"/>
              <a:t>materials</a:t>
            </a:r>
            <a:r>
              <a:rPr lang="en-GB" dirty="0"/>
              <a:t> shown in the table. </a:t>
            </a:r>
          </a:p>
          <a:p>
            <a:pPr marL="450850" lvl="1" indent="-365125"/>
            <a:r>
              <a:rPr lang="en-GB" dirty="0"/>
              <a:t>Select the most </a:t>
            </a:r>
            <a:r>
              <a:rPr lang="en-GB" b="1" dirty="0"/>
              <a:t>appropriate</a:t>
            </a:r>
            <a:r>
              <a:rPr lang="en-GB" dirty="0"/>
              <a:t> material for this application.</a:t>
            </a:r>
          </a:p>
          <a:p>
            <a:pPr marL="450850" lvl="1" indent="-365125"/>
            <a:r>
              <a:rPr lang="en-GB" b="1" dirty="0"/>
              <a:t>Justify</a:t>
            </a:r>
            <a:r>
              <a:rPr lang="en-GB" dirty="0"/>
              <a:t> your choice.</a:t>
            </a:r>
          </a:p>
          <a:p>
            <a:pPr lvl="1"/>
            <a:endParaRPr lang="en-GB" dirty="0"/>
          </a:p>
          <a:p>
            <a:pPr lvl="1"/>
            <a:endParaRPr lang="en-GB" dirty="0"/>
          </a:p>
        </p:txBody>
      </p:sp>
      <p:graphicFrame>
        <p:nvGraphicFramePr>
          <p:cNvPr id="4" name="Table 3">
            <a:extLst>
              <a:ext uri="{FF2B5EF4-FFF2-40B4-BE49-F238E27FC236}">
                <a16:creationId xmlns:a16="http://schemas.microsoft.com/office/drawing/2014/main" id="{F556AF1D-4085-458E-9A13-A325E827053F}"/>
              </a:ext>
            </a:extLst>
          </p:cNvPr>
          <p:cNvGraphicFramePr>
            <a:graphicFrameLocks noGrp="1"/>
          </p:cNvGraphicFramePr>
          <p:nvPr>
            <p:extLst>
              <p:ext uri="{D42A27DB-BD31-4B8C-83A1-F6EECF244321}">
                <p14:modId xmlns:p14="http://schemas.microsoft.com/office/powerpoint/2010/main" val="900262717"/>
              </p:ext>
            </p:extLst>
          </p:nvPr>
        </p:nvGraphicFramePr>
        <p:xfrm>
          <a:off x="4837471" y="2622248"/>
          <a:ext cx="4080388" cy="2865120"/>
        </p:xfrm>
        <a:graphic>
          <a:graphicData uri="http://schemas.openxmlformats.org/drawingml/2006/table">
            <a:tbl>
              <a:tblPr firstRow="1" bandRow="1">
                <a:tableStyleId>{5C22544A-7EE6-4342-B048-85BDC9FD1C3A}</a:tableStyleId>
              </a:tblPr>
              <a:tblGrid>
                <a:gridCol w="2040194">
                  <a:extLst>
                    <a:ext uri="{9D8B030D-6E8A-4147-A177-3AD203B41FA5}">
                      <a16:colId xmlns:a16="http://schemas.microsoft.com/office/drawing/2014/main" val="3466424498"/>
                    </a:ext>
                  </a:extLst>
                </a:gridCol>
                <a:gridCol w="2040194">
                  <a:extLst>
                    <a:ext uri="{9D8B030D-6E8A-4147-A177-3AD203B41FA5}">
                      <a16:colId xmlns:a16="http://schemas.microsoft.com/office/drawing/2014/main" val="1887576756"/>
                    </a:ext>
                  </a:extLst>
                </a:gridCol>
              </a:tblGrid>
              <a:tr h="370840">
                <a:tc>
                  <a:txBody>
                    <a:bodyPr/>
                    <a:lstStyle/>
                    <a:p>
                      <a:r>
                        <a:rPr lang="en-GB" dirty="0"/>
                        <a:t>Material type</a:t>
                      </a:r>
                    </a:p>
                  </a:txBody>
                  <a:tcPr/>
                </a:tc>
                <a:tc>
                  <a:txBody>
                    <a:bodyPr/>
                    <a:lstStyle/>
                    <a:p>
                      <a:r>
                        <a:rPr lang="en-GB" dirty="0"/>
                        <a:t>Material</a:t>
                      </a:r>
                    </a:p>
                  </a:txBody>
                  <a:tcPr/>
                </a:tc>
                <a:extLst>
                  <a:ext uri="{0D108BD9-81ED-4DB2-BD59-A6C34878D82A}">
                    <a16:rowId xmlns:a16="http://schemas.microsoft.com/office/drawing/2014/main" val="1988002460"/>
                  </a:ext>
                </a:extLst>
              </a:tr>
              <a:tr h="370840">
                <a:tc>
                  <a:txBody>
                    <a:bodyPr/>
                    <a:lstStyle/>
                    <a:p>
                      <a:r>
                        <a:rPr lang="en-GB" dirty="0"/>
                        <a:t>Ferrous metal</a:t>
                      </a:r>
                    </a:p>
                  </a:txBody>
                  <a:tcPr/>
                </a:tc>
                <a:tc>
                  <a:txBody>
                    <a:bodyPr/>
                    <a:lstStyle/>
                    <a:p>
                      <a:r>
                        <a:rPr lang="en-GB" dirty="0"/>
                        <a:t>Cast iron</a:t>
                      </a:r>
                    </a:p>
                  </a:txBody>
                  <a:tcPr/>
                </a:tc>
                <a:extLst>
                  <a:ext uri="{0D108BD9-81ED-4DB2-BD59-A6C34878D82A}">
                    <a16:rowId xmlns:a16="http://schemas.microsoft.com/office/drawing/2014/main" val="844124659"/>
                  </a:ext>
                </a:extLst>
              </a:tr>
              <a:tr h="370840">
                <a:tc>
                  <a:txBody>
                    <a:bodyPr/>
                    <a:lstStyle/>
                    <a:p>
                      <a:r>
                        <a:rPr lang="en-GB" dirty="0"/>
                        <a:t>Non-ferrous metal</a:t>
                      </a:r>
                    </a:p>
                  </a:txBody>
                  <a:tcPr/>
                </a:tc>
                <a:tc>
                  <a:txBody>
                    <a:bodyPr/>
                    <a:lstStyle/>
                    <a:p>
                      <a:r>
                        <a:rPr lang="en-GB" dirty="0"/>
                        <a:t>Aluminium</a:t>
                      </a:r>
                    </a:p>
                  </a:txBody>
                  <a:tcPr/>
                </a:tc>
                <a:extLst>
                  <a:ext uri="{0D108BD9-81ED-4DB2-BD59-A6C34878D82A}">
                    <a16:rowId xmlns:a16="http://schemas.microsoft.com/office/drawing/2014/main" val="375197696"/>
                  </a:ext>
                </a:extLst>
              </a:tr>
              <a:tr h="370840">
                <a:tc>
                  <a:txBody>
                    <a:bodyPr/>
                    <a:lstStyle/>
                    <a:p>
                      <a:r>
                        <a:rPr lang="en-GB" dirty="0"/>
                        <a:t>Alloy</a:t>
                      </a:r>
                    </a:p>
                  </a:txBody>
                  <a:tcPr/>
                </a:tc>
                <a:tc>
                  <a:txBody>
                    <a:bodyPr/>
                    <a:lstStyle/>
                    <a:p>
                      <a:r>
                        <a:rPr lang="en-GB" dirty="0"/>
                        <a:t>Aluminium alloy</a:t>
                      </a:r>
                    </a:p>
                  </a:txBody>
                  <a:tcPr/>
                </a:tc>
                <a:extLst>
                  <a:ext uri="{0D108BD9-81ED-4DB2-BD59-A6C34878D82A}">
                    <a16:rowId xmlns:a16="http://schemas.microsoft.com/office/drawing/2014/main" val="1110141442"/>
                  </a:ext>
                </a:extLst>
              </a:tr>
              <a:tr h="370840">
                <a:tc>
                  <a:txBody>
                    <a:bodyPr/>
                    <a:lstStyle/>
                    <a:p>
                      <a:r>
                        <a:rPr lang="en-GB" dirty="0"/>
                        <a:t>Polymer</a:t>
                      </a:r>
                    </a:p>
                  </a:txBody>
                  <a:tcPr/>
                </a:tc>
                <a:tc>
                  <a:txBody>
                    <a:bodyPr/>
                    <a:lstStyle/>
                    <a:p>
                      <a:r>
                        <a:rPr lang="en-GB" dirty="0"/>
                        <a:t>Acrylic</a:t>
                      </a:r>
                    </a:p>
                  </a:txBody>
                  <a:tcPr/>
                </a:tc>
                <a:extLst>
                  <a:ext uri="{0D108BD9-81ED-4DB2-BD59-A6C34878D82A}">
                    <a16:rowId xmlns:a16="http://schemas.microsoft.com/office/drawing/2014/main" val="3107476403"/>
                  </a:ext>
                </a:extLst>
              </a:tr>
              <a:tr h="370840">
                <a:tc>
                  <a:txBody>
                    <a:bodyPr/>
                    <a:lstStyle/>
                    <a:p>
                      <a:r>
                        <a:rPr lang="en-GB" dirty="0"/>
                        <a:t>Manufactured board (timber)</a:t>
                      </a:r>
                    </a:p>
                  </a:txBody>
                  <a:tcPr/>
                </a:tc>
                <a:tc>
                  <a:txBody>
                    <a:bodyPr/>
                    <a:lstStyle/>
                    <a:p>
                      <a:r>
                        <a:rPr lang="en-GB" dirty="0"/>
                        <a:t>Plywood</a:t>
                      </a:r>
                    </a:p>
                  </a:txBody>
                  <a:tcPr/>
                </a:tc>
                <a:extLst>
                  <a:ext uri="{0D108BD9-81ED-4DB2-BD59-A6C34878D82A}">
                    <a16:rowId xmlns:a16="http://schemas.microsoft.com/office/drawing/2014/main" val="1643855374"/>
                  </a:ext>
                </a:extLst>
              </a:tr>
              <a:tr h="370840">
                <a:tc>
                  <a:txBody>
                    <a:bodyPr/>
                    <a:lstStyle/>
                    <a:p>
                      <a:r>
                        <a:rPr lang="en-GB" dirty="0"/>
                        <a:t>Composite</a:t>
                      </a:r>
                    </a:p>
                  </a:txBody>
                  <a:tcPr/>
                </a:tc>
                <a:tc>
                  <a:txBody>
                    <a:bodyPr/>
                    <a:lstStyle/>
                    <a:p>
                      <a:r>
                        <a:rPr lang="en-GB" dirty="0"/>
                        <a:t>Structural concrete</a:t>
                      </a:r>
                    </a:p>
                  </a:txBody>
                  <a:tcPr/>
                </a:tc>
                <a:extLst>
                  <a:ext uri="{0D108BD9-81ED-4DB2-BD59-A6C34878D82A}">
                    <a16:rowId xmlns:a16="http://schemas.microsoft.com/office/drawing/2014/main" val="1685339148"/>
                  </a:ext>
                </a:extLst>
              </a:tr>
            </a:tbl>
          </a:graphicData>
        </a:graphic>
      </p:graphicFrame>
    </p:spTree>
    <p:extLst>
      <p:ext uri="{BB962C8B-B14F-4D97-AF65-F5344CB8AC3E}">
        <p14:creationId xmlns:p14="http://schemas.microsoft.com/office/powerpoint/2010/main" val="858673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3AD58-CDD8-4DA6-A900-3BC200BAF4D0}"/>
              </a:ext>
            </a:extLst>
          </p:cNvPr>
          <p:cNvSpPr>
            <a:spLocks noGrp="1"/>
          </p:cNvSpPr>
          <p:nvPr>
            <p:ph type="title"/>
          </p:nvPr>
        </p:nvSpPr>
        <p:spPr/>
        <p:txBody>
          <a:bodyPr/>
          <a:lstStyle/>
          <a:p>
            <a:r>
              <a:rPr lang="en-GB" b="1" dirty="0"/>
              <a:t>Now </a:t>
            </a:r>
            <a:r>
              <a:rPr lang="en-GB" b="1"/>
              <a:t>do this:</a:t>
            </a:r>
            <a:endParaRPr lang="en-GB" b="1" dirty="0"/>
          </a:p>
        </p:txBody>
      </p:sp>
      <p:sp>
        <p:nvSpPr>
          <p:cNvPr id="3" name="Content Placeholder 2">
            <a:extLst>
              <a:ext uri="{FF2B5EF4-FFF2-40B4-BE49-F238E27FC236}">
                <a16:creationId xmlns:a16="http://schemas.microsoft.com/office/drawing/2014/main" id="{99EDEEBD-9AFD-446E-95D2-F1404D95E2F7}"/>
              </a:ext>
            </a:extLst>
          </p:cNvPr>
          <p:cNvSpPr>
            <a:spLocks noGrp="1"/>
          </p:cNvSpPr>
          <p:nvPr>
            <p:ph idx="1"/>
          </p:nvPr>
        </p:nvSpPr>
        <p:spPr/>
        <p:txBody>
          <a:bodyPr>
            <a:normAutofit/>
          </a:bodyPr>
          <a:lstStyle/>
          <a:p>
            <a:pPr marL="0" indent="0">
              <a:buNone/>
            </a:pPr>
            <a:r>
              <a:rPr lang="en-GB" dirty="0"/>
              <a:t>Produce a </a:t>
            </a:r>
            <a:r>
              <a:rPr lang="en-GB" b="1" dirty="0"/>
              <a:t>presentation</a:t>
            </a:r>
            <a:r>
              <a:rPr lang="en-GB" dirty="0"/>
              <a:t> of your findings. You should include:</a:t>
            </a:r>
          </a:p>
          <a:p>
            <a:pPr marL="450850" lvl="1" indent="-450850"/>
            <a:r>
              <a:rPr lang="en-GB" dirty="0"/>
              <a:t>The </a:t>
            </a:r>
            <a:r>
              <a:rPr lang="en-GB" b="1" dirty="0"/>
              <a:t>material selected </a:t>
            </a:r>
            <a:r>
              <a:rPr lang="en-GB" dirty="0"/>
              <a:t>and </a:t>
            </a:r>
            <a:r>
              <a:rPr lang="en-GB" b="1" dirty="0"/>
              <a:t>why</a:t>
            </a:r>
            <a:r>
              <a:rPr lang="en-GB" dirty="0"/>
              <a:t> its </a:t>
            </a:r>
            <a:r>
              <a:rPr lang="en-GB" b="1" dirty="0"/>
              <a:t>properties</a:t>
            </a:r>
            <a:r>
              <a:rPr lang="en-GB" dirty="0"/>
              <a:t> make it suitable.</a:t>
            </a:r>
          </a:p>
          <a:p>
            <a:pPr marL="450850" lvl="1" indent="-450850"/>
            <a:r>
              <a:rPr lang="en-GB" b="1" dirty="0"/>
              <a:t>Other factors</a:t>
            </a:r>
            <a:r>
              <a:rPr lang="en-GB" dirty="0"/>
              <a:t>, such as cost, environmental impact and machinability of the selected material.</a:t>
            </a:r>
          </a:p>
          <a:p>
            <a:pPr marL="450850" lvl="1" indent="-450850"/>
            <a:r>
              <a:rPr lang="en-GB" dirty="0"/>
              <a:t>Information about the </a:t>
            </a:r>
            <a:r>
              <a:rPr lang="en-GB" b="1" dirty="0"/>
              <a:t>materials not selected </a:t>
            </a:r>
            <a:r>
              <a:rPr lang="en-GB" dirty="0"/>
              <a:t>and </a:t>
            </a:r>
            <a:r>
              <a:rPr lang="en-GB" b="1" dirty="0"/>
              <a:t>why</a:t>
            </a:r>
            <a:r>
              <a:rPr lang="en-GB" dirty="0"/>
              <a:t> they were </a:t>
            </a:r>
            <a:r>
              <a:rPr lang="en-GB" b="1" dirty="0"/>
              <a:t>unsuitable. </a:t>
            </a:r>
          </a:p>
        </p:txBody>
      </p:sp>
    </p:spTree>
    <p:extLst>
      <p:ext uri="{BB962C8B-B14F-4D97-AF65-F5344CB8AC3E}">
        <p14:creationId xmlns:p14="http://schemas.microsoft.com/office/powerpoint/2010/main" val="37843514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1840</TotalTime>
  <Words>437</Words>
  <Application>Microsoft Office PowerPoint</Application>
  <PresentationFormat>On-screen Show (4:3)</PresentationFormat>
  <Paragraphs>55</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Which material and why?</vt:lpstr>
      <vt:lpstr>Turbojet engines for aircraft</vt:lpstr>
      <vt:lpstr>Turbojet fan blade materials</vt:lpstr>
      <vt:lpstr>Properties</vt:lpstr>
      <vt:lpstr>Selecting a material</vt:lpstr>
      <vt:lpstr>Now do this: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IET Faraday</dc:creator>
  <cp:lastModifiedBy>Paul Anderson</cp:lastModifiedBy>
  <cp:revision>69</cp:revision>
  <dcterms:created xsi:type="dcterms:W3CDTF">2018-03-29T11:44:48Z</dcterms:created>
  <dcterms:modified xsi:type="dcterms:W3CDTF">2018-08-05T12:47:47Z</dcterms:modified>
</cp:coreProperties>
</file>