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4" r:id="rId3"/>
    <p:sldId id="272" r:id="rId4"/>
    <p:sldId id="274" r:id="rId5"/>
    <p:sldId id="273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0672" autoAdjust="0"/>
  </p:normalViewPr>
  <p:slideViewPr>
    <p:cSldViewPr snapToGrid="0" snapToObjects="1">
      <p:cViewPr varScale="1">
        <p:scale>
          <a:sx n="63" d="100"/>
          <a:sy n="63" d="100"/>
        </p:scale>
        <p:origin x="67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39FE-CE6A-43A7-81EC-38212EFA7AB6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E990-F6A7-4D0E-BE13-CDE4F2A72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images in this presentation are from commons and do not require attribution.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2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liquid, typically molten, material (1) is poured into the sprue, a channel which allows the material to flow into the mould (3); (2) are the shapes being cast, (4) is the material that the mould is made from, and (5) is the casing for the mould.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image shows the sand casting of a small product.</a:t>
            </a:r>
          </a:p>
          <a:p>
            <a:r>
              <a:rPr lang="en-GB" dirty="0"/>
              <a:t>This slide could be extended to cover injection moulding of plastics, which has many process features similar to pressure die casting (reusable metal mould, liquid material injected under pressure).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6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sequence of operations runs left to right, then from top to bottom. The gating system is made at the same time as the mould. There is normally a sprue to allow the liquid material to be poured in, and frequently a ‘runner’ to allow air to escape from the mould as it is filled. These have to be removed/cut off the part after it has solidified.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9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Pictures include: a bronze statue; a door knocker; a metal casing; a turbine. All would require substantial machining to achieve the desired shape.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8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0939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508953"/>
            <a:ext cx="7886700" cy="35156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00939"/>
            <a:ext cx="1971675" cy="470041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00939"/>
            <a:ext cx="5800725" cy="47004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063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96195"/>
            <a:ext cx="7886700" cy="31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77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48339"/>
            <a:ext cx="3886200" cy="35286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48339"/>
            <a:ext cx="3886200" cy="3528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84784"/>
            <a:ext cx="7886700" cy="11686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4950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73412"/>
            <a:ext cx="3868340" cy="2998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4950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73412"/>
            <a:ext cx="3887391" cy="2998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6733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5514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55145"/>
            <a:ext cx="4629150" cy="4505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5345"/>
            <a:ext cx="2949178" cy="2905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0027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63555"/>
            <a:ext cx="4629150" cy="43974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00471"/>
            <a:ext cx="2949178" cy="32705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938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9427"/>
            <a:ext cx="7886700" cy="326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EA8-A580-4F45-BCF5-AA38D37CE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3" y="804632"/>
            <a:ext cx="7973962" cy="1581911"/>
          </a:xfrm>
        </p:spPr>
        <p:txBody>
          <a:bodyPr/>
          <a:lstStyle/>
          <a:p>
            <a:r>
              <a:rPr lang="en-GB" b="1" dirty="0"/>
              <a:t>Why Cast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F912C-C12B-41DE-B131-013B134E9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" y="5029200"/>
            <a:ext cx="8753856" cy="745873"/>
          </a:xfrm>
        </p:spPr>
        <p:txBody>
          <a:bodyPr/>
          <a:lstStyle/>
          <a:p>
            <a:r>
              <a:rPr lang="en-GB" dirty="0"/>
              <a:t>Understanding the reasons why casting is used to make parts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A94E2-6166-4D2E-BBFD-23D4E98D0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28490" b="5156"/>
          <a:stretch/>
        </p:blipFill>
        <p:spPr>
          <a:xfrm>
            <a:off x="3307034" y="2327744"/>
            <a:ext cx="2520100" cy="26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6ED2-885C-43AA-A255-DE62982E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1370633"/>
            <a:ext cx="7886700" cy="762968"/>
          </a:xfrm>
        </p:spPr>
        <p:txBody>
          <a:bodyPr/>
          <a:lstStyle/>
          <a:p>
            <a:r>
              <a:rPr lang="en-GB" b="1" dirty="0"/>
              <a:t>What is Casting?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A268-D413-44C2-9CD7-CCF71374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" y="2133600"/>
            <a:ext cx="4464939" cy="3913631"/>
          </a:xfrm>
        </p:spPr>
        <p:txBody>
          <a:bodyPr>
            <a:normAutofit fontScale="92500" lnSpcReduction="10000"/>
          </a:bodyPr>
          <a:lstStyle/>
          <a:p>
            <a:pPr marL="450850" indent="-450850"/>
            <a:r>
              <a:rPr lang="en-GB" b="1" dirty="0"/>
              <a:t>Casting</a:t>
            </a:r>
            <a:r>
              <a:rPr lang="en-GB" dirty="0"/>
              <a:t> is a process where a liquid material is ‘delivered’ into a mould</a:t>
            </a:r>
          </a:p>
          <a:p>
            <a:pPr marL="450850" indent="-450850"/>
            <a:r>
              <a:rPr lang="en-GB" dirty="0"/>
              <a:t>The mould contains a hollow space of the intended shape (or shapes), which fills with the liquid material</a:t>
            </a:r>
          </a:p>
          <a:p>
            <a:pPr marL="450850" indent="-450850"/>
            <a:r>
              <a:rPr lang="en-GB" dirty="0"/>
              <a:t>The material then hardens into the required shape, typically as it cools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A2E29-49D3-4B92-AE93-A2CD37DAF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33"/>
          <a:stretch/>
        </p:blipFill>
        <p:spPr>
          <a:xfrm>
            <a:off x="4876800" y="2085128"/>
            <a:ext cx="4108704" cy="40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6ED2-885C-43AA-A255-DE62982E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1187753"/>
            <a:ext cx="7886700" cy="762968"/>
          </a:xfrm>
        </p:spPr>
        <p:txBody>
          <a:bodyPr/>
          <a:lstStyle/>
          <a:p>
            <a:r>
              <a:rPr lang="en-GB" b="1" dirty="0"/>
              <a:t>Types of 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A268-D413-44C2-9CD7-CCF71374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" y="1883666"/>
            <a:ext cx="6605969" cy="2426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Sand casting </a:t>
            </a:r>
            <a:r>
              <a:rPr lang="en-GB" sz="2400" dirty="0"/>
              <a:t>uses a mould made from sand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the mould can only be used once. 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It is typically in two parts, and the ‘space’ for the part is made using a reusable pattern.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molten metal is ‘delivered’ by being poured into the mould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37D66-8CC1-4862-9828-60E9EC9B6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5" t="13486" r="7201" b="26392"/>
          <a:stretch/>
        </p:blipFill>
        <p:spPr>
          <a:xfrm>
            <a:off x="7071360" y="1484157"/>
            <a:ext cx="1875473" cy="21279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5D69E8-7BFD-4F9D-8A55-58FC31D32A5B}"/>
              </a:ext>
            </a:extLst>
          </p:cNvPr>
          <p:cNvSpPr txBox="1">
            <a:spLocks/>
          </p:cNvSpPr>
          <p:nvPr/>
        </p:nvSpPr>
        <p:spPr>
          <a:xfrm>
            <a:off x="158496" y="3939151"/>
            <a:ext cx="8749666" cy="391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Pressure die casting</a:t>
            </a:r>
            <a:r>
              <a:rPr lang="en-GB" sz="2400" dirty="0"/>
              <a:t> uses a mould made from metal: 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the mould can be reused many times. 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It may range from two to several parts, with the ‘space’ for the part is made by machining</a:t>
            </a:r>
          </a:p>
          <a:p>
            <a:pPr marL="450850" indent="-450850">
              <a:spcBef>
                <a:spcPts val="0"/>
              </a:spcBef>
            </a:pPr>
            <a:r>
              <a:rPr lang="en-GB" sz="2400" dirty="0"/>
              <a:t>the molten metal is ‘delivered’ by being injected into the mould under pressure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593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6ED2-885C-43AA-A255-DE62982E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1260905"/>
            <a:ext cx="8522208" cy="762968"/>
          </a:xfrm>
        </p:spPr>
        <p:txBody>
          <a:bodyPr>
            <a:noAutofit/>
          </a:bodyPr>
          <a:lstStyle/>
          <a:p>
            <a:r>
              <a:rPr lang="en-GB" sz="3600" b="1" dirty="0"/>
              <a:t>Sand Casting: Making the Mould and 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326B-0DBF-4758-B66E-DD613C72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19" y="1865508"/>
            <a:ext cx="6775338" cy="42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6B5F0B-3BB9-4363-9FEC-5DE6E03EA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86" r="3786" b="5563"/>
          <a:stretch/>
        </p:blipFill>
        <p:spPr>
          <a:xfrm>
            <a:off x="6601259" y="3054705"/>
            <a:ext cx="2421757" cy="112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E6ED2-885C-43AA-A255-DE62982E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1370633"/>
            <a:ext cx="7886700" cy="762968"/>
          </a:xfrm>
        </p:spPr>
        <p:txBody>
          <a:bodyPr/>
          <a:lstStyle/>
          <a:p>
            <a:r>
              <a:rPr lang="en-GB" b="1" dirty="0"/>
              <a:t>Reasons for Using 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A268-D413-44C2-9CD7-CCF71374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133600"/>
            <a:ext cx="5630609" cy="3913631"/>
          </a:xfrm>
        </p:spPr>
        <p:txBody>
          <a:bodyPr>
            <a:noAutofit/>
          </a:bodyPr>
          <a:lstStyle/>
          <a:p>
            <a:pPr marL="450850" indent="-450850"/>
            <a:r>
              <a:rPr lang="en-GB" sz="2400" dirty="0"/>
              <a:t>Casting can make a complicated 3D part in a single, quick operation </a:t>
            </a:r>
          </a:p>
          <a:p>
            <a:pPr marL="450850" indent="-450850"/>
            <a:r>
              <a:rPr lang="en-GB" sz="2400" dirty="0"/>
              <a:t>If the part had to be machined instead, it may need many different machining operations (turning, milling and drilling the required features), each taking a lot of manufacturing time – and therefore cost.</a:t>
            </a:r>
          </a:p>
          <a:p>
            <a:pPr marL="450850" indent="-450850"/>
            <a:r>
              <a:rPr lang="en-GB" sz="2400" dirty="0"/>
              <a:t>There would also be a lot more waste material – costing more for both the material and the environment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B0536-34E6-423B-9D42-690AAE81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577" y="1377986"/>
            <a:ext cx="2421757" cy="1603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467C87-C786-485A-A19F-973E12733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17" y="4233788"/>
            <a:ext cx="2583251" cy="172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66455-884A-4B1A-85A2-CBF19FA5C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50" t="11890" r="32033" b="4462"/>
          <a:stretch/>
        </p:blipFill>
        <p:spPr>
          <a:xfrm>
            <a:off x="5650397" y="2752437"/>
            <a:ext cx="1428809" cy="21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6ED2-885C-43AA-A255-DE62982E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06" y="1370633"/>
            <a:ext cx="7886700" cy="762968"/>
          </a:xfrm>
        </p:spPr>
        <p:txBody>
          <a:bodyPr>
            <a:normAutofit/>
          </a:bodyPr>
          <a:lstStyle/>
          <a:p>
            <a:r>
              <a:rPr lang="en-GB" b="1" dirty="0"/>
              <a:t>Now do this: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A268-D413-44C2-9CD7-CCF71374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06" y="2128525"/>
            <a:ext cx="7886700" cy="3678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Using the material provided, make the shape using the mould provided. Record how long this takes.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Using modelling tools, manufacture the same shape by hand. Record how long this takes.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How do the times compare? Which of the processes had the opportunity to make the most mistakes? Which process gave the highest quality of manufactured part?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9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2708</TotalTime>
  <Words>558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Why Cast it?</vt:lpstr>
      <vt:lpstr>What is Casting?</vt:lpstr>
      <vt:lpstr>Types of Casting</vt:lpstr>
      <vt:lpstr>Sand Casting: Making the Mould and Casting</vt:lpstr>
      <vt:lpstr>Reasons for Using Casting</vt:lpstr>
      <vt:lpstr>Now do this: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IET Faraday</dc:creator>
  <cp:lastModifiedBy>Paul Anderson</cp:lastModifiedBy>
  <cp:revision>129</cp:revision>
  <dcterms:created xsi:type="dcterms:W3CDTF">2018-03-29T11:44:48Z</dcterms:created>
  <dcterms:modified xsi:type="dcterms:W3CDTF">2018-08-05T13:42:31Z</dcterms:modified>
</cp:coreProperties>
</file>