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4" r:id="rId2"/>
  </p:sldMasterIdLst>
  <p:notesMasterIdLst>
    <p:notesMasterId r:id="rId10"/>
  </p:notesMasterIdLst>
  <p:sldIdLst>
    <p:sldId id="256" r:id="rId3"/>
    <p:sldId id="269" r:id="rId4"/>
    <p:sldId id="277" r:id="rId5"/>
    <p:sldId id="278" r:id="rId6"/>
    <p:sldId id="276" r:id="rId7"/>
    <p:sldId id="275" r:id="rId8"/>
    <p:sldId id="27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9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44" autoAdjust="0"/>
    <p:restoredTop sz="82627" autoAdjust="0"/>
  </p:normalViewPr>
  <p:slideViewPr>
    <p:cSldViewPr snapToObjects="1" showGuides="1">
      <p:cViewPr varScale="1">
        <p:scale>
          <a:sx n="59" d="100"/>
          <a:sy n="59" d="100"/>
        </p:scale>
        <p:origin x="211" y="72"/>
      </p:cViewPr>
      <p:guideLst>
        <p:guide orient="horz"/>
        <p:guide/>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549028-C136-4B59-AFEB-A2A783CA1FA5}" type="datetimeFigureOut">
              <a:rPr lang="en-GB" smtClean="0"/>
              <a:pPr/>
              <a:t>12/09/2018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5513D1-043E-4418-B60F-DDDC6CA78FAA}" type="slidenum">
              <a:rPr lang="en-GB" smtClean="0"/>
              <a:pPr/>
              <a:t>‹#›</a:t>
            </a:fld>
            <a:endParaRPr lang="en-GB"/>
          </a:p>
        </p:txBody>
      </p:sp>
    </p:spTree>
    <p:extLst>
      <p:ext uri="{BB962C8B-B14F-4D97-AF65-F5344CB8AC3E}">
        <p14:creationId xmlns:p14="http://schemas.microsoft.com/office/powerpoint/2010/main" val="2523456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5513D1-043E-4418-B60F-DDDC6CA78FAA}" type="slidenum">
              <a:rPr lang="en-GB" smtClean="0"/>
              <a:pPr/>
              <a:t>1</a:t>
            </a:fld>
            <a:endParaRPr lang="en-GB"/>
          </a:p>
        </p:txBody>
      </p:sp>
    </p:spTree>
    <p:extLst>
      <p:ext uri="{BB962C8B-B14F-4D97-AF65-F5344CB8AC3E}">
        <p14:creationId xmlns:p14="http://schemas.microsoft.com/office/powerpoint/2010/main" val="138325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If available show examples of magnets and magnetic materials. The IET Faraday resource ‘Magnetic Materials’ explores magnetic and non-magnetic materials further and can be used as an introductory lesson to this activity.</a:t>
            </a:r>
          </a:p>
        </p:txBody>
      </p:sp>
      <p:sp>
        <p:nvSpPr>
          <p:cNvPr id="4" name="Slide Number Placeholder 3"/>
          <p:cNvSpPr>
            <a:spLocks noGrp="1"/>
          </p:cNvSpPr>
          <p:nvPr>
            <p:ph type="sldNum" sz="quarter" idx="10"/>
          </p:nvPr>
        </p:nvSpPr>
        <p:spPr/>
        <p:txBody>
          <a:bodyPr/>
          <a:lstStyle/>
          <a:p>
            <a:fld id="{F05513D1-043E-4418-B60F-DDDC6CA78FAA}" type="slidenum">
              <a:rPr lang="en-GB" smtClean="0"/>
              <a:pPr/>
              <a:t>2</a:t>
            </a:fld>
            <a:endParaRPr lang="en-GB"/>
          </a:p>
        </p:txBody>
      </p:sp>
    </p:spTree>
    <p:extLst>
      <p:ext uri="{BB962C8B-B14F-4D97-AF65-F5344CB8AC3E}">
        <p14:creationId xmlns:p14="http://schemas.microsoft.com/office/powerpoint/2010/main" val="2662800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Demonstrate by showing two magnets and how they attract or repel each other.</a:t>
            </a:r>
          </a:p>
        </p:txBody>
      </p:sp>
      <p:sp>
        <p:nvSpPr>
          <p:cNvPr id="4" name="Slide Number Placeholder 3"/>
          <p:cNvSpPr>
            <a:spLocks noGrp="1"/>
          </p:cNvSpPr>
          <p:nvPr>
            <p:ph type="sldNum" sz="quarter" idx="10"/>
          </p:nvPr>
        </p:nvSpPr>
        <p:spPr/>
        <p:txBody>
          <a:bodyPr/>
          <a:lstStyle/>
          <a:p>
            <a:fld id="{F05513D1-043E-4418-B60F-DDDC6CA78FAA}" type="slidenum">
              <a:rPr lang="en-GB" smtClean="0"/>
              <a:pPr/>
              <a:t>3</a:t>
            </a:fld>
            <a:endParaRPr lang="en-GB"/>
          </a:p>
        </p:txBody>
      </p:sp>
    </p:spTree>
    <p:extLst>
      <p:ext uri="{BB962C8B-B14F-4D97-AF65-F5344CB8AC3E}">
        <p14:creationId xmlns:p14="http://schemas.microsoft.com/office/powerpoint/2010/main" val="1774385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Demonstrate by showing two magnets and how they attract or repel each other.</a:t>
            </a:r>
          </a:p>
        </p:txBody>
      </p:sp>
      <p:sp>
        <p:nvSpPr>
          <p:cNvPr id="4" name="Slide Number Placeholder 3"/>
          <p:cNvSpPr>
            <a:spLocks noGrp="1"/>
          </p:cNvSpPr>
          <p:nvPr>
            <p:ph type="sldNum" sz="quarter" idx="10"/>
          </p:nvPr>
        </p:nvSpPr>
        <p:spPr/>
        <p:txBody>
          <a:bodyPr/>
          <a:lstStyle/>
          <a:p>
            <a:fld id="{F05513D1-043E-4418-B60F-DDDC6CA78FAA}" type="slidenum">
              <a:rPr lang="en-GB" smtClean="0"/>
              <a:pPr/>
              <a:t>4</a:t>
            </a:fld>
            <a:endParaRPr lang="en-GB"/>
          </a:p>
        </p:txBody>
      </p:sp>
    </p:spTree>
    <p:extLst>
      <p:ext uri="{BB962C8B-B14F-4D97-AF65-F5344CB8AC3E}">
        <p14:creationId xmlns:p14="http://schemas.microsoft.com/office/powerpoint/2010/main" val="3718475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This could ether be done as a whole class activity (guided by the teacher if necessary), where responses are written on the whiteboard, or completed by learners in small groups and then feeding back to the whole class. </a:t>
            </a:r>
          </a:p>
          <a:p>
            <a:r>
              <a:rPr lang="en-GB" dirty="0"/>
              <a:t>Examples could include hoverboards, MAGLEV trains, fridge magnets, magnetic whiteboards, bag clasps, magnetic locks for doors, toys and games etc. Try and get learners to think about products that use magnets in an interesting way.</a:t>
            </a:r>
          </a:p>
        </p:txBody>
      </p:sp>
      <p:sp>
        <p:nvSpPr>
          <p:cNvPr id="4" name="Slide Number Placeholder 3"/>
          <p:cNvSpPr>
            <a:spLocks noGrp="1"/>
          </p:cNvSpPr>
          <p:nvPr>
            <p:ph type="sldNum" sz="quarter" idx="10"/>
          </p:nvPr>
        </p:nvSpPr>
        <p:spPr/>
        <p:txBody>
          <a:bodyPr/>
          <a:lstStyle/>
          <a:p>
            <a:fld id="{F05513D1-043E-4418-B60F-DDDC6CA78FAA}" type="slidenum">
              <a:rPr lang="en-GB" smtClean="0"/>
              <a:pPr/>
              <a:t>5</a:t>
            </a:fld>
            <a:endParaRPr lang="en-GB"/>
          </a:p>
        </p:txBody>
      </p:sp>
    </p:spTree>
    <p:extLst>
      <p:ext uri="{BB962C8B-B14F-4D97-AF65-F5344CB8AC3E}">
        <p14:creationId xmlns:p14="http://schemas.microsoft.com/office/powerpoint/2010/main" val="3549461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This slide can be printed for learners to sketch their idea, or they can use A4 paper. Encourage learners to think about how the design uses magnets to make it work. Encourage them to be creative!</a:t>
            </a:r>
          </a:p>
        </p:txBody>
      </p:sp>
      <p:sp>
        <p:nvSpPr>
          <p:cNvPr id="4" name="Slide Number Placeholder 3"/>
          <p:cNvSpPr>
            <a:spLocks noGrp="1"/>
          </p:cNvSpPr>
          <p:nvPr>
            <p:ph type="sldNum" sz="quarter" idx="10"/>
          </p:nvPr>
        </p:nvSpPr>
        <p:spPr/>
        <p:txBody>
          <a:bodyPr/>
          <a:lstStyle/>
          <a:p>
            <a:fld id="{F05513D1-043E-4418-B60F-DDDC6CA78FAA}" type="slidenum">
              <a:rPr lang="en-GB" smtClean="0"/>
              <a:pPr/>
              <a:t>6</a:t>
            </a:fld>
            <a:endParaRPr lang="en-GB"/>
          </a:p>
        </p:txBody>
      </p:sp>
    </p:spTree>
    <p:extLst>
      <p:ext uri="{BB962C8B-B14F-4D97-AF65-F5344CB8AC3E}">
        <p14:creationId xmlns:p14="http://schemas.microsoft.com/office/powerpoint/2010/main" val="2227356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slide can be printed for learners to sketch their idea, or they can use A4 paper. Encourage learners to think about how the design uses magnets to make it work. Encourage them to be creative!</a:t>
            </a:r>
          </a:p>
        </p:txBody>
      </p:sp>
      <p:sp>
        <p:nvSpPr>
          <p:cNvPr id="4" name="Slide Number Placeholder 3"/>
          <p:cNvSpPr>
            <a:spLocks noGrp="1"/>
          </p:cNvSpPr>
          <p:nvPr>
            <p:ph type="sldNum" sz="quarter" idx="10"/>
          </p:nvPr>
        </p:nvSpPr>
        <p:spPr/>
        <p:txBody>
          <a:bodyPr/>
          <a:lstStyle/>
          <a:p>
            <a:fld id="{F05513D1-043E-4418-B60F-DDDC6CA78FAA}" type="slidenum">
              <a:rPr lang="en-GB" smtClean="0"/>
              <a:pPr/>
              <a:t>7</a:t>
            </a:fld>
            <a:endParaRPr lang="en-GB"/>
          </a:p>
        </p:txBody>
      </p:sp>
    </p:spTree>
    <p:extLst>
      <p:ext uri="{BB962C8B-B14F-4D97-AF65-F5344CB8AC3E}">
        <p14:creationId xmlns:p14="http://schemas.microsoft.com/office/powerpoint/2010/main" val="168651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225A7-1FCF-4218-B6CF-653056D0AAC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CF8BA6E-02EE-4B15-A4E6-05734FA5B6D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F682F4F-CFA7-4E19-B4FE-00788CFC7816}"/>
              </a:ext>
            </a:extLst>
          </p:cNvPr>
          <p:cNvSpPr>
            <a:spLocks noGrp="1"/>
          </p:cNvSpPr>
          <p:nvPr>
            <p:ph type="dt" sz="half" idx="10"/>
          </p:nvPr>
        </p:nvSpPr>
        <p:spPr/>
        <p:txBody>
          <a:bodyPr/>
          <a:lstStyle/>
          <a:p>
            <a:fld id="{9DC9449B-2E27-418B-91DE-5CAA555BBF07}" type="datetimeFigureOut">
              <a:rPr lang="en-GB" smtClean="0"/>
              <a:t>12/09/2018</a:t>
            </a:fld>
            <a:endParaRPr lang="en-GB"/>
          </a:p>
        </p:txBody>
      </p:sp>
      <p:sp>
        <p:nvSpPr>
          <p:cNvPr id="5" name="Footer Placeholder 4">
            <a:extLst>
              <a:ext uri="{FF2B5EF4-FFF2-40B4-BE49-F238E27FC236}">
                <a16:creationId xmlns:a16="http://schemas.microsoft.com/office/drawing/2014/main" id="{2B62784F-07F3-4BEB-90B5-6D835F9D6C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B2E747-6920-41A8-B783-1CE4BB4816A5}"/>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3054723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CED71-AF02-49C8-99B1-EAD22473A5C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B0719B-FB10-474C-B863-6E05E9CF326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2D224D-A115-4B9B-AC4D-1231CE3A0B14}"/>
              </a:ext>
            </a:extLst>
          </p:cNvPr>
          <p:cNvSpPr>
            <a:spLocks noGrp="1"/>
          </p:cNvSpPr>
          <p:nvPr>
            <p:ph type="dt" sz="half" idx="10"/>
          </p:nvPr>
        </p:nvSpPr>
        <p:spPr/>
        <p:txBody>
          <a:bodyPr/>
          <a:lstStyle/>
          <a:p>
            <a:fld id="{9DC9449B-2E27-418B-91DE-5CAA555BBF07}" type="datetimeFigureOut">
              <a:rPr lang="en-GB" smtClean="0"/>
              <a:t>12/09/2018</a:t>
            </a:fld>
            <a:endParaRPr lang="en-GB"/>
          </a:p>
        </p:txBody>
      </p:sp>
      <p:sp>
        <p:nvSpPr>
          <p:cNvPr id="5" name="Footer Placeholder 4">
            <a:extLst>
              <a:ext uri="{FF2B5EF4-FFF2-40B4-BE49-F238E27FC236}">
                <a16:creationId xmlns:a16="http://schemas.microsoft.com/office/drawing/2014/main" id="{23CEDD1A-54B6-4337-8E56-85CFA6BBF9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61CE53-A9C4-43C2-A397-8043F22E114E}"/>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3876842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2C6C72-4BE9-4350-9645-89CB98444231}"/>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E3BF05-212A-4C62-9DBD-23DAE21129F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721974-F671-486D-ADB7-528DAC5A3545}"/>
              </a:ext>
            </a:extLst>
          </p:cNvPr>
          <p:cNvSpPr>
            <a:spLocks noGrp="1"/>
          </p:cNvSpPr>
          <p:nvPr>
            <p:ph type="dt" sz="half" idx="10"/>
          </p:nvPr>
        </p:nvSpPr>
        <p:spPr/>
        <p:txBody>
          <a:bodyPr/>
          <a:lstStyle/>
          <a:p>
            <a:fld id="{9DC9449B-2E27-418B-91DE-5CAA555BBF07}" type="datetimeFigureOut">
              <a:rPr lang="en-GB" smtClean="0"/>
              <a:t>12/09/2018</a:t>
            </a:fld>
            <a:endParaRPr lang="en-GB"/>
          </a:p>
        </p:txBody>
      </p:sp>
      <p:sp>
        <p:nvSpPr>
          <p:cNvPr id="5" name="Footer Placeholder 4">
            <a:extLst>
              <a:ext uri="{FF2B5EF4-FFF2-40B4-BE49-F238E27FC236}">
                <a16:creationId xmlns:a16="http://schemas.microsoft.com/office/drawing/2014/main" id="{5B8FCBFB-82BE-4831-A1C8-C8882EB3B6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F80C6E-0714-48E1-AC85-9E8E1B1757F8}"/>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1299150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55ADD6-F8CE-1748-83D1-037D91A2E22A}"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658349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5ADD6-F8CE-1748-83D1-037D91A2E22A}"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2006069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5ADD6-F8CE-1748-83D1-037D91A2E22A}"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1266230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55ADD6-F8CE-1748-83D1-037D91A2E22A}" type="datetimeFigureOut">
              <a:rPr lang="en-US" smtClean="0"/>
              <a:pPr/>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2816625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55ADD6-F8CE-1748-83D1-037D91A2E22A}" type="datetimeFigureOut">
              <a:rPr lang="en-US" smtClean="0"/>
              <a:pPr/>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38758057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55ADD6-F8CE-1748-83D1-037D91A2E22A}" type="datetimeFigureOut">
              <a:rPr lang="en-US" smtClean="0"/>
              <a:pPr/>
              <a:t>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28868966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5ADD6-F8CE-1748-83D1-037D91A2E22A}" type="datetimeFigureOut">
              <a:rPr lang="en-US" smtClean="0"/>
              <a:pPr/>
              <a:t>9/12/2018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8148802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55ADD6-F8CE-1748-83D1-037D91A2E22A}" type="datetimeFigureOut">
              <a:rPr lang="en-US" smtClean="0"/>
              <a:pPr/>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80480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55AA0-9E44-4569-9715-F41D1A5495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813DA0-9077-456D-BD3C-C34E8A408A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70C380-F0FD-4A5F-AE3E-C45111BCABFB}"/>
              </a:ext>
            </a:extLst>
          </p:cNvPr>
          <p:cNvSpPr>
            <a:spLocks noGrp="1"/>
          </p:cNvSpPr>
          <p:nvPr>
            <p:ph type="dt" sz="half" idx="10"/>
          </p:nvPr>
        </p:nvSpPr>
        <p:spPr/>
        <p:txBody>
          <a:bodyPr/>
          <a:lstStyle/>
          <a:p>
            <a:fld id="{9DC9449B-2E27-418B-91DE-5CAA555BBF07}" type="datetimeFigureOut">
              <a:rPr lang="en-GB" smtClean="0"/>
              <a:t>12/09/2018</a:t>
            </a:fld>
            <a:endParaRPr lang="en-GB"/>
          </a:p>
        </p:txBody>
      </p:sp>
      <p:sp>
        <p:nvSpPr>
          <p:cNvPr id="5" name="Footer Placeholder 4">
            <a:extLst>
              <a:ext uri="{FF2B5EF4-FFF2-40B4-BE49-F238E27FC236}">
                <a16:creationId xmlns:a16="http://schemas.microsoft.com/office/drawing/2014/main" id="{5C153528-18AB-44A9-8AFA-8EA03299CB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65A775-BBC8-41F0-9C7F-D92609B24F13}"/>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35096121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55ADD6-F8CE-1748-83D1-037D91A2E22A}" type="datetimeFigureOut">
              <a:rPr lang="en-US" smtClean="0"/>
              <a:pPr/>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38350227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5ADD6-F8CE-1748-83D1-037D91A2E22A}"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38784608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5ADD6-F8CE-1748-83D1-037D91A2E22A}"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4039143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48CDC-BEB6-48DD-9C34-D56F53FB6B9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7ACC29-344C-4E95-ABFE-07B31F06345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ED376F-EB65-4E1D-813D-DC7C4DD06BC0}"/>
              </a:ext>
            </a:extLst>
          </p:cNvPr>
          <p:cNvSpPr>
            <a:spLocks noGrp="1"/>
          </p:cNvSpPr>
          <p:nvPr>
            <p:ph type="dt" sz="half" idx="10"/>
          </p:nvPr>
        </p:nvSpPr>
        <p:spPr/>
        <p:txBody>
          <a:bodyPr/>
          <a:lstStyle/>
          <a:p>
            <a:fld id="{9DC9449B-2E27-418B-91DE-5CAA555BBF07}" type="datetimeFigureOut">
              <a:rPr lang="en-GB" smtClean="0"/>
              <a:t>12/09/2018</a:t>
            </a:fld>
            <a:endParaRPr lang="en-GB"/>
          </a:p>
        </p:txBody>
      </p:sp>
      <p:sp>
        <p:nvSpPr>
          <p:cNvPr id="5" name="Footer Placeholder 4">
            <a:extLst>
              <a:ext uri="{FF2B5EF4-FFF2-40B4-BE49-F238E27FC236}">
                <a16:creationId xmlns:a16="http://schemas.microsoft.com/office/drawing/2014/main" id="{2B03E503-04D4-4F29-9722-1E253CC720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835B51-12FA-4847-80AD-E4618AB9F37E}"/>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427061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25855-7149-4909-B4F9-AEC74BBFA2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A322DF-C295-40DB-A586-53424A731541}"/>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B6F80E0-0D3F-4C2B-AB08-597A981385B8}"/>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8B66487-24A9-46CF-92AB-69C2194DC36F}"/>
              </a:ext>
            </a:extLst>
          </p:cNvPr>
          <p:cNvSpPr>
            <a:spLocks noGrp="1"/>
          </p:cNvSpPr>
          <p:nvPr>
            <p:ph type="dt" sz="half" idx="10"/>
          </p:nvPr>
        </p:nvSpPr>
        <p:spPr/>
        <p:txBody>
          <a:bodyPr/>
          <a:lstStyle/>
          <a:p>
            <a:fld id="{9DC9449B-2E27-418B-91DE-5CAA555BBF07}" type="datetimeFigureOut">
              <a:rPr lang="en-GB" smtClean="0"/>
              <a:t>12/09/2018</a:t>
            </a:fld>
            <a:endParaRPr lang="en-GB"/>
          </a:p>
        </p:txBody>
      </p:sp>
      <p:sp>
        <p:nvSpPr>
          <p:cNvPr id="6" name="Footer Placeholder 5">
            <a:extLst>
              <a:ext uri="{FF2B5EF4-FFF2-40B4-BE49-F238E27FC236}">
                <a16:creationId xmlns:a16="http://schemas.microsoft.com/office/drawing/2014/main" id="{B3F79E76-39E5-4E92-B246-F94784FD18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B2C0F0-6056-45C4-A78B-2F069ED86810}"/>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279795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341B3-7194-41CD-9A09-974119464620}"/>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ACE4BA-25CC-4401-B2C4-266295BB12D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DB4D051-1364-4BB9-9B16-950D262A28DD}"/>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00F6878-690F-4975-8FDC-25FFF3F0B5B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AE439E-F4C6-449E-AB06-3986347D84CC}"/>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245EB58-E76E-44F5-8E90-E1BBCBDFE007}"/>
              </a:ext>
            </a:extLst>
          </p:cNvPr>
          <p:cNvSpPr>
            <a:spLocks noGrp="1"/>
          </p:cNvSpPr>
          <p:nvPr>
            <p:ph type="dt" sz="half" idx="10"/>
          </p:nvPr>
        </p:nvSpPr>
        <p:spPr/>
        <p:txBody>
          <a:bodyPr/>
          <a:lstStyle/>
          <a:p>
            <a:fld id="{9DC9449B-2E27-418B-91DE-5CAA555BBF07}" type="datetimeFigureOut">
              <a:rPr lang="en-GB" smtClean="0"/>
              <a:t>12/09/2018</a:t>
            </a:fld>
            <a:endParaRPr lang="en-GB"/>
          </a:p>
        </p:txBody>
      </p:sp>
      <p:sp>
        <p:nvSpPr>
          <p:cNvPr id="8" name="Footer Placeholder 7">
            <a:extLst>
              <a:ext uri="{FF2B5EF4-FFF2-40B4-BE49-F238E27FC236}">
                <a16:creationId xmlns:a16="http://schemas.microsoft.com/office/drawing/2014/main" id="{AF98111F-C0CB-437A-9E91-4B57C39E548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A171246-A391-49BC-B8B2-34EB273C24FE}"/>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3563109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7E4B-080B-4098-B45F-2FB51C47F4C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9A1489A-B93A-4732-B23B-0714064D9D16}"/>
              </a:ext>
            </a:extLst>
          </p:cNvPr>
          <p:cNvSpPr>
            <a:spLocks noGrp="1"/>
          </p:cNvSpPr>
          <p:nvPr>
            <p:ph type="dt" sz="half" idx="10"/>
          </p:nvPr>
        </p:nvSpPr>
        <p:spPr/>
        <p:txBody>
          <a:bodyPr/>
          <a:lstStyle/>
          <a:p>
            <a:fld id="{9DC9449B-2E27-418B-91DE-5CAA555BBF07}" type="datetimeFigureOut">
              <a:rPr lang="en-GB" smtClean="0"/>
              <a:t>12/09/2018</a:t>
            </a:fld>
            <a:endParaRPr lang="en-GB"/>
          </a:p>
        </p:txBody>
      </p:sp>
      <p:sp>
        <p:nvSpPr>
          <p:cNvPr id="4" name="Footer Placeholder 3">
            <a:extLst>
              <a:ext uri="{FF2B5EF4-FFF2-40B4-BE49-F238E27FC236}">
                <a16:creationId xmlns:a16="http://schemas.microsoft.com/office/drawing/2014/main" id="{0D8952CA-5CFB-4D2D-B228-5B2AC4C32B9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7FB201A-E422-4CFC-A078-B1813BFF1636}"/>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987785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A7614B-4BA6-4647-8922-17C90E4BAB32}"/>
              </a:ext>
            </a:extLst>
          </p:cNvPr>
          <p:cNvSpPr>
            <a:spLocks noGrp="1"/>
          </p:cNvSpPr>
          <p:nvPr>
            <p:ph type="dt" sz="half" idx="10"/>
          </p:nvPr>
        </p:nvSpPr>
        <p:spPr/>
        <p:txBody>
          <a:bodyPr/>
          <a:lstStyle/>
          <a:p>
            <a:fld id="{9DC9449B-2E27-418B-91DE-5CAA555BBF07}" type="datetimeFigureOut">
              <a:rPr lang="en-GB" smtClean="0"/>
              <a:t>12/09/2018</a:t>
            </a:fld>
            <a:endParaRPr lang="en-GB"/>
          </a:p>
        </p:txBody>
      </p:sp>
      <p:sp>
        <p:nvSpPr>
          <p:cNvPr id="3" name="Footer Placeholder 2">
            <a:extLst>
              <a:ext uri="{FF2B5EF4-FFF2-40B4-BE49-F238E27FC236}">
                <a16:creationId xmlns:a16="http://schemas.microsoft.com/office/drawing/2014/main" id="{3C3066E7-8C36-4E7B-8FDF-93F3EC37482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EEFB072-02C0-424D-AC90-486B4E6D1A37}"/>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2352063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81FB7-1BF1-4B5E-8C69-EEB48EB4C68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4042B0F-FE14-471D-8AF0-36D1C3CAE30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A25AADD-BA24-46CB-94CD-C2BB58EA5C9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BAB4A9-585F-45D0-967B-30D92EE2B198}"/>
              </a:ext>
            </a:extLst>
          </p:cNvPr>
          <p:cNvSpPr>
            <a:spLocks noGrp="1"/>
          </p:cNvSpPr>
          <p:nvPr>
            <p:ph type="dt" sz="half" idx="10"/>
          </p:nvPr>
        </p:nvSpPr>
        <p:spPr/>
        <p:txBody>
          <a:bodyPr/>
          <a:lstStyle/>
          <a:p>
            <a:fld id="{9DC9449B-2E27-418B-91DE-5CAA555BBF07}" type="datetimeFigureOut">
              <a:rPr lang="en-GB" smtClean="0"/>
              <a:t>12/09/2018</a:t>
            </a:fld>
            <a:endParaRPr lang="en-GB"/>
          </a:p>
        </p:txBody>
      </p:sp>
      <p:sp>
        <p:nvSpPr>
          <p:cNvPr id="6" name="Footer Placeholder 5">
            <a:extLst>
              <a:ext uri="{FF2B5EF4-FFF2-40B4-BE49-F238E27FC236}">
                <a16:creationId xmlns:a16="http://schemas.microsoft.com/office/drawing/2014/main" id="{9F9E0003-F7CB-4A26-95EF-5253A8D1DA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A6690E-E82C-4AF5-BA1E-3785E4A91858}"/>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2445125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6FAA3-1618-466F-A0E8-D8F96CFD0A3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E7920A5-318C-42AF-9027-4ED134D45AF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3AE4F9D-C849-4BDA-9959-E4D0E5D4CAA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F8E3A2-D649-4843-9A1C-2EB87167F0F3}"/>
              </a:ext>
            </a:extLst>
          </p:cNvPr>
          <p:cNvSpPr>
            <a:spLocks noGrp="1"/>
          </p:cNvSpPr>
          <p:nvPr>
            <p:ph type="dt" sz="half" idx="10"/>
          </p:nvPr>
        </p:nvSpPr>
        <p:spPr/>
        <p:txBody>
          <a:bodyPr/>
          <a:lstStyle/>
          <a:p>
            <a:fld id="{9DC9449B-2E27-418B-91DE-5CAA555BBF07}" type="datetimeFigureOut">
              <a:rPr lang="en-GB" smtClean="0"/>
              <a:t>12/09/2018</a:t>
            </a:fld>
            <a:endParaRPr lang="en-GB"/>
          </a:p>
        </p:txBody>
      </p:sp>
      <p:sp>
        <p:nvSpPr>
          <p:cNvPr id="6" name="Footer Placeholder 5">
            <a:extLst>
              <a:ext uri="{FF2B5EF4-FFF2-40B4-BE49-F238E27FC236}">
                <a16:creationId xmlns:a16="http://schemas.microsoft.com/office/drawing/2014/main" id="{B90979A3-BD7F-4AD7-BE1F-32E005387A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292BE2-BECA-429B-8C62-9E7FFDCE7345}"/>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2910582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118D3-B488-4A9E-A602-143EDF65345E}"/>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2D01A5-E65E-4020-A8AD-803061A5807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585184-AA2A-4AE6-9F06-3576EA301D0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9449B-2E27-418B-91DE-5CAA555BBF07}" type="datetimeFigureOut">
              <a:rPr lang="en-GB" smtClean="0"/>
              <a:t>12/09/2018</a:t>
            </a:fld>
            <a:endParaRPr lang="en-GB"/>
          </a:p>
        </p:txBody>
      </p:sp>
      <p:sp>
        <p:nvSpPr>
          <p:cNvPr id="5" name="Footer Placeholder 4">
            <a:extLst>
              <a:ext uri="{FF2B5EF4-FFF2-40B4-BE49-F238E27FC236}">
                <a16:creationId xmlns:a16="http://schemas.microsoft.com/office/drawing/2014/main" id="{22039341-FB01-49F3-9763-722F36FAF5AA}"/>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AEA139B-3922-4387-A320-585E1688F08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2E7FB-CF86-43A1-B235-544D89561BB4}" type="slidenum">
              <a:rPr lang="en-GB" smtClean="0"/>
              <a:t>‹#›</a:t>
            </a:fld>
            <a:endParaRPr lang="en-GB"/>
          </a:p>
        </p:txBody>
      </p:sp>
    </p:spTree>
    <p:extLst>
      <p:ext uri="{BB962C8B-B14F-4D97-AF65-F5344CB8AC3E}">
        <p14:creationId xmlns:p14="http://schemas.microsoft.com/office/powerpoint/2010/main" val="2305595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9449B-2E27-418B-91DE-5CAA555BBF07}" type="datetimeFigureOut">
              <a:rPr lang="en-GB" smtClean="0"/>
              <a:t>12/09/2018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2E7FB-CF86-43A1-B235-544D89561BB4}" type="slidenum">
              <a:rPr lang="en-GB" smtClean="0"/>
              <a:t>‹#›</a:t>
            </a:fld>
            <a:endParaRPr lang="en-GB"/>
          </a:p>
        </p:txBody>
      </p:sp>
    </p:spTree>
    <p:extLst>
      <p:ext uri="{BB962C8B-B14F-4D97-AF65-F5344CB8AC3E}">
        <p14:creationId xmlns:p14="http://schemas.microsoft.com/office/powerpoint/2010/main" val="21877528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71600" y="2813447"/>
            <a:ext cx="7128792" cy="830997"/>
          </a:xfrm>
          <a:prstGeom prst="rect">
            <a:avLst/>
          </a:prstGeom>
          <a:noFill/>
        </p:spPr>
        <p:txBody>
          <a:bodyPr wrap="square" rtlCol="0">
            <a:spAutoFit/>
          </a:bodyPr>
          <a:lstStyle/>
          <a:p>
            <a:pPr algn="ctr"/>
            <a:r>
              <a:rPr lang="en-GB" sz="4800" b="1" dirty="0">
                <a:solidFill>
                  <a:srgbClr val="0093D3"/>
                </a:solidFill>
                <a:latin typeface="Arial"/>
                <a:cs typeface="Arial"/>
              </a:rPr>
              <a:t>Marvellous Magnets</a:t>
            </a:r>
          </a:p>
        </p:txBody>
      </p:sp>
      <p:sp>
        <p:nvSpPr>
          <p:cNvPr id="3" name="TextBox 2">
            <a:extLst>
              <a:ext uri="{FF2B5EF4-FFF2-40B4-BE49-F238E27FC236}">
                <a16:creationId xmlns:a16="http://schemas.microsoft.com/office/drawing/2014/main" id="{86983557-E0FA-4717-BC03-55234762300F}"/>
              </a:ext>
            </a:extLst>
          </p:cNvPr>
          <p:cNvSpPr txBox="1"/>
          <p:nvPr/>
        </p:nvSpPr>
        <p:spPr>
          <a:xfrm>
            <a:off x="1691680" y="3717032"/>
            <a:ext cx="5616624" cy="830997"/>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Creating designs for novel products using magnets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4339" y="1250335"/>
            <a:ext cx="7703190" cy="646331"/>
          </a:xfrm>
          <a:prstGeom prst="rect">
            <a:avLst/>
          </a:prstGeom>
          <a:noFill/>
        </p:spPr>
        <p:txBody>
          <a:bodyPr wrap="square" rtlCol="0">
            <a:spAutoFit/>
          </a:bodyPr>
          <a:lstStyle/>
          <a:p>
            <a:r>
              <a:rPr lang="en-GB" sz="3600" b="1" dirty="0"/>
              <a:t>What are magnets?</a:t>
            </a:r>
          </a:p>
        </p:txBody>
      </p:sp>
      <p:sp>
        <p:nvSpPr>
          <p:cNvPr id="6" name="TextBox 5">
            <a:extLst>
              <a:ext uri="{FF2B5EF4-FFF2-40B4-BE49-F238E27FC236}">
                <a16:creationId xmlns:a16="http://schemas.microsoft.com/office/drawing/2014/main" id="{9178DBF1-CD54-4289-AFD0-A4B78114B42D}"/>
              </a:ext>
            </a:extLst>
          </p:cNvPr>
          <p:cNvSpPr txBox="1"/>
          <p:nvPr/>
        </p:nvSpPr>
        <p:spPr>
          <a:xfrm>
            <a:off x="98579" y="1923695"/>
            <a:ext cx="9036496" cy="1538883"/>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GB" sz="2800" dirty="0"/>
              <a:t>Magnets are made from materials such as </a:t>
            </a:r>
            <a:r>
              <a:rPr lang="en-GB" sz="2800" b="1" dirty="0"/>
              <a:t>iron</a:t>
            </a:r>
            <a:r>
              <a:rPr lang="en-GB" sz="2800" dirty="0"/>
              <a:t> and </a:t>
            </a:r>
            <a:r>
              <a:rPr lang="en-GB" sz="2800" b="1" dirty="0"/>
              <a:t>nickel.</a:t>
            </a:r>
          </a:p>
          <a:p>
            <a:pPr marL="457200" indent="-457200">
              <a:spcAft>
                <a:spcPts val="600"/>
              </a:spcAft>
              <a:buFont typeface="Arial" panose="020B0604020202020204" pitchFamily="34" charset="0"/>
              <a:buChar char="•"/>
            </a:pPr>
            <a:r>
              <a:rPr lang="en-GB" sz="2800" dirty="0"/>
              <a:t>They can </a:t>
            </a:r>
            <a:r>
              <a:rPr lang="en-GB" sz="2800" b="1" dirty="0"/>
              <a:t>stick</a:t>
            </a:r>
            <a:r>
              <a:rPr lang="en-GB" sz="2800" dirty="0"/>
              <a:t> to some </a:t>
            </a:r>
            <a:r>
              <a:rPr lang="en-GB" sz="2800" b="1" dirty="0"/>
              <a:t>metals</a:t>
            </a:r>
            <a:r>
              <a:rPr lang="en-GB" sz="2800" dirty="0"/>
              <a:t>, but not others.</a:t>
            </a:r>
          </a:p>
          <a:p>
            <a:pPr marL="457200" indent="-457200">
              <a:spcAft>
                <a:spcPts val="600"/>
              </a:spcAft>
              <a:buFont typeface="Arial" panose="020B0604020202020204" pitchFamily="34" charset="0"/>
              <a:buChar char="•"/>
            </a:pPr>
            <a:r>
              <a:rPr lang="en-GB" sz="2800" dirty="0"/>
              <a:t>Magnets have a </a:t>
            </a:r>
            <a:r>
              <a:rPr lang="en-GB" sz="2800" b="1" dirty="0"/>
              <a:t>north pole </a:t>
            </a:r>
            <a:r>
              <a:rPr lang="en-GB" sz="2800" dirty="0"/>
              <a:t>and a </a:t>
            </a:r>
            <a:r>
              <a:rPr lang="en-GB" sz="2800" b="1" dirty="0"/>
              <a:t>south pole.</a:t>
            </a:r>
          </a:p>
        </p:txBody>
      </p:sp>
      <p:grpSp>
        <p:nvGrpSpPr>
          <p:cNvPr id="7" name="Group 6">
            <a:extLst>
              <a:ext uri="{FF2B5EF4-FFF2-40B4-BE49-F238E27FC236}">
                <a16:creationId xmlns:a16="http://schemas.microsoft.com/office/drawing/2014/main" id="{41EE4947-B05E-4491-A4DF-0DC90FC51075}"/>
              </a:ext>
            </a:extLst>
          </p:cNvPr>
          <p:cNvGrpSpPr/>
          <p:nvPr/>
        </p:nvGrpSpPr>
        <p:grpSpPr>
          <a:xfrm>
            <a:off x="1369774" y="3933056"/>
            <a:ext cx="6048672" cy="1296144"/>
            <a:chOff x="5508104" y="1988840"/>
            <a:chExt cx="1728192" cy="504056"/>
          </a:xfrm>
        </p:grpSpPr>
        <p:sp>
          <p:nvSpPr>
            <p:cNvPr id="2" name="Rectangle 1">
              <a:extLst>
                <a:ext uri="{FF2B5EF4-FFF2-40B4-BE49-F238E27FC236}">
                  <a16:creationId xmlns:a16="http://schemas.microsoft.com/office/drawing/2014/main" id="{5A81205D-67C0-478C-9D4B-9A9005B5FADE}"/>
                </a:ext>
              </a:extLst>
            </p:cNvPr>
            <p:cNvSpPr/>
            <p:nvPr/>
          </p:nvSpPr>
          <p:spPr>
            <a:xfrm>
              <a:off x="5508104" y="1988840"/>
              <a:ext cx="1728192" cy="504056"/>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 name="Rectangle 2">
              <a:extLst>
                <a:ext uri="{FF2B5EF4-FFF2-40B4-BE49-F238E27FC236}">
                  <a16:creationId xmlns:a16="http://schemas.microsoft.com/office/drawing/2014/main" id="{E6AB3ABE-FD5C-4DFF-945C-1F06AA31BC3F}"/>
                </a:ext>
              </a:extLst>
            </p:cNvPr>
            <p:cNvSpPr/>
            <p:nvPr/>
          </p:nvSpPr>
          <p:spPr>
            <a:xfrm>
              <a:off x="6372200" y="1988840"/>
              <a:ext cx="864096" cy="504056"/>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4" name="TextBox 3">
              <a:extLst>
                <a:ext uri="{FF2B5EF4-FFF2-40B4-BE49-F238E27FC236}">
                  <a16:creationId xmlns:a16="http://schemas.microsoft.com/office/drawing/2014/main" id="{F0B83727-DE4F-4E71-8C47-799DDA7B2C0B}"/>
                </a:ext>
              </a:extLst>
            </p:cNvPr>
            <p:cNvSpPr txBox="1"/>
            <p:nvPr/>
          </p:nvSpPr>
          <p:spPr>
            <a:xfrm>
              <a:off x="5508104" y="2056202"/>
              <a:ext cx="432048" cy="369332"/>
            </a:xfrm>
            <a:prstGeom prst="rect">
              <a:avLst/>
            </a:prstGeom>
            <a:noFill/>
          </p:spPr>
          <p:txBody>
            <a:bodyPr wrap="square" rtlCol="0">
              <a:spAutoFit/>
            </a:bodyPr>
            <a:lstStyle/>
            <a:p>
              <a:r>
                <a:rPr lang="en-GB" sz="5400" dirty="0"/>
                <a:t>N</a:t>
              </a:r>
            </a:p>
          </p:txBody>
        </p:sp>
        <p:sp>
          <p:nvSpPr>
            <p:cNvPr id="8" name="TextBox 7">
              <a:extLst>
                <a:ext uri="{FF2B5EF4-FFF2-40B4-BE49-F238E27FC236}">
                  <a16:creationId xmlns:a16="http://schemas.microsoft.com/office/drawing/2014/main" id="{8C3F96BD-7E10-4EA6-9E09-61FE474A431F}"/>
                </a:ext>
              </a:extLst>
            </p:cNvPr>
            <p:cNvSpPr txBox="1"/>
            <p:nvPr/>
          </p:nvSpPr>
          <p:spPr>
            <a:xfrm>
              <a:off x="6804248" y="2049962"/>
              <a:ext cx="432048" cy="369332"/>
            </a:xfrm>
            <a:prstGeom prst="rect">
              <a:avLst/>
            </a:prstGeom>
            <a:noFill/>
          </p:spPr>
          <p:txBody>
            <a:bodyPr wrap="square" rtlCol="0">
              <a:spAutoFit/>
            </a:bodyPr>
            <a:lstStyle/>
            <a:p>
              <a:pPr algn="r"/>
              <a:r>
                <a:rPr lang="en-GB" sz="5400" dirty="0"/>
                <a:t>S</a:t>
              </a:r>
            </a:p>
          </p:txBody>
        </p:sp>
      </p:grpSp>
    </p:spTree>
    <p:extLst>
      <p:ext uri="{BB962C8B-B14F-4D97-AF65-F5344CB8AC3E}">
        <p14:creationId xmlns:p14="http://schemas.microsoft.com/office/powerpoint/2010/main" val="3696925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4339" y="1250335"/>
            <a:ext cx="7703190" cy="646331"/>
          </a:xfrm>
          <a:prstGeom prst="rect">
            <a:avLst/>
          </a:prstGeom>
          <a:noFill/>
        </p:spPr>
        <p:txBody>
          <a:bodyPr wrap="square" rtlCol="0">
            <a:spAutoFit/>
          </a:bodyPr>
          <a:lstStyle/>
          <a:p>
            <a:r>
              <a:rPr lang="en-GB" sz="3600" b="1" dirty="0"/>
              <a:t>Magnets that attract</a:t>
            </a:r>
          </a:p>
        </p:txBody>
      </p:sp>
      <p:sp>
        <p:nvSpPr>
          <p:cNvPr id="6" name="TextBox 5">
            <a:extLst>
              <a:ext uri="{FF2B5EF4-FFF2-40B4-BE49-F238E27FC236}">
                <a16:creationId xmlns:a16="http://schemas.microsoft.com/office/drawing/2014/main" id="{9178DBF1-CD54-4289-AFD0-A4B78114B42D}"/>
              </a:ext>
            </a:extLst>
          </p:cNvPr>
          <p:cNvSpPr txBox="1"/>
          <p:nvPr/>
        </p:nvSpPr>
        <p:spPr>
          <a:xfrm>
            <a:off x="107504" y="2005303"/>
            <a:ext cx="8712968" cy="1384995"/>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GB" sz="2800" dirty="0"/>
              <a:t>When the </a:t>
            </a:r>
            <a:r>
              <a:rPr lang="en-GB" sz="2800" b="1" dirty="0"/>
              <a:t>north pole </a:t>
            </a:r>
            <a:r>
              <a:rPr lang="en-GB" sz="2800" dirty="0"/>
              <a:t>of a magnet is placed near the </a:t>
            </a:r>
            <a:r>
              <a:rPr lang="en-GB" sz="2800" b="1" dirty="0"/>
              <a:t>south pole </a:t>
            </a:r>
            <a:r>
              <a:rPr lang="en-GB" sz="2800" dirty="0"/>
              <a:t>of another magnet, they will </a:t>
            </a:r>
            <a:r>
              <a:rPr lang="en-GB" sz="2800" b="1" dirty="0"/>
              <a:t>attract</a:t>
            </a:r>
            <a:r>
              <a:rPr lang="en-GB" sz="2800" dirty="0"/>
              <a:t> each other.</a:t>
            </a:r>
          </a:p>
        </p:txBody>
      </p:sp>
      <p:grpSp>
        <p:nvGrpSpPr>
          <p:cNvPr id="9" name="Group 8">
            <a:extLst>
              <a:ext uri="{FF2B5EF4-FFF2-40B4-BE49-F238E27FC236}">
                <a16:creationId xmlns:a16="http://schemas.microsoft.com/office/drawing/2014/main" id="{B3DAF67C-818E-4A26-BE2D-D56539F878CE}"/>
              </a:ext>
            </a:extLst>
          </p:cNvPr>
          <p:cNvGrpSpPr/>
          <p:nvPr/>
        </p:nvGrpSpPr>
        <p:grpSpPr>
          <a:xfrm>
            <a:off x="1169622" y="4041422"/>
            <a:ext cx="6588732" cy="743988"/>
            <a:chOff x="4788024" y="2016656"/>
            <a:chExt cx="4104456" cy="504056"/>
          </a:xfrm>
        </p:grpSpPr>
        <p:cxnSp>
          <p:nvCxnSpPr>
            <p:cNvPr id="16" name="Straight Arrow Connector 15">
              <a:extLst>
                <a:ext uri="{FF2B5EF4-FFF2-40B4-BE49-F238E27FC236}">
                  <a16:creationId xmlns:a16="http://schemas.microsoft.com/office/drawing/2014/main" id="{32A0797F-3861-4A8F-B323-CB8253D261F1}"/>
                </a:ext>
              </a:extLst>
            </p:cNvPr>
            <p:cNvCxnSpPr>
              <a:cxnSpLocks/>
            </p:cNvCxnSpPr>
            <p:nvPr/>
          </p:nvCxnSpPr>
          <p:spPr>
            <a:xfrm>
              <a:off x="6516216" y="2084018"/>
              <a:ext cx="30706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E4E3B445-56F4-46C8-A27D-E9B80E800429}"/>
                </a:ext>
              </a:extLst>
            </p:cNvPr>
            <p:cNvCxnSpPr>
              <a:cxnSpLocks/>
            </p:cNvCxnSpPr>
            <p:nvPr/>
          </p:nvCxnSpPr>
          <p:spPr>
            <a:xfrm flipH="1">
              <a:off x="6876256" y="2090258"/>
              <a:ext cx="28803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109C9DF3-1FDF-416E-898B-C4361F72F7F8}"/>
                </a:ext>
              </a:extLst>
            </p:cNvPr>
            <p:cNvCxnSpPr/>
            <p:nvPr/>
          </p:nvCxnSpPr>
          <p:spPr>
            <a:xfrm>
              <a:off x="6535249" y="2268684"/>
              <a:ext cx="28803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00E576AF-11E2-4015-A03C-A45D2D20BE32}"/>
                </a:ext>
              </a:extLst>
            </p:cNvPr>
            <p:cNvCxnSpPr>
              <a:cxnSpLocks/>
            </p:cNvCxnSpPr>
            <p:nvPr/>
          </p:nvCxnSpPr>
          <p:spPr>
            <a:xfrm flipH="1" flipV="1">
              <a:off x="6876256" y="2268684"/>
              <a:ext cx="307065" cy="624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0A93453A-E137-4C4B-AEA9-61F6C9A86A8A}"/>
                </a:ext>
              </a:extLst>
            </p:cNvPr>
            <p:cNvCxnSpPr/>
            <p:nvPr/>
          </p:nvCxnSpPr>
          <p:spPr>
            <a:xfrm>
              <a:off x="6535249" y="2456470"/>
              <a:ext cx="28803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A5CDDF7B-B668-42BE-B4D9-F3FD6A6081E9}"/>
                </a:ext>
              </a:extLst>
            </p:cNvPr>
            <p:cNvCxnSpPr>
              <a:cxnSpLocks/>
            </p:cNvCxnSpPr>
            <p:nvPr/>
          </p:nvCxnSpPr>
          <p:spPr>
            <a:xfrm flipH="1" flipV="1">
              <a:off x="6876256" y="2456470"/>
              <a:ext cx="307065" cy="624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nvGrpSpPr>
            <p:cNvPr id="7" name="Group 6">
              <a:extLst>
                <a:ext uri="{FF2B5EF4-FFF2-40B4-BE49-F238E27FC236}">
                  <a16:creationId xmlns:a16="http://schemas.microsoft.com/office/drawing/2014/main" id="{41EE4947-B05E-4491-A4DF-0DC90FC51075}"/>
                </a:ext>
              </a:extLst>
            </p:cNvPr>
            <p:cNvGrpSpPr/>
            <p:nvPr/>
          </p:nvGrpSpPr>
          <p:grpSpPr>
            <a:xfrm>
              <a:off x="4788024" y="2016656"/>
              <a:ext cx="1728192" cy="504056"/>
              <a:chOff x="5508104" y="1988840"/>
              <a:chExt cx="1728192" cy="504056"/>
            </a:xfrm>
          </p:grpSpPr>
          <p:sp>
            <p:nvSpPr>
              <p:cNvPr id="2" name="Rectangle 1">
                <a:extLst>
                  <a:ext uri="{FF2B5EF4-FFF2-40B4-BE49-F238E27FC236}">
                    <a16:creationId xmlns:a16="http://schemas.microsoft.com/office/drawing/2014/main" id="{5A81205D-67C0-478C-9D4B-9A9005B5FADE}"/>
                  </a:ext>
                </a:extLst>
              </p:cNvPr>
              <p:cNvSpPr/>
              <p:nvPr/>
            </p:nvSpPr>
            <p:spPr>
              <a:xfrm>
                <a:off x="5508104" y="1988840"/>
                <a:ext cx="1728192" cy="504056"/>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 name="Rectangle 2">
                <a:extLst>
                  <a:ext uri="{FF2B5EF4-FFF2-40B4-BE49-F238E27FC236}">
                    <a16:creationId xmlns:a16="http://schemas.microsoft.com/office/drawing/2014/main" id="{E6AB3ABE-FD5C-4DFF-945C-1F06AA31BC3F}"/>
                  </a:ext>
                </a:extLst>
              </p:cNvPr>
              <p:cNvSpPr/>
              <p:nvPr/>
            </p:nvSpPr>
            <p:spPr>
              <a:xfrm>
                <a:off x="6372200" y="1988840"/>
                <a:ext cx="864096" cy="504056"/>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4" name="TextBox 3">
                <a:extLst>
                  <a:ext uri="{FF2B5EF4-FFF2-40B4-BE49-F238E27FC236}">
                    <a16:creationId xmlns:a16="http://schemas.microsoft.com/office/drawing/2014/main" id="{F0B83727-DE4F-4E71-8C47-799DDA7B2C0B}"/>
                  </a:ext>
                </a:extLst>
              </p:cNvPr>
              <p:cNvSpPr txBox="1"/>
              <p:nvPr/>
            </p:nvSpPr>
            <p:spPr>
              <a:xfrm>
                <a:off x="5508104" y="2056202"/>
                <a:ext cx="432048" cy="396188"/>
              </a:xfrm>
              <a:prstGeom prst="rect">
                <a:avLst/>
              </a:prstGeom>
              <a:noFill/>
            </p:spPr>
            <p:txBody>
              <a:bodyPr wrap="square" rtlCol="0">
                <a:spAutoFit/>
              </a:bodyPr>
              <a:lstStyle/>
              <a:p>
                <a:r>
                  <a:rPr lang="en-GB" sz="3200" dirty="0"/>
                  <a:t>N</a:t>
                </a:r>
              </a:p>
            </p:txBody>
          </p:sp>
          <p:sp>
            <p:nvSpPr>
              <p:cNvPr id="8" name="TextBox 7">
                <a:extLst>
                  <a:ext uri="{FF2B5EF4-FFF2-40B4-BE49-F238E27FC236}">
                    <a16:creationId xmlns:a16="http://schemas.microsoft.com/office/drawing/2014/main" id="{8C3F96BD-7E10-4EA6-9E09-61FE474A431F}"/>
                  </a:ext>
                </a:extLst>
              </p:cNvPr>
              <p:cNvSpPr txBox="1"/>
              <p:nvPr/>
            </p:nvSpPr>
            <p:spPr>
              <a:xfrm>
                <a:off x="6804248" y="2049962"/>
                <a:ext cx="432048" cy="396188"/>
              </a:xfrm>
              <a:prstGeom prst="rect">
                <a:avLst/>
              </a:prstGeom>
              <a:noFill/>
            </p:spPr>
            <p:txBody>
              <a:bodyPr wrap="square" rtlCol="0">
                <a:spAutoFit/>
              </a:bodyPr>
              <a:lstStyle/>
              <a:p>
                <a:pPr algn="r"/>
                <a:r>
                  <a:rPr lang="en-GB" sz="3200" dirty="0"/>
                  <a:t>S</a:t>
                </a:r>
              </a:p>
            </p:txBody>
          </p:sp>
        </p:grpSp>
        <p:grpSp>
          <p:nvGrpSpPr>
            <p:cNvPr id="10" name="Group 9">
              <a:extLst>
                <a:ext uri="{FF2B5EF4-FFF2-40B4-BE49-F238E27FC236}">
                  <a16:creationId xmlns:a16="http://schemas.microsoft.com/office/drawing/2014/main" id="{CBB53E73-0AAC-4C4A-8D68-A32F1313C3B4}"/>
                </a:ext>
              </a:extLst>
            </p:cNvPr>
            <p:cNvGrpSpPr/>
            <p:nvPr/>
          </p:nvGrpSpPr>
          <p:grpSpPr>
            <a:xfrm>
              <a:off x="7164288" y="2016656"/>
              <a:ext cx="1728192" cy="504056"/>
              <a:chOff x="5508104" y="1988840"/>
              <a:chExt cx="1728192" cy="504056"/>
            </a:xfrm>
          </p:grpSpPr>
          <p:sp>
            <p:nvSpPr>
              <p:cNvPr id="11" name="Rectangle 10">
                <a:extLst>
                  <a:ext uri="{FF2B5EF4-FFF2-40B4-BE49-F238E27FC236}">
                    <a16:creationId xmlns:a16="http://schemas.microsoft.com/office/drawing/2014/main" id="{092EE3F7-7D1D-42EF-BBF6-ACD13C82397E}"/>
                  </a:ext>
                </a:extLst>
              </p:cNvPr>
              <p:cNvSpPr/>
              <p:nvPr/>
            </p:nvSpPr>
            <p:spPr>
              <a:xfrm>
                <a:off x="5508104" y="1988840"/>
                <a:ext cx="1728192" cy="504056"/>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9350B5A8-9752-44FE-8712-D7FE3430AE39}"/>
                  </a:ext>
                </a:extLst>
              </p:cNvPr>
              <p:cNvSpPr/>
              <p:nvPr/>
            </p:nvSpPr>
            <p:spPr>
              <a:xfrm>
                <a:off x="6372200" y="1988840"/>
                <a:ext cx="864096" cy="504056"/>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3" name="TextBox 12">
                <a:extLst>
                  <a:ext uri="{FF2B5EF4-FFF2-40B4-BE49-F238E27FC236}">
                    <a16:creationId xmlns:a16="http://schemas.microsoft.com/office/drawing/2014/main" id="{F3396E5F-9DDF-46CE-A97C-BFA830382C08}"/>
                  </a:ext>
                </a:extLst>
              </p:cNvPr>
              <p:cNvSpPr txBox="1"/>
              <p:nvPr/>
            </p:nvSpPr>
            <p:spPr>
              <a:xfrm>
                <a:off x="5508104" y="2056202"/>
                <a:ext cx="432048" cy="396188"/>
              </a:xfrm>
              <a:prstGeom prst="rect">
                <a:avLst/>
              </a:prstGeom>
              <a:noFill/>
            </p:spPr>
            <p:txBody>
              <a:bodyPr wrap="square" rtlCol="0">
                <a:spAutoFit/>
              </a:bodyPr>
              <a:lstStyle/>
              <a:p>
                <a:r>
                  <a:rPr lang="en-GB" sz="3200" dirty="0"/>
                  <a:t>N</a:t>
                </a:r>
              </a:p>
            </p:txBody>
          </p:sp>
          <p:sp>
            <p:nvSpPr>
              <p:cNvPr id="14" name="TextBox 13">
                <a:extLst>
                  <a:ext uri="{FF2B5EF4-FFF2-40B4-BE49-F238E27FC236}">
                    <a16:creationId xmlns:a16="http://schemas.microsoft.com/office/drawing/2014/main" id="{58A84096-7886-4987-A0D5-A1F865F244AD}"/>
                  </a:ext>
                </a:extLst>
              </p:cNvPr>
              <p:cNvSpPr txBox="1"/>
              <p:nvPr/>
            </p:nvSpPr>
            <p:spPr>
              <a:xfrm>
                <a:off x="6804248" y="2049962"/>
                <a:ext cx="432048" cy="396188"/>
              </a:xfrm>
              <a:prstGeom prst="rect">
                <a:avLst/>
              </a:prstGeom>
              <a:noFill/>
            </p:spPr>
            <p:txBody>
              <a:bodyPr wrap="square" rtlCol="0">
                <a:spAutoFit/>
              </a:bodyPr>
              <a:lstStyle/>
              <a:p>
                <a:pPr algn="r"/>
                <a:r>
                  <a:rPr lang="en-GB" sz="3200" dirty="0"/>
                  <a:t>S</a:t>
                </a:r>
              </a:p>
            </p:txBody>
          </p:sp>
        </p:grpSp>
      </p:grpSp>
    </p:spTree>
    <p:extLst>
      <p:ext uri="{BB962C8B-B14F-4D97-AF65-F5344CB8AC3E}">
        <p14:creationId xmlns:p14="http://schemas.microsoft.com/office/powerpoint/2010/main" val="3567735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4339" y="1250335"/>
            <a:ext cx="7703190" cy="646331"/>
          </a:xfrm>
          <a:prstGeom prst="rect">
            <a:avLst/>
          </a:prstGeom>
          <a:noFill/>
        </p:spPr>
        <p:txBody>
          <a:bodyPr wrap="square" rtlCol="0">
            <a:spAutoFit/>
          </a:bodyPr>
          <a:lstStyle/>
          <a:p>
            <a:r>
              <a:rPr lang="en-GB" sz="3600" b="1" dirty="0"/>
              <a:t>Magnets that repel</a:t>
            </a:r>
          </a:p>
        </p:txBody>
      </p:sp>
      <p:sp>
        <p:nvSpPr>
          <p:cNvPr id="6" name="TextBox 5">
            <a:extLst>
              <a:ext uri="{FF2B5EF4-FFF2-40B4-BE49-F238E27FC236}">
                <a16:creationId xmlns:a16="http://schemas.microsoft.com/office/drawing/2014/main" id="{9178DBF1-CD54-4289-AFD0-A4B78114B42D}"/>
              </a:ext>
            </a:extLst>
          </p:cNvPr>
          <p:cNvSpPr txBox="1"/>
          <p:nvPr/>
        </p:nvSpPr>
        <p:spPr>
          <a:xfrm>
            <a:off x="107504" y="1923695"/>
            <a:ext cx="8784976" cy="1831271"/>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GB" sz="2800" dirty="0"/>
              <a:t>When </a:t>
            </a:r>
            <a:r>
              <a:rPr lang="en-GB" sz="2800" b="1" dirty="0"/>
              <a:t>two poles </a:t>
            </a:r>
            <a:r>
              <a:rPr lang="en-GB" sz="2800" dirty="0"/>
              <a:t>that are </a:t>
            </a:r>
            <a:r>
              <a:rPr lang="en-GB" sz="2800" b="1" dirty="0"/>
              <a:t>the same </a:t>
            </a:r>
            <a:r>
              <a:rPr lang="en-GB" sz="2800" dirty="0"/>
              <a:t>are placed near each other, they will </a:t>
            </a:r>
            <a:r>
              <a:rPr lang="en-GB" sz="2800" b="1" dirty="0"/>
              <a:t>repel </a:t>
            </a:r>
            <a:r>
              <a:rPr lang="en-GB" sz="2800" dirty="0"/>
              <a:t>each other. For example, </a:t>
            </a:r>
            <a:r>
              <a:rPr lang="en-GB" sz="2800" b="1" dirty="0"/>
              <a:t>north to north </a:t>
            </a:r>
            <a:r>
              <a:rPr lang="en-GB" sz="2800" dirty="0"/>
              <a:t>and </a:t>
            </a:r>
            <a:r>
              <a:rPr lang="en-GB" sz="2800" b="1" dirty="0"/>
              <a:t>south to south.</a:t>
            </a:r>
          </a:p>
          <a:p>
            <a:pPr marL="457200" indent="-457200">
              <a:spcAft>
                <a:spcPts val="600"/>
              </a:spcAft>
              <a:buFont typeface="Arial" panose="020B0604020202020204" pitchFamily="34" charset="0"/>
              <a:buChar char="•"/>
            </a:pPr>
            <a:endParaRPr lang="en-GB" sz="2400" dirty="0"/>
          </a:p>
        </p:txBody>
      </p:sp>
      <p:grpSp>
        <p:nvGrpSpPr>
          <p:cNvPr id="85" name="Group 84">
            <a:extLst>
              <a:ext uri="{FF2B5EF4-FFF2-40B4-BE49-F238E27FC236}">
                <a16:creationId xmlns:a16="http://schemas.microsoft.com/office/drawing/2014/main" id="{6A41E686-187D-4D6A-995B-1F809A096A1C}"/>
              </a:ext>
            </a:extLst>
          </p:cNvPr>
          <p:cNvGrpSpPr/>
          <p:nvPr/>
        </p:nvGrpSpPr>
        <p:grpSpPr>
          <a:xfrm>
            <a:off x="1112403" y="3632593"/>
            <a:ext cx="6912768" cy="753031"/>
            <a:chOff x="4791237" y="3176972"/>
            <a:chExt cx="4104456" cy="504056"/>
          </a:xfrm>
        </p:grpSpPr>
        <p:cxnSp>
          <p:nvCxnSpPr>
            <p:cNvPr id="26" name="Straight Arrow Connector 25">
              <a:extLst>
                <a:ext uri="{FF2B5EF4-FFF2-40B4-BE49-F238E27FC236}">
                  <a16:creationId xmlns:a16="http://schemas.microsoft.com/office/drawing/2014/main" id="{F8DF1989-C95B-4662-951D-A3E51B3AF5A0}"/>
                </a:ext>
              </a:extLst>
            </p:cNvPr>
            <p:cNvCxnSpPr>
              <a:cxnSpLocks/>
            </p:cNvCxnSpPr>
            <p:nvPr/>
          </p:nvCxnSpPr>
          <p:spPr>
            <a:xfrm>
              <a:off x="6868346" y="3259521"/>
              <a:ext cx="28803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5F97729A-FD01-47A9-AFD6-C04DB6293332}"/>
                </a:ext>
              </a:extLst>
            </p:cNvPr>
            <p:cNvCxnSpPr>
              <a:cxnSpLocks/>
            </p:cNvCxnSpPr>
            <p:nvPr/>
          </p:nvCxnSpPr>
          <p:spPr>
            <a:xfrm flipH="1">
              <a:off x="6521960" y="3259521"/>
              <a:ext cx="28394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a:extLst>
                <a:ext uri="{FF2B5EF4-FFF2-40B4-BE49-F238E27FC236}">
                  <a16:creationId xmlns:a16="http://schemas.microsoft.com/office/drawing/2014/main" id="{EC7AAB63-93B6-4D90-ADB3-2BDE3B17DBC6}"/>
                </a:ext>
              </a:extLst>
            </p:cNvPr>
            <p:cNvCxnSpPr>
              <a:cxnSpLocks/>
            </p:cNvCxnSpPr>
            <p:nvPr/>
          </p:nvCxnSpPr>
          <p:spPr>
            <a:xfrm>
              <a:off x="6868346" y="3429000"/>
              <a:ext cx="28803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5" name="Straight Arrow Connector 64">
              <a:extLst>
                <a:ext uri="{FF2B5EF4-FFF2-40B4-BE49-F238E27FC236}">
                  <a16:creationId xmlns:a16="http://schemas.microsoft.com/office/drawing/2014/main" id="{C4FCA91F-0044-486B-ACAF-68EE0C957AA9}"/>
                </a:ext>
              </a:extLst>
            </p:cNvPr>
            <p:cNvCxnSpPr>
              <a:cxnSpLocks/>
            </p:cNvCxnSpPr>
            <p:nvPr/>
          </p:nvCxnSpPr>
          <p:spPr>
            <a:xfrm flipH="1">
              <a:off x="6523524" y="3429000"/>
              <a:ext cx="28394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6" name="Straight Arrow Connector 65">
              <a:extLst>
                <a:ext uri="{FF2B5EF4-FFF2-40B4-BE49-F238E27FC236}">
                  <a16:creationId xmlns:a16="http://schemas.microsoft.com/office/drawing/2014/main" id="{6B243246-FC02-4409-BBC5-2941870F8363}"/>
                </a:ext>
              </a:extLst>
            </p:cNvPr>
            <p:cNvCxnSpPr>
              <a:cxnSpLocks/>
            </p:cNvCxnSpPr>
            <p:nvPr/>
          </p:nvCxnSpPr>
          <p:spPr>
            <a:xfrm>
              <a:off x="6877862" y="3607426"/>
              <a:ext cx="28803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7" name="Straight Arrow Connector 66">
              <a:extLst>
                <a:ext uri="{FF2B5EF4-FFF2-40B4-BE49-F238E27FC236}">
                  <a16:creationId xmlns:a16="http://schemas.microsoft.com/office/drawing/2014/main" id="{AAA63AE7-CDBB-499E-A557-EEB9FF1C6A0B}"/>
                </a:ext>
              </a:extLst>
            </p:cNvPr>
            <p:cNvCxnSpPr>
              <a:cxnSpLocks/>
            </p:cNvCxnSpPr>
            <p:nvPr/>
          </p:nvCxnSpPr>
          <p:spPr>
            <a:xfrm flipH="1">
              <a:off x="6522389" y="3607426"/>
              <a:ext cx="28394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nvGrpSpPr>
            <p:cNvPr id="32" name="Group 31">
              <a:extLst>
                <a:ext uri="{FF2B5EF4-FFF2-40B4-BE49-F238E27FC236}">
                  <a16:creationId xmlns:a16="http://schemas.microsoft.com/office/drawing/2014/main" id="{42539247-0C77-4165-8F34-B2CCAFFEA7F3}"/>
                </a:ext>
              </a:extLst>
            </p:cNvPr>
            <p:cNvGrpSpPr/>
            <p:nvPr/>
          </p:nvGrpSpPr>
          <p:grpSpPr>
            <a:xfrm>
              <a:off x="4791237" y="3176972"/>
              <a:ext cx="1728192" cy="504056"/>
              <a:chOff x="5508104" y="1988840"/>
              <a:chExt cx="1728192" cy="504056"/>
            </a:xfrm>
          </p:grpSpPr>
          <p:sp>
            <p:nvSpPr>
              <p:cNvPr id="33" name="Rectangle 32">
                <a:extLst>
                  <a:ext uri="{FF2B5EF4-FFF2-40B4-BE49-F238E27FC236}">
                    <a16:creationId xmlns:a16="http://schemas.microsoft.com/office/drawing/2014/main" id="{C211F7B3-EA9F-4E23-9060-7A60AAF132A5}"/>
                  </a:ext>
                </a:extLst>
              </p:cNvPr>
              <p:cNvSpPr/>
              <p:nvPr/>
            </p:nvSpPr>
            <p:spPr>
              <a:xfrm>
                <a:off x="5508104" y="1988840"/>
                <a:ext cx="1728192" cy="504056"/>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sz="3200"/>
              </a:p>
            </p:txBody>
          </p:sp>
          <p:sp>
            <p:nvSpPr>
              <p:cNvPr id="34" name="Rectangle 33">
                <a:extLst>
                  <a:ext uri="{FF2B5EF4-FFF2-40B4-BE49-F238E27FC236}">
                    <a16:creationId xmlns:a16="http://schemas.microsoft.com/office/drawing/2014/main" id="{B406ACA8-84F2-4EFB-88FB-0D03DA6FE834}"/>
                  </a:ext>
                </a:extLst>
              </p:cNvPr>
              <p:cNvSpPr/>
              <p:nvPr/>
            </p:nvSpPr>
            <p:spPr>
              <a:xfrm>
                <a:off x="6372200" y="1988840"/>
                <a:ext cx="864096" cy="504056"/>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sz="3200" dirty="0"/>
              </a:p>
            </p:txBody>
          </p:sp>
          <p:sp>
            <p:nvSpPr>
              <p:cNvPr id="35" name="TextBox 34">
                <a:extLst>
                  <a:ext uri="{FF2B5EF4-FFF2-40B4-BE49-F238E27FC236}">
                    <a16:creationId xmlns:a16="http://schemas.microsoft.com/office/drawing/2014/main" id="{914B80D2-75B3-448F-AC03-503F7301CBC9}"/>
                  </a:ext>
                </a:extLst>
              </p:cNvPr>
              <p:cNvSpPr txBox="1"/>
              <p:nvPr/>
            </p:nvSpPr>
            <p:spPr>
              <a:xfrm>
                <a:off x="5508104" y="2056202"/>
                <a:ext cx="432048" cy="391431"/>
              </a:xfrm>
              <a:prstGeom prst="rect">
                <a:avLst/>
              </a:prstGeom>
              <a:noFill/>
            </p:spPr>
            <p:txBody>
              <a:bodyPr wrap="square" rtlCol="0">
                <a:spAutoFit/>
              </a:bodyPr>
              <a:lstStyle/>
              <a:p>
                <a:r>
                  <a:rPr lang="en-GB" sz="3200" dirty="0"/>
                  <a:t>N</a:t>
                </a:r>
              </a:p>
            </p:txBody>
          </p:sp>
          <p:sp>
            <p:nvSpPr>
              <p:cNvPr id="36" name="TextBox 35">
                <a:extLst>
                  <a:ext uri="{FF2B5EF4-FFF2-40B4-BE49-F238E27FC236}">
                    <a16:creationId xmlns:a16="http://schemas.microsoft.com/office/drawing/2014/main" id="{80867875-724C-48E7-BF83-DEB1DA158675}"/>
                  </a:ext>
                </a:extLst>
              </p:cNvPr>
              <p:cNvSpPr txBox="1"/>
              <p:nvPr/>
            </p:nvSpPr>
            <p:spPr>
              <a:xfrm>
                <a:off x="6804248" y="2049962"/>
                <a:ext cx="432048" cy="391431"/>
              </a:xfrm>
              <a:prstGeom prst="rect">
                <a:avLst/>
              </a:prstGeom>
              <a:noFill/>
            </p:spPr>
            <p:txBody>
              <a:bodyPr wrap="square" rtlCol="0">
                <a:spAutoFit/>
              </a:bodyPr>
              <a:lstStyle/>
              <a:p>
                <a:pPr algn="r"/>
                <a:r>
                  <a:rPr lang="en-GB" sz="3200" dirty="0"/>
                  <a:t>S</a:t>
                </a:r>
              </a:p>
            </p:txBody>
          </p:sp>
        </p:grpSp>
        <p:grpSp>
          <p:nvGrpSpPr>
            <p:cNvPr id="37" name="Group 36">
              <a:extLst>
                <a:ext uri="{FF2B5EF4-FFF2-40B4-BE49-F238E27FC236}">
                  <a16:creationId xmlns:a16="http://schemas.microsoft.com/office/drawing/2014/main" id="{774C0221-DC35-46D3-825B-26CE6C3A7A43}"/>
                </a:ext>
              </a:extLst>
            </p:cNvPr>
            <p:cNvGrpSpPr/>
            <p:nvPr/>
          </p:nvGrpSpPr>
          <p:grpSpPr>
            <a:xfrm>
              <a:off x="7167501" y="3176972"/>
              <a:ext cx="1728192" cy="504056"/>
              <a:chOff x="5508104" y="1988840"/>
              <a:chExt cx="1728192" cy="504056"/>
            </a:xfrm>
          </p:grpSpPr>
          <p:sp>
            <p:nvSpPr>
              <p:cNvPr id="38" name="Rectangle 37">
                <a:extLst>
                  <a:ext uri="{FF2B5EF4-FFF2-40B4-BE49-F238E27FC236}">
                    <a16:creationId xmlns:a16="http://schemas.microsoft.com/office/drawing/2014/main" id="{0D201380-051B-47D8-90A6-2DDE38339469}"/>
                  </a:ext>
                </a:extLst>
              </p:cNvPr>
              <p:cNvSpPr/>
              <p:nvPr/>
            </p:nvSpPr>
            <p:spPr>
              <a:xfrm>
                <a:off x="5508104" y="1988840"/>
                <a:ext cx="1728192" cy="504056"/>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sz="3200" dirty="0"/>
              </a:p>
            </p:txBody>
          </p:sp>
          <p:sp>
            <p:nvSpPr>
              <p:cNvPr id="39" name="Rectangle 38">
                <a:extLst>
                  <a:ext uri="{FF2B5EF4-FFF2-40B4-BE49-F238E27FC236}">
                    <a16:creationId xmlns:a16="http://schemas.microsoft.com/office/drawing/2014/main" id="{9A5C2E2C-913F-45BE-A3E6-ACE76ABF636A}"/>
                  </a:ext>
                </a:extLst>
              </p:cNvPr>
              <p:cNvSpPr/>
              <p:nvPr/>
            </p:nvSpPr>
            <p:spPr>
              <a:xfrm>
                <a:off x="6372200" y="1988840"/>
                <a:ext cx="864096" cy="504056"/>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sz="3200" dirty="0"/>
              </a:p>
            </p:txBody>
          </p:sp>
          <p:sp>
            <p:nvSpPr>
              <p:cNvPr id="40" name="TextBox 39">
                <a:extLst>
                  <a:ext uri="{FF2B5EF4-FFF2-40B4-BE49-F238E27FC236}">
                    <a16:creationId xmlns:a16="http://schemas.microsoft.com/office/drawing/2014/main" id="{4213AD8B-51E7-4B85-A6BC-752EAF838DBC}"/>
                  </a:ext>
                </a:extLst>
              </p:cNvPr>
              <p:cNvSpPr txBox="1"/>
              <p:nvPr/>
            </p:nvSpPr>
            <p:spPr>
              <a:xfrm>
                <a:off x="5508104" y="2056202"/>
                <a:ext cx="432048" cy="391431"/>
              </a:xfrm>
              <a:prstGeom prst="rect">
                <a:avLst/>
              </a:prstGeom>
              <a:noFill/>
            </p:spPr>
            <p:txBody>
              <a:bodyPr wrap="square" rtlCol="0">
                <a:spAutoFit/>
              </a:bodyPr>
              <a:lstStyle/>
              <a:p>
                <a:r>
                  <a:rPr lang="en-GB" sz="3200" dirty="0"/>
                  <a:t>S</a:t>
                </a:r>
              </a:p>
            </p:txBody>
          </p:sp>
          <p:sp>
            <p:nvSpPr>
              <p:cNvPr id="41" name="TextBox 40">
                <a:extLst>
                  <a:ext uri="{FF2B5EF4-FFF2-40B4-BE49-F238E27FC236}">
                    <a16:creationId xmlns:a16="http://schemas.microsoft.com/office/drawing/2014/main" id="{CBF48B31-6CC7-41ED-99E3-9889967FB7FA}"/>
                  </a:ext>
                </a:extLst>
              </p:cNvPr>
              <p:cNvSpPr txBox="1"/>
              <p:nvPr/>
            </p:nvSpPr>
            <p:spPr>
              <a:xfrm>
                <a:off x="6804248" y="2049962"/>
                <a:ext cx="432048" cy="391431"/>
              </a:xfrm>
              <a:prstGeom prst="rect">
                <a:avLst/>
              </a:prstGeom>
              <a:noFill/>
            </p:spPr>
            <p:txBody>
              <a:bodyPr wrap="square" rtlCol="0">
                <a:spAutoFit/>
              </a:bodyPr>
              <a:lstStyle/>
              <a:p>
                <a:pPr algn="r"/>
                <a:r>
                  <a:rPr lang="en-GB" sz="3200" dirty="0"/>
                  <a:t>N</a:t>
                </a:r>
              </a:p>
            </p:txBody>
          </p:sp>
        </p:grpSp>
      </p:grpSp>
      <p:grpSp>
        <p:nvGrpSpPr>
          <p:cNvPr id="84" name="Group 83">
            <a:extLst>
              <a:ext uri="{FF2B5EF4-FFF2-40B4-BE49-F238E27FC236}">
                <a16:creationId xmlns:a16="http://schemas.microsoft.com/office/drawing/2014/main" id="{FEDC0A19-CA4C-4932-BD03-86CA355F9D57}"/>
              </a:ext>
            </a:extLst>
          </p:cNvPr>
          <p:cNvGrpSpPr/>
          <p:nvPr/>
        </p:nvGrpSpPr>
        <p:grpSpPr>
          <a:xfrm>
            <a:off x="1109190" y="4991165"/>
            <a:ext cx="6912768" cy="753031"/>
            <a:chOff x="4788024" y="4411090"/>
            <a:chExt cx="4104456" cy="504056"/>
          </a:xfrm>
        </p:grpSpPr>
        <p:cxnSp>
          <p:nvCxnSpPr>
            <p:cNvPr id="68" name="Straight Arrow Connector 67">
              <a:extLst>
                <a:ext uri="{FF2B5EF4-FFF2-40B4-BE49-F238E27FC236}">
                  <a16:creationId xmlns:a16="http://schemas.microsoft.com/office/drawing/2014/main" id="{D267C81F-DF9D-461D-9FC1-1FCD185A3558}"/>
                </a:ext>
              </a:extLst>
            </p:cNvPr>
            <p:cNvCxnSpPr>
              <a:cxnSpLocks/>
            </p:cNvCxnSpPr>
            <p:nvPr/>
          </p:nvCxnSpPr>
          <p:spPr>
            <a:xfrm>
              <a:off x="6865133" y="4493639"/>
              <a:ext cx="28803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9" name="Straight Arrow Connector 68">
              <a:extLst>
                <a:ext uri="{FF2B5EF4-FFF2-40B4-BE49-F238E27FC236}">
                  <a16:creationId xmlns:a16="http://schemas.microsoft.com/office/drawing/2014/main" id="{BE58647D-4A87-49D1-A003-D38B104130FA}"/>
                </a:ext>
              </a:extLst>
            </p:cNvPr>
            <p:cNvCxnSpPr>
              <a:cxnSpLocks/>
            </p:cNvCxnSpPr>
            <p:nvPr/>
          </p:nvCxnSpPr>
          <p:spPr>
            <a:xfrm flipH="1">
              <a:off x="6518747" y="4493639"/>
              <a:ext cx="28394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0" name="Straight Arrow Connector 69">
              <a:extLst>
                <a:ext uri="{FF2B5EF4-FFF2-40B4-BE49-F238E27FC236}">
                  <a16:creationId xmlns:a16="http://schemas.microsoft.com/office/drawing/2014/main" id="{DAC83662-BC8B-4B11-BAC3-17B00EA0CA5A}"/>
                </a:ext>
              </a:extLst>
            </p:cNvPr>
            <p:cNvCxnSpPr>
              <a:cxnSpLocks/>
            </p:cNvCxnSpPr>
            <p:nvPr/>
          </p:nvCxnSpPr>
          <p:spPr>
            <a:xfrm>
              <a:off x="6865133" y="4663118"/>
              <a:ext cx="28803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1" name="Straight Arrow Connector 70">
              <a:extLst>
                <a:ext uri="{FF2B5EF4-FFF2-40B4-BE49-F238E27FC236}">
                  <a16:creationId xmlns:a16="http://schemas.microsoft.com/office/drawing/2014/main" id="{EF9EBD8E-7D41-4E4B-833C-7B6BDE600416}"/>
                </a:ext>
              </a:extLst>
            </p:cNvPr>
            <p:cNvCxnSpPr>
              <a:cxnSpLocks/>
            </p:cNvCxnSpPr>
            <p:nvPr/>
          </p:nvCxnSpPr>
          <p:spPr>
            <a:xfrm flipH="1">
              <a:off x="6520311" y="4663118"/>
              <a:ext cx="28394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A7694225-1D64-4F8A-869B-32B7CB98EF3C}"/>
                </a:ext>
              </a:extLst>
            </p:cNvPr>
            <p:cNvCxnSpPr>
              <a:cxnSpLocks/>
            </p:cNvCxnSpPr>
            <p:nvPr/>
          </p:nvCxnSpPr>
          <p:spPr>
            <a:xfrm>
              <a:off x="6874649" y="4841544"/>
              <a:ext cx="28803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3" name="Straight Arrow Connector 72">
              <a:extLst>
                <a:ext uri="{FF2B5EF4-FFF2-40B4-BE49-F238E27FC236}">
                  <a16:creationId xmlns:a16="http://schemas.microsoft.com/office/drawing/2014/main" id="{0B6E33E6-6448-42CC-9AC3-B8F9FB075030}"/>
                </a:ext>
              </a:extLst>
            </p:cNvPr>
            <p:cNvCxnSpPr>
              <a:cxnSpLocks/>
            </p:cNvCxnSpPr>
            <p:nvPr/>
          </p:nvCxnSpPr>
          <p:spPr>
            <a:xfrm flipH="1">
              <a:off x="6519176" y="4841544"/>
              <a:ext cx="28394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nvGrpSpPr>
            <p:cNvPr id="74" name="Group 73">
              <a:extLst>
                <a:ext uri="{FF2B5EF4-FFF2-40B4-BE49-F238E27FC236}">
                  <a16:creationId xmlns:a16="http://schemas.microsoft.com/office/drawing/2014/main" id="{1DC0C323-052C-496E-8FD1-54FE754D5247}"/>
                </a:ext>
              </a:extLst>
            </p:cNvPr>
            <p:cNvGrpSpPr/>
            <p:nvPr/>
          </p:nvGrpSpPr>
          <p:grpSpPr>
            <a:xfrm>
              <a:off x="4788024" y="4411090"/>
              <a:ext cx="1728192" cy="504056"/>
              <a:chOff x="5508104" y="1988840"/>
              <a:chExt cx="1728192" cy="504056"/>
            </a:xfrm>
            <a:solidFill>
              <a:srgbClr val="FF0000"/>
            </a:solidFill>
          </p:grpSpPr>
          <p:sp>
            <p:nvSpPr>
              <p:cNvPr id="75" name="Rectangle 74">
                <a:extLst>
                  <a:ext uri="{FF2B5EF4-FFF2-40B4-BE49-F238E27FC236}">
                    <a16:creationId xmlns:a16="http://schemas.microsoft.com/office/drawing/2014/main" id="{3075CB80-0FE2-40D5-8C38-93BCC283CF5C}"/>
                  </a:ext>
                </a:extLst>
              </p:cNvPr>
              <p:cNvSpPr/>
              <p:nvPr/>
            </p:nvSpPr>
            <p:spPr>
              <a:xfrm>
                <a:off x="5508104" y="1988840"/>
                <a:ext cx="1728192" cy="504056"/>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sz="3200"/>
              </a:p>
            </p:txBody>
          </p:sp>
          <p:sp>
            <p:nvSpPr>
              <p:cNvPr id="76" name="Rectangle 75">
                <a:extLst>
                  <a:ext uri="{FF2B5EF4-FFF2-40B4-BE49-F238E27FC236}">
                    <a16:creationId xmlns:a16="http://schemas.microsoft.com/office/drawing/2014/main" id="{55F0411C-81E8-48AB-91E7-C89628567DDD}"/>
                  </a:ext>
                </a:extLst>
              </p:cNvPr>
              <p:cNvSpPr/>
              <p:nvPr/>
            </p:nvSpPr>
            <p:spPr>
              <a:xfrm>
                <a:off x="6372200" y="1988840"/>
                <a:ext cx="864096" cy="504056"/>
              </a:xfrm>
              <a:prstGeom prst="rect">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lang="en-GB" sz="3200" dirty="0"/>
              </a:p>
            </p:txBody>
          </p:sp>
          <p:sp>
            <p:nvSpPr>
              <p:cNvPr id="77" name="TextBox 76">
                <a:extLst>
                  <a:ext uri="{FF2B5EF4-FFF2-40B4-BE49-F238E27FC236}">
                    <a16:creationId xmlns:a16="http://schemas.microsoft.com/office/drawing/2014/main" id="{C93C7B6C-740D-4AAD-94E9-3C4DADC33B68}"/>
                  </a:ext>
                </a:extLst>
              </p:cNvPr>
              <p:cNvSpPr txBox="1"/>
              <p:nvPr/>
            </p:nvSpPr>
            <p:spPr>
              <a:xfrm>
                <a:off x="5519227" y="2056202"/>
                <a:ext cx="420924" cy="391431"/>
              </a:xfrm>
              <a:prstGeom prst="rect">
                <a:avLst/>
              </a:prstGeom>
              <a:noFill/>
            </p:spPr>
            <p:txBody>
              <a:bodyPr wrap="square" rtlCol="0">
                <a:spAutoFit/>
              </a:bodyPr>
              <a:lstStyle/>
              <a:p>
                <a:r>
                  <a:rPr lang="en-GB" sz="3200" dirty="0"/>
                  <a:t>S</a:t>
                </a:r>
              </a:p>
            </p:txBody>
          </p:sp>
          <p:sp>
            <p:nvSpPr>
              <p:cNvPr id="78" name="TextBox 77">
                <a:extLst>
                  <a:ext uri="{FF2B5EF4-FFF2-40B4-BE49-F238E27FC236}">
                    <a16:creationId xmlns:a16="http://schemas.microsoft.com/office/drawing/2014/main" id="{81E6471F-FE7D-4264-8813-AED830BAA404}"/>
                  </a:ext>
                </a:extLst>
              </p:cNvPr>
              <p:cNvSpPr txBox="1"/>
              <p:nvPr/>
            </p:nvSpPr>
            <p:spPr>
              <a:xfrm>
                <a:off x="6804248" y="2049962"/>
                <a:ext cx="432048" cy="391431"/>
              </a:xfrm>
              <a:prstGeom prst="rect">
                <a:avLst/>
              </a:prstGeom>
              <a:noFill/>
            </p:spPr>
            <p:txBody>
              <a:bodyPr wrap="square" rtlCol="0">
                <a:spAutoFit/>
              </a:bodyPr>
              <a:lstStyle/>
              <a:p>
                <a:pPr algn="r"/>
                <a:r>
                  <a:rPr lang="en-GB" sz="3200" dirty="0"/>
                  <a:t>N</a:t>
                </a:r>
              </a:p>
            </p:txBody>
          </p:sp>
        </p:grpSp>
        <p:grpSp>
          <p:nvGrpSpPr>
            <p:cNvPr id="79" name="Group 78">
              <a:extLst>
                <a:ext uri="{FF2B5EF4-FFF2-40B4-BE49-F238E27FC236}">
                  <a16:creationId xmlns:a16="http://schemas.microsoft.com/office/drawing/2014/main" id="{4E2C0FFD-460A-45EF-A60E-5653AB7FD952}"/>
                </a:ext>
              </a:extLst>
            </p:cNvPr>
            <p:cNvGrpSpPr/>
            <p:nvPr/>
          </p:nvGrpSpPr>
          <p:grpSpPr>
            <a:xfrm>
              <a:off x="7164288" y="4411090"/>
              <a:ext cx="1728192" cy="504056"/>
              <a:chOff x="5508104" y="1988840"/>
              <a:chExt cx="1728192" cy="504056"/>
            </a:xfrm>
          </p:grpSpPr>
          <p:sp>
            <p:nvSpPr>
              <p:cNvPr id="80" name="Rectangle 79">
                <a:extLst>
                  <a:ext uri="{FF2B5EF4-FFF2-40B4-BE49-F238E27FC236}">
                    <a16:creationId xmlns:a16="http://schemas.microsoft.com/office/drawing/2014/main" id="{C203BB05-84D5-4479-B09D-2AD7A2403BE2}"/>
                  </a:ext>
                </a:extLst>
              </p:cNvPr>
              <p:cNvSpPr/>
              <p:nvPr/>
            </p:nvSpPr>
            <p:spPr>
              <a:xfrm>
                <a:off x="5508104" y="1988840"/>
                <a:ext cx="1728192" cy="504056"/>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sz="3200" dirty="0"/>
              </a:p>
            </p:txBody>
          </p:sp>
          <p:sp>
            <p:nvSpPr>
              <p:cNvPr id="81" name="Rectangle 80">
                <a:extLst>
                  <a:ext uri="{FF2B5EF4-FFF2-40B4-BE49-F238E27FC236}">
                    <a16:creationId xmlns:a16="http://schemas.microsoft.com/office/drawing/2014/main" id="{C4093D60-432A-4122-8EFF-E718EE7AD954}"/>
                  </a:ext>
                </a:extLst>
              </p:cNvPr>
              <p:cNvSpPr/>
              <p:nvPr/>
            </p:nvSpPr>
            <p:spPr>
              <a:xfrm>
                <a:off x="6372200" y="1988840"/>
                <a:ext cx="864096" cy="504056"/>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sz="3200" dirty="0"/>
              </a:p>
            </p:txBody>
          </p:sp>
          <p:sp>
            <p:nvSpPr>
              <p:cNvPr id="82" name="TextBox 81">
                <a:extLst>
                  <a:ext uri="{FF2B5EF4-FFF2-40B4-BE49-F238E27FC236}">
                    <a16:creationId xmlns:a16="http://schemas.microsoft.com/office/drawing/2014/main" id="{B4DB311D-4D04-4440-936B-628D36474D9B}"/>
                  </a:ext>
                </a:extLst>
              </p:cNvPr>
              <p:cNvSpPr txBox="1"/>
              <p:nvPr/>
            </p:nvSpPr>
            <p:spPr>
              <a:xfrm>
                <a:off x="5508104" y="2056202"/>
                <a:ext cx="432048" cy="391431"/>
              </a:xfrm>
              <a:prstGeom prst="rect">
                <a:avLst/>
              </a:prstGeom>
              <a:noFill/>
            </p:spPr>
            <p:txBody>
              <a:bodyPr wrap="square" rtlCol="0">
                <a:spAutoFit/>
              </a:bodyPr>
              <a:lstStyle/>
              <a:p>
                <a:r>
                  <a:rPr lang="en-GB" sz="3200" dirty="0"/>
                  <a:t>N</a:t>
                </a:r>
              </a:p>
            </p:txBody>
          </p:sp>
          <p:sp>
            <p:nvSpPr>
              <p:cNvPr id="83" name="TextBox 82">
                <a:extLst>
                  <a:ext uri="{FF2B5EF4-FFF2-40B4-BE49-F238E27FC236}">
                    <a16:creationId xmlns:a16="http://schemas.microsoft.com/office/drawing/2014/main" id="{F89C9AA9-6D34-4640-89E4-7145B4052B14}"/>
                  </a:ext>
                </a:extLst>
              </p:cNvPr>
              <p:cNvSpPr txBox="1"/>
              <p:nvPr/>
            </p:nvSpPr>
            <p:spPr>
              <a:xfrm>
                <a:off x="6804248" y="2049962"/>
                <a:ext cx="432048" cy="391431"/>
              </a:xfrm>
              <a:prstGeom prst="rect">
                <a:avLst/>
              </a:prstGeom>
              <a:noFill/>
            </p:spPr>
            <p:txBody>
              <a:bodyPr wrap="square" rtlCol="0">
                <a:spAutoFit/>
              </a:bodyPr>
              <a:lstStyle/>
              <a:p>
                <a:pPr algn="r"/>
                <a:r>
                  <a:rPr lang="en-GB" sz="3200" dirty="0"/>
                  <a:t>S</a:t>
                </a:r>
              </a:p>
            </p:txBody>
          </p:sp>
        </p:grpSp>
      </p:grpSp>
    </p:spTree>
    <p:extLst>
      <p:ext uri="{BB962C8B-B14F-4D97-AF65-F5344CB8AC3E}">
        <p14:creationId xmlns:p14="http://schemas.microsoft.com/office/powerpoint/2010/main" val="1633998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9410" y="1196752"/>
            <a:ext cx="6746846" cy="584775"/>
          </a:xfrm>
          <a:prstGeom prst="rect">
            <a:avLst/>
          </a:prstGeom>
          <a:noFill/>
        </p:spPr>
        <p:txBody>
          <a:bodyPr wrap="square" rtlCol="0">
            <a:spAutoFit/>
          </a:bodyPr>
          <a:lstStyle/>
          <a:p>
            <a:r>
              <a:rPr lang="en-GB" sz="3200" b="1" dirty="0"/>
              <a:t>How are magnets used in products?</a:t>
            </a:r>
          </a:p>
        </p:txBody>
      </p:sp>
      <p:sp>
        <p:nvSpPr>
          <p:cNvPr id="2" name="Oval 1">
            <a:extLst>
              <a:ext uri="{FF2B5EF4-FFF2-40B4-BE49-F238E27FC236}">
                <a16:creationId xmlns:a16="http://schemas.microsoft.com/office/drawing/2014/main" id="{900A804B-94A1-4BF3-A2B3-FA8F969B67B4}"/>
              </a:ext>
            </a:extLst>
          </p:cNvPr>
          <p:cNvSpPr/>
          <p:nvPr/>
        </p:nvSpPr>
        <p:spPr>
          <a:xfrm>
            <a:off x="2843808" y="3284984"/>
            <a:ext cx="3456384" cy="1800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3200" dirty="0"/>
              <a:t>Products that use magnets</a:t>
            </a:r>
          </a:p>
        </p:txBody>
      </p:sp>
      <p:sp>
        <p:nvSpPr>
          <p:cNvPr id="7" name="TextBox 6">
            <a:extLst>
              <a:ext uri="{FF2B5EF4-FFF2-40B4-BE49-F238E27FC236}">
                <a16:creationId xmlns:a16="http://schemas.microsoft.com/office/drawing/2014/main" id="{43DAFE25-6F1A-44C1-BBFB-7F8CBE6858EF}"/>
              </a:ext>
            </a:extLst>
          </p:cNvPr>
          <p:cNvSpPr txBox="1"/>
          <p:nvPr/>
        </p:nvSpPr>
        <p:spPr>
          <a:xfrm>
            <a:off x="129410" y="1723277"/>
            <a:ext cx="8914998" cy="707886"/>
          </a:xfrm>
          <a:prstGeom prst="rect">
            <a:avLst/>
          </a:prstGeom>
          <a:noFill/>
        </p:spPr>
        <p:txBody>
          <a:bodyPr wrap="square" rtlCol="0">
            <a:spAutoFit/>
          </a:bodyPr>
          <a:lstStyle/>
          <a:p>
            <a:r>
              <a:rPr lang="en-GB" sz="2000" dirty="0"/>
              <a:t>Think of the different types of product that use magnets. </a:t>
            </a:r>
          </a:p>
          <a:p>
            <a:r>
              <a:rPr lang="en-GB" sz="2000" dirty="0"/>
              <a:t>Produce a spider chart to list these products.</a:t>
            </a:r>
          </a:p>
        </p:txBody>
      </p:sp>
    </p:spTree>
    <p:extLst>
      <p:ext uri="{BB962C8B-B14F-4D97-AF65-F5344CB8AC3E}">
        <p14:creationId xmlns:p14="http://schemas.microsoft.com/office/powerpoint/2010/main" val="2061335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9410" y="1268760"/>
            <a:ext cx="7178894" cy="584775"/>
          </a:xfrm>
          <a:prstGeom prst="rect">
            <a:avLst/>
          </a:prstGeom>
          <a:noFill/>
        </p:spPr>
        <p:txBody>
          <a:bodyPr wrap="square" rtlCol="0">
            <a:spAutoFit/>
          </a:bodyPr>
          <a:lstStyle/>
          <a:p>
            <a:r>
              <a:rPr lang="en-GB" sz="3200" b="1" dirty="0"/>
              <a:t>Design idea for magnetic product 1</a:t>
            </a:r>
          </a:p>
        </p:txBody>
      </p:sp>
      <p:sp>
        <p:nvSpPr>
          <p:cNvPr id="30" name="TextBox 29">
            <a:extLst>
              <a:ext uri="{FF2B5EF4-FFF2-40B4-BE49-F238E27FC236}">
                <a16:creationId xmlns:a16="http://schemas.microsoft.com/office/drawing/2014/main" id="{7290C779-8D4C-46B7-9333-72C112D27E33}"/>
              </a:ext>
            </a:extLst>
          </p:cNvPr>
          <p:cNvSpPr txBox="1"/>
          <p:nvPr/>
        </p:nvSpPr>
        <p:spPr>
          <a:xfrm>
            <a:off x="6156177" y="2060848"/>
            <a:ext cx="2744216" cy="378565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Font typeface="+mj-lt"/>
              <a:buAutoNum type="arabicParenR"/>
            </a:pPr>
            <a:r>
              <a:rPr lang="en-GB" sz="2000" dirty="0"/>
              <a:t>Sketch a </a:t>
            </a:r>
            <a:r>
              <a:rPr lang="en-GB" sz="2000" b="1" dirty="0"/>
              <a:t>design</a:t>
            </a:r>
            <a:r>
              <a:rPr lang="en-GB" sz="2000" dirty="0"/>
              <a:t> for a </a:t>
            </a:r>
            <a:r>
              <a:rPr lang="en-GB" sz="2000" b="1" dirty="0"/>
              <a:t>new product </a:t>
            </a:r>
            <a:r>
              <a:rPr lang="en-GB" sz="2000" dirty="0"/>
              <a:t>that makes use of </a:t>
            </a:r>
            <a:r>
              <a:rPr lang="en-GB" sz="2000" b="1" dirty="0"/>
              <a:t>magnets.</a:t>
            </a:r>
          </a:p>
          <a:p>
            <a:pPr marL="342900" indent="-342900">
              <a:buFont typeface="+mj-lt"/>
              <a:buAutoNum type="arabicParenR"/>
            </a:pPr>
            <a:r>
              <a:rPr lang="en-GB" sz="2000" dirty="0"/>
              <a:t>Label the </a:t>
            </a:r>
            <a:r>
              <a:rPr lang="en-GB" sz="2000" b="1" dirty="0"/>
              <a:t>main parts </a:t>
            </a:r>
            <a:r>
              <a:rPr lang="en-GB" sz="2000" dirty="0"/>
              <a:t>of your design.</a:t>
            </a:r>
          </a:p>
          <a:p>
            <a:pPr marL="342900" indent="-342900">
              <a:buFont typeface="+mj-lt"/>
              <a:buAutoNum type="arabicParenR"/>
            </a:pPr>
            <a:r>
              <a:rPr lang="en-GB" sz="2000" dirty="0"/>
              <a:t>Explain how your design uses </a:t>
            </a:r>
            <a:r>
              <a:rPr lang="en-GB" sz="2000" b="1" dirty="0"/>
              <a:t>magnets</a:t>
            </a:r>
            <a:r>
              <a:rPr lang="en-GB" sz="2000" dirty="0"/>
              <a:t> to make it </a:t>
            </a:r>
            <a:r>
              <a:rPr lang="en-GB" sz="2000" b="1" dirty="0"/>
              <a:t>work.</a:t>
            </a:r>
          </a:p>
          <a:p>
            <a:pPr marL="342900" indent="-342900">
              <a:buFont typeface="+mj-lt"/>
              <a:buAutoNum type="arabicParenR"/>
            </a:pPr>
            <a:r>
              <a:rPr lang="en-GB" sz="2000" dirty="0"/>
              <a:t>What makes your design </a:t>
            </a:r>
            <a:r>
              <a:rPr lang="en-GB" sz="2000" b="1" dirty="0"/>
              <a:t>different</a:t>
            </a:r>
            <a:r>
              <a:rPr lang="en-GB" sz="2000" dirty="0"/>
              <a:t> or </a:t>
            </a:r>
            <a:r>
              <a:rPr lang="en-GB" sz="2000" b="1" dirty="0"/>
              <a:t>interesting?</a:t>
            </a:r>
          </a:p>
        </p:txBody>
      </p:sp>
      <p:sp>
        <p:nvSpPr>
          <p:cNvPr id="4" name="Rectangle 3">
            <a:extLst>
              <a:ext uri="{FF2B5EF4-FFF2-40B4-BE49-F238E27FC236}">
                <a16:creationId xmlns:a16="http://schemas.microsoft.com/office/drawing/2014/main" id="{9BEDFF63-4C08-447B-B6DE-FC4278716485}"/>
              </a:ext>
            </a:extLst>
          </p:cNvPr>
          <p:cNvSpPr/>
          <p:nvPr/>
        </p:nvSpPr>
        <p:spPr>
          <a:xfrm>
            <a:off x="243608" y="2060848"/>
            <a:ext cx="5624536" cy="39604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273428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DA0E806-04C2-49EF-A7EC-C76EB7417340}"/>
              </a:ext>
            </a:extLst>
          </p:cNvPr>
          <p:cNvSpPr txBox="1"/>
          <p:nvPr/>
        </p:nvSpPr>
        <p:spPr>
          <a:xfrm>
            <a:off x="129410" y="1268760"/>
            <a:ext cx="8259014" cy="584775"/>
          </a:xfrm>
          <a:prstGeom prst="rect">
            <a:avLst/>
          </a:prstGeom>
          <a:noFill/>
        </p:spPr>
        <p:txBody>
          <a:bodyPr wrap="square" rtlCol="0">
            <a:spAutoFit/>
          </a:bodyPr>
          <a:lstStyle/>
          <a:p>
            <a:r>
              <a:rPr lang="en-GB" sz="3200" b="1" dirty="0"/>
              <a:t>Design idea for magnetic product 2</a:t>
            </a:r>
          </a:p>
        </p:txBody>
      </p:sp>
      <p:sp>
        <p:nvSpPr>
          <p:cNvPr id="9" name="TextBox 8">
            <a:extLst>
              <a:ext uri="{FF2B5EF4-FFF2-40B4-BE49-F238E27FC236}">
                <a16:creationId xmlns:a16="http://schemas.microsoft.com/office/drawing/2014/main" id="{EF12EA4E-FD45-46E4-A37E-27B796215A41}"/>
              </a:ext>
            </a:extLst>
          </p:cNvPr>
          <p:cNvSpPr txBox="1"/>
          <p:nvPr/>
        </p:nvSpPr>
        <p:spPr>
          <a:xfrm>
            <a:off x="6156177" y="2060848"/>
            <a:ext cx="2744216" cy="378565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Font typeface="+mj-lt"/>
              <a:buAutoNum type="arabicParenR"/>
            </a:pPr>
            <a:r>
              <a:rPr lang="en-GB" sz="2000" dirty="0"/>
              <a:t>Sketch a </a:t>
            </a:r>
            <a:r>
              <a:rPr lang="en-GB" sz="2000" b="1" dirty="0"/>
              <a:t>design</a:t>
            </a:r>
            <a:r>
              <a:rPr lang="en-GB" sz="2000" dirty="0"/>
              <a:t> for a </a:t>
            </a:r>
            <a:r>
              <a:rPr lang="en-GB" sz="2000" b="1" dirty="0"/>
              <a:t>new product </a:t>
            </a:r>
            <a:r>
              <a:rPr lang="en-GB" sz="2000" dirty="0"/>
              <a:t>that makes use of </a:t>
            </a:r>
            <a:r>
              <a:rPr lang="en-GB" sz="2000" b="1" dirty="0"/>
              <a:t>magnets.</a:t>
            </a:r>
          </a:p>
          <a:p>
            <a:pPr marL="342900" indent="-342900">
              <a:buFont typeface="+mj-lt"/>
              <a:buAutoNum type="arabicParenR"/>
            </a:pPr>
            <a:r>
              <a:rPr lang="en-GB" sz="2000" dirty="0"/>
              <a:t>Label the </a:t>
            </a:r>
            <a:r>
              <a:rPr lang="en-GB" sz="2000" b="1" dirty="0"/>
              <a:t>main parts </a:t>
            </a:r>
            <a:r>
              <a:rPr lang="en-GB" sz="2000" dirty="0"/>
              <a:t>of your design.</a:t>
            </a:r>
          </a:p>
          <a:p>
            <a:pPr marL="342900" indent="-342900">
              <a:buFont typeface="+mj-lt"/>
              <a:buAutoNum type="arabicParenR"/>
            </a:pPr>
            <a:r>
              <a:rPr lang="en-GB" sz="2000" dirty="0"/>
              <a:t>Explain how your design uses </a:t>
            </a:r>
            <a:r>
              <a:rPr lang="en-GB" sz="2000" b="1" dirty="0"/>
              <a:t>magnets</a:t>
            </a:r>
            <a:r>
              <a:rPr lang="en-GB" sz="2000" dirty="0"/>
              <a:t> to make it </a:t>
            </a:r>
            <a:r>
              <a:rPr lang="en-GB" sz="2000" b="1" dirty="0"/>
              <a:t>work.</a:t>
            </a:r>
          </a:p>
          <a:p>
            <a:pPr marL="342900" indent="-342900">
              <a:buFont typeface="+mj-lt"/>
              <a:buAutoNum type="arabicParenR"/>
            </a:pPr>
            <a:r>
              <a:rPr lang="en-GB" sz="2000" dirty="0"/>
              <a:t>What makes your design </a:t>
            </a:r>
            <a:r>
              <a:rPr lang="en-GB" sz="2000" b="1" dirty="0"/>
              <a:t>different</a:t>
            </a:r>
            <a:r>
              <a:rPr lang="en-GB" sz="2000" dirty="0"/>
              <a:t> or </a:t>
            </a:r>
            <a:r>
              <a:rPr lang="en-GB" sz="2000" b="1" dirty="0"/>
              <a:t>interesting?</a:t>
            </a:r>
          </a:p>
        </p:txBody>
      </p:sp>
      <p:sp>
        <p:nvSpPr>
          <p:cNvPr id="5" name="Rectangle 4">
            <a:extLst>
              <a:ext uri="{FF2B5EF4-FFF2-40B4-BE49-F238E27FC236}">
                <a16:creationId xmlns:a16="http://schemas.microsoft.com/office/drawing/2014/main" id="{DB3DF44A-CD83-42B1-AD22-79341DD68D26}"/>
              </a:ext>
            </a:extLst>
          </p:cNvPr>
          <p:cNvSpPr/>
          <p:nvPr/>
        </p:nvSpPr>
        <p:spPr>
          <a:xfrm>
            <a:off x="243608" y="2060848"/>
            <a:ext cx="5624536" cy="39604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46352584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esentation testing vehicl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4039</TotalTime>
  <Words>477</Words>
  <Application>Microsoft Office PowerPoint</Application>
  <PresentationFormat>On-screen Show (4:3)</PresentationFormat>
  <Paragraphs>52</Paragraphs>
  <Slides>7</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Calibri Light</vt:lpstr>
      <vt:lpstr>Custom Design</vt:lpstr>
      <vt:lpstr>Presentation testing vehicles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electricity</dc:title>
  <dc:creator>Attainment in Education</dc:creator>
  <cp:lastModifiedBy>Paul Anderson</cp:lastModifiedBy>
  <cp:revision>207</cp:revision>
  <dcterms:created xsi:type="dcterms:W3CDTF">2012-08-07T14:34:21Z</dcterms:created>
  <dcterms:modified xsi:type="dcterms:W3CDTF">2018-09-12T22:08:10Z</dcterms:modified>
</cp:coreProperties>
</file>