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7" r:id="rId2"/>
    <p:sldId id="258" r:id="rId3"/>
    <p:sldId id="259" r:id="rId4"/>
    <p:sldId id="260" r:id="rId5"/>
    <p:sldId id="263" r:id="rId6"/>
    <p:sldId id="265" r:id="rId7"/>
    <p:sldId id="264" r:id="rId8"/>
    <p:sldId id="261" r:id="rId9"/>
    <p:sldId id="267" r:id="rId10"/>
    <p:sldId id="268" r:id="rId11"/>
    <p:sldId id="273" r:id="rId12"/>
    <p:sldId id="274" r:id="rId13"/>
    <p:sldId id="276" r:id="rId14"/>
    <p:sldId id="275" r:id="rId15"/>
    <p:sldId id="271" r:id="rId16"/>
    <p:sldId id="272" r:id="rId1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97" autoAdjust="0"/>
    <p:restoredTop sz="58577" autoAdjust="0"/>
  </p:normalViewPr>
  <p:slideViewPr>
    <p:cSldViewPr snapToGrid="0">
      <p:cViewPr varScale="1">
        <p:scale>
          <a:sx n="39" d="100"/>
          <a:sy n="39" d="100"/>
        </p:scale>
        <p:origin x="76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73CF337-721C-4876-99C3-3A0A45829BDD}" type="datetimeFigureOut">
              <a:rPr lang="en-GB" smtClean="0"/>
              <a:t>21/05/2018</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0A276AF-2E1A-4EEC-AB3B-541F0D026A16}" type="slidenum">
              <a:rPr lang="en-GB" smtClean="0"/>
              <a:t>‹#›</a:t>
            </a:fld>
            <a:endParaRPr lang="en-GB"/>
          </a:p>
        </p:txBody>
      </p:sp>
    </p:spTree>
    <p:extLst>
      <p:ext uri="{BB962C8B-B14F-4D97-AF65-F5344CB8AC3E}">
        <p14:creationId xmlns:p14="http://schemas.microsoft.com/office/powerpoint/2010/main" val="6341245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A276AF-2E1A-4EEC-AB3B-541F0D026A16}" type="slidenum">
              <a:rPr lang="en-GB" smtClean="0"/>
              <a:t>2</a:t>
            </a:fld>
            <a:endParaRPr lang="en-GB"/>
          </a:p>
        </p:txBody>
      </p:sp>
    </p:spTree>
    <p:extLst>
      <p:ext uri="{BB962C8B-B14F-4D97-AF65-F5344CB8AC3E}">
        <p14:creationId xmlns:p14="http://schemas.microsoft.com/office/powerpoint/2010/main" val="17464564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A276AF-2E1A-4EEC-AB3B-541F0D026A16}" type="slidenum">
              <a:rPr lang="en-GB" smtClean="0"/>
              <a:t>13</a:t>
            </a:fld>
            <a:endParaRPr lang="en-GB"/>
          </a:p>
        </p:txBody>
      </p:sp>
    </p:spTree>
    <p:extLst>
      <p:ext uri="{BB962C8B-B14F-4D97-AF65-F5344CB8AC3E}">
        <p14:creationId xmlns:p14="http://schemas.microsoft.com/office/powerpoint/2010/main" val="1600992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A276AF-2E1A-4EEC-AB3B-541F0D026A16}" type="slidenum">
              <a:rPr lang="en-GB" smtClean="0"/>
              <a:t>14</a:t>
            </a:fld>
            <a:endParaRPr lang="en-GB"/>
          </a:p>
        </p:txBody>
      </p:sp>
    </p:spTree>
    <p:extLst>
      <p:ext uri="{BB962C8B-B14F-4D97-AF65-F5344CB8AC3E}">
        <p14:creationId xmlns:p14="http://schemas.microsoft.com/office/powerpoint/2010/main" val="2332189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A276AF-2E1A-4EEC-AB3B-541F0D026A16}" type="slidenum">
              <a:rPr lang="en-GB" smtClean="0"/>
              <a:t>15</a:t>
            </a:fld>
            <a:endParaRPr lang="en-GB"/>
          </a:p>
        </p:txBody>
      </p:sp>
    </p:spTree>
    <p:extLst>
      <p:ext uri="{BB962C8B-B14F-4D97-AF65-F5344CB8AC3E}">
        <p14:creationId xmlns:p14="http://schemas.microsoft.com/office/powerpoint/2010/main" val="3352928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A276AF-2E1A-4EEC-AB3B-541F0D026A16}" type="slidenum">
              <a:rPr lang="en-GB" smtClean="0"/>
              <a:t>16</a:t>
            </a:fld>
            <a:endParaRPr lang="en-GB"/>
          </a:p>
        </p:txBody>
      </p:sp>
    </p:spTree>
    <p:extLst>
      <p:ext uri="{BB962C8B-B14F-4D97-AF65-F5344CB8AC3E}">
        <p14:creationId xmlns:p14="http://schemas.microsoft.com/office/powerpoint/2010/main" val="36760536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smtClean="0">
                <a:solidFill>
                  <a:schemeClr val="tx1"/>
                </a:solidFill>
                <a:effectLst/>
                <a:latin typeface="+mn-lt"/>
                <a:ea typeface="+mn-ea"/>
                <a:cs typeface="+mn-cs"/>
              </a:rPr>
              <a:t>allows us to move things more easily by magnifying our effort. </a:t>
            </a:r>
            <a:endParaRPr lang="en-GB" sz="1200" dirty="0" smtClean="0">
              <a:latin typeface="Arial" pitchFamily="34" charset="0"/>
              <a:cs typeface="Arial" pitchFamily="34" charset="0"/>
            </a:endParaRPr>
          </a:p>
          <a:p>
            <a:endParaRPr lang="en-GB" sz="1200" dirty="0" smtClean="0">
              <a:latin typeface="Arial" pitchFamily="34" charset="0"/>
              <a:cs typeface="Arial" pitchFamily="34" charset="0"/>
            </a:endParaRPr>
          </a:p>
          <a:p>
            <a:endParaRPr lang="en-GB" sz="1200" dirty="0" smtClean="0">
              <a:latin typeface="Arial" pitchFamily="34" charset="0"/>
              <a:cs typeface="Arial" pitchFamily="34" charset="0"/>
            </a:endParaRPr>
          </a:p>
          <a:p>
            <a:r>
              <a:rPr lang="en-GB" sz="1200" dirty="0" smtClean="0">
                <a:latin typeface="Arial" pitchFamily="34" charset="0"/>
                <a:cs typeface="Arial" pitchFamily="34" charset="0"/>
              </a:rPr>
              <a:t>Put your hands either side of your face.</a:t>
            </a:r>
          </a:p>
          <a:p>
            <a:r>
              <a:rPr lang="en-GB" sz="1200" dirty="0" smtClean="0">
                <a:latin typeface="Arial" pitchFamily="34" charset="0"/>
                <a:cs typeface="Arial" pitchFamily="34" charset="0"/>
              </a:rPr>
              <a:t>Move your Jaw up and down. – Your Jaw is a Lever! </a:t>
            </a:r>
          </a:p>
          <a:p>
            <a:endParaRPr lang="en-GB" dirty="0" smtClean="0">
              <a:latin typeface="Arial" pitchFamily="34" charset="0"/>
              <a:cs typeface="Arial" pitchFamily="34" charset="0"/>
            </a:endParaRPr>
          </a:p>
          <a:p>
            <a:r>
              <a:rPr lang="en-GB" dirty="0" smtClean="0">
                <a:latin typeface="Arial" pitchFamily="34" charset="0"/>
                <a:cs typeface="Arial" pitchFamily="34" charset="0"/>
              </a:rPr>
              <a:t>Our Body has many Lever mechanisms! </a:t>
            </a:r>
          </a:p>
          <a:p>
            <a:r>
              <a:rPr lang="en-GB" dirty="0" smtClean="0">
                <a:latin typeface="Arial" pitchFamily="34" charset="0"/>
                <a:cs typeface="Arial" pitchFamily="34" charset="0"/>
              </a:rPr>
              <a:t>Arm , Neck , Jaw , Legs</a:t>
            </a:r>
          </a:p>
          <a:p>
            <a:endParaRPr lang="en-GB" dirty="0"/>
          </a:p>
        </p:txBody>
      </p:sp>
      <p:sp>
        <p:nvSpPr>
          <p:cNvPr id="4" name="Slide Number Placeholder 3"/>
          <p:cNvSpPr>
            <a:spLocks noGrp="1"/>
          </p:cNvSpPr>
          <p:nvPr>
            <p:ph type="sldNum" sz="quarter" idx="10"/>
          </p:nvPr>
        </p:nvSpPr>
        <p:spPr/>
        <p:txBody>
          <a:bodyPr/>
          <a:lstStyle/>
          <a:p>
            <a:fld id="{20A276AF-2E1A-4EEC-AB3B-541F0D026A16}" type="slidenum">
              <a:rPr lang="en-GB" smtClean="0"/>
              <a:t>4</a:t>
            </a:fld>
            <a:endParaRPr lang="en-GB"/>
          </a:p>
        </p:txBody>
      </p:sp>
    </p:spTree>
    <p:extLst>
      <p:ext uri="{BB962C8B-B14F-4D97-AF65-F5344CB8AC3E}">
        <p14:creationId xmlns:p14="http://schemas.microsoft.com/office/powerpoint/2010/main" val="3104192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A276AF-2E1A-4EEC-AB3B-541F0D026A16}" type="slidenum">
              <a:rPr lang="en-GB" smtClean="0"/>
              <a:t>5</a:t>
            </a:fld>
            <a:endParaRPr lang="en-GB"/>
          </a:p>
        </p:txBody>
      </p:sp>
    </p:spTree>
    <p:extLst>
      <p:ext uri="{BB962C8B-B14F-4D97-AF65-F5344CB8AC3E}">
        <p14:creationId xmlns:p14="http://schemas.microsoft.com/office/powerpoint/2010/main" val="2395411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0A276AF-2E1A-4EEC-AB3B-541F0D026A16}" type="slidenum">
              <a:rPr lang="en-GB" smtClean="0"/>
              <a:t>6</a:t>
            </a:fld>
            <a:endParaRPr lang="en-GB"/>
          </a:p>
        </p:txBody>
      </p:sp>
    </p:spTree>
    <p:extLst>
      <p:ext uri="{BB962C8B-B14F-4D97-AF65-F5344CB8AC3E}">
        <p14:creationId xmlns:p14="http://schemas.microsoft.com/office/powerpoint/2010/main" val="568344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Hinged</a:t>
            </a:r>
            <a:r>
              <a:rPr lang="en-GB" baseline="0" dirty="0" smtClean="0"/>
              <a:t> door golf club</a:t>
            </a:r>
          </a:p>
          <a:p>
            <a:endParaRPr lang="en-GB" baseline="0" dirty="0" smtClean="0"/>
          </a:p>
          <a:p>
            <a:r>
              <a:rPr lang="en-US" sz="1200" kern="1200" dirty="0" smtClean="0">
                <a:solidFill>
                  <a:schemeClr val="tx1"/>
                </a:solidFill>
                <a:effectLst/>
                <a:latin typeface="+mn-lt"/>
                <a:ea typeface="+mn-ea"/>
                <a:cs typeface="+mn-cs"/>
              </a:rPr>
              <a:t>A class 4 lever has the </a:t>
            </a:r>
            <a:r>
              <a:rPr lang="en-US" sz="1200" b="1"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is </a:t>
            </a:r>
            <a:endParaRPr lang="en-GB"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in between </a:t>
            </a:r>
            <a:r>
              <a:rPr lang="en-US" sz="1200" kern="1200" dirty="0" smtClean="0">
                <a:solidFill>
                  <a:schemeClr val="tx1"/>
                </a:solidFill>
                <a:effectLst/>
                <a:latin typeface="+mn-lt"/>
                <a:ea typeface="+mn-ea"/>
                <a:cs typeface="+mn-cs"/>
              </a:rPr>
              <a:t>the load and the fulcrum. </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20A276AF-2E1A-4EEC-AB3B-541F0D026A16}" type="slidenum">
              <a:rPr lang="en-GB" smtClean="0"/>
              <a:t>8</a:t>
            </a:fld>
            <a:endParaRPr lang="en-GB"/>
          </a:p>
        </p:txBody>
      </p:sp>
    </p:spTree>
    <p:extLst>
      <p:ext uri="{BB962C8B-B14F-4D97-AF65-F5344CB8AC3E}">
        <p14:creationId xmlns:p14="http://schemas.microsoft.com/office/powerpoint/2010/main" val="39335289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20A276AF-2E1A-4EEC-AB3B-541F0D026A16}" type="slidenum">
              <a:rPr lang="en-GB" smtClean="0"/>
              <a:t>9</a:t>
            </a:fld>
            <a:endParaRPr lang="en-GB"/>
          </a:p>
        </p:txBody>
      </p:sp>
    </p:spTree>
    <p:extLst>
      <p:ext uri="{BB962C8B-B14F-4D97-AF65-F5344CB8AC3E}">
        <p14:creationId xmlns:p14="http://schemas.microsoft.com/office/powerpoint/2010/main" val="2424337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solidFill>
                  <a:srgbClr val="333333"/>
                </a:solidFill>
                <a:latin typeface="verdana" panose="020B0604030504040204" pitchFamily="34" charset="0"/>
              </a:rPr>
              <a:t>A linkage consists of a system of rods or </a:t>
            </a:r>
          </a:p>
          <a:p>
            <a:r>
              <a:rPr lang="en-GB" dirty="0" smtClean="0">
                <a:solidFill>
                  <a:srgbClr val="333333"/>
                </a:solidFill>
                <a:latin typeface="verdana" panose="020B0604030504040204" pitchFamily="34" charset="0"/>
              </a:rPr>
              <a:t>other rigid materials connected by joints or pivots. </a:t>
            </a:r>
          </a:p>
          <a:p>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GB" altLang="en-US" dirty="0" smtClean="0">
              <a:solidFill>
                <a:srgbClr val="000000"/>
              </a:solidFill>
              <a:latin typeface="Comic Sans MS" panose="030F0702030302020204" pitchFamily="66"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smtClean="0">
                <a:solidFill>
                  <a:schemeClr val="tx1"/>
                </a:solidFill>
                <a:effectLst/>
                <a:latin typeface="+mn-lt"/>
                <a:ea typeface="+mn-ea"/>
                <a:cs typeface="+mn-cs"/>
              </a:rPr>
              <a:t>See how the central rod moves around a central fixed pivot. By pulling (or pushing) the linkage in one direction, it creates an exact opposite motion in the other direction. If the fixed pivot was not central, it would create a larger or smaller motion in the opposite direction.</a:t>
            </a:r>
            <a:endParaRPr lang="en-GB" altLang="en-US" dirty="0" smtClean="0">
              <a:solidFill>
                <a:srgbClr val="000000"/>
              </a:solidFill>
              <a:latin typeface="Comic Sans MS" panose="030F0702030302020204" pitchFamily="66" charset="0"/>
            </a:endParaRPr>
          </a:p>
          <a:p>
            <a:endParaRPr lang="en-GB" dirty="0" smtClean="0"/>
          </a:p>
          <a:p>
            <a:endParaRPr lang="en-GB"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rgbClr val="333333"/>
                </a:solidFill>
                <a:latin typeface="Comic Sans MS" panose="030F0702030302020204" pitchFamily="66" charset="0"/>
              </a:rPr>
              <a:t>A treadle linkage shows how linkages can be used to </a:t>
            </a:r>
            <a:r>
              <a:rPr lang="en-GB" sz="1200" dirty="0" smtClean="0">
                <a:solidFill>
                  <a:srgbClr val="FF0000"/>
                </a:solidFill>
                <a:latin typeface="Comic Sans MS" panose="030F0702030302020204" pitchFamily="66" charset="0"/>
              </a:rPr>
              <a:t>change one type of motion into another. (window screen wipers)</a:t>
            </a:r>
          </a:p>
          <a:p>
            <a:endParaRPr lang="en-GB" dirty="0"/>
          </a:p>
        </p:txBody>
      </p:sp>
      <p:sp>
        <p:nvSpPr>
          <p:cNvPr id="4" name="Slide Number Placeholder 3"/>
          <p:cNvSpPr>
            <a:spLocks noGrp="1"/>
          </p:cNvSpPr>
          <p:nvPr>
            <p:ph type="sldNum" sz="quarter" idx="10"/>
          </p:nvPr>
        </p:nvSpPr>
        <p:spPr/>
        <p:txBody>
          <a:bodyPr/>
          <a:lstStyle/>
          <a:p>
            <a:fld id="{20A276AF-2E1A-4EEC-AB3B-541F0D026A16}" type="slidenum">
              <a:rPr lang="en-GB" smtClean="0"/>
              <a:t>10</a:t>
            </a:fld>
            <a:endParaRPr lang="en-GB"/>
          </a:p>
        </p:txBody>
      </p:sp>
    </p:spTree>
    <p:extLst>
      <p:ext uri="{BB962C8B-B14F-4D97-AF65-F5344CB8AC3E}">
        <p14:creationId xmlns:p14="http://schemas.microsoft.com/office/powerpoint/2010/main" val="1918157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Follower rests on</a:t>
            </a:r>
            <a:r>
              <a:rPr lang="en-GB" baseline="0" dirty="0" smtClean="0"/>
              <a:t> the cam- allowing it to move freely. </a:t>
            </a:r>
          </a:p>
          <a:p>
            <a:endParaRPr lang="en-GB" baseline="0" dirty="0" smtClean="0"/>
          </a:p>
          <a:p>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solidFill>
                  <a:srgbClr val="333333"/>
                </a:solidFill>
                <a:latin typeface="verdana" panose="020B0604030504040204" pitchFamily="34" charset="0"/>
              </a:rPr>
              <a:t>The follower is free to move up and down, but is prevented from moving from side to side by a slide or guide, so the follower can only do three things:</a:t>
            </a:r>
          </a:p>
          <a:p>
            <a:endParaRPr lang="en-GB" dirty="0"/>
          </a:p>
        </p:txBody>
      </p:sp>
      <p:sp>
        <p:nvSpPr>
          <p:cNvPr id="4" name="Slide Number Placeholder 3"/>
          <p:cNvSpPr>
            <a:spLocks noGrp="1"/>
          </p:cNvSpPr>
          <p:nvPr>
            <p:ph type="sldNum" sz="quarter" idx="10"/>
          </p:nvPr>
        </p:nvSpPr>
        <p:spPr/>
        <p:txBody>
          <a:bodyPr/>
          <a:lstStyle/>
          <a:p>
            <a:fld id="{20A276AF-2E1A-4EEC-AB3B-541F0D026A16}" type="slidenum">
              <a:rPr lang="en-GB" smtClean="0"/>
              <a:t>11</a:t>
            </a:fld>
            <a:endParaRPr lang="en-GB"/>
          </a:p>
        </p:txBody>
      </p:sp>
    </p:spTree>
    <p:extLst>
      <p:ext uri="{BB962C8B-B14F-4D97-AF65-F5344CB8AC3E}">
        <p14:creationId xmlns:p14="http://schemas.microsoft.com/office/powerpoint/2010/main" val="28931445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bigger the cam- follower will move slower, small cam, follower will move faster. </a:t>
            </a:r>
            <a:endParaRPr lang="en-GB" dirty="0"/>
          </a:p>
        </p:txBody>
      </p:sp>
      <p:sp>
        <p:nvSpPr>
          <p:cNvPr id="4" name="Slide Number Placeholder 3"/>
          <p:cNvSpPr>
            <a:spLocks noGrp="1"/>
          </p:cNvSpPr>
          <p:nvPr>
            <p:ph type="sldNum" sz="quarter" idx="10"/>
          </p:nvPr>
        </p:nvSpPr>
        <p:spPr/>
        <p:txBody>
          <a:bodyPr/>
          <a:lstStyle/>
          <a:p>
            <a:fld id="{20A276AF-2E1A-4EEC-AB3B-541F0D026A16}" type="slidenum">
              <a:rPr lang="en-GB" smtClean="0"/>
              <a:t>12</a:t>
            </a:fld>
            <a:endParaRPr lang="en-GB"/>
          </a:p>
        </p:txBody>
      </p:sp>
    </p:spTree>
    <p:extLst>
      <p:ext uri="{BB962C8B-B14F-4D97-AF65-F5344CB8AC3E}">
        <p14:creationId xmlns:p14="http://schemas.microsoft.com/office/powerpoint/2010/main" val="1973669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4C920C7-E0B5-43A4-965F-3C90D57F987F}" type="datetimeFigureOut">
              <a:rPr lang="en-GB" smtClean="0"/>
              <a:t>21/05/2018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EB05E0-DD90-42D6-B14C-36D32A2ECBE8}" type="slidenum">
              <a:rPr lang="en-GB" smtClean="0"/>
              <a:t>‹#›</a:t>
            </a:fld>
            <a:endParaRPr lang="en-GB"/>
          </a:p>
        </p:txBody>
      </p:sp>
    </p:spTree>
    <p:extLst>
      <p:ext uri="{BB962C8B-B14F-4D97-AF65-F5344CB8AC3E}">
        <p14:creationId xmlns:p14="http://schemas.microsoft.com/office/powerpoint/2010/main" val="930887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4C920C7-E0B5-43A4-965F-3C90D57F987F}" type="datetimeFigureOut">
              <a:rPr lang="en-GB" smtClean="0"/>
              <a:t>21/05/2018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EB05E0-DD90-42D6-B14C-36D32A2ECBE8}" type="slidenum">
              <a:rPr lang="en-GB" smtClean="0"/>
              <a:t>‹#›</a:t>
            </a:fld>
            <a:endParaRPr lang="en-GB"/>
          </a:p>
        </p:txBody>
      </p:sp>
    </p:spTree>
    <p:extLst>
      <p:ext uri="{BB962C8B-B14F-4D97-AF65-F5344CB8AC3E}">
        <p14:creationId xmlns:p14="http://schemas.microsoft.com/office/powerpoint/2010/main" val="175638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4C920C7-E0B5-43A4-965F-3C90D57F987F}" type="datetimeFigureOut">
              <a:rPr lang="en-GB" smtClean="0"/>
              <a:t>21/05/2018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EB05E0-DD90-42D6-B14C-36D32A2ECBE8}" type="slidenum">
              <a:rPr lang="en-GB" smtClean="0"/>
              <a:t>‹#›</a:t>
            </a:fld>
            <a:endParaRPr lang="en-GB"/>
          </a:p>
        </p:txBody>
      </p:sp>
    </p:spTree>
    <p:extLst>
      <p:ext uri="{BB962C8B-B14F-4D97-AF65-F5344CB8AC3E}">
        <p14:creationId xmlns:p14="http://schemas.microsoft.com/office/powerpoint/2010/main" val="4265484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earning Goal">
    <p:spTree>
      <p:nvGrpSpPr>
        <p:cNvPr id="1" name=""/>
        <p:cNvGrpSpPr/>
        <p:nvPr/>
      </p:nvGrpSpPr>
      <p:grpSpPr>
        <a:xfrm>
          <a:off x="0" y="0"/>
          <a:ext cx="0" cy="0"/>
          <a:chOff x="0" y="0"/>
          <a:chExt cx="0" cy="0"/>
        </a:xfrm>
      </p:grpSpPr>
      <p:sp>
        <p:nvSpPr>
          <p:cNvPr id="9" name="Round Diagonal Corner Rectangle 8"/>
          <p:cNvSpPr/>
          <p:nvPr/>
        </p:nvSpPr>
        <p:spPr>
          <a:xfrm>
            <a:off x="237860" y="619476"/>
            <a:ext cx="3260953" cy="764704"/>
          </a:xfrm>
          <a:prstGeom prst="round2DiagRect">
            <a:avLst/>
          </a:prstGeom>
        </p:spPr>
        <p:style>
          <a:lnRef idx="0">
            <a:schemeClr val="accent2"/>
          </a:lnRef>
          <a:fillRef idx="3">
            <a:schemeClr val="accent2"/>
          </a:fillRef>
          <a:effectRef idx="3">
            <a:schemeClr val="accent2"/>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GB" sz="4000" b="1" cap="none" spc="150" dirty="0" smtClean="0">
                <a:ln w="11430"/>
                <a:solidFill>
                  <a:srgbClr val="7030A0"/>
                </a:solidFill>
                <a:effectLst>
                  <a:outerShdw blurRad="25400" algn="tl" rotWithShape="0">
                    <a:srgbClr val="000000">
                      <a:alpha val="43000"/>
                    </a:srgbClr>
                  </a:outerShdw>
                </a:effectLst>
              </a:rPr>
              <a:t>W</a:t>
            </a:r>
            <a:r>
              <a:rPr lang="en-GB" sz="4000" b="1" cap="none" spc="150" dirty="0" smtClean="0">
                <a:ln w="11430"/>
                <a:solidFill>
                  <a:srgbClr val="F8F8F8"/>
                </a:solidFill>
                <a:effectLst>
                  <a:outerShdw blurRad="25400" algn="tl" rotWithShape="0">
                    <a:srgbClr val="000000">
                      <a:alpha val="43000"/>
                    </a:srgbClr>
                  </a:outerShdw>
                </a:effectLst>
              </a:rPr>
              <a:t>hat</a:t>
            </a:r>
            <a:endParaRPr lang="en-GB" sz="4000" b="1" cap="none" spc="150" dirty="0">
              <a:ln w="11430"/>
              <a:solidFill>
                <a:srgbClr val="F8F8F8"/>
              </a:solidFill>
              <a:effectLst>
                <a:outerShdw blurRad="25400" algn="tl" rotWithShape="0">
                  <a:srgbClr val="000000">
                    <a:alpha val="43000"/>
                  </a:srgbClr>
                </a:outerShdw>
              </a:effectLst>
            </a:endParaRPr>
          </a:p>
        </p:txBody>
      </p:sp>
      <p:sp>
        <p:nvSpPr>
          <p:cNvPr id="13" name="Text Placeholder 12"/>
          <p:cNvSpPr>
            <a:spLocks noGrp="1"/>
          </p:cNvSpPr>
          <p:nvPr>
            <p:ph type="body" sz="quarter" idx="10" hasCustomPrompt="1"/>
          </p:nvPr>
        </p:nvSpPr>
        <p:spPr>
          <a:xfrm>
            <a:off x="3790256" y="619476"/>
            <a:ext cx="8064896" cy="1080120"/>
          </a:xfrm>
        </p:spPr>
        <p:txBody>
          <a:bodyPr>
            <a:normAutofit/>
          </a:bodyPr>
          <a:lstStyle>
            <a:lvl1pPr marL="457200" indent="-457200">
              <a:buFont typeface="Courier New" pitchFamily="49" charset="0"/>
              <a:buChar char="o"/>
              <a:defRPr sz="2800" baseline="0">
                <a:solidFill>
                  <a:schemeClr val="tx1">
                    <a:lumMod val="65000"/>
                    <a:lumOff val="35000"/>
                  </a:schemeClr>
                </a:solidFill>
              </a:defRPr>
            </a:lvl1pPr>
          </a:lstStyle>
          <a:p>
            <a:pPr lvl="0"/>
            <a:r>
              <a:rPr lang="en-US" dirty="0" smtClean="0"/>
              <a:t>Type Learning Goal here</a:t>
            </a:r>
            <a:endParaRPr lang="en-GB" dirty="0"/>
          </a:p>
        </p:txBody>
      </p:sp>
      <p:sp>
        <p:nvSpPr>
          <p:cNvPr id="10" name="Rounded Rectangle 9"/>
          <p:cNvSpPr/>
          <p:nvPr/>
        </p:nvSpPr>
        <p:spPr>
          <a:xfrm>
            <a:off x="8112224" y="0"/>
            <a:ext cx="4079776" cy="360040"/>
          </a:xfrm>
          <a:prstGeom prst="roundRect">
            <a:avLst/>
          </a:prstGeom>
          <a:solidFill>
            <a:srgbClr val="7030A0"/>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en-GB" sz="1800" b="1" cap="none" spc="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Design</a:t>
            </a:r>
            <a:r>
              <a:rPr lang="en-GB" sz="1800" b="1" cap="none" spc="0" baseline="0"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&amp; Technology</a:t>
            </a:r>
            <a:endParaRPr lang="en-GB" sz="1800" b="1" cap="none" spc="0"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6" name="Round Diagonal Corner Rectangle 5"/>
          <p:cNvSpPr/>
          <p:nvPr userDrawn="1"/>
        </p:nvSpPr>
        <p:spPr>
          <a:xfrm>
            <a:off x="237860" y="2109938"/>
            <a:ext cx="3260953" cy="764704"/>
          </a:xfrm>
          <a:prstGeom prst="round2DiagRect">
            <a:avLst/>
          </a:prstGeom>
        </p:spPr>
        <p:style>
          <a:lnRef idx="0">
            <a:schemeClr val="accent2"/>
          </a:lnRef>
          <a:fillRef idx="3">
            <a:schemeClr val="accent2"/>
          </a:fillRef>
          <a:effectRef idx="3">
            <a:schemeClr val="accent2"/>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GB" sz="4000" b="1" cap="none" spc="150" dirty="0" smtClean="0">
                <a:ln w="11430"/>
                <a:solidFill>
                  <a:srgbClr val="7030A0"/>
                </a:solidFill>
                <a:effectLst>
                  <a:outerShdw blurRad="25400" algn="tl" rotWithShape="0">
                    <a:srgbClr val="000000">
                      <a:alpha val="43000"/>
                    </a:srgbClr>
                  </a:outerShdw>
                </a:effectLst>
              </a:rPr>
              <a:t>W</a:t>
            </a:r>
            <a:r>
              <a:rPr lang="en-GB" sz="4000" b="1" cap="none" spc="150" dirty="0" smtClean="0">
                <a:ln w="11430"/>
                <a:solidFill>
                  <a:srgbClr val="F8F8F8"/>
                </a:solidFill>
                <a:effectLst>
                  <a:outerShdw blurRad="25400" algn="tl" rotWithShape="0">
                    <a:srgbClr val="000000">
                      <a:alpha val="43000"/>
                    </a:srgbClr>
                  </a:outerShdw>
                </a:effectLst>
              </a:rPr>
              <a:t>hy</a:t>
            </a:r>
            <a:endParaRPr lang="en-GB" sz="4000" b="1" cap="none" spc="150" dirty="0">
              <a:ln w="11430"/>
              <a:solidFill>
                <a:srgbClr val="F8F8F8"/>
              </a:solidFill>
              <a:effectLst>
                <a:outerShdw blurRad="25400" algn="tl" rotWithShape="0">
                  <a:srgbClr val="000000">
                    <a:alpha val="43000"/>
                  </a:srgbClr>
                </a:outerShdw>
              </a:effectLst>
            </a:endParaRPr>
          </a:p>
        </p:txBody>
      </p:sp>
      <p:sp>
        <p:nvSpPr>
          <p:cNvPr id="7" name="Round Diagonal Corner Rectangle 6"/>
          <p:cNvSpPr/>
          <p:nvPr userDrawn="1"/>
        </p:nvSpPr>
        <p:spPr>
          <a:xfrm>
            <a:off x="237860" y="3717032"/>
            <a:ext cx="3260953" cy="764704"/>
          </a:xfrm>
          <a:prstGeom prst="round2DiagRect">
            <a:avLst/>
          </a:prstGeom>
        </p:spPr>
        <p:style>
          <a:lnRef idx="0">
            <a:schemeClr val="accent2"/>
          </a:lnRef>
          <a:fillRef idx="3">
            <a:schemeClr val="accent2"/>
          </a:fillRef>
          <a:effectRef idx="3">
            <a:schemeClr val="accent2"/>
          </a:effectRef>
          <a:fontRef idx="minor">
            <a:schemeClr val="lt1"/>
          </a:fontRef>
        </p:style>
        <p:txBody>
          <a:bodyPr rtlCol="0" anchor="ctr">
            <a:scene3d>
              <a:camera prst="orthographicFront"/>
              <a:lightRig rig="soft" dir="t">
                <a:rot lat="0" lon="0" rev="10800000"/>
              </a:lightRig>
            </a:scene3d>
            <a:sp3d>
              <a:bevelT w="27940" h="12700"/>
              <a:contourClr>
                <a:srgbClr val="DDDDDD"/>
              </a:contourClr>
            </a:sp3d>
          </a:bodyPr>
          <a:lstStyle/>
          <a:p>
            <a:pPr algn="ctr"/>
            <a:r>
              <a:rPr lang="en-GB" sz="4000" b="1" cap="none" spc="150" dirty="0" smtClean="0">
                <a:ln w="11430"/>
                <a:solidFill>
                  <a:srgbClr val="7030A0"/>
                </a:solidFill>
                <a:effectLst>
                  <a:outerShdw blurRad="25400" algn="tl" rotWithShape="0">
                    <a:srgbClr val="000000">
                      <a:alpha val="43000"/>
                    </a:srgbClr>
                  </a:outerShdw>
                </a:effectLst>
              </a:rPr>
              <a:t>W</a:t>
            </a:r>
            <a:r>
              <a:rPr lang="en-GB" sz="4000" b="1" cap="none" spc="150" dirty="0" smtClean="0">
                <a:ln w="11430"/>
                <a:solidFill>
                  <a:srgbClr val="F8F8F8"/>
                </a:solidFill>
                <a:effectLst>
                  <a:outerShdw blurRad="25400" algn="tl" rotWithShape="0">
                    <a:srgbClr val="000000">
                      <a:alpha val="43000"/>
                    </a:srgbClr>
                  </a:outerShdw>
                </a:effectLst>
              </a:rPr>
              <a:t>here</a:t>
            </a:r>
            <a:endParaRPr lang="en-GB" sz="4000" b="1" cap="none" spc="150" dirty="0">
              <a:ln w="11430"/>
              <a:solidFill>
                <a:srgbClr val="F8F8F8"/>
              </a:solidFill>
              <a:effectLst>
                <a:outerShdw blurRad="25400" algn="tl" rotWithShape="0">
                  <a:srgbClr val="000000">
                    <a:alpha val="43000"/>
                  </a:srgbClr>
                </a:outerShdw>
              </a:effectLst>
            </a:endParaRPr>
          </a:p>
        </p:txBody>
      </p:sp>
      <p:sp>
        <p:nvSpPr>
          <p:cNvPr id="11" name="Text Placeholder 12"/>
          <p:cNvSpPr>
            <a:spLocks noGrp="1"/>
          </p:cNvSpPr>
          <p:nvPr>
            <p:ph type="body" sz="quarter" idx="11" hasCustomPrompt="1"/>
          </p:nvPr>
        </p:nvSpPr>
        <p:spPr>
          <a:xfrm>
            <a:off x="3845355" y="2109938"/>
            <a:ext cx="8064896" cy="1080120"/>
          </a:xfrm>
        </p:spPr>
        <p:txBody>
          <a:bodyPr>
            <a:normAutofit/>
          </a:bodyPr>
          <a:lstStyle>
            <a:lvl1pPr marL="457200" indent="-457200">
              <a:buFont typeface="Courier New" pitchFamily="49" charset="0"/>
              <a:buChar char="o"/>
              <a:defRPr sz="2800" baseline="0">
                <a:solidFill>
                  <a:schemeClr val="tx1">
                    <a:lumMod val="65000"/>
                    <a:lumOff val="35000"/>
                  </a:schemeClr>
                </a:solidFill>
              </a:defRPr>
            </a:lvl1pPr>
          </a:lstStyle>
          <a:p>
            <a:pPr lvl="0"/>
            <a:r>
              <a:rPr lang="en-US" dirty="0" smtClean="0"/>
              <a:t>Type Learning Goal here</a:t>
            </a:r>
            <a:endParaRPr lang="en-GB" dirty="0"/>
          </a:p>
        </p:txBody>
      </p:sp>
      <p:sp>
        <p:nvSpPr>
          <p:cNvPr id="12" name="Text Placeholder 12"/>
          <p:cNvSpPr>
            <a:spLocks noGrp="1"/>
          </p:cNvSpPr>
          <p:nvPr>
            <p:ph type="body" sz="quarter" idx="12" hasCustomPrompt="1"/>
          </p:nvPr>
        </p:nvSpPr>
        <p:spPr>
          <a:xfrm>
            <a:off x="3792571" y="3717032"/>
            <a:ext cx="8064896" cy="1080120"/>
          </a:xfrm>
        </p:spPr>
        <p:txBody>
          <a:bodyPr>
            <a:normAutofit/>
          </a:bodyPr>
          <a:lstStyle>
            <a:lvl1pPr marL="457200" indent="-457200">
              <a:buFont typeface="Courier New" pitchFamily="49" charset="0"/>
              <a:buChar char="o"/>
              <a:defRPr sz="2800" baseline="0">
                <a:solidFill>
                  <a:schemeClr val="tx1">
                    <a:lumMod val="65000"/>
                    <a:lumOff val="35000"/>
                  </a:schemeClr>
                </a:solidFill>
              </a:defRPr>
            </a:lvl1pPr>
          </a:lstStyle>
          <a:p>
            <a:pPr lvl="0"/>
            <a:r>
              <a:rPr lang="en-US" dirty="0" smtClean="0"/>
              <a:t>Type Learning Goal here</a:t>
            </a:r>
            <a:endParaRPr lang="en-GB" dirty="0"/>
          </a:p>
        </p:txBody>
      </p:sp>
      <p:graphicFrame>
        <p:nvGraphicFramePr>
          <p:cNvPr id="14" name="Table 13"/>
          <p:cNvGraphicFramePr>
            <a:graphicFrameLocks noGrp="1"/>
          </p:cNvGraphicFramePr>
          <p:nvPr userDrawn="1">
            <p:extLst/>
          </p:nvPr>
        </p:nvGraphicFramePr>
        <p:xfrm>
          <a:off x="0" y="5014168"/>
          <a:ext cx="12192000" cy="1655192"/>
        </p:xfrm>
        <a:graphic>
          <a:graphicData uri="http://schemas.openxmlformats.org/drawingml/2006/table">
            <a:tbl>
              <a:tblPr firstRow="1" bandRow="1">
                <a:tableStyleId>{5C22544A-7EE6-4342-B048-85BDC9FD1C3A}</a:tableStyleId>
              </a:tblPr>
              <a:tblGrid>
                <a:gridCol w="2438400">
                  <a:extLst>
                    <a:ext uri="{9D8B030D-6E8A-4147-A177-3AD203B41FA5}">
                      <a16:colId xmlns:a16="http://schemas.microsoft.com/office/drawing/2014/main" val="20000"/>
                    </a:ext>
                  </a:extLst>
                </a:gridCol>
                <a:gridCol w="2438400">
                  <a:extLst>
                    <a:ext uri="{9D8B030D-6E8A-4147-A177-3AD203B41FA5}">
                      <a16:colId xmlns:a16="http://schemas.microsoft.com/office/drawing/2014/main" val="20001"/>
                    </a:ext>
                  </a:extLst>
                </a:gridCol>
                <a:gridCol w="2438400">
                  <a:extLst>
                    <a:ext uri="{9D8B030D-6E8A-4147-A177-3AD203B41FA5}">
                      <a16:colId xmlns:a16="http://schemas.microsoft.com/office/drawing/2014/main" val="20002"/>
                    </a:ext>
                  </a:extLst>
                </a:gridCol>
                <a:gridCol w="2438400">
                  <a:extLst>
                    <a:ext uri="{9D8B030D-6E8A-4147-A177-3AD203B41FA5}">
                      <a16:colId xmlns:a16="http://schemas.microsoft.com/office/drawing/2014/main" val="20003"/>
                    </a:ext>
                  </a:extLst>
                </a:gridCol>
                <a:gridCol w="2438400">
                  <a:extLst>
                    <a:ext uri="{9D8B030D-6E8A-4147-A177-3AD203B41FA5}">
                      <a16:colId xmlns:a16="http://schemas.microsoft.com/office/drawing/2014/main" val="20004"/>
                    </a:ext>
                  </a:extLst>
                </a:gridCol>
              </a:tblGrid>
              <a:tr h="1655192">
                <a:tc>
                  <a:txBody>
                    <a:bodyPr/>
                    <a:lstStyle/>
                    <a:p>
                      <a:r>
                        <a:rPr lang="en-GB" sz="1800" dirty="0" smtClean="0">
                          <a:solidFill>
                            <a:schemeClr val="bg1"/>
                          </a:solidFill>
                          <a:latin typeface="+mn-lt"/>
                        </a:rPr>
                        <a:t>Believe</a:t>
                      </a:r>
                      <a:r>
                        <a:rPr lang="en-GB" sz="1800" dirty="0" smtClean="0">
                          <a:solidFill>
                            <a:schemeClr val="tx1"/>
                          </a:solidFill>
                          <a:latin typeface="+mn-lt"/>
                        </a:rPr>
                        <a:t/>
                      </a:r>
                      <a:br>
                        <a:rPr lang="en-GB" sz="1800" dirty="0" smtClean="0">
                          <a:solidFill>
                            <a:schemeClr val="tx1"/>
                          </a:solidFill>
                          <a:latin typeface="+mn-lt"/>
                        </a:rPr>
                      </a:br>
                      <a:endParaRPr lang="en-GB" sz="1800" dirty="0" smtClean="0">
                        <a:solidFill>
                          <a:schemeClr val="tx1"/>
                        </a:solidFill>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800" b="1" dirty="0" smtClean="0">
                          <a:solidFill>
                            <a:schemeClr val="bg1"/>
                          </a:solidFill>
                          <a:latin typeface="+mn-lt"/>
                        </a:rPr>
                        <a:t>Approach the task</a:t>
                      </a:r>
                      <a:r>
                        <a:rPr lang="en-GB" sz="1800" b="1" baseline="0" dirty="0" smtClean="0">
                          <a:solidFill>
                            <a:schemeClr val="bg1"/>
                          </a:solidFill>
                          <a:latin typeface="+mn-lt"/>
                        </a:rPr>
                        <a:t> positively</a:t>
                      </a:r>
                      <a:endParaRPr lang="en-GB" sz="1800" b="1" dirty="0" smtClean="0">
                        <a:solidFill>
                          <a:schemeClr val="bg1"/>
                        </a:solidFill>
                        <a:latin typeface="+mn-lt"/>
                      </a:endParaRPr>
                    </a:p>
                  </a:txBody>
                  <a:tcPr marL="121920" marR="121920" marT="45650" marB="45650">
                    <a:solidFill>
                      <a:schemeClr val="accent2"/>
                    </a:solidFill>
                  </a:tcPr>
                </a:tc>
                <a:tc>
                  <a:txBody>
                    <a:bodyPr/>
                    <a:lstStyle/>
                    <a:p>
                      <a:r>
                        <a:rPr lang="en-GB" sz="1800" dirty="0" smtClean="0">
                          <a:solidFill>
                            <a:schemeClr val="bg1"/>
                          </a:solidFill>
                          <a:latin typeface="+mn-lt"/>
                        </a:rPr>
                        <a:t>Achieve</a:t>
                      </a:r>
                      <a:r>
                        <a:rPr lang="en-GB" sz="1800" dirty="0" smtClean="0">
                          <a:solidFill>
                            <a:schemeClr val="tx1"/>
                          </a:solidFill>
                          <a:latin typeface="+mn-lt"/>
                        </a:rPr>
                        <a:t/>
                      </a:r>
                      <a:br>
                        <a:rPr lang="en-GB" sz="1800" dirty="0" smtClean="0">
                          <a:solidFill>
                            <a:schemeClr val="tx1"/>
                          </a:solidFill>
                          <a:latin typeface="+mn-lt"/>
                        </a:rPr>
                      </a:br>
                      <a:endParaRPr lang="en-GB" sz="1800" dirty="0" smtClean="0">
                        <a:solidFill>
                          <a:schemeClr val="tx1"/>
                        </a:solidFill>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cap="none" normalizeH="0" baseline="0" dirty="0" smtClean="0">
                          <a:ln>
                            <a:noFill/>
                          </a:ln>
                          <a:solidFill>
                            <a:schemeClr val="bg1"/>
                          </a:solidFill>
                          <a:effectLst/>
                          <a:latin typeface="+mn-lt"/>
                          <a:cs typeface="Arial" charset="0"/>
                        </a:rPr>
                        <a:t>Try to exceed my target!</a:t>
                      </a:r>
                    </a:p>
                  </a:txBody>
                  <a:tcPr marL="121920" marR="121920" marT="45650" marB="45650">
                    <a:solidFill>
                      <a:srgbClr val="FFC000"/>
                    </a:solidFill>
                  </a:tcPr>
                </a:tc>
                <a:tc>
                  <a:txBody>
                    <a:bodyPr/>
                    <a:lstStyle/>
                    <a:p>
                      <a:r>
                        <a:rPr lang="en-GB" sz="1800" dirty="0" smtClean="0">
                          <a:solidFill>
                            <a:schemeClr val="bg1"/>
                          </a:solidFill>
                          <a:latin typeface="+mn-lt"/>
                        </a:rPr>
                        <a:t>Succeed</a:t>
                      </a:r>
                    </a:p>
                  </a:txBody>
                  <a:tcPr marL="121920" marR="121920" marT="45650" marB="45650">
                    <a:solidFill>
                      <a:schemeClr val="accent4">
                        <a:lumMod val="75000"/>
                      </a:schemeClr>
                    </a:solidFill>
                  </a:tcPr>
                </a:tc>
                <a:tc>
                  <a:txBody>
                    <a:bodyPr/>
                    <a:lstStyle/>
                    <a:p>
                      <a:pPr algn="l"/>
                      <a:r>
                        <a:rPr lang="en-GB" sz="1800" dirty="0" smtClean="0">
                          <a:solidFill>
                            <a:schemeClr val="bg1"/>
                          </a:solidFill>
                          <a:latin typeface="+mn-lt"/>
                        </a:rPr>
                        <a:t>Enjoy</a:t>
                      </a:r>
                      <a:r>
                        <a:rPr lang="en-GB" sz="1800" dirty="0" smtClean="0">
                          <a:solidFill>
                            <a:schemeClr val="tx1"/>
                          </a:solidFill>
                          <a:latin typeface="+mn-lt"/>
                        </a:rPr>
                        <a:t/>
                      </a:r>
                      <a:br>
                        <a:rPr lang="en-GB" sz="1800" dirty="0" smtClean="0">
                          <a:solidFill>
                            <a:schemeClr val="tx1"/>
                          </a:solidFill>
                          <a:latin typeface="+mn-lt"/>
                        </a:rPr>
                      </a:br>
                      <a:endParaRPr lang="en-GB" sz="1800" dirty="0" smtClean="0">
                        <a:solidFill>
                          <a:schemeClr val="tx1"/>
                        </a:solidFill>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cap="none" normalizeH="0" baseline="0" dirty="0" smtClean="0">
                          <a:ln>
                            <a:noFill/>
                          </a:ln>
                          <a:solidFill>
                            <a:schemeClr val="bg1"/>
                          </a:solidFill>
                          <a:effectLst/>
                          <a:latin typeface="+mn-lt"/>
                          <a:cs typeface="Arial" charset="0"/>
                        </a:rPr>
                        <a:t>Have fun, but work Safely</a:t>
                      </a:r>
                    </a:p>
                  </a:txBody>
                  <a:tcPr marL="121920" marR="121920" marT="45650" marB="45650">
                    <a:solidFill>
                      <a:srgbClr val="FF0000"/>
                    </a:solidFill>
                  </a:tcPr>
                </a:tc>
                <a:tc>
                  <a:txBody>
                    <a:bodyPr/>
                    <a:lstStyle/>
                    <a:p>
                      <a:r>
                        <a:rPr lang="en-GB" sz="1800" dirty="0" smtClean="0">
                          <a:solidFill>
                            <a:schemeClr val="bg1"/>
                          </a:solidFill>
                          <a:latin typeface="+mn-lt"/>
                        </a:rPr>
                        <a:t>Support</a:t>
                      </a:r>
                      <a:br>
                        <a:rPr lang="en-GB" sz="1800" dirty="0" smtClean="0">
                          <a:solidFill>
                            <a:schemeClr val="bg1"/>
                          </a:solidFill>
                          <a:latin typeface="+mn-lt"/>
                        </a:rPr>
                      </a:br>
                      <a:endParaRPr lang="en-GB" sz="1800" dirty="0" smtClean="0">
                        <a:solidFill>
                          <a:schemeClr val="bg1"/>
                        </a:solidFill>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cap="none" normalizeH="0" baseline="0" dirty="0" smtClean="0">
                          <a:ln>
                            <a:noFill/>
                          </a:ln>
                          <a:solidFill>
                            <a:schemeClr val="bg1"/>
                          </a:solidFill>
                          <a:effectLst/>
                          <a:latin typeface="+mn-lt"/>
                          <a:cs typeface="Arial" charset="0"/>
                        </a:rPr>
                        <a:t>Work independently and support each other</a:t>
                      </a:r>
                    </a:p>
                    <a:p>
                      <a:endParaRPr lang="en-GB" sz="1800" dirty="0">
                        <a:solidFill>
                          <a:srgbClr val="92D050"/>
                        </a:solidFill>
                        <a:latin typeface="+mn-lt"/>
                      </a:endParaRPr>
                    </a:p>
                  </a:txBody>
                  <a:tcPr marL="121920" marR="121920" marT="45650" marB="45650">
                    <a:solidFill>
                      <a:srgbClr val="00B050"/>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02558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4C920C7-E0B5-43A4-965F-3C90D57F987F}" type="datetimeFigureOut">
              <a:rPr lang="en-GB" smtClean="0"/>
              <a:t>21/05/2018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EB05E0-DD90-42D6-B14C-36D32A2ECBE8}" type="slidenum">
              <a:rPr lang="en-GB" smtClean="0"/>
              <a:t>‹#›</a:t>
            </a:fld>
            <a:endParaRPr lang="en-GB"/>
          </a:p>
        </p:txBody>
      </p:sp>
    </p:spTree>
    <p:extLst>
      <p:ext uri="{BB962C8B-B14F-4D97-AF65-F5344CB8AC3E}">
        <p14:creationId xmlns:p14="http://schemas.microsoft.com/office/powerpoint/2010/main" val="865744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4C920C7-E0B5-43A4-965F-3C90D57F987F}" type="datetimeFigureOut">
              <a:rPr lang="en-GB" smtClean="0"/>
              <a:t>21/05/2018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DEB05E0-DD90-42D6-B14C-36D32A2ECBE8}" type="slidenum">
              <a:rPr lang="en-GB" smtClean="0"/>
              <a:t>‹#›</a:t>
            </a:fld>
            <a:endParaRPr lang="en-GB"/>
          </a:p>
        </p:txBody>
      </p:sp>
    </p:spTree>
    <p:extLst>
      <p:ext uri="{BB962C8B-B14F-4D97-AF65-F5344CB8AC3E}">
        <p14:creationId xmlns:p14="http://schemas.microsoft.com/office/powerpoint/2010/main" val="2404435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4C920C7-E0B5-43A4-965F-3C90D57F987F}" type="datetimeFigureOut">
              <a:rPr lang="en-GB" smtClean="0"/>
              <a:t>21/05/2018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EB05E0-DD90-42D6-B14C-36D32A2ECBE8}" type="slidenum">
              <a:rPr lang="en-GB" smtClean="0"/>
              <a:t>‹#›</a:t>
            </a:fld>
            <a:endParaRPr lang="en-GB"/>
          </a:p>
        </p:txBody>
      </p:sp>
    </p:spTree>
    <p:extLst>
      <p:ext uri="{BB962C8B-B14F-4D97-AF65-F5344CB8AC3E}">
        <p14:creationId xmlns:p14="http://schemas.microsoft.com/office/powerpoint/2010/main" val="1493371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4C920C7-E0B5-43A4-965F-3C90D57F987F}" type="datetimeFigureOut">
              <a:rPr lang="en-GB" smtClean="0"/>
              <a:t>21/05/2018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DEB05E0-DD90-42D6-B14C-36D32A2ECBE8}" type="slidenum">
              <a:rPr lang="en-GB" smtClean="0"/>
              <a:t>‹#›</a:t>
            </a:fld>
            <a:endParaRPr lang="en-GB"/>
          </a:p>
        </p:txBody>
      </p:sp>
    </p:spTree>
    <p:extLst>
      <p:ext uri="{BB962C8B-B14F-4D97-AF65-F5344CB8AC3E}">
        <p14:creationId xmlns:p14="http://schemas.microsoft.com/office/powerpoint/2010/main" val="4284990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4C920C7-E0B5-43A4-965F-3C90D57F987F}" type="datetimeFigureOut">
              <a:rPr lang="en-GB" smtClean="0"/>
              <a:t>21/05/2018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DEB05E0-DD90-42D6-B14C-36D32A2ECBE8}" type="slidenum">
              <a:rPr lang="en-GB" smtClean="0"/>
              <a:t>‹#›</a:t>
            </a:fld>
            <a:endParaRPr lang="en-GB"/>
          </a:p>
        </p:txBody>
      </p:sp>
    </p:spTree>
    <p:extLst>
      <p:ext uri="{BB962C8B-B14F-4D97-AF65-F5344CB8AC3E}">
        <p14:creationId xmlns:p14="http://schemas.microsoft.com/office/powerpoint/2010/main" val="4291679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C920C7-E0B5-43A4-965F-3C90D57F987F}" type="datetimeFigureOut">
              <a:rPr lang="en-GB" smtClean="0"/>
              <a:t>21/05/2018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DEB05E0-DD90-42D6-B14C-36D32A2ECBE8}" type="slidenum">
              <a:rPr lang="en-GB" smtClean="0"/>
              <a:t>‹#›</a:t>
            </a:fld>
            <a:endParaRPr lang="en-GB"/>
          </a:p>
        </p:txBody>
      </p:sp>
    </p:spTree>
    <p:extLst>
      <p:ext uri="{BB962C8B-B14F-4D97-AF65-F5344CB8AC3E}">
        <p14:creationId xmlns:p14="http://schemas.microsoft.com/office/powerpoint/2010/main" val="3319161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4C920C7-E0B5-43A4-965F-3C90D57F987F}" type="datetimeFigureOut">
              <a:rPr lang="en-GB" smtClean="0"/>
              <a:t>21/05/2018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EB05E0-DD90-42D6-B14C-36D32A2ECBE8}" type="slidenum">
              <a:rPr lang="en-GB" smtClean="0"/>
              <a:t>‹#›</a:t>
            </a:fld>
            <a:endParaRPr lang="en-GB"/>
          </a:p>
        </p:txBody>
      </p:sp>
    </p:spTree>
    <p:extLst>
      <p:ext uri="{BB962C8B-B14F-4D97-AF65-F5344CB8AC3E}">
        <p14:creationId xmlns:p14="http://schemas.microsoft.com/office/powerpoint/2010/main" val="4230582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4C920C7-E0B5-43A4-965F-3C90D57F987F}" type="datetimeFigureOut">
              <a:rPr lang="en-GB" smtClean="0"/>
              <a:t>21/05/2018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DEB05E0-DD90-42D6-B14C-36D32A2ECBE8}" type="slidenum">
              <a:rPr lang="en-GB" smtClean="0"/>
              <a:t>‹#›</a:t>
            </a:fld>
            <a:endParaRPr lang="en-GB"/>
          </a:p>
        </p:txBody>
      </p:sp>
    </p:spTree>
    <p:extLst>
      <p:ext uri="{BB962C8B-B14F-4D97-AF65-F5344CB8AC3E}">
        <p14:creationId xmlns:p14="http://schemas.microsoft.com/office/powerpoint/2010/main" val="2643084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C920C7-E0B5-43A4-965F-3C90D57F987F}" type="datetimeFigureOut">
              <a:rPr lang="en-GB" smtClean="0"/>
              <a:t>21/05/2018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EB05E0-DD90-42D6-B14C-36D32A2ECBE8}" type="slidenum">
              <a:rPr lang="en-GB" smtClean="0"/>
              <a:t>‹#›</a:t>
            </a:fld>
            <a:endParaRPr lang="en-GB"/>
          </a:p>
        </p:txBody>
      </p:sp>
    </p:spTree>
    <p:extLst>
      <p:ext uri="{BB962C8B-B14F-4D97-AF65-F5344CB8AC3E}">
        <p14:creationId xmlns:p14="http://schemas.microsoft.com/office/powerpoint/2010/main" val="9153999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gif"/><Relationship Id="rId7" Type="http://schemas.openxmlformats.org/officeDocument/2006/relationships/image" Target="../media/image29.gi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hyperlink" Target="https://www.youtube.com/watch?v=D_KIOr_Tpc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1.gi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2.gif"/></Relationships>
</file>

<file path=ppt/slides/_rels/slide12.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4.gif"/></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36.png"/><Relationship Id="rId4"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38.jpeg"/></Relationships>
</file>

<file path=ppt/slides/_rels/slide16.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9.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gi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16.pn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GB" dirty="0" smtClean="0"/>
              <a:t>Mechanisms- Levers and linkages </a:t>
            </a:r>
            <a:endParaRPr lang="en-GB" dirty="0"/>
          </a:p>
        </p:txBody>
      </p:sp>
      <p:sp>
        <p:nvSpPr>
          <p:cNvPr id="3" name="Text Placeholder 3"/>
          <p:cNvSpPr>
            <a:spLocks noGrp="1"/>
          </p:cNvSpPr>
          <p:nvPr>
            <p:ph type="body" sz="quarter" idx="10"/>
          </p:nvPr>
        </p:nvSpPr>
        <p:spPr>
          <a:xfrm>
            <a:off x="4338690" y="2060848"/>
            <a:ext cx="6751676" cy="1080120"/>
          </a:xfrm>
        </p:spPr>
        <p:txBody>
          <a:bodyPr>
            <a:normAutofit/>
          </a:bodyPr>
          <a:lstStyle/>
          <a:p>
            <a:r>
              <a:rPr lang="en-GB" dirty="0" smtClean="0"/>
              <a:t>To be aware of how they are used in Design and technology. </a:t>
            </a:r>
            <a:endParaRPr lang="en-GB" dirty="0"/>
          </a:p>
        </p:txBody>
      </p:sp>
      <p:sp>
        <p:nvSpPr>
          <p:cNvPr id="5" name="Text Placeholder 3"/>
          <p:cNvSpPr>
            <a:spLocks noGrp="1"/>
          </p:cNvSpPr>
          <p:nvPr>
            <p:ph type="body" sz="quarter" idx="10"/>
          </p:nvPr>
        </p:nvSpPr>
        <p:spPr>
          <a:xfrm>
            <a:off x="4338690" y="3717032"/>
            <a:ext cx="6048672" cy="1080120"/>
          </a:xfrm>
        </p:spPr>
        <p:txBody>
          <a:bodyPr/>
          <a:lstStyle/>
          <a:p>
            <a:r>
              <a:rPr lang="en-GB" dirty="0" smtClean="0"/>
              <a:t>50% of your final examination grade. </a:t>
            </a:r>
            <a:endParaRPr lang="en-GB" dirty="0"/>
          </a:p>
        </p:txBody>
      </p:sp>
      <p:sp>
        <p:nvSpPr>
          <p:cNvPr id="2" name="TextBox 1"/>
          <p:cNvSpPr txBox="1"/>
          <p:nvPr/>
        </p:nvSpPr>
        <p:spPr>
          <a:xfrm>
            <a:off x="5303912" y="5662990"/>
            <a:ext cx="1584176" cy="646331"/>
          </a:xfrm>
          <a:prstGeom prst="rect">
            <a:avLst/>
          </a:prstGeom>
          <a:noFill/>
        </p:spPr>
        <p:txBody>
          <a:bodyPr wrap="square" rtlCol="0">
            <a:spAutoFit/>
          </a:bodyPr>
          <a:lstStyle/>
          <a:p>
            <a:r>
              <a:rPr lang="en-GB" b="1" dirty="0">
                <a:solidFill>
                  <a:schemeClr val="bg1"/>
                </a:solidFill>
              </a:rPr>
              <a:t>Complete all tasks</a:t>
            </a:r>
          </a:p>
        </p:txBody>
      </p:sp>
    </p:spTree>
    <p:extLst>
      <p:ext uri="{BB962C8B-B14F-4D97-AF65-F5344CB8AC3E}">
        <p14:creationId xmlns:p14="http://schemas.microsoft.com/office/powerpoint/2010/main" val="351492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63134" y="0"/>
            <a:ext cx="2786468" cy="923330"/>
          </a:xfrm>
          <a:prstGeom prst="rect">
            <a:avLst/>
          </a:prstGeom>
          <a:noFill/>
        </p:spPr>
        <p:txBody>
          <a:bodyPr wrap="none" lIns="91440" tIns="45720" rIns="91440" bIns="45720">
            <a:spAutoFit/>
          </a:bodyPr>
          <a:lstStyle/>
          <a:p>
            <a:pPr algn="ct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Linkages </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5" name="TextBox 4"/>
          <p:cNvSpPr txBox="1"/>
          <p:nvPr/>
        </p:nvSpPr>
        <p:spPr>
          <a:xfrm>
            <a:off x="82737" y="801606"/>
            <a:ext cx="6348548" cy="1107996"/>
          </a:xfrm>
          <a:prstGeom prst="rect">
            <a:avLst/>
          </a:prstGeom>
          <a:noFill/>
        </p:spPr>
        <p:txBody>
          <a:bodyPr wrap="square" rtlCol="0">
            <a:spAutoFit/>
          </a:bodyPr>
          <a:lstStyle/>
          <a:p>
            <a:pPr>
              <a:buSzPct val="45000"/>
            </a:pPr>
            <a:r>
              <a:rPr lang="en-GB" altLang="en-US" sz="2400" dirty="0" smtClean="0">
                <a:solidFill>
                  <a:srgbClr val="002060"/>
                </a:solidFill>
                <a:latin typeface="Comic Sans MS" panose="030F0702030302020204" pitchFamily="66" charset="0"/>
              </a:rPr>
              <a:t>A linkage is a </a:t>
            </a:r>
            <a:r>
              <a:rPr lang="en-GB" altLang="en-US" sz="2400" b="1" dirty="0" smtClean="0">
                <a:solidFill>
                  <a:srgbClr val="FF0000"/>
                </a:solidFill>
                <a:latin typeface="Comic Sans MS" panose="030F0702030302020204" pitchFamily="66" charset="0"/>
              </a:rPr>
              <a:t>mechanism made by connecting together levers</a:t>
            </a:r>
            <a:r>
              <a:rPr lang="en-GB" altLang="en-US" b="1" dirty="0" smtClean="0">
                <a:solidFill>
                  <a:srgbClr val="FF0000"/>
                </a:solidFill>
                <a:latin typeface="Comic Sans MS" panose="030F0702030302020204" pitchFamily="66" charset="0"/>
              </a:rPr>
              <a:t>. </a:t>
            </a:r>
          </a:p>
          <a:p>
            <a:pPr>
              <a:buSzPct val="45000"/>
            </a:pPr>
            <a:endParaRPr lang="en-GB" altLang="en-US" dirty="0">
              <a:solidFill>
                <a:srgbClr val="000000"/>
              </a:solidFill>
              <a:latin typeface="Comic Sans MS" panose="030F0702030302020204" pitchFamily="66" charset="0"/>
            </a:endParaRPr>
          </a:p>
        </p:txBody>
      </p:sp>
      <p:sp>
        <p:nvSpPr>
          <p:cNvPr id="6" name="6-Point Star 5"/>
          <p:cNvSpPr/>
          <p:nvPr/>
        </p:nvSpPr>
        <p:spPr>
          <a:xfrm>
            <a:off x="6766561" y="-31935"/>
            <a:ext cx="5415152" cy="2550549"/>
          </a:xfrm>
          <a:prstGeom prst="star6">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002060"/>
                </a:solidFill>
                <a:latin typeface="Comic Sans MS" panose="030F0702030302020204" pitchFamily="66" charset="0"/>
              </a:rPr>
              <a:t>Linkages are used to </a:t>
            </a:r>
          </a:p>
          <a:p>
            <a:pPr marL="285750" indent="-285750" algn="ctr">
              <a:buFont typeface="Arial" panose="020B0604020202020204" pitchFamily="34" charset="0"/>
              <a:buChar char="•"/>
            </a:pPr>
            <a:r>
              <a:rPr lang="en-GB" dirty="0">
                <a:solidFill>
                  <a:srgbClr val="FF0000"/>
                </a:solidFill>
                <a:latin typeface="Comic Sans MS" panose="030F0702030302020204" pitchFamily="66" charset="0"/>
              </a:rPr>
              <a:t>C</a:t>
            </a:r>
            <a:r>
              <a:rPr lang="en-GB" dirty="0" smtClean="0">
                <a:solidFill>
                  <a:srgbClr val="FF0000"/>
                </a:solidFill>
                <a:latin typeface="Comic Sans MS" panose="030F0702030302020204" pitchFamily="66" charset="0"/>
              </a:rPr>
              <a:t>reate a change in direction</a:t>
            </a:r>
          </a:p>
          <a:p>
            <a:pPr marL="285750" indent="-285750" algn="ctr">
              <a:buFont typeface="Arial" panose="020B0604020202020204" pitchFamily="34" charset="0"/>
              <a:buChar char="•"/>
            </a:pPr>
            <a:r>
              <a:rPr lang="en-GB" dirty="0" smtClean="0">
                <a:solidFill>
                  <a:srgbClr val="FF0000"/>
                </a:solidFill>
                <a:latin typeface="Comic Sans MS" panose="030F0702030302020204" pitchFamily="66" charset="0"/>
              </a:rPr>
              <a:t>  Change the type of motion</a:t>
            </a:r>
            <a:endParaRPr lang="en-US" dirty="0" smtClean="0">
              <a:solidFill>
                <a:srgbClr val="FF0000"/>
              </a:solidFill>
              <a:latin typeface="Comic Sans MS" panose="030F0702030302020204" pitchFamily="66" charset="0"/>
            </a:endParaRPr>
          </a:p>
        </p:txBody>
      </p:sp>
      <p:pic>
        <p:nvPicPr>
          <p:cNvPr id="8194" name="Picture 2" descr="http://www.technologystudent.com/cams/linkag1a.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10260" y="1639103"/>
            <a:ext cx="4286250" cy="28575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806784" y="4627441"/>
            <a:ext cx="4151786" cy="1938992"/>
          </a:xfrm>
          <a:prstGeom prst="rect">
            <a:avLst/>
          </a:prstGeom>
        </p:spPr>
        <p:txBody>
          <a:bodyPr wrap="square">
            <a:spAutoFit/>
          </a:bodyPr>
          <a:lstStyle/>
          <a:p>
            <a:r>
              <a:rPr lang="en-GB" sz="2400" b="0" i="0" dirty="0" smtClean="0">
                <a:solidFill>
                  <a:srgbClr val="000000"/>
                </a:solidFill>
                <a:effectLst/>
                <a:latin typeface="Comic Sans MS" panose="030F0702030302020204" pitchFamily="66" charset="0"/>
              </a:rPr>
              <a:t>As the </a:t>
            </a:r>
            <a:r>
              <a:rPr lang="en-GB" sz="2400" b="0" i="0" dirty="0" smtClean="0">
                <a:solidFill>
                  <a:srgbClr val="FF0000"/>
                </a:solidFill>
                <a:effectLst/>
                <a:latin typeface="Comic Sans MS" panose="030F0702030302020204" pitchFamily="66" charset="0"/>
              </a:rPr>
              <a:t>top</a:t>
            </a:r>
            <a:r>
              <a:rPr lang="en-GB" sz="2400" b="0" i="0" dirty="0" smtClean="0">
                <a:solidFill>
                  <a:srgbClr val="000000"/>
                </a:solidFill>
                <a:effectLst/>
                <a:latin typeface="Comic Sans MS" panose="030F0702030302020204" pitchFamily="66" charset="0"/>
              </a:rPr>
              <a:t> rod moves to the </a:t>
            </a:r>
            <a:r>
              <a:rPr lang="en-GB" sz="2400" b="0" i="0" dirty="0" smtClean="0">
                <a:solidFill>
                  <a:srgbClr val="FF0000"/>
                </a:solidFill>
                <a:effectLst/>
                <a:latin typeface="Comic Sans MS" panose="030F0702030302020204" pitchFamily="66" charset="0"/>
              </a:rPr>
              <a:t>left </a:t>
            </a:r>
            <a:r>
              <a:rPr lang="en-GB" sz="2400" b="0" i="0" dirty="0" smtClean="0">
                <a:solidFill>
                  <a:srgbClr val="000000"/>
                </a:solidFill>
                <a:effectLst/>
                <a:latin typeface="Comic Sans MS" panose="030F0702030302020204" pitchFamily="66" charset="0"/>
              </a:rPr>
              <a:t>the </a:t>
            </a:r>
            <a:r>
              <a:rPr lang="en-GB" sz="2400" b="0" i="0" dirty="0" smtClean="0">
                <a:solidFill>
                  <a:srgbClr val="FF0000"/>
                </a:solidFill>
                <a:effectLst/>
                <a:latin typeface="Comic Sans MS" panose="030F0702030302020204" pitchFamily="66" charset="0"/>
              </a:rPr>
              <a:t>bottom </a:t>
            </a:r>
            <a:r>
              <a:rPr lang="en-GB" sz="2400" b="0" i="0" dirty="0" smtClean="0">
                <a:solidFill>
                  <a:srgbClr val="000000"/>
                </a:solidFill>
                <a:effectLst/>
                <a:latin typeface="Comic Sans MS" panose="030F0702030302020204" pitchFamily="66" charset="0"/>
              </a:rPr>
              <a:t>rod moves to the </a:t>
            </a:r>
            <a:r>
              <a:rPr lang="en-GB" sz="2400" b="0" i="0" dirty="0" smtClean="0">
                <a:solidFill>
                  <a:srgbClr val="FF0000"/>
                </a:solidFill>
                <a:effectLst/>
                <a:latin typeface="Comic Sans MS" panose="030F0702030302020204" pitchFamily="66" charset="0"/>
              </a:rPr>
              <a:t>right</a:t>
            </a:r>
            <a:r>
              <a:rPr lang="en-GB" sz="2400" b="0" i="0" dirty="0" smtClean="0">
                <a:solidFill>
                  <a:srgbClr val="000000"/>
                </a:solidFill>
                <a:effectLst/>
                <a:latin typeface="Comic Sans MS" panose="030F0702030302020204" pitchFamily="66" charset="0"/>
              </a:rPr>
              <a:t>. The bars move in </a:t>
            </a:r>
            <a:r>
              <a:rPr lang="en-GB" sz="2400" b="0" i="0" dirty="0" smtClean="0">
                <a:solidFill>
                  <a:srgbClr val="FF0000"/>
                </a:solidFill>
                <a:effectLst/>
                <a:latin typeface="Comic Sans MS" panose="030F0702030302020204" pitchFamily="66" charset="0"/>
              </a:rPr>
              <a:t>opposite directions. </a:t>
            </a:r>
            <a:endParaRPr lang="en-GB" sz="2400" dirty="0">
              <a:solidFill>
                <a:srgbClr val="FF0000"/>
              </a:solidFill>
              <a:latin typeface="Comic Sans MS" panose="030F0702030302020204" pitchFamily="66" charset="0"/>
            </a:endParaRPr>
          </a:p>
        </p:txBody>
      </p:sp>
      <p:sp>
        <p:nvSpPr>
          <p:cNvPr id="17" name="Rectangle 16"/>
          <p:cNvSpPr/>
          <p:nvPr/>
        </p:nvSpPr>
        <p:spPr>
          <a:xfrm>
            <a:off x="7149602" y="6311902"/>
            <a:ext cx="4959948" cy="369332"/>
          </a:xfrm>
          <a:prstGeom prst="rect">
            <a:avLst/>
          </a:prstGeom>
        </p:spPr>
        <p:txBody>
          <a:bodyPr wrap="none">
            <a:spAutoFit/>
          </a:bodyPr>
          <a:lstStyle/>
          <a:p>
            <a:r>
              <a:rPr lang="en-GB" dirty="0" smtClean="0">
                <a:hlinkClick r:id="rId4"/>
              </a:rPr>
              <a:t>https://www.youtube.com/watch?v=D_KIOr_TpcM</a:t>
            </a:r>
            <a:endParaRPr lang="en-GB" dirty="0"/>
          </a:p>
        </p:txBody>
      </p:sp>
      <p:pic>
        <p:nvPicPr>
          <p:cNvPr id="18" name="Picture 17"/>
          <p:cNvPicPr>
            <a:picLocks noChangeAspect="1"/>
          </p:cNvPicPr>
          <p:nvPr/>
        </p:nvPicPr>
        <p:blipFill>
          <a:blip r:embed="rId5"/>
          <a:stretch>
            <a:fillRect/>
          </a:stretch>
        </p:blipFill>
        <p:spPr>
          <a:xfrm>
            <a:off x="4819525" y="4326286"/>
            <a:ext cx="3170498" cy="2170282"/>
          </a:xfrm>
          <a:prstGeom prst="rect">
            <a:avLst/>
          </a:prstGeom>
        </p:spPr>
      </p:pic>
      <p:pic>
        <p:nvPicPr>
          <p:cNvPr id="20" name="Picture 2" descr="https://upload.wikimedia.org/wikipedia/commons/thumb/6/62/Hebebuehne_Scissorlift.jpg/220px-Hebebuehne_Scissorlift.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52083" y="2889465"/>
            <a:ext cx="1636899" cy="3214275"/>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8452083" y="2453503"/>
            <a:ext cx="1728272" cy="646331"/>
          </a:xfrm>
          <a:prstGeom prst="rect">
            <a:avLst/>
          </a:prstGeom>
          <a:noFill/>
        </p:spPr>
        <p:txBody>
          <a:bodyPr wrap="square" rtlCol="0">
            <a:spAutoFit/>
          </a:bodyPr>
          <a:lstStyle/>
          <a:p>
            <a:r>
              <a:rPr lang="en-GB" dirty="0" smtClean="0"/>
              <a:t>Mechanical lift</a:t>
            </a:r>
            <a:endParaRPr lang="en-GB" dirty="0"/>
          </a:p>
        </p:txBody>
      </p:sp>
      <p:pic>
        <p:nvPicPr>
          <p:cNvPr id="1028" name="Picture 4" descr="https://upload.wikimedia.org/wikipedia/commons/thumb/c/ce/Pantograph_Mirror.gif/220px-Pantograph_Mirror.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10143198" y="2453503"/>
            <a:ext cx="1777204" cy="177720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819525" y="2379280"/>
            <a:ext cx="2231756" cy="1477328"/>
          </a:xfrm>
          <a:prstGeom prst="rect">
            <a:avLst/>
          </a:prstGeom>
          <a:noFill/>
          <a:ln w="38100">
            <a:solidFill>
              <a:schemeClr val="tx1"/>
            </a:solidFill>
          </a:ln>
        </p:spPr>
        <p:txBody>
          <a:bodyPr wrap="square" rtlCol="0">
            <a:spAutoFit/>
          </a:bodyPr>
          <a:lstStyle/>
          <a:p>
            <a:r>
              <a:rPr lang="en-GB" dirty="0" smtClean="0">
                <a:latin typeface="Comic Sans MS" panose="030F0702030302020204" pitchFamily="66" charset="0"/>
              </a:rPr>
              <a:t>What do you think would happen to the motion if the fixed point was not central? </a:t>
            </a:r>
            <a:endParaRPr lang="en-GB" dirty="0">
              <a:latin typeface="Comic Sans MS" panose="030F0702030302020204" pitchFamily="66" charset="0"/>
            </a:endParaRPr>
          </a:p>
        </p:txBody>
      </p:sp>
      <p:pic>
        <p:nvPicPr>
          <p:cNvPr id="13" name="Picture 12"/>
          <p:cNvPicPr>
            <a:picLocks noChangeAspect="1"/>
          </p:cNvPicPr>
          <p:nvPr/>
        </p:nvPicPr>
        <p:blipFill>
          <a:blip r:embed="rId8"/>
          <a:stretch>
            <a:fillRect/>
          </a:stretch>
        </p:blipFill>
        <p:spPr>
          <a:xfrm>
            <a:off x="10551042" y="4998338"/>
            <a:ext cx="1146561" cy="1146561"/>
          </a:xfrm>
          <a:prstGeom prst="rect">
            <a:avLst/>
          </a:prstGeom>
        </p:spPr>
      </p:pic>
    </p:spTree>
    <p:extLst>
      <p:ext uri="{BB962C8B-B14F-4D97-AF65-F5344CB8AC3E}">
        <p14:creationId xmlns:p14="http://schemas.microsoft.com/office/powerpoint/2010/main" val="2265488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80223" y="182880"/>
            <a:ext cx="2061783" cy="923330"/>
          </a:xfrm>
          <a:prstGeom prst="rect">
            <a:avLst/>
          </a:prstGeom>
          <a:noFill/>
        </p:spPr>
        <p:txBody>
          <a:bodyPr wrap="none" lIns="91440" tIns="45720" rIns="91440" bIns="45720">
            <a:spAutoFit/>
          </a:bodyPr>
          <a:lstStyle/>
          <a:p>
            <a:pPr algn="ctr"/>
            <a:r>
              <a:rPr lang="en-US" sz="54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CAMS </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1026" name="Picture 2" descr="http://www.technologystudent.com/cams/pear_cam3.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52322" y="2416125"/>
            <a:ext cx="3333750" cy="4286250"/>
          </a:xfrm>
          <a:prstGeom prst="rect">
            <a:avLst/>
          </a:prstGeom>
          <a:noFill/>
          <a:extLst>
            <a:ext uri="{909E8E84-426E-40DD-AFC4-6F175D3DCCD1}">
              <a14:hiddenFill xmlns:a14="http://schemas.microsoft.com/office/drawing/2010/main">
                <a:solidFill>
                  <a:srgbClr val="FFFFFF"/>
                </a:solidFill>
              </a14:hiddenFill>
            </a:ext>
          </a:extLst>
        </p:spPr>
      </p:pic>
      <p:sp>
        <p:nvSpPr>
          <p:cNvPr id="8" name="6-Point Star 7"/>
          <p:cNvSpPr/>
          <p:nvPr/>
        </p:nvSpPr>
        <p:spPr>
          <a:xfrm>
            <a:off x="6766561" y="-31935"/>
            <a:ext cx="5415152" cy="2837128"/>
          </a:xfrm>
          <a:prstGeom prst="star6">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rgbClr val="002060"/>
                </a:solidFill>
                <a:latin typeface="Comic Sans MS" panose="030F0702030302020204" pitchFamily="66" charset="0"/>
              </a:rPr>
              <a:t>Cams are used to </a:t>
            </a:r>
            <a:r>
              <a:rPr lang="en-GB" sz="2400" dirty="0" smtClean="0">
                <a:solidFill>
                  <a:srgbClr val="FF0000"/>
                </a:solidFill>
                <a:latin typeface="Comic Sans MS" panose="030F0702030302020204" pitchFamily="66" charset="0"/>
              </a:rPr>
              <a:t>turn rotary motion into linear motion.</a:t>
            </a:r>
            <a:endParaRPr lang="en-US" sz="2400" dirty="0" smtClean="0">
              <a:solidFill>
                <a:srgbClr val="FF0000"/>
              </a:solidFill>
              <a:latin typeface="Comic Sans MS" panose="030F0702030302020204" pitchFamily="66" charset="0"/>
            </a:endParaRPr>
          </a:p>
        </p:txBody>
      </p:sp>
      <p:sp>
        <p:nvSpPr>
          <p:cNvPr id="6" name="Rectangle 5"/>
          <p:cNvSpPr/>
          <p:nvPr/>
        </p:nvSpPr>
        <p:spPr>
          <a:xfrm>
            <a:off x="195921" y="273843"/>
            <a:ext cx="4209662" cy="1938992"/>
          </a:xfrm>
          <a:prstGeom prst="rect">
            <a:avLst/>
          </a:prstGeom>
        </p:spPr>
        <p:txBody>
          <a:bodyPr wrap="square">
            <a:spAutoFit/>
          </a:bodyPr>
          <a:lstStyle/>
          <a:p>
            <a:r>
              <a:rPr lang="en-GB" sz="2400" dirty="0">
                <a:solidFill>
                  <a:srgbClr val="333333"/>
                </a:solidFill>
                <a:latin typeface="Comic Sans MS" panose="030F0702030302020204" pitchFamily="66" charset="0"/>
              </a:rPr>
              <a:t>A cam is a </a:t>
            </a:r>
            <a:r>
              <a:rPr lang="en-GB" sz="2400" dirty="0">
                <a:solidFill>
                  <a:srgbClr val="FF0000"/>
                </a:solidFill>
                <a:latin typeface="Comic Sans MS" panose="030F0702030302020204" pitchFamily="66" charset="0"/>
              </a:rPr>
              <a:t>shaped</a:t>
            </a:r>
            <a:r>
              <a:rPr lang="en-GB" sz="2400" dirty="0">
                <a:solidFill>
                  <a:srgbClr val="333333"/>
                </a:solidFill>
                <a:latin typeface="Comic Sans MS" panose="030F0702030302020204" pitchFamily="66" charset="0"/>
              </a:rPr>
              <a:t> piece of metal or plastic </a:t>
            </a:r>
            <a:r>
              <a:rPr lang="en-GB" sz="2400" dirty="0">
                <a:solidFill>
                  <a:srgbClr val="FF0000"/>
                </a:solidFill>
                <a:latin typeface="Comic Sans MS" panose="030F0702030302020204" pitchFamily="66" charset="0"/>
              </a:rPr>
              <a:t>fixed to a rotating shaft.</a:t>
            </a:r>
            <a:r>
              <a:rPr lang="en-GB" sz="2400" dirty="0">
                <a:solidFill>
                  <a:srgbClr val="333333"/>
                </a:solidFill>
                <a:latin typeface="Comic Sans MS" panose="030F0702030302020204" pitchFamily="66" charset="0"/>
              </a:rPr>
              <a:t> </a:t>
            </a:r>
            <a:r>
              <a:rPr lang="en-GB" sz="2400" dirty="0" smtClean="0">
                <a:solidFill>
                  <a:srgbClr val="333333"/>
                </a:solidFill>
                <a:latin typeface="Comic Sans MS" panose="030F0702030302020204" pitchFamily="66" charset="0"/>
              </a:rPr>
              <a:t>When the cam </a:t>
            </a:r>
            <a:r>
              <a:rPr lang="en-GB" sz="2400" dirty="0" smtClean="0">
                <a:solidFill>
                  <a:srgbClr val="FF0000"/>
                </a:solidFill>
                <a:latin typeface="Comic Sans MS" panose="030F0702030302020204" pitchFamily="66" charset="0"/>
              </a:rPr>
              <a:t>rotates</a:t>
            </a:r>
            <a:r>
              <a:rPr lang="en-GB" sz="2400" dirty="0" smtClean="0">
                <a:solidFill>
                  <a:srgbClr val="333333"/>
                </a:solidFill>
                <a:latin typeface="Comic Sans MS" panose="030F0702030302020204" pitchFamily="66" charset="0"/>
              </a:rPr>
              <a:t>, the follower </a:t>
            </a:r>
            <a:r>
              <a:rPr lang="en-GB" sz="2400" dirty="0" smtClean="0">
                <a:solidFill>
                  <a:srgbClr val="FF0000"/>
                </a:solidFill>
                <a:latin typeface="Comic Sans MS" panose="030F0702030302020204" pitchFamily="66" charset="0"/>
              </a:rPr>
              <a:t>rises. </a:t>
            </a:r>
            <a:endParaRPr lang="en-GB" sz="2400" dirty="0">
              <a:solidFill>
                <a:srgbClr val="FF0000"/>
              </a:solidFill>
              <a:latin typeface="Comic Sans MS" panose="030F0702030302020204" pitchFamily="66" charset="0"/>
            </a:endParaRPr>
          </a:p>
        </p:txBody>
      </p:sp>
      <p:pic>
        <p:nvPicPr>
          <p:cNvPr id="1034" name="Picture 10" descr="http://www.technologystudent.com/images5/snlcam4.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570237" y="2655350"/>
            <a:ext cx="3807799" cy="3807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86265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www.technologystudent.com/cams/eccentric3.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7846" y="428184"/>
            <a:ext cx="5054671" cy="6065605"/>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www.technologystudent.com/images7/eccen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634085" y="3198123"/>
            <a:ext cx="3124200" cy="35052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199163" y="2536403"/>
            <a:ext cx="6107762" cy="400110"/>
          </a:xfrm>
          <a:prstGeom prst="rect">
            <a:avLst/>
          </a:prstGeom>
        </p:spPr>
        <p:txBody>
          <a:bodyPr wrap="none">
            <a:spAutoFit/>
          </a:bodyPr>
          <a:lstStyle/>
          <a:p>
            <a:r>
              <a:rPr lang="en-GB" sz="2000" dirty="0">
                <a:solidFill>
                  <a:srgbClr val="000000"/>
                </a:solidFill>
                <a:latin typeface="Comic Sans MS" panose="030F0702030302020204" pitchFamily="66" charset="0"/>
              </a:rPr>
              <a:t>The movement is smooth and at a constant speed.</a:t>
            </a:r>
            <a:endParaRPr lang="en-GB" sz="2000" dirty="0">
              <a:latin typeface="Comic Sans MS" panose="030F0702030302020204" pitchFamily="66" charset="0"/>
            </a:endParaRPr>
          </a:p>
        </p:txBody>
      </p:sp>
      <p:sp>
        <p:nvSpPr>
          <p:cNvPr id="7" name="TextBox 6"/>
          <p:cNvSpPr txBox="1"/>
          <p:nvPr/>
        </p:nvSpPr>
        <p:spPr>
          <a:xfrm>
            <a:off x="5034997" y="3900784"/>
            <a:ext cx="3463128" cy="1815882"/>
          </a:xfrm>
          <a:prstGeom prst="rect">
            <a:avLst/>
          </a:prstGeom>
          <a:noFill/>
          <a:ln w="38100">
            <a:solidFill>
              <a:schemeClr val="tx1"/>
            </a:solidFill>
          </a:ln>
        </p:spPr>
        <p:txBody>
          <a:bodyPr wrap="square" rtlCol="0">
            <a:spAutoFit/>
          </a:bodyPr>
          <a:lstStyle/>
          <a:p>
            <a:r>
              <a:rPr lang="en-GB" sz="2800" dirty="0" smtClean="0">
                <a:latin typeface="Comic Sans MS" panose="030F0702030302020204" pitchFamily="66" charset="0"/>
              </a:rPr>
              <a:t>What difference do you think a bigger cam will make to the speed? </a:t>
            </a:r>
            <a:endParaRPr lang="en-GB" sz="2800" dirty="0">
              <a:latin typeface="Comic Sans MS" panose="030F0702030302020204" pitchFamily="66" charset="0"/>
            </a:endParaRPr>
          </a:p>
        </p:txBody>
      </p:sp>
      <p:sp>
        <p:nvSpPr>
          <p:cNvPr id="9" name="6-Point Star 8"/>
          <p:cNvSpPr/>
          <p:nvPr/>
        </p:nvSpPr>
        <p:spPr>
          <a:xfrm>
            <a:off x="5152517" y="-31935"/>
            <a:ext cx="7029196" cy="2550549"/>
          </a:xfrm>
          <a:prstGeom prst="star6">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rgbClr val="000000"/>
                </a:solidFill>
                <a:latin typeface="Comic Sans MS" panose="030F0702030302020204" pitchFamily="66" charset="0"/>
              </a:rPr>
              <a:t>An </a:t>
            </a:r>
            <a:r>
              <a:rPr lang="en-GB" sz="2400" dirty="0">
                <a:solidFill>
                  <a:srgbClr val="FF0000"/>
                </a:solidFill>
                <a:latin typeface="Comic Sans MS" panose="030F0702030302020204" pitchFamily="66" charset="0"/>
              </a:rPr>
              <a:t>eccentric</a:t>
            </a:r>
            <a:r>
              <a:rPr lang="en-GB" sz="2400" dirty="0">
                <a:solidFill>
                  <a:srgbClr val="000000"/>
                </a:solidFill>
                <a:latin typeface="Comic Sans MS" panose="030F0702030302020204" pitchFamily="66" charset="0"/>
              </a:rPr>
              <a:t> cam is a disc with its </a:t>
            </a:r>
            <a:r>
              <a:rPr lang="en-GB" sz="2400" dirty="0">
                <a:solidFill>
                  <a:srgbClr val="FF0000"/>
                </a:solidFill>
                <a:latin typeface="Comic Sans MS" panose="030F0702030302020204" pitchFamily="66" charset="0"/>
              </a:rPr>
              <a:t>centre of rotation </a:t>
            </a:r>
            <a:r>
              <a:rPr lang="en-GB" sz="2400" dirty="0">
                <a:solidFill>
                  <a:srgbClr val="000000"/>
                </a:solidFill>
                <a:latin typeface="Comic Sans MS" panose="030F0702030302020204" pitchFamily="66" charset="0"/>
              </a:rPr>
              <a:t>positioned ‘</a:t>
            </a:r>
            <a:r>
              <a:rPr lang="en-GB" sz="2400" dirty="0">
                <a:solidFill>
                  <a:srgbClr val="FF0000"/>
                </a:solidFill>
                <a:latin typeface="Comic Sans MS" panose="030F0702030302020204" pitchFamily="66" charset="0"/>
              </a:rPr>
              <a:t>off centre’.</a:t>
            </a:r>
          </a:p>
        </p:txBody>
      </p:sp>
    </p:spTree>
    <p:extLst>
      <p:ext uri="{BB962C8B-B14F-4D97-AF65-F5344CB8AC3E}">
        <p14:creationId xmlns:p14="http://schemas.microsoft.com/office/powerpoint/2010/main" val="412343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drop, guide, follower, roller on a cam"/>
          <p:cNvPicPr>
            <a:picLocks noChangeAspect="1" noChangeArrowheads="1"/>
          </p:cNvPicPr>
          <p:nvPr/>
        </p:nvPicPr>
        <p:blipFill rotWithShape="1">
          <a:blip r:embed="rId3">
            <a:extLst>
              <a:ext uri="{28A0092B-C50C-407E-A947-70E740481C1C}">
                <a14:useLocalDpi xmlns:a14="http://schemas.microsoft.com/office/drawing/2010/main" val="0"/>
              </a:ext>
            </a:extLst>
          </a:blip>
          <a:srcRect b="17964"/>
          <a:stretch/>
        </p:blipFill>
        <p:spPr bwMode="auto">
          <a:xfrm>
            <a:off x="402709" y="347748"/>
            <a:ext cx="6146371" cy="570686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339914" y="1908520"/>
            <a:ext cx="4028303" cy="2585323"/>
          </a:xfrm>
          <a:prstGeom prst="rect">
            <a:avLst/>
          </a:prstGeom>
          <a:noFill/>
        </p:spPr>
        <p:txBody>
          <a:bodyPr wrap="square" rtlCol="0">
            <a:spAutoFit/>
          </a:bodyPr>
          <a:lstStyle/>
          <a:p>
            <a:r>
              <a:rPr lang="en-GB" sz="5400" dirty="0" smtClean="0">
                <a:latin typeface="Comic Sans MS" panose="030F0702030302020204" pitchFamily="66" charset="0"/>
              </a:rPr>
              <a:t>Parts of a cam mechanism. </a:t>
            </a:r>
            <a:endParaRPr lang="en-GB" sz="5400" dirty="0">
              <a:latin typeface="Comic Sans MS" panose="030F0702030302020204" pitchFamily="66" charset="0"/>
            </a:endParaRPr>
          </a:p>
        </p:txBody>
      </p:sp>
    </p:spTree>
    <p:extLst>
      <p:ext uri="{BB962C8B-B14F-4D97-AF65-F5344CB8AC3E}">
        <p14:creationId xmlns:p14="http://schemas.microsoft.com/office/powerpoint/2010/main" val="338619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am-lift-fall-dwell">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484473" y="563467"/>
            <a:ext cx="7839036" cy="5358035"/>
          </a:xfrm>
          <a:prstGeom prst="rect">
            <a:avLst/>
          </a:prstGeom>
        </p:spPr>
      </p:pic>
      <p:sp>
        <p:nvSpPr>
          <p:cNvPr id="2" name="Rectangle 1"/>
          <p:cNvSpPr/>
          <p:nvPr/>
        </p:nvSpPr>
        <p:spPr>
          <a:xfrm>
            <a:off x="8834034" y="2533383"/>
            <a:ext cx="3048000" cy="2246769"/>
          </a:xfrm>
          <a:prstGeom prst="rect">
            <a:avLst/>
          </a:prstGeom>
        </p:spPr>
        <p:txBody>
          <a:bodyPr wrap="square">
            <a:spAutoFit/>
          </a:bodyPr>
          <a:lstStyle/>
          <a:p>
            <a:pPr>
              <a:buFont typeface="+mj-lt"/>
              <a:buAutoNum type="arabicPeriod"/>
            </a:pPr>
            <a:r>
              <a:rPr lang="en-GB" sz="2800" b="1" dirty="0">
                <a:solidFill>
                  <a:srgbClr val="FF0000"/>
                </a:solidFill>
                <a:latin typeface="Comic Sans MS" panose="030F0702030302020204" pitchFamily="66" charset="0"/>
              </a:rPr>
              <a:t>Rise</a:t>
            </a:r>
            <a:r>
              <a:rPr lang="en-GB" sz="2800" dirty="0">
                <a:solidFill>
                  <a:srgbClr val="333333"/>
                </a:solidFill>
                <a:latin typeface="Comic Sans MS" panose="030F0702030302020204" pitchFamily="66" charset="0"/>
              </a:rPr>
              <a:t> (move up</a:t>
            </a:r>
            <a:r>
              <a:rPr lang="en-GB" sz="2800" dirty="0" smtClean="0">
                <a:solidFill>
                  <a:srgbClr val="333333"/>
                </a:solidFill>
                <a:latin typeface="Comic Sans MS" panose="030F0702030302020204" pitchFamily="66" charset="0"/>
              </a:rPr>
              <a:t>)</a:t>
            </a:r>
            <a:endParaRPr lang="en-GB" sz="2800" dirty="0">
              <a:solidFill>
                <a:srgbClr val="333333"/>
              </a:solidFill>
              <a:latin typeface="Comic Sans MS" panose="030F0702030302020204" pitchFamily="66" charset="0"/>
            </a:endParaRPr>
          </a:p>
          <a:p>
            <a:pPr>
              <a:buFont typeface="+mj-lt"/>
              <a:buAutoNum type="arabicPeriod"/>
            </a:pPr>
            <a:r>
              <a:rPr lang="en-GB" sz="2800" b="1" dirty="0">
                <a:solidFill>
                  <a:srgbClr val="FF0000"/>
                </a:solidFill>
                <a:latin typeface="Comic Sans MS" panose="030F0702030302020204" pitchFamily="66" charset="0"/>
              </a:rPr>
              <a:t>Fall</a:t>
            </a:r>
            <a:r>
              <a:rPr lang="en-GB" sz="2800" dirty="0">
                <a:solidFill>
                  <a:srgbClr val="333333"/>
                </a:solidFill>
                <a:latin typeface="Comic Sans MS" panose="030F0702030302020204" pitchFamily="66" charset="0"/>
              </a:rPr>
              <a:t> (move down) </a:t>
            </a:r>
            <a:r>
              <a:rPr lang="en-GB" sz="2800" dirty="0" smtClean="0">
                <a:solidFill>
                  <a:srgbClr val="333333"/>
                </a:solidFill>
                <a:latin typeface="Comic Sans MS" panose="030F0702030302020204" pitchFamily="66" charset="0"/>
              </a:rPr>
              <a:t>or</a:t>
            </a:r>
            <a:endParaRPr lang="en-GB" sz="2800" dirty="0">
              <a:solidFill>
                <a:srgbClr val="333333"/>
              </a:solidFill>
              <a:latin typeface="Comic Sans MS" panose="030F0702030302020204" pitchFamily="66" charset="0"/>
            </a:endParaRPr>
          </a:p>
          <a:p>
            <a:pPr>
              <a:buFont typeface="+mj-lt"/>
              <a:buAutoNum type="arabicPeriod"/>
            </a:pPr>
            <a:r>
              <a:rPr lang="en-GB" sz="2800" b="1" dirty="0">
                <a:solidFill>
                  <a:srgbClr val="FF0000"/>
                </a:solidFill>
                <a:latin typeface="Comic Sans MS" panose="030F0702030302020204" pitchFamily="66" charset="0"/>
              </a:rPr>
              <a:t>Dwell</a:t>
            </a:r>
            <a:r>
              <a:rPr lang="en-GB" sz="2800" dirty="0">
                <a:solidFill>
                  <a:srgbClr val="333333"/>
                </a:solidFill>
                <a:latin typeface="Comic Sans MS" panose="030F0702030302020204" pitchFamily="66" charset="0"/>
              </a:rPr>
              <a:t> (remain stationary)</a:t>
            </a:r>
          </a:p>
        </p:txBody>
      </p:sp>
    </p:spTree>
    <p:extLst>
      <p:ext uri="{BB962C8B-B14F-4D97-AF65-F5344CB8AC3E}">
        <p14:creationId xmlns:p14="http://schemas.microsoft.com/office/powerpoint/2010/main" val="159273264"/>
      </p:ext>
    </p:extLst>
  </p:cSld>
  <p:clrMapOvr>
    <a:masterClrMapping/>
  </p:clrMapOvr>
  <p:timing>
    <p:tnLst>
      <p:par>
        <p:cTn id="1" dur="indefinite" restart="never" nodeType="tmRoot">
          <p:childTnLst>
            <p:video>
              <p:cMediaNode vol="80000">
                <p:cTn id="2" fill="hold" display="0">
                  <p:stCondLst>
                    <p:cond delay="indefinite"/>
                  </p:stCondLst>
                </p:cTn>
                <p:tgtEl>
                  <p:spTgt spid="4"/>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217830" y="0"/>
            <a:ext cx="3233834"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Questions </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10" name="Flowchart: Alternate Process 9"/>
          <p:cNvSpPr/>
          <p:nvPr/>
        </p:nvSpPr>
        <p:spPr>
          <a:xfrm>
            <a:off x="193772" y="1166363"/>
            <a:ext cx="2808513" cy="1345474"/>
          </a:xfrm>
          <a:prstGeom prst="flowChartAlternateProcess">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2060"/>
                </a:solidFill>
              </a:rPr>
              <a:t>What are the 3 parts of a lever called?  </a:t>
            </a:r>
          </a:p>
        </p:txBody>
      </p:sp>
      <p:sp>
        <p:nvSpPr>
          <p:cNvPr id="11" name="Flowchart: Alternate Process 10"/>
          <p:cNvSpPr/>
          <p:nvPr/>
        </p:nvSpPr>
        <p:spPr>
          <a:xfrm>
            <a:off x="3192787" y="1160069"/>
            <a:ext cx="2808513" cy="1345474"/>
          </a:xfrm>
          <a:prstGeom prst="flowChartAlternateProcess">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2060"/>
                </a:solidFill>
              </a:rPr>
              <a:t>What is a class one lever?</a:t>
            </a:r>
          </a:p>
        </p:txBody>
      </p:sp>
      <p:sp>
        <p:nvSpPr>
          <p:cNvPr id="12" name="Flowchart: Alternate Process 11"/>
          <p:cNvSpPr/>
          <p:nvPr/>
        </p:nvSpPr>
        <p:spPr>
          <a:xfrm>
            <a:off x="6191802" y="1160069"/>
            <a:ext cx="2808513" cy="1345474"/>
          </a:xfrm>
          <a:prstGeom prst="flowChartAlternateProcess">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2060"/>
                </a:solidFill>
              </a:rPr>
              <a:t>What is a class </a:t>
            </a:r>
            <a:r>
              <a:rPr lang="en-GB" dirty="0" smtClean="0">
                <a:solidFill>
                  <a:srgbClr val="002060"/>
                </a:solidFill>
              </a:rPr>
              <a:t>two </a:t>
            </a:r>
            <a:r>
              <a:rPr lang="en-GB" dirty="0">
                <a:solidFill>
                  <a:srgbClr val="002060"/>
                </a:solidFill>
              </a:rPr>
              <a:t>lever?</a:t>
            </a:r>
          </a:p>
        </p:txBody>
      </p:sp>
      <p:sp>
        <p:nvSpPr>
          <p:cNvPr id="13" name="Flowchart: Alternate Process 12"/>
          <p:cNvSpPr/>
          <p:nvPr/>
        </p:nvSpPr>
        <p:spPr>
          <a:xfrm>
            <a:off x="9190817" y="1160069"/>
            <a:ext cx="2808513" cy="1345474"/>
          </a:xfrm>
          <a:prstGeom prst="flowChartAlternateProcess">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rgbClr val="002060"/>
                </a:solidFill>
              </a:rPr>
              <a:t>What is a class 3</a:t>
            </a:r>
            <a:r>
              <a:rPr lang="en-GB" dirty="0" smtClean="0">
                <a:solidFill>
                  <a:srgbClr val="002060"/>
                </a:solidFill>
              </a:rPr>
              <a:t> </a:t>
            </a:r>
            <a:r>
              <a:rPr lang="en-GB" dirty="0">
                <a:solidFill>
                  <a:srgbClr val="002060"/>
                </a:solidFill>
              </a:rPr>
              <a:t>lever?</a:t>
            </a:r>
          </a:p>
        </p:txBody>
      </p:sp>
      <p:pic>
        <p:nvPicPr>
          <p:cNvPr id="1032" name="Picture 8" descr="Tech2_gr8_ch1_fig19.tif"/>
          <p:cNvPicPr>
            <a:picLocks noChangeAspect="1" noChangeArrowheads="1"/>
          </p:cNvPicPr>
          <p:nvPr/>
        </p:nvPicPr>
        <p:blipFill rotWithShape="1">
          <a:blip r:embed="rId3">
            <a:extLst>
              <a:ext uri="{28A0092B-C50C-407E-A947-70E740481C1C}">
                <a14:useLocalDpi xmlns:a14="http://schemas.microsoft.com/office/drawing/2010/main" val="0"/>
              </a:ext>
            </a:extLst>
          </a:blip>
          <a:srcRect l="51101" t="58919"/>
          <a:stretch/>
        </p:blipFill>
        <p:spPr bwMode="auto">
          <a:xfrm>
            <a:off x="193772" y="3673258"/>
            <a:ext cx="3638134" cy="142125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308134" y="5895779"/>
            <a:ext cx="1694151" cy="523220"/>
          </a:xfrm>
          <a:prstGeom prst="rect">
            <a:avLst/>
          </a:prstGeom>
          <a:noFill/>
        </p:spPr>
        <p:txBody>
          <a:bodyPr wrap="square" rtlCol="0">
            <a:spAutoFit/>
          </a:bodyPr>
          <a:lstStyle/>
          <a:p>
            <a:r>
              <a:rPr lang="en-GB" sz="2800" b="1" dirty="0" smtClean="0"/>
              <a:t>3</a:t>
            </a:r>
            <a:r>
              <a:rPr lang="en-GB" sz="2800" b="1" baseline="30000" dirty="0" smtClean="0"/>
              <a:t>RD</a:t>
            </a:r>
            <a:r>
              <a:rPr lang="en-GB" sz="2800" b="1" dirty="0" smtClean="0"/>
              <a:t> CLASS </a:t>
            </a:r>
            <a:endParaRPr lang="en-GB" sz="2800" b="1" dirty="0"/>
          </a:p>
        </p:txBody>
      </p:sp>
      <p:pic>
        <p:nvPicPr>
          <p:cNvPr id="1034" name="Picture 10" descr="Image result for EXAMPLES OF DIFFERENT CLASSESS OF LEVERS BOTTLE OPEN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7830" y="2816525"/>
            <a:ext cx="3362862" cy="2882453"/>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4990019" y="6009960"/>
            <a:ext cx="1737352" cy="461665"/>
          </a:xfrm>
          <a:prstGeom prst="rect">
            <a:avLst/>
          </a:prstGeom>
          <a:noFill/>
        </p:spPr>
        <p:txBody>
          <a:bodyPr wrap="square" rtlCol="0">
            <a:spAutoFit/>
          </a:bodyPr>
          <a:lstStyle/>
          <a:p>
            <a:r>
              <a:rPr lang="en-GB" sz="2400" b="1" dirty="0" smtClean="0"/>
              <a:t>1</a:t>
            </a:r>
            <a:r>
              <a:rPr lang="en-GB" sz="2400" b="1" baseline="30000" dirty="0" smtClean="0"/>
              <a:t>ST</a:t>
            </a:r>
            <a:r>
              <a:rPr lang="en-GB" sz="2400" b="1" dirty="0" smtClean="0"/>
              <a:t>  CLASS </a:t>
            </a:r>
            <a:endParaRPr lang="en-GB" sz="2400" b="1" dirty="0"/>
          </a:p>
        </p:txBody>
      </p:sp>
      <p:sp>
        <p:nvSpPr>
          <p:cNvPr id="27" name="TextBox 26"/>
          <p:cNvSpPr txBox="1"/>
          <p:nvPr/>
        </p:nvSpPr>
        <p:spPr>
          <a:xfrm>
            <a:off x="9190817" y="5960588"/>
            <a:ext cx="1737352" cy="461665"/>
          </a:xfrm>
          <a:prstGeom prst="rect">
            <a:avLst/>
          </a:prstGeom>
          <a:noFill/>
        </p:spPr>
        <p:txBody>
          <a:bodyPr wrap="square" rtlCol="0">
            <a:spAutoFit/>
          </a:bodyPr>
          <a:lstStyle/>
          <a:p>
            <a:r>
              <a:rPr lang="en-GB" sz="2400" b="1" dirty="0" smtClean="0"/>
              <a:t>2</a:t>
            </a:r>
            <a:r>
              <a:rPr lang="en-GB" sz="2400" b="1" baseline="30000" dirty="0" smtClean="0"/>
              <a:t>ND</a:t>
            </a:r>
            <a:r>
              <a:rPr lang="en-GB" sz="2400" b="1" dirty="0" smtClean="0"/>
              <a:t> CLASS </a:t>
            </a:r>
            <a:endParaRPr lang="en-GB" sz="2400" b="1" dirty="0"/>
          </a:p>
        </p:txBody>
      </p:sp>
      <p:pic>
        <p:nvPicPr>
          <p:cNvPr id="28" name="Picture 4" descr="Pictur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2510" y="2868776"/>
            <a:ext cx="3507716" cy="2756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0505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32"/>
                                        </p:tgtEl>
                                        <p:attrNameLst>
                                          <p:attrName>style.visibility</p:attrName>
                                        </p:attrNameLst>
                                      </p:cBhvr>
                                      <p:to>
                                        <p:strVal val="visible"/>
                                      </p:to>
                                    </p:set>
                                    <p:anim calcmode="lin" valueType="num">
                                      <p:cBhvr additive="base">
                                        <p:cTn id="31" dur="500" fill="hold"/>
                                        <p:tgtEl>
                                          <p:spTgt spid="1032"/>
                                        </p:tgtEl>
                                        <p:attrNameLst>
                                          <p:attrName>ppt_x</p:attrName>
                                        </p:attrNameLst>
                                      </p:cBhvr>
                                      <p:tavLst>
                                        <p:tav tm="0">
                                          <p:val>
                                            <p:strVal val="#ppt_x"/>
                                          </p:val>
                                        </p:tav>
                                        <p:tav tm="100000">
                                          <p:val>
                                            <p:strVal val="#ppt_x"/>
                                          </p:val>
                                        </p:tav>
                                      </p:tavLst>
                                    </p:anim>
                                    <p:anim calcmode="lin" valueType="num">
                                      <p:cBhvr additive="base">
                                        <p:cTn id="32" dur="500" fill="hold"/>
                                        <p:tgtEl>
                                          <p:spTgt spid="103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34"/>
                                        </p:tgtEl>
                                        <p:attrNameLst>
                                          <p:attrName>style.visibility</p:attrName>
                                        </p:attrNameLst>
                                      </p:cBhvr>
                                      <p:to>
                                        <p:strVal val="visible"/>
                                      </p:to>
                                    </p:set>
                                    <p:anim calcmode="lin" valueType="num">
                                      <p:cBhvr additive="base">
                                        <p:cTn id="43" dur="500" fill="hold"/>
                                        <p:tgtEl>
                                          <p:spTgt spid="1034"/>
                                        </p:tgtEl>
                                        <p:attrNameLst>
                                          <p:attrName>ppt_x</p:attrName>
                                        </p:attrNameLst>
                                      </p:cBhvr>
                                      <p:tavLst>
                                        <p:tav tm="0">
                                          <p:val>
                                            <p:strVal val="#ppt_x"/>
                                          </p:val>
                                        </p:tav>
                                        <p:tav tm="100000">
                                          <p:val>
                                            <p:strVal val="#ppt_x"/>
                                          </p:val>
                                        </p:tav>
                                      </p:tavLst>
                                    </p:anim>
                                    <p:anim calcmode="lin" valueType="num">
                                      <p:cBhvr additive="base">
                                        <p:cTn id="44" dur="500" fill="hold"/>
                                        <p:tgtEl>
                                          <p:spTgt spid="103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1">
                                            <p:txEl>
                                              <p:pRg st="0" end="0"/>
                                            </p:txEl>
                                          </p:spTgt>
                                        </p:tgtEl>
                                        <p:attrNameLst>
                                          <p:attrName>style.visibility</p:attrName>
                                        </p:attrNameLst>
                                      </p:cBhvr>
                                      <p:to>
                                        <p:strVal val="visible"/>
                                      </p:to>
                                    </p:set>
                                    <p:anim calcmode="lin" valueType="num">
                                      <p:cBhvr additive="base">
                                        <p:cTn id="49"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additive="base">
                                        <p:cTn id="55" dur="500" fill="hold"/>
                                        <p:tgtEl>
                                          <p:spTgt spid="28"/>
                                        </p:tgtEl>
                                        <p:attrNameLst>
                                          <p:attrName>ppt_x</p:attrName>
                                        </p:attrNameLst>
                                      </p:cBhvr>
                                      <p:tavLst>
                                        <p:tav tm="0">
                                          <p:val>
                                            <p:strVal val="#ppt_x"/>
                                          </p:val>
                                        </p:tav>
                                        <p:tav tm="100000">
                                          <p:val>
                                            <p:strVal val="#ppt_x"/>
                                          </p:val>
                                        </p:tav>
                                      </p:tavLst>
                                    </p:anim>
                                    <p:anim calcmode="lin" valueType="num">
                                      <p:cBhvr additive="base">
                                        <p:cTn id="5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7">
                                            <p:txEl>
                                              <p:pRg st="0" end="0"/>
                                            </p:txEl>
                                          </p:spTgt>
                                        </p:tgtEl>
                                        <p:attrNameLst>
                                          <p:attrName>style.visibility</p:attrName>
                                        </p:attrNameLst>
                                      </p:cBhvr>
                                      <p:to>
                                        <p:strVal val="visible"/>
                                      </p:to>
                                    </p:set>
                                    <p:anim calcmode="lin" valueType="num">
                                      <p:cBhvr additive="base">
                                        <p:cTn id="61" dur="500" fill="hold"/>
                                        <p:tgtEl>
                                          <p:spTgt spid="27">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technologystudent.com/cams/linkag1a.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43583" y="3231082"/>
            <a:ext cx="2952205" cy="1968136"/>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283290" y="2861750"/>
            <a:ext cx="3467616" cy="369332"/>
          </a:xfrm>
          <a:prstGeom prst="rect">
            <a:avLst/>
          </a:prstGeom>
        </p:spPr>
        <p:txBody>
          <a:bodyPr wrap="none">
            <a:spAutoFit/>
          </a:bodyPr>
          <a:lstStyle/>
          <a:p>
            <a:r>
              <a:rPr lang="en-GB" b="1" dirty="0">
                <a:solidFill>
                  <a:srgbClr val="800000"/>
                </a:solidFill>
                <a:latin typeface="Times New Roman" panose="02020603050405020304" pitchFamily="18" charset="0"/>
              </a:rPr>
              <a:t>REVERSE MOTION LINKAGE</a:t>
            </a:r>
            <a:endParaRPr lang="en-GB" dirty="0"/>
          </a:p>
        </p:txBody>
      </p:sp>
      <p:sp>
        <p:nvSpPr>
          <p:cNvPr id="15" name="Flowchart: Alternate Process 14"/>
          <p:cNvSpPr/>
          <p:nvPr/>
        </p:nvSpPr>
        <p:spPr>
          <a:xfrm>
            <a:off x="359309" y="1028205"/>
            <a:ext cx="2808513" cy="1345474"/>
          </a:xfrm>
          <a:prstGeom prst="flowChartAlternateProcess">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002060"/>
                </a:solidFill>
              </a:rPr>
              <a:t>What happens if the fixed point it not central? </a:t>
            </a:r>
            <a:endParaRPr lang="en-GB" dirty="0">
              <a:solidFill>
                <a:srgbClr val="002060"/>
              </a:solidFill>
            </a:endParaRPr>
          </a:p>
        </p:txBody>
      </p:sp>
      <p:pic>
        <p:nvPicPr>
          <p:cNvPr id="3076" name="Picture 4" descr="Image result for eccentric cam"/>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446221" y="2671436"/>
            <a:ext cx="2897114" cy="2897114"/>
          </a:xfrm>
          <a:prstGeom prst="rect">
            <a:avLst/>
          </a:prstGeom>
          <a:noFill/>
          <a:extLst>
            <a:ext uri="{909E8E84-426E-40DD-AFC4-6F175D3DCCD1}">
              <a14:hiddenFill xmlns:a14="http://schemas.microsoft.com/office/drawing/2010/main">
                <a:solidFill>
                  <a:srgbClr val="FFFFFF"/>
                </a:solidFill>
              </a14:hiddenFill>
            </a:ext>
          </a:extLst>
        </p:spPr>
      </p:pic>
      <p:sp>
        <p:nvSpPr>
          <p:cNvPr id="16" name="Flowchart: Alternate Process 15"/>
          <p:cNvSpPr/>
          <p:nvPr/>
        </p:nvSpPr>
        <p:spPr>
          <a:xfrm>
            <a:off x="4319611" y="1028205"/>
            <a:ext cx="2808513" cy="1345474"/>
          </a:xfrm>
          <a:prstGeom prst="flowChartAlternateProcess">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002060"/>
                </a:solidFill>
              </a:rPr>
              <a:t>What is this “off centre” cam called? </a:t>
            </a:r>
            <a:endParaRPr lang="en-GB" dirty="0">
              <a:solidFill>
                <a:srgbClr val="002060"/>
              </a:solidFill>
            </a:endParaRPr>
          </a:p>
        </p:txBody>
      </p:sp>
      <p:sp>
        <p:nvSpPr>
          <p:cNvPr id="17" name="Flowchart: Alternate Process 16"/>
          <p:cNvSpPr/>
          <p:nvPr/>
        </p:nvSpPr>
        <p:spPr>
          <a:xfrm>
            <a:off x="8157746" y="1028205"/>
            <a:ext cx="2808513" cy="1345474"/>
          </a:xfrm>
          <a:prstGeom prst="flowChartAlternateProcess">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rgbClr val="002060"/>
                </a:solidFill>
              </a:rPr>
              <a:t>How could you change the speed of the follower? </a:t>
            </a:r>
            <a:endParaRPr lang="en-GB" dirty="0">
              <a:solidFill>
                <a:srgbClr val="002060"/>
              </a:solidFill>
            </a:endParaRPr>
          </a:p>
        </p:txBody>
      </p:sp>
      <p:sp>
        <p:nvSpPr>
          <p:cNvPr id="2" name="TextBox 1"/>
          <p:cNvSpPr txBox="1"/>
          <p:nvPr/>
        </p:nvSpPr>
        <p:spPr>
          <a:xfrm>
            <a:off x="8308049" y="3231082"/>
            <a:ext cx="3171189" cy="1938992"/>
          </a:xfrm>
          <a:prstGeom prst="rect">
            <a:avLst/>
          </a:prstGeom>
          <a:noFill/>
        </p:spPr>
        <p:txBody>
          <a:bodyPr wrap="square" rtlCol="0">
            <a:spAutoFit/>
          </a:bodyPr>
          <a:lstStyle/>
          <a:p>
            <a:r>
              <a:rPr lang="en-GB" sz="2400" dirty="0" smtClean="0">
                <a:latin typeface="Comic Sans MS" panose="030F0702030302020204" pitchFamily="66" charset="0"/>
              </a:rPr>
              <a:t>Make the cam bigger- slower speed</a:t>
            </a:r>
          </a:p>
          <a:p>
            <a:r>
              <a:rPr lang="en-GB" sz="2400" dirty="0" smtClean="0">
                <a:latin typeface="Comic Sans MS" panose="030F0702030302020204" pitchFamily="66" charset="0"/>
              </a:rPr>
              <a:t>Make the cam smaller- faster speed. </a:t>
            </a:r>
            <a:endParaRPr lang="en-GB" sz="2400" dirty="0">
              <a:latin typeface="Comic Sans MS" panose="030F0702030302020204" pitchFamily="66" charset="0"/>
            </a:endParaRPr>
          </a:p>
        </p:txBody>
      </p:sp>
      <p:sp>
        <p:nvSpPr>
          <p:cNvPr id="3" name="Rectangle 2"/>
          <p:cNvSpPr/>
          <p:nvPr/>
        </p:nvSpPr>
        <p:spPr>
          <a:xfrm>
            <a:off x="471538" y="5337717"/>
            <a:ext cx="2584053" cy="1200329"/>
          </a:xfrm>
          <a:prstGeom prst="rect">
            <a:avLst/>
          </a:prstGeom>
        </p:spPr>
        <p:txBody>
          <a:bodyPr wrap="square">
            <a:spAutoFit/>
          </a:bodyPr>
          <a:lstStyle/>
          <a:p>
            <a:pPr lvl="0">
              <a:defRPr/>
            </a:pPr>
            <a:r>
              <a:rPr lang="en-GB" dirty="0" smtClean="0">
                <a:latin typeface="Comic Sans MS" panose="030F0702030302020204" pitchFamily="66" charset="0"/>
              </a:rPr>
              <a:t>It </a:t>
            </a:r>
            <a:r>
              <a:rPr lang="en-GB" dirty="0">
                <a:latin typeface="Comic Sans MS" panose="030F0702030302020204" pitchFamily="66" charset="0"/>
              </a:rPr>
              <a:t>would create a larger or smaller motion in the opposite direction.</a:t>
            </a:r>
            <a:endParaRPr lang="en-GB" altLang="en-US" dirty="0">
              <a:solidFill>
                <a:srgbClr val="000000"/>
              </a:solidFill>
              <a:latin typeface="Comic Sans MS" panose="030F0702030302020204" pitchFamily="66" charset="0"/>
            </a:endParaRPr>
          </a:p>
        </p:txBody>
      </p:sp>
    </p:spTree>
    <p:extLst>
      <p:ext uri="{BB962C8B-B14F-4D97-AF65-F5344CB8AC3E}">
        <p14:creationId xmlns:p14="http://schemas.microsoft.com/office/powerpoint/2010/main" val="18493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6"/>
                                        </p:tgtEl>
                                        <p:attrNameLst>
                                          <p:attrName>style.visibility</p:attrName>
                                        </p:attrNameLst>
                                      </p:cBhvr>
                                      <p:to>
                                        <p:strVal val="visible"/>
                                      </p:to>
                                    </p:set>
                                    <p:anim calcmode="lin" valueType="num">
                                      <p:cBhvr additive="base">
                                        <p:cTn id="19" dur="500" fill="hold"/>
                                        <p:tgtEl>
                                          <p:spTgt spid="3076"/>
                                        </p:tgtEl>
                                        <p:attrNameLst>
                                          <p:attrName>ppt_x</p:attrName>
                                        </p:attrNameLst>
                                      </p:cBhvr>
                                      <p:tavLst>
                                        <p:tav tm="0">
                                          <p:val>
                                            <p:strVal val="#ppt_x"/>
                                          </p:val>
                                        </p:tav>
                                        <p:tav tm="100000">
                                          <p:val>
                                            <p:strVal val="#ppt_x"/>
                                          </p:val>
                                        </p:tav>
                                      </p:tavLst>
                                    </p:anim>
                                    <p:anim calcmode="lin" valueType="num">
                                      <p:cBhvr additive="base">
                                        <p:cTn id="20"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9371" y="1146413"/>
            <a:ext cx="10105696" cy="369332"/>
          </a:xfrm>
          <a:prstGeom prst="rect">
            <a:avLst/>
          </a:prstGeom>
          <a:solidFill>
            <a:schemeClr val="bg1"/>
          </a:solidFill>
          <a:ln>
            <a:noFill/>
          </a:ln>
        </p:spPr>
        <p:txBody>
          <a:bodyPr wrap="square">
            <a:spAutoFit/>
          </a:bodyPr>
          <a:lstStyle/>
          <a:p>
            <a:pPr algn="ctr"/>
            <a:endParaRPr lang="en-GB" b="1" i="1" dirty="0">
              <a:solidFill>
                <a:srgbClr val="002060"/>
              </a:solidFill>
              <a:latin typeface="Comic Sans MS" panose="030F0702030302020204" pitchFamily="66" charset="0"/>
            </a:endParaRPr>
          </a:p>
        </p:txBody>
      </p:sp>
      <p:sp>
        <p:nvSpPr>
          <p:cNvPr id="5" name="Rectangle 4"/>
          <p:cNvSpPr/>
          <p:nvPr/>
        </p:nvSpPr>
        <p:spPr>
          <a:xfrm>
            <a:off x="1892204" y="206495"/>
            <a:ext cx="9091353" cy="861774"/>
          </a:xfrm>
          <a:prstGeom prst="rect">
            <a:avLst/>
          </a:prstGeom>
          <a:solidFill>
            <a:srgbClr val="FFFFCC"/>
          </a:solidFill>
        </p:spPr>
        <p:txBody>
          <a:bodyPr wrap="square" lIns="91440" tIns="45720" rIns="91440" bIns="45720">
            <a:spAutoFit/>
          </a:bodyPr>
          <a:lstStyle/>
          <a:p>
            <a:pPr algn="ctr"/>
            <a:r>
              <a:rPr lang="en-US" sz="3200" b="1" u="sng" cap="none" spc="0" dirty="0" smtClean="0">
                <a:ln w="9525">
                  <a:solidFill>
                    <a:schemeClr val="bg1"/>
                  </a:solidFill>
                  <a:prstDash val="solid"/>
                </a:ln>
                <a:solidFill>
                  <a:schemeClr val="tx1"/>
                </a:solidFill>
              </a:rPr>
              <a:t>What is a mechanism?</a:t>
            </a:r>
          </a:p>
          <a:p>
            <a:pPr algn="ctr"/>
            <a:r>
              <a:rPr lang="en-GB" dirty="0" smtClean="0">
                <a:solidFill>
                  <a:srgbClr val="002060"/>
                </a:solidFill>
                <a:latin typeface="Comic Sans MS" panose="030F0702030302020204" pitchFamily="66" charset="0"/>
              </a:rPr>
              <a:t>A mechanism is a  system of parts working together in a machine.</a:t>
            </a:r>
            <a:endParaRPr lang="en-US" sz="3200" b="1" u="sng" cap="none" spc="0" dirty="0" smtClean="0">
              <a:ln w="9525">
                <a:solidFill>
                  <a:schemeClr val="bg1"/>
                </a:solidFill>
                <a:prstDash val="solid"/>
              </a:ln>
              <a:solidFill>
                <a:schemeClr val="tx1"/>
              </a:solidFill>
            </a:endParaRPr>
          </a:p>
        </p:txBody>
      </p:sp>
      <p:sp>
        <p:nvSpPr>
          <p:cNvPr id="6" name="Rectangle 5"/>
          <p:cNvSpPr/>
          <p:nvPr/>
        </p:nvSpPr>
        <p:spPr>
          <a:xfrm>
            <a:off x="1892205" y="1350730"/>
            <a:ext cx="9091352" cy="861774"/>
          </a:xfrm>
          <a:prstGeom prst="rect">
            <a:avLst/>
          </a:prstGeom>
          <a:solidFill>
            <a:srgbClr val="FFFFCC"/>
          </a:solidFill>
        </p:spPr>
        <p:txBody>
          <a:bodyPr wrap="square" lIns="91440" tIns="45720" rIns="91440" bIns="45720">
            <a:spAutoFit/>
          </a:bodyPr>
          <a:lstStyle/>
          <a:p>
            <a:pPr algn="ctr"/>
            <a:r>
              <a:rPr lang="en-US" sz="3200" b="1" u="sng" cap="none" spc="0" dirty="0" smtClean="0">
                <a:ln w="9525">
                  <a:solidFill>
                    <a:schemeClr val="bg1"/>
                  </a:solidFill>
                  <a:prstDash val="solid"/>
                </a:ln>
                <a:solidFill>
                  <a:schemeClr val="tx1"/>
                </a:solidFill>
              </a:rPr>
              <a:t>What do they do?</a:t>
            </a:r>
          </a:p>
          <a:p>
            <a:pPr algn="ctr"/>
            <a:r>
              <a:rPr lang="en-GB" dirty="0" smtClean="0">
                <a:solidFill>
                  <a:srgbClr val="002060"/>
                </a:solidFill>
                <a:latin typeface="Comic Sans MS" panose="030F0702030302020204" pitchFamily="66" charset="0"/>
              </a:rPr>
              <a:t>They make </a:t>
            </a:r>
            <a:r>
              <a:rPr lang="en-GB" dirty="0" smtClean="0">
                <a:solidFill>
                  <a:srgbClr val="FF0000"/>
                </a:solidFill>
                <a:latin typeface="Comic Sans MS" panose="030F0702030302020204" pitchFamily="66" charset="0"/>
              </a:rPr>
              <a:t>jobs easier </a:t>
            </a:r>
            <a:r>
              <a:rPr lang="en-GB" dirty="0" smtClean="0">
                <a:solidFill>
                  <a:srgbClr val="002060"/>
                </a:solidFill>
                <a:latin typeface="Comic Sans MS" panose="030F0702030302020204" pitchFamily="66" charset="0"/>
              </a:rPr>
              <a:t>to do, </a:t>
            </a:r>
            <a:r>
              <a:rPr lang="en-GB" dirty="0" smtClean="0">
                <a:solidFill>
                  <a:srgbClr val="FF0000"/>
                </a:solidFill>
                <a:latin typeface="Comic Sans MS" panose="030F0702030302020204" pitchFamily="66" charset="0"/>
              </a:rPr>
              <a:t>change the direction</a:t>
            </a:r>
            <a:r>
              <a:rPr lang="en-GB" dirty="0" smtClean="0">
                <a:solidFill>
                  <a:srgbClr val="002060"/>
                </a:solidFill>
                <a:latin typeface="Comic Sans MS" panose="030F0702030302020204" pitchFamily="66" charset="0"/>
              </a:rPr>
              <a:t>,  </a:t>
            </a:r>
            <a:r>
              <a:rPr lang="en-GB" dirty="0" smtClean="0">
                <a:solidFill>
                  <a:srgbClr val="FF0000"/>
                </a:solidFill>
                <a:latin typeface="Comic Sans MS" panose="030F0702030302020204" pitchFamily="66" charset="0"/>
              </a:rPr>
              <a:t>motion or speed</a:t>
            </a:r>
            <a:r>
              <a:rPr lang="en-GB" dirty="0" smtClean="0">
                <a:solidFill>
                  <a:srgbClr val="002060"/>
                </a:solidFill>
                <a:latin typeface="Comic Sans MS" panose="030F0702030302020204" pitchFamily="66" charset="0"/>
              </a:rPr>
              <a:t>. </a:t>
            </a:r>
            <a:endParaRPr lang="en-GB" b="1" i="1" dirty="0" smtClean="0">
              <a:solidFill>
                <a:srgbClr val="002060"/>
              </a:solidFill>
              <a:latin typeface="Comic Sans MS" panose="030F0702030302020204" pitchFamily="66" charset="0"/>
            </a:endParaRPr>
          </a:p>
        </p:txBody>
      </p:sp>
      <p:sp>
        <p:nvSpPr>
          <p:cNvPr id="9" name="Rectangle 8"/>
          <p:cNvSpPr/>
          <p:nvPr/>
        </p:nvSpPr>
        <p:spPr>
          <a:xfrm>
            <a:off x="1892204" y="2451399"/>
            <a:ext cx="9091353" cy="861774"/>
          </a:xfrm>
          <a:prstGeom prst="rect">
            <a:avLst/>
          </a:prstGeom>
          <a:solidFill>
            <a:srgbClr val="FFFFCC"/>
          </a:solidFill>
        </p:spPr>
        <p:txBody>
          <a:bodyPr wrap="square" lIns="91440" tIns="45720" rIns="91440" bIns="45720">
            <a:spAutoFit/>
          </a:bodyPr>
          <a:lstStyle/>
          <a:p>
            <a:pPr algn="ctr"/>
            <a:r>
              <a:rPr lang="en-US" sz="3200" b="1" u="sng" cap="none" spc="0" dirty="0" smtClean="0">
                <a:ln w="9525">
                  <a:solidFill>
                    <a:schemeClr val="bg1"/>
                  </a:solidFill>
                  <a:prstDash val="solid"/>
                </a:ln>
                <a:solidFill>
                  <a:schemeClr val="tx1"/>
                </a:solidFill>
              </a:rPr>
              <a:t>How do they work?</a:t>
            </a:r>
          </a:p>
          <a:p>
            <a:pPr algn="ctr"/>
            <a:r>
              <a:rPr lang="en-GB" dirty="0" smtClean="0">
                <a:solidFill>
                  <a:srgbClr val="002060"/>
                </a:solidFill>
                <a:latin typeface="Comic Sans MS" panose="030F0702030302020204" pitchFamily="66" charset="0"/>
              </a:rPr>
              <a:t>They work in the same way as an electrical system</a:t>
            </a:r>
            <a:endParaRPr lang="en-US" sz="3200" b="1" u="sng" dirty="0">
              <a:ln w="9525">
                <a:solidFill>
                  <a:schemeClr val="bg1"/>
                </a:solidFill>
                <a:prstDash val="solid"/>
              </a:ln>
            </a:endParaRPr>
          </a:p>
        </p:txBody>
      </p:sp>
      <p:sp>
        <p:nvSpPr>
          <p:cNvPr id="10" name="Rectangle 9"/>
          <p:cNvSpPr/>
          <p:nvPr/>
        </p:nvSpPr>
        <p:spPr>
          <a:xfrm>
            <a:off x="2638725" y="3716023"/>
            <a:ext cx="1130588" cy="1161271"/>
          </a:xfrm>
          <a:prstGeom prst="rect">
            <a:avLst/>
          </a:prstGeom>
          <a:solidFill>
            <a:schemeClr val="accent2"/>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b="1" dirty="0" smtClean="0"/>
              <a:t>Input</a:t>
            </a:r>
            <a:endParaRPr lang="en-GB" b="1" dirty="0"/>
          </a:p>
        </p:txBody>
      </p:sp>
      <p:sp>
        <p:nvSpPr>
          <p:cNvPr id="11" name="Rectangle 10"/>
          <p:cNvSpPr/>
          <p:nvPr/>
        </p:nvSpPr>
        <p:spPr>
          <a:xfrm>
            <a:off x="5525509" y="3627532"/>
            <a:ext cx="1093053" cy="1161271"/>
          </a:xfrm>
          <a:prstGeom prst="rect">
            <a:avLst/>
          </a:prstGeom>
          <a:solidFill>
            <a:schemeClr val="accent2"/>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b="1" dirty="0" smtClean="0"/>
              <a:t>Process </a:t>
            </a:r>
            <a:endParaRPr lang="en-GB" b="1" dirty="0"/>
          </a:p>
        </p:txBody>
      </p:sp>
      <p:sp>
        <p:nvSpPr>
          <p:cNvPr id="12" name="Rectangle 11"/>
          <p:cNvSpPr/>
          <p:nvPr/>
        </p:nvSpPr>
        <p:spPr>
          <a:xfrm>
            <a:off x="8332690" y="3752700"/>
            <a:ext cx="1093053" cy="1161271"/>
          </a:xfrm>
          <a:prstGeom prst="rect">
            <a:avLst/>
          </a:prstGeom>
          <a:solidFill>
            <a:schemeClr val="accent2"/>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b="1" dirty="0" smtClean="0"/>
              <a:t>Output </a:t>
            </a:r>
            <a:endParaRPr lang="en-GB" b="1" dirty="0"/>
          </a:p>
        </p:txBody>
      </p:sp>
      <p:sp>
        <p:nvSpPr>
          <p:cNvPr id="13" name="TextBox 12"/>
          <p:cNvSpPr txBox="1"/>
          <p:nvPr/>
        </p:nvSpPr>
        <p:spPr>
          <a:xfrm>
            <a:off x="2163308" y="5107124"/>
            <a:ext cx="2081422" cy="1477328"/>
          </a:xfrm>
          <a:prstGeom prst="rect">
            <a:avLst/>
          </a:prstGeom>
          <a:noFill/>
        </p:spPr>
        <p:txBody>
          <a:bodyPr wrap="square" rtlCol="0">
            <a:spAutoFit/>
          </a:bodyPr>
          <a:lstStyle/>
          <a:p>
            <a:r>
              <a:rPr lang="en-GB" dirty="0">
                <a:latin typeface="Comic Sans MS" panose="030F0702030302020204" pitchFamily="66" charset="0"/>
              </a:rPr>
              <a:t>The input </a:t>
            </a:r>
            <a:r>
              <a:rPr lang="en-GB" dirty="0">
                <a:solidFill>
                  <a:srgbClr val="FF0000"/>
                </a:solidFill>
                <a:latin typeface="Comic Sans MS" panose="030F0702030302020204" pitchFamily="66" charset="0"/>
              </a:rPr>
              <a:t>starts the </a:t>
            </a:r>
            <a:r>
              <a:rPr lang="en-GB" dirty="0" smtClean="0">
                <a:solidFill>
                  <a:srgbClr val="FF0000"/>
                </a:solidFill>
                <a:latin typeface="Comic Sans MS" panose="030F0702030302020204" pitchFamily="66" charset="0"/>
              </a:rPr>
              <a:t>system</a:t>
            </a:r>
            <a:endParaRPr lang="en-GB" dirty="0">
              <a:latin typeface="Comic Sans MS" panose="030F0702030302020204" pitchFamily="66" charset="0"/>
            </a:endParaRPr>
          </a:p>
          <a:p>
            <a:endParaRPr lang="en-US" dirty="0">
              <a:latin typeface="Comic Sans MS" panose="030F0702030302020204" pitchFamily="66" charset="0"/>
            </a:endParaRPr>
          </a:p>
          <a:p>
            <a:r>
              <a:rPr lang="en-US" dirty="0">
                <a:latin typeface="Comic Sans MS" panose="030F0702030302020204" pitchFamily="66" charset="0"/>
              </a:rPr>
              <a:t>e.g. </a:t>
            </a:r>
            <a:r>
              <a:rPr lang="en-US" dirty="0">
                <a:solidFill>
                  <a:srgbClr val="FF0000"/>
                </a:solidFill>
                <a:latin typeface="Comic Sans MS" panose="030F0702030302020204" pitchFamily="66" charset="0"/>
              </a:rPr>
              <a:t>pedaling a bike</a:t>
            </a:r>
            <a:endParaRPr lang="en-GB" dirty="0">
              <a:solidFill>
                <a:srgbClr val="FF0000"/>
              </a:solidFill>
              <a:latin typeface="Comic Sans MS" panose="030F0702030302020204" pitchFamily="66" charset="0"/>
            </a:endParaRPr>
          </a:p>
        </p:txBody>
      </p:sp>
      <p:sp>
        <p:nvSpPr>
          <p:cNvPr id="14" name="Rectangle 13"/>
          <p:cNvSpPr/>
          <p:nvPr/>
        </p:nvSpPr>
        <p:spPr>
          <a:xfrm>
            <a:off x="4968766" y="4937847"/>
            <a:ext cx="2485502" cy="1815882"/>
          </a:xfrm>
          <a:prstGeom prst="rect">
            <a:avLst/>
          </a:prstGeom>
        </p:spPr>
        <p:txBody>
          <a:bodyPr wrap="square">
            <a:spAutoFit/>
          </a:bodyPr>
          <a:lstStyle/>
          <a:p>
            <a:r>
              <a:rPr lang="en-GB" sz="1600" dirty="0" smtClean="0">
                <a:latin typeface="Comic Sans MS" panose="030F0702030302020204" pitchFamily="66" charset="0"/>
              </a:rPr>
              <a:t>The </a:t>
            </a:r>
            <a:r>
              <a:rPr lang="en-GB" sz="1600" dirty="0" smtClean="0">
                <a:solidFill>
                  <a:srgbClr val="FF0000"/>
                </a:solidFill>
                <a:latin typeface="Comic Sans MS" panose="030F0702030302020204" pitchFamily="66" charset="0"/>
              </a:rPr>
              <a:t>mechanical </a:t>
            </a:r>
            <a:r>
              <a:rPr lang="en-GB" sz="1600" dirty="0" smtClean="0">
                <a:latin typeface="Comic Sans MS" panose="030F0702030302020204" pitchFamily="66" charset="0"/>
              </a:rPr>
              <a:t>parts, react to the </a:t>
            </a:r>
            <a:r>
              <a:rPr lang="en-GB" sz="1600" dirty="0" smtClean="0">
                <a:solidFill>
                  <a:srgbClr val="FF0000"/>
                </a:solidFill>
                <a:latin typeface="Comic Sans MS" panose="030F0702030302020204" pitchFamily="66" charset="0"/>
              </a:rPr>
              <a:t>input and start moving. </a:t>
            </a:r>
          </a:p>
          <a:p>
            <a:endParaRPr lang="en-US" sz="1600" dirty="0" smtClean="0">
              <a:latin typeface="Comic Sans MS" panose="030F0702030302020204" pitchFamily="66" charset="0"/>
            </a:endParaRPr>
          </a:p>
          <a:p>
            <a:r>
              <a:rPr lang="en-US" sz="1600" dirty="0" smtClean="0">
                <a:latin typeface="Comic Sans MS" panose="030F0702030302020204" pitchFamily="66" charset="0"/>
              </a:rPr>
              <a:t>e.g. </a:t>
            </a:r>
            <a:r>
              <a:rPr lang="en-US" sz="1600" dirty="0" smtClean="0">
                <a:solidFill>
                  <a:srgbClr val="FF0000"/>
                </a:solidFill>
                <a:latin typeface="Comic Sans MS" panose="030F0702030302020204" pitchFamily="66" charset="0"/>
              </a:rPr>
              <a:t>the pedals turns the gears which turns the wheels</a:t>
            </a:r>
            <a:endParaRPr lang="en-GB" sz="1600" dirty="0">
              <a:solidFill>
                <a:srgbClr val="FF0000"/>
              </a:solidFill>
              <a:latin typeface="Comic Sans MS" panose="030F0702030302020204" pitchFamily="66" charset="0"/>
            </a:endParaRPr>
          </a:p>
        </p:txBody>
      </p:sp>
      <p:sp>
        <p:nvSpPr>
          <p:cNvPr id="15" name="Rectangle 14"/>
          <p:cNvSpPr/>
          <p:nvPr/>
        </p:nvSpPr>
        <p:spPr>
          <a:xfrm>
            <a:off x="7974337" y="5184069"/>
            <a:ext cx="2202559" cy="1569660"/>
          </a:xfrm>
          <a:prstGeom prst="rect">
            <a:avLst/>
          </a:prstGeom>
        </p:spPr>
        <p:txBody>
          <a:bodyPr wrap="square">
            <a:spAutoFit/>
          </a:bodyPr>
          <a:lstStyle/>
          <a:p>
            <a:r>
              <a:rPr lang="en-GB" sz="1600" dirty="0" smtClean="0">
                <a:latin typeface="Comic Sans MS" panose="030F0702030302020204" pitchFamily="66" charset="0"/>
              </a:rPr>
              <a:t>The change in </a:t>
            </a:r>
            <a:r>
              <a:rPr lang="en-GB" sz="1600" dirty="0" smtClean="0">
                <a:solidFill>
                  <a:srgbClr val="FF0000"/>
                </a:solidFill>
                <a:latin typeface="Comic Sans MS" panose="030F0702030302020204" pitchFamily="66" charset="0"/>
              </a:rPr>
              <a:t>direction, motion or speed. </a:t>
            </a:r>
          </a:p>
          <a:p>
            <a:endParaRPr lang="en-GB" sz="1600" dirty="0" smtClean="0">
              <a:latin typeface="Comic Sans MS" panose="030F0702030302020204" pitchFamily="66" charset="0"/>
            </a:endParaRPr>
          </a:p>
          <a:p>
            <a:r>
              <a:rPr lang="en-GB" sz="1600" dirty="0" smtClean="0">
                <a:latin typeface="Comic Sans MS" panose="030F0702030302020204" pitchFamily="66" charset="0"/>
              </a:rPr>
              <a:t>e.g. </a:t>
            </a:r>
            <a:r>
              <a:rPr lang="en-GB" sz="1600" dirty="0" smtClean="0">
                <a:solidFill>
                  <a:srgbClr val="FF0000"/>
                </a:solidFill>
                <a:latin typeface="Comic Sans MS" panose="030F0702030302020204" pitchFamily="66" charset="0"/>
              </a:rPr>
              <a:t>the bike starts moving</a:t>
            </a:r>
            <a:endParaRPr lang="en-GB" sz="1600" dirty="0">
              <a:solidFill>
                <a:srgbClr val="FF0000"/>
              </a:solidFill>
              <a:latin typeface="Comic Sans MS" panose="030F0702030302020204" pitchFamily="66" charset="0"/>
            </a:endParaRPr>
          </a:p>
        </p:txBody>
      </p:sp>
      <p:sp>
        <p:nvSpPr>
          <p:cNvPr id="16" name="Right Arrow 15"/>
          <p:cNvSpPr/>
          <p:nvPr/>
        </p:nvSpPr>
        <p:spPr>
          <a:xfrm>
            <a:off x="4094462" y="4065370"/>
            <a:ext cx="989704" cy="4625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ight Arrow 16"/>
          <p:cNvSpPr/>
          <p:nvPr/>
        </p:nvSpPr>
        <p:spPr>
          <a:xfrm>
            <a:off x="7120584" y="4083400"/>
            <a:ext cx="989704" cy="46257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47319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ppt_x"/>
                                          </p:val>
                                        </p:tav>
                                        <p:tav tm="100000">
                                          <p:val>
                                            <p:strVal val="#ppt_x"/>
                                          </p:val>
                                        </p:tav>
                                      </p:tavLst>
                                    </p:anim>
                                    <p:anim calcmode="lin" valueType="num">
                                      <p:cBhvr additive="base">
                                        <p:cTn id="46" dur="500" fill="hold"/>
                                        <p:tgtEl>
                                          <p:spTgt spid="15"/>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additive="base">
                                        <p:cTn id="53" dur="500" fill="hold"/>
                                        <p:tgtEl>
                                          <p:spTgt spid="17"/>
                                        </p:tgtEl>
                                        <p:attrNameLst>
                                          <p:attrName>ppt_x</p:attrName>
                                        </p:attrNameLst>
                                      </p:cBhvr>
                                      <p:tavLst>
                                        <p:tav tm="0">
                                          <p:val>
                                            <p:strVal val="#ppt_x"/>
                                          </p:val>
                                        </p:tav>
                                        <p:tav tm="100000">
                                          <p:val>
                                            <p:strVal val="#ppt_x"/>
                                          </p:val>
                                        </p:tav>
                                      </p:tavLst>
                                    </p:anim>
                                    <p:anim calcmode="lin" valueType="num">
                                      <p:cBhvr additive="base">
                                        <p:cTn id="5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P spid="11" grpId="0" animBg="1"/>
      <p:bldP spid="12" grpId="0" animBg="1"/>
      <p:bldP spid="13" grpId="0"/>
      <p:bldP spid="14" grpId="0"/>
      <p:bldP spid="15" grpId="0"/>
      <p:bldP spid="16"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50483" y="277924"/>
            <a:ext cx="8955593"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Different types of mechanisms</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5" name="TextBox 4"/>
          <p:cNvSpPr txBox="1"/>
          <p:nvPr/>
        </p:nvSpPr>
        <p:spPr>
          <a:xfrm>
            <a:off x="3680914" y="1069462"/>
            <a:ext cx="4894730" cy="369332"/>
          </a:xfrm>
          <a:prstGeom prst="rect">
            <a:avLst/>
          </a:prstGeom>
          <a:noFill/>
        </p:spPr>
        <p:txBody>
          <a:bodyPr wrap="square" rtlCol="0">
            <a:spAutoFit/>
          </a:bodyPr>
          <a:lstStyle/>
          <a:p>
            <a:r>
              <a:rPr lang="en-GB" dirty="0" smtClean="0">
                <a:solidFill>
                  <a:srgbClr val="002060"/>
                </a:solidFill>
                <a:latin typeface="Comic Sans MS" panose="030F0702030302020204" pitchFamily="66" charset="0"/>
              </a:rPr>
              <a:t>Can you name any types of mechanisms</a:t>
            </a:r>
            <a:r>
              <a:rPr lang="en-GB" dirty="0" smtClean="0">
                <a:solidFill>
                  <a:srgbClr val="002060"/>
                </a:solidFill>
              </a:rPr>
              <a:t>?</a:t>
            </a:r>
            <a:endParaRPr lang="en-GB" dirty="0">
              <a:solidFill>
                <a:srgbClr val="002060"/>
              </a:solidFill>
            </a:endParaRPr>
          </a:p>
        </p:txBody>
      </p:sp>
      <p:pic>
        <p:nvPicPr>
          <p:cNvPr id="1028" name="Picture 4" descr="Image result for pulleys on everyday prodyucts"/>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8406" b="20059"/>
          <a:stretch/>
        </p:blipFill>
        <p:spPr bwMode="auto">
          <a:xfrm>
            <a:off x="1010103" y="1438794"/>
            <a:ext cx="1953683" cy="201727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gears on a bik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7381" y="1553494"/>
            <a:ext cx="3743662" cy="210581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lever on everyday produc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9121" y="4062938"/>
            <a:ext cx="2830694" cy="212302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RACK AND PIN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83521" y="1372080"/>
            <a:ext cx="2314474" cy="207792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CAM MECHANISM ON TOY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861046" y="3927865"/>
            <a:ext cx="2145826" cy="239316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31028" y="3508940"/>
            <a:ext cx="2431228" cy="369332"/>
          </a:xfrm>
          <a:prstGeom prst="rect">
            <a:avLst/>
          </a:prstGeom>
          <a:noFill/>
        </p:spPr>
        <p:txBody>
          <a:bodyPr wrap="square" rtlCol="0">
            <a:spAutoFit/>
          </a:bodyPr>
          <a:lstStyle/>
          <a:p>
            <a:r>
              <a:rPr lang="en-GB" dirty="0" smtClean="0">
                <a:solidFill>
                  <a:srgbClr val="002060"/>
                </a:solidFill>
                <a:latin typeface="Comic Sans MS" panose="030F0702030302020204" pitchFamily="66" charset="0"/>
              </a:rPr>
              <a:t>Pulley mechanism</a:t>
            </a:r>
            <a:endParaRPr lang="en-GB" dirty="0">
              <a:solidFill>
                <a:srgbClr val="002060"/>
              </a:solidFill>
              <a:latin typeface="Comic Sans MS" panose="030F0702030302020204" pitchFamily="66" charset="0"/>
            </a:endParaRPr>
          </a:p>
        </p:txBody>
      </p:sp>
      <p:sp>
        <p:nvSpPr>
          <p:cNvPr id="13" name="TextBox 12"/>
          <p:cNvSpPr txBox="1"/>
          <p:nvPr/>
        </p:nvSpPr>
        <p:spPr>
          <a:xfrm>
            <a:off x="4787472" y="3693606"/>
            <a:ext cx="2431228" cy="369332"/>
          </a:xfrm>
          <a:prstGeom prst="rect">
            <a:avLst/>
          </a:prstGeom>
          <a:noFill/>
        </p:spPr>
        <p:txBody>
          <a:bodyPr wrap="square" rtlCol="0">
            <a:spAutoFit/>
          </a:bodyPr>
          <a:lstStyle/>
          <a:p>
            <a:r>
              <a:rPr lang="en-GB" dirty="0" smtClean="0">
                <a:solidFill>
                  <a:srgbClr val="002060"/>
                </a:solidFill>
                <a:latin typeface="Comic Sans MS" panose="030F0702030302020204" pitchFamily="66" charset="0"/>
              </a:rPr>
              <a:t>Gear mechanism </a:t>
            </a:r>
            <a:endParaRPr lang="en-GB" dirty="0">
              <a:solidFill>
                <a:srgbClr val="002060"/>
              </a:solidFill>
              <a:latin typeface="Comic Sans MS" panose="030F0702030302020204" pitchFamily="66" charset="0"/>
            </a:endParaRPr>
          </a:p>
        </p:txBody>
      </p:sp>
      <p:sp>
        <p:nvSpPr>
          <p:cNvPr id="14" name="TextBox 13"/>
          <p:cNvSpPr txBox="1"/>
          <p:nvPr/>
        </p:nvSpPr>
        <p:spPr>
          <a:xfrm>
            <a:off x="998854" y="6225536"/>
            <a:ext cx="2431228" cy="369332"/>
          </a:xfrm>
          <a:prstGeom prst="rect">
            <a:avLst/>
          </a:prstGeom>
          <a:noFill/>
        </p:spPr>
        <p:txBody>
          <a:bodyPr wrap="square" rtlCol="0">
            <a:spAutoFit/>
          </a:bodyPr>
          <a:lstStyle/>
          <a:p>
            <a:r>
              <a:rPr lang="en-GB" dirty="0" smtClean="0">
                <a:solidFill>
                  <a:srgbClr val="002060"/>
                </a:solidFill>
                <a:latin typeface="Comic Sans MS" panose="030F0702030302020204" pitchFamily="66" charset="0"/>
              </a:rPr>
              <a:t>Lever mechanism </a:t>
            </a:r>
            <a:endParaRPr lang="en-GB" dirty="0">
              <a:solidFill>
                <a:srgbClr val="002060"/>
              </a:solidFill>
              <a:latin typeface="Comic Sans MS" panose="030F0702030302020204" pitchFamily="66" charset="0"/>
            </a:endParaRPr>
          </a:p>
        </p:txBody>
      </p:sp>
      <p:sp>
        <p:nvSpPr>
          <p:cNvPr id="15" name="TextBox 14"/>
          <p:cNvSpPr txBox="1"/>
          <p:nvPr/>
        </p:nvSpPr>
        <p:spPr>
          <a:xfrm>
            <a:off x="8575644" y="2886812"/>
            <a:ext cx="2431228" cy="646331"/>
          </a:xfrm>
          <a:prstGeom prst="rect">
            <a:avLst/>
          </a:prstGeom>
          <a:noFill/>
        </p:spPr>
        <p:txBody>
          <a:bodyPr wrap="square" rtlCol="0">
            <a:spAutoFit/>
          </a:bodyPr>
          <a:lstStyle/>
          <a:p>
            <a:r>
              <a:rPr lang="en-GB" dirty="0" smtClean="0">
                <a:solidFill>
                  <a:srgbClr val="002060"/>
                </a:solidFill>
                <a:latin typeface="Comic Sans MS" panose="030F0702030302020204" pitchFamily="66" charset="0"/>
              </a:rPr>
              <a:t>Rack and pinion mechanism</a:t>
            </a:r>
            <a:endParaRPr lang="en-GB" dirty="0">
              <a:solidFill>
                <a:srgbClr val="002060"/>
              </a:solidFill>
              <a:latin typeface="Comic Sans MS" panose="030F0702030302020204" pitchFamily="66" charset="0"/>
            </a:endParaRPr>
          </a:p>
        </p:txBody>
      </p:sp>
      <p:sp>
        <p:nvSpPr>
          <p:cNvPr id="16" name="TextBox 15"/>
          <p:cNvSpPr txBox="1"/>
          <p:nvPr/>
        </p:nvSpPr>
        <p:spPr>
          <a:xfrm>
            <a:off x="8956800" y="6300913"/>
            <a:ext cx="3042935" cy="369332"/>
          </a:xfrm>
          <a:prstGeom prst="rect">
            <a:avLst/>
          </a:prstGeom>
          <a:noFill/>
        </p:spPr>
        <p:txBody>
          <a:bodyPr wrap="square" rtlCol="0">
            <a:spAutoFit/>
          </a:bodyPr>
          <a:lstStyle/>
          <a:p>
            <a:r>
              <a:rPr lang="en-GB" dirty="0">
                <a:solidFill>
                  <a:srgbClr val="002060"/>
                </a:solidFill>
                <a:latin typeface="Comic Sans MS" panose="030F0702030302020204" pitchFamily="66" charset="0"/>
              </a:rPr>
              <a:t>C</a:t>
            </a:r>
            <a:r>
              <a:rPr lang="en-GB" dirty="0" smtClean="0">
                <a:solidFill>
                  <a:srgbClr val="002060"/>
                </a:solidFill>
                <a:latin typeface="Comic Sans MS" panose="030F0702030302020204" pitchFamily="66" charset="0"/>
              </a:rPr>
              <a:t>am mechanism</a:t>
            </a:r>
            <a:endParaRPr lang="en-GB" dirty="0">
              <a:solidFill>
                <a:srgbClr val="002060"/>
              </a:solidFill>
              <a:latin typeface="Comic Sans MS" panose="030F0702030302020204" pitchFamily="66" charset="0"/>
            </a:endParaRPr>
          </a:p>
        </p:txBody>
      </p:sp>
      <p:sp>
        <p:nvSpPr>
          <p:cNvPr id="17" name="TextBox 16"/>
          <p:cNvSpPr txBox="1"/>
          <p:nvPr/>
        </p:nvSpPr>
        <p:spPr>
          <a:xfrm>
            <a:off x="4929950" y="6300913"/>
            <a:ext cx="2431228" cy="369332"/>
          </a:xfrm>
          <a:prstGeom prst="rect">
            <a:avLst/>
          </a:prstGeom>
          <a:noFill/>
        </p:spPr>
        <p:txBody>
          <a:bodyPr wrap="square" rtlCol="0">
            <a:spAutoFit/>
          </a:bodyPr>
          <a:lstStyle/>
          <a:p>
            <a:r>
              <a:rPr lang="en-GB" dirty="0" smtClean="0">
                <a:solidFill>
                  <a:srgbClr val="002060"/>
                </a:solidFill>
                <a:latin typeface="Comic Sans MS" panose="030F0702030302020204" pitchFamily="66" charset="0"/>
              </a:rPr>
              <a:t>Linkages mechanism </a:t>
            </a:r>
            <a:endParaRPr lang="en-GB" dirty="0">
              <a:solidFill>
                <a:srgbClr val="002060"/>
              </a:solidFill>
              <a:latin typeface="Comic Sans MS" panose="030F0702030302020204" pitchFamily="66" charset="0"/>
            </a:endParaRPr>
          </a:p>
        </p:txBody>
      </p:sp>
      <p:pic>
        <p:nvPicPr>
          <p:cNvPr id="1038" name="Picture 14" descr="Image result for window screen wipers mechanism"/>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82531" y="4446993"/>
            <a:ext cx="3091496" cy="1738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1651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
                                            <p:txEl>
                                              <p:pRg st="0" end="0"/>
                                            </p:txEl>
                                          </p:spTgt>
                                        </p:tgtEl>
                                        <p:attrNameLst>
                                          <p:attrName>style.visibility</p:attrName>
                                        </p:attrNameLst>
                                      </p:cBhvr>
                                      <p:to>
                                        <p:strVal val="visible"/>
                                      </p:to>
                                    </p:set>
                                    <p:anim calcmode="lin" valueType="num">
                                      <p:cBhvr additive="base">
                                        <p:cTn id="19"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xEl>
                                              <p:pRg st="0" end="0"/>
                                            </p:txEl>
                                          </p:spTgt>
                                        </p:tgtEl>
                                        <p:attrNameLst>
                                          <p:attrName>style.visibility</p:attrName>
                                        </p:attrNameLst>
                                      </p:cBhvr>
                                      <p:to>
                                        <p:strVal val="visible"/>
                                      </p:to>
                                    </p:set>
                                    <p:anim calcmode="lin" valueType="num">
                                      <p:cBhvr additive="base">
                                        <p:cTn id="2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xEl>
                                              <p:pRg st="0" end="0"/>
                                            </p:txEl>
                                          </p:spTgt>
                                        </p:tgtEl>
                                        <p:attrNameLst>
                                          <p:attrName>style.visibility</p:attrName>
                                        </p:attrNameLst>
                                      </p:cBhvr>
                                      <p:to>
                                        <p:strVal val="visible"/>
                                      </p:to>
                                    </p:set>
                                    <p:anim calcmode="lin" valueType="num">
                                      <p:cBhvr additive="base">
                                        <p:cTn id="31"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500" fill="hold"/>
                                        <p:tgtEl>
                                          <p:spTgt spid="16"/>
                                        </p:tgtEl>
                                        <p:attrNameLst>
                                          <p:attrName>ppt_x</p:attrName>
                                        </p:attrNameLst>
                                      </p:cBhvr>
                                      <p:tavLst>
                                        <p:tav tm="0">
                                          <p:val>
                                            <p:strVal val="#ppt_x"/>
                                          </p:val>
                                        </p:tav>
                                        <p:tav tm="100000">
                                          <p:val>
                                            <p:strVal val="#ppt_x"/>
                                          </p:val>
                                        </p:tav>
                                      </p:tavLst>
                                    </p:anim>
                                    <p:anim calcmode="lin" valueType="num">
                                      <p:cBhvr additive="base">
                                        <p:cTn id="3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64330" y="0"/>
            <a:ext cx="2162130"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Levers </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5" name="Rectangle 4"/>
          <p:cNvSpPr/>
          <p:nvPr/>
        </p:nvSpPr>
        <p:spPr>
          <a:xfrm>
            <a:off x="505609" y="783480"/>
            <a:ext cx="11295529" cy="646331"/>
          </a:xfrm>
          <a:prstGeom prst="rect">
            <a:avLst/>
          </a:prstGeom>
        </p:spPr>
        <p:txBody>
          <a:bodyPr wrap="square">
            <a:spAutoFit/>
          </a:bodyPr>
          <a:lstStyle/>
          <a:p>
            <a:endParaRPr lang="en-US" dirty="0">
              <a:solidFill>
                <a:srgbClr val="002060"/>
              </a:solidFill>
              <a:latin typeface="Comic Sans MS" panose="030F0702030302020204" pitchFamily="66" charset="0"/>
            </a:endParaRPr>
          </a:p>
          <a:p>
            <a:r>
              <a:rPr lang="en-GB" dirty="0">
                <a:solidFill>
                  <a:srgbClr val="002060"/>
                </a:solidFill>
                <a:latin typeface="Comic Sans MS" panose="030F0702030302020204" pitchFamily="66" charset="0"/>
              </a:rPr>
              <a:t>A lever is the simplest kind of </a:t>
            </a:r>
            <a:r>
              <a:rPr lang="en-GB" dirty="0" smtClean="0">
                <a:solidFill>
                  <a:srgbClr val="002060"/>
                </a:solidFill>
                <a:latin typeface="Comic Sans MS" panose="030F0702030302020204" pitchFamily="66" charset="0"/>
              </a:rPr>
              <a:t>mechanism, it </a:t>
            </a:r>
            <a:r>
              <a:rPr lang="en-GB" dirty="0" smtClean="0">
                <a:solidFill>
                  <a:srgbClr val="FF0000"/>
                </a:solidFill>
                <a:latin typeface="Comic Sans MS" panose="030F0702030302020204" pitchFamily="66" charset="0"/>
              </a:rPr>
              <a:t>consists of a ridged  bar that pivots at a fixed point.  </a:t>
            </a:r>
            <a:endParaRPr lang="en-GB" dirty="0">
              <a:solidFill>
                <a:srgbClr val="FF0000"/>
              </a:solidFill>
              <a:latin typeface="Comic Sans MS" panose="030F0702030302020204" pitchFamily="66" charset="0"/>
            </a:endParaRPr>
          </a:p>
        </p:txBody>
      </p:sp>
      <p:sp>
        <p:nvSpPr>
          <p:cNvPr id="6" name="6-Point Star 5"/>
          <p:cNvSpPr/>
          <p:nvPr/>
        </p:nvSpPr>
        <p:spPr>
          <a:xfrm>
            <a:off x="8695420" y="4217061"/>
            <a:ext cx="3080947" cy="2334409"/>
          </a:xfrm>
          <a:prstGeom prst="star6">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rgbClr val="002060"/>
                </a:solidFill>
                <a:latin typeface="Comic Sans MS" panose="030F0702030302020204" pitchFamily="66" charset="0"/>
              </a:rPr>
              <a:t>Common use of a lever is to</a:t>
            </a:r>
            <a:r>
              <a:rPr lang="en-GB" dirty="0" smtClean="0">
                <a:solidFill>
                  <a:srgbClr val="FF0000"/>
                </a:solidFill>
                <a:latin typeface="Comic Sans MS" panose="030F0702030302020204" pitchFamily="66" charset="0"/>
              </a:rPr>
              <a:t> lift a heavy load. </a:t>
            </a:r>
            <a:endParaRPr lang="en-US" dirty="0" smtClean="0">
              <a:solidFill>
                <a:srgbClr val="FF0000"/>
              </a:solidFill>
              <a:latin typeface="Comic Sans MS" panose="030F0702030302020204" pitchFamily="66" charset="0"/>
            </a:endParaRPr>
          </a:p>
        </p:txBody>
      </p:sp>
      <p:pic>
        <p:nvPicPr>
          <p:cNvPr id="7" name="Picture 2" descr="http://cnx.org/content/m23853/latest/Picture%2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69158" y="2671398"/>
            <a:ext cx="1983299" cy="147128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97429" y="1531074"/>
            <a:ext cx="6215270" cy="1754326"/>
          </a:xfrm>
          <a:prstGeom prst="rect">
            <a:avLst/>
          </a:prstGeom>
          <a:noFill/>
        </p:spPr>
        <p:txBody>
          <a:bodyPr wrap="square" rtlCol="0">
            <a:spAutoFit/>
          </a:bodyPr>
          <a:lstStyle/>
          <a:p>
            <a:pPr marL="285750" indent="-285750">
              <a:buFont typeface="Arial" panose="020B0604020202020204" pitchFamily="34" charset="0"/>
              <a:buChar char="•"/>
            </a:pPr>
            <a:r>
              <a:rPr lang="en-GB" dirty="0" smtClean="0">
                <a:solidFill>
                  <a:srgbClr val="002060"/>
                </a:solidFill>
                <a:latin typeface="Comic Sans MS" panose="030F0702030302020204" pitchFamily="66" charset="0"/>
              </a:rPr>
              <a:t>There are </a:t>
            </a:r>
            <a:r>
              <a:rPr lang="en-GB" b="1" dirty="0" smtClean="0">
                <a:solidFill>
                  <a:srgbClr val="002060"/>
                </a:solidFill>
                <a:latin typeface="Comic Sans MS" panose="030F0702030302020204" pitchFamily="66" charset="0"/>
              </a:rPr>
              <a:t>three </a:t>
            </a:r>
            <a:r>
              <a:rPr lang="en-GB" dirty="0" smtClean="0">
                <a:solidFill>
                  <a:srgbClr val="002060"/>
                </a:solidFill>
                <a:latin typeface="Comic Sans MS" panose="030F0702030302020204" pitchFamily="66" charset="0"/>
              </a:rPr>
              <a:t>different types of lever, usually called </a:t>
            </a:r>
            <a:r>
              <a:rPr lang="en-GB" b="1" dirty="0" smtClean="0">
                <a:solidFill>
                  <a:srgbClr val="002060"/>
                </a:solidFill>
                <a:latin typeface="Comic Sans MS" panose="030F0702030302020204" pitchFamily="66" charset="0"/>
              </a:rPr>
              <a:t>classes</a:t>
            </a:r>
            <a:r>
              <a:rPr lang="en-GB" dirty="0" smtClean="0">
                <a:solidFill>
                  <a:srgbClr val="002060"/>
                </a:solidFill>
                <a:latin typeface="Comic Sans MS" panose="030F0702030302020204" pitchFamily="66" charset="0"/>
              </a:rPr>
              <a:t>.</a:t>
            </a:r>
          </a:p>
          <a:p>
            <a:endParaRPr lang="en-GB" dirty="0" smtClean="0">
              <a:solidFill>
                <a:srgbClr val="002060"/>
              </a:solidFill>
              <a:latin typeface="Comic Sans MS" panose="030F0702030302020204" pitchFamily="66" charset="0"/>
            </a:endParaRPr>
          </a:p>
          <a:p>
            <a:pPr marL="285750" indent="-285750">
              <a:buFont typeface="Arial" panose="020B0604020202020204" pitchFamily="34" charset="0"/>
              <a:buChar char="•"/>
            </a:pPr>
            <a:r>
              <a:rPr lang="en-GB" dirty="0" smtClean="0">
                <a:solidFill>
                  <a:srgbClr val="002060"/>
                </a:solidFill>
                <a:latin typeface="Comic Sans MS" panose="030F0702030302020204" pitchFamily="66" charset="0"/>
              </a:rPr>
              <a:t> The class of a lever depends on the </a:t>
            </a:r>
            <a:r>
              <a:rPr lang="en-GB" b="1" dirty="0" smtClean="0">
                <a:solidFill>
                  <a:srgbClr val="002060"/>
                </a:solidFill>
                <a:latin typeface="Comic Sans MS" panose="030F0702030302020204" pitchFamily="66" charset="0"/>
              </a:rPr>
              <a:t>position of the load, effort and fulcrum:</a:t>
            </a:r>
          </a:p>
          <a:p>
            <a:endParaRPr lang="en-GB" dirty="0">
              <a:solidFill>
                <a:srgbClr val="002060"/>
              </a:solidFill>
              <a:latin typeface="Comic Sans MS" panose="030F0702030302020204" pitchFamily="66" charset="0"/>
            </a:endParaRPr>
          </a:p>
        </p:txBody>
      </p:sp>
      <p:pic>
        <p:nvPicPr>
          <p:cNvPr id="2050" name="Picture 2" descr="Image result for seesa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251" y="3922799"/>
            <a:ext cx="2603430" cy="195257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scissor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43222" y="3010858"/>
            <a:ext cx="2169566" cy="182388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Description: scale.png"/>
          <p:cNvPicPr/>
          <p:nvPr/>
        </p:nvPicPr>
        <p:blipFill>
          <a:blip r:embed="rId6">
            <a:extLst>
              <a:ext uri="{28A0092B-C50C-407E-A947-70E740481C1C}">
                <a14:useLocalDpi xmlns:a14="http://schemas.microsoft.com/office/drawing/2010/main" val="0"/>
              </a:ext>
            </a:extLst>
          </a:blip>
          <a:srcRect/>
          <a:stretch>
            <a:fillRect/>
          </a:stretch>
        </p:blipFill>
        <p:spPr bwMode="auto">
          <a:xfrm>
            <a:off x="5685901" y="2408237"/>
            <a:ext cx="3187700" cy="2057400"/>
          </a:xfrm>
          <a:prstGeom prst="rect">
            <a:avLst/>
          </a:prstGeom>
          <a:noFill/>
        </p:spPr>
      </p:pic>
      <p:pic>
        <p:nvPicPr>
          <p:cNvPr id="13" name="Picture 12" descr="Description: clothespin.jpg"/>
          <p:cNvPicPr/>
          <p:nvPr/>
        </p:nvPicPr>
        <p:blipFill>
          <a:blip r:embed="rId7">
            <a:extLst>
              <a:ext uri="{28A0092B-C50C-407E-A947-70E740481C1C}">
                <a14:useLocalDpi xmlns:a14="http://schemas.microsoft.com/office/drawing/2010/main" val="0"/>
              </a:ext>
            </a:extLst>
          </a:blip>
          <a:srcRect/>
          <a:stretch>
            <a:fillRect/>
          </a:stretch>
        </p:blipFill>
        <p:spPr bwMode="auto">
          <a:xfrm>
            <a:off x="5685901" y="4584428"/>
            <a:ext cx="2636552" cy="1516744"/>
          </a:xfrm>
          <a:prstGeom prst="rect">
            <a:avLst/>
          </a:prstGeom>
          <a:noFill/>
        </p:spPr>
      </p:pic>
      <p:pic>
        <p:nvPicPr>
          <p:cNvPr id="14" name="Picture 13" descr="Description: staple-remover2.jpg"/>
          <p:cNvPicPr/>
          <p:nvPr/>
        </p:nvPicPr>
        <p:blipFill>
          <a:blip r:embed="rId8">
            <a:extLst>
              <a:ext uri="{28A0092B-C50C-407E-A947-70E740481C1C}">
                <a14:useLocalDpi xmlns:a14="http://schemas.microsoft.com/office/drawing/2010/main" val="0"/>
              </a:ext>
            </a:extLst>
          </a:blip>
          <a:srcRect/>
          <a:stretch>
            <a:fillRect/>
          </a:stretch>
        </p:blipFill>
        <p:spPr bwMode="auto">
          <a:xfrm>
            <a:off x="3583973" y="5133092"/>
            <a:ext cx="1728961" cy="1409628"/>
          </a:xfrm>
          <a:prstGeom prst="rect">
            <a:avLst/>
          </a:prstGeom>
          <a:noFill/>
        </p:spPr>
      </p:pic>
    </p:spTree>
    <p:extLst>
      <p:ext uri="{BB962C8B-B14F-4D97-AF65-F5344CB8AC3E}">
        <p14:creationId xmlns:p14="http://schemas.microsoft.com/office/powerpoint/2010/main" val="19638662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Image result for effort load and fulcrum diagram"/>
          <p:cNvPicPr>
            <a:picLocks noChangeAspect="1" noChangeArrowheads="1"/>
          </p:cNvPicPr>
          <p:nvPr/>
        </p:nvPicPr>
        <p:blipFill rotWithShape="1">
          <a:blip r:embed="rId3">
            <a:extLst>
              <a:ext uri="{28A0092B-C50C-407E-A947-70E740481C1C}">
                <a14:useLocalDpi xmlns:a14="http://schemas.microsoft.com/office/drawing/2010/main" val="0"/>
              </a:ext>
            </a:extLst>
          </a:blip>
          <a:srcRect t="14773" b="16821"/>
          <a:stretch/>
        </p:blipFill>
        <p:spPr bwMode="auto">
          <a:xfrm>
            <a:off x="1611318" y="1020416"/>
            <a:ext cx="8274804" cy="424533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843130" y="5438217"/>
            <a:ext cx="4055166" cy="1200329"/>
          </a:xfrm>
          <a:prstGeom prst="rect">
            <a:avLst/>
          </a:prstGeom>
        </p:spPr>
        <p:txBody>
          <a:bodyPr wrap="square">
            <a:spAutoFit/>
          </a:bodyPr>
          <a:lstStyle/>
          <a:p>
            <a:r>
              <a:rPr lang="en-GB" sz="2400" b="0" i="0" dirty="0" smtClean="0">
                <a:effectLst/>
                <a:latin typeface="Comic Sans MS" panose="030F0702030302020204" pitchFamily="66" charset="0"/>
              </a:rPr>
              <a:t>The </a:t>
            </a:r>
            <a:r>
              <a:rPr lang="en-GB" sz="2400" b="1" i="0" dirty="0" smtClean="0">
                <a:solidFill>
                  <a:srgbClr val="FF0000"/>
                </a:solidFill>
                <a:effectLst/>
                <a:latin typeface="Comic Sans MS" panose="030F0702030302020204" pitchFamily="66" charset="0"/>
              </a:rPr>
              <a:t>fulcrum</a:t>
            </a:r>
            <a:r>
              <a:rPr lang="en-GB" sz="2400" b="0" i="0" dirty="0" smtClean="0">
                <a:effectLst/>
                <a:latin typeface="Comic Sans MS" panose="030F0702030302020204" pitchFamily="66" charset="0"/>
              </a:rPr>
              <a:t> is the point that </a:t>
            </a:r>
            <a:r>
              <a:rPr lang="en-GB" sz="2400" b="1" i="0" dirty="0" smtClean="0">
                <a:solidFill>
                  <a:srgbClr val="FF0000"/>
                </a:solidFill>
                <a:effectLst/>
                <a:latin typeface="Comic Sans MS" panose="030F0702030302020204" pitchFamily="66" charset="0"/>
              </a:rPr>
              <a:t>doesn't move </a:t>
            </a:r>
            <a:r>
              <a:rPr lang="en-GB" sz="2400" b="0" i="0" dirty="0" smtClean="0">
                <a:effectLst/>
                <a:latin typeface="Comic Sans MS" panose="030F0702030302020204" pitchFamily="66" charset="0"/>
              </a:rPr>
              <a:t>from it's spot.</a:t>
            </a:r>
            <a:endParaRPr lang="en-GB" sz="2400" dirty="0"/>
          </a:p>
        </p:txBody>
      </p:sp>
      <p:sp>
        <p:nvSpPr>
          <p:cNvPr id="3" name="Rectangle 2"/>
          <p:cNvSpPr/>
          <p:nvPr/>
        </p:nvSpPr>
        <p:spPr>
          <a:xfrm>
            <a:off x="9488555" y="521661"/>
            <a:ext cx="2438402" cy="2677656"/>
          </a:xfrm>
          <a:prstGeom prst="rect">
            <a:avLst/>
          </a:prstGeom>
        </p:spPr>
        <p:txBody>
          <a:bodyPr wrap="square">
            <a:spAutoFit/>
          </a:bodyPr>
          <a:lstStyle/>
          <a:p>
            <a:r>
              <a:rPr lang="en-GB" sz="2400" b="0" i="0" dirty="0" smtClean="0">
                <a:effectLst/>
                <a:latin typeface="Comic Sans MS" panose="030F0702030302020204" pitchFamily="66" charset="0"/>
              </a:rPr>
              <a:t>The </a:t>
            </a:r>
            <a:r>
              <a:rPr lang="en-GB" sz="2400" b="1" i="0" dirty="0" smtClean="0">
                <a:solidFill>
                  <a:srgbClr val="FF0000"/>
                </a:solidFill>
                <a:effectLst/>
                <a:latin typeface="Comic Sans MS" panose="030F0702030302020204" pitchFamily="66" charset="0"/>
              </a:rPr>
              <a:t>effort</a:t>
            </a:r>
            <a:r>
              <a:rPr lang="en-GB" sz="2400" b="0" i="0" dirty="0" smtClean="0">
                <a:effectLst/>
                <a:latin typeface="Comic Sans MS" panose="030F0702030302020204" pitchFamily="66" charset="0"/>
              </a:rPr>
              <a:t> is the point where </a:t>
            </a:r>
            <a:r>
              <a:rPr lang="en-GB" sz="2400" b="1" i="0" dirty="0" smtClean="0">
                <a:solidFill>
                  <a:srgbClr val="FF0000"/>
                </a:solidFill>
                <a:effectLst/>
                <a:latin typeface="Comic Sans MS" panose="030F0702030302020204" pitchFamily="66" charset="0"/>
              </a:rPr>
              <a:t>force is added</a:t>
            </a:r>
            <a:r>
              <a:rPr lang="en-GB" sz="2400" b="0" i="0" dirty="0" smtClean="0">
                <a:effectLst/>
                <a:latin typeface="Comic Sans MS" panose="030F0702030302020204" pitchFamily="66" charset="0"/>
              </a:rPr>
              <a:t>. Usually it's where someone will push or pull on the lever.</a:t>
            </a:r>
            <a:r>
              <a:rPr lang="en-GB" sz="2400" b="0" i="0" dirty="0" smtClean="0">
                <a:solidFill>
                  <a:srgbClr val="666666"/>
                </a:solidFill>
                <a:effectLst/>
                <a:latin typeface="Arial" panose="020B0604020202020204" pitchFamily="34" charset="0"/>
              </a:rPr>
              <a:t> </a:t>
            </a:r>
            <a:endParaRPr lang="en-GB" sz="2400" dirty="0"/>
          </a:p>
        </p:txBody>
      </p:sp>
      <p:sp>
        <p:nvSpPr>
          <p:cNvPr id="7" name="Rectangle 6"/>
          <p:cNvSpPr/>
          <p:nvPr/>
        </p:nvSpPr>
        <p:spPr>
          <a:xfrm>
            <a:off x="304800" y="1665755"/>
            <a:ext cx="1789044" cy="2308324"/>
          </a:xfrm>
          <a:prstGeom prst="rect">
            <a:avLst/>
          </a:prstGeom>
        </p:spPr>
        <p:txBody>
          <a:bodyPr wrap="square">
            <a:spAutoFit/>
          </a:bodyPr>
          <a:lstStyle/>
          <a:p>
            <a:r>
              <a:rPr lang="en-GB" sz="2400" b="0" i="0" dirty="0" smtClean="0">
                <a:solidFill>
                  <a:srgbClr val="333333"/>
                </a:solidFill>
                <a:effectLst/>
                <a:latin typeface="Comic Sans MS" panose="030F0702030302020204" pitchFamily="66" charset="0"/>
              </a:rPr>
              <a:t>The </a:t>
            </a:r>
            <a:r>
              <a:rPr lang="en-GB" sz="2400" b="1" i="0" dirty="0" smtClean="0">
                <a:solidFill>
                  <a:srgbClr val="FF0000"/>
                </a:solidFill>
                <a:effectLst/>
                <a:latin typeface="Comic Sans MS" panose="030F0702030302020204" pitchFamily="66" charset="0"/>
              </a:rPr>
              <a:t>load</a:t>
            </a:r>
            <a:r>
              <a:rPr lang="en-GB" sz="2400" b="0" i="0" dirty="0" smtClean="0">
                <a:solidFill>
                  <a:srgbClr val="333333"/>
                </a:solidFill>
                <a:effectLst/>
                <a:latin typeface="Comic Sans MS" panose="030F0702030302020204" pitchFamily="66" charset="0"/>
              </a:rPr>
              <a:t> is the </a:t>
            </a:r>
            <a:r>
              <a:rPr lang="en-GB" sz="2400" b="1" i="0" dirty="0" smtClean="0">
                <a:solidFill>
                  <a:srgbClr val="FF0000"/>
                </a:solidFill>
                <a:effectLst/>
                <a:latin typeface="Comic Sans MS" panose="030F0702030302020204" pitchFamily="66" charset="0"/>
              </a:rPr>
              <a:t>object</a:t>
            </a:r>
            <a:r>
              <a:rPr lang="en-GB" sz="2400" b="1" i="0" dirty="0" smtClean="0">
                <a:solidFill>
                  <a:srgbClr val="333333"/>
                </a:solidFill>
                <a:effectLst/>
                <a:latin typeface="Comic Sans MS" panose="030F0702030302020204" pitchFamily="66" charset="0"/>
              </a:rPr>
              <a:t> </a:t>
            </a:r>
            <a:r>
              <a:rPr lang="en-GB" sz="2400" b="0" i="0" dirty="0" smtClean="0">
                <a:solidFill>
                  <a:srgbClr val="333333"/>
                </a:solidFill>
                <a:effectLst/>
                <a:latin typeface="Comic Sans MS" panose="030F0702030302020204" pitchFamily="66" charset="0"/>
              </a:rPr>
              <a:t>you are </a:t>
            </a:r>
            <a:r>
              <a:rPr lang="en-GB" sz="2400" b="0" i="0" dirty="0" smtClean="0">
                <a:effectLst/>
                <a:latin typeface="Comic Sans MS" panose="030F0702030302020204" pitchFamily="66" charset="0"/>
              </a:rPr>
              <a:t>trying to </a:t>
            </a:r>
            <a:r>
              <a:rPr lang="en-GB" sz="2400" b="1" i="0" dirty="0" smtClean="0">
                <a:solidFill>
                  <a:srgbClr val="FF0000"/>
                </a:solidFill>
                <a:effectLst/>
                <a:latin typeface="Comic Sans MS" panose="030F0702030302020204" pitchFamily="66" charset="0"/>
              </a:rPr>
              <a:t>move or effect</a:t>
            </a:r>
            <a:r>
              <a:rPr lang="en-GB" sz="2400" b="0" i="0" dirty="0" smtClean="0">
                <a:solidFill>
                  <a:srgbClr val="FF0000"/>
                </a:solidFill>
                <a:effectLst/>
                <a:latin typeface="Comic Sans MS" panose="030F0702030302020204" pitchFamily="66" charset="0"/>
              </a:rPr>
              <a:t>.</a:t>
            </a:r>
            <a:endParaRPr lang="en-GB" sz="2400" b="0" i="0" dirty="0">
              <a:solidFill>
                <a:srgbClr val="FF0000"/>
              </a:solidFill>
              <a:effectLst/>
              <a:latin typeface="Comic Sans MS" panose="030F0702030302020204" pitchFamily="66" charset="0"/>
            </a:endParaRPr>
          </a:p>
        </p:txBody>
      </p:sp>
      <p:sp>
        <p:nvSpPr>
          <p:cNvPr id="10" name="Rectangle 9"/>
          <p:cNvSpPr/>
          <p:nvPr/>
        </p:nvSpPr>
        <p:spPr>
          <a:xfrm>
            <a:off x="421234" y="124707"/>
            <a:ext cx="7373878" cy="646331"/>
          </a:xfrm>
          <a:prstGeom prst="rect">
            <a:avLst/>
          </a:prstGeom>
          <a:noFill/>
        </p:spPr>
        <p:txBody>
          <a:bodyPr wrap="none" lIns="91440" tIns="45720" rIns="91440" bIns="45720">
            <a:spAutoFit/>
          </a:bodyPr>
          <a:lstStyle/>
          <a:p>
            <a:pPr algn="ctr"/>
            <a:r>
              <a:rPr lang="en-US" sz="3600" b="1" dirty="0" smtClean="0">
                <a:ln w="9525">
                  <a:solidFill>
                    <a:schemeClr val="bg1"/>
                  </a:solidFill>
                  <a:prstDash val="solid"/>
                </a:ln>
                <a:effectLst>
                  <a:outerShdw blurRad="12700" dist="38100" dir="2700000" algn="tl" rotWithShape="0">
                    <a:schemeClr val="bg1">
                      <a:lumMod val="50000"/>
                    </a:schemeClr>
                  </a:outerShdw>
                </a:effectLst>
              </a:rPr>
              <a:t>What is the load, fulcrum and effort?</a:t>
            </a:r>
            <a:r>
              <a:rPr lang="en-US" sz="36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a:t>
            </a:r>
            <a:endParaRPr lang="en-US" sz="36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16" name="Picture 4" descr="Image result for lever examples"/>
          <p:cNvPicPr>
            <a:picLocks noChangeAspect="1" noChangeArrowheads="1"/>
          </p:cNvPicPr>
          <p:nvPr/>
        </p:nvPicPr>
        <p:blipFill rotWithShape="1">
          <a:blip r:embed="rId4">
            <a:extLst>
              <a:ext uri="{28A0092B-C50C-407E-A947-70E740481C1C}">
                <a14:useLocalDpi xmlns:a14="http://schemas.microsoft.com/office/drawing/2010/main" val="0"/>
              </a:ext>
            </a:extLst>
          </a:blip>
          <a:srcRect l="2274"/>
          <a:stretch/>
        </p:blipFill>
        <p:spPr bwMode="auto">
          <a:xfrm>
            <a:off x="8428384" y="4068417"/>
            <a:ext cx="3394142" cy="25701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7613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srcRect l="33096" r="47475" b="67160"/>
          <a:stretch/>
        </p:blipFill>
        <p:spPr>
          <a:xfrm>
            <a:off x="4617863" y="1373673"/>
            <a:ext cx="1994651" cy="2455547"/>
          </a:xfrm>
          <a:prstGeom prst="rect">
            <a:avLst/>
          </a:prstGeom>
        </p:spPr>
      </p:pic>
      <p:sp>
        <p:nvSpPr>
          <p:cNvPr id="4" name="Rectangle 3"/>
          <p:cNvSpPr/>
          <p:nvPr/>
        </p:nvSpPr>
        <p:spPr>
          <a:xfrm>
            <a:off x="332063" y="118118"/>
            <a:ext cx="2436886" cy="923330"/>
          </a:xfrm>
          <a:prstGeom prst="rect">
            <a:avLst/>
          </a:prstGeom>
          <a:noFill/>
          <a:ln w="76200">
            <a:solidFill>
              <a:schemeClr val="tx1"/>
            </a:solidFill>
          </a:ln>
        </p:spPr>
        <p:txBody>
          <a:bodyPr wrap="none" lIns="91440" tIns="45720" rIns="91440" bIns="45720">
            <a:spAutoFit/>
          </a:bodyPr>
          <a:lstStyle/>
          <a:p>
            <a:pPr algn="ctr"/>
            <a:r>
              <a:rPr lang="en-US" sz="5400" b="1" dirty="0" smtClean="0">
                <a:ln w="9525">
                  <a:solidFill>
                    <a:schemeClr val="bg1"/>
                  </a:solidFill>
                  <a:prstDash val="solid"/>
                </a:ln>
                <a:effectLst>
                  <a:outerShdw blurRad="12700" dist="38100" dir="2700000" algn="tl" rotWithShape="0">
                    <a:schemeClr val="bg1">
                      <a:lumMod val="50000"/>
                    </a:schemeClr>
                  </a:outerShdw>
                </a:effectLst>
              </a:rPr>
              <a:t>Class 1  </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5" name="Picture 2" descr="Picture"/>
          <p:cNvPicPr>
            <a:picLocks noChangeAspect="1" noChangeArrowheads="1"/>
          </p:cNvPicPr>
          <p:nvPr/>
        </p:nvPicPr>
        <p:blipFill rotWithShape="1">
          <a:blip r:embed="rId4">
            <a:extLst>
              <a:ext uri="{28A0092B-C50C-407E-A947-70E740481C1C}">
                <a14:useLocalDpi xmlns:a14="http://schemas.microsoft.com/office/drawing/2010/main" val="0"/>
              </a:ext>
            </a:extLst>
          </a:blip>
          <a:srcRect b="68759"/>
          <a:stretch/>
        </p:blipFill>
        <p:spPr bwMode="auto">
          <a:xfrm>
            <a:off x="6410604" y="3081293"/>
            <a:ext cx="4370271" cy="1541478"/>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6146" name="Picture 2" descr="Image result for class 1 lever exampl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95511" y="412004"/>
            <a:ext cx="2940977" cy="192333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Image result for effort, fulcrum and load levers"/>
          <p:cNvPicPr>
            <a:picLocks noChangeAspect="1" noChangeArrowheads="1"/>
          </p:cNvPicPr>
          <p:nvPr/>
        </p:nvPicPr>
        <p:blipFill rotWithShape="1">
          <a:blip r:embed="rId6">
            <a:extLst>
              <a:ext uri="{28A0092B-C50C-407E-A947-70E740481C1C}">
                <a14:useLocalDpi xmlns:a14="http://schemas.microsoft.com/office/drawing/2010/main" val="0"/>
              </a:ext>
            </a:extLst>
          </a:blip>
          <a:srcRect l="5123" r="48726" b="5289"/>
          <a:stretch/>
        </p:blipFill>
        <p:spPr bwMode="auto">
          <a:xfrm>
            <a:off x="167750" y="1255285"/>
            <a:ext cx="4165671" cy="5035826"/>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5420140" y="4914743"/>
            <a:ext cx="6351201" cy="1384995"/>
          </a:xfrm>
          <a:prstGeom prst="rect">
            <a:avLst/>
          </a:prstGeom>
        </p:spPr>
        <p:txBody>
          <a:bodyPr wrap="square">
            <a:spAutoFit/>
          </a:bodyPr>
          <a:lstStyle/>
          <a:p>
            <a:r>
              <a:rPr lang="en-GB" sz="2800" dirty="0" smtClean="0">
                <a:solidFill>
                  <a:srgbClr val="333333"/>
                </a:solidFill>
                <a:latin typeface="Comic Sans MS" panose="030F0702030302020204" pitchFamily="66" charset="0"/>
              </a:rPr>
              <a:t>A </a:t>
            </a:r>
            <a:r>
              <a:rPr lang="en-GB" sz="2800" b="1" dirty="0" smtClean="0">
                <a:solidFill>
                  <a:srgbClr val="333333"/>
                </a:solidFill>
                <a:latin typeface="Comic Sans MS" panose="030F0702030302020204" pitchFamily="66" charset="0"/>
              </a:rPr>
              <a:t>class 1 lever</a:t>
            </a:r>
            <a:r>
              <a:rPr lang="en-GB" sz="2800" dirty="0" smtClean="0">
                <a:solidFill>
                  <a:srgbClr val="333333"/>
                </a:solidFill>
                <a:latin typeface="Comic Sans MS" panose="030F0702030302020204" pitchFamily="66" charset="0"/>
              </a:rPr>
              <a:t> has the </a:t>
            </a:r>
            <a:r>
              <a:rPr lang="en-GB" sz="2800" dirty="0" smtClean="0">
                <a:solidFill>
                  <a:srgbClr val="FF0000"/>
                </a:solidFill>
                <a:latin typeface="Comic Sans MS" panose="030F0702030302020204" pitchFamily="66" charset="0"/>
              </a:rPr>
              <a:t>load</a:t>
            </a:r>
            <a:r>
              <a:rPr lang="en-GB" sz="2800" dirty="0" smtClean="0">
                <a:solidFill>
                  <a:srgbClr val="333333"/>
                </a:solidFill>
                <a:latin typeface="Comic Sans MS" panose="030F0702030302020204" pitchFamily="66" charset="0"/>
              </a:rPr>
              <a:t> and the </a:t>
            </a:r>
            <a:r>
              <a:rPr lang="en-GB" sz="2800" dirty="0" smtClean="0">
                <a:solidFill>
                  <a:srgbClr val="FF0000"/>
                </a:solidFill>
                <a:latin typeface="Comic Sans MS" panose="030F0702030302020204" pitchFamily="66" charset="0"/>
              </a:rPr>
              <a:t>effort</a:t>
            </a:r>
            <a:r>
              <a:rPr lang="en-GB" sz="2800" dirty="0" smtClean="0">
                <a:solidFill>
                  <a:srgbClr val="333333"/>
                </a:solidFill>
                <a:latin typeface="Comic Sans MS" panose="030F0702030302020204" pitchFamily="66" charset="0"/>
              </a:rPr>
              <a:t> on opposite sides of the </a:t>
            </a:r>
            <a:r>
              <a:rPr lang="en-GB" sz="2800" dirty="0" smtClean="0">
                <a:solidFill>
                  <a:srgbClr val="FF0000"/>
                </a:solidFill>
                <a:latin typeface="Comic Sans MS" panose="030F0702030302020204" pitchFamily="66" charset="0"/>
              </a:rPr>
              <a:t>fulcrum</a:t>
            </a:r>
            <a:r>
              <a:rPr lang="en-GB" sz="2800" dirty="0" smtClean="0">
                <a:solidFill>
                  <a:srgbClr val="333333"/>
                </a:solidFill>
                <a:latin typeface="Comic Sans MS" panose="030F0702030302020204" pitchFamily="66" charset="0"/>
              </a:rPr>
              <a:t>, like a </a:t>
            </a:r>
            <a:r>
              <a:rPr lang="en-GB" sz="2800" b="1" dirty="0" smtClean="0">
                <a:solidFill>
                  <a:srgbClr val="333333"/>
                </a:solidFill>
                <a:latin typeface="Comic Sans MS" panose="030F0702030302020204" pitchFamily="66" charset="0"/>
              </a:rPr>
              <a:t>seesaw</a:t>
            </a:r>
            <a:endParaRPr lang="en-GB" sz="2800" dirty="0">
              <a:latin typeface="Comic Sans MS" panose="030F0702030302020204" pitchFamily="66" charset="0"/>
            </a:endParaRPr>
          </a:p>
        </p:txBody>
      </p:sp>
      <p:pic>
        <p:nvPicPr>
          <p:cNvPr id="6150" name="Picture 6" descr="Image result for class 3 levers examples"/>
          <p:cNvPicPr>
            <a:picLocks noChangeAspect="1" noChangeArrowheads="1"/>
          </p:cNvPicPr>
          <p:nvPr/>
        </p:nvPicPr>
        <p:blipFill rotWithShape="1">
          <a:blip r:embed="rId7">
            <a:extLst>
              <a:ext uri="{28A0092B-C50C-407E-A947-70E740481C1C}">
                <a14:useLocalDpi xmlns:a14="http://schemas.microsoft.com/office/drawing/2010/main" val="0"/>
              </a:ext>
            </a:extLst>
          </a:blip>
          <a:srcRect l="7030" t="4611" r="60707" b="4107"/>
          <a:stretch/>
        </p:blipFill>
        <p:spPr bwMode="auto">
          <a:xfrm>
            <a:off x="9919485" y="394176"/>
            <a:ext cx="2075543" cy="223313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Image result for class 3 levers examples"/>
          <p:cNvPicPr>
            <a:picLocks noChangeAspect="1" noChangeArrowheads="1"/>
          </p:cNvPicPr>
          <p:nvPr/>
        </p:nvPicPr>
        <p:blipFill rotWithShape="1">
          <a:blip r:embed="rId7">
            <a:extLst>
              <a:ext uri="{28A0092B-C50C-407E-A947-70E740481C1C}">
                <a14:useLocalDpi xmlns:a14="http://schemas.microsoft.com/office/drawing/2010/main" val="0"/>
              </a:ext>
            </a:extLst>
          </a:blip>
          <a:srcRect l="39067" t="7570" r="1857" b="14198"/>
          <a:stretch/>
        </p:blipFill>
        <p:spPr bwMode="auto">
          <a:xfrm>
            <a:off x="4100329" y="102416"/>
            <a:ext cx="2796628" cy="14083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108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46"/>
                                        </p:tgtEl>
                                        <p:attrNameLst>
                                          <p:attrName>style.visibility</p:attrName>
                                        </p:attrNameLst>
                                      </p:cBhvr>
                                      <p:to>
                                        <p:strVal val="visible"/>
                                      </p:to>
                                    </p:set>
                                    <p:anim calcmode="lin" valueType="num">
                                      <p:cBhvr additive="base">
                                        <p:cTn id="13" dur="500" fill="hold"/>
                                        <p:tgtEl>
                                          <p:spTgt spid="6146"/>
                                        </p:tgtEl>
                                        <p:attrNameLst>
                                          <p:attrName>ppt_x</p:attrName>
                                        </p:attrNameLst>
                                      </p:cBhvr>
                                      <p:tavLst>
                                        <p:tav tm="0">
                                          <p:val>
                                            <p:strVal val="#ppt_x"/>
                                          </p:val>
                                        </p:tav>
                                        <p:tav tm="100000">
                                          <p:val>
                                            <p:strVal val="#ppt_x"/>
                                          </p:val>
                                        </p:tav>
                                      </p:tavLst>
                                    </p:anim>
                                    <p:anim calcmode="lin" valueType="num">
                                      <p:cBhvr additive="base">
                                        <p:cTn id="14"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50"/>
                                        </p:tgtEl>
                                        <p:attrNameLst>
                                          <p:attrName>style.visibility</p:attrName>
                                        </p:attrNameLst>
                                      </p:cBhvr>
                                      <p:to>
                                        <p:strVal val="visible"/>
                                      </p:to>
                                    </p:set>
                                    <p:anim calcmode="lin" valueType="num">
                                      <p:cBhvr additive="base">
                                        <p:cTn id="19" dur="500" fill="hold"/>
                                        <p:tgtEl>
                                          <p:spTgt spid="6150"/>
                                        </p:tgtEl>
                                        <p:attrNameLst>
                                          <p:attrName>ppt_x</p:attrName>
                                        </p:attrNameLst>
                                      </p:cBhvr>
                                      <p:tavLst>
                                        <p:tav tm="0">
                                          <p:val>
                                            <p:strVal val="#ppt_x"/>
                                          </p:val>
                                        </p:tav>
                                        <p:tav tm="100000">
                                          <p:val>
                                            <p:strVal val="#ppt_x"/>
                                          </p:val>
                                        </p:tav>
                                      </p:tavLst>
                                    </p:anim>
                                    <p:anim calcmode="lin" valueType="num">
                                      <p:cBhvr additive="base">
                                        <p:cTn id="20" dur="500" fill="hold"/>
                                        <p:tgtEl>
                                          <p:spTgt spid="615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1097" y="343405"/>
            <a:ext cx="2279791" cy="923330"/>
          </a:xfrm>
          <a:prstGeom prst="rect">
            <a:avLst/>
          </a:prstGeom>
          <a:noFill/>
          <a:ln w="76200">
            <a:solidFill>
              <a:schemeClr val="tx1"/>
            </a:solidFill>
          </a:ln>
        </p:spPr>
        <p:txBody>
          <a:bodyPr wrap="none" lIns="91440" tIns="45720" rIns="91440" bIns="45720">
            <a:spAutoFit/>
          </a:bodyPr>
          <a:lstStyle/>
          <a:p>
            <a:pPr algn="ctr"/>
            <a:r>
              <a:rPr lang="en-US" sz="5400" b="1" dirty="0" smtClean="0">
                <a:ln w="9525">
                  <a:solidFill>
                    <a:schemeClr val="bg1"/>
                  </a:solidFill>
                  <a:prstDash val="solid"/>
                </a:ln>
                <a:effectLst>
                  <a:outerShdw blurRad="12700" dist="38100" dir="2700000" algn="tl" rotWithShape="0">
                    <a:schemeClr val="bg1">
                      <a:lumMod val="50000"/>
                    </a:schemeClr>
                  </a:outerShdw>
                </a:effectLst>
              </a:rPr>
              <a:t>Class 2 </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6" name="Picture 4" descr="Pic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0733" y="343405"/>
            <a:ext cx="2924036" cy="229745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alexeinstein.files.wordpress.com/2014/09/classified-levers.jpeg"/>
          <p:cNvPicPr>
            <a:picLocks noChangeAspect="1" noChangeArrowheads="1"/>
          </p:cNvPicPr>
          <p:nvPr/>
        </p:nvPicPr>
        <p:blipFill rotWithShape="1">
          <a:blip r:embed="rId3">
            <a:extLst>
              <a:ext uri="{28A0092B-C50C-407E-A947-70E740481C1C}">
                <a14:useLocalDpi xmlns:a14="http://schemas.microsoft.com/office/drawing/2010/main" val="0"/>
              </a:ext>
            </a:extLst>
          </a:blip>
          <a:srcRect l="25870" t="27006" r="33167" b="40378"/>
          <a:stretch/>
        </p:blipFill>
        <p:spPr bwMode="auto">
          <a:xfrm>
            <a:off x="9117496" y="551761"/>
            <a:ext cx="2766544" cy="188411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Picture"/>
          <p:cNvPicPr>
            <a:picLocks noChangeAspect="1" noChangeArrowheads="1"/>
          </p:cNvPicPr>
          <p:nvPr/>
        </p:nvPicPr>
        <p:blipFill rotWithShape="1">
          <a:blip r:embed="rId4">
            <a:extLst>
              <a:ext uri="{28A0092B-C50C-407E-A947-70E740481C1C}">
                <a14:useLocalDpi xmlns:a14="http://schemas.microsoft.com/office/drawing/2010/main" val="0"/>
              </a:ext>
            </a:extLst>
          </a:blip>
          <a:srcRect t="33714" b="33806"/>
          <a:stretch/>
        </p:blipFill>
        <p:spPr bwMode="auto">
          <a:xfrm>
            <a:off x="6010733" y="2809460"/>
            <a:ext cx="5456950" cy="2001080"/>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6629836" y="5184127"/>
            <a:ext cx="4975319" cy="1384995"/>
          </a:xfrm>
          <a:prstGeom prst="rect">
            <a:avLst/>
          </a:prstGeom>
        </p:spPr>
        <p:txBody>
          <a:bodyPr wrap="square">
            <a:spAutoFit/>
          </a:bodyPr>
          <a:lstStyle/>
          <a:p>
            <a:r>
              <a:rPr lang="en-GB" sz="2800" b="0" i="0" dirty="0" smtClean="0">
                <a:solidFill>
                  <a:srgbClr val="002060"/>
                </a:solidFill>
                <a:effectLst/>
                <a:latin typeface="Comic Sans MS" panose="030F0702030302020204" pitchFamily="66" charset="0"/>
              </a:rPr>
              <a:t>A Class 2 lever has the </a:t>
            </a:r>
            <a:r>
              <a:rPr lang="en-GB" sz="2800" b="0" i="0" dirty="0" smtClean="0">
                <a:solidFill>
                  <a:srgbClr val="FF0000"/>
                </a:solidFill>
                <a:effectLst/>
                <a:latin typeface="Comic Sans MS" panose="030F0702030302020204" pitchFamily="66" charset="0"/>
              </a:rPr>
              <a:t>load</a:t>
            </a:r>
            <a:r>
              <a:rPr lang="en-GB" sz="2800" b="0" i="0" dirty="0" smtClean="0">
                <a:solidFill>
                  <a:srgbClr val="002060"/>
                </a:solidFill>
                <a:effectLst/>
                <a:latin typeface="Comic Sans MS" panose="030F0702030302020204" pitchFamily="66" charset="0"/>
              </a:rPr>
              <a:t> </a:t>
            </a:r>
            <a:r>
              <a:rPr lang="en-GB" sz="2800" b="0" i="0" dirty="0" smtClean="0">
                <a:solidFill>
                  <a:srgbClr val="FF0000"/>
                </a:solidFill>
                <a:effectLst/>
                <a:latin typeface="Comic Sans MS" panose="030F0702030302020204" pitchFamily="66" charset="0"/>
              </a:rPr>
              <a:t>between</a:t>
            </a:r>
            <a:r>
              <a:rPr lang="en-GB" sz="2800" b="0" i="0" dirty="0" smtClean="0">
                <a:solidFill>
                  <a:srgbClr val="002060"/>
                </a:solidFill>
                <a:effectLst/>
                <a:latin typeface="Comic Sans MS" panose="030F0702030302020204" pitchFamily="66" charset="0"/>
              </a:rPr>
              <a:t> the effort and the fulcrum</a:t>
            </a:r>
            <a:endParaRPr lang="en-GB" sz="2800" dirty="0">
              <a:solidFill>
                <a:srgbClr val="002060"/>
              </a:solidFill>
              <a:latin typeface="Comic Sans MS" panose="030F0702030302020204" pitchFamily="66" charset="0"/>
            </a:endParaRPr>
          </a:p>
        </p:txBody>
      </p:sp>
      <p:pic>
        <p:nvPicPr>
          <p:cNvPr id="5126" name="Picture 6" descr="Wheelbarrow is Class 2 lev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097" y="2061978"/>
            <a:ext cx="5073187" cy="2788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6167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4"/>
                                        </p:tgtEl>
                                        <p:attrNameLst>
                                          <p:attrName>style.visibility</p:attrName>
                                        </p:attrNameLst>
                                      </p:cBhvr>
                                      <p:to>
                                        <p:strVal val="visible"/>
                                      </p:to>
                                    </p:set>
                                    <p:anim calcmode="lin" valueType="num">
                                      <p:cBhvr additive="base">
                                        <p:cTn id="13" dur="500" fill="hold"/>
                                        <p:tgtEl>
                                          <p:spTgt spid="5124"/>
                                        </p:tgtEl>
                                        <p:attrNameLst>
                                          <p:attrName>ppt_x</p:attrName>
                                        </p:attrNameLst>
                                      </p:cBhvr>
                                      <p:tavLst>
                                        <p:tav tm="0">
                                          <p:val>
                                            <p:strVal val="#ppt_x"/>
                                          </p:val>
                                        </p:tav>
                                        <p:tav tm="100000">
                                          <p:val>
                                            <p:strVal val="#ppt_x"/>
                                          </p:val>
                                        </p:tav>
                                      </p:tavLst>
                                    </p:anim>
                                    <p:anim calcmode="lin" valueType="num">
                                      <p:cBhvr additive="base">
                                        <p:cTn id="14"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31097" y="343405"/>
            <a:ext cx="2279791" cy="923330"/>
          </a:xfrm>
          <a:prstGeom prst="rect">
            <a:avLst/>
          </a:prstGeom>
          <a:noFill/>
          <a:ln w="76200">
            <a:solidFill>
              <a:schemeClr val="tx1"/>
            </a:solidFill>
          </a:ln>
        </p:spPr>
        <p:txBody>
          <a:bodyPr wrap="none" lIns="91440" tIns="45720" rIns="91440" bIns="45720">
            <a:spAutoFit/>
          </a:bodyPr>
          <a:lstStyle/>
          <a:p>
            <a:pPr algn="ctr"/>
            <a:r>
              <a:rPr lang="en-US" sz="5400" b="1" dirty="0" smtClean="0">
                <a:ln w="9525">
                  <a:solidFill>
                    <a:schemeClr val="bg1"/>
                  </a:solidFill>
                  <a:prstDash val="solid"/>
                </a:ln>
                <a:effectLst>
                  <a:outerShdw blurRad="12700" dist="38100" dir="2700000" algn="tl" rotWithShape="0">
                    <a:schemeClr val="bg1">
                      <a:lumMod val="50000"/>
                    </a:schemeClr>
                  </a:outerShdw>
                </a:effectLst>
              </a:rPr>
              <a:t>Class 3 </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5" name="Rectangle 4"/>
          <p:cNvSpPr/>
          <p:nvPr/>
        </p:nvSpPr>
        <p:spPr>
          <a:xfrm>
            <a:off x="4864330" y="0"/>
            <a:ext cx="2162130" cy="923330"/>
          </a:xfrm>
          <a:prstGeom prst="rect">
            <a:avLst/>
          </a:prstGeom>
          <a:noFill/>
        </p:spPr>
        <p:txBody>
          <a:bodyPr wrap="none" lIns="91440" tIns="45720" rIns="91440" bIns="45720">
            <a:spAutoFit/>
          </a:bodyPr>
          <a:lstStyle/>
          <a:p>
            <a:pPr algn="ctr"/>
            <a:r>
              <a:rPr lang="en-US" sz="5400" b="1" cap="none" spc="0"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Levers </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4098" name="Picture 2" descr="On a pair of tweezers, the Fulcrum is at the join between the two pincers. The Effort is applied in the middle, and the Load is between the pinc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1874" y="836524"/>
            <a:ext cx="2514134" cy="251413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Stapler is Class 3 le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749" y="2093591"/>
            <a:ext cx="4996277" cy="29111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Picture"/>
          <p:cNvPicPr>
            <a:picLocks noChangeAspect="1" noChangeArrowheads="1"/>
          </p:cNvPicPr>
          <p:nvPr/>
        </p:nvPicPr>
        <p:blipFill rotWithShape="1">
          <a:blip r:embed="rId5">
            <a:extLst>
              <a:ext uri="{28A0092B-C50C-407E-A947-70E740481C1C}">
                <a14:useLocalDpi xmlns:a14="http://schemas.microsoft.com/office/drawing/2010/main" val="0"/>
              </a:ext>
            </a:extLst>
          </a:blip>
          <a:srcRect t="68667"/>
          <a:stretch/>
        </p:blipFill>
        <p:spPr bwMode="auto">
          <a:xfrm>
            <a:off x="5699333" y="3549190"/>
            <a:ext cx="5456950" cy="1930425"/>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2899954" y="5678147"/>
            <a:ext cx="9083233" cy="1200329"/>
          </a:xfrm>
          <a:prstGeom prst="rect">
            <a:avLst/>
          </a:prstGeom>
        </p:spPr>
        <p:txBody>
          <a:bodyPr wrap="square">
            <a:spAutoFit/>
          </a:bodyPr>
          <a:lstStyle/>
          <a:p>
            <a:r>
              <a:rPr lang="en-US" sz="2400" dirty="0" smtClean="0">
                <a:latin typeface="Comic Sans MS" panose="030F0702030302020204" pitchFamily="66" charset="0"/>
              </a:rPr>
              <a:t>A class 3 </a:t>
            </a:r>
            <a:r>
              <a:rPr lang="en-US" sz="2400" dirty="0">
                <a:latin typeface="Comic Sans MS" panose="030F0702030302020204" pitchFamily="66" charset="0"/>
              </a:rPr>
              <a:t>lever has the </a:t>
            </a:r>
            <a:r>
              <a:rPr lang="en-US" sz="2400" b="1" dirty="0">
                <a:solidFill>
                  <a:srgbClr val="FF0000"/>
                </a:solidFill>
                <a:latin typeface="Comic Sans MS" panose="030F0702030302020204" pitchFamily="66" charset="0"/>
              </a:rPr>
              <a:t>effort</a:t>
            </a:r>
            <a:r>
              <a:rPr lang="en-US" sz="2400" dirty="0">
                <a:latin typeface="Comic Sans MS" panose="030F0702030302020204" pitchFamily="66" charset="0"/>
              </a:rPr>
              <a:t>  </a:t>
            </a:r>
            <a:r>
              <a:rPr lang="en-US" sz="2400" b="1" dirty="0" smtClean="0">
                <a:solidFill>
                  <a:srgbClr val="FF0000"/>
                </a:solidFill>
                <a:latin typeface="Comic Sans MS" panose="030F0702030302020204" pitchFamily="66" charset="0"/>
              </a:rPr>
              <a:t>in- </a:t>
            </a:r>
            <a:r>
              <a:rPr lang="en-US" sz="2400" b="1" dirty="0">
                <a:solidFill>
                  <a:srgbClr val="FF0000"/>
                </a:solidFill>
                <a:latin typeface="Comic Sans MS" panose="030F0702030302020204" pitchFamily="66" charset="0"/>
              </a:rPr>
              <a:t>between </a:t>
            </a:r>
            <a:r>
              <a:rPr lang="en-US" sz="2400" dirty="0">
                <a:latin typeface="Comic Sans MS" panose="030F0702030302020204" pitchFamily="66" charset="0"/>
              </a:rPr>
              <a:t>the load and the </a:t>
            </a:r>
            <a:r>
              <a:rPr lang="en-US" sz="2400" dirty="0" smtClean="0">
                <a:latin typeface="Comic Sans MS" panose="030F0702030302020204" pitchFamily="66" charset="0"/>
              </a:rPr>
              <a:t>fulcrum. </a:t>
            </a:r>
          </a:p>
          <a:p>
            <a:endParaRPr lang="en-US" sz="2400" dirty="0" smtClean="0">
              <a:latin typeface="Comic Sans MS" panose="030F0702030302020204" pitchFamily="66" charset="0"/>
            </a:endParaRPr>
          </a:p>
        </p:txBody>
      </p:sp>
      <p:pic>
        <p:nvPicPr>
          <p:cNvPr id="11" name="Picture 10"/>
          <p:cNvPicPr>
            <a:picLocks noChangeAspect="1"/>
          </p:cNvPicPr>
          <p:nvPr/>
        </p:nvPicPr>
        <p:blipFill>
          <a:blip r:embed="rId6"/>
          <a:stretch>
            <a:fillRect/>
          </a:stretch>
        </p:blipFill>
        <p:spPr>
          <a:xfrm>
            <a:off x="8427187" y="621379"/>
            <a:ext cx="3556000" cy="2286000"/>
          </a:xfrm>
          <a:prstGeom prst="rect">
            <a:avLst/>
          </a:prstGeom>
        </p:spPr>
      </p:pic>
    </p:spTree>
    <p:extLst>
      <p:ext uri="{BB962C8B-B14F-4D97-AF65-F5344CB8AC3E}">
        <p14:creationId xmlns:p14="http://schemas.microsoft.com/office/powerpoint/2010/main" val="4016499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907232" y="130073"/>
            <a:ext cx="4879862" cy="707886"/>
          </a:xfrm>
          <a:prstGeom prst="rect">
            <a:avLst/>
          </a:prstGeom>
        </p:spPr>
        <p:txBody>
          <a:bodyPr wrap="none">
            <a:spAutoFit/>
          </a:bodyPr>
          <a:lstStyle/>
          <a:p>
            <a:r>
              <a:rPr lang="en-US" sz="4000" dirty="0" smtClean="0">
                <a:latin typeface="Comic Sans MS" panose="030F0702030302020204" pitchFamily="66" charset="0"/>
              </a:rPr>
              <a:t>How to remember? </a:t>
            </a:r>
            <a:endParaRPr lang="en-GB" sz="4000" dirty="0">
              <a:latin typeface="Comic Sans MS" panose="030F0702030302020204" pitchFamily="66" charset="0"/>
            </a:endParaRP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3681339858"/>
              </p:ext>
            </p:extLst>
          </p:nvPr>
        </p:nvGraphicFramePr>
        <p:xfrm>
          <a:off x="563218" y="1877391"/>
          <a:ext cx="10608366" cy="3183615"/>
        </p:xfrm>
        <a:graphic>
          <a:graphicData uri="http://schemas.openxmlformats.org/drawingml/2006/table">
            <a:tbl>
              <a:tblPr firstRow="1" bandRow="1">
                <a:tableStyleId>{5940675A-B579-460E-94D1-54222C63F5DA}</a:tableStyleId>
              </a:tblPr>
              <a:tblGrid>
                <a:gridCol w="1135051">
                  <a:extLst>
                    <a:ext uri="{9D8B030D-6E8A-4147-A177-3AD203B41FA5}">
                      <a16:colId xmlns:a16="http://schemas.microsoft.com/office/drawing/2014/main" val="20000"/>
                    </a:ext>
                  </a:extLst>
                </a:gridCol>
                <a:gridCol w="1091396">
                  <a:extLst>
                    <a:ext uri="{9D8B030D-6E8A-4147-A177-3AD203B41FA5}">
                      <a16:colId xmlns:a16="http://schemas.microsoft.com/office/drawing/2014/main" val="20001"/>
                    </a:ext>
                  </a:extLst>
                </a:gridCol>
                <a:gridCol w="8381919">
                  <a:extLst>
                    <a:ext uri="{9D8B030D-6E8A-4147-A177-3AD203B41FA5}">
                      <a16:colId xmlns:a16="http://schemas.microsoft.com/office/drawing/2014/main" val="20002"/>
                    </a:ext>
                  </a:extLst>
                </a:gridCol>
              </a:tblGrid>
              <a:tr h="792715">
                <a:tc>
                  <a:txBody>
                    <a:bodyPr/>
                    <a:lstStyle/>
                    <a:p>
                      <a:r>
                        <a:rPr lang="en-US" sz="3000" dirty="0" smtClean="0">
                          <a:latin typeface="Comic Sans MS" panose="030F0702030302020204" pitchFamily="66" charset="0"/>
                        </a:rPr>
                        <a:t>F</a:t>
                      </a:r>
                      <a:endParaRPr lang="en-US" sz="3000" b="0" dirty="0">
                        <a:solidFill>
                          <a:schemeClr val="tx1"/>
                        </a:solidFill>
                        <a:latin typeface="Comic Sans MS" panose="030F0702030302020204" pitchFamily="66" charset="0"/>
                      </a:endParaRPr>
                    </a:p>
                  </a:txBody>
                  <a:tcPr>
                    <a:solidFill>
                      <a:srgbClr val="66FF66"/>
                    </a:solidFill>
                  </a:tcPr>
                </a:tc>
                <a:tc>
                  <a:txBody>
                    <a:bodyPr/>
                    <a:lstStyle/>
                    <a:p>
                      <a:r>
                        <a:rPr lang="en-US" sz="3000" dirty="0" smtClean="0">
                          <a:latin typeface="Comic Sans MS" panose="030F0702030302020204" pitchFamily="66" charset="0"/>
                        </a:rPr>
                        <a:t>1</a:t>
                      </a:r>
                      <a:endParaRPr lang="en-US" sz="3000" b="0" dirty="0">
                        <a:solidFill>
                          <a:schemeClr val="tx1"/>
                        </a:solidFill>
                        <a:latin typeface="Comic Sans MS" panose="030F0702030302020204" pitchFamily="66" charset="0"/>
                      </a:endParaRPr>
                    </a:p>
                  </a:txBody>
                  <a:tcPr/>
                </a:tc>
                <a:tc>
                  <a:txBody>
                    <a:bodyPr/>
                    <a:lstStyle/>
                    <a:p>
                      <a:r>
                        <a:rPr lang="en-US" sz="3000" dirty="0" smtClean="0">
                          <a:latin typeface="Comic Sans MS" panose="030F0702030302020204" pitchFamily="66" charset="0"/>
                        </a:rPr>
                        <a:t>When the </a:t>
                      </a:r>
                      <a:r>
                        <a:rPr lang="en-US" sz="3000" u="sng" dirty="0" smtClean="0">
                          <a:solidFill>
                            <a:srgbClr val="7030A0"/>
                          </a:solidFill>
                          <a:latin typeface="Comic Sans MS" panose="030F0702030302020204" pitchFamily="66" charset="0"/>
                        </a:rPr>
                        <a:t>fulcrum</a:t>
                      </a:r>
                      <a:r>
                        <a:rPr lang="en-US" sz="3000" dirty="0" smtClean="0">
                          <a:latin typeface="Comic Sans MS" panose="030F0702030302020204" pitchFamily="66" charset="0"/>
                        </a:rPr>
                        <a:t> is in the </a:t>
                      </a:r>
                      <a:r>
                        <a:rPr lang="en-US" sz="3000" i="0" u="sng" dirty="0" smtClean="0">
                          <a:solidFill>
                            <a:srgbClr val="7030A0"/>
                          </a:solidFill>
                          <a:latin typeface="Comic Sans MS" panose="030F0702030302020204" pitchFamily="66" charset="0"/>
                        </a:rPr>
                        <a:t>middle</a:t>
                      </a:r>
                      <a:r>
                        <a:rPr lang="en-US" sz="3000" dirty="0" smtClean="0">
                          <a:latin typeface="Comic Sans MS" panose="030F0702030302020204" pitchFamily="66" charset="0"/>
                        </a:rPr>
                        <a:t> it is a class 1 lever </a:t>
                      </a:r>
                      <a:endParaRPr lang="en-US" sz="3000" b="0" dirty="0">
                        <a:solidFill>
                          <a:schemeClr val="tx1"/>
                        </a:solidFill>
                        <a:latin typeface="Comic Sans MS" panose="030F0702030302020204" pitchFamily="66" charset="0"/>
                      </a:endParaRPr>
                    </a:p>
                  </a:txBody>
                  <a:tcPr/>
                </a:tc>
                <a:extLst>
                  <a:ext uri="{0D108BD9-81ED-4DB2-BD59-A6C34878D82A}">
                    <a16:rowId xmlns:a16="http://schemas.microsoft.com/office/drawing/2014/main" val="10000"/>
                  </a:ext>
                </a:extLst>
              </a:tr>
              <a:tr h="1171935">
                <a:tc>
                  <a:txBody>
                    <a:bodyPr/>
                    <a:lstStyle/>
                    <a:p>
                      <a:r>
                        <a:rPr lang="en-US" sz="3000" dirty="0" smtClean="0">
                          <a:latin typeface="Comic Sans MS" panose="030F0702030302020204" pitchFamily="66" charset="0"/>
                        </a:rPr>
                        <a:t>L</a:t>
                      </a:r>
                      <a:endParaRPr lang="en-US" sz="3000" b="0" dirty="0">
                        <a:solidFill>
                          <a:schemeClr val="tx1"/>
                        </a:solidFill>
                        <a:latin typeface="Comic Sans MS" panose="030F0702030302020204" pitchFamily="66" charset="0"/>
                      </a:endParaRPr>
                    </a:p>
                  </a:txBody>
                  <a:tcPr>
                    <a:solidFill>
                      <a:srgbClr val="0070C0"/>
                    </a:solidFill>
                  </a:tcPr>
                </a:tc>
                <a:tc>
                  <a:txBody>
                    <a:bodyPr/>
                    <a:lstStyle/>
                    <a:p>
                      <a:r>
                        <a:rPr lang="en-US" sz="3000" dirty="0" smtClean="0">
                          <a:latin typeface="Comic Sans MS" panose="030F0702030302020204" pitchFamily="66" charset="0"/>
                        </a:rPr>
                        <a:t>2</a:t>
                      </a:r>
                      <a:endParaRPr lang="en-US" sz="3000" b="0" dirty="0">
                        <a:solidFill>
                          <a:schemeClr val="tx1"/>
                        </a:solidFill>
                        <a:latin typeface="Comic Sans MS" panose="030F0702030302020204" pitchFamily="66" charset="0"/>
                      </a:endParaRPr>
                    </a:p>
                  </a:txBody>
                  <a:tcPr/>
                </a:tc>
                <a:tc>
                  <a:txBody>
                    <a:bodyPr/>
                    <a:lstStyle/>
                    <a:p>
                      <a:r>
                        <a:rPr lang="en-US" sz="3000" dirty="0" smtClean="0">
                          <a:latin typeface="Comic Sans MS" panose="030F0702030302020204" pitchFamily="66" charset="0"/>
                        </a:rPr>
                        <a:t>When the </a:t>
                      </a:r>
                      <a:r>
                        <a:rPr lang="en-US" sz="3000" u="sng" dirty="0" smtClean="0">
                          <a:solidFill>
                            <a:srgbClr val="7030A0"/>
                          </a:solidFill>
                          <a:latin typeface="Comic Sans MS" panose="030F0702030302020204" pitchFamily="66" charset="0"/>
                        </a:rPr>
                        <a:t>load</a:t>
                      </a:r>
                      <a:r>
                        <a:rPr lang="en-US" sz="3000" dirty="0" smtClean="0">
                          <a:latin typeface="Comic Sans MS" panose="030F0702030302020204" pitchFamily="66" charset="0"/>
                        </a:rPr>
                        <a:t> is in the </a:t>
                      </a:r>
                      <a:r>
                        <a:rPr lang="en-US" sz="3000" u="sng" dirty="0" smtClean="0">
                          <a:solidFill>
                            <a:srgbClr val="7030A0"/>
                          </a:solidFill>
                          <a:latin typeface="Comic Sans MS" panose="030F0702030302020204" pitchFamily="66" charset="0"/>
                        </a:rPr>
                        <a:t>middle</a:t>
                      </a:r>
                      <a:r>
                        <a:rPr lang="en-US" sz="3000" dirty="0" smtClean="0">
                          <a:latin typeface="Comic Sans MS" panose="030F0702030302020204" pitchFamily="66" charset="0"/>
                        </a:rPr>
                        <a:t> it</a:t>
                      </a:r>
                      <a:r>
                        <a:rPr lang="fr-FR" sz="3000" dirty="0" smtClean="0">
                          <a:latin typeface="Comic Sans MS" panose="030F0702030302020204" pitchFamily="66" charset="0"/>
                        </a:rPr>
                        <a:t>’</a:t>
                      </a:r>
                      <a:r>
                        <a:rPr lang="en-US" sz="3000" dirty="0" smtClean="0">
                          <a:latin typeface="Comic Sans MS" panose="030F0702030302020204" pitchFamily="66" charset="0"/>
                        </a:rPr>
                        <a:t>s</a:t>
                      </a:r>
                      <a:r>
                        <a:rPr lang="en-US" sz="3000" baseline="0" dirty="0" smtClean="0">
                          <a:latin typeface="Comic Sans MS" panose="030F0702030302020204" pitchFamily="66" charset="0"/>
                        </a:rPr>
                        <a:t> a class 2 lever</a:t>
                      </a:r>
                    </a:p>
                  </a:txBody>
                  <a:tcPr/>
                </a:tc>
                <a:extLst>
                  <a:ext uri="{0D108BD9-81ED-4DB2-BD59-A6C34878D82A}">
                    <a16:rowId xmlns:a16="http://schemas.microsoft.com/office/drawing/2014/main" val="10001"/>
                  </a:ext>
                </a:extLst>
              </a:tr>
              <a:tr h="0">
                <a:tc>
                  <a:txBody>
                    <a:bodyPr/>
                    <a:lstStyle/>
                    <a:p>
                      <a:r>
                        <a:rPr lang="en-US" sz="3000" dirty="0" smtClean="0">
                          <a:latin typeface="Comic Sans MS" panose="030F0702030302020204" pitchFamily="66" charset="0"/>
                        </a:rPr>
                        <a:t>E</a:t>
                      </a:r>
                      <a:endParaRPr lang="en-US" sz="3000" b="0" dirty="0">
                        <a:solidFill>
                          <a:schemeClr val="tx1"/>
                        </a:solidFill>
                        <a:latin typeface="Comic Sans MS" panose="030F0702030302020204" pitchFamily="66" charset="0"/>
                      </a:endParaRPr>
                    </a:p>
                  </a:txBody>
                  <a:tcPr>
                    <a:solidFill>
                      <a:srgbClr val="FF0000"/>
                    </a:solidFill>
                  </a:tcPr>
                </a:tc>
                <a:tc>
                  <a:txBody>
                    <a:bodyPr/>
                    <a:lstStyle/>
                    <a:p>
                      <a:r>
                        <a:rPr lang="en-US" sz="3000" dirty="0" smtClean="0">
                          <a:latin typeface="Comic Sans MS" panose="030F0702030302020204" pitchFamily="66" charset="0"/>
                        </a:rPr>
                        <a:t>3</a:t>
                      </a:r>
                      <a:endParaRPr lang="en-US" sz="3000" b="0" dirty="0">
                        <a:solidFill>
                          <a:schemeClr val="tx1"/>
                        </a:solidFill>
                        <a:latin typeface="Comic Sans MS" panose="030F0702030302020204" pitchFamily="66" charset="0"/>
                      </a:endParaRPr>
                    </a:p>
                  </a:txBody>
                  <a:tcPr/>
                </a:tc>
                <a:tc>
                  <a:txBody>
                    <a:bodyPr/>
                    <a:lstStyle/>
                    <a:p>
                      <a:r>
                        <a:rPr lang="en-US" sz="3000" dirty="0" smtClean="0">
                          <a:latin typeface="Comic Sans MS" panose="030F0702030302020204" pitchFamily="66" charset="0"/>
                        </a:rPr>
                        <a:t>When the </a:t>
                      </a:r>
                      <a:r>
                        <a:rPr lang="en-US" sz="3000" u="sng" dirty="0" smtClean="0">
                          <a:solidFill>
                            <a:srgbClr val="7030A0"/>
                          </a:solidFill>
                          <a:latin typeface="Comic Sans MS" panose="030F0702030302020204" pitchFamily="66" charset="0"/>
                        </a:rPr>
                        <a:t>effort</a:t>
                      </a:r>
                      <a:r>
                        <a:rPr lang="en-US" sz="3000" dirty="0" smtClean="0">
                          <a:latin typeface="Comic Sans MS" panose="030F0702030302020204" pitchFamily="66" charset="0"/>
                        </a:rPr>
                        <a:t> is in the </a:t>
                      </a:r>
                      <a:r>
                        <a:rPr lang="en-US" sz="3000" u="sng" dirty="0" smtClean="0">
                          <a:solidFill>
                            <a:srgbClr val="7030A0"/>
                          </a:solidFill>
                          <a:latin typeface="Comic Sans MS" panose="030F0702030302020204" pitchFamily="66" charset="0"/>
                        </a:rPr>
                        <a:t>middle</a:t>
                      </a:r>
                      <a:r>
                        <a:rPr lang="en-US" sz="3000" dirty="0" smtClean="0">
                          <a:latin typeface="Comic Sans MS" panose="030F0702030302020204" pitchFamily="66" charset="0"/>
                        </a:rPr>
                        <a:t> it is a class 3 lever. </a:t>
                      </a:r>
                      <a:endParaRPr lang="en-US" sz="3000" b="0" dirty="0">
                        <a:solidFill>
                          <a:schemeClr val="tx1"/>
                        </a:solidFill>
                        <a:latin typeface="Comic Sans MS" panose="030F0702030302020204" pitchFamily="66" charset="0"/>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2548056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471</TotalTime>
  <Words>791</Words>
  <Application>Microsoft Office PowerPoint</Application>
  <PresentationFormat>Widescreen</PresentationFormat>
  <Paragraphs>130</Paragraphs>
  <Slides>16</Slides>
  <Notes>13</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Comic Sans MS</vt:lpstr>
      <vt:lpstr>Courier New</vt:lpstr>
      <vt:lpstr>Times New Roman</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Minsthorpe Community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Leanne Bradley</dc:creator>
  <cp:lastModifiedBy>Leanne Bradley</cp:lastModifiedBy>
  <cp:revision>43</cp:revision>
  <cp:lastPrinted>2018-05-15T09:14:19Z</cp:lastPrinted>
  <dcterms:created xsi:type="dcterms:W3CDTF">2018-05-09T19:27:29Z</dcterms:created>
  <dcterms:modified xsi:type="dcterms:W3CDTF">2018-05-21T16:28:27Z</dcterms:modified>
</cp:coreProperties>
</file>