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5"/>
  </p:notesMasterIdLst>
  <p:sldIdLst>
    <p:sldId id="267" r:id="rId2"/>
    <p:sldId id="277" r:id="rId3"/>
    <p:sldId id="279" r:id="rId4"/>
    <p:sldId id="300" r:id="rId5"/>
    <p:sldId id="299" r:id="rId6"/>
    <p:sldId id="301" r:id="rId7"/>
    <p:sldId id="284" r:id="rId8"/>
    <p:sldId id="285" r:id="rId9"/>
    <p:sldId id="286" r:id="rId10"/>
    <p:sldId id="287" r:id="rId11"/>
    <p:sldId id="288" r:id="rId12"/>
    <p:sldId id="289" r:id="rId13"/>
    <p:sldId id="303" r:id="rId14"/>
    <p:sldId id="290" r:id="rId15"/>
    <p:sldId id="291" r:id="rId16"/>
    <p:sldId id="292" r:id="rId17"/>
    <p:sldId id="293" r:id="rId18"/>
    <p:sldId id="294" r:id="rId19"/>
    <p:sldId id="295" r:id="rId20"/>
    <p:sldId id="296" r:id="rId21"/>
    <p:sldId id="297" r:id="rId22"/>
    <p:sldId id="298" r:id="rId23"/>
    <p:sldId id="304"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DF321"/>
    <a:srgbClr val="25FC14"/>
    <a:srgbClr val="F3FFFE"/>
    <a:srgbClr val="FF99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382" autoAdjust="0"/>
  </p:normalViewPr>
  <p:slideViewPr>
    <p:cSldViewPr snapToGrid="0">
      <p:cViewPr varScale="1">
        <p:scale>
          <a:sx n="79" d="100"/>
          <a:sy n="79" d="100"/>
        </p:scale>
        <p:origin x="4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F4C5EF1-33DF-4280-AEB9-D4BE611C8F70}" type="datetimeFigureOut">
              <a:rPr lang="en-GB" smtClean="0"/>
              <a:t>18/11/2017</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3DB6BC9-4DCC-4CF2-92BC-30BEB0DDD470}" type="slidenum">
              <a:rPr lang="en-GB" smtClean="0"/>
              <a:t>‹#›</a:t>
            </a:fld>
            <a:endParaRPr lang="en-GB" dirty="0"/>
          </a:p>
        </p:txBody>
      </p:sp>
    </p:spTree>
    <p:extLst>
      <p:ext uri="{BB962C8B-B14F-4D97-AF65-F5344CB8AC3E}">
        <p14:creationId xmlns:p14="http://schemas.microsoft.com/office/powerpoint/2010/main" val="2305210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2sys.com/blog/guest-blog-posts/voice-biometrics-expands-functionality-as-a-trusted-identification-credential/?utm_source=blog&amp;utm_medium=blog%20post&amp;utm_campaign=voice%20biometrics%20expand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0" i="0" kern="1200" dirty="0" smtClean="0">
                <a:solidFill>
                  <a:schemeClr val="tx1"/>
                </a:solidFill>
                <a:effectLst/>
                <a:latin typeface="+mn-lt"/>
                <a:ea typeface="+mn-ea"/>
                <a:cs typeface="+mn-cs"/>
              </a:rPr>
              <a:t>Imagine </a:t>
            </a:r>
            <a:r>
              <a:rPr lang="en-GB" sz="1200" b="1" i="0" kern="1200" dirty="0" smtClean="0">
                <a:solidFill>
                  <a:schemeClr val="tx1"/>
                </a:solidFill>
                <a:effectLst/>
                <a:latin typeface="+mn-lt"/>
                <a:ea typeface="+mn-ea"/>
                <a:cs typeface="+mn-cs"/>
              </a:rPr>
              <a:t>not having to check the weather</a:t>
            </a:r>
            <a:r>
              <a:rPr lang="en-GB" sz="1200" b="0" i="0" kern="1200" dirty="0" smtClean="0">
                <a:solidFill>
                  <a:schemeClr val="tx1"/>
                </a:solidFill>
                <a:effectLst/>
                <a:latin typeface="+mn-lt"/>
                <a:ea typeface="+mn-ea"/>
                <a:cs typeface="+mn-cs"/>
              </a:rPr>
              <a:t> before you get dressed, because your clothes will adjust themselves to regulate your body temperature. Imagine your kids being able to </a:t>
            </a:r>
            <a:r>
              <a:rPr lang="en-GB" sz="1200" b="1" i="0" kern="1200" dirty="0" smtClean="0">
                <a:solidFill>
                  <a:schemeClr val="tx1"/>
                </a:solidFill>
                <a:effectLst/>
                <a:latin typeface="+mn-lt"/>
                <a:ea typeface="+mn-ea"/>
                <a:cs typeface="+mn-cs"/>
              </a:rPr>
              <a:t>change the </a:t>
            </a:r>
            <a:r>
              <a:rPr lang="en-GB" sz="1200" b="1" i="0" kern="1200" dirty="0" err="1" smtClean="0">
                <a:solidFill>
                  <a:schemeClr val="tx1"/>
                </a:solidFill>
                <a:effectLst/>
                <a:latin typeface="+mn-lt"/>
                <a:ea typeface="+mn-ea"/>
                <a:cs typeface="+mn-cs"/>
              </a:rPr>
              <a:t>color</a:t>
            </a:r>
            <a:r>
              <a:rPr lang="en-GB" sz="1200" b="1" i="0" kern="1200" dirty="0" smtClean="0">
                <a:solidFill>
                  <a:schemeClr val="tx1"/>
                </a:solidFill>
                <a:effectLst/>
                <a:latin typeface="+mn-lt"/>
                <a:ea typeface="+mn-ea"/>
                <a:cs typeface="+mn-cs"/>
              </a:rPr>
              <a:t> of their bedroom walls</a:t>
            </a:r>
            <a:r>
              <a:rPr lang="en-GB" sz="1200" b="0" i="0" kern="1200" dirty="0" smtClean="0">
                <a:solidFill>
                  <a:schemeClr val="tx1"/>
                </a:solidFill>
                <a:effectLst/>
                <a:latin typeface="+mn-lt"/>
                <a:ea typeface="+mn-ea"/>
                <a:cs typeface="+mn-cs"/>
              </a:rPr>
              <a:t> by pressing a button.</a:t>
            </a:r>
            <a:endParaRPr lang="en-GB"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0A876C99-8C5D-4BD8-A90C-73D5B3647024}" type="slidenum">
              <a:rPr lang="en-GB" smtClean="0"/>
              <a:pPr eaLnBrk="1" hangingPunct="1"/>
              <a:t>1</a:t>
            </a:fld>
            <a:endParaRPr lang="en-GB" dirty="0" smtClean="0"/>
          </a:p>
        </p:txBody>
      </p:sp>
    </p:spTree>
    <p:extLst>
      <p:ext uri="{BB962C8B-B14F-4D97-AF65-F5344CB8AC3E}">
        <p14:creationId xmlns:p14="http://schemas.microsoft.com/office/powerpoint/2010/main" val="1235975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DB6BC9-4DCC-4CF2-92BC-30BEB0DDD470}" type="slidenum">
              <a:rPr lang="en-GB" smtClean="0"/>
              <a:t>14</a:t>
            </a:fld>
            <a:endParaRPr lang="en-GB" dirty="0"/>
          </a:p>
        </p:txBody>
      </p:sp>
    </p:spTree>
    <p:extLst>
      <p:ext uri="{BB962C8B-B14F-4D97-AF65-F5344CB8AC3E}">
        <p14:creationId xmlns:p14="http://schemas.microsoft.com/office/powerpoint/2010/main" val="341670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i="0" u="sng" kern="1200" dirty="0" smtClean="0">
              <a:solidFill>
                <a:schemeClr val="tx1"/>
              </a:solidFill>
              <a:effectLst/>
              <a:latin typeface="+mn-lt"/>
              <a:ea typeface="+mn-ea"/>
              <a:cs typeface="+mn-cs"/>
            </a:endParaRPr>
          </a:p>
          <a:p>
            <a:r>
              <a:rPr lang="en-GB" sz="1200" b="1" i="0" u="sng" kern="1200" dirty="0" smtClean="0">
                <a:solidFill>
                  <a:schemeClr val="tx1"/>
                </a:solidFill>
                <a:effectLst/>
                <a:latin typeface="+mn-lt"/>
                <a:ea typeface="+mn-ea"/>
                <a:cs typeface="+mn-cs"/>
              </a:rPr>
              <a:t>THERMOCHROMIC INKS-</a:t>
            </a:r>
            <a:r>
              <a:rPr lang="en-GB" sz="1200" b="0" i="0" kern="1200" dirty="0" smtClean="0">
                <a:solidFill>
                  <a:schemeClr val="tx1"/>
                </a:solidFill>
                <a:effectLst/>
                <a:latin typeface="+mn-lt"/>
                <a:ea typeface="+mn-ea"/>
                <a:cs typeface="+mn-cs"/>
              </a:rPr>
              <a:t>forehead thermometer</a:t>
            </a:r>
            <a:endParaRPr lang="en-GB" dirty="0"/>
          </a:p>
        </p:txBody>
      </p:sp>
      <p:sp>
        <p:nvSpPr>
          <p:cNvPr id="4" name="Slide Number Placeholder 3"/>
          <p:cNvSpPr>
            <a:spLocks noGrp="1"/>
          </p:cNvSpPr>
          <p:nvPr>
            <p:ph type="sldNum" sz="quarter" idx="10"/>
          </p:nvPr>
        </p:nvSpPr>
        <p:spPr/>
        <p:txBody>
          <a:bodyPr/>
          <a:lstStyle/>
          <a:p>
            <a:fld id="{C4A7EA6E-2C5B-4A2E-8B6A-4CE4C5F9DFC1}" type="slidenum">
              <a:rPr lang="en-GB" smtClean="0"/>
              <a:t>2</a:t>
            </a:fld>
            <a:endParaRPr lang="en-GB"/>
          </a:p>
        </p:txBody>
      </p:sp>
    </p:spTree>
    <p:extLst>
      <p:ext uri="{BB962C8B-B14F-4D97-AF65-F5344CB8AC3E}">
        <p14:creationId xmlns:p14="http://schemas.microsoft.com/office/powerpoint/2010/main" val="630365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DB6BC9-4DCC-4CF2-92BC-30BEB0DDD470}" type="slidenum">
              <a:rPr lang="en-GB" smtClean="0"/>
              <a:t>4</a:t>
            </a:fld>
            <a:endParaRPr lang="en-GB" dirty="0"/>
          </a:p>
        </p:txBody>
      </p:sp>
    </p:spTree>
    <p:extLst>
      <p:ext uri="{BB962C8B-B14F-4D97-AF65-F5344CB8AC3E}">
        <p14:creationId xmlns:p14="http://schemas.microsoft.com/office/powerpoint/2010/main" val="1410278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effectLst/>
                <a:latin typeface="+mn-lt"/>
                <a:ea typeface="+mn-ea"/>
                <a:cs typeface="+mn-cs"/>
              </a:rPr>
              <a:t>SMA</a:t>
            </a:r>
            <a:r>
              <a:rPr lang="en-GB" sz="1200" b="1" i="0" kern="1200" baseline="0" dirty="0" smtClean="0">
                <a:solidFill>
                  <a:schemeClr val="tx1"/>
                </a:solidFill>
                <a:effectLst/>
                <a:latin typeface="+mn-lt"/>
                <a:ea typeface="+mn-ea"/>
                <a:cs typeface="+mn-cs"/>
              </a:rPr>
              <a:t> more recently used in aircraft wings- as they can change to the best shape needed at different temperatures whilst in flight.</a:t>
            </a:r>
            <a:endParaRPr lang="en-GB" dirty="0" smtClean="0"/>
          </a:p>
          <a:p>
            <a:endParaRPr lang="en-GB" dirty="0"/>
          </a:p>
        </p:txBody>
      </p:sp>
      <p:sp>
        <p:nvSpPr>
          <p:cNvPr id="4" name="Slide Number Placeholder 3"/>
          <p:cNvSpPr>
            <a:spLocks noGrp="1"/>
          </p:cNvSpPr>
          <p:nvPr>
            <p:ph type="sldNum" sz="quarter" idx="10"/>
          </p:nvPr>
        </p:nvSpPr>
        <p:spPr/>
        <p:txBody>
          <a:bodyPr/>
          <a:lstStyle/>
          <a:p>
            <a:fld id="{53DB6BC9-4DCC-4CF2-92BC-30BEB0DDD470}" type="slidenum">
              <a:rPr lang="en-GB" smtClean="0"/>
              <a:t>7</a:t>
            </a:fld>
            <a:endParaRPr lang="en-GB" dirty="0"/>
          </a:p>
        </p:txBody>
      </p:sp>
    </p:spTree>
    <p:extLst>
      <p:ext uri="{BB962C8B-B14F-4D97-AF65-F5344CB8AC3E}">
        <p14:creationId xmlns:p14="http://schemas.microsoft.com/office/powerpoint/2010/main" val="994154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It can be heated with hot water or a hairdryer and moulded by hand to create prototypes and solve manufacturing problems.</a:t>
            </a:r>
          </a:p>
          <a:p>
            <a:endParaRPr lang="en-GB" dirty="0" smtClean="0"/>
          </a:p>
          <a:p>
            <a:r>
              <a:rPr lang="en-GB" dirty="0" smtClean="0"/>
              <a:t>Stretch Activity Make a series of polymorph models to develop an ergonomic pen that is really comfortable to hold and use. You can mould the polymorph around an existing pen as a starting </a:t>
            </a:r>
            <a:r>
              <a:rPr lang="en-GB" dirty="0" err="1" smtClean="0"/>
              <a:t>poin</a:t>
            </a:r>
            <a:endParaRPr lang="en-GB" dirty="0" smtClean="0"/>
          </a:p>
          <a:p>
            <a:endParaRPr lang="en-GB" dirty="0"/>
          </a:p>
        </p:txBody>
      </p:sp>
      <p:sp>
        <p:nvSpPr>
          <p:cNvPr id="4" name="Slide Number Placeholder 3"/>
          <p:cNvSpPr>
            <a:spLocks noGrp="1"/>
          </p:cNvSpPr>
          <p:nvPr>
            <p:ph type="sldNum" sz="quarter" idx="10"/>
          </p:nvPr>
        </p:nvSpPr>
        <p:spPr/>
        <p:txBody>
          <a:bodyPr/>
          <a:lstStyle/>
          <a:p>
            <a:fld id="{53DB6BC9-4DCC-4CF2-92BC-30BEB0DDD470}" type="slidenum">
              <a:rPr lang="en-GB" smtClean="0"/>
              <a:t>8</a:t>
            </a:fld>
            <a:endParaRPr lang="en-GB" dirty="0"/>
          </a:p>
        </p:txBody>
      </p:sp>
    </p:spTree>
    <p:extLst>
      <p:ext uri="{BB962C8B-B14F-4D97-AF65-F5344CB8AC3E}">
        <p14:creationId xmlns:p14="http://schemas.microsoft.com/office/powerpoint/2010/main" val="3274434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In</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recent times, biometrics based on brain and heart signals have emerged.</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 Scientists</a:t>
            </a:r>
            <a:r>
              <a:rPr lang="en-GB" sz="1200" b="0" i="0" kern="1200" baseline="0" dirty="0" smtClean="0">
                <a:solidFill>
                  <a:schemeClr val="tx1"/>
                </a:solidFill>
                <a:effectLst/>
                <a:latin typeface="+mn-lt"/>
                <a:ea typeface="+mn-ea"/>
                <a:cs typeface="+mn-cs"/>
              </a:rPr>
              <a:t> researching biometrics have found that </a:t>
            </a:r>
            <a:r>
              <a:rPr lang="en-GB" sz="1200" b="0" i="0" kern="1200" dirty="0" smtClean="0">
                <a:solidFill>
                  <a:schemeClr val="tx1"/>
                </a:solidFill>
                <a:effectLst/>
                <a:latin typeface="+mn-lt"/>
                <a:ea typeface="+mn-ea"/>
                <a:cs typeface="+mn-cs"/>
              </a:rPr>
              <a:t>people have certain distinct brain and heart patterns that are specific for each individual. The advantage of such 'futuristic' technology is that it is more fraud resistant compared to conventional biometrics like fingerprints.</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It’s estimated that over 2 million cars in the UK use biometric technology in one form or another. This can be anything from </a:t>
            </a:r>
            <a:r>
              <a:rPr lang="en-GB" sz="1200" b="1" i="0" u="none" strike="noStrike" kern="1200" dirty="0" smtClean="0">
                <a:solidFill>
                  <a:schemeClr val="tx1"/>
                </a:solidFill>
                <a:effectLst/>
                <a:latin typeface="+mn-lt"/>
                <a:ea typeface="+mn-ea"/>
                <a:cs typeface="+mn-cs"/>
                <a:hlinkClick r:id="rId3"/>
              </a:rPr>
              <a:t>voice recognition</a:t>
            </a:r>
            <a:r>
              <a:rPr lang="en-GB" sz="1200" b="0" i="0" kern="1200" dirty="0" smtClean="0">
                <a:solidFill>
                  <a:schemeClr val="tx1"/>
                </a:solidFill>
                <a:effectLst/>
                <a:latin typeface="+mn-lt"/>
                <a:ea typeface="+mn-ea"/>
                <a:cs typeface="+mn-cs"/>
              </a:rPr>
              <a:t> when using Bluetooth or entertainment systems to unlocking the vehicle itself.</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Measure and analysing</a:t>
            </a:r>
            <a:r>
              <a:rPr lang="en-GB" sz="1200" b="0" i="0" kern="1200" baseline="0" dirty="0" smtClean="0">
                <a:solidFill>
                  <a:schemeClr val="tx1"/>
                </a:solidFill>
                <a:effectLst/>
                <a:latin typeface="+mn-lt"/>
                <a:ea typeface="+mn-ea"/>
                <a:cs typeface="+mn-cs"/>
              </a:rPr>
              <a:t> a persons unique characteristics </a:t>
            </a:r>
            <a:endParaRPr lang="en-GB" dirty="0" smtClean="0"/>
          </a:p>
          <a:p>
            <a:endParaRPr lang="en-GB" dirty="0"/>
          </a:p>
        </p:txBody>
      </p:sp>
      <p:sp>
        <p:nvSpPr>
          <p:cNvPr id="4" name="Slide Number Placeholder 3"/>
          <p:cNvSpPr>
            <a:spLocks noGrp="1"/>
          </p:cNvSpPr>
          <p:nvPr>
            <p:ph type="sldNum" sz="quarter" idx="10"/>
          </p:nvPr>
        </p:nvSpPr>
        <p:spPr/>
        <p:txBody>
          <a:bodyPr/>
          <a:lstStyle/>
          <a:p>
            <a:fld id="{53DB6BC9-4DCC-4CF2-92BC-30BEB0DDD470}" type="slidenum">
              <a:rPr lang="en-GB" smtClean="0"/>
              <a:t>9</a:t>
            </a:fld>
            <a:endParaRPr lang="en-GB" dirty="0"/>
          </a:p>
        </p:txBody>
      </p:sp>
    </p:spTree>
    <p:extLst>
      <p:ext uri="{BB962C8B-B14F-4D97-AF65-F5344CB8AC3E}">
        <p14:creationId xmlns:p14="http://schemas.microsoft.com/office/powerpoint/2010/main" val="2949662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DB6BC9-4DCC-4CF2-92BC-30BEB0DDD470}" type="slidenum">
              <a:rPr lang="en-GB" smtClean="0"/>
              <a:t>10</a:t>
            </a:fld>
            <a:endParaRPr lang="en-GB" dirty="0"/>
          </a:p>
        </p:txBody>
      </p:sp>
    </p:spTree>
    <p:extLst>
      <p:ext uri="{BB962C8B-B14F-4D97-AF65-F5344CB8AC3E}">
        <p14:creationId xmlns:p14="http://schemas.microsoft.com/office/powerpoint/2010/main" val="1145246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Thermochromics dyes: Smart textiles: Heat Reactive Jacket by Stone Island, a tracksuit top which changes colour from black to green/ blue once it has reached 27 degrees. </a:t>
            </a:r>
            <a:endParaRPr lang="en-GB" dirty="0" smtClean="0"/>
          </a:p>
          <a:p>
            <a:r>
              <a:rPr lang="en-GB" sz="1200" b="0" i="0" kern="1200" dirty="0" smtClean="0">
                <a:solidFill>
                  <a:schemeClr val="tx1"/>
                </a:solidFill>
                <a:effectLst/>
                <a:latin typeface="+mn-lt"/>
                <a:ea typeface="+mn-ea"/>
                <a:cs typeface="+mn-cs"/>
              </a:rPr>
              <a:t>Coors Light </a:t>
            </a:r>
            <a:r>
              <a:rPr lang="en-GB" sz="1200" b="1" i="0" kern="1200" dirty="0" smtClean="0">
                <a:solidFill>
                  <a:schemeClr val="tx1"/>
                </a:solidFill>
                <a:effectLst/>
                <a:latin typeface="+mn-lt"/>
                <a:ea typeface="+mn-ea"/>
                <a:cs typeface="+mn-cs"/>
              </a:rPr>
              <a:t>uses </a:t>
            </a:r>
            <a:r>
              <a:rPr lang="en-GB" sz="1200" b="1" i="0" kern="1200" dirty="0" err="1" smtClean="0">
                <a:solidFill>
                  <a:schemeClr val="tx1"/>
                </a:solidFill>
                <a:effectLst/>
                <a:latin typeface="+mn-lt"/>
                <a:ea typeface="+mn-ea"/>
                <a:cs typeface="+mn-cs"/>
              </a:rPr>
              <a:t>thermochromic</a:t>
            </a:r>
            <a:r>
              <a:rPr lang="en-GB" sz="1200" b="0" i="0" kern="1200" dirty="0" smtClean="0">
                <a:solidFill>
                  <a:schemeClr val="tx1"/>
                </a:solidFill>
                <a:effectLst/>
                <a:latin typeface="+mn-lt"/>
                <a:ea typeface="+mn-ea"/>
                <a:cs typeface="+mn-cs"/>
              </a:rPr>
              <a:t> ink on its cans now, changing from white to blue to indicate the can is cold</a:t>
            </a:r>
            <a:endParaRPr lang="en-GB" dirty="0" smtClean="0"/>
          </a:p>
          <a:p>
            <a:endParaRPr lang="en-GB" dirty="0"/>
          </a:p>
        </p:txBody>
      </p:sp>
      <p:sp>
        <p:nvSpPr>
          <p:cNvPr id="4" name="Slide Number Placeholder 3"/>
          <p:cNvSpPr>
            <a:spLocks noGrp="1"/>
          </p:cNvSpPr>
          <p:nvPr>
            <p:ph type="sldNum" sz="quarter" idx="10"/>
          </p:nvPr>
        </p:nvSpPr>
        <p:spPr/>
        <p:txBody>
          <a:bodyPr/>
          <a:lstStyle/>
          <a:p>
            <a:fld id="{53DB6BC9-4DCC-4CF2-92BC-30BEB0DDD470}" type="slidenum">
              <a:rPr lang="en-GB" smtClean="0"/>
              <a:t>12</a:t>
            </a:fld>
            <a:endParaRPr lang="en-GB" dirty="0"/>
          </a:p>
        </p:txBody>
      </p:sp>
    </p:spTree>
    <p:extLst>
      <p:ext uri="{BB962C8B-B14F-4D97-AF65-F5344CB8AC3E}">
        <p14:creationId xmlns:p14="http://schemas.microsoft.com/office/powerpoint/2010/main" val="205794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Interactive textiles contain either Conductive</a:t>
            </a:r>
          </a:p>
          <a:p>
            <a:r>
              <a:rPr lang="en-GB" sz="1200" b="0" i="0" u="none" strike="noStrike" kern="1200" baseline="0" dirty="0" smtClean="0">
                <a:solidFill>
                  <a:schemeClr val="tx1"/>
                </a:solidFill>
                <a:latin typeface="+mn-lt"/>
                <a:ea typeface="+mn-ea"/>
                <a:cs typeface="+mn-cs"/>
              </a:rPr>
              <a:t>fibres or conductive printing inks.</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Conductive printing inks are used to print a</a:t>
            </a:r>
          </a:p>
          <a:p>
            <a:r>
              <a:rPr lang="en-GB" sz="1200" b="0" i="0" u="none" strike="noStrike" kern="1200" baseline="0" dirty="0" smtClean="0">
                <a:solidFill>
                  <a:schemeClr val="tx1"/>
                </a:solidFill>
                <a:latin typeface="+mn-lt"/>
                <a:ea typeface="+mn-ea"/>
                <a:cs typeface="+mn-cs"/>
              </a:rPr>
              <a:t>pattern onto fabric which can be used to</a:t>
            </a:r>
          </a:p>
          <a:p>
            <a:r>
              <a:rPr lang="en-GB" sz="1200" b="0" i="0" u="none" strike="noStrike" kern="1200" baseline="0" dirty="0" smtClean="0">
                <a:solidFill>
                  <a:schemeClr val="tx1"/>
                </a:solidFill>
                <a:latin typeface="+mn-lt"/>
                <a:ea typeface="+mn-ea"/>
                <a:cs typeface="+mn-cs"/>
              </a:rPr>
              <a:t>trigger electronics, such as a control panel</a:t>
            </a:r>
          </a:p>
          <a:p>
            <a:r>
              <a:rPr lang="en-GB" sz="1200" b="0" i="0" u="none" strike="noStrike" kern="1200" baseline="0" dirty="0" smtClean="0">
                <a:solidFill>
                  <a:schemeClr val="tx1"/>
                </a:solidFill>
                <a:latin typeface="+mn-lt"/>
                <a:ea typeface="+mn-ea"/>
                <a:cs typeface="+mn-cs"/>
              </a:rPr>
              <a:t>on ski jacket.</a:t>
            </a:r>
          </a:p>
          <a:p>
            <a:r>
              <a:rPr lang="en-GB" sz="1200" b="0" i="0" kern="1200" dirty="0" smtClean="0">
                <a:solidFill>
                  <a:schemeClr val="tx1"/>
                </a:solidFill>
                <a:effectLst/>
                <a:latin typeface="+mn-lt"/>
                <a:ea typeface="+mn-ea"/>
                <a:cs typeface="+mn-cs"/>
              </a:rPr>
              <a:t> smart textiles and (wearable) technology go hand-in-hand,</a:t>
            </a:r>
          </a:p>
          <a:p>
            <a:endParaRPr lang="en-GB" sz="1200" b="0" i="0" u="none" strike="noStrike" kern="1200" baseline="0" dirty="0" smtClean="0">
              <a:solidFill>
                <a:schemeClr val="tx1"/>
              </a:solidFill>
              <a:effectLst/>
              <a:latin typeface="+mn-lt"/>
              <a:ea typeface="+mn-ea"/>
              <a:cs typeface="+mn-cs"/>
            </a:endParaRPr>
          </a:p>
          <a:p>
            <a:endParaRPr lang="en-GB" sz="1200" b="0" i="0" u="none" strike="noStrike" kern="1200" baseline="0" dirty="0" smtClean="0">
              <a:solidFill>
                <a:schemeClr val="tx1"/>
              </a:solidFill>
              <a:effectLst/>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dirty="0" smtClean="0"/>
              <a:t>Global Positioning Systems (GPS) incorporated into walking shoes which allow the user to be tracked by mountain rescues services. Or in Ski jackets to help locate the wearer in the event of an avalanche. They can also used to monitor the whereabouts of young children. </a:t>
            </a: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4A7EA6E-2C5B-4A2E-8B6A-4CE4C5F9DFC1}" type="slidenum">
              <a:rPr lang="en-GB" smtClean="0"/>
              <a:t>13</a:t>
            </a:fld>
            <a:endParaRPr lang="en-GB"/>
          </a:p>
        </p:txBody>
      </p:sp>
    </p:spTree>
    <p:extLst>
      <p:ext uri="{BB962C8B-B14F-4D97-AF65-F5344CB8AC3E}">
        <p14:creationId xmlns:p14="http://schemas.microsoft.com/office/powerpoint/2010/main" val="1162204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357A84-026A-48DC-9974-48B48E94C7A2}" type="datetimeFigureOut">
              <a:rPr lang="en-GB" smtClean="0"/>
              <a:t>18/11/2017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2122018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57A84-026A-48DC-9974-48B48E94C7A2}" type="datetimeFigureOut">
              <a:rPr lang="en-GB" smtClean="0"/>
              <a:t>18/11/2017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2893092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57A84-026A-48DC-9974-48B48E94C7A2}" type="datetimeFigureOut">
              <a:rPr lang="en-GB" smtClean="0"/>
              <a:t>18/11/2017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1911413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57A84-026A-48DC-9974-48B48E94C7A2}" type="datetimeFigureOut">
              <a:rPr lang="en-GB" smtClean="0"/>
              <a:t>18/11/2017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266E9D-A3DA-452E-B456-64CCE57DE201}" type="slidenum">
              <a:rPr lang="en-GB" smtClean="0"/>
              <a:t>‹#›</a:t>
            </a:fld>
            <a:endParaRPr lang="en-GB"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6717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57A84-026A-48DC-9974-48B48E94C7A2}" type="datetimeFigureOut">
              <a:rPr lang="en-GB" smtClean="0"/>
              <a:t>18/11/2017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2328066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D357A84-026A-48DC-9974-48B48E94C7A2}" type="datetimeFigureOut">
              <a:rPr lang="en-GB" smtClean="0"/>
              <a:t>18/11/2017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917220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D357A84-026A-48DC-9974-48B48E94C7A2}" type="datetimeFigureOut">
              <a:rPr lang="en-GB" smtClean="0"/>
              <a:t>18/11/2017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2519299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357A84-026A-48DC-9974-48B48E94C7A2}" type="datetimeFigureOut">
              <a:rPr lang="en-GB" smtClean="0"/>
              <a:t>18/11/2017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3368161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357A84-026A-48DC-9974-48B48E94C7A2}" type="datetimeFigureOut">
              <a:rPr lang="en-GB" smtClean="0"/>
              <a:t>18/11/2017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373344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357A84-026A-48DC-9974-48B48E94C7A2}" type="datetimeFigureOut">
              <a:rPr lang="en-GB" smtClean="0"/>
              <a:t>18/11/2017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1016695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357A84-026A-48DC-9974-48B48E94C7A2}" type="datetimeFigureOut">
              <a:rPr lang="en-GB" smtClean="0"/>
              <a:t>18/11/2017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76786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357A84-026A-48DC-9974-48B48E94C7A2}" type="datetimeFigureOut">
              <a:rPr lang="en-GB" smtClean="0"/>
              <a:t>18/11/2017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176513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357A84-026A-48DC-9974-48B48E94C7A2}" type="datetimeFigureOut">
              <a:rPr lang="en-GB" smtClean="0"/>
              <a:t>18/11/2017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343747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357A84-026A-48DC-9974-48B48E94C7A2}" type="datetimeFigureOut">
              <a:rPr lang="en-GB" smtClean="0"/>
              <a:t>18/11/2017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113122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D357A84-026A-48DC-9974-48B48E94C7A2}" type="datetimeFigureOut">
              <a:rPr lang="en-GB" smtClean="0"/>
              <a:t>18/11/2017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3235242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57A84-026A-48DC-9974-48B48E94C7A2}" type="datetimeFigureOut">
              <a:rPr lang="en-GB" smtClean="0"/>
              <a:t>18/11/2017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3816893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57A84-026A-48DC-9974-48B48E94C7A2}" type="datetimeFigureOut">
              <a:rPr lang="en-GB" smtClean="0"/>
              <a:t>18/11/2017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372772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D357A84-026A-48DC-9974-48B48E94C7A2}" type="datetimeFigureOut">
              <a:rPr lang="en-GB" smtClean="0"/>
              <a:t>18/11/2017</a:t>
            </a:fld>
            <a:endParaRPr lang="en-GB"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E266E9D-A3DA-452E-B456-64CCE57DE201}" type="slidenum">
              <a:rPr lang="en-GB" smtClean="0"/>
              <a:t>‹#›</a:t>
            </a:fld>
            <a:endParaRPr lang="en-GB" dirty="0"/>
          </a:p>
        </p:txBody>
      </p:sp>
    </p:spTree>
    <p:extLst>
      <p:ext uri="{BB962C8B-B14F-4D97-AF65-F5344CB8AC3E}">
        <p14:creationId xmlns:p14="http://schemas.microsoft.com/office/powerpoint/2010/main" val="263410081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babyglow.uk.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3_9duPm-rzc"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v=uORArjZll5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IhVuc6RNya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eZTfgNIiNU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315914"/>
            <a:ext cx="4598988" cy="203279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u="sng" dirty="0">
                <a:solidFill>
                  <a:srgbClr val="002060"/>
                </a:solidFill>
                <a:latin typeface="Fluffy Slacks BTN" pitchFamily="34" charset="0"/>
              </a:rPr>
              <a:t>What are you doing?</a:t>
            </a:r>
          </a:p>
          <a:p>
            <a:pPr algn="ctr">
              <a:defRPr/>
            </a:pPr>
            <a:endParaRPr lang="en-GB" sz="1600" dirty="0">
              <a:solidFill>
                <a:srgbClr val="002060"/>
              </a:solidFill>
              <a:latin typeface="Fluffy Slacks BTN" pitchFamily="34" charset="0"/>
            </a:endParaRPr>
          </a:p>
          <a:p>
            <a:pPr algn="ctr">
              <a:defRPr/>
            </a:pPr>
            <a:r>
              <a:rPr lang="en-GB" sz="2000" dirty="0" smtClean="0">
                <a:solidFill>
                  <a:srgbClr val="002060"/>
                </a:solidFill>
                <a:latin typeface="Comic Sans MS" panose="030F0702030302020204" pitchFamily="66" charset="0"/>
              </a:rPr>
              <a:t>Learn about the developments in smart materials</a:t>
            </a:r>
            <a:endParaRPr lang="en-GB" dirty="0">
              <a:solidFill>
                <a:srgbClr val="002060"/>
              </a:solidFill>
              <a:latin typeface="Comic Sans MS" panose="030F0702030302020204" pitchFamily="66" charset="0"/>
            </a:endParaRPr>
          </a:p>
        </p:txBody>
      </p:sp>
      <p:sp>
        <p:nvSpPr>
          <p:cNvPr id="5" name="Rounded Rectangle 4"/>
          <p:cNvSpPr/>
          <p:nvPr/>
        </p:nvSpPr>
        <p:spPr>
          <a:xfrm>
            <a:off x="6133794" y="252189"/>
            <a:ext cx="4545012" cy="216024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u="sng" dirty="0">
                <a:solidFill>
                  <a:srgbClr val="002060"/>
                </a:solidFill>
                <a:latin typeface="Fluffy Slacks BTN" pitchFamily="34" charset="0"/>
              </a:rPr>
              <a:t>Where does it fit in?</a:t>
            </a:r>
          </a:p>
          <a:p>
            <a:pPr algn="ctr">
              <a:defRPr/>
            </a:pPr>
            <a:endParaRPr lang="en-GB" sz="2000" dirty="0">
              <a:solidFill>
                <a:srgbClr val="002060"/>
              </a:solidFill>
              <a:latin typeface="Fluffy Slacks BTN" pitchFamily="34" charset="0"/>
            </a:endParaRPr>
          </a:p>
          <a:p>
            <a:pPr algn="ctr">
              <a:defRPr/>
            </a:pPr>
            <a:r>
              <a:rPr lang="en-GB" sz="2000" dirty="0" smtClean="0">
                <a:solidFill>
                  <a:srgbClr val="002060"/>
                </a:solidFill>
                <a:latin typeface="Comic Sans MS" panose="030F0702030302020204" pitchFamily="66" charset="0"/>
              </a:rPr>
              <a:t>You will be tested on this topic. </a:t>
            </a:r>
            <a:endParaRPr lang="en-GB" sz="2000" dirty="0">
              <a:solidFill>
                <a:srgbClr val="002060"/>
              </a:solidFill>
              <a:latin typeface="Comic Sans MS" panose="030F0702030302020204" pitchFamily="66" charset="0"/>
            </a:endParaRPr>
          </a:p>
          <a:p>
            <a:pPr algn="ctr">
              <a:defRPr/>
            </a:pPr>
            <a:endParaRPr lang="en-GB" dirty="0">
              <a:solidFill>
                <a:srgbClr val="002060"/>
              </a:solidFill>
              <a:latin typeface="Fluffy Slacks BTN" pitchFamily="34" charset="0"/>
            </a:endParaRPr>
          </a:p>
        </p:txBody>
      </p:sp>
      <p:sp>
        <p:nvSpPr>
          <p:cNvPr id="6" name="Rounded Rectangle 5"/>
          <p:cNvSpPr/>
          <p:nvPr/>
        </p:nvSpPr>
        <p:spPr>
          <a:xfrm>
            <a:off x="1952771" y="2437948"/>
            <a:ext cx="8137525" cy="246062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u="sng" dirty="0">
                <a:solidFill>
                  <a:srgbClr val="002060"/>
                </a:solidFill>
                <a:latin typeface="Fluffy Slacks BTN" pitchFamily="34" charset="0"/>
              </a:rPr>
              <a:t>Why are you learning this</a:t>
            </a:r>
            <a:r>
              <a:rPr lang="en-GB" u="sng" dirty="0">
                <a:solidFill>
                  <a:srgbClr val="002060"/>
                </a:solidFill>
                <a:latin typeface="Fluffy Slacks BTN" pitchFamily="34" charset="0"/>
              </a:rPr>
              <a:t>?</a:t>
            </a:r>
          </a:p>
          <a:p>
            <a:pPr algn="ctr">
              <a:defRPr/>
            </a:pPr>
            <a:endParaRPr lang="en-GB" sz="2000" dirty="0">
              <a:solidFill>
                <a:srgbClr val="002060"/>
              </a:solidFill>
              <a:latin typeface="Fluffy Slacks BTN" pitchFamily="34" charset="0"/>
            </a:endParaRPr>
          </a:p>
          <a:p>
            <a:pPr algn="ctr">
              <a:defRPr/>
            </a:pPr>
            <a:r>
              <a:rPr lang="en-GB" sz="2000" dirty="0" smtClean="0">
                <a:solidFill>
                  <a:srgbClr val="002060"/>
                </a:solidFill>
                <a:latin typeface="Fluffy Slacks BTN" pitchFamily="34" charset="0"/>
              </a:rPr>
              <a:t>Smart materials are changing the future possibilities of D&amp;T.   </a:t>
            </a:r>
            <a:endParaRPr lang="en-GB" dirty="0">
              <a:solidFill>
                <a:srgbClr val="002060"/>
              </a:solidFill>
              <a:latin typeface="Fluffy Slacks BTN" pitchFamily="34" charset="0"/>
            </a:endParaRPr>
          </a:p>
        </p:txBody>
      </p:sp>
      <p:graphicFrame>
        <p:nvGraphicFramePr>
          <p:cNvPr id="7" name="Table 6"/>
          <p:cNvGraphicFramePr>
            <a:graphicFrameLocks noGrp="1"/>
          </p:cNvGraphicFramePr>
          <p:nvPr>
            <p:extLst/>
          </p:nvPr>
        </p:nvGraphicFramePr>
        <p:xfrm>
          <a:off x="1524000" y="5013176"/>
          <a:ext cx="9144000" cy="1737326"/>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1700808">
                <a:tc>
                  <a:txBody>
                    <a:bodyPr/>
                    <a:lstStyle/>
                    <a:p>
                      <a:r>
                        <a:rPr lang="en-GB" sz="1800" dirty="0" smtClean="0"/>
                        <a:t>B</a:t>
                      </a:r>
                      <a:r>
                        <a:rPr lang="en-GB" sz="1800" dirty="0" smtClean="0">
                          <a:solidFill>
                            <a:schemeClr val="accent2">
                              <a:lumMod val="20000"/>
                              <a:lumOff val="80000"/>
                            </a:schemeClr>
                          </a:solidFill>
                        </a:rPr>
                        <a:t>elieve</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bg1"/>
                          </a:solidFill>
                          <a:latin typeface="Comic Sans MS" pitchFamily="66" charset="0"/>
                        </a:rPr>
                        <a:t>Approach the task</a:t>
                      </a:r>
                      <a:r>
                        <a:rPr lang="en-GB" sz="1800" b="1" baseline="0" dirty="0" smtClean="0">
                          <a:solidFill>
                            <a:schemeClr val="bg1"/>
                          </a:solidFill>
                          <a:latin typeface="Comic Sans MS" pitchFamily="66" charset="0"/>
                        </a:rPr>
                        <a:t> positively</a:t>
                      </a:r>
                      <a:endParaRPr lang="en-GB" sz="1800" b="1" dirty="0" smtClean="0">
                        <a:solidFill>
                          <a:schemeClr val="bg1"/>
                        </a:solidFill>
                        <a:latin typeface="Comic Sans MS" pitchFamily="66" charset="0"/>
                      </a:endParaRPr>
                    </a:p>
                    <a:p>
                      <a:endParaRPr lang="en-GB" sz="1800" dirty="0">
                        <a:solidFill>
                          <a:srgbClr val="0070C0"/>
                        </a:solidFill>
                      </a:endParaRPr>
                    </a:p>
                  </a:txBody>
                  <a:tcPr marT="45703" marB="45703">
                    <a:solidFill>
                      <a:schemeClr val="accent2"/>
                    </a:solidFill>
                  </a:tcPr>
                </a:tc>
                <a:tc>
                  <a:txBody>
                    <a:bodyPr/>
                    <a:lstStyle/>
                    <a:p>
                      <a:r>
                        <a:rPr lang="en-GB" sz="1800" dirty="0" smtClean="0"/>
                        <a:t>A</a:t>
                      </a:r>
                      <a:r>
                        <a:rPr lang="en-GB" sz="1800" dirty="0" smtClean="0">
                          <a:solidFill>
                            <a:srgbClr val="FF3300"/>
                          </a:solidFill>
                        </a:rPr>
                        <a:t>chieve</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cap="none" normalizeH="0" baseline="0" dirty="0" smtClean="0">
                          <a:ln>
                            <a:noFill/>
                          </a:ln>
                          <a:solidFill>
                            <a:schemeClr val="bg1"/>
                          </a:solidFill>
                          <a:effectLst/>
                          <a:latin typeface="Comic Sans MS" pitchFamily="66" charset="0"/>
                          <a:cs typeface="Arial" charset="0"/>
                        </a:rPr>
                        <a:t>Learn as many new things as you can!</a:t>
                      </a:r>
                    </a:p>
                    <a:p>
                      <a:endParaRPr lang="en-GB" sz="1800" dirty="0">
                        <a:solidFill>
                          <a:srgbClr val="FF3300"/>
                        </a:solidFill>
                      </a:endParaRPr>
                    </a:p>
                  </a:txBody>
                  <a:tcPr marT="45703" marB="45703">
                    <a:solidFill>
                      <a:srgbClr val="FFC000"/>
                    </a:solidFill>
                  </a:tcPr>
                </a:tc>
                <a:tc>
                  <a:txBody>
                    <a:bodyPr/>
                    <a:lstStyle/>
                    <a:p>
                      <a:r>
                        <a:rPr lang="en-GB" sz="1800" dirty="0" smtClean="0">
                          <a:solidFill>
                            <a:schemeClr val="bg1"/>
                          </a:solidFill>
                        </a:rPr>
                        <a:t>S</a:t>
                      </a:r>
                      <a:r>
                        <a:rPr lang="en-GB" sz="1800" dirty="0" smtClean="0">
                          <a:solidFill>
                            <a:schemeClr val="accent4">
                              <a:lumMod val="40000"/>
                              <a:lumOff val="60000"/>
                            </a:schemeClr>
                          </a:solidFill>
                        </a:rPr>
                        <a:t>ucceed</a:t>
                      </a:r>
                    </a:p>
                    <a:p>
                      <a:r>
                        <a:rPr lang="en-GB" sz="1800" dirty="0" smtClean="0">
                          <a:solidFill>
                            <a:schemeClr val="accent4">
                              <a:lumMod val="40000"/>
                              <a:lumOff val="60000"/>
                            </a:schemeClr>
                          </a:solidFill>
                          <a:latin typeface="Comic Sans MS" panose="030F0702030302020204" pitchFamily="66" charset="0"/>
                        </a:rPr>
                        <a:t>Take quality notes and</a:t>
                      </a:r>
                      <a:r>
                        <a:rPr lang="en-GB" sz="1800" baseline="0" dirty="0" smtClean="0">
                          <a:solidFill>
                            <a:schemeClr val="accent4">
                              <a:lumMod val="40000"/>
                              <a:lumOff val="60000"/>
                            </a:schemeClr>
                          </a:solidFill>
                          <a:latin typeface="Comic Sans MS" panose="030F0702030302020204" pitchFamily="66" charset="0"/>
                        </a:rPr>
                        <a:t> focus on the task. </a:t>
                      </a:r>
                      <a:endParaRPr lang="en-GB" sz="1800" dirty="0" smtClean="0">
                        <a:solidFill>
                          <a:schemeClr val="accent4">
                            <a:lumMod val="40000"/>
                            <a:lumOff val="60000"/>
                          </a:schemeClr>
                        </a:solidFill>
                        <a:latin typeface="Comic Sans MS" panose="030F0702030302020204" pitchFamily="66" charset="0"/>
                      </a:endParaRPr>
                    </a:p>
                  </a:txBody>
                  <a:tcPr marT="45703" marB="45703">
                    <a:solidFill>
                      <a:schemeClr val="accent4">
                        <a:lumMod val="75000"/>
                      </a:schemeClr>
                    </a:solidFill>
                  </a:tcPr>
                </a:tc>
                <a:tc>
                  <a:txBody>
                    <a:bodyPr/>
                    <a:lstStyle/>
                    <a:p>
                      <a:r>
                        <a:rPr lang="en-GB" sz="1800" dirty="0" smtClean="0"/>
                        <a:t>E</a:t>
                      </a:r>
                      <a:r>
                        <a:rPr lang="en-GB" sz="1800" dirty="0" smtClean="0">
                          <a:solidFill>
                            <a:srgbClr val="FFBDBD"/>
                          </a:solidFill>
                        </a:rPr>
                        <a:t>njoy</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cap="none" normalizeH="0" baseline="0" dirty="0" smtClean="0">
                          <a:ln>
                            <a:noFill/>
                          </a:ln>
                          <a:solidFill>
                            <a:schemeClr val="bg1"/>
                          </a:solidFill>
                          <a:effectLst/>
                          <a:latin typeface="Comic Sans MS" pitchFamily="66" charset="0"/>
                          <a:cs typeface="Arial" charset="0"/>
                        </a:rPr>
                        <a:t>Have fun, but work Safely</a:t>
                      </a:r>
                    </a:p>
                    <a:p>
                      <a:endParaRPr lang="en-GB" sz="1800" dirty="0">
                        <a:solidFill>
                          <a:srgbClr val="C00000"/>
                        </a:solidFill>
                      </a:endParaRPr>
                    </a:p>
                  </a:txBody>
                  <a:tcPr marT="45703" marB="45703">
                    <a:solidFill>
                      <a:srgbClr val="FF0000"/>
                    </a:solidFill>
                  </a:tcPr>
                </a:tc>
                <a:tc>
                  <a:txBody>
                    <a:bodyPr/>
                    <a:lstStyle/>
                    <a:p>
                      <a:r>
                        <a:rPr lang="en-GB" sz="1800" dirty="0" smtClean="0"/>
                        <a:t>S</a:t>
                      </a:r>
                      <a:r>
                        <a:rPr lang="en-GB" sz="1800" dirty="0" smtClean="0">
                          <a:solidFill>
                            <a:srgbClr val="FFFF00"/>
                          </a:solidFill>
                        </a:rPr>
                        <a:t>upport</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cap="none" normalizeH="0" baseline="0" dirty="0" smtClean="0">
                          <a:ln>
                            <a:noFill/>
                          </a:ln>
                          <a:solidFill>
                            <a:schemeClr val="bg1"/>
                          </a:solidFill>
                          <a:effectLst/>
                          <a:latin typeface="Comic Sans MS" pitchFamily="66" charset="0"/>
                          <a:cs typeface="Arial" charset="0"/>
                        </a:rPr>
                        <a:t>Work independently and support each other</a:t>
                      </a:r>
                    </a:p>
                    <a:p>
                      <a:endParaRPr lang="en-GB" sz="1800" dirty="0">
                        <a:solidFill>
                          <a:srgbClr val="92D050"/>
                        </a:solidFill>
                      </a:endParaRPr>
                    </a:p>
                  </a:txBody>
                  <a:tcPr marT="45703" marB="45703">
                    <a:solidFill>
                      <a:srgbClr val="00B050"/>
                    </a:solidFill>
                  </a:tcPr>
                </a:tc>
              </a:tr>
            </a:tbl>
          </a:graphicData>
        </a:graphic>
      </p:graphicFrame>
    </p:spTree>
    <p:extLst>
      <p:ext uri="{BB962C8B-B14F-4D97-AF65-F5344CB8AC3E}">
        <p14:creationId xmlns:p14="http://schemas.microsoft.com/office/powerpoint/2010/main" val="2375090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8515" t="10792" r="19363" b="14812"/>
          <a:stretch/>
        </p:blipFill>
        <p:spPr>
          <a:xfrm>
            <a:off x="946911" y="158798"/>
            <a:ext cx="9949689" cy="6699202"/>
          </a:xfrm>
          <a:prstGeom prst="rect">
            <a:avLst/>
          </a:prstGeom>
        </p:spPr>
      </p:pic>
      <p:pic>
        <p:nvPicPr>
          <p:cNvPr id="2" name="Picture 1"/>
          <p:cNvPicPr>
            <a:picLocks noChangeAspect="1"/>
          </p:cNvPicPr>
          <p:nvPr/>
        </p:nvPicPr>
        <p:blipFill rotWithShape="1">
          <a:blip r:embed="rId4"/>
          <a:srcRect l="43152" t="31202" r="44090" b="56875"/>
          <a:stretch/>
        </p:blipFill>
        <p:spPr>
          <a:xfrm>
            <a:off x="8582415" y="1762565"/>
            <a:ext cx="2088369" cy="1097280"/>
          </a:xfrm>
          <a:prstGeom prst="rect">
            <a:avLst/>
          </a:prstGeom>
        </p:spPr>
      </p:pic>
    </p:spTree>
    <p:extLst>
      <p:ext uri="{BB962C8B-B14F-4D97-AF65-F5344CB8AC3E}">
        <p14:creationId xmlns:p14="http://schemas.microsoft.com/office/powerpoint/2010/main" val="3895710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797" t="9125" r="18609" b="16041"/>
          <a:stretch/>
        </p:blipFill>
        <p:spPr>
          <a:xfrm>
            <a:off x="1341119" y="329184"/>
            <a:ext cx="9069327" cy="6096000"/>
          </a:xfrm>
          <a:prstGeom prst="rect">
            <a:avLst/>
          </a:prstGeom>
        </p:spPr>
      </p:pic>
    </p:spTree>
    <p:extLst>
      <p:ext uri="{BB962C8B-B14F-4D97-AF65-F5344CB8AC3E}">
        <p14:creationId xmlns:p14="http://schemas.microsoft.com/office/powerpoint/2010/main" val="3311204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9077" t="10291" r="19078" b="14208"/>
          <a:stretch/>
        </p:blipFill>
        <p:spPr>
          <a:xfrm>
            <a:off x="694944" y="182879"/>
            <a:ext cx="9314688" cy="6393263"/>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6292306" y="5852086"/>
            <a:ext cx="3079754" cy="369332"/>
          </a:xfrm>
          <a:prstGeom prst="rect">
            <a:avLst/>
          </a:prstGeom>
        </p:spPr>
        <p:txBody>
          <a:bodyPr wrap="none">
            <a:spAutoFit/>
          </a:bodyPr>
          <a:lstStyle/>
          <a:p>
            <a:r>
              <a:rPr lang="en-GB" dirty="0">
                <a:hlinkClick r:id="rId4"/>
              </a:rPr>
              <a:t>http://www.babyglow.uk.com/</a:t>
            </a:r>
            <a:endParaRPr lang="en-GB" dirty="0"/>
          </a:p>
        </p:txBody>
      </p:sp>
    </p:spTree>
    <p:extLst>
      <p:ext uri="{BB962C8B-B14F-4D97-AF65-F5344CB8AC3E}">
        <p14:creationId xmlns:p14="http://schemas.microsoft.com/office/powerpoint/2010/main" val="2322932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002" y="1964980"/>
            <a:ext cx="11156663" cy="830997"/>
          </a:xfrm>
          <a:prstGeom prst="rect">
            <a:avLst/>
          </a:prstGeom>
        </p:spPr>
        <p:txBody>
          <a:bodyPr wrap="square">
            <a:spAutoFit/>
          </a:bodyPr>
          <a:lstStyle/>
          <a:p>
            <a:r>
              <a:rPr lang="en-GB" sz="2400" dirty="0">
                <a:latin typeface="Comic Sans MS" panose="030F0702030302020204" pitchFamily="66" charset="0"/>
              </a:rPr>
              <a:t>An interactive fabric incorporates electronics that are activated by a power source. They are still </a:t>
            </a:r>
            <a:r>
              <a:rPr lang="en-GB" sz="2400" dirty="0" smtClean="0">
                <a:latin typeface="Comic Sans MS" panose="030F0702030302020204" pitchFamily="66" charset="0"/>
              </a:rPr>
              <a:t>smar</a:t>
            </a:r>
            <a:r>
              <a:rPr lang="en-GB" sz="2400" dirty="0" smtClean="0">
                <a:latin typeface="Comic Sans MS" panose="030F0702030302020204" pitchFamily="66" charset="0"/>
              </a:rPr>
              <a:t>t </a:t>
            </a:r>
            <a:r>
              <a:rPr lang="en-GB" sz="2400" dirty="0">
                <a:latin typeface="Comic Sans MS" panose="030F0702030302020204" pitchFamily="66" charset="0"/>
              </a:rPr>
              <a:t>fabrics, they just require a power source.</a:t>
            </a:r>
          </a:p>
        </p:txBody>
      </p:sp>
      <p:sp>
        <p:nvSpPr>
          <p:cNvPr id="5" name="Rectangle 4"/>
          <p:cNvSpPr/>
          <p:nvPr/>
        </p:nvSpPr>
        <p:spPr>
          <a:xfrm>
            <a:off x="781335" y="807115"/>
            <a:ext cx="10275376" cy="1200329"/>
          </a:xfrm>
          <a:prstGeom prst="rect">
            <a:avLst/>
          </a:prstGeom>
          <a:noFill/>
        </p:spPr>
        <p:txBody>
          <a:bodyPr wrap="square" lIns="91440" tIns="45720" rIns="91440" bIns="45720">
            <a:spAutoFit/>
          </a:bodyPr>
          <a:lstStyle/>
          <a:p>
            <a:pPr algn="ctr"/>
            <a:r>
              <a:rPr lang="en-US" sz="3600" b="1" cap="none" spc="0" dirty="0" smtClean="0">
                <a:ln w="9525">
                  <a:solidFill>
                    <a:schemeClr val="bg1"/>
                  </a:solidFill>
                  <a:prstDash val="solid"/>
                </a:ln>
                <a:solidFill>
                  <a:schemeClr val="tx1"/>
                </a:solidFill>
              </a:rPr>
              <a:t>Electronics used in Smart materials</a:t>
            </a:r>
          </a:p>
          <a:p>
            <a:pPr algn="ctr"/>
            <a:r>
              <a:rPr lang="en-US" sz="3600" b="1" dirty="0" smtClean="0">
                <a:ln w="9525">
                  <a:solidFill>
                    <a:schemeClr val="bg1"/>
                  </a:solidFill>
                  <a:prstDash val="solid"/>
                </a:ln>
                <a:solidFill>
                  <a:srgbClr val="FF0000"/>
                </a:solidFill>
              </a:rPr>
              <a:t>(Known as E- textiles) </a:t>
            </a:r>
            <a:endParaRPr lang="en-US" sz="3600" b="1" cap="none" spc="0" dirty="0">
              <a:ln w="9525">
                <a:solidFill>
                  <a:schemeClr val="bg1"/>
                </a:solidFill>
                <a:prstDash val="solid"/>
              </a:ln>
              <a:solidFill>
                <a:srgbClr val="FF0000"/>
              </a:solidFill>
            </a:endParaRPr>
          </a:p>
        </p:txBody>
      </p:sp>
      <p:sp>
        <p:nvSpPr>
          <p:cNvPr id="9" name="Rectangle 8"/>
          <p:cNvSpPr/>
          <p:nvPr/>
        </p:nvSpPr>
        <p:spPr>
          <a:xfrm>
            <a:off x="3523609" y="0"/>
            <a:ext cx="5503751" cy="923330"/>
          </a:xfrm>
          <a:prstGeom prst="rect">
            <a:avLst/>
          </a:prstGeom>
          <a:noFill/>
        </p:spPr>
        <p:txBody>
          <a:bodyPr wrap="none" lIns="91440" tIns="45720" rIns="91440" bIns="45720">
            <a:spAutoFit/>
          </a:bodyPr>
          <a:lstStyle/>
          <a:p>
            <a:pPr algn="ctr"/>
            <a:r>
              <a:rPr lang="en-US" sz="5400" b="1" u="sng"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Interactive textiles</a:t>
            </a:r>
            <a:endParaRPr lang="en-US" sz="54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10" name="Picture 9" descr="http://healthtechinsider.com/wp-content/uploads/sites/9/2014/11/IDTechEx-OMsignal.jpg"/>
          <p:cNvPicPr/>
          <p:nvPr/>
        </p:nvPicPr>
        <p:blipFill>
          <a:blip r:embed="rId3">
            <a:extLst>
              <a:ext uri="{28A0092B-C50C-407E-A947-70E740481C1C}">
                <a14:useLocalDpi xmlns:a14="http://schemas.microsoft.com/office/drawing/2010/main" val="0"/>
              </a:ext>
            </a:extLst>
          </a:blip>
          <a:srcRect/>
          <a:stretch>
            <a:fillRect/>
          </a:stretch>
        </p:blipFill>
        <p:spPr bwMode="auto">
          <a:xfrm>
            <a:off x="4685911" y="2814559"/>
            <a:ext cx="2325969" cy="1475851"/>
          </a:xfrm>
          <a:prstGeom prst="rect">
            <a:avLst/>
          </a:prstGeom>
          <a:noFill/>
          <a:extLst/>
        </p:spPr>
      </p:pic>
      <p:sp>
        <p:nvSpPr>
          <p:cNvPr id="2" name="Rectangle 1"/>
          <p:cNvSpPr/>
          <p:nvPr/>
        </p:nvSpPr>
        <p:spPr>
          <a:xfrm>
            <a:off x="4060243" y="4599885"/>
            <a:ext cx="3717560" cy="1754326"/>
          </a:xfrm>
          <a:prstGeom prst="rect">
            <a:avLst/>
          </a:prstGeom>
          <a:solidFill>
            <a:srgbClr val="FFFFCC"/>
          </a:solidFill>
        </p:spPr>
        <p:txBody>
          <a:bodyPr wrap="square">
            <a:spAutoFit/>
          </a:bodyPr>
          <a:lstStyle/>
          <a:p>
            <a:r>
              <a:rPr lang="en-GB" dirty="0" smtClean="0">
                <a:latin typeface="Comic Sans MS" panose="030F0702030302020204" pitchFamily="66" charset="0"/>
                <a:ea typeface="Calibri" panose="020F0502020204030204" pitchFamily="34" charset="0"/>
                <a:cs typeface="ComicSansMS"/>
              </a:rPr>
              <a:t>Bio-man</a:t>
            </a:r>
          </a:p>
          <a:p>
            <a:r>
              <a:rPr lang="en-GB" dirty="0" smtClean="0">
                <a:latin typeface="Comic Sans MS" panose="030F0702030302020204" pitchFamily="66" charset="0"/>
                <a:ea typeface="Calibri" panose="020F0502020204030204" pitchFamily="34" charset="0"/>
                <a:cs typeface="ComicSansMS"/>
              </a:rPr>
              <a:t>Medical </a:t>
            </a:r>
            <a:r>
              <a:rPr lang="en-GB" dirty="0">
                <a:latin typeface="Comic Sans MS" panose="030F0702030302020204" pitchFamily="66" charset="0"/>
                <a:ea typeface="Calibri" panose="020F0502020204030204" pitchFamily="34" charset="0"/>
                <a:cs typeface="ComicSansMS"/>
              </a:rPr>
              <a:t>devise worn by the patient that reads their blood pressure or monitors the heart rate, the information can be sent to the patient’s doctor. </a:t>
            </a:r>
            <a:endParaRPr lang="en-GB" dirty="0"/>
          </a:p>
        </p:txBody>
      </p:sp>
      <p:pic>
        <p:nvPicPr>
          <p:cNvPr id="11" name="Picture 2" descr="Tech fashion – Wearable Tech and Fashion – No more unreal !! Read more at http://whyoffashion.com/tech-fashion-wearable-tech-and-fashion-no-more-unreal/#deoRqFedC0r7V36r.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667" y="2742158"/>
            <a:ext cx="1291430" cy="185772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54041" y="5015383"/>
            <a:ext cx="3169568" cy="923330"/>
          </a:xfrm>
          <a:prstGeom prst="rect">
            <a:avLst/>
          </a:prstGeom>
          <a:solidFill>
            <a:srgbClr val="FFFFCC"/>
          </a:solidFill>
        </p:spPr>
        <p:txBody>
          <a:bodyPr wrap="square">
            <a:spAutoFit/>
          </a:bodyPr>
          <a:lstStyle/>
          <a:p>
            <a:r>
              <a:rPr lang="en-GB" dirty="0" smtClean="0">
                <a:latin typeface="Comic Sans MS" panose="030F0702030302020204" pitchFamily="66" charset="0"/>
              </a:rPr>
              <a:t>Mobile phones, music players</a:t>
            </a:r>
          </a:p>
          <a:p>
            <a:r>
              <a:rPr lang="en-GB" dirty="0" smtClean="0">
                <a:latin typeface="Comic Sans MS" panose="030F0702030302020204" pitchFamily="66" charset="0"/>
              </a:rPr>
              <a:t>Integrated into fabric.</a:t>
            </a:r>
            <a:endParaRPr lang="en-GB" dirty="0"/>
          </a:p>
        </p:txBody>
      </p:sp>
      <p:sp>
        <p:nvSpPr>
          <p:cNvPr id="3" name="Rectangle 2"/>
          <p:cNvSpPr/>
          <p:nvPr/>
        </p:nvSpPr>
        <p:spPr>
          <a:xfrm>
            <a:off x="8833212" y="4754630"/>
            <a:ext cx="2995831" cy="1754326"/>
          </a:xfrm>
          <a:prstGeom prst="rect">
            <a:avLst/>
          </a:prstGeom>
          <a:solidFill>
            <a:srgbClr val="FFFFCC"/>
          </a:solidFill>
        </p:spPr>
        <p:txBody>
          <a:bodyPr wrap="square">
            <a:spAutoFit/>
          </a:bodyPr>
          <a:lstStyle/>
          <a:p>
            <a:r>
              <a:rPr lang="en-GB" dirty="0">
                <a:latin typeface="Comic Sans MS" panose="030F0702030302020204" pitchFamily="66" charset="0"/>
              </a:rPr>
              <a:t>Global Positioning Systems (GPS) incorporated into walking shoes which allow the user to be tracked by mountain rescues services</a:t>
            </a:r>
          </a:p>
        </p:txBody>
      </p:sp>
      <p:pic>
        <p:nvPicPr>
          <p:cNvPr id="6" name="Picture 5"/>
          <p:cNvPicPr>
            <a:picLocks noChangeAspect="1"/>
          </p:cNvPicPr>
          <p:nvPr/>
        </p:nvPicPr>
        <p:blipFill rotWithShape="1">
          <a:blip r:embed="rId5"/>
          <a:srcRect l="71016" t="41339" r="15129" b="38304"/>
          <a:stretch/>
        </p:blipFill>
        <p:spPr>
          <a:xfrm>
            <a:off x="9218018" y="2751495"/>
            <a:ext cx="2226220" cy="1839052"/>
          </a:xfrm>
          <a:prstGeom prst="rect">
            <a:avLst/>
          </a:prstGeom>
        </p:spPr>
      </p:pic>
      <p:sp>
        <p:nvSpPr>
          <p:cNvPr id="13" name="TextBox 12"/>
          <p:cNvSpPr txBox="1"/>
          <p:nvPr/>
        </p:nvSpPr>
        <p:spPr>
          <a:xfrm>
            <a:off x="9352288" y="137874"/>
            <a:ext cx="2808312" cy="830997"/>
          </a:xfrm>
          <a:prstGeom prst="rect">
            <a:avLst/>
          </a:prstGeom>
          <a:solidFill>
            <a:srgbClr val="FFFF00"/>
          </a:solidFill>
          <a:scene3d>
            <a:camera prst="orthographicFront"/>
            <a:lightRig rig="threePt" dir="t"/>
          </a:scene3d>
          <a:sp3d>
            <a:bevelT/>
          </a:sp3d>
        </p:spPr>
        <p:txBody>
          <a:bodyPr wrap="square" rtlCol="0">
            <a:spAutoFit/>
          </a:bodyPr>
          <a:lstStyle/>
          <a:p>
            <a:r>
              <a:rPr lang="en-GB" sz="2400" b="1" dirty="0">
                <a:solidFill>
                  <a:srgbClr val="002060"/>
                </a:solidFill>
                <a:latin typeface="Comic Sans MS" panose="030F0702030302020204" pitchFamily="66" charset="0"/>
              </a:rPr>
              <a:t>Take notes in theory books. </a:t>
            </a:r>
          </a:p>
        </p:txBody>
      </p:sp>
    </p:spTree>
    <p:extLst>
      <p:ext uri="{BB962C8B-B14F-4D97-AF65-F5344CB8AC3E}">
        <p14:creationId xmlns:p14="http://schemas.microsoft.com/office/powerpoint/2010/main" val="3779792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8096" y="2127504"/>
            <a:ext cx="2852928" cy="1600438"/>
          </a:xfrm>
          <a:prstGeom prst="rect">
            <a:avLst/>
          </a:prstGeom>
          <a:solidFill>
            <a:srgbClr val="FF0000"/>
          </a:solidFill>
        </p:spPr>
        <p:txBody>
          <a:bodyPr wrap="square" rtlCol="0">
            <a:spAutoFit/>
          </a:bodyPr>
          <a:lstStyle/>
          <a:p>
            <a:endParaRPr lang="en-GB" dirty="0" smtClean="0">
              <a:solidFill>
                <a:srgbClr val="FF0000"/>
              </a:solidFill>
            </a:endParaRPr>
          </a:p>
          <a:p>
            <a:pPr algn="ctr"/>
            <a:r>
              <a:rPr lang="en-GB" sz="8000" dirty="0" smtClean="0">
                <a:solidFill>
                  <a:schemeClr val="bg1"/>
                </a:solidFill>
              </a:rPr>
              <a:t>1</a:t>
            </a:r>
            <a:endParaRPr lang="en-GB" sz="8000" dirty="0">
              <a:solidFill>
                <a:schemeClr val="bg1"/>
              </a:solidFill>
            </a:endParaRPr>
          </a:p>
        </p:txBody>
      </p:sp>
      <p:sp>
        <p:nvSpPr>
          <p:cNvPr id="7" name="TextBox 6"/>
          <p:cNvSpPr txBox="1"/>
          <p:nvPr/>
        </p:nvSpPr>
        <p:spPr>
          <a:xfrm>
            <a:off x="4559808" y="2179558"/>
            <a:ext cx="2852928" cy="1600438"/>
          </a:xfrm>
          <a:prstGeom prst="rect">
            <a:avLst/>
          </a:prstGeom>
          <a:solidFill>
            <a:srgbClr val="FFC000"/>
          </a:solidFill>
        </p:spPr>
        <p:txBody>
          <a:bodyPr wrap="square" rtlCol="0">
            <a:spAutoFit/>
          </a:bodyPr>
          <a:lstStyle/>
          <a:p>
            <a:endParaRPr lang="en-GB" dirty="0" smtClean="0">
              <a:solidFill>
                <a:srgbClr val="FF0000"/>
              </a:solidFill>
            </a:endParaRPr>
          </a:p>
          <a:p>
            <a:pPr algn="ctr"/>
            <a:r>
              <a:rPr lang="en-GB" sz="8000" dirty="0">
                <a:solidFill>
                  <a:schemeClr val="bg1"/>
                </a:solidFill>
              </a:rPr>
              <a:t>2</a:t>
            </a:r>
          </a:p>
        </p:txBody>
      </p:sp>
      <p:sp>
        <p:nvSpPr>
          <p:cNvPr id="8" name="TextBox 7"/>
          <p:cNvSpPr txBox="1"/>
          <p:nvPr/>
        </p:nvSpPr>
        <p:spPr>
          <a:xfrm>
            <a:off x="8247888" y="2127504"/>
            <a:ext cx="2852928" cy="1600438"/>
          </a:xfrm>
          <a:prstGeom prst="rect">
            <a:avLst/>
          </a:prstGeom>
          <a:solidFill>
            <a:srgbClr val="92D050"/>
          </a:solidFill>
        </p:spPr>
        <p:txBody>
          <a:bodyPr wrap="square" rtlCol="0">
            <a:spAutoFit/>
          </a:bodyPr>
          <a:lstStyle/>
          <a:p>
            <a:endParaRPr lang="en-GB" dirty="0" smtClean="0">
              <a:solidFill>
                <a:srgbClr val="FF0000"/>
              </a:solidFill>
            </a:endParaRPr>
          </a:p>
          <a:p>
            <a:pPr algn="ctr"/>
            <a:r>
              <a:rPr lang="en-GB" sz="8000" dirty="0" smtClean="0">
                <a:solidFill>
                  <a:schemeClr val="bg1"/>
                </a:solidFill>
              </a:rPr>
              <a:t>3</a:t>
            </a:r>
            <a:endParaRPr lang="en-GB" sz="8000" dirty="0">
              <a:solidFill>
                <a:schemeClr val="bg1"/>
              </a:solidFill>
            </a:endParaRPr>
          </a:p>
        </p:txBody>
      </p:sp>
      <p:sp>
        <p:nvSpPr>
          <p:cNvPr id="9" name="TextBox 8"/>
          <p:cNvSpPr txBox="1"/>
          <p:nvPr/>
        </p:nvSpPr>
        <p:spPr>
          <a:xfrm>
            <a:off x="819912" y="1261872"/>
            <a:ext cx="10332720" cy="707886"/>
          </a:xfrm>
          <a:prstGeom prst="rect">
            <a:avLst/>
          </a:prstGeom>
          <a:noFill/>
        </p:spPr>
        <p:txBody>
          <a:bodyPr wrap="square" rtlCol="0">
            <a:spAutoFit/>
          </a:bodyPr>
          <a:lstStyle/>
          <a:p>
            <a:pPr algn="ctr"/>
            <a:r>
              <a:rPr lang="en-GB" sz="2000" dirty="0" smtClean="0">
                <a:solidFill>
                  <a:srgbClr val="002060"/>
                </a:solidFill>
              </a:rPr>
              <a:t>Use your coloured paper at the back of your planner/or write the correct number on a whiteboard for the correct answer. </a:t>
            </a:r>
            <a:endParaRPr lang="en-GB" sz="2000" dirty="0">
              <a:solidFill>
                <a:srgbClr val="002060"/>
              </a:solidFill>
            </a:endParaRPr>
          </a:p>
        </p:txBody>
      </p:sp>
      <p:sp>
        <p:nvSpPr>
          <p:cNvPr id="10" name="Rectangle 9"/>
          <p:cNvSpPr/>
          <p:nvPr/>
        </p:nvSpPr>
        <p:spPr>
          <a:xfrm>
            <a:off x="2631475" y="24110"/>
            <a:ext cx="6709594"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What have you learnt?</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1" name="Rectangle 10"/>
          <p:cNvSpPr/>
          <p:nvPr/>
        </p:nvSpPr>
        <p:spPr>
          <a:xfrm>
            <a:off x="3382441" y="4558391"/>
            <a:ext cx="5683159"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Ready….set….GO!</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913831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2826722"/>
            <a:ext cx="1847088" cy="1641229"/>
          </a:xfrm>
          <a:prstGeom prst="rect">
            <a:avLst/>
          </a:prstGeom>
          <a:solidFill>
            <a:srgbClr val="FF0000"/>
          </a:solidFill>
        </p:spPr>
        <p:txBody>
          <a:bodyPr wrap="square" rtlCol="0">
            <a:spAutoFit/>
          </a:bodyPr>
          <a:lstStyle/>
          <a:p>
            <a:endParaRPr lang="en-GB" dirty="0" smtClean="0">
              <a:solidFill>
                <a:srgbClr val="FF0000"/>
              </a:solidFill>
            </a:endParaRPr>
          </a:p>
          <a:p>
            <a:pPr algn="ctr"/>
            <a:r>
              <a:rPr lang="en-GB" sz="8000" dirty="0" smtClean="0">
                <a:solidFill>
                  <a:schemeClr val="bg1"/>
                </a:solidFill>
              </a:rPr>
              <a:t>1</a:t>
            </a:r>
            <a:endParaRPr lang="en-GB" sz="8000" dirty="0">
              <a:solidFill>
                <a:schemeClr val="bg1"/>
              </a:solidFill>
            </a:endParaRPr>
          </a:p>
        </p:txBody>
      </p:sp>
      <p:sp>
        <p:nvSpPr>
          <p:cNvPr id="5" name="TextBox 4"/>
          <p:cNvSpPr txBox="1"/>
          <p:nvPr/>
        </p:nvSpPr>
        <p:spPr>
          <a:xfrm>
            <a:off x="4812792" y="2829020"/>
            <a:ext cx="2133600" cy="1660922"/>
          </a:xfrm>
          <a:prstGeom prst="rect">
            <a:avLst/>
          </a:prstGeom>
          <a:solidFill>
            <a:srgbClr val="FFC000"/>
          </a:solidFill>
        </p:spPr>
        <p:txBody>
          <a:bodyPr wrap="square" rtlCol="0">
            <a:spAutoFit/>
          </a:bodyPr>
          <a:lstStyle/>
          <a:p>
            <a:endParaRPr lang="en-GB" dirty="0" smtClean="0">
              <a:solidFill>
                <a:srgbClr val="FF0000"/>
              </a:solidFill>
            </a:endParaRPr>
          </a:p>
          <a:p>
            <a:pPr algn="ctr"/>
            <a:r>
              <a:rPr lang="en-GB" sz="8000" dirty="0">
                <a:solidFill>
                  <a:schemeClr val="bg1"/>
                </a:solidFill>
              </a:rPr>
              <a:t>2</a:t>
            </a:r>
          </a:p>
        </p:txBody>
      </p:sp>
      <p:sp>
        <p:nvSpPr>
          <p:cNvPr id="6" name="TextBox 5"/>
          <p:cNvSpPr txBox="1"/>
          <p:nvPr/>
        </p:nvSpPr>
        <p:spPr>
          <a:xfrm>
            <a:off x="9128760" y="2810732"/>
            <a:ext cx="2304288" cy="1600438"/>
          </a:xfrm>
          <a:prstGeom prst="rect">
            <a:avLst/>
          </a:prstGeom>
          <a:solidFill>
            <a:srgbClr val="92D050"/>
          </a:solidFill>
        </p:spPr>
        <p:txBody>
          <a:bodyPr wrap="square" rtlCol="0">
            <a:spAutoFit/>
          </a:bodyPr>
          <a:lstStyle/>
          <a:p>
            <a:endParaRPr lang="en-GB" dirty="0" smtClean="0">
              <a:solidFill>
                <a:srgbClr val="FF0000"/>
              </a:solidFill>
            </a:endParaRPr>
          </a:p>
          <a:p>
            <a:pPr algn="ctr"/>
            <a:r>
              <a:rPr lang="en-GB" sz="8000" dirty="0" smtClean="0">
                <a:solidFill>
                  <a:schemeClr val="bg1"/>
                </a:solidFill>
              </a:rPr>
              <a:t>3</a:t>
            </a:r>
            <a:endParaRPr lang="en-GB" sz="8000" dirty="0">
              <a:solidFill>
                <a:schemeClr val="bg1"/>
              </a:solidFill>
            </a:endParaRPr>
          </a:p>
        </p:txBody>
      </p:sp>
      <p:sp>
        <p:nvSpPr>
          <p:cNvPr id="8" name="TextBox 7"/>
          <p:cNvSpPr txBox="1"/>
          <p:nvPr/>
        </p:nvSpPr>
        <p:spPr>
          <a:xfrm>
            <a:off x="640080" y="658368"/>
            <a:ext cx="10479024" cy="707886"/>
          </a:xfrm>
          <a:prstGeom prst="rect">
            <a:avLst/>
          </a:prstGeom>
          <a:noFill/>
        </p:spPr>
        <p:txBody>
          <a:bodyPr wrap="square" rtlCol="0">
            <a:spAutoFit/>
          </a:bodyPr>
          <a:lstStyle/>
          <a:p>
            <a:r>
              <a:rPr lang="en-GB" sz="4000" dirty="0" smtClean="0">
                <a:solidFill>
                  <a:srgbClr val="002060"/>
                </a:solidFill>
                <a:latin typeface="Comic Sans MS" panose="030F0702030302020204" pitchFamily="66" charset="0"/>
              </a:rPr>
              <a:t>Smart materials are..........</a:t>
            </a:r>
            <a:endParaRPr lang="en-GB" sz="4000" dirty="0">
              <a:solidFill>
                <a:srgbClr val="002060"/>
              </a:solidFill>
              <a:latin typeface="Comic Sans MS" panose="030F0702030302020204" pitchFamily="66" charset="0"/>
            </a:endParaRPr>
          </a:p>
        </p:txBody>
      </p:sp>
      <p:pic>
        <p:nvPicPr>
          <p:cNvPr id="1030" name="Picture 6" descr="Image result for question m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7013" y="149578"/>
            <a:ext cx="1196283" cy="15109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023360" y="4645152"/>
            <a:ext cx="4059936" cy="923330"/>
          </a:xfrm>
          <a:prstGeom prst="rect">
            <a:avLst/>
          </a:prstGeom>
          <a:noFill/>
        </p:spPr>
        <p:txBody>
          <a:bodyPr wrap="square" rtlCol="0">
            <a:spAutoFit/>
          </a:bodyPr>
          <a:lstStyle/>
          <a:p>
            <a:pPr algn="ctr"/>
            <a:r>
              <a:rPr lang="en-GB" b="1" dirty="0">
                <a:latin typeface="Comic Sans MS" panose="030F0702030302020204" pitchFamily="66" charset="0"/>
              </a:rPr>
              <a:t>SMART</a:t>
            </a:r>
            <a:r>
              <a:rPr lang="en-GB" dirty="0">
                <a:latin typeface="Comic Sans MS" panose="030F0702030302020204" pitchFamily="66" charset="0"/>
              </a:rPr>
              <a:t> materials are materials that respond automatically to their changing environment. </a:t>
            </a:r>
          </a:p>
        </p:txBody>
      </p:sp>
      <p:sp>
        <p:nvSpPr>
          <p:cNvPr id="14" name="TextBox 13"/>
          <p:cNvSpPr txBox="1"/>
          <p:nvPr/>
        </p:nvSpPr>
        <p:spPr>
          <a:xfrm>
            <a:off x="164592" y="4645152"/>
            <a:ext cx="3322320" cy="923330"/>
          </a:xfrm>
          <a:prstGeom prst="rect">
            <a:avLst/>
          </a:prstGeom>
          <a:noFill/>
        </p:spPr>
        <p:txBody>
          <a:bodyPr wrap="square" rtlCol="0">
            <a:spAutoFit/>
          </a:bodyPr>
          <a:lstStyle/>
          <a:p>
            <a:pPr algn="ctr"/>
            <a:r>
              <a:rPr lang="en-GB" b="1" dirty="0">
                <a:latin typeface="Comic Sans MS" panose="030F0702030302020204" pitchFamily="66" charset="0"/>
              </a:rPr>
              <a:t>SMART</a:t>
            </a:r>
            <a:r>
              <a:rPr lang="en-GB" dirty="0">
                <a:latin typeface="Comic Sans MS" panose="030F0702030302020204" pitchFamily="66" charset="0"/>
              </a:rPr>
              <a:t> materials are </a:t>
            </a:r>
            <a:r>
              <a:rPr lang="en-GB" dirty="0" smtClean="0">
                <a:latin typeface="Comic Sans MS" panose="030F0702030302020204" pitchFamily="66" charset="0"/>
              </a:rPr>
              <a:t>new materials that are very </a:t>
            </a:r>
          </a:p>
          <a:p>
            <a:pPr algn="ctr"/>
            <a:r>
              <a:rPr lang="en-GB" dirty="0">
                <a:latin typeface="Comic Sans MS" panose="030F0702030302020204" pitchFamily="66" charset="0"/>
              </a:rPr>
              <a:t>t</a:t>
            </a:r>
            <a:r>
              <a:rPr lang="en-GB" dirty="0" smtClean="0">
                <a:latin typeface="Comic Sans MS" panose="030F0702030302020204" pitchFamily="66" charset="0"/>
              </a:rPr>
              <a:t>echnical.</a:t>
            </a:r>
            <a:endParaRPr lang="en-GB" dirty="0">
              <a:latin typeface="Comic Sans MS" panose="030F0702030302020204" pitchFamily="66" charset="0"/>
            </a:endParaRPr>
          </a:p>
        </p:txBody>
      </p:sp>
      <p:sp>
        <p:nvSpPr>
          <p:cNvPr id="15" name="TextBox 14"/>
          <p:cNvSpPr txBox="1"/>
          <p:nvPr/>
        </p:nvSpPr>
        <p:spPr>
          <a:xfrm>
            <a:off x="8619744" y="4645152"/>
            <a:ext cx="3322320" cy="646331"/>
          </a:xfrm>
          <a:prstGeom prst="rect">
            <a:avLst/>
          </a:prstGeom>
          <a:noFill/>
        </p:spPr>
        <p:txBody>
          <a:bodyPr wrap="square" rtlCol="0">
            <a:spAutoFit/>
          </a:bodyPr>
          <a:lstStyle/>
          <a:p>
            <a:pPr algn="ctr"/>
            <a:r>
              <a:rPr lang="en-GB" b="1" dirty="0">
                <a:latin typeface="Comic Sans MS" panose="030F0702030302020204" pitchFamily="66" charset="0"/>
              </a:rPr>
              <a:t>SMART</a:t>
            </a:r>
            <a:r>
              <a:rPr lang="en-GB" dirty="0">
                <a:latin typeface="Comic Sans MS" panose="030F0702030302020204" pitchFamily="66" charset="0"/>
              </a:rPr>
              <a:t> materials </a:t>
            </a:r>
            <a:r>
              <a:rPr lang="en-GB" dirty="0" smtClean="0">
                <a:latin typeface="Comic Sans MS" panose="030F0702030302020204" pitchFamily="66" charset="0"/>
              </a:rPr>
              <a:t>are very absorbent materials</a:t>
            </a:r>
            <a:endParaRPr lang="en-GB" dirty="0">
              <a:latin typeface="Comic Sans MS" panose="030F0702030302020204" pitchFamily="66" charset="0"/>
            </a:endParaRPr>
          </a:p>
        </p:txBody>
      </p:sp>
      <p:sp>
        <p:nvSpPr>
          <p:cNvPr id="11" name="Oval 10"/>
          <p:cNvSpPr/>
          <p:nvPr/>
        </p:nvSpPr>
        <p:spPr>
          <a:xfrm>
            <a:off x="3456432" y="1902857"/>
            <a:ext cx="5193792" cy="46634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6-Point Star 11"/>
          <p:cNvSpPr/>
          <p:nvPr/>
        </p:nvSpPr>
        <p:spPr>
          <a:xfrm>
            <a:off x="8107680" y="67532"/>
            <a:ext cx="3834384" cy="2743200"/>
          </a:xfrm>
          <a:prstGeom prst="star6">
            <a:avLst/>
          </a:prstGeom>
          <a:solidFill>
            <a:srgbClr val="FDF3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anose="030F0702030302020204" pitchFamily="66" charset="0"/>
              </a:rPr>
              <a:t>S&amp;C</a:t>
            </a:r>
          </a:p>
          <a:p>
            <a:pPr algn="ctr"/>
            <a:endParaRPr lang="en-GB" dirty="0">
              <a:solidFill>
                <a:schemeClr val="tx1"/>
              </a:solidFill>
              <a:latin typeface="Comic Sans MS" panose="030F0702030302020204" pitchFamily="66" charset="0"/>
            </a:endParaRPr>
          </a:p>
          <a:p>
            <a:pPr algn="ctr"/>
            <a:r>
              <a:rPr lang="en-GB" dirty="0" smtClean="0">
                <a:solidFill>
                  <a:schemeClr val="tx1"/>
                </a:solidFill>
                <a:latin typeface="Comic Sans MS" panose="030F0702030302020204" pitchFamily="66" charset="0"/>
              </a:rPr>
              <a:t>Can you name a possible change in the environment? </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85161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2826722"/>
            <a:ext cx="1847088" cy="1641229"/>
          </a:xfrm>
          <a:prstGeom prst="rect">
            <a:avLst/>
          </a:prstGeom>
          <a:solidFill>
            <a:srgbClr val="FF0000"/>
          </a:solidFill>
        </p:spPr>
        <p:txBody>
          <a:bodyPr wrap="square" rtlCol="0">
            <a:spAutoFit/>
          </a:bodyPr>
          <a:lstStyle/>
          <a:p>
            <a:endParaRPr lang="en-GB" dirty="0" smtClean="0">
              <a:solidFill>
                <a:srgbClr val="FF0000"/>
              </a:solidFill>
            </a:endParaRPr>
          </a:p>
          <a:p>
            <a:pPr algn="ctr"/>
            <a:r>
              <a:rPr lang="en-GB" sz="8000" dirty="0" smtClean="0">
                <a:solidFill>
                  <a:schemeClr val="bg1"/>
                </a:solidFill>
              </a:rPr>
              <a:t>1</a:t>
            </a:r>
            <a:endParaRPr lang="en-GB" sz="8000" dirty="0">
              <a:solidFill>
                <a:schemeClr val="bg1"/>
              </a:solidFill>
            </a:endParaRPr>
          </a:p>
        </p:txBody>
      </p:sp>
      <p:sp>
        <p:nvSpPr>
          <p:cNvPr id="5" name="TextBox 4"/>
          <p:cNvSpPr txBox="1"/>
          <p:nvPr/>
        </p:nvSpPr>
        <p:spPr>
          <a:xfrm>
            <a:off x="4812792" y="2829020"/>
            <a:ext cx="2133600" cy="1660922"/>
          </a:xfrm>
          <a:prstGeom prst="rect">
            <a:avLst/>
          </a:prstGeom>
          <a:solidFill>
            <a:srgbClr val="FFC000"/>
          </a:solidFill>
        </p:spPr>
        <p:txBody>
          <a:bodyPr wrap="square" rtlCol="0">
            <a:spAutoFit/>
          </a:bodyPr>
          <a:lstStyle/>
          <a:p>
            <a:endParaRPr lang="en-GB" dirty="0" smtClean="0">
              <a:solidFill>
                <a:srgbClr val="FF0000"/>
              </a:solidFill>
            </a:endParaRPr>
          </a:p>
          <a:p>
            <a:pPr algn="ctr"/>
            <a:r>
              <a:rPr lang="en-GB" sz="8000" dirty="0">
                <a:solidFill>
                  <a:schemeClr val="bg1"/>
                </a:solidFill>
              </a:rPr>
              <a:t>2</a:t>
            </a:r>
          </a:p>
        </p:txBody>
      </p:sp>
      <p:sp>
        <p:nvSpPr>
          <p:cNvPr id="6" name="TextBox 5"/>
          <p:cNvSpPr txBox="1"/>
          <p:nvPr/>
        </p:nvSpPr>
        <p:spPr>
          <a:xfrm>
            <a:off x="9128760" y="2810732"/>
            <a:ext cx="2304288" cy="1600438"/>
          </a:xfrm>
          <a:prstGeom prst="rect">
            <a:avLst/>
          </a:prstGeom>
          <a:solidFill>
            <a:srgbClr val="92D050"/>
          </a:solidFill>
        </p:spPr>
        <p:txBody>
          <a:bodyPr wrap="square" rtlCol="0">
            <a:spAutoFit/>
          </a:bodyPr>
          <a:lstStyle/>
          <a:p>
            <a:endParaRPr lang="en-GB" dirty="0" smtClean="0">
              <a:solidFill>
                <a:srgbClr val="FF0000"/>
              </a:solidFill>
            </a:endParaRPr>
          </a:p>
          <a:p>
            <a:pPr algn="ctr"/>
            <a:r>
              <a:rPr lang="en-GB" sz="8000" dirty="0" smtClean="0">
                <a:solidFill>
                  <a:schemeClr val="bg1"/>
                </a:solidFill>
              </a:rPr>
              <a:t>3</a:t>
            </a:r>
            <a:endParaRPr lang="en-GB" sz="8000" dirty="0">
              <a:solidFill>
                <a:schemeClr val="bg1"/>
              </a:solidFill>
            </a:endParaRPr>
          </a:p>
        </p:txBody>
      </p:sp>
      <p:sp>
        <p:nvSpPr>
          <p:cNvPr id="8" name="TextBox 7"/>
          <p:cNvSpPr txBox="1"/>
          <p:nvPr/>
        </p:nvSpPr>
        <p:spPr>
          <a:xfrm>
            <a:off x="640080" y="658368"/>
            <a:ext cx="10479024" cy="707886"/>
          </a:xfrm>
          <a:prstGeom prst="rect">
            <a:avLst/>
          </a:prstGeom>
          <a:noFill/>
        </p:spPr>
        <p:txBody>
          <a:bodyPr wrap="square" rtlCol="0">
            <a:spAutoFit/>
          </a:bodyPr>
          <a:lstStyle/>
          <a:p>
            <a:r>
              <a:rPr lang="en-GB" sz="4000" dirty="0" smtClean="0">
                <a:solidFill>
                  <a:srgbClr val="002060"/>
                </a:solidFill>
                <a:latin typeface="Comic Sans MS" panose="030F0702030302020204" pitchFamily="66" charset="0"/>
              </a:rPr>
              <a:t>QTC stands for………………….</a:t>
            </a:r>
            <a:endParaRPr lang="en-GB" sz="4000" dirty="0">
              <a:solidFill>
                <a:srgbClr val="002060"/>
              </a:solidFill>
              <a:latin typeface="Comic Sans MS" panose="030F0702030302020204" pitchFamily="66" charset="0"/>
            </a:endParaRPr>
          </a:p>
        </p:txBody>
      </p:sp>
      <p:pic>
        <p:nvPicPr>
          <p:cNvPr id="1030" name="Picture 6" descr="Image result for question m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7013" y="149578"/>
            <a:ext cx="1196283" cy="15109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023360" y="4645152"/>
            <a:ext cx="4059936" cy="954107"/>
          </a:xfrm>
          <a:prstGeom prst="rect">
            <a:avLst/>
          </a:prstGeom>
          <a:noFill/>
        </p:spPr>
        <p:txBody>
          <a:bodyPr wrap="square" rtlCol="0">
            <a:spAutoFit/>
          </a:bodyPr>
          <a:lstStyle/>
          <a:p>
            <a:pPr algn="ctr"/>
            <a:r>
              <a:rPr lang="en-GB" sz="2800" dirty="0" smtClean="0">
                <a:solidFill>
                  <a:srgbClr val="002060"/>
                </a:solidFill>
                <a:latin typeface="Comic Sans MS" panose="030F0702030302020204" pitchFamily="66" charset="0"/>
              </a:rPr>
              <a:t>QTC (Quality, tunnelling composite </a:t>
            </a:r>
            <a:endParaRPr lang="en-GB" sz="2800" dirty="0">
              <a:solidFill>
                <a:srgbClr val="002060"/>
              </a:solidFill>
              <a:latin typeface="Comic Sans MS" panose="030F0702030302020204" pitchFamily="66" charset="0"/>
            </a:endParaRPr>
          </a:p>
        </p:txBody>
      </p:sp>
      <p:sp>
        <p:nvSpPr>
          <p:cNvPr id="14" name="TextBox 13"/>
          <p:cNvSpPr txBox="1"/>
          <p:nvPr/>
        </p:nvSpPr>
        <p:spPr>
          <a:xfrm>
            <a:off x="164592" y="4645152"/>
            <a:ext cx="3322320" cy="830997"/>
          </a:xfrm>
          <a:prstGeom prst="rect">
            <a:avLst/>
          </a:prstGeom>
          <a:noFill/>
        </p:spPr>
        <p:txBody>
          <a:bodyPr wrap="square" rtlCol="0">
            <a:spAutoFit/>
          </a:bodyPr>
          <a:lstStyle/>
          <a:p>
            <a:r>
              <a:rPr lang="en-GB" sz="2400" dirty="0">
                <a:solidFill>
                  <a:srgbClr val="002060"/>
                </a:solidFill>
                <a:latin typeface="Comic Sans MS" panose="030F0702030302020204" pitchFamily="66" charset="0"/>
              </a:rPr>
              <a:t>QTC (Quantum Tunnelling composite)</a:t>
            </a:r>
          </a:p>
        </p:txBody>
      </p:sp>
      <p:sp>
        <p:nvSpPr>
          <p:cNvPr id="15" name="TextBox 14"/>
          <p:cNvSpPr txBox="1"/>
          <p:nvPr/>
        </p:nvSpPr>
        <p:spPr>
          <a:xfrm>
            <a:off x="8619744" y="4645152"/>
            <a:ext cx="3322320" cy="830997"/>
          </a:xfrm>
          <a:prstGeom prst="rect">
            <a:avLst/>
          </a:prstGeom>
          <a:noFill/>
        </p:spPr>
        <p:txBody>
          <a:bodyPr wrap="square" rtlCol="0">
            <a:spAutoFit/>
          </a:bodyPr>
          <a:lstStyle/>
          <a:p>
            <a:pPr algn="ctr"/>
            <a:r>
              <a:rPr lang="en-GB" sz="2400" dirty="0" smtClean="0">
                <a:solidFill>
                  <a:srgbClr val="002060"/>
                </a:solidFill>
                <a:latin typeface="Comic Sans MS" panose="030F0702030302020204" pitchFamily="66" charset="0"/>
              </a:rPr>
              <a:t>QTC (Quantum, Tensile composite)</a:t>
            </a:r>
            <a:endParaRPr lang="en-GB" sz="2400" dirty="0">
              <a:solidFill>
                <a:srgbClr val="002060"/>
              </a:solidFill>
              <a:latin typeface="Comic Sans MS" panose="030F0702030302020204" pitchFamily="66" charset="0"/>
            </a:endParaRPr>
          </a:p>
        </p:txBody>
      </p:sp>
      <p:sp>
        <p:nvSpPr>
          <p:cNvPr id="11" name="Oval 10"/>
          <p:cNvSpPr/>
          <p:nvPr/>
        </p:nvSpPr>
        <p:spPr>
          <a:xfrm>
            <a:off x="164592" y="2079450"/>
            <a:ext cx="3547872" cy="46634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6-Point Star 11"/>
          <p:cNvSpPr/>
          <p:nvPr/>
        </p:nvSpPr>
        <p:spPr>
          <a:xfrm>
            <a:off x="8107680" y="67532"/>
            <a:ext cx="3834384" cy="2743200"/>
          </a:xfrm>
          <a:prstGeom prst="star6">
            <a:avLst/>
          </a:prstGeom>
          <a:solidFill>
            <a:srgbClr val="FDF3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anose="030F0702030302020204" pitchFamily="66" charset="0"/>
              </a:rPr>
              <a:t>S&amp;C</a:t>
            </a:r>
          </a:p>
          <a:p>
            <a:pPr algn="ctr"/>
            <a:endParaRPr lang="en-GB" dirty="0">
              <a:solidFill>
                <a:schemeClr val="tx1"/>
              </a:solidFill>
              <a:latin typeface="Comic Sans MS" panose="030F0702030302020204" pitchFamily="66" charset="0"/>
            </a:endParaRPr>
          </a:p>
          <a:p>
            <a:pPr algn="ctr"/>
            <a:r>
              <a:rPr lang="en-GB" dirty="0" smtClean="0">
                <a:solidFill>
                  <a:schemeClr val="tx1"/>
                </a:solidFill>
                <a:latin typeface="Comic Sans MS" panose="030F0702030302020204" pitchFamily="66" charset="0"/>
              </a:rPr>
              <a:t>What does it do?</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0421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2064" y="2076949"/>
            <a:ext cx="1847088" cy="1641229"/>
          </a:xfrm>
          <a:prstGeom prst="rect">
            <a:avLst/>
          </a:prstGeom>
          <a:solidFill>
            <a:srgbClr val="FF0000"/>
          </a:solidFill>
        </p:spPr>
        <p:txBody>
          <a:bodyPr wrap="square" rtlCol="0">
            <a:spAutoFit/>
          </a:bodyPr>
          <a:lstStyle/>
          <a:p>
            <a:endParaRPr lang="en-GB" dirty="0" smtClean="0">
              <a:solidFill>
                <a:srgbClr val="FF0000"/>
              </a:solidFill>
            </a:endParaRPr>
          </a:p>
          <a:p>
            <a:pPr algn="ctr"/>
            <a:r>
              <a:rPr lang="en-GB" sz="8000" dirty="0" smtClean="0">
                <a:solidFill>
                  <a:schemeClr val="bg1"/>
                </a:solidFill>
              </a:rPr>
              <a:t>1</a:t>
            </a:r>
            <a:endParaRPr lang="en-GB" sz="8000" dirty="0">
              <a:solidFill>
                <a:schemeClr val="bg1"/>
              </a:solidFill>
            </a:endParaRPr>
          </a:p>
        </p:txBody>
      </p:sp>
      <p:sp>
        <p:nvSpPr>
          <p:cNvPr id="5" name="TextBox 4"/>
          <p:cNvSpPr txBox="1"/>
          <p:nvPr/>
        </p:nvSpPr>
        <p:spPr>
          <a:xfrm>
            <a:off x="4721352" y="2397332"/>
            <a:ext cx="2133600" cy="1660922"/>
          </a:xfrm>
          <a:prstGeom prst="rect">
            <a:avLst/>
          </a:prstGeom>
          <a:solidFill>
            <a:srgbClr val="FFC000"/>
          </a:solidFill>
        </p:spPr>
        <p:txBody>
          <a:bodyPr wrap="square" rtlCol="0">
            <a:spAutoFit/>
          </a:bodyPr>
          <a:lstStyle/>
          <a:p>
            <a:endParaRPr lang="en-GB" dirty="0" smtClean="0">
              <a:solidFill>
                <a:srgbClr val="FF0000"/>
              </a:solidFill>
            </a:endParaRPr>
          </a:p>
          <a:p>
            <a:pPr algn="ctr"/>
            <a:r>
              <a:rPr lang="en-GB" sz="8000" dirty="0">
                <a:solidFill>
                  <a:schemeClr val="bg1"/>
                </a:solidFill>
              </a:rPr>
              <a:t>2</a:t>
            </a:r>
          </a:p>
        </p:txBody>
      </p:sp>
      <p:sp>
        <p:nvSpPr>
          <p:cNvPr id="6" name="TextBox 5"/>
          <p:cNvSpPr txBox="1"/>
          <p:nvPr/>
        </p:nvSpPr>
        <p:spPr>
          <a:xfrm>
            <a:off x="9128760" y="2810732"/>
            <a:ext cx="2304288" cy="1600438"/>
          </a:xfrm>
          <a:prstGeom prst="rect">
            <a:avLst/>
          </a:prstGeom>
          <a:solidFill>
            <a:srgbClr val="92D050"/>
          </a:solidFill>
        </p:spPr>
        <p:txBody>
          <a:bodyPr wrap="square" rtlCol="0">
            <a:spAutoFit/>
          </a:bodyPr>
          <a:lstStyle/>
          <a:p>
            <a:endParaRPr lang="en-GB" dirty="0" smtClean="0">
              <a:solidFill>
                <a:srgbClr val="FF0000"/>
              </a:solidFill>
            </a:endParaRPr>
          </a:p>
          <a:p>
            <a:pPr algn="ctr"/>
            <a:r>
              <a:rPr lang="en-GB" sz="8000" dirty="0" smtClean="0">
                <a:solidFill>
                  <a:schemeClr val="bg1"/>
                </a:solidFill>
              </a:rPr>
              <a:t>3</a:t>
            </a:r>
            <a:endParaRPr lang="en-GB" sz="8000" dirty="0">
              <a:solidFill>
                <a:schemeClr val="bg1"/>
              </a:solidFill>
            </a:endParaRPr>
          </a:p>
        </p:txBody>
      </p:sp>
      <p:sp>
        <p:nvSpPr>
          <p:cNvPr id="8" name="TextBox 7"/>
          <p:cNvSpPr txBox="1"/>
          <p:nvPr/>
        </p:nvSpPr>
        <p:spPr>
          <a:xfrm>
            <a:off x="164592" y="628917"/>
            <a:ext cx="10479024" cy="523220"/>
          </a:xfrm>
          <a:prstGeom prst="rect">
            <a:avLst/>
          </a:prstGeom>
          <a:noFill/>
        </p:spPr>
        <p:txBody>
          <a:bodyPr wrap="square" rtlCol="0">
            <a:spAutoFit/>
          </a:bodyPr>
          <a:lstStyle/>
          <a:p>
            <a:r>
              <a:rPr lang="en-GB" sz="2800" dirty="0"/>
              <a:t>SMA (Shape memory alloys</a:t>
            </a:r>
            <a:r>
              <a:rPr lang="en-GB" sz="2800" dirty="0" smtClean="0"/>
              <a:t>) is special because </a:t>
            </a:r>
            <a:endParaRPr lang="en-GB" sz="2800" dirty="0"/>
          </a:p>
        </p:txBody>
      </p:sp>
      <p:pic>
        <p:nvPicPr>
          <p:cNvPr id="1030" name="Picture 6" descr="Image result for question m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9911" y="4637"/>
            <a:ext cx="1196283" cy="151092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767328" y="4260592"/>
            <a:ext cx="4041648" cy="1938992"/>
          </a:xfrm>
          <a:prstGeom prst="rect">
            <a:avLst/>
          </a:prstGeom>
          <a:noFill/>
        </p:spPr>
        <p:txBody>
          <a:bodyPr wrap="square" rtlCol="0">
            <a:spAutoFit/>
          </a:bodyPr>
          <a:lstStyle/>
          <a:p>
            <a:r>
              <a:rPr lang="en-GB" sz="2400" dirty="0">
                <a:solidFill>
                  <a:srgbClr val="002060"/>
                </a:solidFill>
                <a:latin typeface="Comic Sans MS" panose="030F0702030302020204" pitchFamily="66" charset="0"/>
              </a:rPr>
              <a:t>When bent out of shape, can be heated above a certain temperature it will return to its original shape.</a:t>
            </a:r>
          </a:p>
        </p:txBody>
      </p:sp>
      <p:sp>
        <p:nvSpPr>
          <p:cNvPr id="11" name="Oval 10"/>
          <p:cNvSpPr/>
          <p:nvPr/>
        </p:nvSpPr>
        <p:spPr>
          <a:xfrm>
            <a:off x="3120418" y="1920241"/>
            <a:ext cx="5065776" cy="4791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6-Point Star 11"/>
          <p:cNvSpPr/>
          <p:nvPr/>
        </p:nvSpPr>
        <p:spPr>
          <a:xfrm>
            <a:off x="8107680" y="67532"/>
            <a:ext cx="3834384" cy="2743200"/>
          </a:xfrm>
          <a:prstGeom prst="star6">
            <a:avLst/>
          </a:prstGeom>
          <a:solidFill>
            <a:srgbClr val="FDF3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anose="030F0702030302020204" pitchFamily="66" charset="0"/>
              </a:rPr>
              <a:t>S&amp;C</a:t>
            </a:r>
          </a:p>
          <a:p>
            <a:pPr algn="ctr"/>
            <a:r>
              <a:rPr lang="en-GB" dirty="0" smtClean="0">
                <a:solidFill>
                  <a:schemeClr val="tx1"/>
                </a:solidFill>
                <a:latin typeface="Comic Sans MS" panose="030F0702030302020204" pitchFamily="66" charset="0"/>
              </a:rPr>
              <a:t>What can SMA be used for?  </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13" name="TextBox 12"/>
          <p:cNvSpPr txBox="1"/>
          <p:nvPr/>
        </p:nvSpPr>
        <p:spPr>
          <a:xfrm>
            <a:off x="164592" y="3858160"/>
            <a:ext cx="2955826" cy="1569660"/>
          </a:xfrm>
          <a:prstGeom prst="rect">
            <a:avLst/>
          </a:prstGeom>
          <a:noFill/>
        </p:spPr>
        <p:txBody>
          <a:bodyPr wrap="square" rtlCol="0">
            <a:spAutoFit/>
          </a:bodyPr>
          <a:lstStyle/>
          <a:p>
            <a:r>
              <a:rPr lang="en-GB" sz="2400" dirty="0" smtClean="0">
                <a:solidFill>
                  <a:srgbClr val="002060"/>
                </a:solidFill>
                <a:latin typeface="Comic Sans MS" panose="030F0702030302020204" pitchFamily="66" charset="0"/>
              </a:rPr>
              <a:t>It is a very tough material that can</a:t>
            </a:r>
          </a:p>
          <a:p>
            <a:r>
              <a:rPr lang="en-GB" sz="2400" dirty="0">
                <a:solidFill>
                  <a:srgbClr val="002060"/>
                </a:solidFill>
                <a:latin typeface="Comic Sans MS" panose="030F0702030302020204" pitchFamily="66" charset="0"/>
              </a:rPr>
              <a:t>w</a:t>
            </a:r>
            <a:r>
              <a:rPr lang="en-GB" sz="2400" dirty="0" smtClean="0">
                <a:solidFill>
                  <a:srgbClr val="002060"/>
                </a:solidFill>
                <a:latin typeface="Comic Sans MS" panose="030F0702030302020204" pitchFamily="66" charset="0"/>
              </a:rPr>
              <a:t>ithstand a lot </a:t>
            </a:r>
          </a:p>
          <a:p>
            <a:r>
              <a:rPr lang="en-GB" sz="2400" dirty="0">
                <a:solidFill>
                  <a:srgbClr val="002060"/>
                </a:solidFill>
                <a:latin typeface="Comic Sans MS" panose="030F0702030302020204" pitchFamily="66" charset="0"/>
              </a:rPr>
              <a:t>o</a:t>
            </a:r>
            <a:r>
              <a:rPr lang="en-GB" sz="2400" dirty="0" smtClean="0">
                <a:solidFill>
                  <a:srgbClr val="002060"/>
                </a:solidFill>
                <a:latin typeface="Comic Sans MS" panose="030F0702030302020204" pitchFamily="66" charset="0"/>
              </a:rPr>
              <a:t>f pressure..</a:t>
            </a:r>
            <a:endParaRPr lang="en-GB" sz="2400" dirty="0">
              <a:solidFill>
                <a:srgbClr val="002060"/>
              </a:solidFill>
              <a:latin typeface="Comic Sans MS" panose="030F0702030302020204" pitchFamily="66" charset="0"/>
            </a:endParaRPr>
          </a:p>
        </p:txBody>
      </p:sp>
      <p:sp>
        <p:nvSpPr>
          <p:cNvPr id="16" name="TextBox 15"/>
          <p:cNvSpPr txBox="1"/>
          <p:nvPr/>
        </p:nvSpPr>
        <p:spPr>
          <a:xfrm>
            <a:off x="9064018" y="4526643"/>
            <a:ext cx="2955826" cy="1938992"/>
          </a:xfrm>
          <a:prstGeom prst="rect">
            <a:avLst/>
          </a:prstGeom>
          <a:noFill/>
        </p:spPr>
        <p:txBody>
          <a:bodyPr wrap="square" rtlCol="0">
            <a:spAutoFit/>
          </a:bodyPr>
          <a:lstStyle/>
          <a:p>
            <a:r>
              <a:rPr lang="en-GB" sz="2400" dirty="0" smtClean="0">
                <a:solidFill>
                  <a:srgbClr val="002060"/>
                </a:solidFill>
                <a:latin typeface="Comic Sans MS" panose="030F0702030302020204" pitchFamily="66" charset="0"/>
              </a:rPr>
              <a:t>When bent out of shape it can be twisted to return to its original shape.  </a:t>
            </a:r>
            <a:endParaRPr lang="en-GB" sz="24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341576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2064" y="2329188"/>
            <a:ext cx="1847088" cy="1641229"/>
          </a:xfrm>
          <a:prstGeom prst="rect">
            <a:avLst/>
          </a:prstGeom>
          <a:solidFill>
            <a:srgbClr val="FF0000"/>
          </a:solidFill>
        </p:spPr>
        <p:txBody>
          <a:bodyPr wrap="square" rtlCol="0">
            <a:spAutoFit/>
          </a:bodyPr>
          <a:lstStyle/>
          <a:p>
            <a:endParaRPr lang="en-GB" dirty="0" smtClean="0">
              <a:solidFill>
                <a:srgbClr val="FF0000"/>
              </a:solidFill>
            </a:endParaRPr>
          </a:p>
          <a:p>
            <a:pPr algn="ctr"/>
            <a:r>
              <a:rPr lang="en-GB" sz="8000" dirty="0" smtClean="0">
                <a:solidFill>
                  <a:schemeClr val="bg1"/>
                </a:solidFill>
              </a:rPr>
              <a:t>1</a:t>
            </a:r>
            <a:endParaRPr lang="en-GB" sz="8000" dirty="0">
              <a:solidFill>
                <a:schemeClr val="bg1"/>
              </a:solidFill>
            </a:endParaRPr>
          </a:p>
        </p:txBody>
      </p:sp>
      <p:sp>
        <p:nvSpPr>
          <p:cNvPr id="5" name="TextBox 4"/>
          <p:cNvSpPr txBox="1"/>
          <p:nvPr/>
        </p:nvSpPr>
        <p:spPr>
          <a:xfrm>
            <a:off x="4721352" y="2397332"/>
            <a:ext cx="2133600" cy="1660922"/>
          </a:xfrm>
          <a:prstGeom prst="rect">
            <a:avLst/>
          </a:prstGeom>
          <a:solidFill>
            <a:srgbClr val="FFC000"/>
          </a:solidFill>
        </p:spPr>
        <p:txBody>
          <a:bodyPr wrap="square" rtlCol="0">
            <a:spAutoFit/>
          </a:bodyPr>
          <a:lstStyle/>
          <a:p>
            <a:endParaRPr lang="en-GB" dirty="0" smtClean="0">
              <a:solidFill>
                <a:srgbClr val="FF0000"/>
              </a:solidFill>
            </a:endParaRPr>
          </a:p>
          <a:p>
            <a:pPr algn="ctr"/>
            <a:r>
              <a:rPr lang="en-GB" sz="8000" dirty="0">
                <a:solidFill>
                  <a:schemeClr val="bg1"/>
                </a:solidFill>
              </a:rPr>
              <a:t>2</a:t>
            </a:r>
          </a:p>
        </p:txBody>
      </p:sp>
      <p:sp>
        <p:nvSpPr>
          <p:cNvPr id="6" name="TextBox 5"/>
          <p:cNvSpPr txBox="1"/>
          <p:nvPr/>
        </p:nvSpPr>
        <p:spPr>
          <a:xfrm>
            <a:off x="9128760" y="2810732"/>
            <a:ext cx="2304288" cy="1600438"/>
          </a:xfrm>
          <a:prstGeom prst="rect">
            <a:avLst/>
          </a:prstGeom>
          <a:solidFill>
            <a:srgbClr val="92D050"/>
          </a:solidFill>
        </p:spPr>
        <p:txBody>
          <a:bodyPr wrap="square" rtlCol="0">
            <a:spAutoFit/>
          </a:bodyPr>
          <a:lstStyle/>
          <a:p>
            <a:endParaRPr lang="en-GB" dirty="0" smtClean="0">
              <a:solidFill>
                <a:srgbClr val="FF0000"/>
              </a:solidFill>
            </a:endParaRPr>
          </a:p>
          <a:p>
            <a:pPr algn="ctr"/>
            <a:r>
              <a:rPr lang="en-GB" sz="8000" dirty="0" smtClean="0">
                <a:solidFill>
                  <a:schemeClr val="bg1"/>
                </a:solidFill>
              </a:rPr>
              <a:t>3</a:t>
            </a:r>
            <a:endParaRPr lang="en-GB" sz="8000" dirty="0">
              <a:solidFill>
                <a:schemeClr val="bg1"/>
              </a:solidFill>
            </a:endParaRPr>
          </a:p>
        </p:txBody>
      </p:sp>
      <p:sp>
        <p:nvSpPr>
          <p:cNvPr id="8" name="TextBox 7"/>
          <p:cNvSpPr txBox="1"/>
          <p:nvPr/>
        </p:nvSpPr>
        <p:spPr>
          <a:xfrm>
            <a:off x="164592" y="628916"/>
            <a:ext cx="6510528" cy="954107"/>
          </a:xfrm>
          <a:prstGeom prst="rect">
            <a:avLst/>
          </a:prstGeom>
          <a:noFill/>
        </p:spPr>
        <p:txBody>
          <a:bodyPr wrap="square" rtlCol="0">
            <a:spAutoFit/>
          </a:bodyPr>
          <a:lstStyle/>
          <a:p>
            <a:r>
              <a:rPr lang="en-GB" sz="2800" dirty="0" smtClean="0"/>
              <a:t>Polymorph is small </a:t>
            </a:r>
            <a:r>
              <a:rPr lang="en-GB" sz="2800" dirty="0"/>
              <a:t>pellets which fuse together when heated to </a:t>
            </a:r>
            <a:r>
              <a:rPr lang="en-GB" sz="2800" dirty="0" smtClean="0"/>
              <a:t>what? </a:t>
            </a:r>
            <a:endParaRPr lang="en-GB" sz="2800" dirty="0"/>
          </a:p>
        </p:txBody>
      </p:sp>
      <p:pic>
        <p:nvPicPr>
          <p:cNvPr id="1030" name="Picture 6" descr="Image result for question m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9911" y="4637"/>
            <a:ext cx="1196283" cy="1510927"/>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7973568" y="2397332"/>
            <a:ext cx="3968496" cy="3836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6-Point Star 11"/>
          <p:cNvSpPr/>
          <p:nvPr/>
        </p:nvSpPr>
        <p:spPr>
          <a:xfrm>
            <a:off x="8107680" y="67532"/>
            <a:ext cx="3834384" cy="2743200"/>
          </a:xfrm>
          <a:prstGeom prst="star6">
            <a:avLst/>
          </a:prstGeom>
          <a:solidFill>
            <a:srgbClr val="FDF3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anose="030F0702030302020204" pitchFamily="66" charset="0"/>
              </a:rPr>
              <a:t>S&amp;C</a:t>
            </a:r>
          </a:p>
          <a:p>
            <a:pPr algn="ctr"/>
            <a:r>
              <a:rPr lang="en-GB" dirty="0" smtClean="0">
                <a:solidFill>
                  <a:schemeClr val="tx1"/>
                </a:solidFill>
                <a:latin typeface="Comic Sans MS" panose="030F0702030302020204" pitchFamily="66" charset="0"/>
              </a:rPr>
              <a:t>What is an advantage of using polymorph?  </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16" name="TextBox 15"/>
          <p:cNvSpPr txBox="1"/>
          <p:nvPr/>
        </p:nvSpPr>
        <p:spPr>
          <a:xfrm>
            <a:off x="9064018" y="4526643"/>
            <a:ext cx="2955826" cy="461665"/>
          </a:xfrm>
          <a:prstGeom prst="rect">
            <a:avLst/>
          </a:prstGeom>
          <a:noFill/>
        </p:spPr>
        <p:txBody>
          <a:bodyPr wrap="square" rtlCol="0">
            <a:spAutoFit/>
          </a:bodyPr>
          <a:lstStyle/>
          <a:p>
            <a:r>
              <a:rPr lang="en-GB" sz="2400"/>
              <a:t>62˚C. </a:t>
            </a:r>
            <a:endParaRPr lang="en-GB" sz="2400" dirty="0">
              <a:solidFill>
                <a:srgbClr val="002060"/>
              </a:solidFill>
              <a:latin typeface="Comic Sans MS" panose="030F0702030302020204" pitchFamily="66" charset="0"/>
            </a:endParaRPr>
          </a:p>
        </p:txBody>
      </p:sp>
      <p:sp>
        <p:nvSpPr>
          <p:cNvPr id="15" name="TextBox 14"/>
          <p:cNvSpPr txBox="1"/>
          <p:nvPr/>
        </p:nvSpPr>
        <p:spPr>
          <a:xfrm>
            <a:off x="4622348" y="4641730"/>
            <a:ext cx="2955826" cy="461665"/>
          </a:xfrm>
          <a:prstGeom prst="rect">
            <a:avLst/>
          </a:prstGeom>
          <a:noFill/>
        </p:spPr>
        <p:txBody>
          <a:bodyPr wrap="square" rtlCol="0">
            <a:spAutoFit/>
          </a:bodyPr>
          <a:lstStyle/>
          <a:p>
            <a:r>
              <a:rPr lang="en-GB" sz="2400" dirty="0"/>
              <a:t>7</a:t>
            </a:r>
            <a:r>
              <a:rPr lang="en-GB" sz="2400" dirty="0" smtClean="0"/>
              <a:t>2</a:t>
            </a:r>
            <a:r>
              <a:rPr lang="en-GB" sz="2400" dirty="0"/>
              <a:t>˚C. </a:t>
            </a:r>
            <a:endParaRPr lang="en-GB" sz="2400" dirty="0">
              <a:solidFill>
                <a:srgbClr val="002060"/>
              </a:solidFill>
              <a:latin typeface="Comic Sans MS" panose="030F0702030302020204" pitchFamily="66" charset="0"/>
            </a:endParaRPr>
          </a:p>
        </p:txBody>
      </p:sp>
      <p:sp>
        <p:nvSpPr>
          <p:cNvPr id="17" name="TextBox 16"/>
          <p:cNvSpPr txBox="1"/>
          <p:nvPr/>
        </p:nvSpPr>
        <p:spPr>
          <a:xfrm>
            <a:off x="576072" y="4716582"/>
            <a:ext cx="2955826" cy="461665"/>
          </a:xfrm>
          <a:prstGeom prst="rect">
            <a:avLst/>
          </a:prstGeom>
          <a:noFill/>
        </p:spPr>
        <p:txBody>
          <a:bodyPr wrap="square" rtlCol="0">
            <a:spAutoFit/>
          </a:bodyPr>
          <a:lstStyle/>
          <a:p>
            <a:r>
              <a:rPr lang="en-GB" sz="2400" dirty="0" smtClean="0"/>
              <a:t>82˚</a:t>
            </a:r>
            <a:r>
              <a:rPr lang="en-GB" sz="2400" dirty="0"/>
              <a:t>C. </a:t>
            </a:r>
            <a:endParaRPr lang="en-GB" sz="24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94031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2064" y="2329188"/>
            <a:ext cx="1847088" cy="1641229"/>
          </a:xfrm>
          <a:prstGeom prst="rect">
            <a:avLst/>
          </a:prstGeom>
          <a:solidFill>
            <a:srgbClr val="FF0000"/>
          </a:solidFill>
        </p:spPr>
        <p:txBody>
          <a:bodyPr wrap="square" rtlCol="0">
            <a:spAutoFit/>
          </a:bodyPr>
          <a:lstStyle/>
          <a:p>
            <a:endParaRPr lang="en-GB" dirty="0" smtClean="0">
              <a:solidFill>
                <a:srgbClr val="FF0000"/>
              </a:solidFill>
            </a:endParaRPr>
          </a:p>
          <a:p>
            <a:pPr algn="ctr"/>
            <a:r>
              <a:rPr lang="en-GB" sz="8000" dirty="0" smtClean="0">
                <a:solidFill>
                  <a:schemeClr val="bg1"/>
                </a:solidFill>
              </a:rPr>
              <a:t>1</a:t>
            </a:r>
            <a:endParaRPr lang="en-GB" sz="8000" dirty="0">
              <a:solidFill>
                <a:schemeClr val="bg1"/>
              </a:solidFill>
            </a:endParaRPr>
          </a:p>
        </p:txBody>
      </p:sp>
      <p:sp>
        <p:nvSpPr>
          <p:cNvPr id="5" name="TextBox 4"/>
          <p:cNvSpPr txBox="1"/>
          <p:nvPr/>
        </p:nvSpPr>
        <p:spPr>
          <a:xfrm>
            <a:off x="4721352" y="2397332"/>
            <a:ext cx="2133600" cy="1660922"/>
          </a:xfrm>
          <a:prstGeom prst="rect">
            <a:avLst/>
          </a:prstGeom>
          <a:solidFill>
            <a:srgbClr val="FFC000"/>
          </a:solidFill>
        </p:spPr>
        <p:txBody>
          <a:bodyPr wrap="square" rtlCol="0">
            <a:spAutoFit/>
          </a:bodyPr>
          <a:lstStyle/>
          <a:p>
            <a:endParaRPr lang="en-GB" dirty="0" smtClean="0">
              <a:solidFill>
                <a:srgbClr val="FF0000"/>
              </a:solidFill>
            </a:endParaRPr>
          </a:p>
          <a:p>
            <a:pPr algn="ctr"/>
            <a:r>
              <a:rPr lang="en-GB" sz="8000" dirty="0">
                <a:solidFill>
                  <a:schemeClr val="bg1"/>
                </a:solidFill>
              </a:rPr>
              <a:t>2</a:t>
            </a:r>
          </a:p>
        </p:txBody>
      </p:sp>
      <p:sp>
        <p:nvSpPr>
          <p:cNvPr id="6" name="TextBox 5"/>
          <p:cNvSpPr txBox="1"/>
          <p:nvPr/>
        </p:nvSpPr>
        <p:spPr>
          <a:xfrm>
            <a:off x="9128760" y="2810732"/>
            <a:ext cx="2304288" cy="1600438"/>
          </a:xfrm>
          <a:prstGeom prst="rect">
            <a:avLst/>
          </a:prstGeom>
          <a:solidFill>
            <a:srgbClr val="92D050"/>
          </a:solidFill>
        </p:spPr>
        <p:txBody>
          <a:bodyPr wrap="square" rtlCol="0">
            <a:spAutoFit/>
          </a:bodyPr>
          <a:lstStyle/>
          <a:p>
            <a:endParaRPr lang="en-GB" dirty="0" smtClean="0">
              <a:solidFill>
                <a:srgbClr val="FF0000"/>
              </a:solidFill>
            </a:endParaRPr>
          </a:p>
          <a:p>
            <a:pPr algn="ctr"/>
            <a:r>
              <a:rPr lang="en-GB" sz="8000" dirty="0" smtClean="0">
                <a:solidFill>
                  <a:schemeClr val="bg1"/>
                </a:solidFill>
              </a:rPr>
              <a:t>3</a:t>
            </a:r>
            <a:endParaRPr lang="en-GB" sz="8000" dirty="0">
              <a:solidFill>
                <a:schemeClr val="bg1"/>
              </a:solidFill>
            </a:endParaRPr>
          </a:p>
        </p:txBody>
      </p:sp>
      <p:sp>
        <p:nvSpPr>
          <p:cNvPr id="8" name="TextBox 7"/>
          <p:cNvSpPr txBox="1"/>
          <p:nvPr/>
        </p:nvSpPr>
        <p:spPr>
          <a:xfrm>
            <a:off x="164592" y="628916"/>
            <a:ext cx="6510528" cy="954107"/>
          </a:xfrm>
          <a:prstGeom prst="rect">
            <a:avLst/>
          </a:prstGeom>
          <a:noFill/>
        </p:spPr>
        <p:txBody>
          <a:bodyPr wrap="square" rtlCol="0">
            <a:spAutoFit/>
          </a:bodyPr>
          <a:lstStyle/>
          <a:p>
            <a:r>
              <a:rPr lang="en-GB" sz="2800" dirty="0"/>
              <a:t>Biometrics identifies an individual from a </a:t>
            </a:r>
            <a:r>
              <a:rPr lang="en-GB" sz="2800" dirty="0" smtClean="0"/>
              <a:t>……………..</a:t>
            </a:r>
            <a:endParaRPr lang="en-GB" sz="2800" dirty="0"/>
          </a:p>
        </p:txBody>
      </p:sp>
      <p:pic>
        <p:nvPicPr>
          <p:cNvPr id="1030" name="Picture 6" descr="Image result for question m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9911" y="4637"/>
            <a:ext cx="1196283" cy="1510927"/>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384048" y="1942150"/>
            <a:ext cx="3968496" cy="3836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6-Point Star 11"/>
          <p:cNvSpPr/>
          <p:nvPr/>
        </p:nvSpPr>
        <p:spPr>
          <a:xfrm>
            <a:off x="8107680" y="67532"/>
            <a:ext cx="3834384" cy="2743200"/>
          </a:xfrm>
          <a:prstGeom prst="star6">
            <a:avLst/>
          </a:prstGeom>
          <a:solidFill>
            <a:srgbClr val="FDF3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anose="030F0702030302020204" pitchFamily="66" charset="0"/>
              </a:rPr>
              <a:t>S&amp;C</a:t>
            </a:r>
          </a:p>
          <a:p>
            <a:pPr algn="ctr"/>
            <a:r>
              <a:rPr lang="en-GB" dirty="0" smtClean="0">
                <a:solidFill>
                  <a:schemeClr val="tx1"/>
                </a:solidFill>
                <a:latin typeface="Comic Sans MS" panose="030F0702030302020204" pitchFamily="66" charset="0"/>
              </a:rPr>
              <a:t>Can you name one?</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16" name="TextBox 15"/>
          <p:cNvSpPr txBox="1"/>
          <p:nvPr/>
        </p:nvSpPr>
        <p:spPr>
          <a:xfrm>
            <a:off x="4820045" y="4485749"/>
            <a:ext cx="2955826" cy="461665"/>
          </a:xfrm>
          <a:prstGeom prst="rect">
            <a:avLst/>
          </a:prstGeom>
          <a:noFill/>
        </p:spPr>
        <p:txBody>
          <a:bodyPr wrap="square" rtlCol="0">
            <a:spAutoFit/>
          </a:bodyPr>
          <a:lstStyle/>
          <a:p>
            <a:endParaRPr lang="en-GB" sz="2400" dirty="0">
              <a:solidFill>
                <a:srgbClr val="002060"/>
              </a:solidFill>
              <a:latin typeface="Comic Sans MS" panose="030F0702030302020204" pitchFamily="66" charset="0"/>
            </a:endParaRPr>
          </a:p>
        </p:txBody>
      </p:sp>
      <p:sp>
        <p:nvSpPr>
          <p:cNvPr id="2" name="TextBox 1"/>
          <p:cNvSpPr txBox="1"/>
          <p:nvPr/>
        </p:nvSpPr>
        <p:spPr>
          <a:xfrm>
            <a:off x="164592" y="4947414"/>
            <a:ext cx="3328416" cy="523220"/>
          </a:xfrm>
          <a:prstGeom prst="rect">
            <a:avLst/>
          </a:prstGeom>
          <a:noFill/>
        </p:spPr>
        <p:txBody>
          <a:bodyPr wrap="square" rtlCol="0">
            <a:spAutoFit/>
          </a:bodyPr>
          <a:lstStyle/>
          <a:p>
            <a:r>
              <a:rPr lang="en-GB" sz="2800" dirty="0" smtClean="0"/>
              <a:t>Physical characteristic </a:t>
            </a:r>
            <a:endParaRPr lang="en-GB" sz="2800" dirty="0"/>
          </a:p>
        </p:txBody>
      </p:sp>
      <p:sp>
        <p:nvSpPr>
          <p:cNvPr id="13" name="TextBox 12"/>
          <p:cNvSpPr txBox="1"/>
          <p:nvPr/>
        </p:nvSpPr>
        <p:spPr>
          <a:xfrm>
            <a:off x="4259636" y="4947414"/>
            <a:ext cx="3328416" cy="954107"/>
          </a:xfrm>
          <a:prstGeom prst="rect">
            <a:avLst/>
          </a:prstGeom>
          <a:noFill/>
        </p:spPr>
        <p:txBody>
          <a:bodyPr wrap="square" rtlCol="0">
            <a:spAutoFit/>
          </a:bodyPr>
          <a:lstStyle/>
          <a:p>
            <a:r>
              <a:rPr lang="en-GB" sz="2800" dirty="0" smtClean="0"/>
              <a:t>Individual account number </a:t>
            </a:r>
            <a:endParaRPr lang="en-GB" sz="2800" dirty="0"/>
          </a:p>
        </p:txBody>
      </p:sp>
      <p:sp>
        <p:nvSpPr>
          <p:cNvPr id="14" name="TextBox 13"/>
          <p:cNvSpPr txBox="1"/>
          <p:nvPr/>
        </p:nvSpPr>
        <p:spPr>
          <a:xfrm>
            <a:off x="8721908" y="4824570"/>
            <a:ext cx="3328416" cy="954107"/>
          </a:xfrm>
          <a:prstGeom prst="rect">
            <a:avLst/>
          </a:prstGeom>
          <a:noFill/>
        </p:spPr>
        <p:txBody>
          <a:bodyPr wrap="square" rtlCol="0">
            <a:spAutoFit/>
          </a:bodyPr>
          <a:lstStyle/>
          <a:p>
            <a:r>
              <a:rPr lang="en-GB" sz="2800" dirty="0" smtClean="0"/>
              <a:t>A high sensitive password</a:t>
            </a:r>
            <a:endParaRPr lang="en-GB" sz="2800" dirty="0"/>
          </a:p>
        </p:txBody>
      </p:sp>
    </p:spTree>
    <p:extLst>
      <p:ext uri="{BB962C8B-B14F-4D97-AF65-F5344CB8AC3E}">
        <p14:creationId xmlns:p14="http://schemas.microsoft.com/office/powerpoint/2010/main" val="225979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51780"/>
            <a:ext cx="11887200" cy="2308324"/>
          </a:xfrm>
          <a:prstGeom prst="rect">
            <a:avLst/>
          </a:prstGeom>
        </p:spPr>
        <p:txBody>
          <a:bodyPr wrap="square">
            <a:spAutoFit/>
          </a:bodyPr>
          <a:lstStyle/>
          <a:p>
            <a:pPr algn="ctr"/>
            <a:r>
              <a:rPr lang="en-GB" sz="3600" b="1" i="0" u="sng" dirty="0" smtClean="0">
                <a:solidFill>
                  <a:srgbClr val="333333"/>
                </a:solidFill>
                <a:effectLst/>
                <a:latin typeface="verdana" panose="020B0604030504040204" pitchFamily="34" charset="0"/>
              </a:rPr>
              <a:t>Smart materials</a:t>
            </a:r>
          </a:p>
          <a:p>
            <a:pPr algn="ctr"/>
            <a:endParaRPr lang="en-GB" sz="3600" b="1" i="0" u="sng" dirty="0" smtClean="0">
              <a:solidFill>
                <a:srgbClr val="333333"/>
              </a:solidFill>
              <a:effectLst/>
              <a:latin typeface="verdana" panose="020B0604030504040204" pitchFamily="34" charset="0"/>
            </a:endParaRPr>
          </a:p>
          <a:p>
            <a:pPr algn="ctr"/>
            <a:r>
              <a:rPr lang="en-GB" sz="2400" b="1" dirty="0" smtClean="0">
                <a:latin typeface="Comic Sans MS" panose="030F0702030302020204" pitchFamily="66" charset="0"/>
              </a:rPr>
              <a:t>  </a:t>
            </a:r>
            <a:r>
              <a:rPr lang="en-GB" sz="3600" b="1" dirty="0" smtClean="0">
                <a:latin typeface="Comic Sans MS" panose="030F0702030302020204" pitchFamily="66" charset="0"/>
              </a:rPr>
              <a:t>SMART</a:t>
            </a:r>
            <a:r>
              <a:rPr lang="en-GB" sz="3600" dirty="0" smtClean="0">
                <a:latin typeface="Comic Sans MS" panose="030F0702030302020204" pitchFamily="66" charset="0"/>
              </a:rPr>
              <a:t> </a:t>
            </a:r>
            <a:r>
              <a:rPr lang="en-GB" sz="3600" dirty="0">
                <a:latin typeface="Comic Sans MS" panose="030F0702030302020204" pitchFamily="66" charset="0"/>
              </a:rPr>
              <a:t>materials are materials that</a:t>
            </a:r>
            <a:r>
              <a:rPr lang="en-GB" sz="3600" dirty="0">
                <a:solidFill>
                  <a:srgbClr val="FF0000"/>
                </a:solidFill>
                <a:latin typeface="Comic Sans MS" panose="030F0702030302020204" pitchFamily="66" charset="0"/>
              </a:rPr>
              <a:t> respond automatically</a:t>
            </a:r>
            <a:r>
              <a:rPr lang="en-GB" sz="3600" dirty="0">
                <a:latin typeface="Comic Sans MS" panose="030F0702030302020204" pitchFamily="66" charset="0"/>
              </a:rPr>
              <a:t> to their changing </a:t>
            </a:r>
            <a:r>
              <a:rPr lang="en-GB" sz="3600" dirty="0">
                <a:solidFill>
                  <a:srgbClr val="FF0000"/>
                </a:solidFill>
                <a:latin typeface="Comic Sans MS" panose="030F0702030302020204" pitchFamily="66" charset="0"/>
              </a:rPr>
              <a:t>environment. </a:t>
            </a:r>
            <a:endParaRPr lang="en-GB" sz="3600" b="0" i="0" dirty="0" smtClean="0">
              <a:solidFill>
                <a:srgbClr val="FF0000"/>
              </a:solidFill>
              <a:effectLst/>
              <a:latin typeface="Comic Sans MS" panose="030F0702030302020204" pitchFamily="66" charset="0"/>
            </a:endParaRPr>
          </a:p>
        </p:txBody>
      </p:sp>
      <p:sp>
        <p:nvSpPr>
          <p:cNvPr id="6" name="Rectangle 5"/>
          <p:cNvSpPr/>
          <p:nvPr/>
        </p:nvSpPr>
        <p:spPr>
          <a:xfrm>
            <a:off x="1024466" y="5696635"/>
            <a:ext cx="10143067" cy="523220"/>
          </a:xfrm>
          <a:prstGeom prst="rect">
            <a:avLst/>
          </a:prstGeom>
        </p:spPr>
        <p:txBody>
          <a:bodyPr wrap="square">
            <a:spAutoFit/>
          </a:bodyPr>
          <a:lstStyle/>
          <a:p>
            <a:r>
              <a:rPr lang="en-GB" sz="2800" b="0" i="0" dirty="0" smtClean="0">
                <a:solidFill>
                  <a:srgbClr val="333333"/>
                </a:solidFill>
                <a:effectLst/>
                <a:latin typeface="Comic Sans MS" panose="030F0702030302020204" pitchFamily="66" charset="0"/>
              </a:rPr>
              <a:t>This change is reversible and can be repeated many times</a:t>
            </a:r>
            <a:r>
              <a:rPr lang="en-GB" b="0" i="0" dirty="0" smtClean="0">
                <a:solidFill>
                  <a:srgbClr val="333333"/>
                </a:solidFill>
                <a:effectLst/>
                <a:latin typeface="verdana" panose="020B0604030504040204" pitchFamily="34" charset="0"/>
              </a:rPr>
              <a:t>.</a:t>
            </a:r>
            <a:endParaRPr lang="en-GB" dirty="0"/>
          </a:p>
        </p:txBody>
      </p:sp>
      <p:cxnSp>
        <p:nvCxnSpPr>
          <p:cNvPr id="8" name="Straight Arrow Connector 7"/>
          <p:cNvCxnSpPr/>
          <p:nvPr/>
        </p:nvCxnSpPr>
        <p:spPr>
          <a:xfrm flipV="1">
            <a:off x="9872133" y="1219200"/>
            <a:ext cx="287867" cy="1693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196916" y="939520"/>
            <a:ext cx="2328333" cy="369332"/>
          </a:xfrm>
          <a:prstGeom prst="rect">
            <a:avLst/>
          </a:prstGeom>
          <a:noFill/>
        </p:spPr>
        <p:txBody>
          <a:bodyPr wrap="square" rtlCol="0">
            <a:spAutoFit/>
          </a:bodyPr>
          <a:lstStyle/>
          <a:p>
            <a:r>
              <a:rPr lang="en-GB" dirty="0" smtClean="0"/>
              <a:t>React to something</a:t>
            </a:r>
            <a:endParaRPr lang="en-GB" dirty="0"/>
          </a:p>
        </p:txBody>
      </p:sp>
      <p:cxnSp>
        <p:nvCxnSpPr>
          <p:cNvPr id="10" name="Straight Arrow Connector 9"/>
          <p:cNvCxnSpPr/>
          <p:nvPr/>
        </p:nvCxnSpPr>
        <p:spPr>
          <a:xfrm flipH="1" flipV="1">
            <a:off x="1024466" y="1651780"/>
            <a:ext cx="177801" cy="1870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6400" y="818244"/>
            <a:ext cx="2506133" cy="923330"/>
          </a:xfrm>
          <a:prstGeom prst="rect">
            <a:avLst/>
          </a:prstGeom>
          <a:noFill/>
        </p:spPr>
        <p:txBody>
          <a:bodyPr wrap="square" rtlCol="0">
            <a:spAutoFit/>
          </a:bodyPr>
          <a:lstStyle/>
          <a:p>
            <a:r>
              <a:rPr lang="en-GB" dirty="0" smtClean="0"/>
              <a:t>Starting independently without the need for assistance/help </a:t>
            </a:r>
            <a:endParaRPr lang="en-GB" dirty="0"/>
          </a:p>
        </p:txBody>
      </p:sp>
      <p:cxnSp>
        <p:nvCxnSpPr>
          <p:cNvPr id="13" name="Straight Arrow Connector 12"/>
          <p:cNvCxnSpPr/>
          <p:nvPr/>
        </p:nvCxnSpPr>
        <p:spPr>
          <a:xfrm flipH="1">
            <a:off x="8995833" y="3804592"/>
            <a:ext cx="42333" cy="939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340600" y="4793640"/>
            <a:ext cx="3636433" cy="646331"/>
          </a:xfrm>
          <a:prstGeom prst="rect">
            <a:avLst/>
          </a:prstGeom>
          <a:noFill/>
        </p:spPr>
        <p:txBody>
          <a:bodyPr wrap="square" rtlCol="0">
            <a:spAutoFit/>
          </a:bodyPr>
          <a:lstStyle/>
          <a:p>
            <a:r>
              <a:rPr lang="en-GB" dirty="0" smtClean="0"/>
              <a:t>Surrounding conditions (i.e. light/dark/warm/cold)</a:t>
            </a:r>
            <a:endParaRPr lang="en-GB" dirty="0"/>
          </a:p>
        </p:txBody>
      </p:sp>
    </p:spTree>
    <p:extLst>
      <p:ext uri="{BB962C8B-B14F-4D97-AF65-F5344CB8AC3E}">
        <p14:creationId xmlns:p14="http://schemas.microsoft.com/office/powerpoint/2010/main" val="2653219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2064" y="2329188"/>
            <a:ext cx="1847088" cy="1641229"/>
          </a:xfrm>
          <a:prstGeom prst="rect">
            <a:avLst/>
          </a:prstGeom>
          <a:solidFill>
            <a:srgbClr val="FF0000"/>
          </a:solidFill>
        </p:spPr>
        <p:txBody>
          <a:bodyPr wrap="square" rtlCol="0">
            <a:spAutoFit/>
          </a:bodyPr>
          <a:lstStyle/>
          <a:p>
            <a:endParaRPr lang="en-GB" dirty="0" smtClean="0">
              <a:solidFill>
                <a:srgbClr val="FF0000"/>
              </a:solidFill>
            </a:endParaRPr>
          </a:p>
          <a:p>
            <a:pPr algn="ctr"/>
            <a:r>
              <a:rPr lang="en-GB" sz="8000" dirty="0" smtClean="0">
                <a:solidFill>
                  <a:schemeClr val="bg1"/>
                </a:solidFill>
              </a:rPr>
              <a:t>1</a:t>
            </a:r>
            <a:endParaRPr lang="en-GB" sz="8000" dirty="0">
              <a:solidFill>
                <a:schemeClr val="bg1"/>
              </a:solidFill>
            </a:endParaRPr>
          </a:p>
        </p:txBody>
      </p:sp>
      <p:sp>
        <p:nvSpPr>
          <p:cNvPr id="5" name="TextBox 4"/>
          <p:cNvSpPr txBox="1"/>
          <p:nvPr/>
        </p:nvSpPr>
        <p:spPr>
          <a:xfrm>
            <a:off x="4721352" y="2397332"/>
            <a:ext cx="2133600" cy="1660922"/>
          </a:xfrm>
          <a:prstGeom prst="rect">
            <a:avLst/>
          </a:prstGeom>
          <a:solidFill>
            <a:srgbClr val="FFC000"/>
          </a:solidFill>
        </p:spPr>
        <p:txBody>
          <a:bodyPr wrap="square" rtlCol="0">
            <a:spAutoFit/>
          </a:bodyPr>
          <a:lstStyle/>
          <a:p>
            <a:endParaRPr lang="en-GB" dirty="0" smtClean="0">
              <a:solidFill>
                <a:srgbClr val="FF0000"/>
              </a:solidFill>
            </a:endParaRPr>
          </a:p>
          <a:p>
            <a:pPr algn="ctr"/>
            <a:r>
              <a:rPr lang="en-GB" sz="8000" dirty="0">
                <a:solidFill>
                  <a:schemeClr val="bg1"/>
                </a:solidFill>
              </a:rPr>
              <a:t>2</a:t>
            </a:r>
          </a:p>
        </p:txBody>
      </p:sp>
      <p:sp>
        <p:nvSpPr>
          <p:cNvPr id="6" name="TextBox 5"/>
          <p:cNvSpPr txBox="1"/>
          <p:nvPr/>
        </p:nvSpPr>
        <p:spPr>
          <a:xfrm>
            <a:off x="9128760" y="2810732"/>
            <a:ext cx="2304288" cy="1600438"/>
          </a:xfrm>
          <a:prstGeom prst="rect">
            <a:avLst/>
          </a:prstGeom>
          <a:solidFill>
            <a:srgbClr val="92D050"/>
          </a:solidFill>
        </p:spPr>
        <p:txBody>
          <a:bodyPr wrap="square" rtlCol="0">
            <a:spAutoFit/>
          </a:bodyPr>
          <a:lstStyle/>
          <a:p>
            <a:endParaRPr lang="en-GB" dirty="0" smtClean="0">
              <a:solidFill>
                <a:srgbClr val="FF0000"/>
              </a:solidFill>
            </a:endParaRPr>
          </a:p>
          <a:p>
            <a:pPr algn="ctr"/>
            <a:r>
              <a:rPr lang="en-GB" sz="8000" dirty="0" smtClean="0">
                <a:solidFill>
                  <a:schemeClr val="bg1"/>
                </a:solidFill>
              </a:rPr>
              <a:t>3</a:t>
            </a:r>
            <a:endParaRPr lang="en-GB" sz="8000" dirty="0">
              <a:solidFill>
                <a:schemeClr val="bg1"/>
              </a:solidFill>
            </a:endParaRPr>
          </a:p>
        </p:txBody>
      </p:sp>
      <p:sp>
        <p:nvSpPr>
          <p:cNvPr id="8" name="TextBox 7"/>
          <p:cNvSpPr txBox="1"/>
          <p:nvPr/>
        </p:nvSpPr>
        <p:spPr>
          <a:xfrm>
            <a:off x="164592" y="628916"/>
            <a:ext cx="6510528" cy="954107"/>
          </a:xfrm>
          <a:prstGeom prst="rect">
            <a:avLst/>
          </a:prstGeom>
          <a:noFill/>
        </p:spPr>
        <p:txBody>
          <a:bodyPr wrap="square" rtlCol="0">
            <a:spAutoFit/>
          </a:bodyPr>
          <a:lstStyle/>
          <a:p>
            <a:r>
              <a:rPr lang="en-GB" sz="2800" dirty="0" smtClean="0"/>
              <a:t>What is the smart material called that is filled with tiny microscopic bubbles?</a:t>
            </a:r>
            <a:endParaRPr lang="en-GB" sz="2800" dirty="0"/>
          </a:p>
        </p:txBody>
      </p:sp>
      <p:pic>
        <p:nvPicPr>
          <p:cNvPr id="1030" name="Picture 6" descr="Image result for question m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9911" y="4637"/>
            <a:ext cx="1196283" cy="1510927"/>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3501418" y="1820866"/>
            <a:ext cx="4892774" cy="46347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6-Point Star 11"/>
          <p:cNvSpPr/>
          <p:nvPr/>
        </p:nvSpPr>
        <p:spPr>
          <a:xfrm>
            <a:off x="8357616" y="67532"/>
            <a:ext cx="3834384" cy="2743200"/>
          </a:xfrm>
          <a:prstGeom prst="star6">
            <a:avLst/>
          </a:prstGeom>
          <a:solidFill>
            <a:srgbClr val="FDF3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anose="030F0702030302020204" pitchFamily="66" charset="0"/>
              </a:rPr>
              <a:t>S&amp;C </a:t>
            </a:r>
          </a:p>
          <a:p>
            <a:pPr algn="ctr"/>
            <a:r>
              <a:rPr lang="en-GB" dirty="0" smtClean="0">
                <a:solidFill>
                  <a:schemeClr val="tx1"/>
                </a:solidFill>
                <a:latin typeface="Comic Sans MS" panose="030F0702030302020204" pitchFamily="66" charset="0"/>
              </a:rPr>
              <a:t>Can you name a substance they are filled with?</a:t>
            </a: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16" name="TextBox 15"/>
          <p:cNvSpPr txBox="1"/>
          <p:nvPr/>
        </p:nvSpPr>
        <p:spPr>
          <a:xfrm>
            <a:off x="4820045" y="4485749"/>
            <a:ext cx="2955826" cy="461665"/>
          </a:xfrm>
          <a:prstGeom prst="rect">
            <a:avLst/>
          </a:prstGeom>
          <a:noFill/>
        </p:spPr>
        <p:txBody>
          <a:bodyPr wrap="square" rtlCol="0">
            <a:spAutoFit/>
          </a:bodyPr>
          <a:lstStyle/>
          <a:p>
            <a:endParaRPr lang="en-GB" sz="2400" dirty="0">
              <a:solidFill>
                <a:srgbClr val="002060"/>
              </a:solidFill>
              <a:latin typeface="Comic Sans MS" panose="030F0702030302020204" pitchFamily="66" charset="0"/>
            </a:endParaRPr>
          </a:p>
        </p:txBody>
      </p:sp>
      <p:sp>
        <p:nvSpPr>
          <p:cNvPr id="2" name="TextBox 1"/>
          <p:cNvSpPr txBox="1"/>
          <p:nvPr/>
        </p:nvSpPr>
        <p:spPr>
          <a:xfrm>
            <a:off x="4447455" y="5134173"/>
            <a:ext cx="3328416" cy="523220"/>
          </a:xfrm>
          <a:prstGeom prst="rect">
            <a:avLst/>
          </a:prstGeom>
          <a:noFill/>
        </p:spPr>
        <p:txBody>
          <a:bodyPr wrap="square" rtlCol="0">
            <a:spAutoFit/>
          </a:bodyPr>
          <a:lstStyle/>
          <a:p>
            <a:r>
              <a:rPr lang="en-GB" sz="2800" dirty="0" smtClean="0"/>
              <a:t>Microencapsulation </a:t>
            </a:r>
            <a:endParaRPr lang="en-GB" sz="2800" dirty="0"/>
          </a:p>
        </p:txBody>
      </p:sp>
      <p:sp>
        <p:nvSpPr>
          <p:cNvPr id="13" name="TextBox 12"/>
          <p:cNvSpPr txBox="1"/>
          <p:nvPr/>
        </p:nvSpPr>
        <p:spPr>
          <a:xfrm>
            <a:off x="455465" y="4872563"/>
            <a:ext cx="3328416" cy="523220"/>
          </a:xfrm>
          <a:prstGeom prst="rect">
            <a:avLst/>
          </a:prstGeom>
          <a:noFill/>
        </p:spPr>
        <p:txBody>
          <a:bodyPr wrap="square" rtlCol="0">
            <a:spAutoFit/>
          </a:bodyPr>
          <a:lstStyle/>
          <a:p>
            <a:r>
              <a:rPr lang="en-GB" sz="2800" dirty="0" smtClean="0"/>
              <a:t>Microplastic </a:t>
            </a:r>
            <a:endParaRPr lang="en-GB" sz="2800" dirty="0"/>
          </a:p>
        </p:txBody>
      </p:sp>
      <p:sp>
        <p:nvSpPr>
          <p:cNvPr id="14" name="TextBox 13"/>
          <p:cNvSpPr txBox="1"/>
          <p:nvPr/>
        </p:nvSpPr>
        <p:spPr>
          <a:xfrm>
            <a:off x="8721908" y="4824570"/>
            <a:ext cx="3328416" cy="523220"/>
          </a:xfrm>
          <a:prstGeom prst="rect">
            <a:avLst/>
          </a:prstGeom>
          <a:noFill/>
        </p:spPr>
        <p:txBody>
          <a:bodyPr wrap="square" rtlCol="0">
            <a:spAutoFit/>
          </a:bodyPr>
          <a:lstStyle/>
          <a:p>
            <a:r>
              <a:rPr lang="en-GB" sz="2800" dirty="0" smtClean="0"/>
              <a:t>Microbubble </a:t>
            </a:r>
            <a:endParaRPr lang="en-GB" sz="2800" dirty="0"/>
          </a:p>
        </p:txBody>
      </p:sp>
    </p:spTree>
    <p:extLst>
      <p:ext uri="{BB962C8B-B14F-4D97-AF65-F5344CB8AC3E}">
        <p14:creationId xmlns:p14="http://schemas.microsoft.com/office/powerpoint/2010/main" val="190936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2064" y="2329188"/>
            <a:ext cx="1847088" cy="1641229"/>
          </a:xfrm>
          <a:prstGeom prst="rect">
            <a:avLst/>
          </a:prstGeom>
          <a:solidFill>
            <a:srgbClr val="FF0000"/>
          </a:solidFill>
        </p:spPr>
        <p:txBody>
          <a:bodyPr wrap="square" rtlCol="0">
            <a:spAutoFit/>
          </a:bodyPr>
          <a:lstStyle/>
          <a:p>
            <a:endParaRPr lang="en-GB" dirty="0" smtClean="0">
              <a:solidFill>
                <a:srgbClr val="FF0000"/>
              </a:solidFill>
            </a:endParaRPr>
          </a:p>
          <a:p>
            <a:pPr algn="ctr"/>
            <a:r>
              <a:rPr lang="en-GB" sz="8000" dirty="0" smtClean="0">
                <a:solidFill>
                  <a:schemeClr val="bg1"/>
                </a:solidFill>
              </a:rPr>
              <a:t>1</a:t>
            </a:r>
            <a:endParaRPr lang="en-GB" sz="8000" dirty="0">
              <a:solidFill>
                <a:schemeClr val="bg1"/>
              </a:solidFill>
            </a:endParaRPr>
          </a:p>
        </p:txBody>
      </p:sp>
      <p:sp>
        <p:nvSpPr>
          <p:cNvPr id="5" name="TextBox 4"/>
          <p:cNvSpPr txBox="1"/>
          <p:nvPr/>
        </p:nvSpPr>
        <p:spPr>
          <a:xfrm>
            <a:off x="4721352" y="2397332"/>
            <a:ext cx="2133600" cy="1660922"/>
          </a:xfrm>
          <a:prstGeom prst="rect">
            <a:avLst/>
          </a:prstGeom>
          <a:solidFill>
            <a:srgbClr val="FFC000"/>
          </a:solidFill>
        </p:spPr>
        <p:txBody>
          <a:bodyPr wrap="square" rtlCol="0">
            <a:spAutoFit/>
          </a:bodyPr>
          <a:lstStyle/>
          <a:p>
            <a:endParaRPr lang="en-GB" dirty="0" smtClean="0">
              <a:solidFill>
                <a:srgbClr val="FF0000"/>
              </a:solidFill>
            </a:endParaRPr>
          </a:p>
          <a:p>
            <a:pPr algn="ctr"/>
            <a:r>
              <a:rPr lang="en-GB" sz="8000" dirty="0">
                <a:solidFill>
                  <a:schemeClr val="bg1"/>
                </a:solidFill>
              </a:rPr>
              <a:t>2</a:t>
            </a:r>
          </a:p>
        </p:txBody>
      </p:sp>
      <p:sp>
        <p:nvSpPr>
          <p:cNvPr id="6" name="TextBox 5"/>
          <p:cNvSpPr txBox="1"/>
          <p:nvPr/>
        </p:nvSpPr>
        <p:spPr>
          <a:xfrm>
            <a:off x="9128760" y="2810732"/>
            <a:ext cx="2304288" cy="1600438"/>
          </a:xfrm>
          <a:prstGeom prst="rect">
            <a:avLst/>
          </a:prstGeom>
          <a:solidFill>
            <a:srgbClr val="92D050"/>
          </a:solidFill>
        </p:spPr>
        <p:txBody>
          <a:bodyPr wrap="square" rtlCol="0">
            <a:spAutoFit/>
          </a:bodyPr>
          <a:lstStyle/>
          <a:p>
            <a:endParaRPr lang="en-GB" dirty="0" smtClean="0">
              <a:solidFill>
                <a:srgbClr val="FF0000"/>
              </a:solidFill>
            </a:endParaRPr>
          </a:p>
          <a:p>
            <a:pPr algn="ctr"/>
            <a:r>
              <a:rPr lang="en-GB" sz="8000" dirty="0" smtClean="0">
                <a:solidFill>
                  <a:schemeClr val="bg1"/>
                </a:solidFill>
              </a:rPr>
              <a:t>3</a:t>
            </a:r>
            <a:endParaRPr lang="en-GB" sz="8000" dirty="0">
              <a:solidFill>
                <a:schemeClr val="bg1"/>
              </a:solidFill>
            </a:endParaRPr>
          </a:p>
        </p:txBody>
      </p:sp>
      <p:sp>
        <p:nvSpPr>
          <p:cNvPr id="8" name="TextBox 7"/>
          <p:cNvSpPr txBox="1"/>
          <p:nvPr/>
        </p:nvSpPr>
        <p:spPr>
          <a:xfrm>
            <a:off x="164592" y="628916"/>
            <a:ext cx="6510528" cy="954107"/>
          </a:xfrm>
          <a:prstGeom prst="rect">
            <a:avLst/>
          </a:prstGeom>
          <a:noFill/>
        </p:spPr>
        <p:txBody>
          <a:bodyPr wrap="square" rtlCol="0">
            <a:spAutoFit/>
          </a:bodyPr>
          <a:lstStyle/>
          <a:p>
            <a:r>
              <a:rPr lang="en-GB" sz="2800" dirty="0"/>
              <a:t>Photochromic </a:t>
            </a:r>
            <a:r>
              <a:rPr lang="en-GB" sz="2800" dirty="0" smtClean="0"/>
              <a:t>dyes change colour in response to……………. </a:t>
            </a:r>
            <a:endParaRPr lang="en-GB" sz="2800" dirty="0"/>
          </a:p>
        </p:txBody>
      </p:sp>
      <p:pic>
        <p:nvPicPr>
          <p:cNvPr id="1030" name="Picture 6" descr="Image result for question m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9911" y="4637"/>
            <a:ext cx="1196283" cy="1510927"/>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164592" y="1515564"/>
            <a:ext cx="3709416" cy="46347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6-Point Star 11"/>
          <p:cNvSpPr/>
          <p:nvPr/>
        </p:nvSpPr>
        <p:spPr>
          <a:xfrm>
            <a:off x="8357616" y="67532"/>
            <a:ext cx="3834384" cy="2743200"/>
          </a:xfrm>
          <a:prstGeom prst="star6">
            <a:avLst/>
          </a:prstGeom>
          <a:solidFill>
            <a:srgbClr val="FDF3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anose="030F0702030302020204" pitchFamily="66" charset="0"/>
              </a:rPr>
              <a:t>S&amp;C </a:t>
            </a:r>
          </a:p>
          <a:p>
            <a:pPr algn="ctr"/>
            <a:r>
              <a:rPr lang="en-GB" dirty="0" smtClean="0">
                <a:solidFill>
                  <a:schemeClr val="tx1"/>
                </a:solidFill>
                <a:latin typeface="Comic Sans MS" panose="030F0702030302020204" pitchFamily="66" charset="0"/>
              </a:rPr>
              <a:t>Name a product that would use this </a:t>
            </a: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16" name="TextBox 15"/>
          <p:cNvSpPr txBox="1"/>
          <p:nvPr/>
        </p:nvSpPr>
        <p:spPr>
          <a:xfrm>
            <a:off x="4820045" y="4485749"/>
            <a:ext cx="2955826" cy="461665"/>
          </a:xfrm>
          <a:prstGeom prst="rect">
            <a:avLst/>
          </a:prstGeom>
          <a:noFill/>
        </p:spPr>
        <p:txBody>
          <a:bodyPr wrap="square" rtlCol="0">
            <a:spAutoFit/>
          </a:bodyPr>
          <a:lstStyle/>
          <a:p>
            <a:endParaRPr lang="en-GB" sz="2400" dirty="0">
              <a:solidFill>
                <a:srgbClr val="002060"/>
              </a:solidFill>
              <a:latin typeface="Comic Sans MS" panose="030F0702030302020204" pitchFamily="66" charset="0"/>
            </a:endParaRPr>
          </a:p>
        </p:txBody>
      </p:sp>
      <p:sp>
        <p:nvSpPr>
          <p:cNvPr id="2" name="TextBox 1"/>
          <p:cNvSpPr txBox="1"/>
          <p:nvPr/>
        </p:nvSpPr>
        <p:spPr>
          <a:xfrm>
            <a:off x="4447455" y="5134173"/>
            <a:ext cx="3328416" cy="523220"/>
          </a:xfrm>
          <a:prstGeom prst="rect">
            <a:avLst/>
          </a:prstGeom>
          <a:noFill/>
        </p:spPr>
        <p:txBody>
          <a:bodyPr wrap="square" rtlCol="0">
            <a:spAutoFit/>
          </a:bodyPr>
          <a:lstStyle/>
          <a:p>
            <a:r>
              <a:rPr lang="en-GB" sz="2800" dirty="0" smtClean="0"/>
              <a:t>Temperature  </a:t>
            </a:r>
            <a:endParaRPr lang="en-GB" sz="2800" dirty="0"/>
          </a:p>
        </p:txBody>
      </p:sp>
      <p:sp>
        <p:nvSpPr>
          <p:cNvPr id="13" name="TextBox 12"/>
          <p:cNvSpPr txBox="1"/>
          <p:nvPr/>
        </p:nvSpPr>
        <p:spPr>
          <a:xfrm>
            <a:off x="455465" y="4872563"/>
            <a:ext cx="3328416" cy="523220"/>
          </a:xfrm>
          <a:prstGeom prst="rect">
            <a:avLst/>
          </a:prstGeom>
          <a:noFill/>
        </p:spPr>
        <p:txBody>
          <a:bodyPr wrap="square" rtlCol="0">
            <a:spAutoFit/>
          </a:bodyPr>
          <a:lstStyle/>
          <a:p>
            <a:r>
              <a:rPr lang="en-GB" sz="2800" dirty="0" smtClean="0"/>
              <a:t>UV/Sunlight  </a:t>
            </a:r>
            <a:endParaRPr lang="en-GB" sz="2800" dirty="0"/>
          </a:p>
        </p:txBody>
      </p:sp>
      <p:sp>
        <p:nvSpPr>
          <p:cNvPr id="14" name="TextBox 13"/>
          <p:cNvSpPr txBox="1"/>
          <p:nvPr/>
        </p:nvSpPr>
        <p:spPr>
          <a:xfrm>
            <a:off x="8721908" y="4824570"/>
            <a:ext cx="3328416" cy="523220"/>
          </a:xfrm>
          <a:prstGeom prst="rect">
            <a:avLst/>
          </a:prstGeom>
          <a:noFill/>
        </p:spPr>
        <p:txBody>
          <a:bodyPr wrap="square" rtlCol="0">
            <a:spAutoFit/>
          </a:bodyPr>
          <a:lstStyle/>
          <a:p>
            <a:r>
              <a:rPr lang="en-GB" sz="2800" dirty="0" smtClean="0"/>
              <a:t>Electronic charge   </a:t>
            </a:r>
            <a:endParaRPr lang="en-GB" sz="2800" dirty="0"/>
          </a:p>
        </p:txBody>
      </p:sp>
    </p:spTree>
    <p:extLst>
      <p:ext uri="{BB962C8B-B14F-4D97-AF65-F5344CB8AC3E}">
        <p14:creationId xmlns:p14="http://schemas.microsoft.com/office/powerpoint/2010/main" val="400157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2064" y="2329188"/>
            <a:ext cx="1847088" cy="1641229"/>
          </a:xfrm>
          <a:prstGeom prst="rect">
            <a:avLst/>
          </a:prstGeom>
          <a:solidFill>
            <a:srgbClr val="FF0000"/>
          </a:solidFill>
        </p:spPr>
        <p:txBody>
          <a:bodyPr wrap="square" rtlCol="0">
            <a:spAutoFit/>
          </a:bodyPr>
          <a:lstStyle/>
          <a:p>
            <a:endParaRPr lang="en-GB" dirty="0" smtClean="0">
              <a:solidFill>
                <a:srgbClr val="FF0000"/>
              </a:solidFill>
            </a:endParaRPr>
          </a:p>
          <a:p>
            <a:pPr algn="ctr"/>
            <a:r>
              <a:rPr lang="en-GB" sz="8000" dirty="0" smtClean="0">
                <a:solidFill>
                  <a:schemeClr val="bg1"/>
                </a:solidFill>
              </a:rPr>
              <a:t>1</a:t>
            </a:r>
            <a:endParaRPr lang="en-GB" sz="8000" dirty="0">
              <a:solidFill>
                <a:schemeClr val="bg1"/>
              </a:solidFill>
            </a:endParaRPr>
          </a:p>
        </p:txBody>
      </p:sp>
      <p:sp>
        <p:nvSpPr>
          <p:cNvPr id="5" name="TextBox 4"/>
          <p:cNvSpPr txBox="1"/>
          <p:nvPr/>
        </p:nvSpPr>
        <p:spPr>
          <a:xfrm>
            <a:off x="4721352" y="2397332"/>
            <a:ext cx="2133600" cy="1660922"/>
          </a:xfrm>
          <a:prstGeom prst="rect">
            <a:avLst/>
          </a:prstGeom>
          <a:solidFill>
            <a:srgbClr val="FFC000"/>
          </a:solidFill>
        </p:spPr>
        <p:txBody>
          <a:bodyPr wrap="square" rtlCol="0">
            <a:spAutoFit/>
          </a:bodyPr>
          <a:lstStyle/>
          <a:p>
            <a:endParaRPr lang="en-GB" dirty="0" smtClean="0">
              <a:solidFill>
                <a:srgbClr val="FF0000"/>
              </a:solidFill>
            </a:endParaRPr>
          </a:p>
          <a:p>
            <a:pPr algn="ctr"/>
            <a:r>
              <a:rPr lang="en-GB" sz="8000" dirty="0">
                <a:solidFill>
                  <a:schemeClr val="bg1"/>
                </a:solidFill>
              </a:rPr>
              <a:t>2</a:t>
            </a:r>
          </a:p>
        </p:txBody>
      </p:sp>
      <p:sp>
        <p:nvSpPr>
          <p:cNvPr id="6" name="TextBox 5"/>
          <p:cNvSpPr txBox="1"/>
          <p:nvPr/>
        </p:nvSpPr>
        <p:spPr>
          <a:xfrm>
            <a:off x="9128760" y="2810732"/>
            <a:ext cx="2304288" cy="1600438"/>
          </a:xfrm>
          <a:prstGeom prst="rect">
            <a:avLst/>
          </a:prstGeom>
          <a:solidFill>
            <a:srgbClr val="92D050"/>
          </a:solidFill>
        </p:spPr>
        <p:txBody>
          <a:bodyPr wrap="square" rtlCol="0">
            <a:spAutoFit/>
          </a:bodyPr>
          <a:lstStyle/>
          <a:p>
            <a:endParaRPr lang="en-GB" dirty="0" smtClean="0">
              <a:solidFill>
                <a:srgbClr val="FF0000"/>
              </a:solidFill>
            </a:endParaRPr>
          </a:p>
          <a:p>
            <a:pPr algn="ctr"/>
            <a:r>
              <a:rPr lang="en-GB" sz="8000" dirty="0" smtClean="0">
                <a:solidFill>
                  <a:schemeClr val="bg1"/>
                </a:solidFill>
              </a:rPr>
              <a:t>3</a:t>
            </a:r>
            <a:endParaRPr lang="en-GB" sz="8000" dirty="0">
              <a:solidFill>
                <a:schemeClr val="bg1"/>
              </a:solidFill>
            </a:endParaRPr>
          </a:p>
        </p:txBody>
      </p:sp>
      <p:sp>
        <p:nvSpPr>
          <p:cNvPr id="8" name="TextBox 7"/>
          <p:cNvSpPr txBox="1"/>
          <p:nvPr/>
        </p:nvSpPr>
        <p:spPr>
          <a:xfrm>
            <a:off x="164592" y="628916"/>
            <a:ext cx="6510528" cy="954107"/>
          </a:xfrm>
          <a:prstGeom prst="rect">
            <a:avLst/>
          </a:prstGeom>
          <a:noFill/>
        </p:spPr>
        <p:txBody>
          <a:bodyPr wrap="square" rtlCol="0">
            <a:spAutoFit/>
          </a:bodyPr>
          <a:lstStyle/>
          <a:p>
            <a:r>
              <a:rPr lang="en-GB" sz="2800" dirty="0" smtClean="0"/>
              <a:t> Thermochromic dyes change colour in response to……………. </a:t>
            </a:r>
            <a:endParaRPr lang="en-GB" sz="2800" dirty="0"/>
          </a:p>
        </p:txBody>
      </p:sp>
      <p:pic>
        <p:nvPicPr>
          <p:cNvPr id="1030" name="Picture 6" descr="Image result for question m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9911" y="4637"/>
            <a:ext cx="1196283" cy="1510927"/>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8357616" y="1917900"/>
            <a:ext cx="3709416" cy="46347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6-Point Star 11"/>
          <p:cNvSpPr/>
          <p:nvPr/>
        </p:nvSpPr>
        <p:spPr>
          <a:xfrm>
            <a:off x="8357616" y="67532"/>
            <a:ext cx="3834384" cy="2743200"/>
          </a:xfrm>
          <a:prstGeom prst="star6">
            <a:avLst/>
          </a:prstGeom>
          <a:solidFill>
            <a:srgbClr val="FDF3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anose="030F0702030302020204" pitchFamily="66" charset="0"/>
              </a:rPr>
              <a:t>S&amp;C </a:t>
            </a:r>
          </a:p>
          <a:p>
            <a:pPr algn="ctr"/>
            <a:r>
              <a:rPr lang="en-GB" dirty="0" smtClean="0">
                <a:solidFill>
                  <a:schemeClr val="tx1"/>
                </a:solidFill>
                <a:latin typeface="Comic Sans MS" panose="030F0702030302020204" pitchFamily="66" charset="0"/>
              </a:rPr>
              <a:t>Name a product that would use this </a:t>
            </a: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16" name="TextBox 15"/>
          <p:cNvSpPr txBox="1"/>
          <p:nvPr/>
        </p:nvSpPr>
        <p:spPr>
          <a:xfrm>
            <a:off x="4820045" y="4485749"/>
            <a:ext cx="2955826" cy="461665"/>
          </a:xfrm>
          <a:prstGeom prst="rect">
            <a:avLst/>
          </a:prstGeom>
          <a:noFill/>
        </p:spPr>
        <p:txBody>
          <a:bodyPr wrap="square" rtlCol="0">
            <a:spAutoFit/>
          </a:bodyPr>
          <a:lstStyle/>
          <a:p>
            <a:endParaRPr lang="en-GB" sz="2400" dirty="0">
              <a:solidFill>
                <a:srgbClr val="002060"/>
              </a:solidFill>
              <a:latin typeface="Comic Sans MS" panose="030F0702030302020204" pitchFamily="66" charset="0"/>
            </a:endParaRPr>
          </a:p>
        </p:txBody>
      </p:sp>
      <p:sp>
        <p:nvSpPr>
          <p:cNvPr id="2" name="TextBox 1"/>
          <p:cNvSpPr txBox="1"/>
          <p:nvPr/>
        </p:nvSpPr>
        <p:spPr>
          <a:xfrm>
            <a:off x="4447455" y="5134173"/>
            <a:ext cx="3328416" cy="523220"/>
          </a:xfrm>
          <a:prstGeom prst="rect">
            <a:avLst/>
          </a:prstGeom>
          <a:noFill/>
        </p:spPr>
        <p:txBody>
          <a:bodyPr wrap="square" rtlCol="0">
            <a:spAutoFit/>
          </a:bodyPr>
          <a:lstStyle/>
          <a:p>
            <a:r>
              <a:rPr lang="en-GB" sz="2800" dirty="0" smtClean="0"/>
              <a:t>Heat  </a:t>
            </a:r>
            <a:endParaRPr lang="en-GB" sz="2800" dirty="0"/>
          </a:p>
        </p:txBody>
      </p:sp>
      <p:sp>
        <p:nvSpPr>
          <p:cNvPr id="13" name="TextBox 12"/>
          <p:cNvSpPr txBox="1"/>
          <p:nvPr/>
        </p:nvSpPr>
        <p:spPr>
          <a:xfrm>
            <a:off x="455465" y="4872563"/>
            <a:ext cx="3328416" cy="523220"/>
          </a:xfrm>
          <a:prstGeom prst="rect">
            <a:avLst/>
          </a:prstGeom>
          <a:noFill/>
        </p:spPr>
        <p:txBody>
          <a:bodyPr wrap="square" rtlCol="0">
            <a:spAutoFit/>
          </a:bodyPr>
          <a:lstStyle/>
          <a:p>
            <a:r>
              <a:rPr lang="en-GB" sz="2800" dirty="0" smtClean="0"/>
              <a:t>Hot water   </a:t>
            </a:r>
            <a:endParaRPr lang="en-GB" sz="2800" dirty="0"/>
          </a:p>
        </p:txBody>
      </p:sp>
      <p:sp>
        <p:nvSpPr>
          <p:cNvPr id="14" name="TextBox 13"/>
          <p:cNvSpPr txBox="1"/>
          <p:nvPr/>
        </p:nvSpPr>
        <p:spPr>
          <a:xfrm>
            <a:off x="8721908" y="4824570"/>
            <a:ext cx="3328416" cy="523220"/>
          </a:xfrm>
          <a:prstGeom prst="rect">
            <a:avLst/>
          </a:prstGeom>
          <a:noFill/>
        </p:spPr>
        <p:txBody>
          <a:bodyPr wrap="square" rtlCol="0">
            <a:spAutoFit/>
          </a:bodyPr>
          <a:lstStyle/>
          <a:p>
            <a:r>
              <a:rPr lang="en-GB" sz="2800" dirty="0" smtClean="0"/>
              <a:t>Temperature </a:t>
            </a:r>
            <a:endParaRPr lang="en-GB" sz="2800" dirty="0"/>
          </a:p>
        </p:txBody>
      </p:sp>
    </p:spTree>
    <p:extLst>
      <p:ext uri="{BB962C8B-B14F-4D97-AF65-F5344CB8AC3E}">
        <p14:creationId xmlns:p14="http://schemas.microsoft.com/office/powerpoint/2010/main" val="201211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2064" y="2329188"/>
            <a:ext cx="1847088" cy="1641229"/>
          </a:xfrm>
          <a:prstGeom prst="rect">
            <a:avLst/>
          </a:prstGeom>
          <a:solidFill>
            <a:srgbClr val="FF0000"/>
          </a:solidFill>
        </p:spPr>
        <p:txBody>
          <a:bodyPr wrap="square" rtlCol="0">
            <a:spAutoFit/>
          </a:bodyPr>
          <a:lstStyle/>
          <a:p>
            <a:endParaRPr lang="en-GB" dirty="0" smtClean="0">
              <a:solidFill>
                <a:srgbClr val="FF0000"/>
              </a:solidFill>
            </a:endParaRPr>
          </a:p>
          <a:p>
            <a:pPr algn="ctr"/>
            <a:r>
              <a:rPr lang="en-GB" sz="8000" dirty="0" smtClean="0">
                <a:solidFill>
                  <a:schemeClr val="bg1"/>
                </a:solidFill>
              </a:rPr>
              <a:t>1</a:t>
            </a:r>
            <a:endParaRPr lang="en-GB" sz="8000" dirty="0">
              <a:solidFill>
                <a:schemeClr val="bg1"/>
              </a:solidFill>
            </a:endParaRPr>
          </a:p>
        </p:txBody>
      </p:sp>
      <p:sp>
        <p:nvSpPr>
          <p:cNvPr id="5" name="TextBox 4"/>
          <p:cNvSpPr txBox="1"/>
          <p:nvPr/>
        </p:nvSpPr>
        <p:spPr>
          <a:xfrm>
            <a:off x="4721352" y="2397332"/>
            <a:ext cx="2133600" cy="1660922"/>
          </a:xfrm>
          <a:prstGeom prst="rect">
            <a:avLst/>
          </a:prstGeom>
          <a:solidFill>
            <a:srgbClr val="FFC000"/>
          </a:solidFill>
        </p:spPr>
        <p:txBody>
          <a:bodyPr wrap="square" rtlCol="0">
            <a:spAutoFit/>
          </a:bodyPr>
          <a:lstStyle/>
          <a:p>
            <a:endParaRPr lang="en-GB" dirty="0" smtClean="0">
              <a:solidFill>
                <a:srgbClr val="FF0000"/>
              </a:solidFill>
            </a:endParaRPr>
          </a:p>
          <a:p>
            <a:pPr algn="ctr"/>
            <a:r>
              <a:rPr lang="en-GB" sz="8000" dirty="0">
                <a:solidFill>
                  <a:schemeClr val="bg1"/>
                </a:solidFill>
              </a:rPr>
              <a:t>2</a:t>
            </a:r>
          </a:p>
        </p:txBody>
      </p:sp>
      <p:sp>
        <p:nvSpPr>
          <p:cNvPr id="6" name="TextBox 5"/>
          <p:cNvSpPr txBox="1"/>
          <p:nvPr/>
        </p:nvSpPr>
        <p:spPr>
          <a:xfrm>
            <a:off x="9128760" y="2810732"/>
            <a:ext cx="2304288" cy="1600438"/>
          </a:xfrm>
          <a:prstGeom prst="rect">
            <a:avLst/>
          </a:prstGeom>
          <a:solidFill>
            <a:srgbClr val="92D050"/>
          </a:solidFill>
        </p:spPr>
        <p:txBody>
          <a:bodyPr wrap="square" rtlCol="0">
            <a:spAutoFit/>
          </a:bodyPr>
          <a:lstStyle/>
          <a:p>
            <a:endParaRPr lang="en-GB" dirty="0" smtClean="0">
              <a:solidFill>
                <a:srgbClr val="FF0000"/>
              </a:solidFill>
            </a:endParaRPr>
          </a:p>
          <a:p>
            <a:pPr algn="ctr"/>
            <a:r>
              <a:rPr lang="en-GB" sz="8000" dirty="0" smtClean="0">
                <a:solidFill>
                  <a:schemeClr val="bg1"/>
                </a:solidFill>
              </a:rPr>
              <a:t>3</a:t>
            </a:r>
            <a:endParaRPr lang="en-GB" sz="8000" dirty="0">
              <a:solidFill>
                <a:schemeClr val="bg1"/>
              </a:solidFill>
            </a:endParaRPr>
          </a:p>
        </p:txBody>
      </p:sp>
      <p:sp>
        <p:nvSpPr>
          <p:cNvPr id="8" name="TextBox 7"/>
          <p:cNvSpPr txBox="1"/>
          <p:nvPr/>
        </p:nvSpPr>
        <p:spPr>
          <a:xfrm>
            <a:off x="164592" y="628916"/>
            <a:ext cx="6510528" cy="523220"/>
          </a:xfrm>
          <a:prstGeom prst="rect">
            <a:avLst/>
          </a:prstGeom>
          <a:noFill/>
        </p:spPr>
        <p:txBody>
          <a:bodyPr wrap="square" rtlCol="0">
            <a:spAutoFit/>
          </a:bodyPr>
          <a:lstStyle/>
          <a:p>
            <a:r>
              <a:rPr lang="en-GB" sz="2800" dirty="0" smtClean="0"/>
              <a:t> Interactive </a:t>
            </a:r>
            <a:r>
              <a:rPr lang="en-GB" sz="2800" smtClean="0"/>
              <a:t>textiles </a:t>
            </a:r>
            <a:r>
              <a:rPr lang="en-GB" sz="2800" smtClean="0"/>
              <a:t>are</a:t>
            </a:r>
            <a:r>
              <a:rPr lang="en-GB" sz="2800" smtClean="0"/>
              <a:t>…………………</a:t>
            </a:r>
            <a:endParaRPr lang="en-GB" sz="2800" dirty="0"/>
          </a:p>
        </p:txBody>
      </p:sp>
      <p:pic>
        <p:nvPicPr>
          <p:cNvPr id="1030" name="Picture 6" descr="Image result for question m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9911" y="4637"/>
            <a:ext cx="1196283" cy="1510927"/>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3783881" y="2093771"/>
            <a:ext cx="3991990" cy="46347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6-Point Star 11"/>
          <p:cNvSpPr/>
          <p:nvPr/>
        </p:nvSpPr>
        <p:spPr>
          <a:xfrm>
            <a:off x="8357616" y="67532"/>
            <a:ext cx="3834384" cy="2743200"/>
          </a:xfrm>
          <a:prstGeom prst="star6">
            <a:avLst/>
          </a:prstGeom>
          <a:solidFill>
            <a:srgbClr val="FDF3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anose="030F0702030302020204" pitchFamily="66" charset="0"/>
              </a:rPr>
              <a:t>Can you give an example of use?</a:t>
            </a: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16" name="TextBox 15"/>
          <p:cNvSpPr txBox="1"/>
          <p:nvPr/>
        </p:nvSpPr>
        <p:spPr>
          <a:xfrm>
            <a:off x="4820045" y="4485749"/>
            <a:ext cx="2955826" cy="461665"/>
          </a:xfrm>
          <a:prstGeom prst="rect">
            <a:avLst/>
          </a:prstGeom>
          <a:noFill/>
        </p:spPr>
        <p:txBody>
          <a:bodyPr wrap="square" rtlCol="0">
            <a:spAutoFit/>
          </a:bodyPr>
          <a:lstStyle/>
          <a:p>
            <a:endParaRPr lang="en-GB" sz="2400" dirty="0">
              <a:solidFill>
                <a:srgbClr val="002060"/>
              </a:solidFill>
              <a:latin typeface="Comic Sans MS" panose="030F0702030302020204" pitchFamily="66" charset="0"/>
            </a:endParaRPr>
          </a:p>
        </p:txBody>
      </p:sp>
      <p:sp>
        <p:nvSpPr>
          <p:cNvPr id="2" name="TextBox 1"/>
          <p:cNvSpPr txBox="1"/>
          <p:nvPr/>
        </p:nvSpPr>
        <p:spPr>
          <a:xfrm>
            <a:off x="4365626" y="4641730"/>
            <a:ext cx="3328416" cy="1323439"/>
          </a:xfrm>
          <a:prstGeom prst="rect">
            <a:avLst/>
          </a:prstGeom>
          <a:noFill/>
        </p:spPr>
        <p:txBody>
          <a:bodyPr wrap="square" rtlCol="0">
            <a:spAutoFit/>
          </a:bodyPr>
          <a:lstStyle/>
          <a:p>
            <a:r>
              <a:rPr lang="en-GB" sz="2000" dirty="0">
                <a:latin typeface="Comic Sans MS" panose="030F0702030302020204" pitchFamily="66" charset="0"/>
              </a:rPr>
              <a:t>An interactive fabric incorporates electronics that are activated by a power source.</a:t>
            </a:r>
            <a:endParaRPr lang="en-GB" sz="2000" dirty="0"/>
          </a:p>
        </p:txBody>
      </p:sp>
      <p:sp>
        <p:nvSpPr>
          <p:cNvPr id="13" name="TextBox 12"/>
          <p:cNvSpPr txBox="1"/>
          <p:nvPr/>
        </p:nvSpPr>
        <p:spPr>
          <a:xfrm>
            <a:off x="455465" y="4872563"/>
            <a:ext cx="3328416" cy="1384995"/>
          </a:xfrm>
          <a:prstGeom prst="rect">
            <a:avLst/>
          </a:prstGeom>
          <a:noFill/>
        </p:spPr>
        <p:txBody>
          <a:bodyPr wrap="square" rtlCol="0">
            <a:spAutoFit/>
          </a:bodyPr>
          <a:lstStyle/>
          <a:p>
            <a:r>
              <a:rPr lang="en-GB" sz="2800" dirty="0" smtClean="0"/>
              <a:t>An interactive fabric</a:t>
            </a:r>
          </a:p>
          <a:p>
            <a:r>
              <a:rPr lang="en-GB" sz="2800" dirty="0" smtClean="0"/>
              <a:t>that responds to the </a:t>
            </a:r>
          </a:p>
          <a:p>
            <a:r>
              <a:rPr lang="en-GB" sz="2800" dirty="0" smtClean="0"/>
              <a:t>wearer by changing.  </a:t>
            </a:r>
            <a:endParaRPr lang="en-GB" sz="2800" dirty="0"/>
          </a:p>
        </p:txBody>
      </p:sp>
      <p:sp>
        <p:nvSpPr>
          <p:cNvPr id="14" name="TextBox 13"/>
          <p:cNvSpPr txBox="1"/>
          <p:nvPr/>
        </p:nvSpPr>
        <p:spPr>
          <a:xfrm>
            <a:off x="8721908" y="4824570"/>
            <a:ext cx="3328416" cy="1200329"/>
          </a:xfrm>
          <a:prstGeom prst="rect">
            <a:avLst/>
          </a:prstGeom>
          <a:noFill/>
        </p:spPr>
        <p:txBody>
          <a:bodyPr wrap="square" rtlCol="0">
            <a:spAutoFit/>
          </a:bodyPr>
          <a:lstStyle/>
          <a:p>
            <a:r>
              <a:rPr lang="en-GB" sz="2400" dirty="0" smtClean="0">
                <a:latin typeface="Comic Sans MS" panose="030F0702030302020204" pitchFamily="66" charset="0"/>
              </a:rPr>
              <a:t>An interactive fabric that communicates with the wearer</a:t>
            </a:r>
            <a:endParaRPr lang="en-GB" sz="2400" dirty="0">
              <a:latin typeface="Comic Sans MS" panose="030F0702030302020204" pitchFamily="66" charset="0"/>
            </a:endParaRPr>
          </a:p>
        </p:txBody>
      </p:sp>
    </p:spTree>
    <p:extLst>
      <p:ext uri="{BB962C8B-B14F-4D97-AF65-F5344CB8AC3E}">
        <p14:creationId xmlns:p14="http://schemas.microsoft.com/office/powerpoint/2010/main" val="309079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86269" y="2429933"/>
          <a:ext cx="11887197" cy="2599267"/>
        </p:xfrm>
        <a:graphic>
          <a:graphicData uri="http://schemas.openxmlformats.org/drawingml/2006/table">
            <a:tbl>
              <a:tblPr firstRow="1" bandRow="1">
                <a:tableStyleId>{2D5ABB26-0587-4C30-8999-92F81FD0307C}</a:tableStyleId>
              </a:tblPr>
              <a:tblGrid>
                <a:gridCol w="2048931"/>
                <a:gridCol w="2218266"/>
                <a:gridCol w="2099734"/>
                <a:gridCol w="2438400"/>
                <a:gridCol w="3081866"/>
              </a:tblGrid>
              <a:tr h="259926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6" name="Picture 2" descr="http://www.evexar.com/assets/icon-temp-ran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478" y="2835179"/>
            <a:ext cx="1428750" cy="18514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12" descr="http://www.spiritofanamchara.co.uk/wp-content/uploads/2015/08/light-and-da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5612" y="2878040"/>
            <a:ext cx="1827283" cy="18272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4" descr="http://www.cyberphysics.co.uk/Q&amp;A/KS3/electricity/electricitydiagram3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279" y="2984967"/>
            <a:ext cx="1789568" cy="16134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farm4.static.flickr.com/3034/2790359070_0fa8390868.jpg?v=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9231" y="3061447"/>
            <a:ext cx="2082801" cy="16252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10" descr="http://digital-photography-school.com/wp-content/uploads/2008/11/capturing-motion-in-photography.jpg"/>
          <p:cNvPicPr>
            <a:picLocks noChangeAspect="1" noChangeArrowheads="1"/>
          </p:cNvPicPr>
          <p:nvPr/>
        </p:nvPicPr>
        <p:blipFill rotWithShape="1">
          <a:blip r:embed="rId6">
            <a:extLst>
              <a:ext uri="{28A0092B-C50C-407E-A947-70E740481C1C}">
                <a14:useLocalDpi xmlns:a14="http://schemas.microsoft.com/office/drawing/2010/main" val="0"/>
              </a:ext>
            </a:extLst>
          </a:blip>
          <a:srcRect l="10269" r="10620"/>
          <a:stretch/>
        </p:blipFill>
        <p:spPr bwMode="auto">
          <a:xfrm>
            <a:off x="9034949" y="2793639"/>
            <a:ext cx="2987717" cy="18930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Rectangle 16"/>
          <p:cNvSpPr/>
          <p:nvPr/>
        </p:nvSpPr>
        <p:spPr>
          <a:xfrm>
            <a:off x="728133" y="887568"/>
            <a:ext cx="10549467" cy="1077218"/>
          </a:xfrm>
          <a:prstGeom prst="rect">
            <a:avLst/>
          </a:prstGeom>
        </p:spPr>
        <p:txBody>
          <a:bodyPr wrap="square">
            <a:spAutoFit/>
          </a:bodyPr>
          <a:lstStyle/>
          <a:p>
            <a:pPr algn="ctr"/>
            <a:r>
              <a:rPr lang="en-GB" sz="3200" dirty="0" smtClean="0">
                <a:solidFill>
                  <a:srgbClr val="333333"/>
                </a:solidFill>
                <a:latin typeface="Comic Sans MS" panose="030F0702030302020204" pitchFamily="66" charset="0"/>
              </a:rPr>
              <a:t>Some examples of a  possible  change in their surrounding/environment are???</a:t>
            </a:r>
            <a:endParaRPr lang="en-GB" sz="3200" b="0" i="0" dirty="0" smtClean="0">
              <a:solidFill>
                <a:srgbClr val="333333"/>
              </a:solidFill>
              <a:effectLst/>
              <a:latin typeface="Comic Sans MS" panose="030F0702030302020204" pitchFamily="66" charset="0"/>
            </a:endParaRPr>
          </a:p>
        </p:txBody>
      </p:sp>
      <p:sp>
        <p:nvSpPr>
          <p:cNvPr id="18" name="TextBox 17"/>
          <p:cNvSpPr txBox="1"/>
          <p:nvPr/>
        </p:nvSpPr>
        <p:spPr>
          <a:xfrm>
            <a:off x="298105" y="5187729"/>
            <a:ext cx="1889495" cy="369332"/>
          </a:xfrm>
          <a:prstGeom prst="rect">
            <a:avLst/>
          </a:prstGeom>
          <a:noFill/>
        </p:spPr>
        <p:txBody>
          <a:bodyPr wrap="square" rtlCol="0">
            <a:spAutoFit/>
          </a:bodyPr>
          <a:lstStyle/>
          <a:p>
            <a:r>
              <a:rPr lang="en-GB" b="1" dirty="0" smtClean="0">
                <a:latin typeface="Comic Sans MS" panose="030F0702030302020204" pitchFamily="66" charset="0"/>
              </a:rPr>
              <a:t>Temperature</a:t>
            </a:r>
            <a:endParaRPr lang="en-GB" b="1" dirty="0">
              <a:latin typeface="Comic Sans MS" panose="030F0702030302020204" pitchFamily="66" charset="0"/>
            </a:endParaRPr>
          </a:p>
        </p:txBody>
      </p:sp>
      <p:sp>
        <p:nvSpPr>
          <p:cNvPr id="19" name="TextBox 18"/>
          <p:cNvSpPr txBox="1"/>
          <p:nvPr/>
        </p:nvSpPr>
        <p:spPr>
          <a:xfrm>
            <a:off x="2146640" y="5142508"/>
            <a:ext cx="2303419" cy="369332"/>
          </a:xfrm>
          <a:prstGeom prst="rect">
            <a:avLst/>
          </a:prstGeom>
          <a:noFill/>
        </p:spPr>
        <p:txBody>
          <a:bodyPr wrap="square" rtlCol="0">
            <a:spAutoFit/>
          </a:bodyPr>
          <a:lstStyle/>
          <a:p>
            <a:pPr algn="ctr"/>
            <a:r>
              <a:rPr lang="en-GB" b="1" dirty="0" smtClean="0">
                <a:latin typeface="Comic Sans MS" panose="030F0702030302020204" pitchFamily="66" charset="0"/>
              </a:rPr>
              <a:t>Light</a:t>
            </a:r>
            <a:r>
              <a:rPr lang="en-GB" dirty="0" smtClean="0">
                <a:latin typeface="Comic Sans MS" panose="030F0702030302020204" pitchFamily="66" charset="0"/>
              </a:rPr>
              <a:t> </a:t>
            </a:r>
            <a:endParaRPr lang="en-GB" dirty="0">
              <a:latin typeface="Comic Sans MS" panose="030F0702030302020204" pitchFamily="66" charset="0"/>
            </a:endParaRPr>
          </a:p>
        </p:txBody>
      </p:sp>
      <p:sp>
        <p:nvSpPr>
          <p:cNvPr id="20" name="TextBox 19"/>
          <p:cNvSpPr txBox="1"/>
          <p:nvPr/>
        </p:nvSpPr>
        <p:spPr>
          <a:xfrm>
            <a:off x="4427935" y="5049229"/>
            <a:ext cx="2016255" cy="646331"/>
          </a:xfrm>
          <a:prstGeom prst="rect">
            <a:avLst/>
          </a:prstGeom>
          <a:noFill/>
        </p:spPr>
        <p:txBody>
          <a:bodyPr wrap="square" rtlCol="0">
            <a:spAutoFit/>
          </a:bodyPr>
          <a:lstStyle/>
          <a:p>
            <a:pPr algn="ctr"/>
            <a:r>
              <a:rPr lang="en-GB" b="1" dirty="0" smtClean="0">
                <a:latin typeface="Comic Sans MS" panose="030F0702030302020204" pitchFamily="66" charset="0"/>
              </a:rPr>
              <a:t>Electrical</a:t>
            </a:r>
            <a:r>
              <a:rPr lang="en-GB" b="1" baseline="0" dirty="0" smtClean="0">
                <a:latin typeface="Comic Sans MS" panose="030F0702030302020204" pitchFamily="66" charset="0"/>
              </a:rPr>
              <a:t> current </a:t>
            </a:r>
            <a:endParaRPr lang="en-GB" b="1" dirty="0">
              <a:latin typeface="Comic Sans MS" panose="030F0702030302020204" pitchFamily="66" charset="0"/>
            </a:endParaRPr>
          </a:p>
        </p:txBody>
      </p:sp>
      <p:sp>
        <p:nvSpPr>
          <p:cNvPr id="21" name="TextBox 20"/>
          <p:cNvSpPr txBox="1"/>
          <p:nvPr/>
        </p:nvSpPr>
        <p:spPr>
          <a:xfrm>
            <a:off x="6598921" y="5187729"/>
            <a:ext cx="2303419" cy="369332"/>
          </a:xfrm>
          <a:prstGeom prst="rect">
            <a:avLst/>
          </a:prstGeom>
          <a:noFill/>
        </p:spPr>
        <p:txBody>
          <a:bodyPr wrap="square" rtlCol="0">
            <a:spAutoFit/>
          </a:bodyPr>
          <a:lstStyle/>
          <a:p>
            <a:pPr algn="ctr"/>
            <a:r>
              <a:rPr lang="en-GB" b="1" dirty="0" smtClean="0">
                <a:latin typeface="Comic Sans MS" panose="030F0702030302020204" pitchFamily="66" charset="0"/>
              </a:rPr>
              <a:t>Pressure</a:t>
            </a:r>
            <a:endParaRPr lang="en-GB" b="1" dirty="0">
              <a:latin typeface="Comic Sans MS" panose="030F0702030302020204" pitchFamily="66" charset="0"/>
            </a:endParaRPr>
          </a:p>
        </p:txBody>
      </p:sp>
      <p:sp>
        <p:nvSpPr>
          <p:cNvPr id="22" name="TextBox 21"/>
          <p:cNvSpPr txBox="1"/>
          <p:nvPr/>
        </p:nvSpPr>
        <p:spPr>
          <a:xfrm>
            <a:off x="9377097" y="5187729"/>
            <a:ext cx="2303419" cy="369332"/>
          </a:xfrm>
          <a:prstGeom prst="rect">
            <a:avLst/>
          </a:prstGeom>
          <a:noFill/>
        </p:spPr>
        <p:txBody>
          <a:bodyPr wrap="square" rtlCol="0">
            <a:spAutoFit/>
          </a:bodyPr>
          <a:lstStyle/>
          <a:p>
            <a:pPr algn="ctr"/>
            <a:r>
              <a:rPr lang="en-GB" b="1" dirty="0" smtClean="0">
                <a:latin typeface="Comic Sans MS" panose="030F0702030302020204" pitchFamily="66" charset="0"/>
              </a:rPr>
              <a:t>Motion</a:t>
            </a:r>
            <a:r>
              <a:rPr lang="en-GB" dirty="0" smtClean="0">
                <a:latin typeface="Comic Sans MS" panose="030F0702030302020204" pitchFamily="66" charset="0"/>
              </a:rPr>
              <a:t> </a:t>
            </a:r>
            <a:endParaRPr lang="en-GB" dirty="0">
              <a:latin typeface="Comic Sans MS" panose="030F0702030302020204" pitchFamily="66" charset="0"/>
            </a:endParaRPr>
          </a:p>
        </p:txBody>
      </p:sp>
    </p:spTree>
    <p:extLst>
      <p:ext uri="{BB962C8B-B14F-4D97-AF65-F5344CB8AC3E}">
        <p14:creationId xmlns:p14="http://schemas.microsoft.com/office/powerpoint/2010/main" val="129638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fade">
                                      <p:cBhvr>
                                        <p:cTn id="28" dur="1000"/>
                                        <p:tgtEl>
                                          <p:spTgt spid="21">
                                            <p:txEl>
                                              <p:pRg st="0" end="0"/>
                                            </p:txEl>
                                          </p:spTgt>
                                        </p:tgtEl>
                                      </p:cBhvr>
                                    </p:animEffect>
                                    <p:anim calcmode="lin" valueType="num">
                                      <p:cBhvr>
                                        <p:cTn id="29"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animEffect transition="in" filter="fade">
                                      <p:cBhvr>
                                        <p:cTn id="35" dur="1000"/>
                                        <p:tgtEl>
                                          <p:spTgt spid="22">
                                            <p:txEl>
                                              <p:pRg st="0" end="0"/>
                                            </p:txEl>
                                          </p:spTgt>
                                        </p:tgtEl>
                                      </p:cBhvr>
                                    </p:animEffect>
                                    <p:anim calcmode="lin" valueType="num">
                                      <p:cBhvr>
                                        <p:cTn id="36"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4556" t="19856" r="26033" b="17067"/>
          <a:stretch/>
        </p:blipFill>
        <p:spPr>
          <a:xfrm>
            <a:off x="1124089" y="0"/>
            <a:ext cx="9004649" cy="6462857"/>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655792" y="2354265"/>
            <a:ext cx="5628002" cy="1754326"/>
          </a:xfrm>
          <a:prstGeom prst="rect">
            <a:avLst/>
          </a:prstGeom>
          <a:solidFill>
            <a:srgbClr val="FFFFCC"/>
          </a:solidFill>
        </p:spPr>
        <p:txBody>
          <a:bodyPr wrap="square" lIns="91440" tIns="45720" rIns="91440" bIns="45720">
            <a:spAutoFit/>
          </a:bodyPr>
          <a:lstStyle/>
          <a:p>
            <a:pPr algn="ctr"/>
            <a:r>
              <a:rPr lang="en-US" sz="36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Fill (summarise info!) the mini mind maps</a:t>
            </a:r>
          </a:p>
          <a:p>
            <a:pPr algn="ctr"/>
            <a:r>
              <a:rPr lang="en-US" sz="3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a:t>
            </a:r>
            <a:r>
              <a:rPr lang="en-US" sz="36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s we go along. </a:t>
            </a:r>
            <a:endParaRPr lang="en-US" sz="36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3097421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5421" t="28509" r="26249" b="9183"/>
          <a:stretch/>
        </p:blipFill>
        <p:spPr>
          <a:xfrm>
            <a:off x="1237956" y="0"/>
            <a:ext cx="9073661" cy="65768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7723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048" t="8792" r="15517" b="11374"/>
          <a:stretch/>
        </p:blipFill>
        <p:spPr>
          <a:xfrm>
            <a:off x="691674" y="0"/>
            <a:ext cx="10261878" cy="6633522"/>
          </a:xfrm>
          <a:prstGeom prst="rect">
            <a:avLst/>
          </a:prstGeom>
        </p:spPr>
      </p:pic>
      <p:sp>
        <p:nvSpPr>
          <p:cNvPr id="5" name="Rectangle 4">
            <a:hlinkClick r:id="rId3"/>
          </p:cNvPr>
          <p:cNvSpPr/>
          <p:nvPr/>
        </p:nvSpPr>
        <p:spPr>
          <a:xfrm>
            <a:off x="5822613" y="5019328"/>
            <a:ext cx="4731873" cy="369332"/>
          </a:xfrm>
          <a:prstGeom prst="rect">
            <a:avLst/>
          </a:prstGeom>
        </p:spPr>
        <p:txBody>
          <a:bodyPr wrap="none">
            <a:spAutoFit/>
          </a:bodyPr>
          <a:lstStyle/>
          <a:p>
            <a:r>
              <a:rPr lang="en-GB" dirty="0">
                <a:hlinkClick r:id="rId3"/>
              </a:rPr>
              <a:t>https://www.youtube.com/watch?v=3_9duPm-rzc</a:t>
            </a:r>
            <a:endParaRPr lang="en-GB" dirty="0"/>
          </a:p>
        </p:txBody>
      </p:sp>
    </p:spTree>
    <p:extLst>
      <p:ext uri="{BB962C8B-B14F-4D97-AF65-F5344CB8AC3E}">
        <p14:creationId xmlns:p14="http://schemas.microsoft.com/office/powerpoint/2010/main" val="3146820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8890" t="10958" r="19734" b="13542"/>
          <a:stretch/>
        </p:blipFill>
        <p:spPr>
          <a:xfrm>
            <a:off x="835914" y="158496"/>
            <a:ext cx="9534144" cy="6593843"/>
          </a:xfrm>
          <a:prstGeom prst="rect">
            <a:avLst/>
          </a:prstGeom>
        </p:spPr>
      </p:pic>
      <p:sp>
        <p:nvSpPr>
          <p:cNvPr id="5" name="Rectangle 4"/>
          <p:cNvSpPr/>
          <p:nvPr/>
        </p:nvSpPr>
        <p:spPr>
          <a:xfrm>
            <a:off x="5696086" y="6277701"/>
            <a:ext cx="4673972" cy="369332"/>
          </a:xfrm>
          <a:prstGeom prst="rect">
            <a:avLst/>
          </a:prstGeom>
        </p:spPr>
        <p:txBody>
          <a:bodyPr wrap="none">
            <a:spAutoFit/>
          </a:bodyPr>
          <a:lstStyle/>
          <a:p>
            <a:r>
              <a:rPr lang="en-GB" dirty="0">
                <a:hlinkClick r:id="rId4"/>
              </a:rPr>
              <a:t>https://www.youtube.com/watch?v=uORArjZll5A</a:t>
            </a:r>
            <a:endParaRPr lang="en-GB" dirty="0"/>
          </a:p>
        </p:txBody>
      </p:sp>
    </p:spTree>
    <p:extLst>
      <p:ext uri="{BB962C8B-B14F-4D97-AF65-F5344CB8AC3E}">
        <p14:creationId xmlns:p14="http://schemas.microsoft.com/office/powerpoint/2010/main" val="2371606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8703" t="10625" r="19359" b="13375"/>
          <a:stretch/>
        </p:blipFill>
        <p:spPr>
          <a:xfrm>
            <a:off x="731519" y="0"/>
            <a:ext cx="9704663" cy="6694896"/>
          </a:xfrm>
          <a:prstGeom prst="rect">
            <a:avLst/>
          </a:prstGeom>
        </p:spPr>
      </p:pic>
      <p:sp>
        <p:nvSpPr>
          <p:cNvPr id="5" name="Rectangle 4"/>
          <p:cNvSpPr/>
          <p:nvPr/>
        </p:nvSpPr>
        <p:spPr>
          <a:xfrm>
            <a:off x="5654040" y="5463369"/>
            <a:ext cx="4782143" cy="369332"/>
          </a:xfrm>
          <a:prstGeom prst="rect">
            <a:avLst/>
          </a:prstGeom>
        </p:spPr>
        <p:txBody>
          <a:bodyPr wrap="none">
            <a:spAutoFit/>
          </a:bodyPr>
          <a:lstStyle/>
          <a:p>
            <a:r>
              <a:rPr lang="en-GB" dirty="0">
                <a:hlinkClick r:id="rId4"/>
              </a:rPr>
              <a:t>https://www.youtube.com/watch?v=IhVuc6RNyaw</a:t>
            </a:r>
            <a:endParaRPr lang="en-GB" dirty="0"/>
          </a:p>
        </p:txBody>
      </p:sp>
    </p:spTree>
    <p:extLst>
      <p:ext uri="{BB962C8B-B14F-4D97-AF65-F5344CB8AC3E}">
        <p14:creationId xmlns:p14="http://schemas.microsoft.com/office/powerpoint/2010/main" val="3256930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8890" t="9959" r="19265" b="14209"/>
          <a:stretch/>
        </p:blipFill>
        <p:spPr>
          <a:xfrm>
            <a:off x="567368" y="-21264"/>
            <a:ext cx="9978712" cy="6879264"/>
          </a:xfrm>
          <a:prstGeom prst="rect">
            <a:avLst/>
          </a:prstGeom>
        </p:spPr>
      </p:pic>
      <p:sp>
        <p:nvSpPr>
          <p:cNvPr id="5" name="Rectangle 4"/>
          <p:cNvSpPr/>
          <p:nvPr/>
        </p:nvSpPr>
        <p:spPr>
          <a:xfrm>
            <a:off x="5556724" y="5434225"/>
            <a:ext cx="4747903" cy="369332"/>
          </a:xfrm>
          <a:prstGeom prst="rect">
            <a:avLst/>
          </a:prstGeom>
        </p:spPr>
        <p:txBody>
          <a:bodyPr wrap="none">
            <a:spAutoFit/>
          </a:bodyPr>
          <a:lstStyle/>
          <a:p>
            <a:r>
              <a:rPr lang="en-GB" dirty="0">
                <a:hlinkClick r:id="rId4"/>
              </a:rPr>
              <a:t>https://www.youtube.com/watch?v=eZTfgNIiNUA</a:t>
            </a:r>
            <a:endParaRPr lang="en-GB" dirty="0"/>
          </a:p>
        </p:txBody>
      </p:sp>
    </p:spTree>
    <p:extLst>
      <p:ext uri="{BB962C8B-B14F-4D97-AF65-F5344CB8AC3E}">
        <p14:creationId xmlns:p14="http://schemas.microsoft.com/office/powerpoint/2010/main" val="1268063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2162</TotalTime>
  <Words>889</Words>
  <Application>Microsoft Office PowerPoint</Application>
  <PresentationFormat>Widescreen</PresentationFormat>
  <Paragraphs>209</Paragraphs>
  <Slides>23</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Comic Sans MS</vt:lpstr>
      <vt:lpstr>ComicSansMS</vt:lpstr>
      <vt:lpstr>Fluffy Slacks BTN</vt:lpstr>
      <vt:lpstr>Tw Cen MT</vt:lpstr>
      <vt:lpstr>verdana</vt:lpstr>
      <vt:lpstr>verdana</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Minsthorpe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Bradley</dc:creator>
  <cp:lastModifiedBy>Leanne Bradley</cp:lastModifiedBy>
  <cp:revision>131</cp:revision>
  <cp:lastPrinted>2017-08-17T13:16:38Z</cp:lastPrinted>
  <dcterms:created xsi:type="dcterms:W3CDTF">2017-07-31T10:34:28Z</dcterms:created>
  <dcterms:modified xsi:type="dcterms:W3CDTF">2017-11-18T08:10:39Z</dcterms:modified>
</cp:coreProperties>
</file>