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2"/>
  </p:notesMasterIdLst>
  <p:sldIdLst>
    <p:sldId id="280" r:id="rId2"/>
    <p:sldId id="267" r:id="rId3"/>
    <p:sldId id="274" r:id="rId4"/>
    <p:sldId id="275" r:id="rId5"/>
    <p:sldId id="270" r:id="rId6"/>
    <p:sldId id="281" r:id="rId7"/>
    <p:sldId id="276" r:id="rId8"/>
    <p:sldId id="277" r:id="rId9"/>
    <p:sldId id="278" r:id="rId10"/>
    <p:sldId id="279"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DF321"/>
    <a:srgbClr val="25FC14"/>
    <a:srgbClr val="F3FFFE"/>
    <a:srgbClr val="FF99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9" autoAdjust="0"/>
    <p:restoredTop sz="95179" autoAdjust="0"/>
  </p:normalViewPr>
  <p:slideViewPr>
    <p:cSldViewPr snapToGrid="0">
      <p:cViewPr varScale="1">
        <p:scale>
          <a:sx n="57" d="100"/>
          <a:sy n="57" d="100"/>
        </p:scale>
        <p:origin x="8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4C5EF1-33DF-4280-AEB9-D4BE611C8F70}" type="datetimeFigureOut">
              <a:rPr lang="en-GB" smtClean="0"/>
              <a:t>10/07/2018</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3DB6BC9-4DCC-4CF2-92BC-30BEB0DDD470}" type="slidenum">
              <a:rPr lang="en-GB" smtClean="0"/>
              <a:t>‹#›</a:t>
            </a:fld>
            <a:endParaRPr lang="en-GB" dirty="0"/>
          </a:p>
        </p:txBody>
      </p:sp>
    </p:spTree>
    <p:extLst>
      <p:ext uri="{BB962C8B-B14F-4D97-AF65-F5344CB8AC3E}">
        <p14:creationId xmlns:p14="http://schemas.microsoft.com/office/powerpoint/2010/main" val="230521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A876C99-8C5D-4BD8-A90C-73D5B3647024}" type="slidenum">
              <a:rPr lang="en-GB" smtClean="0"/>
              <a:pPr eaLnBrk="1" hangingPunct="1"/>
              <a:t>2</a:t>
            </a:fld>
            <a:endParaRPr lang="en-GB" dirty="0" smtClean="0"/>
          </a:p>
        </p:txBody>
      </p:sp>
    </p:spTree>
    <p:extLst>
      <p:ext uri="{BB962C8B-B14F-4D97-AF65-F5344CB8AC3E}">
        <p14:creationId xmlns:p14="http://schemas.microsoft.com/office/powerpoint/2010/main" val="123597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3</a:t>
            </a:fld>
            <a:endParaRPr lang="en-GB" dirty="0"/>
          </a:p>
        </p:txBody>
      </p:sp>
    </p:spTree>
    <p:extLst>
      <p:ext uri="{BB962C8B-B14F-4D97-AF65-F5344CB8AC3E}">
        <p14:creationId xmlns:p14="http://schemas.microsoft.com/office/powerpoint/2010/main" val="309640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4</a:t>
            </a:fld>
            <a:endParaRPr lang="en-GB" dirty="0"/>
          </a:p>
        </p:txBody>
      </p:sp>
    </p:spTree>
    <p:extLst>
      <p:ext uri="{BB962C8B-B14F-4D97-AF65-F5344CB8AC3E}">
        <p14:creationId xmlns:p14="http://schemas.microsoft.com/office/powerpoint/2010/main" val="158167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Re-cycle- Re process</a:t>
            </a:r>
            <a:r>
              <a:rPr lang="en-GB" baseline="0" dirty="0" smtClean="0"/>
              <a:t> (cleaned, purified, then comes back in original form</a:t>
            </a:r>
            <a:endParaRPr lang="en-GB" dirty="0"/>
          </a:p>
        </p:txBody>
      </p:sp>
      <p:sp>
        <p:nvSpPr>
          <p:cNvPr id="4" name="Slide Number Placeholder 3"/>
          <p:cNvSpPr>
            <a:spLocks noGrp="1"/>
          </p:cNvSpPr>
          <p:nvPr>
            <p:ph type="sldNum" sz="quarter" idx="10"/>
          </p:nvPr>
        </p:nvSpPr>
        <p:spPr/>
        <p:txBody>
          <a:bodyPr/>
          <a:lstStyle/>
          <a:p>
            <a:fld id="{C182F252-AE0E-4981-92F6-69600A7D58A4}" type="slidenum">
              <a:rPr lang="en-GB" smtClean="0"/>
              <a:t>6</a:t>
            </a:fld>
            <a:endParaRPr lang="en-GB" dirty="0"/>
          </a:p>
        </p:txBody>
      </p:sp>
    </p:spTree>
    <p:extLst>
      <p:ext uri="{BB962C8B-B14F-4D97-AF65-F5344CB8AC3E}">
        <p14:creationId xmlns:p14="http://schemas.microsoft.com/office/powerpoint/2010/main" val="165456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7</a:t>
            </a:fld>
            <a:endParaRPr lang="en-GB" dirty="0"/>
          </a:p>
        </p:txBody>
      </p:sp>
    </p:spTree>
    <p:extLst>
      <p:ext uri="{BB962C8B-B14F-4D97-AF65-F5344CB8AC3E}">
        <p14:creationId xmlns:p14="http://schemas.microsoft.com/office/powerpoint/2010/main" val="390069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Today we get most of our energy from non-renewable sources. These include the </a:t>
            </a:r>
            <a:r>
              <a:rPr lang="en-GB" sz="1200" b="0" i="0" u="sng" kern="1200" dirty="0" smtClean="0">
                <a:solidFill>
                  <a:schemeClr val="tx1"/>
                </a:solidFill>
                <a:effectLst/>
                <a:latin typeface="+mn-lt"/>
                <a:ea typeface="+mn-ea"/>
                <a:cs typeface="+mn-cs"/>
              </a:rPr>
              <a:t>fossil</a:t>
            </a:r>
            <a:r>
              <a:rPr lang="en-GB" sz="1200" b="0" i="0" u="sng" kern="1200" baseline="0" dirty="0" smtClean="0">
                <a:solidFill>
                  <a:schemeClr val="tx1"/>
                </a:solidFill>
                <a:effectLst/>
                <a:latin typeface="+mn-lt"/>
                <a:ea typeface="+mn-ea"/>
                <a:cs typeface="+mn-cs"/>
              </a:rPr>
              <a:t> fuels</a:t>
            </a:r>
            <a:r>
              <a:rPr lang="en-GB" sz="1200" b="0" i="0" kern="1200" dirty="0" smtClean="0">
                <a:solidFill>
                  <a:schemeClr val="tx1"/>
                </a:solidFill>
                <a:effectLst/>
                <a:latin typeface="+mn-lt"/>
                <a:ea typeface="+mn-ea"/>
                <a:cs typeface="+mn-cs"/>
              </a:rPr>
              <a:t>— oil, natural gas, and coal. Fossil fuels were formed from the remains of dead plants and animals by heat from the Earth's core and pressure from rock and soil applied over millions of years.</a:t>
            </a:r>
            <a:endParaRPr lang="en-GB" sz="1200" b="0" i="1" kern="1200" dirty="0" smtClean="0">
              <a:solidFill>
                <a:schemeClr val="tx1"/>
              </a:solidFill>
              <a:effectLst/>
              <a:latin typeface="+mn-lt"/>
              <a:ea typeface="+mn-ea"/>
              <a:cs typeface="+mn-cs"/>
            </a:endParaRPr>
          </a:p>
          <a:p>
            <a:endParaRPr lang="en-GB" sz="1200" b="0" i="1" kern="1200" dirty="0" smtClean="0">
              <a:solidFill>
                <a:schemeClr val="tx1"/>
              </a:solidFill>
              <a:effectLst/>
              <a:latin typeface="+mn-lt"/>
              <a:ea typeface="+mn-ea"/>
              <a:cs typeface="+mn-cs"/>
            </a:endParaRPr>
          </a:p>
          <a:p>
            <a:endParaRPr lang="en-GB" sz="1200" b="0" i="1"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water in rivers can be used for energy. This is called </a:t>
            </a:r>
            <a:r>
              <a:rPr lang="en-GB" sz="1200" b="0" i="0" u="none" kern="1200" dirty="0" smtClean="0">
                <a:solidFill>
                  <a:schemeClr val="tx1"/>
                </a:solidFill>
                <a:effectLst/>
                <a:latin typeface="+mn-lt"/>
                <a:ea typeface="+mn-ea"/>
                <a:cs typeface="+mn-cs"/>
              </a:rPr>
              <a:t>hydropower.</a:t>
            </a:r>
            <a:r>
              <a:rPr lang="en-GB" sz="1200" b="0" i="0" u="none" kern="1200" baseline="0" dirty="0" smtClean="0">
                <a:solidFill>
                  <a:schemeClr val="tx1"/>
                </a:solidFill>
                <a:effectLst/>
                <a:latin typeface="+mn-lt"/>
                <a:ea typeface="+mn-ea"/>
                <a:cs typeface="+mn-cs"/>
              </a:rPr>
              <a:t> </a:t>
            </a:r>
            <a:endParaRPr lang="en-GB" sz="1200" b="0" i="1" u="none" kern="1200" dirty="0" smtClean="0">
              <a:solidFill>
                <a:schemeClr val="tx1"/>
              </a:solidFill>
              <a:effectLst/>
              <a:latin typeface="+mn-lt"/>
              <a:ea typeface="+mn-ea"/>
              <a:cs typeface="+mn-cs"/>
            </a:endParaRPr>
          </a:p>
          <a:p>
            <a:endParaRPr lang="en-GB" sz="1200" b="0" i="1" kern="1200" dirty="0" smtClean="0">
              <a:solidFill>
                <a:schemeClr val="tx1"/>
              </a:solidFill>
              <a:effectLst/>
              <a:latin typeface="+mn-lt"/>
              <a:ea typeface="+mn-ea"/>
              <a:cs typeface="+mn-cs"/>
            </a:endParaRPr>
          </a:p>
          <a:p>
            <a:r>
              <a:rPr lang="en-GB" sz="1200" b="0" i="1" kern="1200" dirty="0" smtClean="0">
                <a:solidFill>
                  <a:schemeClr val="tx1"/>
                </a:solidFill>
                <a:effectLst/>
                <a:latin typeface="+mn-lt"/>
                <a:ea typeface="+mn-ea"/>
                <a:cs typeface="+mn-cs"/>
              </a:rPr>
              <a:t>These six-pack rings are 100 percent biodegradable and edible—constructed of barley and wheat ribbons from the brewing process, this packaging can actually be safely eaten by animals that may come into contact with it.</a:t>
            </a:r>
            <a:r>
              <a:rPr lang="en-GB" sz="1200" b="0" i="1" kern="1200" baseline="0" dirty="0" smtClean="0">
                <a:solidFill>
                  <a:schemeClr val="tx1"/>
                </a:solidFill>
                <a:effectLst/>
                <a:latin typeface="+mn-lt"/>
                <a:ea typeface="+mn-ea"/>
                <a:cs typeface="+mn-cs"/>
              </a:rPr>
              <a:t> </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amazing project from South Africa. As children play on the roundabout, their energy causes water to be pumped from the underground into a tank. The tank is connected to a tap for easy access of the water.</a:t>
            </a:r>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8</a:t>
            </a:fld>
            <a:endParaRPr lang="en-GB" dirty="0"/>
          </a:p>
        </p:txBody>
      </p:sp>
    </p:spTree>
    <p:extLst>
      <p:ext uri="{BB962C8B-B14F-4D97-AF65-F5344CB8AC3E}">
        <p14:creationId xmlns:p14="http://schemas.microsoft.com/office/powerpoint/2010/main" val="173978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9</a:t>
            </a:fld>
            <a:endParaRPr lang="en-GB" dirty="0"/>
          </a:p>
        </p:txBody>
      </p:sp>
    </p:spTree>
    <p:extLst>
      <p:ext uri="{BB962C8B-B14F-4D97-AF65-F5344CB8AC3E}">
        <p14:creationId xmlns:p14="http://schemas.microsoft.com/office/powerpoint/2010/main" val="1087875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212201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289309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191141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6717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2328066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91722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2519299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368161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73344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101669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76786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176513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43747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113122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23524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816893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72772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D357A84-026A-48DC-9974-48B48E94C7A2}" type="datetimeFigureOut">
              <a:rPr lang="en-GB" smtClean="0"/>
              <a:t>10/07/2018</a:t>
            </a:fld>
            <a:endParaRPr lang="en-GB"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E266E9D-A3DA-452E-B456-64CCE57DE201}" type="slidenum">
              <a:rPr lang="en-GB" smtClean="0"/>
              <a:t>‹#›</a:t>
            </a:fld>
            <a:endParaRPr lang="en-GB" dirty="0"/>
          </a:p>
        </p:txBody>
      </p:sp>
    </p:spTree>
    <p:extLst>
      <p:ext uri="{BB962C8B-B14F-4D97-AF65-F5344CB8AC3E}">
        <p14:creationId xmlns:p14="http://schemas.microsoft.com/office/powerpoint/2010/main" val="263410081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hyperlink" Target="https://lh6.googleusercontent.com/-YcKofoHufIA/TXbueLDL-YI/AAAAAAAAJfY/sQlO-xloTbA/s1600/100_31132.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2022" y="2510135"/>
            <a:ext cx="9400778" cy="2585323"/>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What does LCA stand for?</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What is a LCA?</a:t>
            </a:r>
          </a:p>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What are the 5 stages of a LCA?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988219" y="501721"/>
            <a:ext cx="9758377" cy="923330"/>
          </a:xfrm>
          <a:prstGeom prst="rect">
            <a:avLst/>
          </a:prstGeom>
          <a:noFill/>
        </p:spPr>
        <p:txBody>
          <a:bodyPr wrap="none" lIns="91440" tIns="45720" rIns="91440" bIns="45720">
            <a:spAutoFit/>
          </a:bodyPr>
          <a:lstStyle/>
          <a:p>
            <a:pPr algn="ctr"/>
            <a:r>
              <a:rPr lang="en-U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Learning from last lesson review </a:t>
            </a:r>
            <a:endPar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9119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6976" y="305778"/>
            <a:ext cx="420820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Question time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Cloud Callout 4"/>
          <p:cNvSpPr/>
          <p:nvPr/>
        </p:nvSpPr>
        <p:spPr>
          <a:xfrm>
            <a:off x="4158356" y="1441379"/>
            <a:ext cx="3722914" cy="2857500"/>
          </a:xfrm>
          <a:prstGeom prst="cloudCallout">
            <a:avLst>
              <a:gd name="adj1" fmla="val -77412"/>
              <a:gd name="adj2" fmla="val 6135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Describe one of the 6R’s</a:t>
            </a:r>
            <a:endParaRPr lang="en-GB" dirty="0">
              <a:solidFill>
                <a:srgbClr val="002060"/>
              </a:solidFill>
            </a:endParaRPr>
          </a:p>
        </p:txBody>
      </p:sp>
      <p:sp>
        <p:nvSpPr>
          <p:cNvPr id="6" name="Cloud Callout 5"/>
          <p:cNvSpPr/>
          <p:nvPr/>
        </p:nvSpPr>
        <p:spPr>
          <a:xfrm flipH="1">
            <a:off x="293912" y="560615"/>
            <a:ext cx="3635833" cy="3472542"/>
          </a:xfrm>
          <a:prstGeom prst="cloudCallout">
            <a:avLst>
              <a:gd name="adj1" fmla="val -77412"/>
              <a:gd name="adj2" fmla="val 6135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Name the 6R’s </a:t>
            </a:r>
            <a:endParaRPr lang="en-GB" dirty="0">
              <a:solidFill>
                <a:srgbClr val="002060"/>
              </a:solidFill>
            </a:endParaRPr>
          </a:p>
        </p:txBody>
      </p:sp>
      <p:sp>
        <p:nvSpPr>
          <p:cNvPr id="7" name="Cloud Callout 6"/>
          <p:cNvSpPr/>
          <p:nvPr/>
        </p:nvSpPr>
        <p:spPr>
          <a:xfrm>
            <a:off x="7734305" y="3755571"/>
            <a:ext cx="3722914" cy="2857500"/>
          </a:xfrm>
          <a:prstGeom prst="cloudCallout">
            <a:avLst>
              <a:gd name="adj1" fmla="val -72149"/>
              <a:gd name="adj2" fmla="val 2764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solidFill>
                  <a:srgbClr val="002060"/>
                </a:solidFill>
              </a:rPr>
              <a:t>What does sustainable </a:t>
            </a:r>
            <a:r>
              <a:rPr lang="en-GB" dirty="0" smtClean="0">
                <a:solidFill>
                  <a:srgbClr val="002060"/>
                </a:solidFill>
              </a:rPr>
              <a:t>design mean?</a:t>
            </a:r>
            <a:endParaRPr lang="en-GB" dirty="0">
              <a:solidFill>
                <a:srgbClr val="002060"/>
              </a:solidFill>
            </a:endParaRPr>
          </a:p>
        </p:txBody>
      </p:sp>
      <p:sp>
        <p:nvSpPr>
          <p:cNvPr id="8" name="Cloud Callout 7"/>
          <p:cNvSpPr/>
          <p:nvPr/>
        </p:nvSpPr>
        <p:spPr>
          <a:xfrm>
            <a:off x="495304" y="3630386"/>
            <a:ext cx="3722914" cy="2857500"/>
          </a:xfrm>
          <a:prstGeom prst="cloudCallout">
            <a:avLst>
              <a:gd name="adj1" fmla="val -39254"/>
              <a:gd name="adj2" fmla="val 3392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dirty="0" smtClean="0">
                <a:solidFill>
                  <a:srgbClr val="002060"/>
                </a:solidFill>
              </a:rPr>
              <a:t>Explain how a designer can make a product more sustainable. </a:t>
            </a:r>
            <a:endParaRPr lang="en-GB" dirty="0">
              <a:solidFill>
                <a:srgbClr val="002060"/>
              </a:solidFill>
            </a:endParaRPr>
          </a:p>
        </p:txBody>
      </p:sp>
      <p:sp>
        <p:nvSpPr>
          <p:cNvPr id="9" name="Cloud Callout 8"/>
          <p:cNvSpPr/>
          <p:nvPr/>
        </p:nvSpPr>
        <p:spPr>
          <a:xfrm flipH="1">
            <a:off x="7907330" y="283029"/>
            <a:ext cx="3635833" cy="3472542"/>
          </a:xfrm>
          <a:prstGeom prst="cloudCallout">
            <a:avLst>
              <a:gd name="adj1" fmla="val -46873"/>
              <a:gd name="adj2" fmla="val 4160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Can you remember the stages of  LCA?</a:t>
            </a:r>
            <a:endParaRPr lang="en-GB" dirty="0">
              <a:solidFill>
                <a:srgbClr val="002060"/>
              </a:solidFill>
            </a:endParaRPr>
          </a:p>
        </p:txBody>
      </p:sp>
    </p:spTree>
    <p:extLst>
      <p:ext uri="{BB962C8B-B14F-4D97-AF65-F5344CB8AC3E}">
        <p14:creationId xmlns:p14="http://schemas.microsoft.com/office/powerpoint/2010/main" val="314236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315914"/>
            <a:ext cx="4598988" cy="203279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u="sng" dirty="0">
                <a:solidFill>
                  <a:srgbClr val="002060"/>
                </a:solidFill>
                <a:latin typeface="Fluffy Slacks BTN" pitchFamily="34" charset="0"/>
              </a:rPr>
              <a:t>What are you doing?</a:t>
            </a:r>
          </a:p>
          <a:p>
            <a:pPr algn="ctr">
              <a:defRPr/>
            </a:pPr>
            <a:endParaRPr lang="en-GB" sz="1600" dirty="0">
              <a:solidFill>
                <a:srgbClr val="002060"/>
              </a:solidFill>
              <a:latin typeface="Fluffy Slacks BTN" pitchFamily="34" charset="0"/>
            </a:endParaRPr>
          </a:p>
          <a:p>
            <a:pPr algn="ctr">
              <a:defRPr/>
            </a:pPr>
            <a:r>
              <a:rPr lang="en-GB" sz="2000" dirty="0" smtClean="0">
                <a:solidFill>
                  <a:srgbClr val="002060"/>
                </a:solidFill>
                <a:latin typeface="Comic Sans MS" panose="030F0702030302020204" pitchFamily="66" charset="0"/>
              </a:rPr>
              <a:t>Learn about sustainability and the 6R’s </a:t>
            </a:r>
            <a:endParaRPr lang="en-GB" dirty="0">
              <a:solidFill>
                <a:srgbClr val="002060"/>
              </a:solidFill>
              <a:latin typeface="Comic Sans MS" panose="030F0702030302020204" pitchFamily="66" charset="0"/>
            </a:endParaRPr>
          </a:p>
        </p:txBody>
      </p:sp>
      <p:sp>
        <p:nvSpPr>
          <p:cNvPr id="5" name="Rounded Rectangle 4"/>
          <p:cNvSpPr/>
          <p:nvPr/>
        </p:nvSpPr>
        <p:spPr>
          <a:xfrm>
            <a:off x="6133794" y="252189"/>
            <a:ext cx="4545012" cy="216024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u="sng" dirty="0">
                <a:solidFill>
                  <a:srgbClr val="002060"/>
                </a:solidFill>
                <a:latin typeface="Fluffy Slacks BTN" pitchFamily="34" charset="0"/>
              </a:rPr>
              <a:t>Where does it fit in?</a:t>
            </a:r>
          </a:p>
          <a:p>
            <a:pPr algn="ctr">
              <a:defRPr/>
            </a:pPr>
            <a:endParaRPr lang="en-GB" sz="2000" dirty="0">
              <a:solidFill>
                <a:srgbClr val="002060"/>
              </a:solidFill>
              <a:latin typeface="Fluffy Slacks BTN" pitchFamily="34" charset="0"/>
            </a:endParaRPr>
          </a:p>
          <a:p>
            <a:pPr algn="ctr">
              <a:defRPr/>
            </a:pPr>
            <a:r>
              <a:rPr lang="en-GB" sz="2000" dirty="0" smtClean="0">
                <a:solidFill>
                  <a:srgbClr val="002060"/>
                </a:solidFill>
                <a:latin typeface="Comic Sans MS" panose="030F0702030302020204" pitchFamily="66" charset="0"/>
              </a:rPr>
              <a:t>You will be tested on this topic. </a:t>
            </a:r>
            <a:endParaRPr lang="en-GB" sz="2000" dirty="0">
              <a:solidFill>
                <a:srgbClr val="002060"/>
              </a:solidFill>
              <a:latin typeface="Comic Sans MS" panose="030F0702030302020204" pitchFamily="66" charset="0"/>
            </a:endParaRPr>
          </a:p>
          <a:p>
            <a:pPr algn="ctr">
              <a:defRPr/>
            </a:pPr>
            <a:endParaRPr lang="en-GB" dirty="0">
              <a:solidFill>
                <a:srgbClr val="002060"/>
              </a:solidFill>
              <a:latin typeface="Fluffy Slacks BTN" pitchFamily="34" charset="0"/>
            </a:endParaRPr>
          </a:p>
        </p:txBody>
      </p:sp>
      <p:sp>
        <p:nvSpPr>
          <p:cNvPr id="6" name="Rounded Rectangle 5"/>
          <p:cNvSpPr/>
          <p:nvPr/>
        </p:nvSpPr>
        <p:spPr>
          <a:xfrm>
            <a:off x="1952771" y="2437948"/>
            <a:ext cx="8137525" cy="24606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u="sng" dirty="0">
                <a:solidFill>
                  <a:srgbClr val="002060"/>
                </a:solidFill>
                <a:latin typeface="Fluffy Slacks BTN" pitchFamily="34" charset="0"/>
              </a:rPr>
              <a:t>Why are you learning this</a:t>
            </a:r>
            <a:r>
              <a:rPr lang="en-GB" u="sng" dirty="0">
                <a:solidFill>
                  <a:srgbClr val="002060"/>
                </a:solidFill>
                <a:latin typeface="Fluffy Slacks BTN" pitchFamily="34" charset="0"/>
              </a:rPr>
              <a:t>?</a:t>
            </a:r>
          </a:p>
          <a:p>
            <a:pPr algn="ctr">
              <a:defRPr/>
            </a:pPr>
            <a:r>
              <a:rPr lang="en-GB" sz="2000" dirty="0" smtClean="0">
                <a:solidFill>
                  <a:srgbClr val="002060"/>
                </a:solidFill>
                <a:latin typeface="Fluffy Slacks BTN" pitchFamily="34" charset="0"/>
              </a:rPr>
              <a:t>. </a:t>
            </a:r>
            <a:endParaRPr lang="en-GB" u="sng" dirty="0">
              <a:solidFill>
                <a:srgbClr val="002060"/>
              </a:solidFill>
              <a:latin typeface="Fluffy Slacks BTN" pitchFamily="34" charset="0"/>
            </a:endParaRPr>
          </a:p>
          <a:p>
            <a:pPr algn="ctr"/>
            <a:r>
              <a:rPr lang="en-GB" sz="2400" dirty="0">
                <a:solidFill>
                  <a:srgbClr val="002060"/>
                </a:solidFill>
                <a:latin typeface="Comic Sans MS" panose="030F0702030302020204" pitchFamily="66" charset="0"/>
              </a:rPr>
              <a:t>It is important to </a:t>
            </a:r>
            <a:r>
              <a:rPr lang="en-GB" sz="2400" dirty="0" smtClean="0">
                <a:solidFill>
                  <a:srgbClr val="002060"/>
                </a:solidFill>
                <a:latin typeface="Comic Sans MS" panose="030F0702030302020204" pitchFamily="66" charset="0"/>
              </a:rPr>
              <a:t>consider ways to reduce the environmental impact of products. </a:t>
            </a:r>
            <a:endParaRPr lang="en-GB" dirty="0">
              <a:solidFill>
                <a:srgbClr val="002060"/>
              </a:solidFill>
              <a:latin typeface="Comic Sans MS" panose="030F0702030302020204" pitchFamily="66" charset="0"/>
            </a:endParaRPr>
          </a:p>
        </p:txBody>
      </p:sp>
      <p:graphicFrame>
        <p:nvGraphicFramePr>
          <p:cNvPr id="7" name="Table 6"/>
          <p:cNvGraphicFramePr>
            <a:graphicFrameLocks noGrp="1"/>
          </p:cNvGraphicFramePr>
          <p:nvPr>
            <p:extLst/>
          </p:nvPr>
        </p:nvGraphicFramePr>
        <p:xfrm>
          <a:off x="1524000" y="5013176"/>
          <a:ext cx="9144000" cy="173732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700808">
                <a:tc>
                  <a:txBody>
                    <a:bodyPr/>
                    <a:lstStyle/>
                    <a:p>
                      <a:r>
                        <a:rPr lang="en-GB" sz="1800" dirty="0" smtClean="0"/>
                        <a:t>B</a:t>
                      </a:r>
                      <a:r>
                        <a:rPr lang="en-GB" sz="1800" dirty="0" smtClean="0">
                          <a:solidFill>
                            <a:schemeClr val="accent2">
                              <a:lumMod val="20000"/>
                              <a:lumOff val="80000"/>
                            </a:schemeClr>
                          </a:solidFill>
                        </a:rPr>
                        <a:t>elieve</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latin typeface="Comic Sans MS" pitchFamily="66" charset="0"/>
                        </a:rPr>
                        <a:t>Approach the task</a:t>
                      </a:r>
                      <a:r>
                        <a:rPr lang="en-GB" sz="1800" b="1" baseline="0" dirty="0" smtClean="0">
                          <a:solidFill>
                            <a:schemeClr val="bg1"/>
                          </a:solidFill>
                          <a:latin typeface="Comic Sans MS" pitchFamily="66" charset="0"/>
                        </a:rPr>
                        <a:t> positively</a:t>
                      </a:r>
                      <a:endParaRPr lang="en-GB" sz="1800" b="1" dirty="0" smtClean="0">
                        <a:solidFill>
                          <a:schemeClr val="bg1"/>
                        </a:solidFill>
                        <a:latin typeface="Comic Sans MS" pitchFamily="66" charset="0"/>
                      </a:endParaRPr>
                    </a:p>
                    <a:p>
                      <a:endParaRPr lang="en-GB" sz="1800" dirty="0">
                        <a:solidFill>
                          <a:srgbClr val="0070C0"/>
                        </a:solidFill>
                      </a:endParaRPr>
                    </a:p>
                  </a:txBody>
                  <a:tcPr marT="45703" marB="45703">
                    <a:solidFill>
                      <a:schemeClr val="accent2"/>
                    </a:solidFill>
                  </a:tcPr>
                </a:tc>
                <a:tc>
                  <a:txBody>
                    <a:bodyPr/>
                    <a:lstStyle/>
                    <a:p>
                      <a:r>
                        <a:rPr lang="en-GB" sz="1800" dirty="0" smtClean="0"/>
                        <a:t>A</a:t>
                      </a:r>
                      <a:r>
                        <a:rPr lang="en-GB" sz="1800" dirty="0" smtClean="0">
                          <a:solidFill>
                            <a:srgbClr val="FF3300"/>
                          </a:solidFill>
                        </a:rPr>
                        <a:t>chieve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chemeClr val="bg1"/>
                          </a:solidFill>
                          <a:effectLst/>
                          <a:latin typeface="Comic Sans MS" pitchFamily="66" charset="0"/>
                          <a:cs typeface="Arial" charset="0"/>
                        </a:rPr>
                        <a:t>Learn as many new things as you can!</a:t>
                      </a:r>
                    </a:p>
                    <a:p>
                      <a:endParaRPr lang="en-GB" sz="1800" dirty="0">
                        <a:solidFill>
                          <a:srgbClr val="FF3300"/>
                        </a:solidFill>
                      </a:endParaRPr>
                    </a:p>
                  </a:txBody>
                  <a:tcPr marT="45703" marB="45703">
                    <a:solidFill>
                      <a:srgbClr val="FFC000"/>
                    </a:solidFill>
                  </a:tcPr>
                </a:tc>
                <a:tc>
                  <a:txBody>
                    <a:bodyPr/>
                    <a:lstStyle/>
                    <a:p>
                      <a:r>
                        <a:rPr lang="en-GB" sz="1800" dirty="0" smtClean="0">
                          <a:solidFill>
                            <a:schemeClr val="bg1"/>
                          </a:solidFill>
                        </a:rPr>
                        <a:t>S</a:t>
                      </a:r>
                      <a:r>
                        <a:rPr lang="en-GB" sz="1800" dirty="0" smtClean="0">
                          <a:solidFill>
                            <a:schemeClr val="accent4">
                              <a:lumMod val="40000"/>
                              <a:lumOff val="60000"/>
                            </a:schemeClr>
                          </a:solidFill>
                        </a:rPr>
                        <a:t>ucceed</a:t>
                      </a:r>
                    </a:p>
                    <a:p>
                      <a:r>
                        <a:rPr lang="en-GB" sz="1800" dirty="0" smtClean="0">
                          <a:solidFill>
                            <a:schemeClr val="accent4">
                              <a:lumMod val="40000"/>
                              <a:lumOff val="60000"/>
                            </a:schemeClr>
                          </a:solidFill>
                          <a:latin typeface="Comic Sans MS" panose="030F0702030302020204" pitchFamily="66" charset="0"/>
                        </a:rPr>
                        <a:t>Take quality notes and</a:t>
                      </a:r>
                      <a:r>
                        <a:rPr lang="en-GB" sz="1800" baseline="0" dirty="0" smtClean="0">
                          <a:solidFill>
                            <a:schemeClr val="accent4">
                              <a:lumMod val="40000"/>
                              <a:lumOff val="60000"/>
                            </a:schemeClr>
                          </a:solidFill>
                          <a:latin typeface="Comic Sans MS" panose="030F0702030302020204" pitchFamily="66" charset="0"/>
                        </a:rPr>
                        <a:t> focus on the task. </a:t>
                      </a:r>
                      <a:endParaRPr lang="en-GB" sz="1800" dirty="0" smtClean="0">
                        <a:solidFill>
                          <a:schemeClr val="accent4">
                            <a:lumMod val="40000"/>
                            <a:lumOff val="60000"/>
                          </a:schemeClr>
                        </a:solidFill>
                        <a:latin typeface="Comic Sans MS" panose="030F0702030302020204" pitchFamily="66" charset="0"/>
                      </a:endParaRPr>
                    </a:p>
                  </a:txBody>
                  <a:tcPr marT="45703" marB="45703">
                    <a:solidFill>
                      <a:schemeClr val="accent4">
                        <a:lumMod val="75000"/>
                      </a:schemeClr>
                    </a:solidFill>
                  </a:tcPr>
                </a:tc>
                <a:tc>
                  <a:txBody>
                    <a:bodyPr/>
                    <a:lstStyle/>
                    <a:p>
                      <a:r>
                        <a:rPr lang="en-GB" sz="1800" dirty="0" smtClean="0"/>
                        <a:t>E</a:t>
                      </a:r>
                      <a:r>
                        <a:rPr lang="en-GB" sz="1800" dirty="0" smtClean="0">
                          <a:solidFill>
                            <a:srgbClr val="FFBDBD"/>
                          </a:solidFill>
                        </a:rPr>
                        <a:t>njoy</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chemeClr val="bg1"/>
                          </a:solidFill>
                          <a:effectLst/>
                          <a:latin typeface="Comic Sans MS" pitchFamily="66" charset="0"/>
                          <a:cs typeface="Arial" charset="0"/>
                        </a:rPr>
                        <a:t>Have fun, but work Safely</a:t>
                      </a:r>
                    </a:p>
                    <a:p>
                      <a:endParaRPr lang="en-GB" sz="1800" dirty="0">
                        <a:solidFill>
                          <a:srgbClr val="C00000"/>
                        </a:solidFill>
                      </a:endParaRPr>
                    </a:p>
                  </a:txBody>
                  <a:tcPr marT="45703" marB="45703">
                    <a:solidFill>
                      <a:srgbClr val="FF0000"/>
                    </a:solidFill>
                  </a:tcPr>
                </a:tc>
                <a:tc>
                  <a:txBody>
                    <a:bodyPr/>
                    <a:lstStyle/>
                    <a:p>
                      <a:r>
                        <a:rPr lang="en-GB" sz="1800" dirty="0" smtClean="0"/>
                        <a:t>S</a:t>
                      </a:r>
                      <a:r>
                        <a:rPr lang="en-GB" sz="1800" dirty="0" smtClean="0">
                          <a:solidFill>
                            <a:srgbClr val="FFFF00"/>
                          </a:solidFill>
                        </a:rPr>
                        <a:t>upport</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chemeClr val="bg1"/>
                          </a:solidFill>
                          <a:effectLst/>
                          <a:latin typeface="Comic Sans MS" pitchFamily="66" charset="0"/>
                          <a:cs typeface="Arial" charset="0"/>
                        </a:rPr>
                        <a:t>Work independently and support each other</a:t>
                      </a:r>
                    </a:p>
                    <a:p>
                      <a:endParaRPr lang="en-GB" sz="1800" dirty="0">
                        <a:solidFill>
                          <a:srgbClr val="92D050"/>
                        </a:solidFill>
                      </a:endParaRPr>
                    </a:p>
                  </a:txBody>
                  <a:tcPr marT="45703" marB="45703">
                    <a:solidFill>
                      <a:srgbClr val="00B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75090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277" t="25706" r="34622" b="20464"/>
          <a:stretch/>
        </p:blipFill>
        <p:spPr>
          <a:xfrm>
            <a:off x="1668748" y="1359418"/>
            <a:ext cx="8377083" cy="5060366"/>
          </a:xfrm>
          <a:prstGeom prst="rect">
            <a:avLst/>
          </a:prstGeom>
        </p:spPr>
      </p:pic>
      <p:sp>
        <p:nvSpPr>
          <p:cNvPr id="5" name="TextBox 4"/>
          <p:cNvSpPr txBox="1"/>
          <p:nvPr/>
        </p:nvSpPr>
        <p:spPr>
          <a:xfrm>
            <a:off x="707922" y="174072"/>
            <a:ext cx="10633587" cy="954107"/>
          </a:xfrm>
          <a:prstGeom prst="rect">
            <a:avLst/>
          </a:prstGeom>
          <a:solidFill>
            <a:srgbClr val="FFFFCC"/>
          </a:solidFill>
        </p:spPr>
        <p:txBody>
          <a:bodyPr wrap="square" rtlCol="0">
            <a:spAutoFit/>
          </a:bodyPr>
          <a:lstStyle/>
          <a:p>
            <a:pPr algn="ctr"/>
            <a:r>
              <a:rPr lang="en-GB" sz="2800" dirty="0">
                <a:solidFill>
                  <a:srgbClr val="002060"/>
                </a:solidFill>
                <a:latin typeface="Comic Sans MS" panose="030F0702030302020204" pitchFamily="66" charset="0"/>
              </a:rPr>
              <a:t>The </a:t>
            </a:r>
            <a:r>
              <a:rPr lang="en-GB" sz="2800" dirty="0" smtClean="0">
                <a:solidFill>
                  <a:srgbClr val="002060"/>
                </a:solidFill>
                <a:latin typeface="Comic Sans MS" panose="030F0702030302020204" pitchFamily="66" charset="0"/>
              </a:rPr>
              <a:t>6R’s </a:t>
            </a:r>
            <a:r>
              <a:rPr lang="en-GB" sz="2800" dirty="0">
                <a:solidFill>
                  <a:srgbClr val="002060"/>
                </a:solidFill>
                <a:latin typeface="Comic Sans MS" panose="030F0702030302020204" pitchFamily="66" charset="0"/>
              </a:rPr>
              <a:t>are an important checklist. They are used by designers to reduce the environmental impact of products.</a:t>
            </a:r>
          </a:p>
        </p:txBody>
      </p:sp>
    </p:spTree>
    <p:extLst>
      <p:ext uri="{BB962C8B-B14F-4D97-AF65-F5344CB8AC3E}">
        <p14:creationId xmlns:p14="http://schemas.microsoft.com/office/powerpoint/2010/main" val="3735989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6183" t="24093" r="35302" b="22521"/>
          <a:stretch/>
        </p:blipFill>
        <p:spPr>
          <a:xfrm>
            <a:off x="1249250" y="572563"/>
            <a:ext cx="9358057" cy="5789600"/>
          </a:xfrm>
          <a:prstGeom prst="rect">
            <a:avLst/>
          </a:prstGeom>
        </p:spPr>
      </p:pic>
      <p:sp>
        <p:nvSpPr>
          <p:cNvPr id="3" name="TextBox 2"/>
          <p:cNvSpPr txBox="1"/>
          <p:nvPr/>
        </p:nvSpPr>
        <p:spPr>
          <a:xfrm>
            <a:off x="7438030" y="5854890"/>
            <a:ext cx="1596788" cy="504967"/>
          </a:xfrm>
          <a:prstGeom prst="rect">
            <a:avLst/>
          </a:prstGeom>
          <a:solidFill>
            <a:schemeClr val="bg1"/>
          </a:solidFill>
        </p:spPr>
        <p:txBody>
          <a:bodyPr wrap="square" rtlCol="0">
            <a:spAutoFit/>
          </a:bodyPr>
          <a:lstStyle/>
          <a:p>
            <a:endParaRPr lang="en-GB" dirty="0"/>
          </a:p>
        </p:txBody>
      </p:sp>
      <p:sp>
        <p:nvSpPr>
          <p:cNvPr id="2" name="TextBox 1"/>
          <p:cNvSpPr txBox="1"/>
          <p:nvPr/>
        </p:nvSpPr>
        <p:spPr>
          <a:xfrm>
            <a:off x="7287905" y="5691874"/>
            <a:ext cx="1487606" cy="830997"/>
          </a:xfrm>
          <a:prstGeom prst="rect">
            <a:avLst/>
          </a:prstGeom>
          <a:noFill/>
        </p:spPr>
        <p:txBody>
          <a:bodyPr wrap="square" rtlCol="0">
            <a:spAutoFit/>
          </a:bodyPr>
          <a:lstStyle/>
          <a:p>
            <a:r>
              <a:rPr lang="en-GB" sz="4800" dirty="0" smtClean="0">
                <a:solidFill>
                  <a:srgbClr val="FF0000"/>
                </a:solidFill>
              </a:rPr>
              <a:t>PAIR</a:t>
            </a:r>
            <a:endParaRPr lang="en-GB" sz="4800" dirty="0">
              <a:solidFill>
                <a:srgbClr val="FF0000"/>
              </a:solidFill>
            </a:endParaRPr>
          </a:p>
        </p:txBody>
      </p:sp>
    </p:spTree>
    <p:extLst>
      <p:ext uri="{BB962C8B-B14F-4D97-AF65-F5344CB8AC3E}">
        <p14:creationId xmlns:p14="http://schemas.microsoft.com/office/powerpoint/2010/main" val="1709650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75581" y="0"/>
            <a:ext cx="1552348"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6R’s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extBox 4"/>
          <p:cNvSpPr txBox="1"/>
          <p:nvPr/>
        </p:nvSpPr>
        <p:spPr>
          <a:xfrm>
            <a:off x="589934" y="1024713"/>
            <a:ext cx="10633587" cy="523220"/>
          </a:xfrm>
          <a:prstGeom prst="rect">
            <a:avLst/>
          </a:prstGeom>
          <a:solidFill>
            <a:srgbClr val="FFFFCC"/>
          </a:solidFill>
        </p:spPr>
        <p:txBody>
          <a:bodyPr wrap="square" rtlCol="0">
            <a:spAutoFit/>
          </a:bodyPr>
          <a:lstStyle/>
          <a:p>
            <a:pPr algn="ctr"/>
            <a:r>
              <a:rPr lang="en-GB" sz="2800" dirty="0" smtClean="0">
                <a:solidFill>
                  <a:srgbClr val="002060"/>
                </a:solidFill>
                <a:latin typeface="Comic Sans MS" panose="030F0702030302020204" pitchFamily="66" charset="0"/>
              </a:rPr>
              <a:t>What does each 6R mean? </a:t>
            </a:r>
            <a:endParaRPr lang="en-GB" sz="2800" dirty="0">
              <a:solidFill>
                <a:srgbClr val="002060"/>
              </a:solidFill>
              <a:latin typeface="Comic Sans MS" panose="030F0702030302020204" pitchFamily="66" charset="0"/>
            </a:endParaRPr>
          </a:p>
        </p:txBody>
      </p:sp>
      <p:pic>
        <p:nvPicPr>
          <p:cNvPr id="6" name="Picture 5"/>
          <p:cNvPicPr>
            <a:picLocks noChangeAspect="1"/>
          </p:cNvPicPr>
          <p:nvPr/>
        </p:nvPicPr>
        <p:blipFill rotWithShape="1">
          <a:blip r:embed="rId2"/>
          <a:srcRect l="43388" t="25504" r="23740" b="47883"/>
          <a:stretch/>
        </p:blipFill>
        <p:spPr>
          <a:xfrm>
            <a:off x="925798" y="1859538"/>
            <a:ext cx="10251913" cy="4666389"/>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755879" y="1234935"/>
            <a:ext cx="8301696"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Match the R to the definition</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174888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98708865"/>
              </p:ext>
            </p:extLst>
          </p:nvPr>
        </p:nvGraphicFramePr>
        <p:xfrm>
          <a:off x="816429" y="260647"/>
          <a:ext cx="10695214" cy="6400800"/>
        </p:xfrm>
        <a:graphic>
          <a:graphicData uri="http://schemas.openxmlformats.org/drawingml/2006/table">
            <a:tbl>
              <a:tblPr firstRow="1" bandRow="1">
                <a:tableStyleId>{5940675A-B579-460E-94D1-54222C63F5DA}</a:tableStyleId>
              </a:tblPr>
              <a:tblGrid>
                <a:gridCol w="5259941">
                  <a:extLst>
                    <a:ext uri="{9D8B030D-6E8A-4147-A177-3AD203B41FA5}">
                      <a16:colId xmlns:a16="http://schemas.microsoft.com/office/drawing/2014/main" val="20000"/>
                    </a:ext>
                  </a:extLst>
                </a:gridCol>
                <a:gridCol w="5435273">
                  <a:extLst>
                    <a:ext uri="{9D8B030D-6E8A-4147-A177-3AD203B41FA5}">
                      <a16:colId xmlns:a16="http://schemas.microsoft.com/office/drawing/2014/main" val="20001"/>
                    </a:ext>
                  </a:extLst>
                </a:gridCol>
              </a:tblGrid>
              <a:tr h="1360944">
                <a:tc>
                  <a:txBody>
                    <a:bodyPr/>
                    <a:lstStyle/>
                    <a:p>
                      <a:r>
                        <a:rPr lang="en-GB" sz="3200" u="sng" dirty="0" smtClean="0"/>
                        <a:t>Re-cycle</a:t>
                      </a:r>
                      <a:r>
                        <a:rPr lang="en-GB" sz="3200" baseline="0" dirty="0" smtClean="0"/>
                        <a:t> </a:t>
                      </a:r>
                      <a:endParaRPr lang="en-GB" sz="3200" dirty="0" smtClean="0"/>
                    </a:p>
                    <a:p>
                      <a:endParaRPr lang="en-GB" sz="1800" dirty="0" smtClean="0"/>
                    </a:p>
                    <a:p>
                      <a:endParaRPr lang="en-GB" sz="1800" dirty="0" smtClean="0"/>
                    </a:p>
                    <a:p>
                      <a:endParaRPr lang="en-GB" sz="1800" dirty="0" smtClean="0"/>
                    </a:p>
                    <a:p>
                      <a:endParaRPr lang="en-GB" sz="1800" dirty="0" smtClean="0"/>
                    </a:p>
                    <a:p>
                      <a:endParaRPr lang="en-GB" sz="1800" dirty="0" smtClean="0"/>
                    </a:p>
                  </a:txBody>
                  <a:tcPr/>
                </a:tc>
                <a:tc>
                  <a:txBody>
                    <a:bodyPr/>
                    <a:lstStyle/>
                    <a:p>
                      <a:r>
                        <a:rPr lang="en-GB" sz="3200" u="sng" dirty="0" smtClean="0"/>
                        <a:t>Re-use </a:t>
                      </a:r>
                      <a:endParaRPr lang="en-GB" sz="3200" u="sng" dirty="0"/>
                    </a:p>
                  </a:txBody>
                  <a:tcPr/>
                </a:tc>
                <a:extLst>
                  <a:ext uri="{0D108BD9-81ED-4DB2-BD59-A6C34878D82A}">
                    <a16:rowId xmlns:a16="http://schemas.microsoft.com/office/drawing/2014/main" val="10000"/>
                  </a:ext>
                </a:extLst>
              </a:tr>
              <a:tr h="370840">
                <a:tc>
                  <a:txBody>
                    <a:bodyPr/>
                    <a:lstStyle/>
                    <a:p>
                      <a:r>
                        <a:rPr lang="en-GB" sz="3200" u="sng" dirty="0" smtClean="0"/>
                        <a:t>Re-think </a:t>
                      </a:r>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a:p>
                  </a:txBody>
                  <a:tcPr/>
                </a:tc>
                <a:tc>
                  <a:txBody>
                    <a:bodyPr/>
                    <a:lstStyle/>
                    <a:p>
                      <a:r>
                        <a:rPr lang="en-GB" sz="3200" u="sng" dirty="0" smtClean="0"/>
                        <a:t>Re-pair</a:t>
                      </a:r>
                      <a:r>
                        <a:rPr lang="en-GB" sz="1800" u="sng" baseline="0" dirty="0" smtClean="0"/>
                        <a:t> </a:t>
                      </a:r>
                      <a:r>
                        <a:rPr lang="en-GB" sz="1800" dirty="0" smtClean="0"/>
                        <a:t>                                                                      </a:t>
                      </a:r>
                      <a:endParaRPr lang="en-GB" sz="1800" dirty="0"/>
                    </a:p>
                  </a:txBody>
                  <a:tcPr/>
                </a:tc>
                <a:extLst>
                  <a:ext uri="{0D108BD9-81ED-4DB2-BD59-A6C34878D82A}">
                    <a16:rowId xmlns:a16="http://schemas.microsoft.com/office/drawing/2014/main" val="10001"/>
                  </a:ext>
                </a:extLst>
              </a:tr>
              <a:tr h="370840">
                <a:tc>
                  <a:txBody>
                    <a:bodyPr/>
                    <a:lstStyle/>
                    <a:p>
                      <a:r>
                        <a:rPr lang="en-GB" sz="3200" u="sng" dirty="0" smtClean="0"/>
                        <a:t>Re-duce </a:t>
                      </a:r>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a:p>
                  </a:txBody>
                  <a:tcPr/>
                </a:tc>
                <a:tc>
                  <a:txBody>
                    <a:bodyPr/>
                    <a:lstStyle/>
                    <a:p>
                      <a:r>
                        <a:rPr lang="en-GB" sz="3200" u="sng" dirty="0" smtClean="0"/>
                        <a:t>Re-fuse </a:t>
                      </a:r>
                      <a:endParaRPr lang="en-GB" sz="3200" u="sng" dirty="0"/>
                    </a:p>
                  </a:txBody>
                  <a:tcPr/>
                </a:tc>
                <a:extLst>
                  <a:ext uri="{0D108BD9-81ED-4DB2-BD59-A6C34878D82A}">
                    <a16:rowId xmlns:a16="http://schemas.microsoft.com/office/drawing/2014/main" val="10002"/>
                  </a:ext>
                </a:extLst>
              </a:tr>
            </a:tbl>
          </a:graphicData>
        </a:graphic>
      </p:graphicFrame>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86" t="23413" r="38423" b="21826"/>
          <a:stretch/>
        </p:blipFill>
        <p:spPr bwMode="auto">
          <a:xfrm>
            <a:off x="3431705" y="476284"/>
            <a:ext cx="2330345"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6225" t="22633" r="47551" b="31468"/>
          <a:stretch/>
        </p:blipFill>
        <p:spPr bwMode="auto">
          <a:xfrm>
            <a:off x="3913543" y="2413837"/>
            <a:ext cx="1817778" cy="178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42" t="18237" r="37127" b="17413"/>
          <a:stretch/>
        </p:blipFill>
        <p:spPr bwMode="auto">
          <a:xfrm>
            <a:off x="8180821" y="4581129"/>
            <a:ext cx="2092775" cy="187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32768" y="975156"/>
            <a:ext cx="1656184" cy="923330"/>
          </a:xfrm>
          <a:prstGeom prst="rect">
            <a:avLst/>
          </a:prstGeom>
          <a:noFill/>
        </p:spPr>
        <p:txBody>
          <a:bodyPr wrap="square" rtlCol="0">
            <a:spAutoFit/>
          </a:bodyPr>
          <a:lstStyle/>
          <a:p>
            <a:r>
              <a:rPr lang="en-GB" dirty="0">
                <a:latin typeface="Comic Sans MS" pitchFamily="66" charset="0"/>
              </a:rPr>
              <a:t>Re-processed</a:t>
            </a:r>
          </a:p>
          <a:p>
            <a:r>
              <a:rPr lang="en-GB" dirty="0">
                <a:latin typeface="Comic Sans MS" pitchFamily="66" charset="0"/>
              </a:rPr>
              <a:t>Cleaned</a:t>
            </a:r>
          </a:p>
          <a:p>
            <a:r>
              <a:rPr lang="en-GB" dirty="0">
                <a:latin typeface="Comic Sans MS" pitchFamily="66" charset="0"/>
              </a:rPr>
              <a:t>Purified</a:t>
            </a:r>
          </a:p>
        </p:txBody>
      </p:sp>
      <p:sp>
        <p:nvSpPr>
          <p:cNvPr id="10" name="TextBox 9"/>
          <p:cNvSpPr txBox="1"/>
          <p:nvPr/>
        </p:nvSpPr>
        <p:spPr>
          <a:xfrm>
            <a:off x="6096000" y="961687"/>
            <a:ext cx="1656184" cy="1077218"/>
          </a:xfrm>
          <a:prstGeom prst="rect">
            <a:avLst/>
          </a:prstGeom>
          <a:noFill/>
        </p:spPr>
        <p:txBody>
          <a:bodyPr wrap="square" rtlCol="0">
            <a:spAutoFit/>
          </a:bodyPr>
          <a:lstStyle/>
          <a:p>
            <a:r>
              <a:rPr lang="en-GB" sz="1600" dirty="0">
                <a:latin typeface="Comic Sans MS" pitchFamily="66" charset="0"/>
              </a:rPr>
              <a:t>Use same thing over again (margarine tub to grow seeds)</a:t>
            </a:r>
          </a:p>
        </p:txBody>
      </p:sp>
      <p:sp>
        <p:nvSpPr>
          <p:cNvPr id="11" name="TextBox 10"/>
          <p:cNvSpPr txBox="1"/>
          <p:nvPr/>
        </p:nvSpPr>
        <p:spPr>
          <a:xfrm>
            <a:off x="1035853" y="2913441"/>
            <a:ext cx="1794733" cy="1323439"/>
          </a:xfrm>
          <a:prstGeom prst="rect">
            <a:avLst/>
          </a:prstGeom>
          <a:noFill/>
        </p:spPr>
        <p:txBody>
          <a:bodyPr wrap="square" rtlCol="0">
            <a:spAutoFit/>
          </a:bodyPr>
          <a:lstStyle/>
          <a:p>
            <a:r>
              <a:rPr lang="en-GB" sz="1600" dirty="0">
                <a:latin typeface="Comic Sans MS" pitchFamily="66" charset="0"/>
              </a:rPr>
              <a:t>Do we make too many products? Can we change the way they are made?</a:t>
            </a:r>
          </a:p>
        </p:txBody>
      </p:sp>
      <p:sp>
        <p:nvSpPr>
          <p:cNvPr id="12" name="TextBox 11"/>
          <p:cNvSpPr txBox="1"/>
          <p:nvPr/>
        </p:nvSpPr>
        <p:spPr>
          <a:xfrm>
            <a:off x="6102503" y="2894008"/>
            <a:ext cx="1842045" cy="1200329"/>
          </a:xfrm>
          <a:prstGeom prst="rect">
            <a:avLst/>
          </a:prstGeom>
          <a:noFill/>
        </p:spPr>
        <p:txBody>
          <a:bodyPr wrap="square" rtlCol="0">
            <a:spAutoFit/>
          </a:bodyPr>
          <a:lstStyle/>
          <a:p>
            <a:r>
              <a:rPr lang="en-GB" dirty="0">
                <a:latin typeface="Comic Sans MS" pitchFamily="66" charset="0"/>
              </a:rPr>
              <a:t>When a product rips or breaks- try to fix it. </a:t>
            </a:r>
          </a:p>
        </p:txBody>
      </p:sp>
      <p:sp>
        <p:nvSpPr>
          <p:cNvPr id="13" name="TextBox 12"/>
          <p:cNvSpPr txBox="1"/>
          <p:nvPr/>
        </p:nvSpPr>
        <p:spPr>
          <a:xfrm>
            <a:off x="1053193" y="5013861"/>
            <a:ext cx="2016224" cy="1200329"/>
          </a:xfrm>
          <a:prstGeom prst="rect">
            <a:avLst/>
          </a:prstGeom>
          <a:noFill/>
        </p:spPr>
        <p:txBody>
          <a:bodyPr wrap="square" rtlCol="0">
            <a:spAutoFit/>
          </a:bodyPr>
          <a:lstStyle/>
          <a:p>
            <a:r>
              <a:rPr lang="en-GB" dirty="0">
                <a:latin typeface="Comic Sans MS" pitchFamily="66" charset="0"/>
              </a:rPr>
              <a:t>Cut down on amount of energy/material used.</a:t>
            </a:r>
          </a:p>
        </p:txBody>
      </p:sp>
      <p:sp>
        <p:nvSpPr>
          <p:cNvPr id="14" name="TextBox 13"/>
          <p:cNvSpPr txBox="1"/>
          <p:nvPr/>
        </p:nvSpPr>
        <p:spPr>
          <a:xfrm>
            <a:off x="6102502" y="5013861"/>
            <a:ext cx="2078318" cy="1477328"/>
          </a:xfrm>
          <a:prstGeom prst="rect">
            <a:avLst/>
          </a:prstGeom>
          <a:noFill/>
        </p:spPr>
        <p:txBody>
          <a:bodyPr wrap="square" rtlCol="0">
            <a:spAutoFit/>
          </a:bodyPr>
          <a:lstStyle/>
          <a:p>
            <a:r>
              <a:rPr lang="en-GB" dirty="0">
                <a:latin typeface="Comic Sans MS" pitchFamily="66" charset="0"/>
              </a:rPr>
              <a:t>Do not use or buy products you do not need or are bad for environment</a:t>
            </a:r>
          </a:p>
        </p:txBody>
      </p:sp>
      <p:pic>
        <p:nvPicPr>
          <p:cNvPr id="16" name="Picture 16" descr="100_0365-1024x768"/>
          <p:cNvPicPr>
            <a:picLocks noChangeAspect="1" noChangeArrowheads="1"/>
          </p:cNvPicPr>
          <p:nvPr/>
        </p:nvPicPr>
        <p:blipFill>
          <a:blip r:embed="rId6" cstate="print">
            <a:extLst>
              <a:ext uri="{28A0092B-C50C-407E-A947-70E740481C1C}">
                <a14:useLocalDpi xmlns:a14="http://schemas.microsoft.com/office/drawing/2010/main" val="0"/>
              </a:ext>
            </a:extLst>
          </a:blip>
          <a:srcRect l="25174" r="20671"/>
          <a:stretch>
            <a:fillRect/>
          </a:stretch>
        </p:blipFill>
        <p:spPr bwMode="auto">
          <a:xfrm>
            <a:off x="8679692" y="326621"/>
            <a:ext cx="1361106" cy="188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100_3113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l="2370" t="24498" r="22980"/>
          <a:stretch>
            <a:fillRect/>
          </a:stretch>
        </p:blipFill>
        <p:spPr bwMode="auto">
          <a:xfrm>
            <a:off x="8165818" y="2451748"/>
            <a:ext cx="2336212" cy="17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piece of woo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493" t="23276" r="5561" b="23605"/>
          <a:stretch/>
        </p:blipFill>
        <p:spPr bwMode="auto">
          <a:xfrm>
            <a:off x="2824567" y="4539232"/>
            <a:ext cx="1828800" cy="9438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small piece of wood"/>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9001" t="11528" r="19607" b="36719"/>
          <a:stretch/>
        </p:blipFill>
        <p:spPr bwMode="auto">
          <a:xfrm>
            <a:off x="5176481" y="4644529"/>
            <a:ext cx="652102" cy="73866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4596877" y="4898571"/>
            <a:ext cx="579604" cy="293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8" descr="Image result for electricit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8369" y="5401784"/>
            <a:ext cx="1508112" cy="100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76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additive="base">
                                        <p:cTn id="4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887" y="121320"/>
            <a:ext cx="839627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What is sustainable design?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extBox 4"/>
          <p:cNvSpPr txBox="1"/>
          <p:nvPr/>
        </p:nvSpPr>
        <p:spPr>
          <a:xfrm>
            <a:off x="1120399" y="1159098"/>
            <a:ext cx="10187188" cy="1384995"/>
          </a:xfrm>
          <a:prstGeom prst="rect">
            <a:avLst/>
          </a:prstGeom>
          <a:solidFill>
            <a:srgbClr val="FFFFCC"/>
          </a:solidFill>
        </p:spPr>
        <p:txBody>
          <a:bodyPr wrap="square" rtlCol="0">
            <a:spAutoFit/>
          </a:bodyPr>
          <a:lstStyle/>
          <a:p>
            <a:r>
              <a:rPr lang="en-GB" sz="2800" dirty="0" smtClean="0">
                <a:solidFill>
                  <a:srgbClr val="002060"/>
                </a:solidFill>
                <a:latin typeface="Comic Sans MS" panose="030F0702030302020204" pitchFamily="66" charset="0"/>
              </a:rPr>
              <a:t>To create products and services that </a:t>
            </a:r>
            <a:r>
              <a:rPr lang="en-GB" sz="2800" u="sng" dirty="0" smtClean="0">
                <a:solidFill>
                  <a:srgbClr val="FF0000"/>
                </a:solidFill>
                <a:latin typeface="Comic Sans MS" panose="030F0702030302020204" pitchFamily="66" charset="0"/>
              </a:rPr>
              <a:t>are not harmful to the environment </a:t>
            </a:r>
            <a:r>
              <a:rPr lang="en-GB" sz="2800" dirty="0" smtClean="0">
                <a:solidFill>
                  <a:srgbClr val="002060"/>
                </a:solidFill>
                <a:latin typeface="Comic Sans MS" panose="030F0702030302020204" pitchFamily="66" charset="0"/>
              </a:rPr>
              <a:t>or </a:t>
            </a:r>
            <a:r>
              <a:rPr lang="en-GB" sz="2800" u="sng" dirty="0" smtClean="0">
                <a:solidFill>
                  <a:srgbClr val="FF0000"/>
                </a:solidFill>
                <a:latin typeface="Comic Sans MS" panose="030F0702030302020204" pitchFamily="66" charset="0"/>
              </a:rPr>
              <a:t>use up the planets natural resources, </a:t>
            </a:r>
            <a:r>
              <a:rPr lang="en-GB" sz="2800" dirty="0" smtClean="0">
                <a:solidFill>
                  <a:srgbClr val="002060"/>
                </a:solidFill>
                <a:latin typeface="Comic Sans MS" panose="030F0702030302020204" pitchFamily="66" charset="0"/>
              </a:rPr>
              <a:t>therefore protecting our planet for future generations. </a:t>
            </a:r>
            <a:endParaRPr lang="en-GB" sz="2800" dirty="0">
              <a:solidFill>
                <a:srgbClr val="002060"/>
              </a:solidFill>
              <a:latin typeface="Comic Sans MS" panose="030F0702030302020204" pitchFamily="66" charset="0"/>
            </a:endParaRPr>
          </a:p>
        </p:txBody>
      </p:sp>
      <p:pic>
        <p:nvPicPr>
          <p:cNvPr id="1026" name="Picture 2" descr="Image result for group t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120" y="4759232"/>
            <a:ext cx="2281877" cy="17146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0335" y="3049365"/>
            <a:ext cx="10988676" cy="2246769"/>
          </a:xfrm>
          <a:prstGeom prst="rect">
            <a:avLst/>
          </a:prstGeom>
          <a:noFill/>
        </p:spPr>
        <p:txBody>
          <a:bodyPr wrap="square" rtlCol="0">
            <a:spAutoFit/>
          </a:bodyPr>
          <a:lstStyle/>
          <a:p>
            <a:r>
              <a:rPr lang="en-GB" sz="2800" dirty="0" smtClean="0">
                <a:solidFill>
                  <a:srgbClr val="002060"/>
                </a:solidFill>
              </a:rPr>
              <a:t>Around your table, create a </a:t>
            </a:r>
            <a:r>
              <a:rPr lang="en-GB" sz="2800" u="sng" dirty="0" smtClean="0">
                <a:solidFill>
                  <a:srgbClr val="002060"/>
                </a:solidFill>
              </a:rPr>
              <a:t>spider diagram with the heading “Sustainable design” in the middle.</a:t>
            </a:r>
            <a:r>
              <a:rPr lang="en-GB" sz="2800" dirty="0" smtClean="0">
                <a:solidFill>
                  <a:srgbClr val="002060"/>
                </a:solidFill>
              </a:rPr>
              <a:t> </a:t>
            </a:r>
          </a:p>
          <a:p>
            <a:r>
              <a:rPr lang="en-GB" sz="2800" dirty="0" smtClean="0">
                <a:solidFill>
                  <a:srgbClr val="002060"/>
                </a:solidFill>
              </a:rPr>
              <a:t>List as many ways as you can think of, how a designer can create a sustainable product. (consider all the LCA of a product  (Materials, production, distribution, use and disposal) </a:t>
            </a:r>
            <a:endParaRPr lang="en-GB" sz="2800" dirty="0">
              <a:solidFill>
                <a:srgbClr val="002060"/>
              </a:solidFill>
            </a:endParaRPr>
          </a:p>
        </p:txBody>
      </p:sp>
      <p:sp>
        <p:nvSpPr>
          <p:cNvPr id="6" name="TextBox 5"/>
          <p:cNvSpPr txBox="1"/>
          <p:nvPr/>
        </p:nvSpPr>
        <p:spPr>
          <a:xfrm>
            <a:off x="8925636" y="256182"/>
            <a:ext cx="2763375" cy="707886"/>
          </a:xfrm>
          <a:prstGeom prst="rect">
            <a:avLst/>
          </a:prstGeom>
          <a:solidFill>
            <a:srgbClr val="FFFF00"/>
          </a:solidFill>
          <a:scene3d>
            <a:camera prst="orthographicFront"/>
            <a:lightRig rig="threePt" dir="t"/>
          </a:scene3d>
          <a:sp3d>
            <a:bevelT/>
          </a:sp3d>
        </p:spPr>
        <p:txBody>
          <a:bodyPr wrap="square" rtlCol="0">
            <a:spAutoFit/>
          </a:bodyPr>
          <a:lstStyle/>
          <a:p>
            <a:r>
              <a:rPr lang="en-GB" sz="2000" b="1" dirty="0" smtClean="0">
                <a:solidFill>
                  <a:srgbClr val="002060"/>
                </a:solidFill>
                <a:latin typeface="Comic Sans MS" panose="030F0702030302020204" pitchFamily="66" charset="0"/>
              </a:rPr>
              <a:t>Copy definition in theory books.</a:t>
            </a:r>
            <a:endParaRPr lang="en-GB" sz="2000"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3398673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9266" y="28523"/>
            <a:ext cx="839627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What is sustainable design?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extBox 4"/>
          <p:cNvSpPr txBox="1"/>
          <p:nvPr/>
        </p:nvSpPr>
        <p:spPr>
          <a:xfrm>
            <a:off x="1120399" y="1159098"/>
            <a:ext cx="10187188" cy="646331"/>
          </a:xfrm>
          <a:prstGeom prst="rect">
            <a:avLst/>
          </a:prstGeom>
          <a:noFill/>
        </p:spPr>
        <p:txBody>
          <a:bodyPr wrap="square" rtlCol="0">
            <a:spAutoFit/>
          </a:bodyPr>
          <a:lstStyle/>
          <a:p>
            <a:r>
              <a:rPr lang="en-GB" dirty="0" smtClean="0">
                <a:solidFill>
                  <a:srgbClr val="002060"/>
                </a:solidFill>
                <a:latin typeface="Comic Sans MS" panose="030F0702030302020204" pitchFamily="66" charset="0"/>
              </a:rPr>
              <a:t>To create products and services that are not harmful to the environment or use up the planets natural resources, therefore protecting our planet for future generations. </a:t>
            </a:r>
            <a:endParaRPr lang="en-GB" dirty="0">
              <a:solidFill>
                <a:srgbClr val="002060"/>
              </a:solidFill>
              <a:latin typeface="Comic Sans MS" panose="030F0702030302020204" pitchFamily="66" charset="0"/>
            </a:endParaRPr>
          </a:p>
        </p:txBody>
      </p:sp>
      <p:sp>
        <p:nvSpPr>
          <p:cNvPr id="3" name="TextBox 2"/>
          <p:cNvSpPr txBox="1"/>
          <p:nvPr/>
        </p:nvSpPr>
        <p:spPr>
          <a:xfrm>
            <a:off x="4629098" y="3063525"/>
            <a:ext cx="2910625" cy="461665"/>
          </a:xfrm>
          <a:prstGeom prst="rect">
            <a:avLst/>
          </a:prstGeom>
          <a:solidFill>
            <a:srgbClr val="FFFF00"/>
          </a:solidFill>
        </p:spPr>
        <p:txBody>
          <a:bodyPr wrap="square" rtlCol="0">
            <a:spAutoFit/>
          </a:bodyPr>
          <a:lstStyle/>
          <a:p>
            <a:r>
              <a:rPr lang="en-GB" sz="2400" dirty="0" smtClean="0">
                <a:solidFill>
                  <a:srgbClr val="002060"/>
                </a:solidFill>
              </a:rPr>
              <a:t>Sustainable design</a:t>
            </a:r>
            <a:endParaRPr lang="en-GB" sz="2400" dirty="0">
              <a:solidFill>
                <a:srgbClr val="002060"/>
              </a:solidFill>
            </a:endParaRPr>
          </a:p>
        </p:txBody>
      </p:sp>
      <p:cxnSp>
        <p:nvCxnSpPr>
          <p:cNvPr id="12" name="Straight Arrow Connector 11"/>
          <p:cNvCxnSpPr/>
          <p:nvPr/>
        </p:nvCxnSpPr>
        <p:spPr>
          <a:xfrm flipV="1">
            <a:off x="7186411" y="2550017"/>
            <a:ext cx="235008" cy="837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21419" y="1979971"/>
            <a:ext cx="2601533" cy="646331"/>
          </a:xfrm>
          <a:prstGeom prst="rect">
            <a:avLst/>
          </a:prstGeom>
          <a:noFill/>
        </p:spPr>
        <p:txBody>
          <a:bodyPr wrap="square" rtlCol="0">
            <a:spAutoFit/>
          </a:bodyPr>
          <a:lstStyle/>
          <a:p>
            <a:r>
              <a:rPr lang="en-GB" dirty="0" smtClean="0">
                <a:latin typeface="Comic Sans MS" panose="030F0702030302020204" pitchFamily="66" charset="0"/>
              </a:rPr>
              <a:t>Use recycled materials</a:t>
            </a:r>
            <a:endParaRPr lang="en-GB" dirty="0">
              <a:latin typeface="Comic Sans MS" panose="030F0702030302020204" pitchFamily="66" charset="0"/>
            </a:endParaRPr>
          </a:p>
        </p:txBody>
      </p:sp>
      <p:cxnSp>
        <p:nvCxnSpPr>
          <p:cNvPr id="14" name="Straight Arrow Connector 13"/>
          <p:cNvCxnSpPr/>
          <p:nvPr/>
        </p:nvCxnSpPr>
        <p:spPr>
          <a:xfrm flipV="1">
            <a:off x="7186411" y="3547819"/>
            <a:ext cx="1224990" cy="185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519342" y="3087062"/>
            <a:ext cx="3155388" cy="646331"/>
          </a:xfrm>
          <a:prstGeom prst="rect">
            <a:avLst/>
          </a:prstGeom>
          <a:noFill/>
        </p:spPr>
        <p:txBody>
          <a:bodyPr wrap="square" rtlCol="0">
            <a:spAutoFit/>
          </a:bodyPr>
          <a:lstStyle/>
          <a:p>
            <a:r>
              <a:rPr lang="en-GB" dirty="0" smtClean="0">
                <a:latin typeface="Comic Sans MS" panose="030F0702030302020204" pitchFamily="66" charset="0"/>
              </a:rPr>
              <a:t>Use biodegradable materials </a:t>
            </a:r>
            <a:endParaRPr lang="en-GB" dirty="0">
              <a:latin typeface="Comic Sans MS" panose="030F0702030302020204" pitchFamily="66" charset="0"/>
            </a:endParaRPr>
          </a:p>
        </p:txBody>
      </p:sp>
      <p:sp>
        <p:nvSpPr>
          <p:cNvPr id="18" name="TextBox 17"/>
          <p:cNvSpPr txBox="1"/>
          <p:nvPr/>
        </p:nvSpPr>
        <p:spPr>
          <a:xfrm>
            <a:off x="8223096" y="5087363"/>
            <a:ext cx="2601533" cy="923330"/>
          </a:xfrm>
          <a:prstGeom prst="rect">
            <a:avLst/>
          </a:prstGeom>
          <a:noFill/>
        </p:spPr>
        <p:txBody>
          <a:bodyPr wrap="square" rtlCol="0">
            <a:spAutoFit/>
          </a:bodyPr>
          <a:lstStyle/>
          <a:p>
            <a:r>
              <a:rPr lang="en-GB" dirty="0" smtClean="0">
                <a:latin typeface="Comic Sans MS" panose="030F0702030302020204" pitchFamily="66" charset="0"/>
              </a:rPr>
              <a:t>Design and make products that are built to last</a:t>
            </a:r>
            <a:endParaRPr lang="en-GB" dirty="0">
              <a:latin typeface="Comic Sans MS" panose="030F0702030302020204" pitchFamily="66" charset="0"/>
            </a:endParaRPr>
          </a:p>
        </p:txBody>
      </p:sp>
      <p:cxnSp>
        <p:nvCxnSpPr>
          <p:cNvPr id="19" name="Straight Arrow Connector 18"/>
          <p:cNvCxnSpPr/>
          <p:nvPr/>
        </p:nvCxnSpPr>
        <p:spPr>
          <a:xfrm>
            <a:off x="6849414" y="3894068"/>
            <a:ext cx="1277155" cy="1167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975251" y="3502106"/>
            <a:ext cx="45457" cy="889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60722" y="4321621"/>
            <a:ext cx="2601533" cy="923330"/>
          </a:xfrm>
          <a:prstGeom prst="rect">
            <a:avLst/>
          </a:prstGeom>
          <a:noFill/>
        </p:spPr>
        <p:txBody>
          <a:bodyPr wrap="square" rtlCol="0">
            <a:spAutoFit/>
          </a:bodyPr>
          <a:lstStyle/>
          <a:p>
            <a:r>
              <a:rPr lang="en-GB" dirty="0" smtClean="0">
                <a:latin typeface="Comic Sans MS" panose="030F0702030302020204" pitchFamily="66" charset="0"/>
              </a:rPr>
              <a:t>Don’t make products out of non renewable materials. </a:t>
            </a:r>
            <a:endParaRPr lang="en-GB" dirty="0">
              <a:latin typeface="Comic Sans MS" panose="030F0702030302020204" pitchFamily="66" charset="0"/>
            </a:endParaRPr>
          </a:p>
        </p:txBody>
      </p:sp>
      <p:cxnSp>
        <p:nvCxnSpPr>
          <p:cNvPr id="24" name="Straight Arrow Connector 23"/>
          <p:cNvCxnSpPr/>
          <p:nvPr/>
        </p:nvCxnSpPr>
        <p:spPr>
          <a:xfrm flipH="1">
            <a:off x="3578270" y="3766043"/>
            <a:ext cx="1236836" cy="788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00026" y="4649005"/>
            <a:ext cx="2601533" cy="1477328"/>
          </a:xfrm>
          <a:prstGeom prst="rect">
            <a:avLst/>
          </a:prstGeom>
          <a:noFill/>
        </p:spPr>
        <p:txBody>
          <a:bodyPr wrap="square" rtlCol="0">
            <a:spAutoFit/>
          </a:bodyPr>
          <a:lstStyle/>
          <a:p>
            <a:r>
              <a:rPr lang="en-GB" dirty="0">
                <a:latin typeface="Comic Sans MS" panose="030F0702030302020204" pitchFamily="66" charset="0"/>
              </a:rPr>
              <a:t>R</a:t>
            </a:r>
            <a:r>
              <a:rPr lang="en-GB" dirty="0" smtClean="0">
                <a:latin typeface="Comic Sans MS" panose="030F0702030302020204" pitchFamily="66" charset="0"/>
              </a:rPr>
              <a:t>un </a:t>
            </a:r>
            <a:r>
              <a:rPr lang="en-GB" dirty="0">
                <a:latin typeface="Comic Sans MS" panose="030F0702030302020204" pitchFamily="66" charset="0"/>
              </a:rPr>
              <a:t>on alternative, </a:t>
            </a:r>
            <a:r>
              <a:rPr lang="en-GB" dirty="0" smtClean="0">
                <a:latin typeface="Comic Sans MS" panose="030F0702030302020204" pitchFamily="66" charset="0"/>
              </a:rPr>
              <a:t>renewable energy sources </a:t>
            </a:r>
            <a:r>
              <a:rPr lang="en-GB" dirty="0">
                <a:latin typeface="Comic Sans MS" panose="030F0702030302020204" pitchFamily="66" charset="0"/>
              </a:rPr>
              <a:t>such as the sun, wind, water or human </a:t>
            </a:r>
            <a:r>
              <a:rPr lang="en-GB" dirty="0" smtClean="0">
                <a:latin typeface="Comic Sans MS" panose="030F0702030302020204" pitchFamily="66" charset="0"/>
              </a:rPr>
              <a:t>energy.</a:t>
            </a:r>
          </a:p>
        </p:txBody>
      </p:sp>
      <p:sp>
        <p:nvSpPr>
          <p:cNvPr id="29" name="TextBox 28"/>
          <p:cNvSpPr txBox="1"/>
          <p:nvPr/>
        </p:nvSpPr>
        <p:spPr>
          <a:xfrm>
            <a:off x="2066575" y="2012515"/>
            <a:ext cx="2601533" cy="646331"/>
          </a:xfrm>
          <a:prstGeom prst="rect">
            <a:avLst/>
          </a:prstGeom>
          <a:noFill/>
        </p:spPr>
        <p:txBody>
          <a:bodyPr wrap="square" rtlCol="0">
            <a:spAutoFit/>
          </a:bodyPr>
          <a:lstStyle/>
          <a:p>
            <a:r>
              <a:rPr lang="en-GB" dirty="0" smtClean="0">
                <a:latin typeface="Comic Sans MS" panose="030F0702030302020204" pitchFamily="66" charset="0"/>
              </a:rPr>
              <a:t>Design products that are easy to repair</a:t>
            </a:r>
            <a:endParaRPr lang="en-GB" dirty="0">
              <a:latin typeface="Comic Sans MS" panose="030F0702030302020204" pitchFamily="66" charset="0"/>
            </a:endParaRPr>
          </a:p>
        </p:txBody>
      </p:sp>
      <p:cxnSp>
        <p:nvCxnSpPr>
          <p:cNvPr id="30" name="Straight Arrow Connector 29"/>
          <p:cNvCxnSpPr/>
          <p:nvPr/>
        </p:nvCxnSpPr>
        <p:spPr>
          <a:xfrm flipH="1" flipV="1">
            <a:off x="4291641" y="2688983"/>
            <a:ext cx="459697" cy="476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beer can packaging that is biodegrada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11" t="3158" r="38094" b="18526"/>
          <a:stretch/>
        </p:blipFill>
        <p:spPr bwMode="auto">
          <a:xfrm>
            <a:off x="8662837" y="3678766"/>
            <a:ext cx="1407694" cy="1175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eer can packaging damage to sea bird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230" r="14237" b="5172"/>
          <a:stretch/>
        </p:blipFill>
        <p:spPr bwMode="auto">
          <a:xfrm flipV="1">
            <a:off x="10151135" y="3661676"/>
            <a:ext cx="1635247" cy="11925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cotek.com.cy/wp-content/uploads/2016/11/word-image-118.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052" r="-2111"/>
          <a:stretch/>
        </p:blipFill>
        <p:spPr bwMode="auto">
          <a:xfrm>
            <a:off x="9990440" y="1720718"/>
            <a:ext cx="1049251" cy="116483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plastic bottle"/>
          <p:cNvPicPr>
            <a:picLocks noGrp="1" noChangeAspect="1" noChangeArrowheads="1"/>
          </p:cNvPicPr>
          <p:nvPr>
            <p:ph sz="quarter" idx="13"/>
          </p:nvPr>
        </p:nvPicPr>
        <p:blipFill rotWithShape="1">
          <a:blip r:embed="rId6" cstate="print">
            <a:extLst>
              <a:ext uri="{28A0092B-C50C-407E-A947-70E740481C1C}">
                <a14:useLocalDpi xmlns:a14="http://schemas.microsoft.com/office/drawing/2010/main" val="0"/>
              </a:ext>
            </a:extLst>
          </a:blip>
          <a:srcRect l="32906" r="13655" b="5764"/>
          <a:stretch/>
        </p:blipFill>
        <p:spPr bwMode="auto">
          <a:xfrm>
            <a:off x="9375878" y="1720718"/>
            <a:ext cx="459323" cy="12064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dys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47571" y="2663127"/>
            <a:ext cx="1966967" cy="12309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Image result for non renewable resourc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1353" y="5229785"/>
            <a:ext cx="1900639" cy="162821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cartoon su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0368" y="5299505"/>
            <a:ext cx="587111" cy="49904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Image result for cartoon win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148" y="5882493"/>
            <a:ext cx="792480" cy="4876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Dam"/>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0907" y="4239221"/>
            <a:ext cx="1274985" cy="9030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human energy playground in south afric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0907" y="3354897"/>
            <a:ext cx="1280741" cy="856674"/>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8833758" y="70277"/>
            <a:ext cx="3169152" cy="1631216"/>
          </a:xfrm>
          <a:prstGeom prst="rect">
            <a:avLst/>
          </a:prstGeom>
          <a:solidFill>
            <a:srgbClr val="FFFF00"/>
          </a:solidFill>
          <a:scene3d>
            <a:camera prst="orthographicFront"/>
            <a:lightRig rig="threePt" dir="t"/>
          </a:scene3d>
          <a:sp3d>
            <a:bevelT/>
          </a:sp3d>
        </p:spPr>
        <p:txBody>
          <a:bodyPr wrap="square" rtlCol="0">
            <a:spAutoFit/>
          </a:bodyPr>
          <a:lstStyle/>
          <a:p>
            <a:r>
              <a:rPr lang="en-GB" sz="2000" b="1" dirty="0" smtClean="0">
                <a:solidFill>
                  <a:srgbClr val="002060"/>
                </a:solidFill>
                <a:latin typeface="Comic Sans MS" panose="030F0702030302020204" pitchFamily="66" charset="0"/>
              </a:rPr>
              <a:t>Copy up your groups spider diagram into your book- add any from this slide you have not got. </a:t>
            </a:r>
            <a:endParaRPr lang="en-GB" sz="2000"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43529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955" t="23375" r="57871" b="13625"/>
          <a:stretch/>
        </p:blipFill>
        <p:spPr>
          <a:xfrm rot="20725483">
            <a:off x="450126" y="2066897"/>
            <a:ext cx="2090297" cy="272459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srcRect l="41440" t="28375" r="30087" b="9625"/>
          <a:stretch/>
        </p:blipFill>
        <p:spPr>
          <a:xfrm rot="20632887">
            <a:off x="9112289" y="1675672"/>
            <a:ext cx="2148929" cy="263083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5"/>
          <a:srcRect l="14955" t="27875" r="57062" b="9625"/>
          <a:stretch/>
        </p:blipFill>
        <p:spPr>
          <a:xfrm rot="548120">
            <a:off x="8825307" y="3702347"/>
            <a:ext cx="2377807" cy="298583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6"/>
          <a:srcRect l="14392" t="22625" r="57105" b="15125"/>
          <a:stretch/>
        </p:blipFill>
        <p:spPr>
          <a:xfrm rot="744261">
            <a:off x="6644165" y="1861486"/>
            <a:ext cx="2383984" cy="292729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3"/>
          <a:srcRect l="41942" t="23375" r="30369" b="13625"/>
          <a:stretch/>
        </p:blipFill>
        <p:spPr>
          <a:xfrm rot="21405863">
            <a:off x="6165657" y="3504688"/>
            <a:ext cx="2354580" cy="301195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srcRect l="15658" t="28375" r="60158" b="9625"/>
          <a:stretch/>
        </p:blipFill>
        <p:spPr>
          <a:xfrm rot="4944354">
            <a:off x="3471314" y="1342929"/>
            <a:ext cx="2228776" cy="321253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6"/>
          <a:srcRect l="41682" t="22625" r="30088" b="15125"/>
          <a:stretch/>
        </p:blipFill>
        <p:spPr>
          <a:xfrm rot="649730">
            <a:off x="3542186" y="3279113"/>
            <a:ext cx="2417824" cy="299747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5"/>
          <a:srcRect l="42134" t="27875" r="30228" b="9625"/>
          <a:stretch/>
        </p:blipFill>
        <p:spPr>
          <a:xfrm rot="20410698">
            <a:off x="986202" y="3377469"/>
            <a:ext cx="2387947" cy="3036113"/>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060704" y="201168"/>
            <a:ext cx="10058400" cy="1200329"/>
          </a:xfrm>
          <a:prstGeom prst="rect">
            <a:avLst/>
          </a:prstGeom>
          <a:noFill/>
        </p:spPr>
        <p:txBody>
          <a:bodyPr wrap="square" rtlCol="0">
            <a:spAutoFit/>
          </a:bodyPr>
          <a:lstStyle/>
          <a:p>
            <a:r>
              <a:rPr lang="en-GB" sz="2400" dirty="0" smtClean="0">
                <a:solidFill>
                  <a:srgbClr val="002060"/>
                </a:solidFill>
                <a:latin typeface="Comic Sans MS" panose="030F0702030302020204" pitchFamily="66" charset="0"/>
              </a:rPr>
              <a:t>There are some examples of sustainable design around the classroom.  Have a look at them all. Pick your favourite one and be ready to give a reason why. </a:t>
            </a:r>
            <a:endParaRPr lang="en-GB" sz="24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152504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1660</TotalTime>
  <Words>516</Words>
  <Application>Microsoft Office PowerPoint</Application>
  <PresentationFormat>Widescreen</PresentationFormat>
  <Paragraphs>92</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Comic Sans MS</vt:lpstr>
      <vt:lpstr>Fluffy Slacks BTN</vt:lpstr>
      <vt:lpstr>Tw Cen MT</vt:lpstr>
      <vt:lpstr>Verdana</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Minsthorpe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Bradley</dc:creator>
  <cp:lastModifiedBy>Leanne Bradley</cp:lastModifiedBy>
  <cp:revision>109</cp:revision>
  <cp:lastPrinted>2017-11-16T13:24:59Z</cp:lastPrinted>
  <dcterms:created xsi:type="dcterms:W3CDTF">2017-07-31T10:34:28Z</dcterms:created>
  <dcterms:modified xsi:type="dcterms:W3CDTF">2018-07-10T17:04:58Z</dcterms:modified>
</cp:coreProperties>
</file>