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82" r:id="rId4"/>
    <p:sldId id="275" r:id="rId5"/>
    <p:sldId id="288" r:id="rId6"/>
    <p:sldId id="300" r:id="rId7"/>
    <p:sldId id="301" r:id="rId8"/>
  </p:sldIdLst>
  <p:sldSz cx="9144000" cy="6858000" type="screen4x3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2286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4572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6858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9144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1430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13716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16002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18288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e" initials="J" lastIdx="1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33F"/>
    <a:srgbClr val="F0F0F0"/>
    <a:srgbClr val="FFFFFF"/>
    <a:srgbClr val="38D4D6"/>
    <a:srgbClr val="04A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464646"/>
        </a:fontRef>
        <a:srgbClr val="464646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64646"/>
              </a:solidFill>
              <a:prstDash val="solid"/>
              <a:round/>
            </a:ln>
          </a:top>
          <a:bottom>
            <a:ln w="25400" cap="flat">
              <a:solidFill>
                <a:srgbClr val="46464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F0F0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64646"/>
              </a:solidFill>
              <a:prstDash val="solid"/>
              <a:round/>
            </a:ln>
          </a:top>
          <a:bottom>
            <a:ln w="25400" cap="flat">
              <a:solidFill>
                <a:srgbClr val="46464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CECECE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464646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464646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46464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howGuides="1">
      <p:cViewPr varScale="1">
        <p:scale>
          <a:sx n="79" d="100"/>
          <a:sy n="79" d="100"/>
        </p:scale>
        <p:origin x="1330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034" latinLnBrk="0">
      <a:defRPr sz="1200">
        <a:latin typeface="+mj-lt"/>
        <a:ea typeface="+mj-ea"/>
        <a:cs typeface="+mj-cs"/>
        <a:sym typeface="Calibri"/>
      </a:defRPr>
    </a:lvl1pPr>
    <a:lvl2pPr indent="114300" defTabSz="914034" latinLnBrk="0">
      <a:defRPr sz="1200">
        <a:latin typeface="+mj-lt"/>
        <a:ea typeface="+mj-ea"/>
        <a:cs typeface="+mj-cs"/>
        <a:sym typeface="Calibri"/>
      </a:defRPr>
    </a:lvl2pPr>
    <a:lvl3pPr indent="228600" defTabSz="914034" latinLnBrk="0">
      <a:defRPr sz="1200">
        <a:latin typeface="+mj-lt"/>
        <a:ea typeface="+mj-ea"/>
        <a:cs typeface="+mj-cs"/>
        <a:sym typeface="Calibri"/>
      </a:defRPr>
    </a:lvl3pPr>
    <a:lvl4pPr indent="342900" defTabSz="914034" latinLnBrk="0">
      <a:defRPr sz="1200">
        <a:latin typeface="+mj-lt"/>
        <a:ea typeface="+mj-ea"/>
        <a:cs typeface="+mj-cs"/>
        <a:sym typeface="Calibri"/>
      </a:defRPr>
    </a:lvl4pPr>
    <a:lvl5pPr indent="457200" defTabSz="914034" latinLnBrk="0">
      <a:defRPr sz="1200">
        <a:latin typeface="+mj-lt"/>
        <a:ea typeface="+mj-ea"/>
        <a:cs typeface="+mj-cs"/>
        <a:sym typeface="Calibri"/>
      </a:defRPr>
    </a:lvl5pPr>
    <a:lvl6pPr indent="571500" defTabSz="914034" latinLnBrk="0">
      <a:defRPr sz="1200">
        <a:latin typeface="+mj-lt"/>
        <a:ea typeface="+mj-ea"/>
        <a:cs typeface="+mj-cs"/>
        <a:sym typeface="Calibri"/>
      </a:defRPr>
    </a:lvl6pPr>
    <a:lvl7pPr indent="685800" defTabSz="914034" latinLnBrk="0">
      <a:defRPr sz="1200">
        <a:latin typeface="+mj-lt"/>
        <a:ea typeface="+mj-ea"/>
        <a:cs typeface="+mj-cs"/>
        <a:sym typeface="Calibri"/>
      </a:defRPr>
    </a:lvl7pPr>
    <a:lvl8pPr indent="800100" defTabSz="914034" latinLnBrk="0">
      <a:defRPr sz="1200">
        <a:latin typeface="+mj-lt"/>
        <a:ea typeface="+mj-ea"/>
        <a:cs typeface="+mj-cs"/>
        <a:sym typeface="Calibri"/>
      </a:defRPr>
    </a:lvl8pPr>
    <a:lvl9pPr indent="914400" defTabSz="91403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051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2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ndar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585" y="389154"/>
            <a:ext cx="948919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12403" y="389154"/>
            <a:ext cx="330207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441040" y="876300"/>
            <a:ext cx="8261920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 dirty="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ue">
    <p:bg>
      <p:bgPr>
        <a:solidFill>
          <a:srgbClr val="25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441040" y="876300"/>
            <a:ext cx="8261920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 dirty="0"/>
          </a:p>
        </p:txBody>
      </p:sp>
      <p:pic>
        <p:nvPicPr>
          <p:cNvPr id="2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7006" y="393758"/>
            <a:ext cx="321000" cy="320993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ue copy">
    <p:bg>
      <p:bgPr>
        <a:solidFill>
          <a:srgbClr val="25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41040" y="876300"/>
            <a:ext cx="8261920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 dirty="0"/>
          </a:p>
        </p:txBody>
      </p:sp>
      <p:pic>
        <p:nvPicPr>
          <p:cNvPr id="3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17006" y="393758"/>
            <a:ext cx="321000" cy="32099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ogo Pag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585" y="389154"/>
            <a:ext cx="948919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12403" y="389154"/>
            <a:ext cx="330207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441040" y="876300"/>
            <a:ext cx="8261920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 dirty="0"/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71101" y="6264017"/>
            <a:ext cx="182099" cy="18466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80741" y="-1749468"/>
            <a:ext cx="7726818" cy="772681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464646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441040" y="305592"/>
            <a:ext cx="1388465" cy="291367"/>
          </a:xfrm>
          <a:prstGeom prst="rect">
            <a:avLst/>
          </a:prstGeom>
          <a:solidFill>
            <a:srgbClr val="04AA9E"/>
          </a:solidFill>
          <a:ln w="3175">
            <a:noFill/>
            <a:miter lim="400000"/>
          </a:ln>
        </p:spPr>
        <p:txBody>
          <a:bodyPr lIns="22860" rIns="22860" anchor="ctr"/>
          <a:lstStyle/>
          <a:p>
            <a:pPr>
              <a:defRPr>
                <a:solidFill>
                  <a:srgbClr val="6EBDB0"/>
                </a:solidFill>
              </a:defRPr>
            </a:pPr>
            <a:endParaRPr sz="450" dirty="0"/>
          </a:p>
        </p:txBody>
      </p:sp>
      <p:sp>
        <p:nvSpPr>
          <p:cNvPr id="62" name="Shape 62"/>
          <p:cNvSpPr/>
          <p:nvPr/>
        </p:nvSpPr>
        <p:spPr>
          <a:xfrm>
            <a:off x="441040" y="643567"/>
            <a:ext cx="1350135" cy="159350"/>
          </a:xfrm>
          <a:prstGeom prst="rect">
            <a:avLst/>
          </a:prstGeom>
          <a:solidFill>
            <a:srgbClr val="04AA9E"/>
          </a:solidFill>
          <a:ln w="3175">
            <a:noFill/>
            <a:miter lim="400000"/>
          </a:ln>
        </p:spPr>
        <p:txBody>
          <a:bodyPr lIns="22860" rIns="22860" anchor="ctr"/>
          <a:lstStyle/>
          <a:p>
            <a:pPr>
              <a:defRPr>
                <a:solidFill>
                  <a:schemeClr val="accent3">
                    <a:lumOff val="17647"/>
                  </a:schemeClr>
                </a:solidFill>
              </a:defRPr>
            </a:pPr>
            <a:endParaRPr sz="450" dirty="0"/>
          </a:p>
        </p:txBody>
      </p:sp>
      <p:sp>
        <p:nvSpPr>
          <p:cNvPr id="63" name="Shape 63"/>
          <p:cNvSpPr/>
          <p:nvPr/>
        </p:nvSpPr>
        <p:spPr>
          <a:xfrm>
            <a:off x="484478" y="298557"/>
            <a:ext cx="1263260" cy="307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>
            <a:lvl1pPr>
              <a:defRPr sz="33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650" dirty="0"/>
              <a:t>Code Smart</a:t>
            </a:r>
          </a:p>
        </p:txBody>
      </p:sp>
      <p:sp>
        <p:nvSpPr>
          <p:cNvPr id="64" name="Shape 64"/>
          <p:cNvSpPr/>
          <p:nvPr/>
        </p:nvSpPr>
        <p:spPr>
          <a:xfrm>
            <a:off x="441040" y="876300"/>
            <a:ext cx="8261920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 dirty="0"/>
          </a:p>
        </p:txBody>
      </p:sp>
      <p:grpSp>
        <p:nvGrpSpPr>
          <p:cNvPr id="68" name="Group 68"/>
          <p:cNvGrpSpPr/>
          <p:nvPr/>
        </p:nvGrpSpPr>
        <p:grpSpPr>
          <a:xfrm>
            <a:off x="441039" y="3429001"/>
            <a:ext cx="3740008" cy="2610505"/>
            <a:chOff x="-2" y="-228044"/>
            <a:chExt cx="7480013" cy="5221006"/>
          </a:xfrm>
        </p:grpSpPr>
        <p:sp>
          <p:nvSpPr>
            <p:cNvPr id="66" name="Shape 66" descr="Textfeld 9"/>
            <p:cNvSpPr/>
            <p:nvPr/>
          </p:nvSpPr>
          <p:spPr>
            <a:xfrm>
              <a:off x="0" y="461059"/>
              <a:ext cx="7480011" cy="45319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77800" dir="5400000" rotWithShape="0">
                <a:srgbClr val="25233F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lnSpc>
                  <a:spcPct val="90000"/>
                </a:lnSpc>
                <a:defRPr sz="68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GB" sz="3400" dirty="0"/>
                <a:t>Designing our smart city pt. 1</a:t>
              </a:r>
              <a:endParaRPr sz="3400" dirty="0"/>
            </a:p>
          </p:txBody>
        </p:sp>
        <p:sp>
          <p:nvSpPr>
            <p:cNvPr id="67" name="Shape 67" descr="Textfeld 22"/>
            <p:cNvSpPr/>
            <p:nvPr/>
          </p:nvSpPr>
          <p:spPr>
            <a:xfrm>
              <a:off x="-2" y="-228044"/>
              <a:ext cx="6217220" cy="9266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>
                <a:defRPr sz="36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800" dirty="0"/>
                <a:t>Lesson </a:t>
              </a:r>
              <a:r>
                <a:rPr lang="en-GB" sz="1800" dirty="0"/>
                <a:t>7</a:t>
              </a:r>
              <a:endParaRPr sz="1800" dirty="0"/>
            </a:p>
          </p:txBody>
        </p:sp>
      </p:grpSp>
      <p:sp>
        <p:nvSpPr>
          <p:cNvPr id="69" name="Shape 69"/>
          <p:cNvSpPr/>
          <p:nvPr/>
        </p:nvSpPr>
        <p:spPr>
          <a:xfrm>
            <a:off x="441040" y="876300"/>
            <a:ext cx="8261920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 dirty="0"/>
          </a:p>
        </p:txBody>
      </p:sp>
      <p:pic>
        <p:nvPicPr>
          <p:cNvPr id="7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17006" y="393758"/>
            <a:ext cx="321000" cy="32099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492816" y="611673"/>
            <a:ext cx="1259640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2860" rIns="22860" anchor="ctr">
            <a:spAutoFit/>
          </a:bodyPr>
          <a:lstStyle/>
          <a:p>
            <a:pPr>
              <a:defRPr sz="17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850" dirty="0"/>
              <a:t>Computing I Ages 7-11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6A44DD-5D84-433F-8999-D03E4FFFDB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14" y="6148678"/>
            <a:ext cx="1340155" cy="1426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9EA785-4B00-4C9A-8FE7-EEF110A236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257" y="5911273"/>
            <a:ext cx="648000" cy="64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9E404964-2CDA-4B3E-B9C1-5571FDC279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18" y="6060571"/>
            <a:ext cx="1269907" cy="31747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-1889728" y="-1522677"/>
            <a:ext cx="6488014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r>
              <a:rPr sz="450" dirty="0"/>
              <a:t>§</a:t>
            </a:r>
          </a:p>
        </p:txBody>
      </p:sp>
      <p:grpSp>
        <p:nvGrpSpPr>
          <p:cNvPr id="142" name="Group 142" descr="Gruppieren 2"/>
          <p:cNvGrpSpPr/>
          <p:nvPr/>
        </p:nvGrpSpPr>
        <p:grpSpPr>
          <a:xfrm>
            <a:off x="409290" y="3307069"/>
            <a:ext cx="2549439" cy="1539185"/>
            <a:chOff x="939242" y="252757"/>
            <a:chExt cx="5098877" cy="3078367"/>
          </a:xfrm>
        </p:grpSpPr>
        <p:sp>
          <p:nvSpPr>
            <p:cNvPr id="139" name="Shape 139" descr="Bogen 22"/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00"/>
              </a:pPr>
              <a:endParaRPr sz="100" dirty="0"/>
            </a:p>
          </p:txBody>
        </p:sp>
        <p:sp>
          <p:nvSpPr>
            <p:cNvPr id="140" name="Shape 140" descr="Textfeld 23"/>
            <p:cNvSpPr/>
            <p:nvPr/>
          </p:nvSpPr>
          <p:spPr>
            <a:xfrm>
              <a:off x="1721434" y="852848"/>
              <a:ext cx="4316685" cy="2060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lnSpc>
                  <a:spcPct val="90000"/>
                </a:lnSpc>
                <a:defRPr sz="34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1600" dirty="0"/>
                <a:t>Understand that design is a process</a:t>
              </a:r>
            </a:p>
          </p:txBody>
        </p:sp>
        <p:sp>
          <p:nvSpPr>
            <p:cNvPr id="141" name="Shape 141" descr="Textfeld 25"/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/>
                <a:t>01</a:t>
              </a:r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409290" y="1128340"/>
            <a:ext cx="8325420" cy="2105831"/>
            <a:chOff x="0" y="0"/>
            <a:chExt cx="16650838" cy="4211659"/>
          </a:xfrm>
        </p:grpSpPr>
        <p:sp>
          <p:nvSpPr>
            <p:cNvPr id="151" name="Shape 151" descr="Textfeld 9"/>
            <p:cNvSpPr/>
            <p:nvPr/>
          </p:nvSpPr>
          <p:spPr>
            <a:xfrm>
              <a:off x="0" y="698636"/>
              <a:ext cx="16650838" cy="3513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/>
            <a:p>
              <a:pPr>
                <a:lnSpc>
                  <a:spcPct val="90000"/>
                </a:lnSpc>
                <a:defRPr sz="6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3400" dirty="0"/>
                <a:t>How can we use code and robotics to design our smart city?</a:t>
              </a:r>
            </a:p>
          </p:txBody>
        </p:sp>
        <p:sp>
          <p:nvSpPr>
            <p:cNvPr id="152" name="Shape 152" descr="Textfeld 22"/>
            <p:cNvSpPr/>
            <p:nvPr/>
          </p:nvSpPr>
          <p:spPr>
            <a:xfrm>
              <a:off x="0" y="0"/>
              <a:ext cx="6217219" cy="698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>
                <a:defRPr sz="3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800" dirty="0"/>
                <a:t>Main Enquiry</a:t>
              </a:r>
            </a:p>
          </p:txBody>
        </p:sp>
      </p:grpSp>
      <p:sp>
        <p:nvSpPr>
          <p:cNvPr id="154" name="Shape 154" descr="Textfeld 22"/>
          <p:cNvSpPr/>
          <p:nvPr/>
        </p:nvSpPr>
        <p:spPr>
          <a:xfrm>
            <a:off x="465968" y="2786632"/>
            <a:ext cx="3108610" cy="349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/>
          <a:lstStyle>
            <a:lvl1pPr>
              <a:defRPr sz="36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1800" dirty="0"/>
              <a:t>Learning Outcomes</a:t>
            </a:r>
          </a:p>
        </p:txBody>
      </p:sp>
      <p:sp>
        <p:nvSpPr>
          <p:cNvPr id="20" name="Shape 185" descr="Textfeld 9">
            <a:extLst>
              <a:ext uri="{FF2B5EF4-FFF2-40B4-BE49-F238E27FC236}">
                <a16:creationId xmlns:a16="http://schemas.microsoft.com/office/drawing/2014/main" id="{E6BC24A2-7019-4242-86F3-4EF2322A8497}"/>
              </a:ext>
            </a:extLst>
          </p:cNvPr>
          <p:cNvSpPr/>
          <p:nvPr/>
        </p:nvSpPr>
        <p:spPr>
          <a:xfrm>
            <a:off x="5376482" y="323424"/>
            <a:ext cx="288683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>
            <a:spAutoFit/>
          </a:bodyPr>
          <a:lstStyle/>
          <a:p>
            <a:pPr algn="r">
              <a:defRPr sz="19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200" dirty="0"/>
              <a:t>Designing our smart city pt. 1</a:t>
            </a:r>
          </a:p>
          <a:p>
            <a:pPr algn="r">
              <a:defRPr sz="1900" b="1">
                <a:solidFill>
                  <a:srgbClr val="38D4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1200" dirty="0"/>
              <a:t>Lesson</a:t>
            </a:r>
            <a:r>
              <a:rPr sz="1200" dirty="0"/>
              <a:t> </a:t>
            </a:r>
            <a:r>
              <a:rPr lang="en-GB" sz="1200" dirty="0"/>
              <a:t>7</a:t>
            </a:r>
            <a:endParaRPr sz="1200" dirty="0"/>
          </a:p>
        </p:txBody>
      </p:sp>
      <p:grpSp>
        <p:nvGrpSpPr>
          <p:cNvPr id="21" name="Group 150" descr="Gruppieren 2">
            <a:extLst>
              <a:ext uri="{FF2B5EF4-FFF2-40B4-BE49-F238E27FC236}">
                <a16:creationId xmlns:a16="http://schemas.microsoft.com/office/drawing/2014/main" id="{6FD70B80-B30D-4DAE-8FF4-6C88BADC6C69}"/>
              </a:ext>
            </a:extLst>
          </p:cNvPr>
          <p:cNvGrpSpPr/>
          <p:nvPr/>
        </p:nvGrpSpPr>
        <p:grpSpPr>
          <a:xfrm>
            <a:off x="396287" y="4954916"/>
            <a:ext cx="2754600" cy="1539185"/>
            <a:chOff x="939242" y="252757"/>
            <a:chExt cx="5509199" cy="3078367"/>
          </a:xfrm>
        </p:grpSpPr>
        <p:sp>
          <p:nvSpPr>
            <p:cNvPr id="22" name="Shape 147" descr="Bogen 22">
              <a:extLst>
                <a:ext uri="{FF2B5EF4-FFF2-40B4-BE49-F238E27FC236}">
                  <a16:creationId xmlns:a16="http://schemas.microsoft.com/office/drawing/2014/main" id="{A19FF9CA-E92E-4432-8C59-F890FBD20041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300"/>
              </a:pPr>
              <a:endParaRPr sz="650" dirty="0"/>
            </a:p>
          </p:txBody>
        </p:sp>
        <p:sp>
          <p:nvSpPr>
            <p:cNvPr id="23" name="Shape 148" descr="Textfeld 23">
              <a:extLst>
                <a:ext uri="{FF2B5EF4-FFF2-40B4-BE49-F238E27FC236}">
                  <a16:creationId xmlns:a16="http://schemas.microsoft.com/office/drawing/2014/main" id="{4A7FAAF7-9037-4EB6-A13A-7055AE033905}"/>
                </a:ext>
              </a:extLst>
            </p:cNvPr>
            <p:cNvSpPr/>
            <p:nvPr/>
          </p:nvSpPr>
          <p:spPr>
            <a:xfrm>
              <a:off x="1721433" y="852849"/>
              <a:ext cx="4727008" cy="2060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GB" sz="1600" dirty="0"/>
                <a:t>Empathise</a:t>
              </a:r>
              <a:r>
                <a:rPr lang="en-US" sz="1600" dirty="0"/>
                <a:t> with different people and describe how they might see the world</a:t>
              </a:r>
            </a:p>
          </p:txBody>
        </p:sp>
        <p:sp>
          <p:nvSpPr>
            <p:cNvPr id="24" name="Shape 149" descr="Textfeld 25">
              <a:extLst>
                <a:ext uri="{FF2B5EF4-FFF2-40B4-BE49-F238E27FC236}">
                  <a16:creationId xmlns:a16="http://schemas.microsoft.com/office/drawing/2014/main" id="{06826A1B-207D-4089-91AC-6CBE8AA51F59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sz="1300" dirty="0"/>
                <a:t>04</a:t>
              </a:r>
              <a:endParaRPr sz="1300" dirty="0"/>
            </a:p>
          </p:txBody>
        </p:sp>
      </p:grpSp>
      <p:grpSp>
        <p:nvGrpSpPr>
          <p:cNvPr id="29" name="Group 142" descr="Gruppieren 2">
            <a:extLst>
              <a:ext uri="{FF2B5EF4-FFF2-40B4-BE49-F238E27FC236}">
                <a16:creationId xmlns:a16="http://schemas.microsoft.com/office/drawing/2014/main" id="{525BCF34-9990-4E3A-B0DB-9897C872351A}"/>
              </a:ext>
            </a:extLst>
          </p:cNvPr>
          <p:cNvGrpSpPr/>
          <p:nvPr/>
        </p:nvGrpSpPr>
        <p:grpSpPr>
          <a:xfrm>
            <a:off x="3161866" y="3310882"/>
            <a:ext cx="2549439" cy="1539185"/>
            <a:chOff x="939242" y="252757"/>
            <a:chExt cx="5098877" cy="3078367"/>
          </a:xfrm>
        </p:grpSpPr>
        <p:sp>
          <p:nvSpPr>
            <p:cNvPr id="30" name="Shape 139" descr="Bogen 22">
              <a:extLst>
                <a:ext uri="{FF2B5EF4-FFF2-40B4-BE49-F238E27FC236}">
                  <a16:creationId xmlns:a16="http://schemas.microsoft.com/office/drawing/2014/main" id="{93B36C58-5530-4E91-84F9-80C5C790D873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00"/>
              </a:pPr>
              <a:endParaRPr sz="100" dirty="0"/>
            </a:p>
          </p:txBody>
        </p:sp>
        <p:sp>
          <p:nvSpPr>
            <p:cNvPr id="31" name="Shape 140" descr="Textfeld 23">
              <a:extLst>
                <a:ext uri="{FF2B5EF4-FFF2-40B4-BE49-F238E27FC236}">
                  <a16:creationId xmlns:a16="http://schemas.microsoft.com/office/drawing/2014/main" id="{4C079D47-56E0-4C69-A78A-4FBF1C08C47A}"/>
                </a:ext>
              </a:extLst>
            </p:cNvPr>
            <p:cNvSpPr/>
            <p:nvPr/>
          </p:nvSpPr>
          <p:spPr>
            <a:xfrm>
              <a:off x="1721434" y="852848"/>
              <a:ext cx="4316685" cy="2060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lnSpc>
                  <a:spcPct val="90000"/>
                </a:lnSpc>
                <a:defRPr sz="34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1600" dirty="0"/>
                <a:t>Name at least one job associated with design</a:t>
              </a:r>
            </a:p>
          </p:txBody>
        </p:sp>
        <p:sp>
          <p:nvSpPr>
            <p:cNvPr id="32" name="Shape 141" descr="Textfeld 25">
              <a:extLst>
                <a:ext uri="{FF2B5EF4-FFF2-40B4-BE49-F238E27FC236}">
                  <a16:creationId xmlns:a16="http://schemas.microsoft.com/office/drawing/2014/main" id="{D64BA24C-9E5C-4795-8DE2-53F6084FB48F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/>
                <a:t>0</a:t>
              </a:r>
              <a:r>
                <a:rPr lang="en-GB" sz="1300" dirty="0"/>
                <a:t>2</a:t>
              </a:r>
              <a:endParaRPr sz="1300" dirty="0"/>
            </a:p>
          </p:txBody>
        </p:sp>
      </p:grpSp>
      <p:grpSp>
        <p:nvGrpSpPr>
          <p:cNvPr id="33" name="Group 142" descr="Gruppieren 2">
            <a:extLst>
              <a:ext uri="{FF2B5EF4-FFF2-40B4-BE49-F238E27FC236}">
                <a16:creationId xmlns:a16="http://schemas.microsoft.com/office/drawing/2014/main" id="{69416DED-8384-4CDE-BEA5-E2604DD1F283}"/>
              </a:ext>
            </a:extLst>
          </p:cNvPr>
          <p:cNvGrpSpPr/>
          <p:nvPr/>
        </p:nvGrpSpPr>
        <p:grpSpPr>
          <a:xfrm>
            <a:off x="5920666" y="3310952"/>
            <a:ext cx="2549439" cy="1539185"/>
            <a:chOff x="939242" y="252757"/>
            <a:chExt cx="5098877" cy="3078367"/>
          </a:xfrm>
        </p:grpSpPr>
        <p:sp>
          <p:nvSpPr>
            <p:cNvPr id="34" name="Shape 139" descr="Bogen 22">
              <a:extLst>
                <a:ext uri="{FF2B5EF4-FFF2-40B4-BE49-F238E27FC236}">
                  <a16:creationId xmlns:a16="http://schemas.microsoft.com/office/drawing/2014/main" id="{7C5B4664-8C04-45FE-B6DD-5FD45AE882A9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00"/>
              </a:pPr>
              <a:endParaRPr sz="100" dirty="0"/>
            </a:p>
          </p:txBody>
        </p:sp>
        <p:sp>
          <p:nvSpPr>
            <p:cNvPr id="35" name="Shape 140" descr="Textfeld 23">
              <a:extLst>
                <a:ext uri="{FF2B5EF4-FFF2-40B4-BE49-F238E27FC236}">
                  <a16:creationId xmlns:a16="http://schemas.microsoft.com/office/drawing/2014/main" id="{29F93D2F-E82E-4605-88CE-7A1D6B61EFCF}"/>
                </a:ext>
              </a:extLst>
            </p:cNvPr>
            <p:cNvSpPr/>
            <p:nvPr/>
          </p:nvSpPr>
          <p:spPr>
            <a:xfrm>
              <a:off x="1721434" y="852848"/>
              <a:ext cx="4316685" cy="2060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lnSpc>
                  <a:spcPct val="90000"/>
                </a:lnSpc>
                <a:defRPr sz="34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1600" dirty="0"/>
                <a:t>Understand that issues affect people in different ways</a:t>
              </a:r>
            </a:p>
          </p:txBody>
        </p:sp>
        <p:sp>
          <p:nvSpPr>
            <p:cNvPr id="36" name="Shape 141" descr="Textfeld 25">
              <a:extLst>
                <a:ext uri="{FF2B5EF4-FFF2-40B4-BE49-F238E27FC236}">
                  <a16:creationId xmlns:a16="http://schemas.microsoft.com/office/drawing/2014/main" id="{45F9AA3D-B369-47C8-91E2-90DDE6D195DF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/>
                <a:t>0</a:t>
              </a:r>
              <a:r>
                <a:rPr lang="en-GB" sz="1300" dirty="0"/>
                <a:t>3</a:t>
              </a:r>
              <a:endParaRPr sz="1300" dirty="0"/>
            </a:p>
          </p:txBody>
        </p:sp>
      </p:grpSp>
      <p:grpSp>
        <p:nvGrpSpPr>
          <p:cNvPr id="48" name="Group 142" descr="Gruppieren 2">
            <a:extLst>
              <a:ext uri="{FF2B5EF4-FFF2-40B4-BE49-F238E27FC236}">
                <a16:creationId xmlns:a16="http://schemas.microsoft.com/office/drawing/2014/main" id="{32FF0D70-0D80-4EA0-B503-2C084E910EDA}"/>
              </a:ext>
            </a:extLst>
          </p:cNvPr>
          <p:cNvGrpSpPr/>
          <p:nvPr/>
        </p:nvGrpSpPr>
        <p:grpSpPr>
          <a:xfrm>
            <a:off x="3167377" y="4974585"/>
            <a:ext cx="2549439" cy="1539185"/>
            <a:chOff x="939242" y="252757"/>
            <a:chExt cx="5098877" cy="3078367"/>
          </a:xfrm>
        </p:grpSpPr>
        <p:sp>
          <p:nvSpPr>
            <p:cNvPr id="49" name="Shape 139" descr="Bogen 22">
              <a:extLst>
                <a:ext uri="{FF2B5EF4-FFF2-40B4-BE49-F238E27FC236}">
                  <a16:creationId xmlns:a16="http://schemas.microsoft.com/office/drawing/2014/main" id="{9E8DFD5F-4BC5-4ECC-81C3-0BCA3DCD2CCA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00"/>
              </a:pPr>
              <a:endParaRPr sz="100" dirty="0"/>
            </a:p>
          </p:txBody>
        </p:sp>
        <p:sp>
          <p:nvSpPr>
            <p:cNvPr id="50" name="Shape 140" descr="Textfeld 23">
              <a:extLst>
                <a:ext uri="{FF2B5EF4-FFF2-40B4-BE49-F238E27FC236}">
                  <a16:creationId xmlns:a16="http://schemas.microsoft.com/office/drawing/2014/main" id="{A7D02D71-DFCF-420E-A479-83A175885BFF}"/>
                </a:ext>
              </a:extLst>
            </p:cNvPr>
            <p:cNvSpPr/>
            <p:nvPr/>
          </p:nvSpPr>
          <p:spPr>
            <a:xfrm>
              <a:off x="1721434" y="852848"/>
              <a:ext cx="4316685" cy="2060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lnSpc>
                  <a:spcPct val="90000"/>
                </a:lnSpc>
                <a:defRPr sz="34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1600" dirty="0"/>
                <a:t>Think creatively to generate solutions to problems</a:t>
              </a:r>
            </a:p>
          </p:txBody>
        </p:sp>
        <p:sp>
          <p:nvSpPr>
            <p:cNvPr id="51" name="Shape 141" descr="Textfeld 25">
              <a:extLst>
                <a:ext uri="{FF2B5EF4-FFF2-40B4-BE49-F238E27FC236}">
                  <a16:creationId xmlns:a16="http://schemas.microsoft.com/office/drawing/2014/main" id="{A205C2AE-308B-40B7-AEAA-FD8B6B2C44B8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/>
                <a:t>0</a:t>
              </a:r>
              <a:r>
                <a:rPr lang="en-GB" sz="1300" dirty="0"/>
                <a:t>5</a:t>
              </a:r>
              <a:endParaRPr sz="1300" dirty="0"/>
            </a:p>
          </p:txBody>
        </p:sp>
      </p:grpSp>
      <p:grpSp>
        <p:nvGrpSpPr>
          <p:cNvPr id="28" name="Group 142" descr="Gruppieren 2">
            <a:extLst>
              <a:ext uri="{FF2B5EF4-FFF2-40B4-BE49-F238E27FC236}">
                <a16:creationId xmlns:a16="http://schemas.microsoft.com/office/drawing/2014/main" id="{9AC6295E-32DC-4F05-AC51-70E588305B91}"/>
              </a:ext>
            </a:extLst>
          </p:cNvPr>
          <p:cNvGrpSpPr/>
          <p:nvPr/>
        </p:nvGrpSpPr>
        <p:grpSpPr>
          <a:xfrm>
            <a:off x="5910139" y="4975481"/>
            <a:ext cx="2549439" cy="1539185"/>
            <a:chOff x="939242" y="252757"/>
            <a:chExt cx="5098877" cy="3078367"/>
          </a:xfrm>
        </p:grpSpPr>
        <p:sp>
          <p:nvSpPr>
            <p:cNvPr id="37" name="Shape 139" descr="Bogen 22">
              <a:extLst>
                <a:ext uri="{FF2B5EF4-FFF2-40B4-BE49-F238E27FC236}">
                  <a16:creationId xmlns:a16="http://schemas.microsoft.com/office/drawing/2014/main" id="{173BE68A-CBD5-4D48-B05C-58E46D511361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00"/>
              </a:pPr>
              <a:endParaRPr sz="100" dirty="0"/>
            </a:p>
          </p:txBody>
        </p:sp>
        <p:sp>
          <p:nvSpPr>
            <p:cNvPr id="38" name="Shape 140" descr="Textfeld 23">
              <a:extLst>
                <a:ext uri="{FF2B5EF4-FFF2-40B4-BE49-F238E27FC236}">
                  <a16:creationId xmlns:a16="http://schemas.microsoft.com/office/drawing/2014/main" id="{D986A826-12C4-4861-8437-06739D702B3C}"/>
                </a:ext>
              </a:extLst>
            </p:cNvPr>
            <p:cNvSpPr/>
            <p:nvPr/>
          </p:nvSpPr>
          <p:spPr>
            <a:xfrm>
              <a:off x="1721434" y="852848"/>
              <a:ext cx="4316685" cy="2060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lnSpc>
                  <a:spcPct val="90000"/>
                </a:lnSpc>
                <a:defRPr sz="34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1600" dirty="0"/>
                <a:t>Share and evaluate ideas</a:t>
              </a:r>
            </a:p>
          </p:txBody>
        </p:sp>
        <p:sp>
          <p:nvSpPr>
            <p:cNvPr id="39" name="Shape 141" descr="Textfeld 25">
              <a:extLst>
                <a:ext uri="{FF2B5EF4-FFF2-40B4-BE49-F238E27FC236}">
                  <a16:creationId xmlns:a16="http://schemas.microsoft.com/office/drawing/2014/main" id="{6735B7C1-B250-4BA0-96D9-56A52982DDE0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/>
                <a:t>0</a:t>
              </a:r>
              <a:r>
                <a:rPr lang="en-GB" sz="1300" dirty="0"/>
                <a:t>6</a:t>
              </a:r>
              <a:endParaRPr sz="13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-1889728" y="-1522677"/>
            <a:ext cx="6488014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r>
              <a:rPr sz="450" dirty="0"/>
              <a:t>§</a:t>
            </a:r>
          </a:p>
        </p:txBody>
      </p:sp>
      <p:grpSp>
        <p:nvGrpSpPr>
          <p:cNvPr id="212" name="Group 212"/>
          <p:cNvGrpSpPr/>
          <p:nvPr/>
        </p:nvGrpSpPr>
        <p:grpSpPr>
          <a:xfrm>
            <a:off x="1123122" y="3145019"/>
            <a:ext cx="3180471" cy="3106693"/>
            <a:chOff x="0" y="0"/>
            <a:chExt cx="5643038" cy="5643309"/>
          </a:xfrm>
        </p:grpSpPr>
        <p:sp>
          <p:nvSpPr>
            <p:cNvPr id="210" name="Shape 210"/>
            <p:cNvSpPr/>
            <p:nvPr/>
          </p:nvSpPr>
          <p:spPr>
            <a:xfrm>
              <a:off x="-1" y="0"/>
              <a:ext cx="5643040" cy="564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0" h="21589" extrusionOk="0">
                  <a:moveTo>
                    <a:pt x="9841" y="0"/>
                  </a:moveTo>
                  <a:cubicBezTo>
                    <a:pt x="7322" y="0"/>
                    <a:pt x="4803" y="1055"/>
                    <a:pt x="2882" y="3163"/>
                  </a:cubicBezTo>
                  <a:cubicBezTo>
                    <a:pt x="-961" y="7378"/>
                    <a:pt x="-961" y="14210"/>
                    <a:pt x="2882" y="18426"/>
                  </a:cubicBezTo>
                  <a:cubicBezTo>
                    <a:pt x="4817" y="20548"/>
                    <a:pt x="7357" y="21600"/>
                    <a:pt x="9893" y="21585"/>
                  </a:cubicBezTo>
                  <a:lnTo>
                    <a:pt x="9893" y="21589"/>
                  </a:lnTo>
                  <a:lnTo>
                    <a:pt x="19679" y="21589"/>
                  </a:lnTo>
                  <a:lnTo>
                    <a:pt x="16802" y="18419"/>
                  </a:lnTo>
                  <a:cubicBezTo>
                    <a:pt x="20639" y="14203"/>
                    <a:pt x="20637" y="7376"/>
                    <a:pt x="16796" y="3163"/>
                  </a:cubicBezTo>
                  <a:cubicBezTo>
                    <a:pt x="14875" y="1055"/>
                    <a:pt x="12359" y="0"/>
                    <a:pt x="9841" y="0"/>
                  </a:cubicBezTo>
                  <a:close/>
                </a:path>
              </a:pathLst>
            </a:custGeom>
            <a:solidFill>
              <a:srgbClr val="6CD1D4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2921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100" dirty="0">
                <a:solidFill>
                  <a:srgbClr val="25233F"/>
                </a:solidFill>
              </a:endParaRPr>
            </a:p>
          </p:txBody>
        </p:sp>
        <p:sp>
          <p:nvSpPr>
            <p:cNvPr id="211" name="Shape 211" descr="Textfeld 23"/>
            <p:cNvSpPr/>
            <p:nvPr/>
          </p:nvSpPr>
          <p:spPr>
            <a:xfrm>
              <a:off x="233736" y="66192"/>
              <a:ext cx="5175567" cy="54943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lnSpc>
                  <a:spcPct val="90000"/>
                </a:lnSpc>
                <a:defRPr sz="4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400" dirty="0">
                  <a:solidFill>
                    <a:srgbClr val="25233F"/>
                  </a:solidFill>
                </a:rPr>
                <a:t>Challenge: use design to solve the problems of citizens living in a city of the future</a:t>
              </a:r>
            </a:p>
          </p:txBody>
        </p:sp>
      </p:grpSp>
      <p:sp>
        <p:nvSpPr>
          <p:cNvPr id="216" name="Shape 216" descr="Textfeld 9"/>
          <p:cNvSpPr/>
          <p:nvPr/>
        </p:nvSpPr>
        <p:spPr>
          <a:xfrm>
            <a:off x="409290" y="1133028"/>
            <a:ext cx="3774980" cy="175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/>
          <a:lstStyle>
            <a:lvl1pPr>
              <a:lnSpc>
                <a:spcPct val="90000"/>
              </a:lnSpc>
              <a:defRPr sz="68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 sz="45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600" dirty="0"/>
              <a:t>Introduction to design thinking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E5F7B3-9168-4599-8216-5087149603B0}"/>
              </a:ext>
            </a:extLst>
          </p:cNvPr>
          <p:cNvGrpSpPr/>
          <p:nvPr/>
        </p:nvGrpSpPr>
        <p:grpSpPr>
          <a:xfrm>
            <a:off x="4834538" y="2035604"/>
            <a:ext cx="3900172" cy="2285025"/>
            <a:chOff x="1422400" y="4040553"/>
            <a:chExt cx="7800344" cy="4570050"/>
          </a:xfrm>
        </p:grpSpPr>
        <p:pic>
          <p:nvPicPr>
            <p:cNvPr id="12" name="pasted-image.png">
              <a:extLst>
                <a:ext uri="{FF2B5EF4-FFF2-40B4-BE49-F238E27FC236}">
                  <a16:creationId xmlns:a16="http://schemas.microsoft.com/office/drawing/2014/main" id="{A95CCF55-0720-4238-825E-5B35D67A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22400" y="4040553"/>
              <a:ext cx="7800344" cy="457005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1BB553-3076-47E0-A2B1-F3BD09886F4A}"/>
                </a:ext>
              </a:extLst>
            </p:cNvPr>
            <p:cNvSpPr/>
            <p:nvPr/>
          </p:nvSpPr>
          <p:spPr>
            <a:xfrm rot="5400000">
              <a:off x="5051224" y="6091384"/>
              <a:ext cx="542696" cy="46835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0" dirty="0"/>
            </a:p>
          </p:txBody>
        </p:sp>
      </p:grpSp>
      <p:sp>
        <p:nvSpPr>
          <p:cNvPr id="14" name="Shape 185" descr="Textfeld 9">
            <a:extLst>
              <a:ext uri="{FF2B5EF4-FFF2-40B4-BE49-F238E27FC236}">
                <a16:creationId xmlns:a16="http://schemas.microsoft.com/office/drawing/2014/main" id="{29929CAD-8E9F-4F8B-9D7F-49FAA9AC4D9B}"/>
              </a:ext>
            </a:extLst>
          </p:cNvPr>
          <p:cNvSpPr/>
          <p:nvPr/>
        </p:nvSpPr>
        <p:spPr>
          <a:xfrm>
            <a:off x="5376482" y="323424"/>
            <a:ext cx="288683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>
            <a:spAutoFit/>
          </a:bodyPr>
          <a:lstStyle/>
          <a:p>
            <a:pPr algn="r">
              <a:defRPr sz="19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200" dirty="0"/>
              <a:t>Designing our smart city pt. 1</a:t>
            </a:r>
          </a:p>
          <a:p>
            <a:pPr algn="r">
              <a:defRPr sz="1900" b="1">
                <a:solidFill>
                  <a:srgbClr val="38D4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1200" dirty="0"/>
              <a:t>Lesson</a:t>
            </a:r>
            <a:r>
              <a:rPr sz="1200" dirty="0"/>
              <a:t> </a:t>
            </a:r>
            <a:r>
              <a:rPr lang="en-GB" sz="1200" dirty="0"/>
              <a:t>7</a:t>
            </a:r>
            <a:endParaRPr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76EA48-2FD6-42DE-8B49-33346E8F3CE7}"/>
              </a:ext>
            </a:extLst>
          </p:cNvPr>
          <p:cNvSpPr txBox="1"/>
          <p:nvPr/>
        </p:nvSpPr>
        <p:spPr>
          <a:xfrm>
            <a:off x="4834538" y="4320612"/>
            <a:ext cx="39001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25233F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Design thinking</a:t>
            </a:r>
          </a:p>
        </p:txBody>
      </p:sp>
    </p:spTree>
    <p:extLst>
      <p:ext uri="{BB962C8B-B14F-4D97-AF65-F5344CB8AC3E}">
        <p14:creationId xmlns:p14="http://schemas.microsoft.com/office/powerpoint/2010/main" val="53656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roup 501"/>
          <p:cNvGrpSpPr>
            <a:grpSpLocks noChangeAspect="1"/>
          </p:cNvGrpSpPr>
          <p:nvPr/>
        </p:nvGrpSpPr>
        <p:grpSpPr>
          <a:xfrm>
            <a:off x="4479526" y="2600176"/>
            <a:ext cx="3750069" cy="3751042"/>
            <a:chOff x="1819144" y="1819130"/>
            <a:chExt cx="4195379" cy="4195347"/>
          </a:xfrm>
        </p:grpSpPr>
        <p:pic>
          <p:nvPicPr>
            <p:cNvPr id="499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 flipH="1">
              <a:off x="1819144" y="1819130"/>
              <a:ext cx="4195379" cy="4195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0" name="Shape 500" descr="Textfeld 23"/>
            <p:cNvSpPr/>
            <p:nvPr/>
          </p:nvSpPr>
          <p:spPr>
            <a:xfrm>
              <a:off x="1868572" y="1868411"/>
              <a:ext cx="4090204" cy="4084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400" dirty="0"/>
                <a:t>How can we design a transport project using robot vehicles that will benefit different people?</a:t>
              </a:r>
            </a:p>
          </p:txBody>
        </p:sp>
      </p:grpSp>
      <p:sp>
        <p:nvSpPr>
          <p:cNvPr id="503" name="Shape 503" descr="Textfeld 23"/>
          <p:cNvSpPr/>
          <p:nvPr/>
        </p:nvSpPr>
        <p:spPr>
          <a:xfrm>
            <a:off x="1699302" y="993314"/>
            <a:ext cx="2332656" cy="24152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tIns="22860" rIns="22860" bIns="22860" numCol="1" anchor="ctr">
            <a:noAutofit/>
          </a:bodyPr>
          <a:lstStyle>
            <a:lvl1pPr algn="ctr">
              <a:defRPr sz="28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400" dirty="0"/>
              <a:t>How do </a:t>
            </a:r>
          </a:p>
          <a:p>
            <a:r>
              <a:rPr lang="en-US" sz="2400" dirty="0"/>
              <a:t>you know where you are?</a:t>
            </a:r>
          </a:p>
        </p:txBody>
      </p:sp>
      <p:grpSp>
        <p:nvGrpSpPr>
          <p:cNvPr id="507" name="Group 507"/>
          <p:cNvGrpSpPr>
            <a:grpSpLocks noChangeAspect="1"/>
          </p:cNvGrpSpPr>
          <p:nvPr/>
        </p:nvGrpSpPr>
        <p:grpSpPr>
          <a:xfrm>
            <a:off x="2453710" y="1160235"/>
            <a:ext cx="2392635" cy="2451855"/>
            <a:chOff x="1219294" y="1219285"/>
            <a:chExt cx="2811981" cy="2811960"/>
          </a:xfrm>
        </p:grpSpPr>
        <p:pic>
          <p:nvPicPr>
            <p:cNvPr id="505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219294" y="1219285"/>
              <a:ext cx="2811983" cy="28119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6" name="Shape 506" descr="Textfeld 23"/>
            <p:cNvSpPr/>
            <p:nvPr/>
          </p:nvSpPr>
          <p:spPr>
            <a:xfrm>
              <a:off x="1252425" y="1252316"/>
              <a:ext cx="2741488" cy="2737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400" dirty="0"/>
                <a:t>What is the purpose of design?</a:t>
              </a:r>
            </a:p>
          </p:txBody>
        </p:sp>
      </p:grpSp>
      <p:grpSp>
        <p:nvGrpSpPr>
          <p:cNvPr id="510" name="Group 510"/>
          <p:cNvGrpSpPr>
            <a:grpSpLocks noChangeAspect="1"/>
          </p:cNvGrpSpPr>
          <p:nvPr/>
        </p:nvGrpSpPr>
        <p:grpSpPr>
          <a:xfrm>
            <a:off x="1184948" y="3815644"/>
            <a:ext cx="2580162" cy="2480671"/>
            <a:chOff x="1819144" y="1819130"/>
            <a:chExt cx="4195378" cy="4195345"/>
          </a:xfrm>
        </p:grpSpPr>
        <p:pic>
          <p:nvPicPr>
            <p:cNvPr id="508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819144" y="1819130"/>
              <a:ext cx="4195379" cy="4195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9" name="Shape 509" descr="Textfeld 23"/>
            <p:cNvSpPr>
              <a:spLocks noChangeAspect="1"/>
            </p:cNvSpPr>
            <p:nvPr/>
          </p:nvSpPr>
          <p:spPr>
            <a:xfrm>
              <a:off x="1987884" y="1972988"/>
              <a:ext cx="3868797" cy="3837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400" dirty="0"/>
                <a:t>Do we all experience our world in the same way?</a:t>
              </a:r>
            </a:p>
          </p:txBody>
        </p:sp>
      </p:grpSp>
      <p:sp>
        <p:nvSpPr>
          <p:cNvPr id="13" name="Shape 185" descr="Textfeld 9">
            <a:extLst>
              <a:ext uri="{FF2B5EF4-FFF2-40B4-BE49-F238E27FC236}">
                <a16:creationId xmlns:a16="http://schemas.microsoft.com/office/drawing/2014/main" id="{D07394E2-27A9-4864-90BA-4176BBBCD229}"/>
              </a:ext>
            </a:extLst>
          </p:cNvPr>
          <p:cNvSpPr/>
          <p:nvPr/>
        </p:nvSpPr>
        <p:spPr>
          <a:xfrm>
            <a:off x="5376482" y="323424"/>
            <a:ext cx="288683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>
            <a:spAutoFit/>
          </a:bodyPr>
          <a:lstStyle/>
          <a:p>
            <a:pPr algn="r">
              <a:defRPr sz="19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200" dirty="0">
                <a:solidFill>
                  <a:srgbClr val="FFFFFF"/>
                </a:solidFill>
              </a:rPr>
              <a:t>Designing our smart city pt. 1</a:t>
            </a:r>
          </a:p>
          <a:p>
            <a:pPr algn="r">
              <a:defRPr sz="1900" b="1">
                <a:solidFill>
                  <a:srgbClr val="38D4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1200" dirty="0"/>
              <a:t>Lesson</a:t>
            </a:r>
            <a:r>
              <a:rPr sz="1200" dirty="0"/>
              <a:t> </a:t>
            </a:r>
            <a:r>
              <a:rPr lang="en-GB" sz="1200" dirty="0"/>
              <a:t>7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15803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 animBg="1" advAuto="0"/>
      <p:bldP spid="507" grpId="0" animBg="1" advAuto="0"/>
      <p:bldP spid="510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-1889728" y="-1522677"/>
            <a:ext cx="6488014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r>
              <a:rPr sz="450" dirty="0"/>
              <a:t>§</a:t>
            </a:r>
          </a:p>
        </p:txBody>
      </p:sp>
      <p:sp>
        <p:nvSpPr>
          <p:cNvPr id="188" name="Shape 188" descr="Textfeld 9"/>
          <p:cNvSpPr/>
          <p:nvPr/>
        </p:nvSpPr>
        <p:spPr>
          <a:xfrm>
            <a:off x="409290" y="1133028"/>
            <a:ext cx="7538149" cy="175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/>
          <a:lstStyle>
            <a:lvl1pPr>
              <a:lnSpc>
                <a:spcPct val="90000"/>
              </a:lnSpc>
              <a:defRPr sz="68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 sz="45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600" dirty="0">
                <a:latin typeface="Century Gothic" panose="020B0502020202020204" pitchFamily="34" charset="0"/>
              </a:rPr>
              <a:t>Think carefully about how each user…</a:t>
            </a:r>
          </a:p>
        </p:txBody>
      </p:sp>
      <p:grpSp>
        <p:nvGrpSpPr>
          <p:cNvPr id="14" name="Group 191">
            <a:extLst>
              <a:ext uri="{FF2B5EF4-FFF2-40B4-BE49-F238E27FC236}">
                <a16:creationId xmlns:a16="http://schemas.microsoft.com/office/drawing/2014/main" id="{E5E0E67D-FB8F-4736-AB9C-D542D9E549D9}"/>
              </a:ext>
            </a:extLst>
          </p:cNvPr>
          <p:cNvGrpSpPr/>
          <p:nvPr/>
        </p:nvGrpSpPr>
        <p:grpSpPr>
          <a:xfrm>
            <a:off x="870518" y="3117849"/>
            <a:ext cx="1697365" cy="1697365"/>
            <a:chOff x="0" y="0"/>
            <a:chExt cx="3394729" cy="3394729"/>
          </a:xfrm>
        </p:grpSpPr>
        <p:sp>
          <p:nvSpPr>
            <p:cNvPr id="15" name="Shape 189">
              <a:extLst>
                <a:ext uri="{FF2B5EF4-FFF2-40B4-BE49-F238E27FC236}">
                  <a16:creationId xmlns:a16="http://schemas.microsoft.com/office/drawing/2014/main" id="{604E63CE-84DE-4790-9A71-DA0BD7B5CFAA}"/>
                </a:ext>
              </a:extLst>
            </p:cNvPr>
            <p:cNvSpPr/>
            <p:nvPr/>
          </p:nvSpPr>
          <p:spPr>
            <a:xfrm>
              <a:off x="0" y="0"/>
              <a:ext cx="3394730" cy="3394730"/>
            </a:xfrm>
            <a:prstGeom prst="ellipse">
              <a:avLst/>
            </a:prstGeom>
            <a:solidFill>
              <a:srgbClr val="38D4D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endParaRPr sz="450" dirty="0"/>
            </a:p>
          </p:txBody>
        </p:sp>
        <p:sp>
          <p:nvSpPr>
            <p:cNvPr id="16" name="Shape 190" descr="Textfeld 23">
              <a:extLst>
                <a:ext uri="{FF2B5EF4-FFF2-40B4-BE49-F238E27FC236}">
                  <a16:creationId xmlns:a16="http://schemas.microsoft.com/office/drawing/2014/main" id="{B3AC25B4-EB2B-4119-A30C-246ED21FADBF}"/>
                </a:ext>
              </a:extLst>
            </p:cNvPr>
            <p:cNvSpPr/>
            <p:nvPr/>
          </p:nvSpPr>
          <p:spPr>
            <a:xfrm>
              <a:off x="179933" y="1129787"/>
              <a:ext cx="3034862" cy="1135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>
              <a:lvl1pPr algn="ctr">
                <a:defRPr sz="3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sz="1800" dirty="0"/>
                <a:t>Thinks and feels</a:t>
              </a:r>
              <a:endParaRPr sz="1800" dirty="0"/>
            </a:p>
          </p:txBody>
        </p:sp>
      </p:grpSp>
      <p:grpSp>
        <p:nvGrpSpPr>
          <p:cNvPr id="17" name="Group 194">
            <a:extLst>
              <a:ext uri="{FF2B5EF4-FFF2-40B4-BE49-F238E27FC236}">
                <a16:creationId xmlns:a16="http://schemas.microsoft.com/office/drawing/2014/main" id="{DA54DE3B-F815-416B-9B1E-C89CE8395357}"/>
              </a:ext>
            </a:extLst>
          </p:cNvPr>
          <p:cNvGrpSpPr/>
          <p:nvPr/>
        </p:nvGrpSpPr>
        <p:grpSpPr>
          <a:xfrm>
            <a:off x="2807268" y="3117849"/>
            <a:ext cx="1697365" cy="1697365"/>
            <a:chOff x="0" y="0"/>
            <a:chExt cx="3394729" cy="3394729"/>
          </a:xfrm>
        </p:grpSpPr>
        <p:sp>
          <p:nvSpPr>
            <p:cNvPr id="18" name="Shape 192">
              <a:extLst>
                <a:ext uri="{FF2B5EF4-FFF2-40B4-BE49-F238E27FC236}">
                  <a16:creationId xmlns:a16="http://schemas.microsoft.com/office/drawing/2014/main" id="{7F543BA4-149B-40B3-AD41-654F9ECA32B5}"/>
                </a:ext>
              </a:extLst>
            </p:cNvPr>
            <p:cNvSpPr/>
            <p:nvPr/>
          </p:nvSpPr>
          <p:spPr>
            <a:xfrm>
              <a:off x="0" y="0"/>
              <a:ext cx="3394730" cy="3394730"/>
            </a:xfrm>
            <a:prstGeom prst="ellipse">
              <a:avLst/>
            </a:prstGeom>
            <a:solidFill>
              <a:srgbClr val="38D4D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endParaRPr sz="450" dirty="0"/>
            </a:p>
          </p:txBody>
        </p:sp>
        <p:sp>
          <p:nvSpPr>
            <p:cNvPr id="19" name="Shape 193" descr="Textfeld 23">
              <a:extLst>
                <a:ext uri="{FF2B5EF4-FFF2-40B4-BE49-F238E27FC236}">
                  <a16:creationId xmlns:a16="http://schemas.microsoft.com/office/drawing/2014/main" id="{C4766B7E-81F7-43D9-8193-FA1491E3F136}"/>
                </a:ext>
              </a:extLst>
            </p:cNvPr>
            <p:cNvSpPr/>
            <p:nvPr/>
          </p:nvSpPr>
          <p:spPr>
            <a:xfrm>
              <a:off x="179933" y="1129787"/>
              <a:ext cx="3034862" cy="1135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>
              <a:lvl1pPr algn="ctr">
                <a:defRPr sz="3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sz="1800" dirty="0"/>
                <a:t>What they might say and do</a:t>
              </a:r>
              <a:endParaRPr sz="1800" dirty="0"/>
            </a:p>
          </p:txBody>
        </p:sp>
      </p:grpSp>
      <p:grpSp>
        <p:nvGrpSpPr>
          <p:cNvPr id="20" name="Group 197">
            <a:extLst>
              <a:ext uri="{FF2B5EF4-FFF2-40B4-BE49-F238E27FC236}">
                <a16:creationId xmlns:a16="http://schemas.microsoft.com/office/drawing/2014/main" id="{B64EAE00-05EB-44BE-9346-4E6D00949732}"/>
              </a:ext>
            </a:extLst>
          </p:cNvPr>
          <p:cNvGrpSpPr/>
          <p:nvPr/>
        </p:nvGrpSpPr>
        <p:grpSpPr>
          <a:xfrm>
            <a:off x="4744018" y="3117849"/>
            <a:ext cx="1697365" cy="1697365"/>
            <a:chOff x="0" y="0"/>
            <a:chExt cx="3394729" cy="3394729"/>
          </a:xfrm>
        </p:grpSpPr>
        <p:sp>
          <p:nvSpPr>
            <p:cNvPr id="21" name="Shape 195">
              <a:extLst>
                <a:ext uri="{FF2B5EF4-FFF2-40B4-BE49-F238E27FC236}">
                  <a16:creationId xmlns:a16="http://schemas.microsoft.com/office/drawing/2014/main" id="{7D873987-ECF1-4670-88C1-9CAFD90CE885}"/>
                </a:ext>
              </a:extLst>
            </p:cNvPr>
            <p:cNvSpPr/>
            <p:nvPr/>
          </p:nvSpPr>
          <p:spPr>
            <a:xfrm>
              <a:off x="0" y="0"/>
              <a:ext cx="3394730" cy="3394730"/>
            </a:xfrm>
            <a:prstGeom prst="ellipse">
              <a:avLst/>
            </a:prstGeom>
            <a:solidFill>
              <a:srgbClr val="38D4D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endParaRPr sz="450" dirty="0"/>
            </a:p>
          </p:txBody>
        </p:sp>
        <p:sp>
          <p:nvSpPr>
            <p:cNvPr id="22" name="Shape 196" descr="Textfeld 23">
              <a:extLst>
                <a:ext uri="{FF2B5EF4-FFF2-40B4-BE49-F238E27FC236}">
                  <a16:creationId xmlns:a16="http://schemas.microsoft.com/office/drawing/2014/main" id="{83EF1915-8524-4351-8259-4D59605E7266}"/>
                </a:ext>
              </a:extLst>
            </p:cNvPr>
            <p:cNvSpPr/>
            <p:nvPr/>
          </p:nvSpPr>
          <p:spPr>
            <a:xfrm>
              <a:off x="179933" y="1129787"/>
              <a:ext cx="3034862" cy="1135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>
              <a:lvl1pPr algn="ctr">
                <a:defRPr sz="3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sz="1800" dirty="0"/>
                <a:t>What they could hear and see</a:t>
              </a:r>
              <a:endParaRPr sz="1800" dirty="0"/>
            </a:p>
          </p:txBody>
        </p:sp>
      </p:grpSp>
      <p:grpSp>
        <p:nvGrpSpPr>
          <p:cNvPr id="23" name="Group 200">
            <a:extLst>
              <a:ext uri="{FF2B5EF4-FFF2-40B4-BE49-F238E27FC236}">
                <a16:creationId xmlns:a16="http://schemas.microsoft.com/office/drawing/2014/main" id="{5C921191-472A-4901-B955-2E7A60F7F56B}"/>
              </a:ext>
            </a:extLst>
          </p:cNvPr>
          <p:cNvGrpSpPr/>
          <p:nvPr/>
        </p:nvGrpSpPr>
        <p:grpSpPr>
          <a:xfrm>
            <a:off x="6763318" y="3117849"/>
            <a:ext cx="1697365" cy="1697365"/>
            <a:chOff x="0" y="0"/>
            <a:chExt cx="3394729" cy="3394729"/>
          </a:xfrm>
        </p:grpSpPr>
        <p:sp>
          <p:nvSpPr>
            <p:cNvPr id="24" name="Shape 198">
              <a:extLst>
                <a:ext uri="{FF2B5EF4-FFF2-40B4-BE49-F238E27FC236}">
                  <a16:creationId xmlns:a16="http://schemas.microsoft.com/office/drawing/2014/main" id="{2E99E25F-618D-4FEA-838B-123EB9AED974}"/>
                </a:ext>
              </a:extLst>
            </p:cNvPr>
            <p:cNvSpPr/>
            <p:nvPr/>
          </p:nvSpPr>
          <p:spPr>
            <a:xfrm>
              <a:off x="0" y="0"/>
              <a:ext cx="3394730" cy="3394730"/>
            </a:xfrm>
            <a:prstGeom prst="ellipse">
              <a:avLst/>
            </a:prstGeom>
            <a:solidFill>
              <a:srgbClr val="38D4D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endParaRPr sz="450" dirty="0"/>
            </a:p>
          </p:txBody>
        </p:sp>
        <p:sp>
          <p:nvSpPr>
            <p:cNvPr id="25" name="Shape 199" descr="Textfeld 23">
              <a:extLst>
                <a:ext uri="{FF2B5EF4-FFF2-40B4-BE49-F238E27FC236}">
                  <a16:creationId xmlns:a16="http://schemas.microsoft.com/office/drawing/2014/main" id="{A4398DA6-7DE5-46AF-96BF-4D35A25433B6}"/>
                </a:ext>
              </a:extLst>
            </p:cNvPr>
            <p:cNvSpPr/>
            <p:nvPr/>
          </p:nvSpPr>
          <p:spPr>
            <a:xfrm>
              <a:off x="179933" y="1129787"/>
              <a:ext cx="3034862" cy="1135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>
              <a:lvl1pPr algn="ctr">
                <a:defRPr sz="3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GB" sz="1800" dirty="0"/>
                <a:t>What their pains and gains are</a:t>
              </a:r>
              <a:endParaRPr sz="1800" dirty="0"/>
            </a:p>
          </p:txBody>
        </p:sp>
      </p:grpSp>
      <p:sp>
        <p:nvSpPr>
          <p:cNvPr id="26" name="Shape 185" descr="Textfeld 9">
            <a:extLst>
              <a:ext uri="{FF2B5EF4-FFF2-40B4-BE49-F238E27FC236}">
                <a16:creationId xmlns:a16="http://schemas.microsoft.com/office/drawing/2014/main" id="{5260B553-5B3D-4872-B15E-F45A7282D322}"/>
              </a:ext>
            </a:extLst>
          </p:cNvPr>
          <p:cNvSpPr/>
          <p:nvPr/>
        </p:nvSpPr>
        <p:spPr>
          <a:xfrm>
            <a:off x="5376482" y="323424"/>
            <a:ext cx="288683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>
            <a:spAutoFit/>
          </a:bodyPr>
          <a:lstStyle/>
          <a:p>
            <a:pPr algn="r">
              <a:defRPr sz="19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200" dirty="0"/>
              <a:t>Designing our smart city pt. 1</a:t>
            </a:r>
          </a:p>
          <a:p>
            <a:pPr algn="r">
              <a:defRPr sz="1900" b="1">
                <a:solidFill>
                  <a:srgbClr val="38D4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1200" dirty="0"/>
              <a:t>Lesson</a:t>
            </a:r>
            <a:r>
              <a:rPr sz="1200" dirty="0"/>
              <a:t> </a:t>
            </a:r>
            <a:r>
              <a:rPr lang="en-GB" sz="1200" dirty="0"/>
              <a:t>7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2262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roup 501"/>
          <p:cNvGrpSpPr>
            <a:grpSpLocks noChangeAspect="1"/>
          </p:cNvGrpSpPr>
          <p:nvPr/>
        </p:nvGrpSpPr>
        <p:grpSpPr>
          <a:xfrm>
            <a:off x="1970352" y="4396121"/>
            <a:ext cx="2364065" cy="2364678"/>
            <a:chOff x="1819144" y="1819130"/>
            <a:chExt cx="4195379" cy="4195347"/>
          </a:xfrm>
        </p:grpSpPr>
        <p:pic>
          <p:nvPicPr>
            <p:cNvPr id="499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 flipH="1">
              <a:off x="1819144" y="1819130"/>
              <a:ext cx="4195379" cy="4195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0" name="Shape 500" descr="Textfeld 23"/>
            <p:cNvSpPr/>
            <p:nvPr/>
          </p:nvSpPr>
          <p:spPr>
            <a:xfrm>
              <a:off x="1868572" y="1868411"/>
              <a:ext cx="4090204" cy="4084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000" dirty="0"/>
                <a:t>Work together and build on other people’s ideas</a:t>
              </a:r>
            </a:p>
          </p:txBody>
        </p:sp>
      </p:grpSp>
      <p:sp>
        <p:nvSpPr>
          <p:cNvPr id="503" name="Shape 503" descr="Textfeld 23"/>
          <p:cNvSpPr/>
          <p:nvPr/>
        </p:nvSpPr>
        <p:spPr>
          <a:xfrm>
            <a:off x="1699302" y="993314"/>
            <a:ext cx="2332656" cy="24152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tIns="22860" rIns="22860" bIns="22860" numCol="1" anchor="ctr">
            <a:noAutofit/>
          </a:bodyPr>
          <a:lstStyle>
            <a:lvl1pPr algn="ctr">
              <a:defRPr sz="28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2400" dirty="0"/>
              <a:t>How do </a:t>
            </a:r>
          </a:p>
          <a:p>
            <a:r>
              <a:rPr lang="en-US" sz="2400" dirty="0"/>
              <a:t>you know where you are?</a:t>
            </a:r>
          </a:p>
        </p:txBody>
      </p:sp>
      <p:grpSp>
        <p:nvGrpSpPr>
          <p:cNvPr id="507" name="Group 507"/>
          <p:cNvGrpSpPr>
            <a:grpSpLocks noChangeAspect="1"/>
          </p:cNvGrpSpPr>
          <p:nvPr/>
        </p:nvGrpSpPr>
        <p:grpSpPr>
          <a:xfrm>
            <a:off x="6782184" y="2252979"/>
            <a:ext cx="2133105" cy="2185901"/>
            <a:chOff x="1219294" y="1219285"/>
            <a:chExt cx="2811981" cy="2811960"/>
          </a:xfrm>
        </p:grpSpPr>
        <p:pic>
          <p:nvPicPr>
            <p:cNvPr id="505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219294" y="1219285"/>
              <a:ext cx="2811983" cy="28119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6" name="Shape 506" descr="Textfeld 23"/>
            <p:cNvSpPr/>
            <p:nvPr/>
          </p:nvSpPr>
          <p:spPr>
            <a:xfrm>
              <a:off x="1252425" y="1252316"/>
              <a:ext cx="2741488" cy="2737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000" dirty="0"/>
                <a:t>Wild ideas are encouraged</a:t>
              </a:r>
            </a:p>
          </p:txBody>
        </p:sp>
      </p:grpSp>
      <p:grpSp>
        <p:nvGrpSpPr>
          <p:cNvPr id="510" name="Group 510"/>
          <p:cNvGrpSpPr>
            <a:grpSpLocks noChangeAspect="1"/>
          </p:cNvGrpSpPr>
          <p:nvPr/>
        </p:nvGrpSpPr>
        <p:grpSpPr>
          <a:xfrm>
            <a:off x="319820" y="4084910"/>
            <a:ext cx="1632760" cy="1569801"/>
            <a:chOff x="1819144" y="1819130"/>
            <a:chExt cx="4195378" cy="4195345"/>
          </a:xfrm>
        </p:grpSpPr>
        <p:pic>
          <p:nvPicPr>
            <p:cNvPr id="508" name="pasted-image.pdf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819144" y="1819130"/>
              <a:ext cx="4195379" cy="4195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9" name="Shape 509" descr="Textfeld 23"/>
            <p:cNvSpPr>
              <a:spLocks noChangeAspect="1"/>
            </p:cNvSpPr>
            <p:nvPr/>
          </p:nvSpPr>
          <p:spPr>
            <a:xfrm>
              <a:off x="1987884" y="1972988"/>
              <a:ext cx="3868797" cy="3837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000" dirty="0"/>
                <a:t>Let everyone have a say</a:t>
              </a:r>
            </a:p>
          </p:txBody>
        </p:sp>
      </p:grpSp>
      <p:sp>
        <p:nvSpPr>
          <p:cNvPr id="13" name="Shape 188" descr="Textfeld 9">
            <a:extLst>
              <a:ext uri="{FF2B5EF4-FFF2-40B4-BE49-F238E27FC236}">
                <a16:creationId xmlns:a16="http://schemas.microsoft.com/office/drawing/2014/main" id="{7D2F4805-2476-4A26-837A-12FDDE0C6A6A}"/>
              </a:ext>
            </a:extLst>
          </p:cNvPr>
          <p:cNvSpPr/>
          <p:nvPr/>
        </p:nvSpPr>
        <p:spPr>
          <a:xfrm>
            <a:off x="409290" y="1133028"/>
            <a:ext cx="7538149" cy="175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/>
          <a:lstStyle>
            <a:lvl1pPr>
              <a:lnSpc>
                <a:spcPct val="90000"/>
              </a:lnSpc>
              <a:defRPr sz="68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defRPr sz="45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3600" dirty="0">
                <a:solidFill>
                  <a:srgbClr val="FFFFFF"/>
                </a:solidFill>
                <a:latin typeface="Century Gothic" panose="020B0502020202020204" pitchFamily="34" charset="0"/>
              </a:rPr>
              <a:t>How can we make people’s lives better using our robot vehicles? </a:t>
            </a:r>
          </a:p>
        </p:txBody>
      </p:sp>
      <p:grpSp>
        <p:nvGrpSpPr>
          <p:cNvPr id="14" name="Group 510">
            <a:extLst>
              <a:ext uri="{FF2B5EF4-FFF2-40B4-BE49-F238E27FC236}">
                <a16:creationId xmlns:a16="http://schemas.microsoft.com/office/drawing/2014/main" id="{5ED09811-9AC9-40D5-B1E5-F628165E9853}"/>
              </a:ext>
            </a:extLst>
          </p:cNvPr>
          <p:cNvGrpSpPr>
            <a:grpSpLocks noChangeAspect="1"/>
          </p:cNvGrpSpPr>
          <p:nvPr/>
        </p:nvGrpSpPr>
        <p:grpSpPr>
          <a:xfrm>
            <a:off x="2018250" y="2419811"/>
            <a:ext cx="1960421" cy="1884827"/>
            <a:chOff x="1819145" y="1819131"/>
            <a:chExt cx="4195380" cy="4195347"/>
          </a:xfrm>
        </p:grpSpPr>
        <p:pic>
          <p:nvPicPr>
            <p:cNvPr id="15" name="pasted-image.pdf">
              <a:extLst>
                <a:ext uri="{FF2B5EF4-FFF2-40B4-BE49-F238E27FC236}">
                  <a16:creationId xmlns:a16="http://schemas.microsoft.com/office/drawing/2014/main" id="{7E272F73-8BFA-4520-A22D-9775EF9FA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819145" y="1819131"/>
              <a:ext cx="4195380" cy="4195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" name="Shape 509" descr="Textfeld 23">
              <a:extLst>
                <a:ext uri="{FF2B5EF4-FFF2-40B4-BE49-F238E27FC236}">
                  <a16:creationId xmlns:a16="http://schemas.microsoft.com/office/drawing/2014/main" id="{E98ACA43-1F0A-46AF-B294-F4EDCCB27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7884" y="1972988"/>
              <a:ext cx="3868797" cy="3837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000" dirty="0"/>
                <a:t>Keep your end users in mind</a:t>
              </a:r>
            </a:p>
          </p:txBody>
        </p:sp>
      </p:grpSp>
      <p:grpSp>
        <p:nvGrpSpPr>
          <p:cNvPr id="18" name="Group 501">
            <a:extLst>
              <a:ext uri="{FF2B5EF4-FFF2-40B4-BE49-F238E27FC236}">
                <a16:creationId xmlns:a16="http://schemas.microsoft.com/office/drawing/2014/main" id="{EB234689-C139-4728-8680-F02A5CF4091E}"/>
              </a:ext>
            </a:extLst>
          </p:cNvPr>
          <p:cNvGrpSpPr>
            <a:grpSpLocks noChangeAspect="1"/>
          </p:cNvGrpSpPr>
          <p:nvPr/>
        </p:nvGrpSpPr>
        <p:grpSpPr>
          <a:xfrm>
            <a:off x="4528808" y="4652430"/>
            <a:ext cx="1604472" cy="1604889"/>
            <a:chOff x="1819144" y="1819130"/>
            <a:chExt cx="4195379" cy="4195347"/>
          </a:xfrm>
        </p:grpSpPr>
        <p:pic>
          <p:nvPicPr>
            <p:cNvPr id="19" name="pasted-image.pdf">
              <a:extLst>
                <a:ext uri="{FF2B5EF4-FFF2-40B4-BE49-F238E27FC236}">
                  <a16:creationId xmlns:a16="http://schemas.microsoft.com/office/drawing/2014/main" id="{9809F2F5-5669-4F8E-9D4E-6F06F8AA2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 flipH="1">
              <a:off x="1819144" y="1819130"/>
              <a:ext cx="4195379" cy="4195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" name="Shape 500" descr="Textfeld 23">
              <a:extLst>
                <a:ext uri="{FF2B5EF4-FFF2-40B4-BE49-F238E27FC236}">
                  <a16:creationId xmlns:a16="http://schemas.microsoft.com/office/drawing/2014/main" id="{62419165-E9D2-48BE-9C76-97D31D1DDEE2}"/>
                </a:ext>
              </a:extLst>
            </p:cNvPr>
            <p:cNvSpPr/>
            <p:nvPr/>
          </p:nvSpPr>
          <p:spPr>
            <a:xfrm>
              <a:off x="1868572" y="1868411"/>
              <a:ext cx="4090204" cy="4084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000" dirty="0"/>
                <a:t>Quantity over quality</a:t>
              </a:r>
            </a:p>
          </p:txBody>
        </p:sp>
      </p:grpSp>
      <p:grpSp>
        <p:nvGrpSpPr>
          <p:cNvPr id="21" name="Group 501">
            <a:extLst>
              <a:ext uri="{FF2B5EF4-FFF2-40B4-BE49-F238E27FC236}">
                <a16:creationId xmlns:a16="http://schemas.microsoft.com/office/drawing/2014/main" id="{8862F0A9-83C4-48AA-AF9B-9D6F6F269260}"/>
              </a:ext>
            </a:extLst>
          </p:cNvPr>
          <p:cNvGrpSpPr>
            <a:grpSpLocks noChangeAspect="1"/>
          </p:cNvGrpSpPr>
          <p:nvPr/>
        </p:nvGrpSpPr>
        <p:grpSpPr>
          <a:xfrm>
            <a:off x="355231" y="2220553"/>
            <a:ext cx="1443433" cy="1443808"/>
            <a:chOff x="1819144" y="1819130"/>
            <a:chExt cx="4195379" cy="4195347"/>
          </a:xfrm>
        </p:grpSpPr>
        <p:pic>
          <p:nvPicPr>
            <p:cNvPr id="22" name="pasted-image.pdf">
              <a:extLst>
                <a:ext uri="{FF2B5EF4-FFF2-40B4-BE49-F238E27FC236}">
                  <a16:creationId xmlns:a16="http://schemas.microsoft.com/office/drawing/2014/main" id="{8282A9B7-F312-4674-813E-6CBA41598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 flipH="1">
              <a:off x="1819144" y="1819130"/>
              <a:ext cx="4195379" cy="4195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" name="Shape 500" descr="Textfeld 23">
              <a:extLst>
                <a:ext uri="{FF2B5EF4-FFF2-40B4-BE49-F238E27FC236}">
                  <a16:creationId xmlns:a16="http://schemas.microsoft.com/office/drawing/2014/main" id="{93323B0E-863C-4E76-A1A1-9C14876A8047}"/>
                </a:ext>
              </a:extLst>
            </p:cNvPr>
            <p:cNvSpPr/>
            <p:nvPr/>
          </p:nvSpPr>
          <p:spPr>
            <a:xfrm>
              <a:off x="1868572" y="1868411"/>
              <a:ext cx="4090204" cy="4084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000" dirty="0"/>
                <a:t>Don’t interrupt</a:t>
              </a:r>
            </a:p>
          </p:txBody>
        </p:sp>
      </p:grpSp>
      <p:grpSp>
        <p:nvGrpSpPr>
          <p:cNvPr id="24" name="Group 501">
            <a:extLst>
              <a:ext uri="{FF2B5EF4-FFF2-40B4-BE49-F238E27FC236}">
                <a16:creationId xmlns:a16="http://schemas.microsoft.com/office/drawing/2014/main" id="{36712031-BEC3-45A6-9416-DAB024F83AD4}"/>
              </a:ext>
            </a:extLst>
          </p:cNvPr>
          <p:cNvGrpSpPr>
            <a:grpSpLocks noChangeAspect="1"/>
          </p:cNvGrpSpPr>
          <p:nvPr/>
        </p:nvGrpSpPr>
        <p:grpSpPr>
          <a:xfrm>
            <a:off x="4723199" y="2819009"/>
            <a:ext cx="1604472" cy="1604889"/>
            <a:chOff x="1819144" y="1819130"/>
            <a:chExt cx="4195379" cy="4195347"/>
          </a:xfrm>
        </p:grpSpPr>
        <p:pic>
          <p:nvPicPr>
            <p:cNvPr id="25" name="pasted-image.pdf">
              <a:extLst>
                <a:ext uri="{FF2B5EF4-FFF2-40B4-BE49-F238E27FC236}">
                  <a16:creationId xmlns:a16="http://schemas.microsoft.com/office/drawing/2014/main" id="{DA513D6E-8C1D-4AC6-9BA1-7EBA63D58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 flipH="1">
              <a:off x="1819144" y="1819130"/>
              <a:ext cx="4195379" cy="4195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" name="Shape 500" descr="Textfeld 23">
              <a:extLst>
                <a:ext uri="{FF2B5EF4-FFF2-40B4-BE49-F238E27FC236}">
                  <a16:creationId xmlns:a16="http://schemas.microsoft.com/office/drawing/2014/main" id="{BD2CDA26-E50A-480D-803A-69D32461A8ED}"/>
                </a:ext>
              </a:extLst>
            </p:cNvPr>
            <p:cNvSpPr/>
            <p:nvPr/>
          </p:nvSpPr>
          <p:spPr>
            <a:xfrm>
              <a:off x="1868572" y="1868411"/>
              <a:ext cx="4090204" cy="4084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000" dirty="0"/>
                <a:t>Stay focused</a:t>
              </a:r>
            </a:p>
          </p:txBody>
        </p:sp>
      </p:grpSp>
      <p:grpSp>
        <p:nvGrpSpPr>
          <p:cNvPr id="27" name="Group 510">
            <a:extLst>
              <a:ext uri="{FF2B5EF4-FFF2-40B4-BE49-F238E27FC236}">
                <a16:creationId xmlns:a16="http://schemas.microsoft.com/office/drawing/2014/main" id="{E9E8C341-3FF0-419B-B0EA-44573993A543}"/>
              </a:ext>
            </a:extLst>
          </p:cNvPr>
          <p:cNvGrpSpPr>
            <a:grpSpLocks noChangeAspect="1"/>
          </p:cNvGrpSpPr>
          <p:nvPr/>
        </p:nvGrpSpPr>
        <p:grpSpPr>
          <a:xfrm>
            <a:off x="6327671" y="4605021"/>
            <a:ext cx="2183581" cy="2099382"/>
            <a:chOff x="1819145" y="1819131"/>
            <a:chExt cx="4195380" cy="4195347"/>
          </a:xfrm>
        </p:grpSpPr>
        <p:pic>
          <p:nvPicPr>
            <p:cNvPr id="28" name="pasted-image.pdf">
              <a:extLst>
                <a:ext uri="{FF2B5EF4-FFF2-40B4-BE49-F238E27FC236}">
                  <a16:creationId xmlns:a16="http://schemas.microsoft.com/office/drawing/2014/main" id="{06564715-0475-4203-805F-7ED8D0D90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1819145" y="1819131"/>
              <a:ext cx="4195380" cy="41953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" name="Shape 509" descr="Textfeld 23">
              <a:extLst>
                <a:ext uri="{FF2B5EF4-FFF2-40B4-BE49-F238E27FC236}">
                  <a16:creationId xmlns:a16="http://schemas.microsoft.com/office/drawing/2014/main" id="{BEB09CA9-646B-4D88-841D-12C01E53F6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7884" y="1972988"/>
              <a:ext cx="3868797" cy="3837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000" dirty="0"/>
                <a:t>Make notes so you don’t forget great ideas</a:t>
              </a:r>
            </a:p>
          </p:txBody>
        </p:sp>
      </p:grpSp>
      <p:sp>
        <p:nvSpPr>
          <p:cNvPr id="30" name="Shape 185" descr="Textfeld 9">
            <a:extLst>
              <a:ext uri="{FF2B5EF4-FFF2-40B4-BE49-F238E27FC236}">
                <a16:creationId xmlns:a16="http://schemas.microsoft.com/office/drawing/2014/main" id="{4DC531BB-9F91-4581-A414-C98C9177B33D}"/>
              </a:ext>
            </a:extLst>
          </p:cNvPr>
          <p:cNvSpPr/>
          <p:nvPr/>
        </p:nvSpPr>
        <p:spPr>
          <a:xfrm>
            <a:off x="5376482" y="323424"/>
            <a:ext cx="288683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>
            <a:spAutoFit/>
          </a:bodyPr>
          <a:lstStyle/>
          <a:p>
            <a:pPr algn="r">
              <a:defRPr sz="19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200" dirty="0">
                <a:solidFill>
                  <a:srgbClr val="FFFFFF"/>
                </a:solidFill>
              </a:rPr>
              <a:t>Designing our smart city pt. 1</a:t>
            </a:r>
          </a:p>
          <a:p>
            <a:pPr algn="r">
              <a:defRPr sz="1900" b="1">
                <a:solidFill>
                  <a:srgbClr val="38D4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1200" dirty="0"/>
              <a:t>Lesson</a:t>
            </a:r>
            <a:r>
              <a:rPr sz="1200" dirty="0"/>
              <a:t> </a:t>
            </a:r>
            <a:r>
              <a:rPr lang="en-GB" sz="1200" dirty="0"/>
              <a:t>7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12862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 animBg="1" advAuto="0"/>
      <p:bldP spid="507" grpId="0" animBg="1" advAuto="0"/>
      <p:bldP spid="510" grpId="0" animBg="1" advAuto="0"/>
      <p:bldP spid="14" grpId="0" animBg="1" advAuto="0"/>
      <p:bldP spid="18" grpId="0" animBg="1" advAuto="0"/>
      <p:bldP spid="21" grpId="0" animBg="1" advAuto="0"/>
      <p:bldP spid="24" grpId="0" animBg="1" advAuto="0"/>
      <p:bldP spid="2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-1889728" y="-1522677"/>
            <a:ext cx="6488014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r>
              <a:rPr sz="450" dirty="0"/>
              <a:t>§</a:t>
            </a:r>
          </a:p>
        </p:txBody>
      </p:sp>
      <p:sp>
        <p:nvSpPr>
          <p:cNvPr id="188" name="Shape 188" descr="Textfeld 9"/>
          <p:cNvSpPr/>
          <p:nvPr/>
        </p:nvSpPr>
        <p:spPr>
          <a:xfrm>
            <a:off x="409290" y="1133028"/>
            <a:ext cx="7957793" cy="175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/>
          <a:lstStyle>
            <a:lvl1pPr>
              <a:lnSpc>
                <a:spcPct val="90000"/>
              </a:lnSpc>
              <a:defRPr sz="68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sz="3600" dirty="0"/>
              <a:t>Reflect on your work</a:t>
            </a:r>
          </a:p>
          <a:p>
            <a:endParaRPr lang="en-US" sz="3600" dirty="0"/>
          </a:p>
          <a:p>
            <a:endParaRPr lang="en-US" sz="3600" dirty="0"/>
          </a:p>
        </p:txBody>
      </p:sp>
      <p:grpSp>
        <p:nvGrpSpPr>
          <p:cNvPr id="191" name="Group 191"/>
          <p:cNvGrpSpPr>
            <a:grpSpLocks noChangeAspect="1"/>
          </p:cNvGrpSpPr>
          <p:nvPr/>
        </p:nvGrpSpPr>
        <p:grpSpPr>
          <a:xfrm>
            <a:off x="776917" y="2539179"/>
            <a:ext cx="2383933" cy="2383933"/>
            <a:chOff x="0" y="0"/>
            <a:chExt cx="3394730" cy="3394730"/>
          </a:xfrm>
        </p:grpSpPr>
        <p:sp>
          <p:nvSpPr>
            <p:cNvPr id="189" name="Shape 189"/>
            <p:cNvSpPr/>
            <p:nvPr/>
          </p:nvSpPr>
          <p:spPr>
            <a:xfrm>
              <a:off x="0" y="0"/>
              <a:ext cx="3394730" cy="3394730"/>
            </a:xfrm>
            <a:prstGeom prst="ellipse">
              <a:avLst/>
            </a:prstGeom>
            <a:solidFill>
              <a:srgbClr val="38D4D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endParaRPr sz="700" dirty="0"/>
            </a:p>
          </p:txBody>
        </p:sp>
        <p:sp>
          <p:nvSpPr>
            <p:cNvPr id="190" name="Shape 190" descr="Textfeld 23"/>
            <p:cNvSpPr/>
            <p:nvPr/>
          </p:nvSpPr>
          <p:spPr>
            <a:xfrm>
              <a:off x="179934" y="1129787"/>
              <a:ext cx="3034860" cy="1135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>
              <a:lvl1pPr algn="ctr">
                <a:defRPr sz="3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lang="en-US" sz="2400" dirty="0"/>
                <a:t>What are your best three ideas?</a:t>
              </a:r>
            </a:p>
          </p:txBody>
        </p:sp>
      </p:grpSp>
      <p:grpSp>
        <p:nvGrpSpPr>
          <p:cNvPr id="194" name="Group 194"/>
          <p:cNvGrpSpPr>
            <a:grpSpLocks noChangeAspect="1"/>
          </p:cNvGrpSpPr>
          <p:nvPr/>
        </p:nvGrpSpPr>
        <p:grpSpPr>
          <a:xfrm>
            <a:off x="3376068" y="2539180"/>
            <a:ext cx="2383932" cy="2383932"/>
            <a:chOff x="0" y="0"/>
            <a:chExt cx="3394729" cy="3394729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3394730" cy="3394730"/>
            </a:xfrm>
            <a:prstGeom prst="ellipse">
              <a:avLst/>
            </a:prstGeom>
            <a:solidFill>
              <a:srgbClr val="38D4D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endParaRPr sz="700" dirty="0"/>
            </a:p>
          </p:txBody>
        </p:sp>
        <p:sp>
          <p:nvSpPr>
            <p:cNvPr id="193" name="Shape 193" descr="Textfeld 23"/>
            <p:cNvSpPr/>
            <p:nvPr/>
          </p:nvSpPr>
          <p:spPr>
            <a:xfrm>
              <a:off x="179933" y="1129787"/>
              <a:ext cx="3034862" cy="1135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>
              <a:lvl1pPr algn="ctr">
                <a:defRPr sz="3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400" dirty="0"/>
                <a:t>What was your worst idea?</a:t>
              </a:r>
            </a:p>
          </p:txBody>
        </p:sp>
      </p:grpSp>
      <p:grpSp>
        <p:nvGrpSpPr>
          <p:cNvPr id="26" name="Group 194">
            <a:extLst>
              <a:ext uri="{FF2B5EF4-FFF2-40B4-BE49-F238E27FC236}">
                <a16:creationId xmlns:a16="http://schemas.microsoft.com/office/drawing/2014/main" id="{11196FB2-602F-445A-B592-8DDF422A8483}"/>
              </a:ext>
            </a:extLst>
          </p:cNvPr>
          <p:cNvGrpSpPr>
            <a:grpSpLocks noChangeAspect="1"/>
          </p:cNvGrpSpPr>
          <p:nvPr/>
        </p:nvGrpSpPr>
        <p:grpSpPr>
          <a:xfrm>
            <a:off x="5975219" y="2539179"/>
            <a:ext cx="2383932" cy="2383932"/>
            <a:chOff x="0" y="0"/>
            <a:chExt cx="3394729" cy="3394729"/>
          </a:xfrm>
        </p:grpSpPr>
        <p:sp>
          <p:nvSpPr>
            <p:cNvPr id="27" name="Shape 192">
              <a:extLst>
                <a:ext uri="{FF2B5EF4-FFF2-40B4-BE49-F238E27FC236}">
                  <a16:creationId xmlns:a16="http://schemas.microsoft.com/office/drawing/2014/main" id="{3D54488B-14D0-4589-8D07-FF9C7DCEEE6B}"/>
                </a:ext>
              </a:extLst>
            </p:cNvPr>
            <p:cNvSpPr/>
            <p:nvPr/>
          </p:nvSpPr>
          <p:spPr>
            <a:xfrm>
              <a:off x="0" y="0"/>
              <a:ext cx="3394730" cy="3394730"/>
            </a:xfrm>
            <a:prstGeom prst="ellipse">
              <a:avLst/>
            </a:prstGeom>
            <a:solidFill>
              <a:srgbClr val="38D4D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endParaRPr sz="700" dirty="0"/>
            </a:p>
          </p:txBody>
        </p:sp>
        <p:sp>
          <p:nvSpPr>
            <p:cNvPr id="28" name="Shape 193" descr="Textfeld 23">
              <a:extLst>
                <a:ext uri="{FF2B5EF4-FFF2-40B4-BE49-F238E27FC236}">
                  <a16:creationId xmlns:a16="http://schemas.microsoft.com/office/drawing/2014/main" id="{D29DFFC5-FF80-464F-9F0F-53B33AEA8F6C}"/>
                </a:ext>
              </a:extLst>
            </p:cNvPr>
            <p:cNvSpPr/>
            <p:nvPr/>
          </p:nvSpPr>
          <p:spPr>
            <a:xfrm>
              <a:off x="179933" y="1129787"/>
              <a:ext cx="3034862" cy="11351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ctr">
              <a:noAutofit/>
            </a:bodyPr>
            <a:lstStyle>
              <a:lvl1pPr algn="ctr">
                <a:defRPr sz="3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>
                <a:defRPr sz="28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lang="en-US" sz="2400" dirty="0"/>
                <a:t>What was your funniest idea?</a:t>
              </a:r>
            </a:p>
          </p:txBody>
        </p:sp>
      </p:grpSp>
      <p:sp>
        <p:nvSpPr>
          <p:cNvPr id="15" name="Shape 185" descr="Textfeld 9">
            <a:extLst>
              <a:ext uri="{FF2B5EF4-FFF2-40B4-BE49-F238E27FC236}">
                <a16:creationId xmlns:a16="http://schemas.microsoft.com/office/drawing/2014/main" id="{BE0FA236-C3E9-4CD2-9B5B-365EDD0C9C5E}"/>
              </a:ext>
            </a:extLst>
          </p:cNvPr>
          <p:cNvSpPr/>
          <p:nvPr/>
        </p:nvSpPr>
        <p:spPr>
          <a:xfrm>
            <a:off x="5376482" y="323424"/>
            <a:ext cx="288683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>
            <a:spAutoFit/>
          </a:bodyPr>
          <a:lstStyle/>
          <a:p>
            <a:pPr algn="r">
              <a:defRPr sz="1900" b="1">
                <a:solidFill>
                  <a:srgbClr val="2523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200" dirty="0"/>
              <a:t>Designing our smart city pt. 1</a:t>
            </a:r>
          </a:p>
          <a:p>
            <a:pPr algn="r">
              <a:defRPr sz="1900" b="1">
                <a:solidFill>
                  <a:srgbClr val="38D4D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1200" dirty="0"/>
              <a:t>Lesson</a:t>
            </a:r>
            <a:r>
              <a:rPr sz="1200" dirty="0"/>
              <a:t> </a:t>
            </a:r>
            <a:r>
              <a:rPr lang="en-GB" sz="1200" dirty="0"/>
              <a:t>7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0068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464646"/>
      </a:dk1>
      <a:lt1>
        <a:srgbClr val="F0F0F0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F0F0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F0F0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319</Words>
  <Application>Microsoft Office PowerPoint</Application>
  <PresentationFormat>On-screen Show (4:3)</PresentationFormat>
  <Paragraphs>63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Helvetica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Jenny Zhou</cp:lastModifiedBy>
  <cp:revision>33</cp:revision>
  <dcterms:modified xsi:type="dcterms:W3CDTF">2018-04-26T11:07:07Z</dcterms:modified>
</cp:coreProperties>
</file>