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7" r:id="rId2"/>
    <p:sldId id="258" r:id="rId3"/>
    <p:sldId id="286" r:id="rId4"/>
    <p:sldId id="320" r:id="rId5"/>
    <p:sldId id="335" r:id="rId6"/>
    <p:sldId id="319" r:id="rId7"/>
    <p:sldId id="336" r:id="rId8"/>
    <p:sldId id="337" r:id="rId9"/>
    <p:sldId id="321" r:id="rId10"/>
    <p:sldId id="322" r:id="rId11"/>
    <p:sldId id="323" r:id="rId12"/>
    <p:sldId id="324" r:id="rId13"/>
    <p:sldId id="325" r:id="rId14"/>
    <p:sldId id="326" r:id="rId15"/>
    <p:sldId id="327" r:id="rId16"/>
    <p:sldId id="328" r:id="rId17"/>
    <p:sldId id="329" r:id="rId18"/>
    <p:sldId id="338" r:id="rId19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10" autoAdjust="0"/>
  </p:normalViewPr>
  <p:slideViewPr>
    <p:cSldViewPr>
      <p:cViewPr varScale="1">
        <p:scale>
          <a:sx n="103" d="100"/>
          <a:sy n="103" d="100"/>
        </p:scale>
        <p:origin x="124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409C8A-F4F2-464F-BB22-4DE89B61CA4A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6D37B3-9822-478A-9A6E-CA3079838A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002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DEC18-2412-4B6F-A2DE-08D016921ECA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E80E7D-474B-4E58-B83E-8AA1FF7601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697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08520" y="6525344"/>
            <a:ext cx="1800767" cy="379589"/>
          </a:xfrm>
          <a:prstGeom prst="rect">
            <a:avLst/>
          </a:prstGeom>
        </p:spPr>
        <p:txBody>
          <a:bodyPr/>
          <a:lstStyle/>
          <a:p>
            <a:r>
              <a:rPr lang="en-GB"/>
              <a:t>© Nichola Wilkin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4408" y="6547146"/>
            <a:ext cx="683568" cy="350310"/>
          </a:xfrm>
          <a:prstGeom prst="rect">
            <a:avLst/>
          </a:prstGeom>
        </p:spPr>
        <p:txBody>
          <a:bodyPr/>
          <a:lstStyle/>
          <a:p>
            <a:fld id="{525555F4-47BE-4721-8CA0-7B59355C00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0171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08520" y="6525344"/>
            <a:ext cx="1800767" cy="379589"/>
          </a:xfrm>
          <a:prstGeom prst="rect">
            <a:avLst/>
          </a:prstGeom>
        </p:spPr>
        <p:txBody>
          <a:bodyPr/>
          <a:lstStyle/>
          <a:p>
            <a:r>
              <a:rPr lang="en-GB"/>
              <a:t>© Nichola Wilkin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4408" y="6547146"/>
            <a:ext cx="683568" cy="350310"/>
          </a:xfrm>
          <a:prstGeom prst="rect">
            <a:avLst/>
          </a:prstGeom>
        </p:spPr>
        <p:txBody>
          <a:bodyPr/>
          <a:lstStyle/>
          <a:p>
            <a:fld id="{525555F4-47BE-4721-8CA0-7B59355C00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7818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08520" y="6525344"/>
            <a:ext cx="1800767" cy="379589"/>
          </a:xfrm>
          <a:prstGeom prst="rect">
            <a:avLst/>
          </a:prstGeom>
        </p:spPr>
        <p:txBody>
          <a:bodyPr/>
          <a:lstStyle/>
          <a:p>
            <a:r>
              <a:rPr lang="en-GB"/>
              <a:t>© Nichola Wilkin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4408" y="6547146"/>
            <a:ext cx="683568" cy="350310"/>
          </a:xfrm>
          <a:prstGeom prst="rect">
            <a:avLst/>
          </a:prstGeom>
        </p:spPr>
        <p:txBody>
          <a:bodyPr/>
          <a:lstStyle/>
          <a:p>
            <a:fld id="{525555F4-47BE-4721-8CA0-7B59355C00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060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08520" y="6525344"/>
            <a:ext cx="1800767" cy="379589"/>
          </a:xfrm>
          <a:prstGeom prst="rect">
            <a:avLst/>
          </a:prstGeom>
        </p:spPr>
        <p:txBody>
          <a:bodyPr/>
          <a:lstStyle/>
          <a:p>
            <a:r>
              <a:rPr lang="en-GB"/>
              <a:t>© Nichola Wilkin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4408" y="6547146"/>
            <a:ext cx="683568" cy="350310"/>
          </a:xfrm>
          <a:prstGeom prst="rect">
            <a:avLst/>
          </a:prstGeom>
        </p:spPr>
        <p:txBody>
          <a:bodyPr/>
          <a:lstStyle/>
          <a:p>
            <a:fld id="{525555F4-47BE-4721-8CA0-7B59355C00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5501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08520" y="6525344"/>
            <a:ext cx="1800767" cy="379589"/>
          </a:xfrm>
          <a:prstGeom prst="rect">
            <a:avLst/>
          </a:prstGeom>
        </p:spPr>
        <p:txBody>
          <a:bodyPr/>
          <a:lstStyle/>
          <a:p>
            <a:r>
              <a:rPr lang="en-GB"/>
              <a:t>© Nichola Wilkin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4408" y="6547146"/>
            <a:ext cx="683568" cy="350310"/>
          </a:xfrm>
          <a:prstGeom prst="rect">
            <a:avLst/>
          </a:prstGeom>
        </p:spPr>
        <p:txBody>
          <a:bodyPr/>
          <a:lstStyle/>
          <a:p>
            <a:fld id="{525555F4-47BE-4721-8CA0-7B59355C00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1506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-108520" y="6525344"/>
            <a:ext cx="1800767" cy="379589"/>
          </a:xfrm>
          <a:prstGeom prst="rect">
            <a:avLst/>
          </a:prstGeom>
        </p:spPr>
        <p:txBody>
          <a:bodyPr/>
          <a:lstStyle/>
          <a:p>
            <a:r>
              <a:rPr lang="en-GB"/>
              <a:t>© Nichola Wilkin 2012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44408" y="6547146"/>
            <a:ext cx="683568" cy="35031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25555F4-47BE-4721-8CA0-7B59355C00E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8572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-108520" y="6525344"/>
            <a:ext cx="1800767" cy="379589"/>
          </a:xfrm>
          <a:prstGeom prst="rect">
            <a:avLst/>
          </a:prstGeom>
        </p:spPr>
        <p:txBody>
          <a:bodyPr/>
          <a:lstStyle/>
          <a:p>
            <a:r>
              <a:rPr lang="en-GB"/>
              <a:t>© Nichola Wilkin 2012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244408" y="6547146"/>
            <a:ext cx="683568" cy="350310"/>
          </a:xfrm>
          <a:prstGeom prst="rect">
            <a:avLst/>
          </a:prstGeom>
        </p:spPr>
        <p:txBody>
          <a:bodyPr/>
          <a:lstStyle/>
          <a:p>
            <a:fld id="{525555F4-47BE-4721-8CA0-7B59355C00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4804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108520" y="6525344"/>
            <a:ext cx="1800767" cy="379589"/>
          </a:xfrm>
          <a:prstGeom prst="rect">
            <a:avLst/>
          </a:prstGeom>
        </p:spPr>
        <p:txBody>
          <a:bodyPr/>
          <a:lstStyle/>
          <a:p>
            <a:r>
              <a:rPr lang="en-GB"/>
              <a:t>© Nichola Wilkin 2012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44408" y="6547146"/>
            <a:ext cx="683568" cy="350310"/>
          </a:xfrm>
          <a:prstGeom prst="rect">
            <a:avLst/>
          </a:prstGeom>
        </p:spPr>
        <p:txBody>
          <a:bodyPr/>
          <a:lstStyle/>
          <a:p>
            <a:fld id="{525555F4-47BE-4721-8CA0-7B59355C00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973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-108520" y="6525344"/>
            <a:ext cx="1800767" cy="379589"/>
          </a:xfrm>
          <a:prstGeom prst="rect">
            <a:avLst/>
          </a:prstGeom>
        </p:spPr>
        <p:txBody>
          <a:bodyPr/>
          <a:lstStyle/>
          <a:p>
            <a:r>
              <a:rPr lang="en-GB"/>
              <a:t>© Nichola Wilkin 2012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44408" y="6547146"/>
            <a:ext cx="683568" cy="350310"/>
          </a:xfrm>
          <a:prstGeom prst="rect">
            <a:avLst/>
          </a:prstGeom>
        </p:spPr>
        <p:txBody>
          <a:bodyPr/>
          <a:lstStyle/>
          <a:p>
            <a:fld id="{525555F4-47BE-4721-8CA0-7B59355C00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593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-108520" y="6525344"/>
            <a:ext cx="1800767" cy="379589"/>
          </a:xfrm>
          <a:prstGeom prst="rect">
            <a:avLst/>
          </a:prstGeom>
        </p:spPr>
        <p:txBody>
          <a:bodyPr/>
          <a:lstStyle/>
          <a:p>
            <a:r>
              <a:rPr lang="en-GB"/>
              <a:t>© Nichola Wilkin 2012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44408" y="6547146"/>
            <a:ext cx="683568" cy="350310"/>
          </a:xfrm>
          <a:prstGeom prst="rect">
            <a:avLst/>
          </a:prstGeom>
        </p:spPr>
        <p:txBody>
          <a:bodyPr/>
          <a:lstStyle/>
          <a:p>
            <a:fld id="{525555F4-47BE-4721-8CA0-7B59355C00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407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-108520" y="6525344"/>
            <a:ext cx="1800767" cy="379589"/>
          </a:xfrm>
          <a:prstGeom prst="rect">
            <a:avLst/>
          </a:prstGeom>
        </p:spPr>
        <p:txBody>
          <a:bodyPr/>
          <a:lstStyle/>
          <a:p>
            <a:r>
              <a:rPr lang="en-GB"/>
              <a:t>© Nichola Wilkin 2012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44408" y="6547146"/>
            <a:ext cx="683568" cy="350310"/>
          </a:xfrm>
          <a:prstGeom prst="rect">
            <a:avLst/>
          </a:prstGeom>
        </p:spPr>
        <p:txBody>
          <a:bodyPr/>
          <a:lstStyle/>
          <a:p>
            <a:fld id="{525555F4-47BE-4721-8CA0-7B59355C00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236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 b="584"/>
          <a:stretch/>
        </p:blipFill>
        <p:spPr bwMode="auto">
          <a:xfrm>
            <a:off x="0" y="-13773"/>
            <a:ext cx="9216154" cy="6871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6625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908721"/>
            <a:ext cx="8424936" cy="1368151"/>
          </a:xfrm>
        </p:spPr>
        <p:txBody>
          <a:bodyPr>
            <a:noAutofit/>
          </a:bodyPr>
          <a:lstStyle/>
          <a:p>
            <a:r>
              <a:rPr lang="en-GB" sz="6600" dirty="0">
                <a:solidFill>
                  <a:schemeClr val="tx1"/>
                </a:solidFill>
              </a:rPr>
              <a:t>Data Representation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D9657833-4D14-483B-82D3-A43835221D5F}" type="slidenum">
              <a:rPr lang="en-GB" smtClean="0"/>
              <a:pPr algn="r"/>
              <a:t>1</a:t>
            </a:fld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006" y="2348880"/>
            <a:ext cx="4822825" cy="3706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35011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of an image in binary.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GB" dirty="0"/>
              <a:t>01101010110101001010011101001100010101101010001010100101110101010111010100101001010101001010101010001010101010000101010110001010101011010101010001010101010001010101010100010101010101010001010101110101011001010100001010001001100010101010010001010100011010101101010010100111010011000101011010100010101001011101010101110101001010010101010010101010100010101010100001010101100010101010110101010100010101010100010101010101000101010101010100010101011101010110010101001101010110101001010011101001100010101101010001010100101110101010111010100101001010101001010101010001010101010000101010110001010101011010101010001010101010001010101010100010101010101010001010101110101011001010100110101011010100101001110100110001010110101000101010010111010101011101010010100101010100101010101000101010101000010101011000101010101101010101000101010101000101010101010001010101010101000101010111010101100101010011010101101010010100111010011000101011010100010101001011101010101110101001010010101010010101010100010101010100001010101100010101010110101010100010101010100010101010101000101010101010100010101011101010110010101001101010110101001010011101001100010101101010001010100101110101010111010100101001010101001010101010001010101010000101010110001010101011010101010001010101010001010101010100010101010101010001010101110101011001010100110101011010100101001110100110001010110101000101010010111010101011101010010100101010100101010101000101010101000010101011000101010101101010101000101010101000101010101010001010101010101000101010111010101100101010011010101101010010100111010011000101011010100010101001011101010101110101001010010101010010101010100010101010100001010101100010101010110101010100010101010100010101010101000101010101010100010101011101010110010101001101010110101001010011101001100010101101010001010100101110101010111010100101001010101001010101010001010101010000101010110001010101011010101010001010101010001010101010100010101010101010001010101110101011001010101010001010101010000101010110001010110101000101011011010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55F4-47BE-4721-8CA0-7B59355C00E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909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of an image in binary.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GB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01101010</a:t>
            </a:r>
            <a:r>
              <a:rPr lang="en-GB" dirty="0"/>
              <a:t>110101001010011101001100010101101010001010100101110101010111010100101001010101001010101010001010101010000101010110001010101011010101010001010101010001010101010100010101010101010001010101110101011001010100001010001001100010101010010001010100011010101101010010100111010011000101011010100010101001011101010101110101001010010101010010101010100010101010100001010101100010101010110101010100010101010100010101010101000101010101010100010101011101010110010101001101010110101001010011101001100010101101010001010100101110101010111010100101001010101001010101010001010101010000101010110001010101011010101010001010101010001010101010100010101010101010001010101110101011001010100110101011010100101001110100110001010110101000101010010111010101011101010010100101010100101010101000101010101000010101011000101010101101010101000101010101000101010101010001010101010101000101010111010101100101010011010101101010010100111010011000101011010100010101001011101010101110101001010010101010010101010100010101010100001010101100010101010110101010100010101010100010101010101000101010101010100010101011101010110010101001101010110101001010011101001100010101101010001010100101110101010111010100101001010101001010101010001010101010000101010110001010101011010101010001010101010001010101010100010101010101010001010101110101011001010100110101011010100101001110100110001010110101000101010010111010101011101010010100101010100101010101000101010101000010101011000101010101101010101000101010101000101010101010001010101010101000101010111010101100101010011010101101010010100111010011000101011010100010101001011101010101110101001010010101010010101010100010101010100001010101100010101010110101010100010101010100010101010101000101010101010100010101011101010110010101001101010110101001010011101001100010101101010001010100101110101010111010100101001010101001010101010001010101010000101010110001010101011010101010001010101010001010101010100010101010101010001010101110101011001010101010001010101010000101010110001010110101000101011011010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55F4-47BE-4721-8CA0-7B59355C00EB}" type="slidenum">
              <a:rPr lang="en-GB" smtClean="0"/>
              <a:t>11</a:t>
            </a:fld>
            <a:endParaRPr lang="en-GB"/>
          </a:p>
        </p:txBody>
      </p:sp>
      <p:sp>
        <p:nvSpPr>
          <p:cNvPr id="5" name="Rounded Rectangular Callout 4"/>
          <p:cNvSpPr/>
          <p:nvPr/>
        </p:nvSpPr>
        <p:spPr>
          <a:xfrm>
            <a:off x="1547664" y="3068960"/>
            <a:ext cx="3528392" cy="1512168"/>
          </a:xfrm>
          <a:prstGeom prst="wedgeRoundRectCallout">
            <a:avLst>
              <a:gd name="adj1" fmla="val -66905"/>
              <a:gd name="adj2" fmla="val -133306"/>
              <a:gd name="adj3" fmla="val 16667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This shows that the data that follows is to be treated as an image.</a:t>
            </a:r>
          </a:p>
        </p:txBody>
      </p:sp>
    </p:spTree>
    <p:extLst>
      <p:ext uri="{BB962C8B-B14F-4D97-AF65-F5344CB8AC3E}">
        <p14:creationId xmlns:p14="http://schemas.microsoft.com/office/powerpoint/2010/main" val="2380574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of an image in binary.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GB" dirty="0"/>
              <a:t>01101010</a:t>
            </a:r>
            <a:r>
              <a:rPr lang="en-GB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110101001</a:t>
            </a:r>
            <a:r>
              <a:rPr lang="en-GB" dirty="0"/>
              <a:t>010011101001100010101101010001010100101110101010111010100101001010101001010101010001010101010000101010110001010101011010101010001010101010001010101010100010101010101010001010101110101011001010100001010001001100010101010010001010100011010101101010010100111010011000101011010100010101001011101010101110101001010010101010010101010100010101010100001010101100010101010110101010100010101010100010101010101000101010101010100010101011101010110010101001101010110101001010011101001100010101101010001010100101110101010111010100101001010101001010101010001010101010000101010110001010101011010101010001010101010001010101010100010101010101010001010101110101011001010100110101011010100101001110100110001010110101000101010010111010101011101010010100101010100101010101000101010101000010101011000101010101101010101000101010101000101010101010001010101010101000101010111010101100101010011010101101010010100111010011000101011010100010101001011101010101110101001010010101010010101010100010101010100001010101100010101010110101010100010101010100010101010101000101010101010100010101011101010110010101001101010110101001010011101001100010101101010001010100101110101010111010100101001010101001010101010001010101010000101010110001010101011010101010001010101010001010101010100010101010101010001010101110101011001010100110101011010100101001110100110001010110101000101010010111010101011101010010100101010100101010101000101010101000010101011000101010101101010101000101010101000101010101010001010101010101000101010111010101100101010011010101101010010100111010011000101011010100010101001011101010101110101001010010101010010101010100010101010100001010101100010101010110101010100010101010100010101010101000101010101010100010101011101010110010101001101010110101001010011101001100010101101010001010100101110101010111010100101001010101001010101010001010101010000101010110001010101011010101010001010101010001010101010100010101010101010001010101110101011001010101010001010101010000101010110001010110101000101011011010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55F4-47BE-4721-8CA0-7B59355C00EB}" type="slidenum">
              <a:rPr lang="en-GB" smtClean="0"/>
              <a:t>12</a:t>
            </a:fld>
            <a:endParaRPr lang="en-GB"/>
          </a:p>
        </p:txBody>
      </p:sp>
      <p:sp>
        <p:nvSpPr>
          <p:cNvPr id="5" name="Rounded Rectangular Callout 4"/>
          <p:cNvSpPr/>
          <p:nvPr/>
        </p:nvSpPr>
        <p:spPr>
          <a:xfrm>
            <a:off x="1547664" y="3068960"/>
            <a:ext cx="3528392" cy="1512168"/>
          </a:xfrm>
          <a:prstGeom prst="wedgeRoundRectCallout">
            <a:avLst>
              <a:gd name="adj1" fmla="val -41812"/>
              <a:gd name="adj2" fmla="val -130427"/>
              <a:gd name="adj3" fmla="val 16667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Image width size.</a:t>
            </a:r>
          </a:p>
        </p:txBody>
      </p:sp>
    </p:spTree>
    <p:extLst>
      <p:ext uri="{BB962C8B-B14F-4D97-AF65-F5344CB8AC3E}">
        <p14:creationId xmlns:p14="http://schemas.microsoft.com/office/powerpoint/2010/main" val="2055106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of an image in binary.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GB" dirty="0"/>
              <a:t>01101010110101001</a:t>
            </a:r>
            <a:r>
              <a:rPr lang="en-GB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01001110</a:t>
            </a:r>
            <a:r>
              <a:rPr lang="en-GB" dirty="0"/>
              <a:t>1001100010101101010001010100101110101010111010100101001010101001010101010001010101010000101010110001010101011010101010001010101010001010101010100010101010101010001010101110101011001010100001010001001100010101010010001010100011010101101010010100111010011000101011010100010101001011101010101110101001010010101010010101010100010101010100001010101100010101010110101010100010101010100010101010101000101010101010100010101011101010110010101001101010110101001010011101001100010101101010001010100101110101010111010100101001010101001010101010001010101010000101010110001010101011010101010001010101010001010101010100010101010101010001010101110101011001010100110101011010100101001110100110001010110101000101010010111010101011101010010100101010100101010101000101010101000010101011000101010101101010101000101010101000101010101010001010101010101000101010111010101100101010011010101101010010100111010011000101011010100010101001011101010101110101001010010101010010101010100010101010100001010101100010101010110101010100010101010100010101010101000101010101010100010101011101010110010101001101010110101001010011101001100010101101010001010100101110101010111010100101001010101001010101010001010101010000101010110001010101011010101010001010101010001010101010100010101010101010001010101110101011001010100110101011010100101001110100110001010110101000101010010111010101011101010010100101010100101010101000101010101000010101011000101010101101010101000101010101000101010101010001010101010101000101010111010101100101010011010101101010010100111010011000101011010100010101001011101010101110101001010010101010010101010100010101010100001010101100010101010110101010100010101010100010101010101000101010101010100010101011101010110010101001101010110101001010011101001100010101101010001010100101110101010111010100101001010101001010101010001010101010000101010110001010101011010101010001010101010001010101010100010101010101010001010101110101011001010101010001010101010000101010110001010110101000101011011010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55F4-47BE-4721-8CA0-7B59355C00EB}" type="slidenum">
              <a:rPr lang="en-GB" smtClean="0"/>
              <a:t>13</a:t>
            </a:fld>
            <a:endParaRPr lang="en-GB"/>
          </a:p>
        </p:txBody>
      </p:sp>
      <p:sp>
        <p:nvSpPr>
          <p:cNvPr id="5" name="Rounded Rectangular Callout 4"/>
          <p:cNvSpPr/>
          <p:nvPr/>
        </p:nvSpPr>
        <p:spPr>
          <a:xfrm>
            <a:off x="1547664" y="3068960"/>
            <a:ext cx="3528392" cy="1512168"/>
          </a:xfrm>
          <a:prstGeom prst="wedgeRoundRectCallout">
            <a:avLst>
              <a:gd name="adj1" fmla="val -21656"/>
              <a:gd name="adj2" fmla="val -135226"/>
              <a:gd name="adj3" fmla="val 16667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Image height size.</a:t>
            </a:r>
          </a:p>
        </p:txBody>
      </p:sp>
    </p:spTree>
    <p:extLst>
      <p:ext uri="{BB962C8B-B14F-4D97-AF65-F5344CB8AC3E}">
        <p14:creationId xmlns:p14="http://schemas.microsoft.com/office/powerpoint/2010/main" val="1697150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of an image in binary.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GB" dirty="0"/>
              <a:t>0110101011010100101001110</a:t>
            </a:r>
            <a:r>
              <a:rPr lang="en-GB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10011000</a:t>
            </a:r>
            <a:r>
              <a:rPr lang="en-GB" dirty="0"/>
              <a:t>10101101010001010100101110101010111010100101001010101001010101010001010101010000101010110001010101011010101010001010101010001010101010100010101010101010001010101110101011001010100001010001001100010101010010001010100011010101101010010100111010011000101011010100010101001011101010101110101001010010101010010101010100010101010100001010101100010101010110101010100010101010100010101010101000101010101010100010101011101010110010101001101010110101001010011101001100010101101010001010100101110101010111010100101001010101001010101010001010101010000101010110001010101011010101010001010101010001010101010100010101010101010001010101110101011001010100110101011010100101001110100110001010110101000101010010111010101011101010010100101010100101010101000101010101000010101011000101010101101010101000101010101000101010101010001010101010101000101010111010101100101010011010101101010010100111010011000101011010100010101001011101010101110101001010010101010010101010100010101010100001010101100010101010110101010100010101010100010101010101000101010101010100010101011101010110010101001101010110101001010011101001100010101101010001010100101110101010111010100101001010101001010101010001010101010000101010110001010101011010101010001010101010001010101010100010101010101010001010101110101011001010100110101011010100101001110100110001010110101000101010010111010101011101010010100101010100101010101000101010101000010101011000101010101101010101000101010101000101010101010001010101010101000101010111010101100101010011010101101010010100111010011000101011010100010101001011101010101110101001010010101010010101010100010101010100001010101100010101010110101010100010101010100010101010101000101010101010100010101011101010110010101001101010110101001010011101001100010101101010001010100101110101010111010100101001010101001010101010001010101010000101010110001010101011010101010001010101010001010101010100010101010101010001010101110101011001010101010001010101010000101010110001010110101000101011011010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55F4-47BE-4721-8CA0-7B59355C00EB}" type="slidenum">
              <a:rPr lang="en-GB" smtClean="0"/>
              <a:t>14</a:t>
            </a:fld>
            <a:endParaRPr lang="en-GB"/>
          </a:p>
        </p:txBody>
      </p:sp>
      <p:sp>
        <p:nvSpPr>
          <p:cNvPr id="5" name="Rounded Rectangular Callout 4"/>
          <p:cNvSpPr/>
          <p:nvPr/>
        </p:nvSpPr>
        <p:spPr>
          <a:xfrm>
            <a:off x="1547664" y="3068960"/>
            <a:ext cx="3528392" cy="1512168"/>
          </a:xfrm>
          <a:prstGeom prst="wedgeRoundRectCallout">
            <a:avLst>
              <a:gd name="adj1" fmla="val -1088"/>
              <a:gd name="adj2" fmla="val -134266"/>
              <a:gd name="adj3" fmla="val 16667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Colour depth.</a:t>
            </a:r>
          </a:p>
        </p:txBody>
      </p:sp>
    </p:spTree>
    <p:extLst>
      <p:ext uri="{BB962C8B-B14F-4D97-AF65-F5344CB8AC3E}">
        <p14:creationId xmlns:p14="http://schemas.microsoft.com/office/powerpoint/2010/main" val="11710849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of an image in binary.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GB" dirty="0"/>
              <a:t>011010101101010010100111010011000</a:t>
            </a:r>
            <a:r>
              <a:rPr lang="en-GB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10101101</a:t>
            </a:r>
            <a:r>
              <a:rPr lang="en-GB" dirty="0"/>
              <a:t>010001010100101110101010111010100101001010101001010101010001010101010000101010110001010101011010101010001010101010001010101010100010101010101010001010101110101011001010100001010001001100010101010010001010100011010101101010010100111010011000101011010100010101001011101010101110101001010010101010010101010100010101010100001010101100010101010110101010100010101010100010101010101000101010101010100010101011101010110010101001101010110101001010011101001100010101101010001010100101110101010111010100101001010101001010101010001010101010000101010110001010101011010101010001010101010001010101010100010101010101010001010101110101011001010100110101011010100101001110100110001010110101000101010010111010101011101010010100101010100101010101000101010101000010101011000101010101101010101000101010101000101010101010001010101010101000101010111010101100101010011010101101010010100111010011000101011010100010101001011101010101110101001010010101010010101010100010101010100001010101100010101010110101010100010101010100010101010101000101010101010100010101011101010110010101001101010110101001010011101001100010101101010001010100101110101010111010100101001010101001010101010001010101010000101010110001010101011010101010001010101010001010101010100010101010101010001010101110101011001010100110101011010100101001110100110001010110101000101010010111010101011101010010100101010100101010101000101010101000010101011000101010101101010101000101010101000101010101010001010101010101000101010111010101100101010011010101101010010100111010011000101011010100010101001011101010101110101001010010101010010101010100010101010100001010101100010101010110101010100010101010100010101010101000101010101010100010101011101010110010101001101010110101001010011101001100010101101010001010100101110101010111010100101001010101001010101010001010101010000101010110001010101011010101010001010101010001010101010100010101010101010001010101110101011001010101010001010101010000101010110001010110101000101011011010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55F4-47BE-4721-8CA0-7B59355C00EB}" type="slidenum">
              <a:rPr lang="en-GB" smtClean="0"/>
              <a:t>15</a:t>
            </a:fld>
            <a:endParaRPr lang="en-GB"/>
          </a:p>
        </p:txBody>
      </p:sp>
      <p:sp>
        <p:nvSpPr>
          <p:cNvPr id="5" name="Rounded Rectangular Callout 4"/>
          <p:cNvSpPr/>
          <p:nvPr/>
        </p:nvSpPr>
        <p:spPr>
          <a:xfrm>
            <a:off x="1547664" y="3068960"/>
            <a:ext cx="3528392" cy="1512168"/>
          </a:xfrm>
          <a:prstGeom prst="wedgeRoundRectCallout">
            <a:avLst>
              <a:gd name="adj1" fmla="val 22771"/>
              <a:gd name="adj2" fmla="val -133306"/>
              <a:gd name="adj3" fmla="val 16667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Resolution.</a:t>
            </a:r>
          </a:p>
        </p:txBody>
      </p:sp>
    </p:spTree>
    <p:extLst>
      <p:ext uri="{BB962C8B-B14F-4D97-AF65-F5344CB8AC3E}">
        <p14:creationId xmlns:p14="http://schemas.microsoft.com/office/powerpoint/2010/main" val="28290324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of an image in binary.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GB" dirty="0"/>
              <a:t>01101010110101001010011101001100010101101</a:t>
            </a:r>
            <a:r>
              <a:rPr lang="en-GB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000101010010111010101011101010010100101010100101010101000101010101000010101011000101010101101010101000101010101000101010101010001010101010101000101010111010101100101010000101000100110001010101001000101010001101010110101001010011101001100010101101010001010100101110101010111010100101001010101001010101010001010101010000101010110001010101011010101010001010101010001010101010100010101010101010001010101110101011001010100110101011010100101001110100110001010110101000101010010111010101011101010010100101010100101010101000101010101000010101011000101010101101010101000101010101000101010101010001010101010101000101010111010101100101010011010101101010010100111010011000101011010100010101001011101010101110101001010010101010010101010100010101010100001010101100010101010110101010100010101010100010101010101000101010101010100010101011101010110010101001101010110101001010011101001100010101101010001010100101110101010111010100101001010101001010101010001010101010000101010110001010101011010101010001010101010001010101010100010101010101010001010101110101011001010100110101011010100101001110100110001010110101000101010010111010101011101010010100101010100101010101000101010101000010101011000101010101101010101000101010101000101010101010001010101010101000101010111010101100101010011010101101010010100111010011000101011010100010101001011101010101110101001010010101010010101010100010101010100001010101100010101010110101010100010101010100010101010101000101010101010100010101011101010110010101001101010110101001010011101001100010101101010001010100101110101010111010100101001010101001010101010001010101010000101010110001010101011010101010001010101010001010101010100010101010101010001010101110101011001010100110101011010100101001110100110001010110101000101010010111010101011101010010100101010100101010101000101010101000010101011000101010101101010101000101010101000101010101010001010101010101000101010111010101100101010101000101010101000010101011000101011010100010101</a:t>
            </a:r>
            <a:r>
              <a:rPr lang="en-GB" dirty="0"/>
              <a:t>10110101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55F4-47BE-4721-8CA0-7B59355C00EB}" type="slidenum">
              <a:rPr lang="en-GB" smtClean="0"/>
              <a:t>16</a:t>
            </a:fld>
            <a:endParaRPr lang="en-GB"/>
          </a:p>
        </p:txBody>
      </p:sp>
      <p:sp>
        <p:nvSpPr>
          <p:cNvPr id="5" name="Rounded Rectangular Callout 4"/>
          <p:cNvSpPr/>
          <p:nvPr/>
        </p:nvSpPr>
        <p:spPr>
          <a:xfrm>
            <a:off x="1547664" y="3068960"/>
            <a:ext cx="3528392" cy="1512168"/>
          </a:xfrm>
          <a:prstGeom prst="wedgeRoundRectCallout">
            <a:avLst>
              <a:gd name="adj1" fmla="val 33466"/>
              <a:gd name="adj2" fmla="val -88194"/>
              <a:gd name="adj3" fmla="val 16667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Image data.</a:t>
            </a:r>
          </a:p>
        </p:txBody>
      </p:sp>
    </p:spTree>
    <p:extLst>
      <p:ext uri="{BB962C8B-B14F-4D97-AF65-F5344CB8AC3E}">
        <p14:creationId xmlns:p14="http://schemas.microsoft.com/office/powerpoint/2010/main" val="30940152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of an image in binary.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GB" dirty="0"/>
              <a:t>0110101011010100101001110100110001010110101000101010010111010101011101010010100101010100101010101000101010101000010101011000101010101101010101000101010101000101010101010001010101010101000101010111010101100101010000101000100110001010101001000101010001101010110101001010011101001100010101101010001010100101110101010111010100101001010101001010101010001010101010000101010110001010101011010101010001010101010001010101010100010101010101010001010101110101011001010100110101011010100101001110100110001010110101000101010010111010101011101010010100101010100101010101000101010101000010101011000101010101101010101000101010101000101010101010001010101010101000101010111010101100101010011010101101010010100111010011000101011010100010101001011101010101110101001010010101010010101010100010101010100001010101100010101010110101010100010101010100010101010101000101010101010100010101011101010110010101001101010110101001010011101001100010101101010001010100101110101010111010100101001010101001010101010001010101010000101010110001010101011010101010001010101010001010101010100010101010101010001010101110101011001010100110101011010100101001110100110001010110101000101010010111010101011101010010100101010100101010101000101010101000010101011000101010101101010101000101010101000101010101010001010101010101000101010111010101100101010011010101101010010100111010011000101011010100010101001011101010101110101001010010101010010101010100010101010100001010101100010101010110101010100010101010100010101010101000101010101010100010101011101010110010101001101010110101001010011101001100010101101010001010100101110101010111010100101001010101001010101010001010101010000101010110001010101011010101010001010101010001010101010100010101010101010001010101110101011001010100110101011010100101001110100110001010110101000101010010111010101011101010010100101010100101010101000101010101000010101011000101010101101010101000101010101000101010101010001010101010101000101010111010101100101010101000101010101000010101011000101011010100010101</a:t>
            </a:r>
            <a:r>
              <a:rPr lang="en-GB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10110101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55F4-47BE-4721-8CA0-7B59355C00EB}" type="slidenum">
              <a:rPr lang="en-GB" smtClean="0"/>
              <a:t>17</a:t>
            </a:fld>
            <a:endParaRPr lang="en-GB"/>
          </a:p>
        </p:txBody>
      </p:sp>
      <p:sp>
        <p:nvSpPr>
          <p:cNvPr id="5" name="Rounded Rectangular Callout 4"/>
          <p:cNvSpPr/>
          <p:nvPr/>
        </p:nvSpPr>
        <p:spPr>
          <a:xfrm>
            <a:off x="1547664" y="3068960"/>
            <a:ext cx="3528392" cy="1512168"/>
          </a:xfrm>
          <a:prstGeom prst="wedgeRoundRectCallout">
            <a:avLst>
              <a:gd name="adj1" fmla="val 136716"/>
              <a:gd name="adj2" fmla="val 131608"/>
              <a:gd name="adj3" fmla="val 16667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End of image file message.</a:t>
            </a:r>
          </a:p>
        </p:txBody>
      </p:sp>
    </p:spTree>
    <p:extLst>
      <p:ext uri="{BB962C8B-B14F-4D97-AF65-F5344CB8AC3E}">
        <p14:creationId xmlns:p14="http://schemas.microsoft.com/office/powerpoint/2010/main" val="14442782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BD0AB-CE3D-4E8F-B467-F47619FB0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Pause for thought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DA878-758B-4225-9E16-F6CBD955A2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Consider what is happening next time you look at an image on any digital device.</a:t>
            </a:r>
          </a:p>
          <a:p>
            <a:r>
              <a:rPr lang="en-GB" dirty="0"/>
              <a:t>Will you ever look at an image the same again?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4BEE7C-5BC2-4F4D-9F06-6090B3658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55F4-47BE-4721-8CA0-7B59355C00EB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98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Starter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2204864"/>
            <a:ext cx="3312368" cy="28803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/>
              <a:t>Complete the worksheet quiz on bitmap images.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9657833-4D14-483B-82D3-A43835221D5F}" type="slidenum">
              <a:rPr lang="en-GB" smtClean="0"/>
              <a:pPr algn="r"/>
              <a:t>2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3BB53D-432F-4621-B163-1445144A54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32043" y="1772819"/>
            <a:ext cx="3744414" cy="374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990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1244" y="2016371"/>
            <a:ext cx="9216154" cy="620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>
            <a:normAutofit/>
          </a:bodyPr>
          <a:lstStyle/>
          <a:p>
            <a:r>
              <a:rPr lang="en-GB" dirty="0"/>
              <a:t>Objective of the </a:t>
            </a:r>
            <a:r>
              <a:rPr lang="en-GB"/>
              <a:t>sesson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35572" y="1268760"/>
            <a:ext cx="8584900" cy="92837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GB" sz="3600" b="1" dirty="0"/>
              <a:t>Understand how computers store bitmap images.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51520" y="2492896"/>
            <a:ext cx="8435280" cy="3816424"/>
          </a:xfrm>
        </p:spPr>
        <p:txBody>
          <a:bodyPr>
            <a:normAutofit/>
          </a:bodyPr>
          <a:lstStyle/>
          <a:p>
            <a:pPr lvl="1">
              <a:defRPr/>
            </a:pPr>
            <a:r>
              <a:rPr lang="en-GB" dirty="0"/>
              <a:t>Explain how files are saved in bitmaps and how size and colour depth can affect the file size of an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57833-4D14-483B-82D3-A43835221D5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6930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resolution describes how big the pixels are in the image. </a:t>
            </a:r>
          </a:p>
          <a:p>
            <a:r>
              <a:rPr lang="en-GB" dirty="0"/>
              <a:t>The higher the resolution the better quality the image is.</a:t>
            </a:r>
          </a:p>
          <a:p>
            <a:r>
              <a:rPr lang="en-GB" dirty="0"/>
              <a:t>It is usually measures in pixels per inch.</a:t>
            </a:r>
          </a:p>
          <a:p>
            <a:r>
              <a:rPr lang="en-GB" dirty="0"/>
              <a:t>If you make a bitmap image larger then often it will become pixelated as the pixels have to become bigger to fill the space you want.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55F4-47BE-4721-8CA0-7B59355C00E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27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B9C37-F36A-4DE3-B049-901230919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E8748E-7896-41C1-849E-927386817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55F4-47BE-4721-8CA0-7B59355C00EB}" type="slidenum">
              <a:rPr lang="en-GB" smtClean="0"/>
              <a:t>5</a:t>
            </a:fld>
            <a:endParaRPr lang="en-GB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1BB56DE1-E33C-48EC-99F0-F0E6C6BB85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00808"/>
            <a:ext cx="635145" cy="609739"/>
          </a:xfrm>
        </p:spPr>
      </p:pic>
      <p:pic>
        <p:nvPicPr>
          <p:cNvPr id="11" name="Content Placeholder 9">
            <a:extLst>
              <a:ext uri="{FF2B5EF4-FFF2-40B4-BE49-F238E27FC236}">
                <a16:creationId xmlns:a16="http://schemas.microsoft.com/office/drawing/2014/main" id="{3C24F5BB-C4C4-4332-B8D3-34222B776B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816" y="2204864"/>
            <a:ext cx="3384376" cy="3249000"/>
          </a:xfrm>
          <a:prstGeom prst="rect">
            <a:avLst/>
          </a:prstGeom>
        </p:spPr>
      </p:pic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02B191DB-2EE9-4B34-8715-0EE2E23AE1E7}"/>
              </a:ext>
            </a:extLst>
          </p:cNvPr>
          <p:cNvSpPr/>
          <p:nvPr/>
        </p:nvSpPr>
        <p:spPr>
          <a:xfrm>
            <a:off x="1907704" y="1844824"/>
            <a:ext cx="3086000" cy="1368152"/>
          </a:xfrm>
          <a:prstGeom prst="wedgeRoundRectCallout">
            <a:avLst>
              <a:gd name="adj1" fmla="val -60744"/>
              <a:gd name="adj2" fmla="val -3717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I’m a bitmap image. I was made as a thumbnail for a profile picture. When viewed at my original size I look fine.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CEBCDA35-8D5C-4E88-8019-89410CDE1DEB}"/>
              </a:ext>
            </a:extLst>
          </p:cNvPr>
          <p:cNvSpPr/>
          <p:nvPr/>
        </p:nvSpPr>
        <p:spPr>
          <a:xfrm>
            <a:off x="2138331" y="4085712"/>
            <a:ext cx="3086000" cy="1368152"/>
          </a:xfrm>
          <a:prstGeom prst="wedgeRoundRectCallout">
            <a:avLst>
              <a:gd name="adj1" fmla="val 63825"/>
              <a:gd name="adj2" fmla="val -4331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If you enlarge me. I pixelate. I have a low quality. Not many pixels are used to make me.</a:t>
            </a:r>
          </a:p>
        </p:txBody>
      </p:sp>
    </p:spTree>
    <p:extLst>
      <p:ext uri="{BB962C8B-B14F-4D97-AF65-F5344CB8AC3E}">
        <p14:creationId xmlns:p14="http://schemas.microsoft.com/office/powerpoint/2010/main" val="3441124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File size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In order to work out the image size you would need to know:</a:t>
            </a:r>
          </a:p>
          <a:p>
            <a:pPr lvl="1"/>
            <a:r>
              <a:rPr lang="en-GB" dirty="0"/>
              <a:t>The size of the grid (width and depth)</a:t>
            </a:r>
          </a:p>
          <a:p>
            <a:pPr lvl="1"/>
            <a:r>
              <a:rPr lang="en-GB" dirty="0"/>
              <a:t>The number of bits per pixel for the colour depth</a:t>
            </a:r>
          </a:p>
          <a:p>
            <a:r>
              <a:rPr lang="en-GB" dirty="0"/>
              <a:t>For instance an image which is 1000 x 800 pixels with a 16 bit colour depth would be:</a:t>
            </a:r>
          </a:p>
          <a:p>
            <a:pPr lvl="1"/>
            <a:r>
              <a:rPr lang="en-GB" dirty="0"/>
              <a:t>(1000 x 800) x 16 = 12,800,000 bits </a:t>
            </a:r>
          </a:p>
          <a:p>
            <a:pPr lvl="1"/>
            <a:r>
              <a:rPr lang="en-GB" dirty="0"/>
              <a:t>There are 8 bits in a byte 12,800,000 / 8 = 1,600,000</a:t>
            </a:r>
          </a:p>
          <a:p>
            <a:pPr lvl="1"/>
            <a:r>
              <a:rPr lang="en-GB" dirty="0"/>
              <a:t>This is more commonly written as 16KB.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55F4-47BE-4721-8CA0-7B59355C00E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09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B9C37-F36A-4DE3-B049-901230919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E8748E-7896-41C1-849E-927386817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55F4-47BE-4721-8CA0-7B59355C00EB}" type="slidenum">
              <a:rPr lang="en-GB" smtClean="0"/>
              <a:t>7</a:t>
            </a:fld>
            <a:endParaRPr lang="en-GB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1BB56DE1-E33C-48EC-99F0-F0E6C6BB85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60" y="1420170"/>
            <a:ext cx="635145" cy="609739"/>
          </a:xfrm>
        </p:spPr>
      </p:pic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02B191DB-2EE9-4B34-8715-0EE2E23AE1E7}"/>
              </a:ext>
            </a:extLst>
          </p:cNvPr>
          <p:cNvSpPr/>
          <p:nvPr/>
        </p:nvSpPr>
        <p:spPr>
          <a:xfrm>
            <a:off x="1534737" y="1641221"/>
            <a:ext cx="3086000" cy="792089"/>
          </a:xfrm>
          <a:prstGeom prst="wedgeRoundRectCallout">
            <a:avLst>
              <a:gd name="adj1" fmla="val -60744"/>
              <a:gd name="adj2" fmla="val -3717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I’m 1000 pixels wide and 800 pixels high.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CEBCDA35-8D5C-4E88-8019-89410CDE1DEB}"/>
              </a:ext>
            </a:extLst>
          </p:cNvPr>
          <p:cNvSpPr/>
          <p:nvPr/>
        </p:nvSpPr>
        <p:spPr>
          <a:xfrm>
            <a:off x="2891253" y="2526837"/>
            <a:ext cx="3458967" cy="792088"/>
          </a:xfrm>
          <a:prstGeom prst="wedgeRoundRectCallout">
            <a:avLst>
              <a:gd name="adj1" fmla="val 73506"/>
              <a:gd name="adj2" fmla="val -5658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1000 x 800 is 800,000 pixels. 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58F9AC5D-B737-4B68-83CB-E0C36BB1C8D1}"/>
              </a:ext>
            </a:extLst>
          </p:cNvPr>
          <p:cNvSpPr/>
          <p:nvPr/>
        </p:nvSpPr>
        <p:spPr>
          <a:xfrm>
            <a:off x="1534737" y="3429000"/>
            <a:ext cx="5040560" cy="748141"/>
          </a:xfrm>
          <a:prstGeom prst="wedgeRoundRectCallout">
            <a:avLst>
              <a:gd name="adj1" fmla="val -62403"/>
              <a:gd name="adj2" fmla="val -5680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Each of those 800,000 pixels is represented by a 16 bit number. 800,000 x 16 = 12,800,000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D6FDAC1C-7259-4CF5-A40A-5EEAA6F7F9A3}"/>
              </a:ext>
            </a:extLst>
          </p:cNvPr>
          <p:cNvSpPr/>
          <p:nvPr/>
        </p:nvSpPr>
        <p:spPr>
          <a:xfrm>
            <a:off x="1534737" y="4305518"/>
            <a:ext cx="4815483" cy="783389"/>
          </a:xfrm>
          <a:prstGeom prst="wedgeRoundRectCallout">
            <a:avLst>
              <a:gd name="adj1" fmla="val 77432"/>
              <a:gd name="adj2" fmla="val -7192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There are 8 bits in a byte so divide by 8 to convert to bytes. 12,800,000 / 8 = 1,600,000</a:t>
            </a: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4D6D870B-6ED9-42AE-AAC1-9A0384C97A47}"/>
              </a:ext>
            </a:extLst>
          </p:cNvPr>
          <p:cNvSpPr/>
          <p:nvPr/>
        </p:nvSpPr>
        <p:spPr>
          <a:xfrm>
            <a:off x="1534737" y="5171494"/>
            <a:ext cx="4815483" cy="1065818"/>
          </a:xfrm>
          <a:prstGeom prst="wedgeRoundRectCallout">
            <a:avLst>
              <a:gd name="adj1" fmla="val -68274"/>
              <a:gd name="adj2" fmla="val -4881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There are 1,000 bytes in a Kilobyte so divide by 1000 to find the size in kilobytes. </a:t>
            </a:r>
          </a:p>
          <a:p>
            <a:r>
              <a:rPr lang="en-GB" dirty="0"/>
              <a:t>1,600,000 / 1,000 = 16KB</a:t>
            </a:r>
          </a:p>
        </p:txBody>
      </p:sp>
      <p:pic>
        <p:nvPicPr>
          <p:cNvPr id="16" name="Content Placeholder 9">
            <a:extLst>
              <a:ext uri="{FF2B5EF4-FFF2-40B4-BE49-F238E27FC236}">
                <a16:creationId xmlns:a16="http://schemas.microsoft.com/office/drawing/2014/main" id="{ED044F58-5EA6-48B2-AB73-73CCADCB9A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059273"/>
            <a:ext cx="635145" cy="609739"/>
          </a:xfrm>
          <a:prstGeom prst="rect">
            <a:avLst/>
          </a:prstGeom>
        </p:spPr>
      </p:pic>
      <p:pic>
        <p:nvPicPr>
          <p:cNvPr id="17" name="Content Placeholder 9">
            <a:extLst>
              <a:ext uri="{FF2B5EF4-FFF2-40B4-BE49-F238E27FC236}">
                <a16:creationId xmlns:a16="http://schemas.microsoft.com/office/drawing/2014/main" id="{3EBF80D6-84F3-4FE6-9866-6499588483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0" y="4698376"/>
            <a:ext cx="635145" cy="609739"/>
          </a:xfrm>
          <a:prstGeom prst="rect">
            <a:avLst/>
          </a:prstGeom>
        </p:spPr>
      </p:pic>
      <p:pic>
        <p:nvPicPr>
          <p:cNvPr id="18" name="Content Placeholder 9">
            <a:extLst>
              <a:ext uri="{FF2B5EF4-FFF2-40B4-BE49-F238E27FC236}">
                <a16:creationId xmlns:a16="http://schemas.microsoft.com/office/drawing/2014/main" id="{DC865211-458B-408B-B09F-1D99F0683A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08304" y="1917098"/>
            <a:ext cx="720080" cy="609739"/>
          </a:xfrm>
          <a:prstGeom prst="rect">
            <a:avLst/>
          </a:prstGeom>
        </p:spPr>
      </p:pic>
      <p:pic>
        <p:nvPicPr>
          <p:cNvPr id="19" name="Content Placeholder 9">
            <a:extLst>
              <a:ext uri="{FF2B5EF4-FFF2-40B4-BE49-F238E27FC236}">
                <a16:creationId xmlns:a16="http://schemas.microsoft.com/office/drawing/2014/main" id="{2A5F4A1A-8CBA-40A5-B3F7-9D26965221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40352" y="3669012"/>
            <a:ext cx="720080" cy="60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114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5178F-C68C-4023-8B2E-F974EF546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7143E-3204-4E40-BF3D-B266EC5F3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3178696" cy="290892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Complete the worksheet on file size.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80F4A6-30DC-4176-B8E3-7AF818947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55F4-47BE-4721-8CA0-7B59355C00EB}" type="slidenum">
              <a:rPr lang="en-GB" smtClean="0"/>
              <a:t>8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3C5395-22A0-4CBE-AE35-29791C2705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88024" y="1670186"/>
            <a:ext cx="3312368" cy="3509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864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Meta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Meta Data is at the beginning of a file to tell the computer how to process the data.  </a:t>
            </a:r>
          </a:p>
          <a:p>
            <a:r>
              <a:rPr lang="en-GB" dirty="0"/>
              <a:t>What sort of information would need to be included in the meta data?</a:t>
            </a:r>
          </a:p>
          <a:p>
            <a:pPr lvl="1"/>
            <a:r>
              <a:rPr lang="en-GB" dirty="0"/>
              <a:t>Size of the image grid (width and height)</a:t>
            </a:r>
          </a:p>
          <a:p>
            <a:pPr lvl="1"/>
            <a:r>
              <a:rPr lang="en-GB" dirty="0"/>
              <a:t>Colour depth (number of bits per pixel)</a:t>
            </a:r>
          </a:p>
          <a:p>
            <a:pPr lvl="1"/>
            <a:r>
              <a:rPr lang="en-GB" dirty="0"/>
              <a:t>Resolution to display the image in (pixels per inch)</a:t>
            </a:r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55F4-47BE-4721-8CA0-7B59355C00E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7958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2330</TotalTime>
  <Words>540</Words>
  <Application>Microsoft Office PowerPoint</Application>
  <PresentationFormat>On-screen Show (4:3)</PresentationFormat>
  <Paragraphs>81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Data Representation</vt:lpstr>
      <vt:lpstr>Starter</vt:lpstr>
      <vt:lpstr>Objective of the sesson</vt:lpstr>
      <vt:lpstr>Resolution</vt:lpstr>
      <vt:lpstr>Example </vt:lpstr>
      <vt:lpstr>File size</vt:lpstr>
      <vt:lpstr>Example </vt:lpstr>
      <vt:lpstr>Activity</vt:lpstr>
      <vt:lpstr>Meta Data</vt:lpstr>
      <vt:lpstr>Example of an image in binary.</vt:lpstr>
      <vt:lpstr>Example of an image in binary.</vt:lpstr>
      <vt:lpstr>Example of an image in binary.</vt:lpstr>
      <vt:lpstr>Example of an image in binary.</vt:lpstr>
      <vt:lpstr>Example of an image in binary.</vt:lpstr>
      <vt:lpstr>Example of an image in binary.</vt:lpstr>
      <vt:lpstr>Example of an image in binary.</vt:lpstr>
      <vt:lpstr>Example of an image in binary.</vt:lpstr>
      <vt:lpstr>Pause for thought</vt:lpstr>
    </vt:vector>
  </TitlesOfParts>
  <Company>RushmoorSchool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 Wilkin</dc:creator>
  <cp:lastModifiedBy>Steve Woods</cp:lastModifiedBy>
  <cp:revision>221</cp:revision>
  <cp:lastPrinted>2012-06-27T14:44:17Z</cp:lastPrinted>
  <dcterms:created xsi:type="dcterms:W3CDTF">2012-06-27T11:06:02Z</dcterms:created>
  <dcterms:modified xsi:type="dcterms:W3CDTF">2020-05-11T11:20:55Z</dcterms:modified>
</cp:coreProperties>
</file>