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56" r:id="rId2"/>
    <p:sldId id="257" r:id="rId3"/>
    <p:sldId id="309" r:id="rId4"/>
    <p:sldId id="258" r:id="rId5"/>
    <p:sldId id="259" r:id="rId6"/>
    <p:sldId id="260" r:id="rId7"/>
    <p:sldId id="261" r:id="rId8"/>
    <p:sldId id="262" r:id="rId9"/>
    <p:sldId id="263" r:id="rId10"/>
    <p:sldId id="264" r:id="rId11"/>
    <p:sldId id="266" r:id="rId12"/>
    <p:sldId id="267" r:id="rId13"/>
    <p:sldId id="265" r:id="rId14"/>
    <p:sldId id="269" r:id="rId15"/>
    <p:sldId id="272" r:id="rId16"/>
    <p:sldId id="274" r:id="rId17"/>
    <p:sldId id="275" r:id="rId18"/>
    <p:sldId id="277" r:id="rId19"/>
    <p:sldId id="278" r:id="rId20"/>
    <p:sldId id="279" r:id="rId21"/>
    <p:sldId id="281" r:id="rId22"/>
    <p:sldId id="282" r:id="rId23"/>
    <p:sldId id="283" r:id="rId24"/>
    <p:sldId id="284" r:id="rId25"/>
    <p:sldId id="285" r:id="rId26"/>
    <p:sldId id="288" r:id="rId27"/>
    <p:sldId id="287" r:id="rId28"/>
    <p:sldId id="312" r:id="rId29"/>
    <p:sldId id="304" r:id="rId30"/>
    <p:sldId id="289" r:id="rId31"/>
    <p:sldId id="306" r:id="rId32"/>
    <p:sldId id="305" r:id="rId33"/>
    <p:sldId id="290" r:id="rId34"/>
    <p:sldId id="302" r:id="rId35"/>
    <p:sldId id="291" r:id="rId36"/>
    <p:sldId id="292" r:id="rId37"/>
    <p:sldId id="293" r:id="rId38"/>
    <p:sldId id="310" r:id="rId39"/>
    <p:sldId id="311" r:id="rId40"/>
    <p:sldId id="303" r:id="rId41"/>
    <p:sldId id="298" r:id="rId42"/>
    <p:sldId id="307" r:id="rId43"/>
    <p:sldId id="308" r:id="rId44"/>
    <p:sldId id="296" r:id="rId45"/>
    <p:sldId id="299" r:id="rId46"/>
    <p:sldId id="300" r:id="rId47"/>
    <p:sldId id="301" r:id="rId48"/>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mma Taylor" initials="GT" lastIdx="8" clrIdx="0">
    <p:extLst>
      <p:ext uri="{19B8F6BF-5375-455C-9EA6-DF929625EA0E}">
        <p15:presenceInfo xmlns:p15="http://schemas.microsoft.com/office/powerpoint/2012/main" userId="S-1-5-21-3603660366-1564195277-1469156790-86602" providerId="AD"/>
      </p:ext>
    </p:extLst>
  </p:cmAuthor>
  <p:cmAuthor id="2" name="staff" initials="s" lastIdx="4" clrIdx="1">
    <p:extLst>
      <p:ext uri="{19B8F6BF-5375-455C-9EA6-DF929625EA0E}">
        <p15:presenceInfo xmlns:p15="http://schemas.microsoft.com/office/powerpoint/2012/main" userId="sta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F61"/>
    <a:srgbClr val="6CBE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79273" autoAdjust="0"/>
  </p:normalViewPr>
  <p:slideViewPr>
    <p:cSldViewPr snapToGrid="0">
      <p:cViewPr varScale="1">
        <p:scale>
          <a:sx n="61" d="100"/>
          <a:sy n="61" d="100"/>
        </p:scale>
        <p:origin x="1570" y="48"/>
      </p:cViewPr>
      <p:guideLst>
        <p:guide orient="horz" pos="2880"/>
        <p:guide pos="216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6AF23E17-9724-4DCA-B3DD-5E090776977E}" type="datetimeFigureOut">
              <a:rPr lang="en-GB" smtClean="0"/>
              <a:pPr/>
              <a:t>18/02/2021</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DB908781-270B-4266-B7C6-C9451587CDE9}" type="slidenum">
              <a:rPr lang="en-GB" smtClean="0"/>
              <a:pPr/>
              <a:t>‹#›</a:t>
            </a:fld>
            <a:endParaRPr lang="en-GB"/>
          </a:p>
        </p:txBody>
      </p:sp>
    </p:spTree>
    <p:extLst>
      <p:ext uri="{BB962C8B-B14F-4D97-AF65-F5344CB8AC3E}">
        <p14:creationId xmlns:p14="http://schemas.microsoft.com/office/powerpoint/2010/main" val="69841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tem.org.uk/resources/elibrary/resource/464495/future-ste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astycareers.org.uk/download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tem.org.uk/resources/elibrary/resource/467467/stem-careers-toolkit-careers-leader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ellcome.ac.uk/reports/science-education-tracker-201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tem.org.uk/resources/elibrary/resource/418157/top-ten-employability-skill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tem.org.uk/resources/elibrary/resource/418157/top-ten-employability-skill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stem.org.uk/stem-clubs/featured-resources"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areersandenterprise.co.uk/schools-colleges/gatsby-benchmarks/gatsby-benchmark-5"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stem.org.uk/stem-careers"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tem.org.uk/resources/community/collection/448551/national-celebration-events-promote-stem-career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stem.org.uk/stem-ambassadors"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stem.org.uk/stem-ambassadors/local-stem-ambassador-hubs"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stem.org.uk/stem-career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stem.org.uk/resources/elibrary/resource/467467/stem-careers-toolkit-secondary-schools-and-college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stem.org.uk/stem-ambassador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futurelearn.com/courses/linking-stem-curriculum-learning-to-careers/"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www.futurelearn.com/courses/linking-stem-curriculum-learning-to-careers/1"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stem.org.uk/resources/elibrary/resource/467467/stem-careers-toolkit-secondary-schools-and-colleges"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www.stem.org.uk/"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reersandenterprise.co.uk/schools-colleges/gatsby-benchmark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areersandenterprise.co.uk/schools-colleges/gatsby-benchmark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dfenergy.com/sites/default/files/jobs-of-the-future.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ellcome.ac.uk/reports/science-education-tracker-2019"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gov.uk/government/publications/industrial-strategy-the-grand-challenges/industrial-strategy-the-grand-challeng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training resource accompanies the STEM Careers Toolkit for Careers Leaders in Secondary</a:t>
            </a:r>
            <a:r>
              <a:rPr lang="en-GB" baseline="0" dirty="0" smtClean="0"/>
              <a:t> Schools and Colleges. The slides have been designed to increase awareness of STEM career learning amongst your colleagues, supporting your use of the STEM Careers Toolkit. Use this resource to support your work as a Career Leader and help build STEM specific content into your careers strategy. </a:t>
            </a:r>
            <a:endParaRPr lang="en-GB" dirty="0" smtClean="0"/>
          </a:p>
        </p:txBody>
      </p:sp>
      <p:sp>
        <p:nvSpPr>
          <p:cNvPr id="4" name="Slide Number Placeholder 3"/>
          <p:cNvSpPr>
            <a:spLocks noGrp="1"/>
          </p:cNvSpPr>
          <p:nvPr>
            <p:ph type="sldNum" sz="quarter" idx="10"/>
          </p:nvPr>
        </p:nvSpPr>
        <p:spPr/>
        <p:txBody>
          <a:bodyPr/>
          <a:lstStyle/>
          <a:p>
            <a:fld id="{DB908781-270B-4266-B7C6-C9451587CDE9}" type="slidenum">
              <a:rPr lang="en-GB" smtClean="0"/>
              <a:pPr/>
              <a:t>1</a:t>
            </a:fld>
            <a:endParaRPr lang="en-GB"/>
          </a:p>
        </p:txBody>
      </p:sp>
    </p:spTree>
    <p:extLst>
      <p:ext uri="{BB962C8B-B14F-4D97-AF65-F5344CB8AC3E}">
        <p14:creationId xmlns:p14="http://schemas.microsoft.com/office/powerpoint/2010/main" val="3639449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Classroom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These</a:t>
            </a:r>
            <a:r>
              <a:rPr lang="en-GB" baseline="0" dirty="0" smtClean="0"/>
              <a:t> four slides provide examples of how different subjects can help students to understand the importance of STEM in their lives, including using STEM to solve some of the problems we face both locally and globally. This reinforces the point </a:t>
            </a:r>
            <a:r>
              <a:rPr lang="en-GB" dirty="0" smtClean="0"/>
              <a:t>that STEM career learning isn’t exclusively for STEM</a:t>
            </a:r>
            <a:r>
              <a:rPr lang="en-GB" baseline="0" dirty="0" smtClean="0"/>
              <a:t> subjects as these slides provides examples for non-STEM subjects as well. </a:t>
            </a:r>
            <a:endParaRPr lang="en-US" baseline="0" dirty="0" smtClean="0"/>
          </a:p>
          <a:p>
            <a:endParaRPr lang="en-US" baseline="0" dirty="0" smtClean="0"/>
          </a:p>
          <a:p>
            <a:r>
              <a:rPr lang="en-US" b="1" baseline="0" dirty="0" smtClean="0"/>
              <a:t>Activity (suggested time = 5min):</a:t>
            </a:r>
          </a:p>
          <a:p>
            <a:r>
              <a:rPr lang="en-US" baseline="0" dirty="0" smtClean="0"/>
              <a:t>You may wish to give colleagues a short time to discuss further ideas in their curriculum. A typical starting point might be a topical news story or a local / global challenge that the students will be aware of (</a:t>
            </a:r>
            <a:r>
              <a:rPr lang="en-US" baseline="0" dirty="0" err="1" smtClean="0"/>
              <a:t>i.e</a:t>
            </a:r>
            <a:r>
              <a:rPr lang="en-US" baseline="0" dirty="0" smtClean="0"/>
              <a:t> climate change, flooding, lack of mobile phone coverage).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Feedback as appropriate.</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10</a:t>
            </a:fld>
            <a:endParaRPr lang="en-GB"/>
          </a:p>
        </p:txBody>
      </p:sp>
    </p:spTree>
    <p:extLst>
      <p:ext uri="{BB962C8B-B14F-4D97-AF65-F5344CB8AC3E}">
        <p14:creationId xmlns:p14="http://schemas.microsoft.com/office/powerpoint/2010/main" val="3545486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Classroom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Continued.</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11</a:t>
            </a:fld>
            <a:endParaRPr lang="en-GB"/>
          </a:p>
        </p:txBody>
      </p:sp>
    </p:spTree>
    <p:extLst>
      <p:ext uri="{BB962C8B-B14F-4D97-AF65-F5344CB8AC3E}">
        <p14:creationId xmlns:p14="http://schemas.microsoft.com/office/powerpoint/2010/main" val="265899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Classroom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Continued. </a:t>
            </a:r>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12</a:t>
            </a:fld>
            <a:endParaRPr lang="en-GB"/>
          </a:p>
        </p:txBody>
      </p:sp>
    </p:spTree>
    <p:extLst>
      <p:ext uri="{BB962C8B-B14F-4D97-AF65-F5344CB8AC3E}">
        <p14:creationId xmlns:p14="http://schemas.microsoft.com/office/powerpoint/2010/main" val="2954180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Classroom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Continued. This is the final slide of this section.</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13</a:t>
            </a:fld>
            <a:endParaRPr lang="en-GB"/>
          </a:p>
        </p:txBody>
      </p:sp>
    </p:spTree>
    <p:extLst>
      <p:ext uri="{BB962C8B-B14F-4D97-AF65-F5344CB8AC3E}">
        <p14:creationId xmlns:p14="http://schemas.microsoft.com/office/powerpoint/2010/main" val="4222735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Topic 2: Challenge the perception that “STEM isn’t for me”</a:t>
            </a:r>
          </a:p>
          <a:p>
            <a:endParaRPr lang="en-US" u="none" baseline="0" dirty="0" smtClean="0"/>
          </a:p>
          <a:p>
            <a:r>
              <a:rPr lang="en-US" u="none" baseline="0" dirty="0" smtClean="0"/>
              <a:t>This </a:t>
            </a:r>
            <a:r>
              <a:rPr lang="en-US" u="none" baseline="0" dirty="0" smtClean="0"/>
              <a:t>slide looks at workforce statistics for STEM industries. Looking at this data, you can see that:</a:t>
            </a:r>
          </a:p>
          <a:p>
            <a:endParaRPr lang="en-US" u="none" baseline="0" dirty="0" smtClean="0"/>
          </a:p>
          <a:p>
            <a:r>
              <a:rPr lang="en-US" u="none" baseline="0" dirty="0" smtClean="0"/>
              <a:t>Gender: there is a clear difference between the number of males and females employed within different parts of the STEM industry. Whilst Science has a nearly 50:50 gender split, ICT and engineering is significantly lower for females.</a:t>
            </a:r>
          </a:p>
          <a:p>
            <a:endParaRPr lang="en-US" u="none" baseline="0" dirty="0" smtClean="0"/>
          </a:p>
          <a:p>
            <a:r>
              <a:rPr lang="en-US" u="none" baseline="0" dirty="0" smtClean="0"/>
              <a:t>Race: If we look at black and minority ethnic background (BME), whilst 12.8% of the UK population are BME, only 6% of engineers are BME.</a:t>
            </a:r>
          </a:p>
          <a:p>
            <a:endParaRPr lang="en-US"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There is a strong case for creating a more diverse and inclusive workforce and supporting students to see that STEM careers are open to them.</a:t>
            </a:r>
          </a:p>
          <a:p>
            <a:endParaRPr lang="en-US" u="none" baseline="0"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14</a:t>
            </a:fld>
            <a:endParaRPr lang="en-GB"/>
          </a:p>
        </p:txBody>
      </p:sp>
    </p:spTree>
    <p:extLst>
      <p:ext uri="{BB962C8B-B14F-4D97-AF65-F5344CB8AC3E}">
        <p14:creationId xmlns:p14="http://schemas.microsoft.com/office/powerpoint/2010/main" val="3757154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slide provides an example of how the media’s representation of STEM subjects can reinforce negative messaging with students and their family. </a:t>
            </a:r>
          </a:p>
          <a:p>
            <a:r>
              <a:rPr lang="en-GB" baseline="0" dirty="0" smtClean="0"/>
              <a:t>The advert was released in 2015 and included a quote from Helen Mirren “</a:t>
            </a:r>
            <a:r>
              <a:rPr lang="en-US" dirty="0" smtClean="0"/>
              <a:t>Age is just a number and </a:t>
            </a:r>
            <a:r>
              <a:rPr lang="en-US" dirty="0" err="1" smtClean="0"/>
              <a:t>maths</a:t>
            </a:r>
            <a:r>
              <a:rPr lang="en-US" dirty="0" smtClean="0"/>
              <a:t> was never my thing”. The advert was changed after complaints, but this is one example of how STEM subjects can be portrayed as ‘for clever people’.</a:t>
            </a:r>
            <a:endParaRPr lang="en-GB"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15</a:t>
            </a:fld>
            <a:endParaRPr lang="en-GB"/>
          </a:p>
        </p:txBody>
      </p:sp>
    </p:spTree>
    <p:extLst>
      <p:ext uri="{BB962C8B-B14F-4D97-AF65-F5344CB8AC3E}">
        <p14:creationId xmlns:p14="http://schemas.microsoft.com/office/powerpoint/2010/main" val="160771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Extending the conversation around media, these two slides show</a:t>
            </a:r>
            <a:r>
              <a:rPr lang="en-US" baseline="0" dirty="0" smtClean="0"/>
              <a:t> the results for what a students will likely see when they search for the term scientist or engineer.</a:t>
            </a:r>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16</a:t>
            </a:fld>
            <a:endParaRPr lang="en-GB"/>
          </a:p>
        </p:txBody>
      </p:sp>
    </p:spTree>
    <p:extLst>
      <p:ext uri="{BB962C8B-B14F-4D97-AF65-F5344CB8AC3E}">
        <p14:creationId xmlns:p14="http://schemas.microsoft.com/office/powerpoint/2010/main" val="59116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Activity</a:t>
            </a:r>
            <a:r>
              <a:rPr lang="en-GB" b="1" baseline="0" dirty="0" smtClean="0"/>
              <a:t> (suggested time = 5min):</a:t>
            </a:r>
          </a:p>
          <a:p>
            <a:endParaRPr lang="en-GB" baseline="0" dirty="0" smtClean="0"/>
          </a:p>
          <a:p>
            <a:r>
              <a:rPr lang="en-GB" dirty="0" smtClean="0"/>
              <a:t>In small groups, ask</a:t>
            </a:r>
            <a:r>
              <a:rPr lang="en-GB" baseline="0" dirty="0" smtClean="0"/>
              <a:t> </a:t>
            </a:r>
            <a:r>
              <a:rPr lang="en-GB" dirty="0" smtClean="0"/>
              <a:t>colleagues</a:t>
            </a:r>
            <a:r>
              <a:rPr lang="en-GB" baseline="0" dirty="0" smtClean="0"/>
              <a:t> to think about the kinds of messages that students will receive about STEM subjects from the media, specifically consider whether </a:t>
            </a:r>
            <a:r>
              <a:rPr lang="en-US" dirty="0" smtClean="0"/>
              <a:t>these messages support students to see STEM as an option for them.</a:t>
            </a:r>
            <a:endParaRPr lang="en-GB" baseline="0" dirty="0" smtClean="0"/>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Extension: What messages do your students receive about STEM from their family</a:t>
            </a:r>
            <a:r>
              <a:rPr lang="en-GB" baseline="0" dirty="0" smtClean="0"/>
              <a:t> and/or </a:t>
            </a:r>
            <a:r>
              <a:rPr lang="en-GB" dirty="0" smtClean="0"/>
              <a:t>friends?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Some common answers: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It’s for clever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Certain parts of STEM are more for one gender (i.e.</a:t>
            </a:r>
            <a:r>
              <a:rPr lang="en-GB" baseline="0" dirty="0" smtClean="0"/>
              <a:t> engineering for boys, nursing for girls)</a:t>
            </a: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You have to go to university to study</a:t>
            </a:r>
            <a:r>
              <a:rPr lang="en-GB" baseline="0" dirty="0" smtClean="0"/>
              <a:t> for a STEM career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Feedback as appropriate.</a:t>
            </a:r>
            <a:endParaRPr lang="en-GB" baseline="0" dirty="0" smtClean="0"/>
          </a:p>
        </p:txBody>
      </p:sp>
      <p:sp>
        <p:nvSpPr>
          <p:cNvPr id="4" name="Slide Number Placeholder 3"/>
          <p:cNvSpPr>
            <a:spLocks noGrp="1"/>
          </p:cNvSpPr>
          <p:nvPr>
            <p:ph type="sldNum" sz="quarter" idx="10"/>
          </p:nvPr>
        </p:nvSpPr>
        <p:spPr/>
        <p:txBody>
          <a:bodyPr/>
          <a:lstStyle/>
          <a:p>
            <a:fld id="{DB908781-270B-4266-B7C6-C9451587CDE9}" type="slidenum">
              <a:rPr lang="en-GB" smtClean="0"/>
              <a:pPr/>
              <a:t>17</a:t>
            </a:fld>
            <a:endParaRPr lang="en-GB"/>
          </a:p>
        </p:txBody>
      </p:sp>
    </p:spTree>
    <p:extLst>
      <p:ext uri="{BB962C8B-B14F-4D97-AF65-F5344CB8AC3E}">
        <p14:creationId xmlns:p14="http://schemas.microsoft.com/office/powerpoint/2010/main" val="1912873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Classroom strategies:</a:t>
            </a:r>
          </a:p>
          <a:p>
            <a:endParaRPr lang="en-GB" dirty="0" smtClean="0"/>
          </a:p>
          <a:p>
            <a:r>
              <a:rPr lang="en-GB" b="1" dirty="0" smtClean="0"/>
              <a:t>Activity</a:t>
            </a:r>
            <a:r>
              <a:rPr lang="en-GB" b="1" baseline="0" dirty="0" smtClean="0"/>
              <a:t> (suggested time = 5min):</a:t>
            </a:r>
          </a:p>
          <a:p>
            <a:endParaRPr lang="en-GB" baseline="0" dirty="0" smtClean="0"/>
          </a:p>
          <a:p>
            <a:r>
              <a:rPr lang="en-GB" dirty="0" smtClean="0"/>
              <a:t>In small groups, ask</a:t>
            </a:r>
            <a:r>
              <a:rPr lang="en-GB" baseline="0" dirty="0" smtClean="0"/>
              <a:t> </a:t>
            </a:r>
            <a:r>
              <a:rPr lang="en-GB" dirty="0" smtClean="0"/>
              <a:t>colleagues</a:t>
            </a:r>
            <a:r>
              <a:rPr lang="en-GB" baseline="0" dirty="0" smtClean="0"/>
              <a:t> to consider </a:t>
            </a:r>
            <a:r>
              <a:rPr lang="en-GB" baseline="0" dirty="0" smtClean="0"/>
              <a:t>how students perceive STEM subjects and STEM careers.</a:t>
            </a:r>
          </a:p>
          <a:p>
            <a:endParaRPr lang="en-GB" baseline="0" dirty="0" smtClean="0"/>
          </a:p>
          <a:p>
            <a:r>
              <a:rPr lang="en-GB" baseline="0" dirty="0" smtClean="0"/>
              <a:t>Consider: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Are there opportunities to engage students in conversation about the media and its portrayal of STEM skills?</a:t>
            </a:r>
          </a:p>
          <a:p>
            <a:pPr marL="171450" indent="-171450">
              <a:buFont typeface="Arial" panose="020B0604020202020204" pitchFamily="34" charset="0"/>
              <a:buChar char="•"/>
            </a:pPr>
            <a:r>
              <a:rPr lang="en-GB" baseline="0" dirty="0" smtClean="0"/>
              <a:t>Are </a:t>
            </a:r>
            <a:r>
              <a:rPr lang="en-GB" baseline="0" dirty="0" smtClean="0"/>
              <a:t>there </a:t>
            </a:r>
            <a:r>
              <a:rPr lang="en-GB" baseline="0" dirty="0" smtClean="0"/>
              <a:t>opportunities to engage parents to increase </a:t>
            </a:r>
            <a:r>
              <a:rPr lang="en-GB" baseline="0" dirty="0" smtClean="0"/>
              <a:t>their knowledge of careers linked to STEM?</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You will find an example activity that challenges perceptions of STEM skills in A </a:t>
            </a:r>
            <a:r>
              <a:rPr lang="en-GB" baseline="0" dirty="0" smtClean="0"/>
              <a:t>Future </a:t>
            </a:r>
            <a:r>
              <a:rPr lang="en-GB" baseline="0" dirty="0" smtClean="0"/>
              <a:t>STEM, a </a:t>
            </a:r>
            <a:r>
              <a:rPr lang="en-GB" baseline="0" dirty="0" smtClean="0"/>
              <a:t>STEM Club </a:t>
            </a:r>
            <a:r>
              <a:rPr lang="en-GB" baseline="0" dirty="0" smtClean="0"/>
              <a:t>resource. Section 2. </a:t>
            </a:r>
            <a:r>
              <a:rPr lang="en-GB" dirty="0" smtClean="0">
                <a:hlinkClick r:id="rId3"/>
              </a:rPr>
              <a:t>https</a:t>
            </a:r>
            <a:r>
              <a:rPr lang="en-GB" dirty="0" smtClean="0">
                <a:hlinkClick r:id="rId3"/>
              </a:rPr>
              <a:t>://www.stem.org.uk/resources/elibrary/resource/464495/future-stem</a:t>
            </a:r>
            <a:endParaRPr lang="en-GB"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p>
        </p:txBody>
      </p:sp>
      <p:sp>
        <p:nvSpPr>
          <p:cNvPr id="4" name="Slide Number Placeholder 3"/>
          <p:cNvSpPr>
            <a:spLocks noGrp="1"/>
          </p:cNvSpPr>
          <p:nvPr>
            <p:ph type="sldNum" sz="quarter" idx="10"/>
          </p:nvPr>
        </p:nvSpPr>
        <p:spPr/>
        <p:txBody>
          <a:bodyPr/>
          <a:lstStyle/>
          <a:p>
            <a:fld id="{DB908781-270B-4266-B7C6-C9451587CDE9}" type="slidenum">
              <a:rPr lang="en-GB" smtClean="0"/>
              <a:pPr/>
              <a:t>18</a:t>
            </a:fld>
            <a:endParaRPr lang="en-GB"/>
          </a:p>
        </p:txBody>
      </p:sp>
    </p:spTree>
    <p:extLst>
      <p:ext uri="{BB962C8B-B14F-4D97-AF65-F5344CB8AC3E}">
        <p14:creationId xmlns:p14="http://schemas.microsoft.com/office/powerpoint/2010/main" val="3964022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Topic 3: Be aware of the wider roles available within STEM employers</a:t>
            </a:r>
          </a:p>
          <a:p>
            <a:endParaRPr lang="en-GB" dirty="0" smtClean="0"/>
          </a:p>
          <a:p>
            <a:r>
              <a:rPr lang="en-GB" dirty="0" smtClean="0"/>
              <a:t>Most businesses</a:t>
            </a:r>
            <a:r>
              <a:rPr lang="en-GB" baseline="0" dirty="0" smtClean="0"/>
              <a:t> will need support for marketing, communications, law, management and HR. This is often overlooked when discussing STEM careers. Highlighting a wide-range of jobs linked to STEM employers will help students to see how the skills they develop across the curriculum are relevant to their future employability, regardless of whether or not they choose a future in a STEM skilled role.</a:t>
            </a:r>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19</a:t>
            </a:fld>
            <a:endParaRPr lang="en-GB"/>
          </a:p>
        </p:txBody>
      </p:sp>
    </p:spTree>
    <p:extLst>
      <p:ext uri="{BB962C8B-B14F-4D97-AF65-F5344CB8AC3E}">
        <p14:creationId xmlns:p14="http://schemas.microsoft.com/office/powerpoint/2010/main" val="628515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is information on what this </a:t>
            </a:r>
            <a:r>
              <a:rPr lang="en-US" baseline="0" dirty="0" smtClean="0"/>
              <a:t>resource is for and how it can be used. </a:t>
            </a:r>
            <a:r>
              <a:rPr lang="en-GB" baseline="0" dirty="0" smtClean="0"/>
              <a:t>You may wish to remove it from your training session</a:t>
            </a:r>
            <a:r>
              <a:rPr lang="en-GB" baseline="0" dirty="0" smtClean="0"/>
              <a:t>.</a:t>
            </a:r>
            <a:endParaRPr lang="en-GB" baseline="0" dirty="0" smtClean="0"/>
          </a:p>
        </p:txBody>
      </p:sp>
      <p:sp>
        <p:nvSpPr>
          <p:cNvPr id="4" name="Slide Number Placeholder 3"/>
          <p:cNvSpPr>
            <a:spLocks noGrp="1"/>
          </p:cNvSpPr>
          <p:nvPr>
            <p:ph type="sldNum" sz="quarter" idx="10"/>
          </p:nvPr>
        </p:nvSpPr>
        <p:spPr/>
        <p:txBody>
          <a:bodyPr/>
          <a:lstStyle/>
          <a:p>
            <a:fld id="{DB908781-270B-4266-B7C6-C9451587CDE9}" type="slidenum">
              <a:rPr lang="en-GB" smtClean="0"/>
              <a:pPr/>
              <a:t>2</a:t>
            </a:fld>
            <a:endParaRPr lang="en-GB"/>
          </a:p>
        </p:txBody>
      </p:sp>
    </p:spTree>
    <p:extLst>
      <p:ext uri="{BB962C8B-B14F-4D97-AF65-F5344CB8AC3E}">
        <p14:creationId xmlns:p14="http://schemas.microsoft.com/office/powerpoint/2010/main" val="832180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Classroom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Activity (suggested time = 5min)</a:t>
            </a:r>
            <a:endParaRPr lang="en-GB" b="1"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To demonstrate</a:t>
            </a:r>
            <a:r>
              <a:rPr lang="en-GB" baseline="0" dirty="0" smtClean="0"/>
              <a:t> how links can be made to STEM from the wider curriculum, we are going to use a chicken salad as our inspiration. Using the food industry as our STEM employer, ask colleagues to </a:t>
            </a:r>
            <a:r>
              <a:rPr lang="en-US" baseline="0" dirty="0" err="1" smtClean="0"/>
              <a:t>mindmap</a:t>
            </a:r>
            <a:r>
              <a:rPr lang="en-US" baseline="0" dirty="0" smtClean="0"/>
              <a:t> the different jobs involved in taking the chicken salad from idea to sale. For each role, think about which subjects the employee might need to study at FE / HE.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Extension: Look at the full product lifecycle, including collecting raw materials and end of use disposal / recycling. If recorded, this activity could even form part of lesson planning for an upcoming careers themed event or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poster referenced in this slide is from </a:t>
            </a:r>
            <a:r>
              <a:rPr lang="en-US" b="1" dirty="0" smtClean="0"/>
              <a:t>Activity (suggested time = 5min)</a:t>
            </a:r>
            <a:endParaRPr lang="en-GB" b="1"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To demonstrate</a:t>
            </a:r>
            <a:r>
              <a:rPr lang="en-GB" baseline="0" dirty="0" smtClean="0"/>
              <a:t> how links can be made to STEM from the wider curriculum, we are going to use a chicken salad as our inspiration. Using the food industry as our STEM employer, ask colleagues to </a:t>
            </a:r>
            <a:r>
              <a:rPr lang="en-US" baseline="0" dirty="0" err="1" smtClean="0"/>
              <a:t>mindmap</a:t>
            </a:r>
            <a:r>
              <a:rPr lang="en-US" baseline="0" dirty="0" smtClean="0"/>
              <a:t> the different jobs involved in taking the chicken salad from idea to sale. For each role, think about which subjects the employee might need to study at FE / HE.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Extension: </a:t>
            </a:r>
            <a:r>
              <a:rPr lang="en-GB" baseline="0" dirty="0" smtClean="0"/>
              <a:t>You may wish to </a:t>
            </a:r>
            <a:r>
              <a:rPr lang="en-GB" dirty="0" smtClean="0"/>
              <a:t>try this activity with a local employer / product. Consider l</a:t>
            </a:r>
            <a:r>
              <a:rPr lang="en-US" baseline="0" dirty="0" err="1" smtClean="0"/>
              <a:t>ooking</a:t>
            </a:r>
            <a:r>
              <a:rPr lang="en-US" baseline="0" dirty="0" smtClean="0"/>
              <a:t> at the full product lifecycle, including collecting raw materials and end of use disposal / recycling. If recorded, this activity could even form part of lesson planning for an upcoming careers themed event or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poster references in this resource is from </a:t>
            </a:r>
            <a:r>
              <a:rPr lang="en-GB" dirty="0" smtClean="0">
                <a:hlinkClick r:id="rId3"/>
              </a:rPr>
              <a:t>https://tastycareers.org.uk/downloads</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At</a:t>
            </a:r>
            <a:r>
              <a:rPr lang="en-GB" baseline="0" dirty="0" smtClean="0"/>
              <a:t> the end of the activity, provide a copy of the poster and allow colleagues opportunity to further develop their ideas around subject links to individual roles.</a:t>
            </a:r>
            <a:endParaRPr lang="en-US" baseline="0" dirty="0" smtClean="0"/>
          </a:p>
        </p:txBody>
      </p:sp>
      <p:sp>
        <p:nvSpPr>
          <p:cNvPr id="4" name="Slide Number Placeholder 3"/>
          <p:cNvSpPr>
            <a:spLocks noGrp="1"/>
          </p:cNvSpPr>
          <p:nvPr>
            <p:ph type="sldNum" sz="quarter" idx="10"/>
          </p:nvPr>
        </p:nvSpPr>
        <p:spPr/>
        <p:txBody>
          <a:bodyPr/>
          <a:lstStyle/>
          <a:p>
            <a:fld id="{DB908781-270B-4266-B7C6-C9451587CDE9}" type="slidenum">
              <a:rPr lang="en-GB" smtClean="0"/>
              <a:pPr/>
              <a:t>20</a:t>
            </a:fld>
            <a:endParaRPr lang="en-GB"/>
          </a:p>
        </p:txBody>
      </p:sp>
    </p:spTree>
    <p:extLst>
      <p:ext uri="{BB962C8B-B14F-4D97-AF65-F5344CB8AC3E}">
        <p14:creationId xmlns:p14="http://schemas.microsoft.com/office/powerpoint/2010/main" val="2168995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Classroom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To finish off, here are some ideas to consider for the classroom. Resources to support these can be found at the end of this resource and in the STEM Careers Toolkit: </a:t>
            </a:r>
            <a:r>
              <a:rPr lang="en-GB" dirty="0" smtClean="0">
                <a:hlinkClick r:id="rId3"/>
              </a:rPr>
              <a:t>https://www.stem.org.uk/resources/elibrary/resource/467467/stem-careers-toolkit-careers-leaders</a:t>
            </a:r>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21</a:t>
            </a:fld>
            <a:endParaRPr lang="en-GB"/>
          </a:p>
        </p:txBody>
      </p:sp>
    </p:spTree>
    <p:extLst>
      <p:ext uri="{BB962C8B-B14F-4D97-AF65-F5344CB8AC3E}">
        <p14:creationId xmlns:p14="http://schemas.microsoft.com/office/powerpoint/2010/main" val="2064388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Topic 4: See value in the transferability of STEM skills</a:t>
            </a:r>
          </a:p>
          <a:p>
            <a:endParaRPr lang="en-GB" dirty="0" smtClean="0"/>
          </a:p>
          <a:p>
            <a:r>
              <a:rPr lang="en-GB" dirty="0" smtClean="0"/>
              <a:t>The</a:t>
            </a:r>
            <a:r>
              <a:rPr lang="en-GB" baseline="0" dirty="0" smtClean="0"/>
              <a:t> statistics in this slide </a:t>
            </a:r>
            <a:r>
              <a:rPr lang="en-GB" dirty="0" smtClean="0"/>
              <a:t>highlight the increasing value that skills developed within STEM subjects have in society. What can we do to</a:t>
            </a:r>
            <a:r>
              <a:rPr lang="en-GB" baseline="0" dirty="0" smtClean="0"/>
              <a:t> help students understand that skills such as digital skills and mathematics will increase their </a:t>
            </a:r>
            <a:r>
              <a:rPr lang="en-GB" sz="1200" b="0" i="0" u="none" strike="noStrike" kern="1200" baseline="0" dirty="0" smtClean="0">
                <a:solidFill>
                  <a:schemeClr val="tx1"/>
                </a:solidFill>
                <a:latin typeface="+mn-lt"/>
                <a:ea typeface="+mn-ea"/>
                <a:cs typeface="+mn-cs"/>
              </a:rPr>
              <a:t>wider employability?</a:t>
            </a:r>
            <a:endParaRPr lang="en-GB"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22</a:t>
            </a:fld>
            <a:endParaRPr lang="en-GB"/>
          </a:p>
        </p:txBody>
      </p:sp>
    </p:spTree>
    <p:extLst>
      <p:ext uri="{BB962C8B-B14F-4D97-AF65-F5344CB8AC3E}">
        <p14:creationId xmlns:p14="http://schemas.microsoft.com/office/powerpoint/2010/main" val="1867348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Classroom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Our</a:t>
            </a:r>
            <a:r>
              <a:rPr lang="en-GB" baseline="0" dirty="0" smtClean="0"/>
              <a:t> three suggestions to support students to understand the transferability of STEM skills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ask staff to avoid reinforcing negative opinions of STEM, particularly around a subject being difficult or demanding. Recent research from the </a:t>
            </a:r>
            <a:r>
              <a:rPr lang="en-GB" sz="1200" spc="5" dirty="0" smtClean="0">
                <a:solidFill>
                  <a:srgbClr val="5D5F61"/>
                </a:solidFill>
                <a:latin typeface="Arial"/>
                <a:cs typeface="Arial"/>
              </a:rPr>
              <a:t>Science </a:t>
            </a:r>
            <a:r>
              <a:rPr lang="en-GB" sz="1200" spc="10" dirty="0" smtClean="0">
                <a:solidFill>
                  <a:srgbClr val="5D5F61"/>
                </a:solidFill>
                <a:latin typeface="Arial"/>
                <a:cs typeface="Arial"/>
              </a:rPr>
              <a:t>Education</a:t>
            </a:r>
            <a:r>
              <a:rPr lang="en-GB" sz="1200" spc="10" baseline="0" dirty="0" smtClean="0">
                <a:solidFill>
                  <a:srgbClr val="5D5F61"/>
                </a:solidFill>
                <a:latin typeface="Arial"/>
                <a:cs typeface="Arial"/>
              </a:rPr>
              <a:t> </a:t>
            </a:r>
            <a:r>
              <a:rPr lang="en-GB" sz="1200" dirty="0" smtClean="0">
                <a:solidFill>
                  <a:srgbClr val="5D5F61"/>
                </a:solidFill>
                <a:latin typeface="Arial"/>
                <a:cs typeface="Arial"/>
              </a:rPr>
              <a:t>Tracker</a:t>
            </a:r>
            <a:r>
              <a:rPr lang="en-GB" sz="1200" spc="15" dirty="0" smtClean="0">
                <a:solidFill>
                  <a:srgbClr val="5D5F61"/>
                </a:solidFill>
                <a:latin typeface="Arial"/>
                <a:cs typeface="Arial"/>
              </a:rPr>
              <a:t> </a:t>
            </a:r>
            <a:r>
              <a:rPr lang="en-GB" sz="1200" spc="10" dirty="0" smtClean="0">
                <a:solidFill>
                  <a:srgbClr val="5D5F61"/>
                </a:solidFill>
                <a:latin typeface="Arial"/>
                <a:cs typeface="Arial"/>
              </a:rPr>
              <a:t>2019</a:t>
            </a:r>
            <a:r>
              <a:rPr lang="en-GB" sz="1200" spc="10" baseline="0" dirty="0" smtClean="0">
                <a:solidFill>
                  <a:srgbClr val="5D5F61"/>
                </a:solidFill>
                <a:latin typeface="Arial"/>
                <a:cs typeface="Arial"/>
              </a:rPr>
              <a:t> stated “</a:t>
            </a:r>
            <a:r>
              <a:rPr lang="en-GB" sz="1200" b="1" kern="1200" dirty="0" smtClean="0">
                <a:solidFill>
                  <a:schemeClr val="tx1"/>
                </a:solidFill>
                <a:effectLst/>
                <a:latin typeface="+mn-lt"/>
                <a:ea typeface="+mn-ea"/>
                <a:cs typeface="+mn-cs"/>
              </a:rPr>
              <a:t>Science is regarded as a ‘difficult’ subject and, compared with other compulsory subjects, students are less likely to rate themselves as ‘good’ at science and are more likely to feel anxious about it.” </a:t>
            </a:r>
            <a:r>
              <a:rPr lang="en-GB" dirty="0" smtClean="0"/>
              <a:t>Ref:</a:t>
            </a:r>
            <a:r>
              <a:rPr lang="en-GB" baseline="0" dirty="0" smtClean="0"/>
              <a:t> </a:t>
            </a:r>
            <a:r>
              <a:rPr lang="en-GB" dirty="0" smtClean="0">
                <a:hlinkClick r:id="rId3"/>
              </a:rPr>
              <a:t>https://wellcome.ac.uk/reports/science-education-tracker-2019</a:t>
            </a:r>
            <a:r>
              <a:rPr lang="en-GB" dirty="0" smtClean="0"/>
              <a:t> We must do what we can in every subject to support students to feel that STEM subjects are accessible to</a:t>
            </a:r>
            <a:r>
              <a:rPr lang="en-GB" baseline="0" dirty="0" smtClean="0"/>
              <a:t> them, regardless of our own experiences.</a:t>
            </a: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Encourage employers and </a:t>
            </a:r>
            <a:r>
              <a:rPr lang="en-US" sz="1200" spc="-5" dirty="0" smtClean="0">
                <a:solidFill>
                  <a:srgbClr val="5D5F61"/>
                </a:solidFill>
                <a:latin typeface="Arial"/>
                <a:cs typeface="Arial"/>
              </a:rPr>
              <a:t>visitors to discuss how they use numeracy and digital skills in their job and help students (and</a:t>
            </a:r>
            <a:r>
              <a:rPr lang="en-US" sz="1200" spc="-5" baseline="0" dirty="0" smtClean="0">
                <a:solidFill>
                  <a:srgbClr val="5D5F61"/>
                </a:solidFill>
                <a:latin typeface="Arial"/>
                <a:cs typeface="Arial"/>
              </a:rPr>
              <a:t> parents) to see that the majority of jobs need these skills, regardless of whether they are a STEM skilled role or not.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spc="-5" baseline="0" dirty="0" smtClean="0">
              <a:solidFill>
                <a:srgbClr val="5D5F61"/>
              </a:solidFill>
              <a:latin typeface="Arial"/>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5" baseline="0" dirty="0" smtClean="0">
                <a:solidFill>
                  <a:srgbClr val="5D5F61"/>
                </a:solidFill>
                <a:latin typeface="Arial"/>
                <a:cs typeface="Arial"/>
              </a:rPr>
              <a:t>Encourage continued use of numeracy and digital skills across the curriculum and continue to reinforce the message that these skills are everywhere, not just in your STEM subjects. </a:t>
            </a:r>
            <a:endParaRPr lang="en-GB" baseline="0" dirty="0" smtClean="0"/>
          </a:p>
        </p:txBody>
      </p:sp>
      <p:sp>
        <p:nvSpPr>
          <p:cNvPr id="4" name="Slide Number Placeholder 3"/>
          <p:cNvSpPr>
            <a:spLocks noGrp="1"/>
          </p:cNvSpPr>
          <p:nvPr>
            <p:ph type="sldNum" sz="quarter" idx="10"/>
          </p:nvPr>
        </p:nvSpPr>
        <p:spPr/>
        <p:txBody>
          <a:bodyPr/>
          <a:lstStyle/>
          <a:p>
            <a:fld id="{DB908781-270B-4266-B7C6-C9451587CDE9}" type="slidenum">
              <a:rPr lang="en-GB" smtClean="0"/>
              <a:pPr/>
              <a:t>23</a:t>
            </a:fld>
            <a:endParaRPr lang="en-GB"/>
          </a:p>
        </p:txBody>
      </p:sp>
    </p:spTree>
    <p:extLst>
      <p:ext uri="{BB962C8B-B14F-4D97-AF65-F5344CB8AC3E}">
        <p14:creationId xmlns:p14="http://schemas.microsoft.com/office/powerpoint/2010/main" val="3675069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Topic 5: Develop the employability skills needed to be successful in STEM employers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Developing the employability skills of students will support both their STEM and non-STEM</a:t>
            </a:r>
            <a:r>
              <a:rPr lang="en-GB" baseline="0" dirty="0" smtClean="0"/>
              <a:t> specific </a:t>
            </a:r>
            <a:r>
              <a:rPr lang="en-GB" dirty="0" smtClean="0"/>
              <a:t>career</a:t>
            </a:r>
            <a:r>
              <a:rPr lang="en-GB" baseline="0" dirty="0" smtClean="0"/>
              <a:t> learning. This slide uses the STEM Learning Top 10 Employability Skills as an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https://www.stem.org.uk/resources/elibrary/resource/418157/top-ten-employability-skills</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You may wish to refer to another employability skills framework if more appropriate.</a:t>
            </a:r>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24</a:t>
            </a:fld>
            <a:endParaRPr lang="en-GB"/>
          </a:p>
        </p:txBody>
      </p:sp>
    </p:spTree>
    <p:extLst>
      <p:ext uri="{BB962C8B-B14F-4D97-AF65-F5344CB8AC3E}">
        <p14:creationId xmlns:p14="http://schemas.microsoft.com/office/powerpoint/2010/main" val="1508415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Classroom strategies:</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Our</a:t>
            </a:r>
            <a:r>
              <a:rPr lang="en-GB" baseline="0" dirty="0" smtClean="0"/>
              <a:t> three suggestions to support students to develop STEM employability skills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Make employability skills visible in the classroom. The STEM Learning Top 10 STEM Employability skills poster is available to download fro free from: </a:t>
            </a:r>
            <a:r>
              <a:rPr lang="en-GB" dirty="0" smtClean="0">
                <a:hlinkClick r:id="rId3"/>
              </a:rPr>
              <a:t>https://www.stem.org.uk/resources/elibrary/resource/418157/top-ten-employability-skills</a:t>
            </a: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spc="-5" dirty="0" smtClean="0">
              <a:solidFill>
                <a:srgbClr val="5D5F61"/>
              </a:solidFill>
              <a:latin typeface="Arial"/>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5" dirty="0" smtClean="0">
                <a:solidFill>
                  <a:srgbClr val="5D5F61"/>
                </a:solidFill>
                <a:latin typeface="Arial"/>
                <a:cs typeface="Arial"/>
              </a:rPr>
              <a:t>Linking lessons and club content to employability skills can be done by highlighting a skill to work on in an</a:t>
            </a:r>
            <a:r>
              <a:rPr lang="en-US" sz="1200" spc="-5" baseline="0" dirty="0" smtClean="0">
                <a:solidFill>
                  <a:srgbClr val="5D5F61"/>
                </a:solidFill>
                <a:latin typeface="Arial"/>
                <a:cs typeface="Arial"/>
              </a:rPr>
              <a:t> activity and asking students to reflect on their own skill development. For example, for STEM Clubs, many of the resources are linked to employability skills: </a:t>
            </a:r>
            <a:r>
              <a:rPr lang="en-GB" dirty="0" smtClean="0">
                <a:hlinkClick r:id="rId4"/>
              </a:rPr>
              <a:t>https://www.stem.org.uk/stem-clubs/featured-resources</a:t>
            </a:r>
            <a:endParaRPr lang="en-US" sz="1200" spc="-5" dirty="0" smtClean="0">
              <a:solidFill>
                <a:srgbClr val="5D5F61"/>
              </a:solidFill>
              <a:latin typeface="Arial"/>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spc="-5" dirty="0" smtClean="0">
              <a:solidFill>
                <a:srgbClr val="5D5F61"/>
              </a:solidFill>
              <a:latin typeface="Arial"/>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5" dirty="0" smtClean="0">
                <a:solidFill>
                  <a:srgbClr val="5D5F61"/>
                </a:solidFill>
                <a:latin typeface="Arial"/>
                <a:cs typeface="Arial"/>
              </a:rPr>
              <a:t>Try tweaking existing lesson activities to give them an focus</a:t>
            </a:r>
            <a:r>
              <a:rPr lang="en-US" sz="1200" spc="-5" baseline="0" dirty="0" smtClean="0">
                <a:solidFill>
                  <a:srgbClr val="5D5F61"/>
                </a:solidFill>
                <a:latin typeface="Arial"/>
                <a:cs typeface="Arial"/>
              </a:rPr>
              <a:t> on employability skills. Use activities that naturally link to keep the planning workload down and as you make changes, update your scheme of learning so that you don’t have to repeat the work next time to teach the lesson.</a:t>
            </a:r>
            <a:endParaRPr lang="en-GB" baseline="0" dirty="0" smtClean="0"/>
          </a:p>
        </p:txBody>
      </p:sp>
      <p:sp>
        <p:nvSpPr>
          <p:cNvPr id="4" name="Slide Number Placeholder 3"/>
          <p:cNvSpPr>
            <a:spLocks noGrp="1"/>
          </p:cNvSpPr>
          <p:nvPr>
            <p:ph type="sldNum" sz="quarter" idx="10"/>
          </p:nvPr>
        </p:nvSpPr>
        <p:spPr/>
        <p:txBody>
          <a:bodyPr/>
          <a:lstStyle/>
          <a:p>
            <a:fld id="{DB908781-270B-4266-B7C6-C9451587CDE9}" type="slidenum">
              <a:rPr lang="en-GB" smtClean="0"/>
              <a:pPr/>
              <a:t>25</a:t>
            </a:fld>
            <a:endParaRPr lang="en-GB"/>
          </a:p>
        </p:txBody>
      </p:sp>
    </p:spTree>
    <p:extLst>
      <p:ext uri="{BB962C8B-B14F-4D97-AF65-F5344CB8AC3E}">
        <p14:creationId xmlns:p14="http://schemas.microsoft.com/office/powerpoint/2010/main" val="3243687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Topic 6: Increase awareness of STEM specific further study routes, careers and labour market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Students need to be aware of the STEM specific routes</a:t>
            </a:r>
            <a:r>
              <a:rPr lang="en-GB" baseline="0" dirty="0" smtClean="0"/>
              <a:t> and careers available to them. There is lots of information out there, our role is to drip feed it to them during their time with us, enabling their decision making to be informed.</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Classroom strategies:</a:t>
            </a:r>
          </a:p>
          <a:p>
            <a:endParaRPr lang="en-US"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Our</a:t>
            </a:r>
            <a:r>
              <a:rPr lang="en-GB" baseline="0" dirty="0" smtClean="0"/>
              <a:t> three suggestions to increase awareness of STEM specific careers information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184150" indent="-171450">
              <a:lnSpc>
                <a:spcPct val="100000"/>
              </a:lnSpc>
              <a:spcBef>
                <a:spcPts val="1515"/>
              </a:spcBef>
              <a:buFont typeface="Arial" panose="020B0604020202020204" pitchFamily="34" charset="0"/>
              <a:buChar char="•"/>
            </a:pPr>
            <a:r>
              <a:rPr lang="en-US" sz="1200" spc="-45" dirty="0" smtClean="0">
                <a:solidFill>
                  <a:srgbClr val="5D5F61"/>
                </a:solidFill>
                <a:latin typeface="Arial"/>
                <a:cs typeface="Arial"/>
              </a:rPr>
              <a:t>Take opportunity to increase your own knowledge by working with the Careers Advisor, Careers Leader and doing internet research.</a:t>
            </a:r>
            <a:r>
              <a:rPr lang="en-US" sz="1200" spc="-45" baseline="0" dirty="0" smtClean="0">
                <a:solidFill>
                  <a:srgbClr val="5D5F61"/>
                </a:solidFill>
                <a:latin typeface="Arial"/>
                <a:cs typeface="Arial"/>
              </a:rPr>
              <a:t> Use our expertise to help you explore different career options for your students and work out which careers might be suitable to link to particular topics. (Note: you may wish to suggest a suitable method of contact, for example email or in department meetings.)</a:t>
            </a:r>
            <a:endParaRPr lang="en-US" sz="1200" spc="-45" dirty="0" smtClean="0">
              <a:solidFill>
                <a:srgbClr val="5D5F61"/>
              </a:solidFill>
              <a:latin typeface="Arial"/>
              <a:cs typeface="Arial"/>
            </a:endParaRPr>
          </a:p>
          <a:p>
            <a:pPr marL="184150" indent="-171450">
              <a:lnSpc>
                <a:spcPct val="100000"/>
              </a:lnSpc>
              <a:spcBef>
                <a:spcPts val="1515"/>
              </a:spcBef>
              <a:buFont typeface="Arial" panose="020B0604020202020204" pitchFamily="34" charset="0"/>
              <a:buChar char="•"/>
            </a:pPr>
            <a:endParaRPr lang="en-US" sz="1200" spc="-45" dirty="0" smtClean="0">
              <a:solidFill>
                <a:srgbClr val="5D5F61"/>
              </a:solidFill>
              <a:latin typeface="Arial"/>
              <a:cs typeface="Arial"/>
            </a:endParaRPr>
          </a:p>
          <a:p>
            <a:pPr marL="184150" marR="0" lvl="0" indent="-171450" algn="l" defTabSz="914400" rtl="0" eaLnBrk="1" fontAlgn="auto" latinLnBrk="0" hangingPunct="1">
              <a:lnSpc>
                <a:spcPct val="100000"/>
              </a:lnSpc>
              <a:spcBef>
                <a:spcPts val="1515"/>
              </a:spcBef>
              <a:spcAft>
                <a:spcPts val="0"/>
              </a:spcAft>
              <a:buClrTx/>
              <a:buSzTx/>
              <a:buFont typeface="Arial" panose="020B0604020202020204" pitchFamily="34" charset="0"/>
              <a:buChar char="•"/>
              <a:tabLst/>
              <a:defRPr/>
            </a:pPr>
            <a:r>
              <a:rPr lang="en-US" sz="1200" spc="-45" dirty="0" smtClean="0">
                <a:solidFill>
                  <a:srgbClr val="5D5F61"/>
                </a:solidFill>
                <a:latin typeface="Arial"/>
                <a:cs typeface="Arial"/>
              </a:rPr>
              <a:t>Inviting</a:t>
            </a:r>
            <a:r>
              <a:rPr lang="en-US" sz="1200" spc="-45" baseline="0" dirty="0" smtClean="0">
                <a:solidFill>
                  <a:srgbClr val="5D5F61"/>
                </a:solidFill>
                <a:latin typeface="Arial"/>
                <a:cs typeface="Arial"/>
              </a:rPr>
              <a:t> an employer to talk to students is a good way of sharing careers information first hand and link it to the topic that you are teaching. Taking this approach will need some planning as the employer will need to be prepped for what exactly you are looking for. The STEM Ambassador </a:t>
            </a:r>
            <a:r>
              <a:rPr lang="en-US" sz="1200" spc="-45" baseline="0" dirty="0" err="1" smtClean="0">
                <a:solidFill>
                  <a:srgbClr val="5D5F61"/>
                </a:solidFill>
                <a:latin typeface="Arial"/>
                <a:cs typeface="Arial"/>
              </a:rPr>
              <a:t>programme</a:t>
            </a:r>
            <a:r>
              <a:rPr lang="en-US" sz="1200" spc="-45" baseline="0" dirty="0" smtClean="0">
                <a:solidFill>
                  <a:srgbClr val="5D5F61"/>
                </a:solidFill>
                <a:latin typeface="Arial"/>
                <a:cs typeface="Arial"/>
              </a:rPr>
              <a:t> can support these types of requests if you do not have a local contact that can help (</a:t>
            </a:r>
            <a:r>
              <a:rPr lang="en-GB" dirty="0" smtClean="0"/>
              <a:t>https://www.stem.org.uk/stem-ambassadors</a:t>
            </a:r>
            <a:r>
              <a:rPr lang="en-GB" baseline="0" dirty="0" smtClean="0"/>
              <a:t>). </a:t>
            </a:r>
            <a:r>
              <a:rPr lang="en-US" sz="1200" spc="-45" baseline="0" dirty="0" smtClean="0">
                <a:solidFill>
                  <a:srgbClr val="5D5F61"/>
                </a:solidFill>
                <a:latin typeface="Arial"/>
                <a:cs typeface="Arial"/>
              </a:rPr>
              <a:t>If not an employer, you could use the </a:t>
            </a:r>
            <a:r>
              <a:rPr lang="en-US" sz="1200" spc="-45" dirty="0" smtClean="0">
                <a:solidFill>
                  <a:srgbClr val="5D5F61"/>
                </a:solidFill>
                <a:latin typeface="Arial"/>
                <a:cs typeface="Arial"/>
              </a:rPr>
              <a:t>Careers Adviser</a:t>
            </a:r>
            <a:r>
              <a:rPr lang="en-US" sz="1200" spc="-45" baseline="0" dirty="0" smtClean="0">
                <a:solidFill>
                  <a:srgbClr val="5D5F61"/>
                </a:solidFill>
                <a:latin typeface="Arial"/>
                <a:cs typeface="Arial"/>
              </a:rPr>
              <a:t> </a:t>
            </a:r>
            <a:r>
              <a:rPr lang="en-US" sz="1200" spc="-45" dirty="0" smtClean="0">
                <a:solidFill>
                  <a:srgbClr val="5D5F61"/>
                </a:solidFill>
                <a:latin typeface="Arial"/>
                <a:cs typeface="Arial"/>
              </a:rPr>
              <a:t>a member of staff who has worked in a relevant field. Note: you may wish to provide additional support around working with employers in another training session. Support for this can be found here: </a:t>
            </a:r>
            <a:r>
              <a:rPr lang="en-GB" dirty="0" smtClean="0">
                <a:hlinkClick r:id="rId3"/>
              </a:rPr>
              <a:t>https://www.careersandenterprise.co.uk/schools-colleges/gatsby-benchmarks/gatsby-benchmark-5</a:t>
            </a:r>
            <a:endParaRPr lang="en-US" sz="1200" spc="-45" dirty="0" smtClean="0">
              <a:solidFill>
                <a:srgbClr val="5D5F61"/>
              </a:solidFill>
              <a:latin typeface="Arial"/>
              <a:cs typeface="Arial"/>
            </a:endParaRPr>
          </a:p>
          <a:p>
            <a:pPr marL="184150" indent="-171450">
              <a:lnSpc>
                <a:spcPct val="100000"/>
              </a:lnSpc>
              <a:spcBef>
                <a:spcPts val="1515"/>
              </a:spcBef>
              <a:buFont typeface="Arial" panose="020B0604020202020204" pitchFamily="34" charset="0"/>
              <a:buChar char="•"/>
            </a:pPr>
            <a:endParaRPr lang="en-US" sz="1200" spc="-45" dirty="0" smtClean="0">
              <a:solidFill>
                <a:srgbClr val="5D5F61"/>
              </a:solidFill>
              <a:latin typeface="Arial"/>
              <a:cs typeface="Arial"/>
            </a:endParaRPr>
          </a:p>
          <a:p>
            <a:pPr marL="184150" indent="-171450">
              <a:lnSpc>
                <a:spcPct val="100000"/>
              </a:lnSpc>
              <a:spcBef>
                <a:spcPts val="1515"/>
              </a:spcBef>
              <a:buFont typeface="Arial" panose="020B0604020202020204" pitchFamily="34" charset="0"/>
              <a:buChar char="•"/>
            </a:pPr>
            <a:r>
              <a:rPr lang="en-US" sz="1200" spc="-45" dirty="0" smtClean="0">
                <a:solidFill>
                  <a:srgbClr val="5D5F61"/>
                </a:solidFill>
                <a:latin typeface="Arial"/>
                <a:cs typeface="Arial"/>
              </a:rPr>
              <a:t>Taking an active role in employer visits, careers fairs and other opportunities that are available</a:t>
            </a:r>
            <a:r>
              <a:rPr lang="en-US" sz="1200" spc="-45" baseline="0" dirty="0" smtClean="0">
                <a:solidFill>
                  <a:srgbClr val="5D5F61"/>
                </a:solidFill>
                <a:latin typeface="Arial"/>
                <a:cs typeface="Arial"/>
              </a:rPr>
              <a:t> is a great way for your colleagues to increase their awareness of different employers and find out about different study routes. Where you can schedule a teacher to support an event, try to encourage them to find links relevant to their subject and potentially pick up new contacts.</a:t>
            </a:r>
            <a:endParaRPr lang="en-US" sz="1200" spc="-45" dirty="0" smtClean="0">
              <a:solidFill>
                <a:srgbClr val="5D5F61"/>
              </a:solidFill>
              <a:latin typeface="Arial"/>
              <a:cs typeface="Arial"/>
            </a:endParaRPr>
          </a:p>
          <a:p>
            <a:pPr marL="171450" indent="-171450">
              <a:buFont typeface="Arial" panose="020B0604020202020204" pitchFamily="34" charset="0"/>
              <a:buChar char="•"/>
            </a:pPr>
            <a:endParaRPr lang="en-US" sz="1200" spc="-45" dirty="0" smtClean="0">
              <a:solidFill>
                <a:srgbClr val="5D5F61"/>
              </a:solidFill>
              <a:latin typeface="Arial"/>
              <a:cs typeface="Arial"/>
            </a:endParaRPr>
          </a:p>
          <a:p>
            <a:pPr marL="171450" indent="-171450">
              <a:buFont typeface="Arial" panose="020B0604020202020204" pitchFamily="34" charset="0"/>
              <a:buChar char="•"/>
            </a:pPr>
            <a:r>
              <a:rPr lang="en-US" sz="1200" spc="-45" dirty="0" smtClean="0">
                <a:solidFill>
                  <a:srgbClr val="5D5F61"/>
                </a:solidFill>
                <a:latin typeface="Arial"/>
                <a:cs typeface="Arial"/>
              </a:rPr>
              <a:t>Try to have careers information available in your classroom. STEM specific posters, flyers and booklets are available from </a:t>
            </a:r>
            <a:r>
              <a:rPr lang="en-US" sz="1200" b="0" i="0" kern="1200" dirty="0" smtClean="0">
                <a:solidFill>
                  <a:schemeClr val="tx1"/>
                </a:solidFill>
                <a:effectLst/>
                <a:latin typeface="+mn-lt"/>
                <a:ea typeface="+mn-ea"/>
                <a:cs typeface="+mn-cs"/>
              </a:rPr>
              <a:t>Resources, posters, videos and guidance available from the STEM Learning careers page: </a:t>
            </a:r>
            <a:r>
              <a:rPr lang="en-GB" dirty="0" smtClean="0">
                <a:hlinkClick r:id="rId4"/>
              </a:rPr>
              <a:t>www.stem.org.uk/stem-careers</a:t>
            </a:r>
            <a:endParaRPr lang="en-GB" dirty="0" smtClean="0"/>
          </a:p>
          <a:p>
            <a:pPr marL="184150" indent="-171450">
              <a:lnSpc>
                <a:spcPct val="100000"/>
              </a:lnSpc>
              <a:spcBef>
                <a:spcPts val="1515"/>
              </a:spcBef>
              <a:buFont typeface="Arial" panose="020B0604020202020204" pitchFamily="34" charset="0"/>
              <a:buChar char="•"/>
            </a:pPr>
            <a:endParaRPr lang="en-US" sz="1200" spc="-45" dirty="0" smtClean="0">
              <a:solidFill>
                <a:srgbClr val="5D5F61"/>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DB908781-270B-4266-B7C6-C9451587CDE9}" type="slidenum">
              <a:rPr lang="en-GB" smtClean="0"/>
              <a:pPr/>
              <a:t>26</a:t>
            </a:fld>
            <a:endParaRPr lang="en-GB"/>
          </a:p>
        </p:txBody>
      </p:sp>
    </p:spTree>
    <p:extLst>
      <p:ext uri="{BB962C8B-B14F-4D97-AF65-F5344CB8AC3E}">
        <p14:creationId xmlns:p14="http://schemas.microsoft.com/office/powerpoint/2010/main" val="3950764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Classroom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Focusing on a themed awareness day is often a</a:t>
            </a:r>
            <a:r>
              <a:rPr lang="en-GB" baseline="0" dirty="0" smtClean="0"/>
              <a:t> good way to highlight careers information. </a:t>
            </a:r>
            <a:r>
              <a:rPr lang="en-GB" dirty="0" smtClean="0"/>
              <a:t>Choose a theme that suits your colleagues and students, perhaps focusing on a group under-represented in STEM, on a local industry/main employer, or on a current ‘hot’ issue. Having a themed week or day means that careers content can be planned to compliment lessons,</a:t>
            </a:r>
            <a:r>
              <a:rPr lang="en-GB" baseline="0" dirty="0" smtClean="0"/>
              <a:t> with additional links to displays and visiting speakers / assemblies. Focusing on a particular theme helps colleagues to plan their content within a format, for example making links to engineering or female role models in their subject.</a:t>
            </a:r>
          </a:p>
          <a:p>
            <a:endParaRPr lang="en-GB" dirty="0" smtClean="0"/>
          </a:p>
          <a:p>
            <a:r>
              <a:rPr lang="en-GB" dirty="0" smtClean="0"/>
              <a:t>To find more ideas for</a:t>
            </a:r>
            <a:r>
              <a:rPr lang="en-GB" baseline="0" dirty="0" smtClean="0"/>
              <a:t> themed awareness days linked to STEM, visit: </a:t>
            </a:r>
            <a:r>
              <a:rPr lang="en-GB" dirty="0" smtClean="0">
                <a:hlinkClick r:id="rId3"/>
              </a:rPr>
              <a:t>https://www.stem.org.uk/resources/community/collection/448551/national-celebration-events-promote-stem-careers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27</a:t>
            </a:fld>
            <a:endParaRPr lang="en-GB"/>
          </a:p>
        </p:txBody>
      </p:sp>
    </p:spTree>
    <p:extLst>
      <p:ext uri="{BB962C8B-B14F-4D97-AF65-F5344CB8AC3E}">
        <p14:creationId xmlns:p14="http://schemas.microsoft.com/office/powerpoint/2010/main" val="2009620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smtClean="0"/>
              <a:t>ACTIVITY:</a:t>
            </a:r>
            <a:r>
              <a:rPr lang="en-GB" u="sng" baseline="0" smtClean="0"/>
              <a:t> </a:t>
            </a:r>
            <a:r>
              <a:rPr lang="en-GB" u="sng" smtClean="0"/>
              <a:t>Capturing </a:t>
            </a:r>
            <a:r>
              <a:rPr lang="en-GB" u="sng" dirty="0" smtClean="0"/>
              <a:t>STEM career learning</a:t>
            </a:r>
          </a:p>
        </p:txBody>
      </p:sp>
      <p:sp>
        <p:nvSpPr>
          <p:cNvPr id="4" name="Slide Number Placeholder 3"/>
          <p:cNvSpPr>
            <a:spLocks noGrp="1"/>
          </p:cNvSpPr>
          <p:nvPr>
            <p:ph type="sldNum" sz="quarter" idx="10"/>
          </p:nvPr>
        </p:nvSpPr>
        <p:spPr/>
        <p:txBody>
          <a:bodyPr/>
          <a:lstStyle/>
          <a:p>
            <a:fld id="{DB908781-270B-4266-B7C6-C9451587CDE9}" type="slidenum">
              <a:rPr lang="en-GB" smtClean="0"/>
              <a:pPr/>
              <a:t>28</a:t>
            </a:fld>
            <a:endParaRPr lang="en-GB"/>
          </a:p>
        </p:txBody>
      </p:sp>
    </p:spTree>
    <p:extLst>
      <p:ext uri="{BB962C8B-B14F-4D97-AF65-F5344CB8AC3E}">
        <p14:creationId xmlns:p14="http://schemas.microsoft.com/office/powerpoint/2010/main" val="433805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Capturing STEM career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indent="0">
              <a:buFont typeface="Arial" panose="020B0604020202020204" pitchFamily="34" charset="0"/>
              <a:buNone/>
            </a:pPr>
            <a:r>
              <a:rPr lang="en-US" i="0" dirty="0" smtClean="0"/>
              <a:t>Now you have provided an overview of the 6 topic areas that make</a:t>
            </a:r>
            <a:r>
              <a:rPr lang="en-US" i="0" baseline="0" dirty="0" smtClean="0"/>
              <a:t> up STEM career learning. We are now going to explore the STEM career learning work is already happening with your colleagues. </a:t>
            </a:r>
          </a:p>
          <a:p>
            <a:pPr marL="0" indent="0">
              <a:buFont typeface="Arial" panose="020B0604020202020204" pitchFamily="34" charset="0"/>
              <a:buNone/>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baseline="0" dirty="0" smtClean="0"/>
              <a:t>Provide hand outs of the STEM Careers Toolkit Activity Cards. Ideally these should be cut into sortable cards and distributed </a:t>
            </a:r>
            <a:r>
              <a:rPr lang="en-GB" baseline="0" dirty="0" smtClean="0"/>
              <a:t>1 set per department / groups of 2 – 5.</a:t>
            </a:r>
            <a:endParaRPr lang="en-GB"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29</a:t>
            </a:fld>
            <a:endParaRPr lang="en-GB"/>
          </a:p>
        </p:txBody>
      </p:sp>
    </p:spTree>
    <p:extLst>
      <p:ext uri="{BB962C8B-B14F-4D97-AF65-F5344CB8AC3E}">
        <p14:creationId xmlns:p14="http://schemas.microsoft.com/office/powerpoint/2010/main" val="391031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is information on what this </a:t>
            </a:r>
            <a:r>
              <a:rPr lang="en-US" baseline="0" dirty="0" smtClean="0"/>
              <a:t>resource is for and how it can be used. </a:t>
            </a:r>
            <a:r>
              <a:rPr lang="en-GB" baseline="0" dirty="0" smtClean="0"/>
              <a:t>You may wish to remove it from your training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estimate this training will take 1h 30min to deliver. Slides are editable should you wish to remove or compliment with your own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training session is a mixture of presented slides, discussion and activity. To deliver the session you will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A projector for the slides + sound for a suggested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Handout 2: activity cards </a:t>
            </a:r>
            <a:r>
              <a:rPr lang="en-GB" baseline="0" dirty="0" smtClean="0"/>
              <a:t>(1 set per department / groups of 2 – 5</a:t>
            </a:r>
            <a:r>
              <a:rPr lang="en-GB" baseline="0" dirty="0" smtClean="0"/>
              <a:t>)</a:t>
            </a:r>
            <a:endParaRPr lang="en-GB"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Handout 1: </a:t>
            </a:r>
            <a:r>
              <a:rPr lang="en-US" baseline="0" dirty="0" smtClean="0"/>
              <a:t>capturing </a:t>
            </a:r>
            <a:r>
              <a:rPr lang="en-US" baseline="0" dirty="0" smtClean="0"/>
              <a:t>STEM career learning </a:t>
            </a:r>
            <a:r>
              <a:rPr lang="en-US" baseline="0" dirty="0" smtClean="0"/>
              <a:t>worksheet </a:t>
            </a:r>
            <a:r>
              <a:rPr lang="en-US" baseline="0" dirty="0" smtClean="0"/>
              <a:t>(1 per member of staff)</a:t>
            </a:r>
            <a:endParaRPr lang="en-GB"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3</a:t>
            </a:fld>
            <a:endParaRPr lang="en-GB"/>
          </a:p>
        </p:txBody>
      </p:sp>
    </p:spTree>
    <p:extLst>
      <p:ext uri="{BB962C8B-B14F-4D97-AF65-F5344CB8AC3E}">
        <p14:creationId xmlns:p14="http://schemas.microsoft.com/office/powerpoint/2010/main" val="797057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Capturing STEM career learning</a:t>
            </a:r>
          </a:p>
          <a:p>
            <a:endParaRPr lang="en-US" i="0" baseline="0" dirty="0" smtClean="0"/>
          </a:p>
          <a:p>
            <a:r>
              <a:rPr lang="en-US" b="1" i="0" baseline="0" dirty="0" smtClean="0"/>
              <a:t>Activity (suggested time = 10min):</a:t>
            </a:r>
          </a:p>
          <a:p>
            <a:endParaRPr lang="en-GB" dirty="0" smtClean="0"/>
          </a:p>
          <a:p>
            <a:pPr marL="0" indent="0">
              <a:buFont typeface="Arial" panose="020B0604020202020204" pitchFamily="34" charset="0"/>
              <a:buNone/>
            </a:pPr>
            <a:r>
              <a:rPr lang="en-GB" dirty="0" smtClean="0"/>
              <a:t>Ask colleagues</a:t>
            </a:r>
            <a:r>
              <a:rPr lang="en-GB" baseline="0" dirty="0" smtClean="0"/>
              <a:t> to assign sort the cards into 4 categories.:</a:t>
            </a:r>
          </a:p>
          <a:p>
            <a:pPr marL="0" indent="0">
              <a:buFont typeface="Arial" panose="020B0604020202020204" pitchFamily="34" charset="0"/>
              <a:buNone/>
            </a:pPr>
            <a:r>
              <a:rPr lang="en-GB" baseline="0" dirty="0" smtClean="0"/>
              <a:t>(A) </a:t>
            </a:r>
            <a:r>
              <a:rPr lang="en-GB" dirty="0" smtClean="0"/>
              <a:t>Already do it</a:t>
            </a:r>
          </a:p>
          <a:p>
            <a:pPr marL="0" indent="0">
              <a:buFont typeface="+mj-lt"/>
              <a:buNone/>
            </a:pPr>
            <a:r>
              <a:rPr lang="en-GB" dirty="0" smtClean="0"/>
              <a:t>(B) Willing to have a go</a:t>
            </a:r>
          </a:p>
          <a:p>
            <a:pPr marL="0" indent="0">
              <a:buFont typeface="+mj-lt"/>
              <a:buNone/>
            </a:pPr>
            <a:r>
              <a:rPr lang="en-GB" dirty="0" smtClean="0"/>
              <a:t>(C)</a:t>
            </a:r>
            <a:r>
              <a:rPr lang="en-GB" baseline="0" dirty="0" smtClean="0"/>
              <a:t> </a:t>
            </a:r>
            <a:r>
              <a:rPr lang="en-GB" dirty="0" smtClean="0"/>
              <a:t>Willing to have a go (with support)</a:t>
            </a:r>
          </a:p>
          <a:p>
            <a:pPr marL="0" indent="0">
              <a:buFont typeface="+mj-lt"/>
              <a:buNone/>
            </a:pPr>
            <a:r>
              <a:rPr lang="en-GB" dirty="0" smtClean="0"/>
              <a:t>(D) Not relevant to me</a:t>
            </a:r>
          </a:p>
          <a:p>
            <a:endParaRPr lang="en-US" baseline="0" dirty="0" smtClean="0"/>
          </a:p>
          <a:p>
            <a:r>
              <a:rPr lang="en-US" baseline="0" dirty="0" smtClean="0"/>
              <a:t>If you are providing the cards as a handout rather than producing individual sets of cards, ask colleagues to assign the corresponding letter (A-D) to each card,</a:t>
            </a:r>
          </a:p>
          <a:p>
            <a:endParaRPr lang="en-US" baseline="0" dirty="0" smtClean="0"/>
          </a:p>
          <a:p>
            <a:r>
              <a:rPr lang="en-US" baseline="0" dirty="0" smtClean="0"/>
              <a:t>Feedback as appropriate.</a:t>
            </a:r>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30</a:t>
            </a:fld>
            <a:endParaRPr lang="en-GB"/>
          </a:p>
        </p:txBody>
      </p:sp>
    </p:spTree>
    <p:extLst>
      <p:ext uri="{BB962C8B-B14F-4D97-AF65-F5344CB8AC3E}">
        <p14:creationId xmlns:p14="http://schemas.microsoft.com/office/powerpoint/2010/main" val="262680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Provide the Capturing STEM career learning handout, ideally one per person.</a:t>
            </a:r>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31</a:t>
            </a:fld>
            <a:endParaRPr lang="en-GB"/>
          </a:p>
        </p:txBody>
      </p:sp>
    </p:spTree>
    <p:extLst>
      <p:ext uri="{BB962C8B-B14F-4D97-AF65-F5344CB8AC3E}">
        <p14:creationId xmlns:p14="http://schemas.microsoft.com/office/powerpoint/2010/main" val="1608788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activity asks colleagues</a:t>
            </a:r>
            <a:r>
              <a:rPr lang="en-GB" baseline="0" dirty="0" smtClean="0"/>
              <a:t> to record the activity the are already doing. </a:t>
            </a:r>
          </a:p>
          <a:p>
            <a:endParaRPr lang="en-GB" dirty="0" smtClean="0"/>
          </a:p>
          <a:p>
            <a:r>
              <a:rPr lang="en-GB" b="1" dirty="0" smtClean="0"/>
              <a:t>Activity (suggested time = 15min,</a:t>
            </a:r>
            <a:r>
              <a:rPr lang="en-GB" b="1" baseline="0" dirty="0" smtClean="0"/>
              <a:t> slides 35-39)</a:t>
            </a:r>
            <a:endParaRPr lang="en-GB" b="1" dirty="0" smtClean="0"/>
          </a:p>
          <a:p>
            <a:endParaRPr lang="en-GB" b="1" dirty="0" smtClean="0"/>
          </a:p>
          <a:p>
            <a:r>
              <a:rPr lang="en-US" dirty="0" smtClean="0"/>
              <a:t>Ask colleagues to work</a:t>
            </a:r>
            <a:r>
              <a:rPr lang="en-US" baseline="0" dirty="0" smtClean="0"/>
              <a:t> through page 1 of the Capturing STEM career learning handout. </a:t>
            </a:r>
            <a:r>
              <a:rPr lang="en-GB" dirty="0" smtClean="0"/>
              <a:t>You are</a:t>
            </a:r>
            <a:r>
              <a:rPr lang="en-GB" baseline="0" dirty="0" smtClean="0"/>
              <a:t> looking to capture what kind of STEM career learning is happening. Prompt colleagues to add their own activities if they are not listed on the cards.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Feedback as appropriate.</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32</a:t>
            </a:fld>
            <a:endParaRPr lang="en-GB"/>
          </a:p>
        </p:txBody>
      </p:sp>
    </p:spTree>
    <p:extLst>
      <p:ext uri="{BB962C8B-B14F-4D97-AF65-F5344CB8AC3E}">
        <p14:creationId xmlns:p14="http://schemas.microsoft.com/office/powerpoint/2010/main" val="3459916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activity builds on the ideas that colleagues are </a:t>
            </a:r>
            <a:r>
              <a:rPr lang="en-US" dirty="0" smtClean="0"/>
              <a:t>(B) Willing to have a go or (C) Willing to have a go (with support).</a:t>
            </a:r>
          </a:p>
          <a:p>
            <a:endParaRPr lang="en-GB" dirty="0" smtClean="0"/>
          </a:p>
          <a:p>
            <a:r>
              <a:rPr lang="en-US" dirty="0" smtClean="0"/>
              <a:t>Ask colleagues to work through</a:t>
            </a:r>
            <a:r>
              <a:rPr lang="en-US" baseline="0" dirty="0" smtClean="0"/>
              <a:t> page 2 of the Capturing STEM career learning handout.</a:t>
            </a:r>
          </a:p>
          <a:p>
            <a:endParaRPr lang="en-GB" dirty="0" smtClean="0"/>
          </a:p>
          <a:p>
            <a:r>
              <a:rPr lang="en-GB" dirty="0" smtClean="0"/>
              <a:t>You are</a:t>
            </a:r>
            <a:r>
              <a:rPr lang="en-GB" baseline="0" dirty="0" smtClean="0"/>
              <a:t> looking for colleagues to write down new ideas to try in the next few weeks / months. Those ideas that are:</a:t>
            </a:r>
          </a:p>
          <a:p>
            <a:r>
              <a:rPr lang="en-US" dirty="0" smtClean="0"/>
              <a:t>(B) Willing to have a go – can</a:t>
            </a:r>
            <a:r>
              <a:rPr lang="en-US" baseline="0" dirty="0" smtClean="0"/>
              <a:t> be ideas to try in the next 4 weeks.</a:t>
            </a:r>
          </a:p>
          <a:p>
            <a:r>
              <a:rPr lang="en-GB" baseline="0" dirty="0" smtClean="0"/>
              <a:t>(C) Willing to have a go (with support) – can be ideas to try this/next term, giving your colleagues time to seek support.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Feedback as appropriate.</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33</a:t>
            </a:fld>
            <a:endParaRPr lang="en-GB"/>
          </a:p>
        </p:txBody>
      </p:sp>
    </p:spTree>
    <p:extLst>
      <p:ext uri="{BB962C8B-B14F-4D97-AF65-F5344CB8AC3E}">
        <p14:creationId xmlns:p14="http://schemas.microsoft.com/office/powerpoint/2010/main" val="3184445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Looking at page 3 </a:t>
            </a:r>
            <a:r>
              <a:rPr lang="en-US" baseline="0" dirty="0" smtClean="0"/>
              <a:t>of the Capturing STEM career learning handout, ask your colleagues to record their </a:t>
            </a:r>
            <a:r>
              <a:rPr lang="en-GB" baseline="0" dirty="0" smtClean="0"/>
              <a:t>activity that involves employers. As well as asking colleagues to think about this as STEM career learning activity, this task also allows you to bring together any employer, FE or HE contacts that you might not be aware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Refer to the careers activity cards if staff need a prompt for ideas as a number of the cards mention employer linked ideas.</a:t>
            </a:r>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34</a:t>
            </a:fld>
            <a:endParaRPr lang="en-GB"/>
          </a:p>
        </p:txBody>
      </p:sp>
    </p:spTree>
    <p:extLst>
      <p:ext uri="{BB962C8B-B14F-4D97-AF65-F5344CB8AC3E}">
        <p14:creationId xmlns:p14="http://schemas.microsoft.com/office/powerpoint/2010/main" val="3359022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page 4 </a:t>
            </a:r>
            <a:r>
              <a:rPr lang="en-US" baseline="0" dirty="0" smtClean="0"/>
              <a:t>of the Capturing STEM career learning handout.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aim of this activity</a:t>
            </a:r>
            <a:r>
              <a:rPr lang="en-GB" baseline="0" dirty="0" smtClean="0"/>
              <a:t> is to give colleagues the opportunity to review how they are addressing the 6 topics covered in this training session and explore where they may be able to provide additional STEM career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Use this slide and page 4 of the handout to support colleagues to perform a light touch needs analysis and reflect on where support from your Careers Leader and Careers Adviser will be useful.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Important: There is no expectation on colleagues to support every topic, this activity is about prompting discussion and ideas around each of the topic areas. Some departments may be able to provide more support than others, this is absolutely fine.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DB908781-270B-4266-B7C6-C9451587CDE9}" type="slidenum">
              <a:rPr lang="en-GB" smtClean="0"/>
              <a:pPr/>
              <a:t>35</a:t>
            </a:fld>
            <a:endParaRPr lang="en-GB"/>
          </a:p>
        </p:txBody>
      </p:sp>
    </p:spTree>
    <p:extLst>
      <p:ext uri="{BB962C8B-B14F-4D97-AF65-F5344CB8AC3E}">
        <p14:creationId xmlns:p14="http://schemas.microsoft.com/office/powerpoint/2010/main" val="3376139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is the final slide of the activity, the next few slides (40 – 47) </a:t>
            </a:r>
            <a:r>
              <a:rPr lang="en-GB" dirty="0" smtClean="0"/>
              <a:t>contain ideas for resources and</a:t>
            </a:r>
            <a:r>
              <a:rPr lang="en-GB" baseline="0" dirty="0" smtClean="0"/>
              <a:t> further support for STEM career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At the end of the session, collect the </a:t>
            </a:r>
            <a:r>
              <a:rPr lang="en-US" dirty="0" smtClean="0"/>
              <a:t>Capturing STEM career learning </a:t>
            </a:r>
            <a:r>
              <a:rPr lang="en-US" baseline="0" dirty="0" smtClean="0"/>
              <a:t>handouts in (or ask colleagues to return them at a later date) and take a copy for your records before returning to the relevant department.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information on this handout will support you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Further develop your career training </a:t>
            </a:r>
            <a:r>
              <a:rPr lang="en-US" baseline="0" dirty="0" err="1" smtClean="0"/>
              <a:t>programme</a:t>
            </a:r>
            <a:r>
              <a:rPr lang="en-US" baseline="0"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Provide evidence of career training with colleagues.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Work with colleagues / departments to develop their STEM career learning</a:t>
            </a:r>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36</a:t>
            </a:fld>
            <a:endParaRPr lang="en-GB"/>
          </a:p>
        </p:txBody>
      </p:sp>
    </p:spTree>
    <p:extLst>
      <p:ext uri="{BB962C8B-B14F-4D97-AF65-F5344CB8AC3E}">
        <p14:creationId xmlns:p14="http://schemas.microsoft.com/office/powerpoint/2010/main" val="2901825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Slides 40 – 47 contain ideas for resources and</a:t>
            </a:r>
            <a:r>
              <a:rPr lang="en-GB" baseline="0" dirty="0" smtClean="0"/>
              <a:t> further support for STEM career learning.</a:t>
            </a:r>
            <a:endParaRPr lang="en-GB" dirty="0" smtClean="0"/>
          </a:p>
        </p:txBody>
      </p:sp>
      <p:sp>
        <p:nvSpPr>
          <p:cNvPr id="4" name="Slide Number Placeholder 3"/>
          <p:cNvSpPr>
            <a:spLocks noGrp="1"/>
          </p:cNvSpPr>
          <p:nvPr>
            <p:ph type="sldNum" sz="quarter" idx="10"/>
          </p:nvPr>
        </p:nvSpPr>
        <p:spPr/>
        <p:txBody>
          <a:bodyPr/>
          <a:lstStyle/>
          <a:p>
            <a:fld id="{DB908781-270B-4266-B7C6-C9451587CDE9}" type="slidenum">
              <a:rPr lang="en-GB" smtClean="0"/>
              <a:pPr/>
              <a:t>37</a:t>
            </a:fld>
            <a:endParaRPr lang="en-GB"/>
          </a:p>
        </p:txBody>
      </p:sp>
    </p:spTree>
    <p:extLst>
      <p:ext uri="{BB962C8B-B14F-4D97-AF65-F5344CB8AC3E}">
        <p14:creationId xmlns:p14="http://schemas.microsoft.com/office/powerpoint/2010/main" val="1494355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STEM Ambassadors</a:t>
            </a:r>
          </a:p>
          <a:p>
            <a:endParaRPr lang="en-GB" dirty="0" smtClean="0"/>
          </a:p>
          <a:p>
            <a:r>
              <a:rPr lang="en-GB" dirty="0" smtClean="0"/>
              <a:t>STEM</a:t>
            </a:r>
            <a:r>
              <a:rPr lang="en-GB" baseline="0" dirty="0" smtClean="0"/>
              <a:t> Ambassadors are </a:t>
            </a:r>
            <a:r>
              <a:rPr lang="en-US" sz="1200" b="0" i="0" kern="1200" dirty="0" smtClean="0">
                <a:solidFill>
                  <a:schemeClr val="tx1"/>
                </a:solidFill>
                <a:effectLst/>
                <a:latin typeface="+mn-lt"/>
                <a:ea typeface="+mn-ea"/>
                <a:cs typeface="+mn-cs"/>
              </a:rPr>
              <a:t>volunteers from a wide range of science, technology, engineering and mathematics (STEM) related jobs and disciplines across the UK. They offer their time and enthusiasm to help bring STEM subjects to life and demonstrate the value of them in life and careers.</a:t>
            </a:r>
          </a:p>
          <a:p>
            <a:endParaRPr lang="en-US" sz="1200" b="0" i="0" kern="1200" baseline="0" dirty="0" smtClean="0">
              <a:solidFill>
                <a:schemeClr val="tx1"/>
              </a:solidFill>
              <a:effectLst/>
              <a:latin typeface="+mn-lt"/>
              <a:ea typeface="+mn-ea"/>
              <a:cs typeface="+mn-cs"/>
            </a:endParaRPr>
          </a:p>
          <a:p>
            <a:r>
              <a:rPr lang="en-GB" dirty="0" smtClean="0"/>
              <a:t>Any subject teacher / leader, community leader or youth organisation can request a STEM Ambassador.</a:t>
            </a:r>
          </a:p>
          <a:p>
            <a:endParaRPr lang="en-GB" dirty="0" smtClean="0"/>
          </a:p>
          <a:p>
            <a:r>
              <a:rPr lang="en-GB" dirty="0" smtClean="0"/>
              <a:t>For example:</a:t>
            </a:r>
          </a:p>
          <a:p>
            <a:pPr marL="171450" indent="-171450">
              <a:buFont typeface="Arial" panose="020B0604020202020204" pitchFamily="34" charset="0"/>
              <a:buChar char="•"/>
            </a:pPr>
            <a:r>
              <a:rPr lang="en-GB" dirty="0" smtClean="0"/>
              <a:t>An accountant could visit an A level art class to give advise about being self-employed. </a:t>
            </a:r>
          </a:p>
          <a:p>
            <a:pPr marL="171450" indent="-171450">
              <a:buFont typeface="Arial" panose="020B0604020202020204" pitchFamily="34" charset="0"/>
              <a:buChar char="•"/>
            </a:pPr>
            <a:r>
              <a:rPr lang="en-GB" dirty="0" smtClean="0"/>
              <a:t>A scientific writer could visit an English class to talk about writing for a specific purpose</a:t>
            </a:r>
            <a:r>
              <a:rPr lang="en-GB" dirty="0" smtClean="0"/>
              <a:t>.</a:t>
            </a:r>
          </a:p>
          <a:p>
            <a:pPr marL="171450" indent="-171450">
              <a:buFont typeface="Arial" panose="020B0604020202020204" pitchFamily="34" charset="0"/>
              <a:buChar char="•"/>
            </a:pPr>
            <a:endParaRPr lang="en-GB" dirty="0" smtClean="0"/>
          </a:p>
          <a:p>
            <a:pPr marL="0" indent="0">
              <a:buFont typeface="Arial" panose="020B0604020202020204" pitchFamily="34" charset="0"/>
              <a:buNone/>
            </a:pPr>
            <a:r>
              <a:rPr lang="en-US" dirty="0" smtClean="0"/>
              <a:t>STEM</a:t>
            </a:r>
            <a:r>
              <a:rPr lang="en-US" baseline="0" dirty="0" smtClean="0"/>
              <a:t> Ambassadors are requested through the STEM Ambassador website.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hlinkClick r:id="rId3"/>
              </a:rPr>
              <a:t>https://www.stem.org.uk/stem-ambassadors</a:t>
            </a:r>
            <a:endParaRPr lang="en-GB"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You can also contact your local STEM Ambassador Hub to find out about STEM Networking events where you can meet STEM Ambassadors and find out about the support they can offer your lessons / clubs.</a:t>
            </a:r>
          </a:p>
          <a:p>
            <a:pPr marL="0" indent="0">
              <a:buFont typeface="Arial" panose="020B0604020202020204" pitchFamily="34" charset="0"/>
              <a:buNone/>
            </a:pPr>
            <a:r>
              <a:rPr lang="en-GB" dirty="0" smtClean="0">
                <a:hlinkClick r:id="rId4"/>
              </a:rPr>
              <a:t>https://www.stem.org.uk/stem-ambassadors/local-stem-ambassador-hubs</a:t>
            </a:r>
            <a:endParaRPr lang="en-GB" dirty="0" smtClean="0"/>
          </a:p>
          <a:p>
            <a:endParaRPr lang="en-GB" dirty="0" smtClean="0"/>
          </a:p>
          <a:p>
            <a:endParaRPr lang="en-GB" dirty="0" smtClean="0"/>
          </a:p>
          <a:p>
            <a:pPr marL="171450" indent="-171450">
              <a:buFont typeface="Arial" panose="020B0604020202020204"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38</a:t>
            </a:fld>
            <a:endParaRPr lang="en-GB"/>
          </a:p>
        </p:txBody>
      </p:sp>
    </p:spTree>
    <p:extLst>
      <p:ext uri="{BB962C8B-B14F-4D97-AF65-F5344CB8AC3E}">
        <p14:creationId xmlns:p14="http://schemas.microsoft.com/office/powerpoint/2010/main" val="11009169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dirty="0" smtClean="0">
                <a:solidFill>
                  <a:schemeClr val="dk1"/>
                </a:solidFill>
                <a:effectLst/>
                <a:latin typeface="Calibri"/>
                <a:ea typeface="Calibri"/>
                <a:cs typeface="Calibri"/>
                <a:sym typeface="Calibri"/>
              </a:rPr>
              <a:t>This guide is aimed at teachers of science, design and technology, computing, engineering and mathematics, and those who are passionate about providing STEM career experiences. It offers immediate ideas to try, longer term solutions and recommendations of useful resources. </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t>39</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21396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slide introduces the aims of the training session. We have designed the content around 3 objectives:</a:t>
            </a:r>
          </a:p>
          <a:p>
            <a:pPr marL="171450" indent="-171450">
              <a:buFont typeface="Arial" panose="020B0604020202020204" pitchFamily="34" charset="0"/>
              <a:buChar char="•"/>
            </a:pPr>
            <a:r>
              <a:rPr lang="en-GB" dirty="0" smtClean="0"/>
              <a:t>Explore what STEM career learning is </a:t>
            </a:r>
          </a:p>
          <a:p>
            <a:pPr marL="171450" indent="-171450">
              <a:buFont typeface="Arial" panose="020B0604020202020204" pitchFamily="34" charset="0"/>
              <a:buChar char="•"/>
            </a:pPr>
            <a:r>
              <a:rPr lang="en-GB" dirty="0" smtClean="0"/>
              <a:t>Review what STEM career learning is already taking place</a:t>
            </a:r>
          </a:p>
          <a:p>
            <a:pPr marL="171450" indent="-171450">
              <a:buFont typeface="Arial" panose="020B0604020202020204" pitchFamily="34" charset="0"/>
              <a:buChar char="•"/>
            </a:pPr>
            <a:r>
              <a:rPr lang="en-GB" dirty="0" smtClean="0"/>
              <a:t>Consider how your role supports STEM career learning</a:t>
            </a:r>
          </a:p>
          <a:p>
            <a:endParaRPr lang="en-GB" baseline="0" dirty="0" smtClean="0"/>
          </a:p>
          <a:p>
            <a:r>
              <a:rPr lang="en-GB" dirty="0" smtClean="0"/>
              <a:t>It’s important</a:t>
            </a:r>
            <a:r>
              <a:rPr lang="en-GB" baseline="0" dirty="0" smtClean="0"/>
              <a:t> to note that </a:t>
            </a:r>
            <a:r>
              <a:rPr lang="en-GB" dirty="0" smtClean="0"/>
              <a:t>this session is not just for STEM teachers,</a:t>
            </a:r>
            <a:r>
              <a:rPr lang="en-GB" baseline="0" dirty="0" smtClean="0"/>
              <a:t> i</a:t>
            </a:r>
            <a:r>
              <a:rPr lang="en-GB" dirty="0" smtClean="0"/>
              <a:t>t has wider relevance, </a:t>
            </a:r>
            <a:r>
              <a:rPr lang="en-GB" dirty="0" err="1" smtClean="0"/>
              <a:t>ie</a:t>
            </a:r>
            <a:r>
              <a:rPr lang="en-GB" dirty="0" smtClean="0"/>
              <a:t> transferability</a:t>
            </a:r>
            <a:r>
              <a:rPr lang="en-GB" baseline="0" dirty="0" smtClean="0"/>
              <a:t> of STEM skills, non-STEM skills roles within STEM sectors. We will return to this throughout the training.</a:t>
            </a:r>
            <a:endParaRPr lang="en-GB"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4</a:t>
            </a:fld>
            <a:endParaRPr lang="en-GB"/>
          </a:p>
        </p:txBody>
      </p:sp>
    </p:spTree>
    <p:extLst>
      <p:ext uri="{BB962C8B-B14F-4D97-AF65-F5344CB8AC3E}">
        <p14:creationId xmlns:p14="http://schemas.microsoft.com/office/powerpoint/2010/main" val="421160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STEM career learning resources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Collections of </a:t>
            </a:r>
            <a:r>
              <a:rPr lang="en-GB" sz="1200" b="0" i="0" kern="1200" spc="15" dirty="0" smtClean="0">
                <a:solidFill>
                  <a:srgbClr val="5D5F61"/>
                </a:solidFill>
                <a:effectLst/>
                <a:latin typeface="Arial"/>
                <a:ea typeface="+mn-ea"/>
                <a:cs typeface="Arial"/>
              </a:rPr>
              <a:t>s</a:t>
            </a:r>
            <a:r>
              <a:rPr lang="en-GB" sz="1200" spc="15" dirty="0" smtClean="0">
                <a:solidFill>
                  <a:srgbClr val="5D5F61"/>
                </a:solidFill>
                <a:latin typeface="Arial"/>
                <a:cs typeface="Arial"/>
              </a:rPr>
              <a:t>ubject linked careers resources available for</a:t>
            </a:r>
            <a:r>
              <a:rPr lang="en-US" sz="1200" b="0" i="0" kern="1200" spc="0" baseline="0" dirty="0" smtClean="0">
                <a:solidFill>
                  <a:schemeClr val="tx1"/>
                </a:solidFill>
                <a:effectLst/>
                <a:latin typeface="+mn-lt"/>
                <a:ea typeface="+mn-ea"/>
                <a:cs typeface="+mn-cs"/>
              </a:rPr>
              <a:t> Science, Mathematics, Design and Technology, Computing and Engineering.</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Available for free at </a:t>
            </a:r>
            <a:r>
              <a:rPr lang="en-GB" dirty="0" smtClean="0">
                <a:hlinkClick r:id="rId3"/>
              </a:rPr>
              <a:t>www.stem.org.uk/stem-careers</a:t>
            </a:r>
            <a:endParaRPr lang="en-GB"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40</a:t>
            </a:fld>
            <a:endParaRPr lang="en-GB"/>
          </a:p>
        </p:txBody>
      </p:sp>
    </p:spTree>
    <p:extLst>
      <p:ext uri="{BB962C8B-B14F-4D97-AF65-F5344CB8AC3E}">
        <p14:creationId xmlns:p14="http://schemas.microsoft.com/office/powerpoint/2010/main" val="1947912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STEM career learning resources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Resource recommendations to support developing STEM careers links, full</a:t>
            </a:r>
            <a:r>
              <a:rPr lang="en-US" sz="1200" b="0" i="0" kern="1200" baseline="0" dirty="0" smtClean="0">
                <a:solidFill>
                  <a:schemeClr val="tx1"/>
                </a:solidFill>
                <a:effectLst/>
                <a:latin typeface="+mn-lt"/>
                <a:ea typeface="+mn-ea"/>
                <a:cs typeface="+mn-cs"/>
              </a:rPr>
              <a:t> version available from the STEM Careers Toolkit for Careers Leaders in Secondary Schools and Colleges: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https://www.stem.org.uk/resources/elibrary/resource/467467/stem-careers-toolkit-careers-leaders</a:t>
            </a:r>
          </a:p>
          <a:p>
            <a:endParaRPr lang="en-US"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41</a:t>
            </a:fld>
            <a:endParaRPr lang="en-GB"/>
          </a:p>
        </p:txBody>
      </p:sp>
    </p:spTree>
    <p:extLst>
      <p:ext uri="{BB962C8B-B14F-4D97-AF65-F5344CB8AC3E}">
        <p14:creationId xmlns:p14="http://schemas.microsoft.com/office/powerpoint/2010/main" val="29891077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STEM career learning resources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Resource recommendations to support developing STEM careers links, full</a:t>
            </a:r>
            <a:r>
              <a:rPr lang="en-US" sz="1200" b="0" i="0" kern="1200" baseline="0" dirty="0" smtClean="0">
                <a:solidFill>
                  <a:schemeClr val="tx1"/>
                </a:solidFill>
                <a:effectLst/>
                <a:latin typeface="+mn-lt"/>
                <a:ea typeface="+mn-ea"/>
                <a:cs typeface="+mn-cs"/>
              </a:rPr>
              <a:t> version available from the STEM Careers Toolkit for Careers Leaders in Secondary Schools and Colleges: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https://www.stem.org.uk/resources/elibrary/resource/467467/stem-careers-toolkit-careers-leaders</a:t>
            </a:r>
          </a:p>
          <a:p>
            <a:endParaRPr lang="en-US"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42</a:t>
            </a:fld>
            <a:endParaRPr lang="en-GB"/>
          </a:p>
        </p:txBody>
      </p:sp>
    </p:spTree>
    <p:extLst>
      <p:ext uri="{BB962C8B-B14F-4D97-AF65-F5344CB8AC3E}">
        <p14:creationId xmlns:p14="http://schemas.microsoft.com/office/powerpoint/2010/main" val="29891077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STEM career learning resources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Resource recommendations to support developing STEM careers links, full</a:t>
            </a:r>
            <a:r>
              <a:rPr lang="en-US" sz="1200" b="0" i="0" kern="1200" baseline="0" dirty="0" smtClean="0">
                <a:solidFill>
                  <a:schemeClr val="tx1"/>
                </a:solidFill>
                <a:effectLst/>
                <a:latin typeface="+mn-lt"/>
                <a:ea typeface="+mn-ea"/>
                <a:cs typeface="+mn-cs"/>
              </a:rPr>
              <a:t> version available from the STEM Careers Toolkit for Careers Leaders in Secondary Schools and Colleges: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https://www.stem.org.uk/resources/elibrary/resource/467467/stem-careers-toolkit-secondary-schools-and-colleges</a:t>
            </a:r>
            <a:r>
              <a:rPr lang="en-US" baseline="0" dirty="0" smtClean="0"/>
              <a:t> </a:t>
            </a:r>
          </a:p>
          <a:p>
            <a:endParaRPr lang="en-US"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43</a:t>
            </a:fld>
            <a:endParaRPr lang="en-GB"/>
          </a:p>
        </p:txBody>
      </p:sp>
    </p:spTree>
    <p:extLst>
      <p:ext uri="{BB962C8B-B14F-4D97-AF65-F5344CB8AC3E}">
        <p14:creationId xmlns:p14="http://schemas.microsoft.com/office/powerpoint/2010/main" val="29891077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STEM Clubs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https://www.stem.org.uk/stem-clubs</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fontAlgn="base"/>
            <a:r>
              <a:rPr lang="en-US" sz="1200" b="0" i="0" kern="1200" dirty="0" smtClean="0">
                <a:solidFill>
                  <a:schemeClr val="tx1"/>
                </a:solidFill>
                <a:effectLst/>
                <a:latin typeface="+mn-lt"/>
                <a:ea typeface="+mn-ea"/>
                <a:cs typeface="+mn-cs"/>
              </a:rPr>
              <a:t>STEM Clubs are out-of-timetable sessions that provide young people with the chance to explore aspects of STEM (Science, Technology, Engineering &amp; Mathematics) in less formal settings. They aim to enrich, rather than deliver, the curriculum. Clubs are an important outlet to ignite new interest or raise attainment in STEM subjects through more imaginative and inventive teaching methods.</a:t>
            </a:r>
          </a:p>
          <a:p>
            <a:pPr fontAlgn="base"/>
            <a:r>
              <a:rPr lang="en-US" sz="1200" b="0" i="0" kern="1200" dirty="0" smtClean="0">
                <a:solidFill>
                  <a:schemeClr val="tx1"/>
                </a:solidFill>
                <a:effectLst/>
                <a:latin typeface="+mn-lt"/>
                <a:ea typeface="+mn-ea"/>
                <a:cs typeface="+mn-cs"/>
              </a:rPr>
              <a:t> </a:t>
            </a:r>
          </a:p>
          <a:p>
            <a:pPr fontAlgn="base"/>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pictures on this slide show examples of the resources that are available to support STEM Clubs. </a:t>
            </a:r>
          </a:p>
          <a:p>
            <a:pPr fontAlgn="base"/>
            <a:r>
              <a:rPr lang="en-US" sz="1200" b="0" i="0" kern="1200" baseline="0" dirty="0" smtClean="0">
                <a:solidFill>
                  <a:schemeClr val="tx1"/>
                </a:solidFill>
                <a:effectLst/>
                <a:latin typeface="+mn-lt"/>
                <a:ea typeface="+mn-ea"/>
                <a:cs typeface="+mn-cs"/>
              </a:rPr>
              <a:t>Access them here, https://www.stem.org.uk/stem-clubs/featured-resources </a:t>
            </a:r>
            <a:endParaRPr lang="en-US" sz="1200" b="0" i="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44</a:t>
            </a:fld>
            <a:endParaRPr lang="en-GB"/>
          </a:p>
        </p:txBody>
      </p:sp>
    </p:spTree>
    <p:extLst>
      <p:ext uri="{BB962C8B-B14F-4D97-AF65-F5344CB8AC3E}">
        <p14:creationId xmlns:p14="http://schemas.microsoft.com/office/powerpoint/2010/main" val="42786750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Further Training</a:t>
            </a:r>
          </a:p>
          <a:p>
            <a:r>
              <a:rPr lang="en-GB" dirty="0" smtClean="0">
                <a:hlinkClick r:id="rId3"/>
              </a:rPr>
              <a:t>http://www.futurelearn.com/courses/linking-stem-curriculum-learning-to-careers/</a:t>
            </a:r>
            <a:endParaRPr lang="en-GB" dirty="0" smtClean="0"/>
          </a:p>
          <a:p>
            <a:endParaRPr lang="en-US" dirty="0" smtClean="0"/>
          </a:p>
          <a:p>
            <a:r>
              <a:rPr lang="en-US" dirty="0" smtClean="0"/>
              <a:t>This free course supports teachers of STEM subjects to </a:t>
            </a:r>
            <a:r>
              <a:rPr lang="en-US" sz="1200" b="0" i="0" kern="1200" dirty="0" smtClean="0">
                <a:solidFill>
                  <a:schemeClr val="tx1"/>
                </a:solidFill>
                <a:effectLst/>
                <a:latin typeface="+mn-lt"/>
                <a:ea typeface="+mn-ea"/>
                <a:cs typeface="+mn-cs"/>
              </a:rPr>
              <a:t>link curriculum learning to careers. Through weekly tasks, you identify how to adapt your STEM curriculum, engaging your students in careers linked to their classroom learning.</a:t>
            </a:r>
            <a:r>
              <a:rPr lang="en-US" sz="1200" b="0" i="0" kern="1200" baseline="0" dirty="0" smtClean="0">
                <a:solidFill>
                  <a:schemeClr val="tx1"/>
                </a:solidFill>
                <a:effectLst/>
                <a:latin typeface="+mn-lt"/>
                <a:ea typeface="+mn-ea"/>
                <a:cs typeface="+mn-cs"/>
              </a:rPr>
              <a:t> The course runs several times a year and is free to access.</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4"/>
              </a:rPr>
              <a:t>www.futurelearn.com/courses/linking-stem-curriculum-learning-to-careers/1</a:t>
            </a:r>
            <a:r>
              <a:rPr lang="en-GB" dirty="0" smtClean="0"/>
              <a:t> </a:t>
            </a:r>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45</a:t>
            </a:fld>
            <a:endParaRPr lang="en-GB"/>
          </a:p>
        </p:txBody>
      </p:sp>
    </p:spTree>
    <p:extLst>
      <p:ext uri="{BB962C8B-B14F-4D97-AF65-F5344CB8AC3E}">
        <p14:creationId xmlns:p14="http://schemas.microsoft.com/office/powerpoint/2010/main" val="39104517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Next steps</a:t>
            </a:r>
          </a:p>
          <a:p>
            <a:endParaRPr lang="en-GB" dirty="0" smtClean="0"/>
          </a:p>
          <a:p>
            <a:r>
              <a:rPr lang="en-GB" b="1" dirty="0" smtClean="0"/>
              <a:t>Activity (suggested time = 5min)</a:t>
            </a:r>
          </a:p>
          <a:p>
            <a:endParaRPr lang="en-GB" dirty="0" smtClean="0"/>
          </a:p>
          <a:p>
            <a:r>
              <a:rPr lang="en-GB" dirty="0" smtClean="0"/>
              <a:t>As a final thought before finishing, allow time for colleagues to consider and discuss the next steps they plan to implement</a:t>
            </a:r>
            <a:r>
              <a:rPr lang="en-GB" baseline="0" dirty="0" smtClean="0"/>
              <a:t> from their </a:t>
            </a:r>
            <a:r>
              <a:rPr lang="en-US" baseline="0" dirty="0" smtClean="0"/>
              <a:t>Capturing STEM career learning handout. Ask colleagues to share these with the group and make connections between departments who might be planning similar work.</a:t>
            </a:r>
            <a:endParaRPr lang="en-GB"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46</a:t>
            </a:fld>
            <a:endParaRPr lang="en-GB"/>
          </a:p>
        </p:txBody>
      </p:sp>
    </p:spTree>
    <p:extLst>
      <p:ext uri="{BB962C8B-B14F-4D97-AF65-F5344CB8AC3E}">
        <p14:creationId xmlns:p14="http://schemas.microsoft.com/office/powerpoint/2010/main" val="3390988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resource</a:t>
            </a:r>
            <a:r>
              <a:rPr lang="en-US" baseline="0" dirty="0" smtClean="0"/>
              <a:t> has been produced by STEM Learning to accompany the STEM Careers Toolkit for Careers Leaders in Secondary Schools and Colleges.</a:t>
            </a:r>
          </a:p>
          <a:p>
            <a:r>
              <a:rPr lang="en-GB" dirty="0" smtClean="0">
                <a:hlinkClick r:id="rId3"/>
              </a:rPr>
              <a:t>https://www.stem.org.uk/resources/elibrary/resource/467467/stem-careers-toolkit-secondary-schools-and-colleges</a:t>
            </a:r>
            <a:endParaRPr lang="en-GB" dirty="0" smtClean="0"/>
          </a:p>
          <a:p>
            <a:endParaRPr lang="en-US" baseline="0" dirty="0" smtClean="0"/>
          </a:p>
          <a:p>
            <a:r>
              <a:rPr lang="en-US" baseline="0" dirty="0" smtClean="0"/>
              <a:t>Further information about STEM Learning can be found here: </a:t>
            </a:r>
            <a:r>
              <a:rPr lang="en-GB" dirty="0" smtClean="0">
                <a:hlinkClick r:id="rId4"/>
              </a:rPr>
              <a:t>https://www.stem.org.uk/</a:t>
            </a:r>
            <a:endParaRPr lang="en-US" baseline="0"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47</a:t>
            </a:fld>
            <a:endParaRPr lang="en-GB"/>
          </a:p>
        </p:txBody>
      </p:sp>
    </p:spTree>
    <p:extLst>
      <p:ext uri="{BB962C8B-B14F-4D97-AF65-F5344CB8AC3E}">
        <p14:creationId xmlns:p14="http://schemas.microsoft.com/office/powerpoint/2010/main" val="2434943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a:t>
            </a:r>
            <a:r>
              <a:rPr lang="en-GB" baseline="0" dirty="0" smtClean="0"/>
              <a:t> an opportunity to review your progress against the Gatsby Careers Benchmarks. You may wish to provide colleagues with an update, framing this session as part of your careers strategy.</a:t>
            </a:r>
          </a:p>
          <a:p>
            <a:endParaRPr lang="en-GB" baseline="0" dirty="0" smtClean="0"/>
          </a:p>
          <a:p>
            <a:r>
              <a:rPr lang="en-GB" dirty="0" smtClean="0"/>
              <a:t>For more information</a:t>
            </a:r>
            <a:r>
              <a:rPr lang="en-GB" baseline="0" dirty="0" smtClean="0"/>
              <a:t> about the Gatsby Careers Benchmarks, visit: </a:t>
            </a:r>
            <a:r>
              <a:rPr lang="en-GB" dirty="0" smtClean="0">
                <a:hlinkClick r:id="rId3"/>
              </a:rPr>
              <a:t>https://www.careersandenterprise.co.uk/schools-colleges/gatsby-benchmarks</a:t>
            </a:r>
            <a:endParaRPr lang="en-GB"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5</a:t>
            </a:fld>
            <a:endParaRPr lang="en-GB"/>
          </a:p>
        </p:txBody>
      </p:sp>
    </p:spTree>
    <p:extLst>
      <p:ext uri="{BB962C8B-B14F-4D97-AF65-F5344CB8AC3E}">
        <p14:creationId xmlns:p14="http://schemas.microsoft.com/office/powerpoint/2010/main" val="294381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a:t>
            </a:r>
            <a:r>
              <a:rPr lang="en-GB" baseline="0" dirty="0" smtClean="0"/>
              <a:t> an opportunity to review your progress against the Gatsby Careers Benchmarks. You may wish to provide colleagues with an update, framing this session as part of your careers strategy.</a:t>
            </a:r>
          </a:p>
          <a:p>
            <a:endParaRPr lang="en-GB" baseline="0" dirty="0" smtClean="0"/>
          </a:p>
          <a:p>
            <a:r>
              <a:rPr lang="en-GB" dirty="0" smtClean="0"/>
              <a:t>For more information</a:t>
            </a:r>
            <a:r>
              <a:rPr lang="en-GB" baseline="0" dirty="0" smtClean="0"/>
              <a:t> about the Gatsby Careers Benchmarks, visit: </a:t>
            </a:r>
            <a:r>
              <a:rPr lang="en-GB" dirty="0" smtClean="0">
                <a:hlinkClick r:id="rId3"/>
              </a:rPr>
              <a:t>https://www.careersandenterprise.co.uk/schools-colleges/gatsby-benchmarks</a:t>
            </a:r>
            <a:endParaRPr lang="en-GB"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6</a:t>
            </a:fld>
            <a:endParaRPr lang="en-GB"/>
          </a:p>
        </p:txBody>
      </p:sp>
    </p:spTree>
    <p:extLst>
      <p:ext uri="{BB962C8B-B14F-4D97-AF65-F5344CB8AC3E}">
        <p14:creationId xmlns:p14="http://schemas.microsoft.com/office/powerpoint/2010/main" val="4132730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slide helps to set the scene for why we are focusing on STEM within your career</a:t>
            </a:r>
            <a:r>
              <a:rPr lang="en-GB" baseline="0" dirty="0" smtClean="0"/>
              <a:t> learning training programme. As well as STEM industries having a high demand for staff, </a:t>
            </a:r>
            <a:r>
              <a:rPr lang="en-GB" dirty="0" smtClean="0">
                <a:latin typeface="Calibri" panose="020F0502020204030204" pitchFamily="34" charset="0"/>
                <a:ea typeface="Calibri" panose="020F0502020204030204" pitchFamily="34" charset="0"/>
              </a:rPr>
              <a:t>STEM roles can also be diverse, creative and often hands-on.</a:t>
            </a:r>
            <a:endParaRPr lang="en-GB" baseline="0" dirty="0" smtClean="0"/>
          </a:p>
          <a:p>
            <a:endParaRPr lang="en-GB" baseline="0" dirty="0" smtClean="0"/>
          </a:p>
          <a:p>
            <a:r>
              <a:rPr lang="en-GB" baseline="0" dirty="0" smtClean="0"/>
              <a:t>The research has been taken from </a:t>
            </a:r>
            <a:r>
              <a:rPr lang="en-GB" dirty="0" smtClean="0"/>
              <a:t>Jobs of the future, </a:t>
            </a:r>
            <a:r>
              <a:rPr lang="en-US" dirty="0" smtClean="0"/>
              <a:t>Research conducted by Social Market Foundation for EDF Energy,</a:t>
            </a:r>
            <a:r>
              <a:rPr lang="en-US" baseline="0" dirty="0" smtClean="0"/>
              <a:t> 2016.</a:t>
            </a:r>
            <a:endParaRPr lang="en-GB" baseline="0" dirty="0" smtClean="0"/>
          </a:p>
          <a:p>
            <a:endParaRPr lang="en-US" baseline="0" dirty="0" smtClean="0"/>
          </a:p>
          <a:p>
            <a:r>
              <a:rPr lang="en-US" baseline="0" dirty="0" smtClean="0"/>
              <a:t>Expanding on the quote on the slide, you may also wish to mention the top five groups of jobs within STEM:</a:t>
            </a:r>
          </a:p>
          <a:p>
            <a:endParaRPr lang="en-GB" baseline="0" dirty="0" smtClean="0"/>
          </a:p>
          <a:p>
            <a:r>
              <a:rPr lang="en-US" dirty="0" smtClean="0"/>
              <a:t>“The top five industries for core science, research, engineering and technology jobs (by net requirement will be: Computing services (88,000); Head Offices – Consultancy (57,000); Architecture and Related (38,000); Legal and Accounting (35,000); Scientific Research and Development (29,000)”</a:t>
            </a:r>
          </a:p>
          <a:p>
            <a:endParaRPr lang="en-US" dirty="0" smtClean="0"/>
          </a:p>
          <a:p>
            <a:r>
              <a:rPr lang="en-US" dirty="0" smtClean="0"/>
              <a:t>For the top 20 see the full report:</a:t>
            </a:r>
            <a:r>
              <a:rPr lang="en-US" baseline="0" dirty="0" smtClean="0"/>
              <a:t> </a:t>
            </a:r>
            <a:r>
              <a:rPr lang="en-GB" dirty="0" smtClean="0">
                <a:hlinkClick r:id="rId3"/>
              </a:rPr>
              <a:t>https://www.edfenergy.com/sites/default/files/jobs-of-the-future.pdf</a:t>
            </a:r>
            <a:endParaRPr lang="en-GB" dirty="0" smtClean="0"/>
          </a:p>
          <a:p>
            <a:endParaRPr lang="en-GB" dirty="0"/>
          </a:p>
        </p:txBody>
      </p:sp>
      <p:sp>
        <p:nvSpPr>
          <p:cNvPr id="4" name="Slide Number Placeholder 3"/>
          <p:cNvSpPr>
            <a:spLocks noGrp="1"/>
          </p:cNvSpPr>
          <p:nvPr>
            <p:ph type="sldNum" sz="quarter" idx="10"/>
          </p:nvPr>
        </p:nvSpPr>
        <p:spPr/>
        <p:txBody>
          <a:bodyPr/>
          <a:lstStyle/>
          <a:p>
            <a:fld id="{DB908781-270B-4266-B7C6-C9451587CDE9}" type="slidenum">
              <a:rPr lang="en-GB" smtClean="0"/>
              <a:pPr/>
              <a:t>7</a:t>
            </a:fld>
            <a:endParaRPr lang="en-GB"/>
          </a:p>
        </p:txBody>
      </p:sp>
    </p:spTree>
    <p:extLst>
      <p:ext uri="{BB962C8B-B14F-4D97-AF65-F5344CB8AC3E}">
        <p14:creationId xmlns:p14="http://schemas.microsoft.com/office/powerpoint/2010/main" val="3237131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slide provides an</a:t>
            </a:r>
            <a:r>
              <a:rPr lang="en-GB" baseline="0" dirty="0" smtClean="0"/>
              <a:t> overview of the 6 topics that we will use to explore STEM career learning strategies. Each topic contains ideas that can contribute to your careers strategy, supporting your work across the 8 Gatsby Careers Benchmarks.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For each topic we will take a brief look at relevant research / evidence and explore strategies for the classroom. The final activity of this session will provide you with opportunity to reflect on the STEM related career learning already happening in each subject and discuss ideas for future development.</a:t>
            </a:r>
          </a:p>
        </p:txBody>
      </p:sp>
      <p:sp>
        <p:nvSpPr>
          <p:cNvPr id="4" name="Slide Number Placeholder 3"/>
          <p:cNvSpPr>
            <a:spLocks noGrp="1"/>
          </p:cNvSpPr>
          <p:nvPr>
            <p:ph type="sldNum" sz="quarter" idx="10"/>
          </p:nvPr>
        </p:nvSpPr>
        <p:spPr/>
        <p:txBody>
          <a:bodyPr/>
          <a:lstStyle/>
          <a:p>
            <a:fld id="{DB908781-270B-4266-B7C6-C9451587CDE9}" type="slidenum">
              <a:rPr lang="en-GB" smtClean="0"/>
              <a:pPr/>
              <a:t>8</a:t>
            </a:fld>
            <a:endParaRPr lang="en-GB"/>
          </a:p>
        </p:txBody>
      </p:sp>
    </p:spTree>
    <p:extLst>
      <p:ext uri="{BB962C8B-B14F-4D97-AF65-F5344CB8AC3E}">
        <p14:creationId xmlns:p14="http://schemas.microsoft.com/office/powerpoint/2010/main" val="536232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Topic 1: Understand the importance of STEM in our lives</a:t>
            </a:r>
          </a:p>
          <a:p>
            <a:endParaRPr lang="en-GB" dirty="0" smtClean="0"/>
          </a:p>
          <a:p>
            <a:r>
              <a:rPr lang="en-GB" dirty="0" smtClean="0"/>
              <a:t>Modern society relies on STEM. We are all consumers</a:t>
            </a:r>
            <a:r>
              <a:rPr lang="en-GB" baseline="0" dirty="0" smtClean="0"/>
              <a:t> of technology, whether that be our communications, transport, food, housing, </a:t>
            </a:r>
            <a:r>
              <a:rPr lang="en-GB" baseline="0" dirty="0" err="1" smtClean="0"/>
              <a:t>etc</a:t>
            </a:r>
            <a:r>
              <a:rPr lang="en-GB" baseline="0" dirty="0" smtClean="0"/>
              <a:t>…</a:t>
            </a:r>
          </a:p>
          <a:p>
            <a:endParaRPr lang="en-US" baseline="0" dirty="0" smtClean="0"/>
          </a:p>
          <a:p>
            <a:r>
              <a:rPr lang="en-US" baseline="0" dirty="0" smtClean="0"/>
              <a:t>For example:</a:t>
            </a:r>
            <a:endParaRPr lang="en-GB" baseline="0" dirty="0" smtClean="0"/>
          </a:p>
          <a:p>
            <a:pPr marL="171450" indent="-171450">
              <a:buFont typeface="Arial" panose="020B0604020202020204" pitchFamily="34" charset="0"/>
              <a:buChar char="•"/>
            </a:pPr>
            <a:r>
              <a:rPr lang="en-GB" dirty="0" smtClean="0"/>
              <a:t>Transport infrastructure allows us to travel and have goods and food where and when we want. </a:t>
            </a:r>
          </a:p>
          <a:p>
            <a:pPr marL="171450" indent="-171450">
              <a:buFont typeface="Arial" panose="020B0604020202020204" pitchFamily="34" charset="0"/>
              <a:buChar char="•"/>
            </a:pPr>
            <a:r>
              <a:rPr lang="en-GB" dirty="0" smtClean="0"/>
              <a:t>Construction supports communities and businesses to exist</a:t>
            </a:r>
            <a:r>
              <a:rPr lang="en-GB" baseline="0" dirty="0" smtClean="0"/>
              <a:t> across wide ranging areas of land (and sea). </a:t>
            </a:r>
          </a:p>
          <a:p>
            <a:pPr marL="171450" indent="-171450">
              <a:buFont typeface="Arial" panose="020B0604020202020204" pitchFamily="34" charset="0"/>
              <a:buChar char="•"/>
            </a:pPr>
            <a:r>
              <a:rPr lang="en-GB" dirty="0" smtClean="0"/>
              <a:t>Digital skills allow</a:t>
            </a:r>
            <a:r>
              <a:rPr lang="en-GB" baseline="0" dirty="0" smtClean="0"/>
              <a:t> us to access the technological world, not only for work but for our personal time as well.</a:t>
            </a:r>
          </a:p>
          <a:p>
            <a:pPr marL="171450" indent="-171450">
              <a:buFont typeface="Arial" panose="020B0604020202020204" pitchFamily="34" charset="0"/>
              <a:buChar char="•"/>
            </a:pPr>
            <a:endParaRPr lang="en-GB"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smtClean="0"/>
              <a:t>However, as you can see from the statistic on the slide, not all students see the importance of STEM to their lives. Research from the Science Education Tracker (2019) showed that only 41% of young people in years 7 – 13 considered an understanding of Science as important to their everyday life.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Ref:</a:t>
            </a:r>
            <a:r>
              <a:rPr lang="en-GB" baseline="0" dirty="0" smtClean="0"/>
              <a:t> </a:t>
            </a:r>
            <a:r>
              <a:rPr lang="en-GB" dirty="0" smtClean="0">
                <a:hlinkClick r:id="rId3"/>
              </a:rPr>
              <a:t>https://wellcome.ac.uk/reports/science-education-tracker-2019</a:t>
            </a:r>
            <a:endParaRPr lang="en-GB"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t>The big problems of society need people working in STEM sectors to create solutions. Take a look at the Government’s Grand Challenges for some great examples of this: </a:t>
            </a:r>
            <a:r>
              <a:rPr lang="en-GB" dirty="0" smtClean="0">
                <a:hlinkClick r:id="rId4"/>
              </a:rPr>
              <a:t>https://www.gov.uk/government/publications/industrial-strategy-the-grand-challenges/industrial-strategy-the-grand-challenges</a:t>
            </a:r>
            <a:endParaRPr lang="en-GB" dirty="0" smtClean="0"/>
          </a:p>
        </p:txBody>
      </p:sp>
      <p:sp>
        <p:nvSpPr>
          <p:cNvPr id="4" name="Slide Number Placeholder 3"/>
          <p:cNvSpPr>
            <a:spLocks noGrp="1"/>
          </p:cNvSpPr>
          <p:nvPr>
            <p:ph type="sldNum" sz="quarter" idx="10"/>
          </p:nvPr>
        </p:nvSpPr>
        <p:spPr/>
        <p:txBody>
          <a:bodyPr/>
          <a:lstStyle/>
          <a:p>
            <a:fld id="{DB908781-270B-4266-B7C6-C9451587CDE9}" type="slidenum">
              <a:rPr lang="en-GB" smtClean="0"/>
              <a:pPr/>
              <a:t>9</a:t>
            </a:fld>
            <a:endParaRPr lang="en-GB"/>
          </a:p>
        </p:txBody>
      </p:sp>
    </p:spTree>
    <p:extLst>
      <p:ext uri="{BB962C8B-B14F-4D97-AF65-F5344CB8AC3E}">
        <p14:creationId xmlns:p14="http://schemas.microsoft.com/office/powerpoint/2010/main" val="217424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07299" y="1683683"/>
            <a:ext cx="9278800" cy="4826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CF255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100" b="0" i="0">
                <a:solidFill>
                  <a:srgbClr val="5D5F6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CF2553"/>
                </a:solidFill>
                <a:latin typeface="Arial"/>
                <a:cs typeface="Aria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CF255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2559" y="366846"/>
            <a:ext cx="9755290" cy="461665"/>
          </a:xfrm>
          <a:prstGeom prst="rect">
            <a:avLst/>
          </a:prstGeom>
        </p:spPr>
        <p:txBody>
          <a:bodyPr/>
          <a:lstStyle>
            <a:lvl1pPr>
              <a:defRPr baseline="0"/>
            </a:lvl1pPr>
          </a:lstStyle>
          <a:p>
            <a:r>
              <a:rPr lang="en-US" smtClean="0"/>
              <a:t>Click to edit Master title style</a:t>
            </a:r>
            <a:endParaRPr lang="en-GB" dirty="0"/>
          </a:p>
        </p:txBody>
      </p:sp>
      <p:sp>
        <p:nvSpPr>
          <p:cNvPr id="15" name="Text Placeholder 14"/>
          <p:cNvSpPr>
            <a:spLocks noGrp="1"/>
          </p:cNvSpPr>
          <p:nvPr>
            <p:ph type="body" sz="quarter" idx="10"/>
          </p:nvPr>
        </p:nvSpPr>
        <p:spPr>
          <a:xfrm>
            <a:off x="462268" y="1398779"/>
            <a:ext cx="9755580" cy="1822230"/>
          </a:xfrm>
          <a:prstGeom prst="rect">
            <a:avLst/>
          </a:prstGeom>
        </p:spPr>
        <p:txBody>
          <a:bodyPr/>
          <a:lstStyle>
            <a:lvl1pPr marL="0" indent="0">
              <a:buNone/>
              <a:defRPr lang="en-US" b="1" dirty="0" err="1" smtClean="0"/>
            </a:lvl1pPr>
            <a:lvl2pPr marL="0" indent="0">
              <a:buFontTx/>
              <a:buNone/>
              <a:defRPr sz="2647" b="0"/>
            </a:lvl2pPr>
            <a:lvl3pPr marL="793065" indent="-400910">
              <a:tabLst>
                <a:tab pos="793065" algn="l"/>
              </a:tabLst>
              <a:defRPr baseline="0"/>
            </a:lvl3pPr>
            <a:lvl4pPr marL="1185221" indent="-392156">
              <a:buFont typeface="Arial" panose="020B0604020202020204" pitchFamily="34" charset="0"/>
              <a:buChar char="•"/>
              <a:tabLst>
                <a:tab pos="1185221" algn="l"/>
              </a:tabLst>
              <a:defRPr sz="2647"/>
            </a:lvl4pPr>
            <a:lvl5pPr marL="1586130" indent="-400910">
              <a:buFont typeface="Arial" panose="020B0604020202020204" pitchFamily="34" charset="0"/>
              <a:buChar char="•"/>
              <a:tabLst>
                <a:tab pos="1586130" algn="l"/>
              </a:tabLst>
              <a:defRPr sz="2647"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844157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
            <a:ext cx="10691990" cy="1133847"/>
          </a:xfrm>
          <a:prstGeom prst="rect">
            <a:avLst/>
          </a:prstGeom>
          <a:blipFill>
            <a:blip r:embed="rId8" cstate="print"/>
            <a:stretch>
              <a:fillRect/>
            </a:stretch>
          </a:blipFill>
        </p:spPr>
        <p:txBody>
          <a:bodyPr wrap="square" lIns="0" tIns="0" rIns="0" bIns="0" rtlCol="0"/>
          <a:lstStyle/>
          <a:p>
            <a:endParaRPr/>
          </a:p>
        </p:txBody>
      </p:sp>
      <p:sp>
        <p:nvSpPr>
          <p:cNvPr id="17" name="bk object 17"/>
          <p:cNvSpPr/>
          <p:nvPr/>
        </p:nvSpPr>
        <p:spPr>
          <a:xfrm>
            <a:off x="0" y="6551117"/>
            <a:ext cx="10692003" cy="1008887"/>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707299" y="1683683"/>
            <a:ext cx="9278800" cy="914400"/>
          </a:xfrm>
          <a:prstGeom prst="rect">
            <a:avLst/>
          </a:prstGeom>
        </p:spPr>
        <p:txBody>
          <a:bodyPr wrap="square" lIns="0" tIns="0" rIns="0" bIns="0">
            <a:spAutoFit/>
          </a:bodyPr>
          <a:lstStyle>
            <a:lvl1pPr>
              <a:defRPr sz="3000" b="1" i="0">
                <a:solidFill>
                  <a:srgbClr val="CF2553"/>
                </a:solidFill>
                <a:latin typeface="Arial"/>
                <a:cs typeface="Arial"/>
              </a:defRPr>
            </a:lvl1pPr>
          </a:lstStyle>
          <a:p>
            <a:endParaRPr/>
          </a:p>
        </p:txBody>
      </p:sp>
      <p:sp>
        <p:nvSpPr>
          <p:cNvPr id="3" name="Holder 3"/>
          <p:cNvSpPr>
            <a:spLocks noGrp="1"/>
          </p:cNvSpPr>
          <p:nvPr>
            <p:ph type="body" idx="1"/>
          </p:nvPr>
        </p:nvSpPr>
        <p:spPr>
          <a:xfrm>
            <a:off x="706845" y="2201525"/>
            <a:ext cx="9279709" cy="2522220"/>
          </a:xfrm>
          <a:prstGeom prst="rect">
            <a:avLst/>
          </a:prstGeom>
        </p:spPr>
        <p:txBody>
          <a:bodyPr wrap="square" lIns="0" tIns="0" rIns="0" bIns="0">
            <a:spAutoFit/>
          </a:bodyPr>
          <a:lstStyle>
            <a:lvl1pPr>
              <a:defRPr sz="2100" b="0" i="0">
                <a:solidFill>
                  <a:srgbClr val="5D5F61"/>
                </a:solidFill>
                <a:latin typeface="Arial"/>
                <a:cs typeface="Aria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isecampaign.org.uk/statistics/2019-workforce-statistics-one-million-women-in-stem-in-the-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engineeringuk.com/report-2018"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bbc.co.uk/news/education-3165885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icould.com/stories/katie-m/" TargetMode="External"/><Relationship Id="rId3" Type="http://schemas.openxmlformats.org/officeDocument/2006/relationships/hyperlink" Target="https://icould.com/stories/gwenyth-b/" TargetMode="External"/><Relationship Id="rId7" Type="http://schemas.openxmlformats.org/officeDocument/2006/relationships/hyperlink" Target="https://icould.com/stories/andy-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icould.com/stories/chantal-t/" TargetMode="External"/><Relationship Id="rId5" Type="http://schemas.openxmlformats.org/officeDocument/2006/relationships/hyperlink" Target="https://icould.com/stories/simon-m/" TargetMode="External"/><Relationship Id="rId4" Type="http://schemas.openxmlformats.org/officeDocument/2006/relationships/hyperlink" Target="https://icould.com/stories/hannah-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stem.org.uk/resources/elibrary/resource/467467/stem-careers-toolkit-careers-leader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nationalarchives.gov.uk/doc/open-government-licence/version/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tastycareers.org.uk/download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tem.org.uk/stem-ambassadors/supporting-schools-colleg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07830/No_Longer_Optional_Employer_Demand_for_Digital_Skills.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nationalnumeracy.org.uk/sites/default/files/attitudes_towards_maths_-_updated_branding.pdf" TargetMode="External"/><Relationship Id="rId4" Type="http://schemas.openxmlformats.org/officeDocument/2006/relationships/hyperlink" Target="http://www3.weforum.org/docs/WEF_Future_of_Jobs_2018.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stem.org.uk/stem-career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tem.org.uk/resources/elibrary/resource/482786/teachers-guide-linking-careers-stem-curriculu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http://www.stem.org.uk/stem-ambassador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stem.org.uk/rxgrh4"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stem.org.uk/stem-careers"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8" Type="http://schemas.openxmlformats.org/officeDocument/2006/relationships/hyperlink" Target="https://education.theiet.org/" TargetMode="External"/><Relationship Id="rId3" Type="http://schemas.openxmlformats.org/officeDocument/2006/relationships/hyperlink" Target="https://www.careersandenterprise.co.uk/our-research/careers-curriculum-what-works" TargetMode="External"/><Relationship Id="rId7" Type="http://schemas.openxmlformats.org/officeDocument/2006/relationships/hyperlink" Target="https://www.stem.org.uk/stem-careers/"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https://www.careersandenterprise.co.uk/schools-colleges/gatsby-benchmarks/gatsby-benchmark-4" TargetMode="External"/><Relationship Id="rId5" Type="http://schemas.openxmlformats.org/officeDocument/2006/relationships/hyperlink" Target="https://www.skillsbuilder.org/" TargetMode="External"/><Relationship Id="rId10" Type="http://schemas.openxmlformats.org/officeDocument/2006/relationships/hyperlink" Target="https://edu.rsc.org/" TargetMode="External"/><Relationship Id="rId4" Type="http://schemas.openxmlformats.org/officeDocument/2006/relationships/hyperlink" Target="https://www.futurelearn.com/courses/linking-stem-curriculum-learning-to-careers" TargetMode="External"/><Relationship Id="rId9" Type="http://schemas.openxmlformats.org/officeDocument/2006/relationships/hyperlink" Target="http://www.iop.org/careers/index.html"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thebigbangfair.co.uk/" TargetMode="External"/><Relationship Id="rId3" Type="http://schemas.openxmlformats.org/officeDocument/2006/relationships/hyperlink" Target="https://www.rsb.org.uk/teachers" TargetMode="External"/><Relationship Id="rId7" Type="http://schemas.openxmlformats.org/officeDocument/2006/relationships/hyperlink" Target="https://stemresources.raeng.org.uk/resources/"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s://www.stem.org.uk/stem-clubs" TargetMode="External"/><Relationship Id="rId5" Type="http://schemas.openxmlformats.org/officeDocument/2006/relationships/hyperlink" Target="https://www.tomorrowsengineers.org.uk/" TargetMode="External"/><Relationship Id="rId4" Type="http://schemas.openxmlformats.org/officeDocument/2006/relationships/hyperlink" Target="https://www.mathscareers.org.uk/" TargetMode="External"/><Relationship Id="rId9" Type="http://schemas.openxmlformats.org/officeDocument/2006/relationships/hyperlink" Target="https://www.rigb.org/education/masterclasses"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firstuk.org/" TargetMode="External"/><Relationship Id="rId13" Type="http://schemas.openxmlformats.org/officeDocument/2006/relationships/hyperlink" Target="https://www.bpho.org.uk/" TargetMode="External"/><Relationship Id="rId3" Type="http://schemas.openxmlformats.org/officeDocument/2006/relationships/hyperlink" Target="https://www.teentech.com/" TargetMode="External"/><Relationship Id="rId7" Type="http://schemas.openxmlformats.org/officeDocument/2006/relationships/hyperlink" Target="https://education.theiet.org/first-lego-league-programmes/" TargetMode="External"/><Relationship Id="rId12" Type="http://schemas.openxmlformats.org/officeDocument/2006/relationships/hyperlink" Target="https://www.ukbiologycompetitions.org/uk-biology-competitions/"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https://www.vexrobotics.com/" TargetMode="External"/><Relationship Id="rId11" Type="http://schemas.openxmlformats.org/officeDocument/2006/relationships/hyperlink" Target="https://www.greenpower.co.uk/" TargetMode="External"/><Relationship Id="rId5" Type="http://schemas.openxmlformats.org/officeDocument/2006/relationships/hyperlink" Target="https://www.f1inschools.co.uk/" TargetMode="External"/><Relationship Id="rId10" Type="http://schemas.openxmlformats.org/officeDocument/2006/relationships/hyperlink" Target="https://www.ukroc.com/" TargetMode="External"/><Relationship Id="rId4" Type="http://schemas.openxmlformats.org/officeDocument/2006/relationships/hyperlink" Target="https://education.theiet.org/faraday-challenge-days/" TargetMode="External"/><Relationship Id="rId9" Type="http://schemas.openxmlformats.org/officeDocument/2006/relationships/hyperlink" Target="https://bpes.bp.com/ultimate-stem-challenge" TargetMode="External"/><Relationship Id="rId14" Type="http://schemas.openxmlformats.org/officeDocument/2006/relationships/hyperlink" Target="https://practicalaction.org/ste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stem.org.uk/stem-clubs"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hyperlink" Target="http://www.stem.org.uk/ne712"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hyperlink" Target="http://www.stem.org.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www.careersandenterprise.co.uk/schools-colleges/gatsby-benchmarks" TargetMode="External"/><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www.edfenergy.com/sites/default/files/jobs-of-the-future.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wellcome.ac.uk/reports/science-education-tracker-2019"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6428" y="536873"/>
            <a:ext cx="9631336" cy="5266361"/>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92406" y="6319305"/>
            <a:ext cx="5933440" cy="635000"/>
          </a:xfrm>
          <a:prstGeom prst="rect">
            <a:avLst/>
          </a:prstGeom>
        </p:spPr>
        <p:txBody>
          <a:bodyPr vert="horz" wrap="square" lIns="0" tIns="12700" rIns="0" bIns="0" rtlCol="0">
            <a:spAutoFit/>
          </a:bodyPr>
          <a:lstStyle/>
          <a:p>
            <a:pPr marL="12700">
              <a:lnSpc>
                <a:spcPct val="100000"/>
              </a:lnSpc>
              <a:spcBef>
                <a:spcPts val="100"/>
              </a:spcBef>
            </a:pPr>
            <a:r>
              <a:rPr sz="4000" spc="175" dirty="0">
                <a:solidFill>
                  <a:srgbClr val="6CBE45"/>
                </a:solidFill>
              </a:rPr>
              <a:t>TRAINING</a:t>
            </a:r>
            <a:r>
              <a:rPr sz="4000" spc="305" dirty="0">
                <a:solidFill>
                  <a:srgbClr val="6CBE45"/>
                </a:solidFill>
              </a:rPr>
              <a:t> </a:t>
            </a:r>
            <a:r>
              <a:rPr sz="4000" spc="195" dirty="0">
                <a:solidFill>
                  <a:srgbClr val="6CBE45"/>
                </a:solidFill>
              </a:rPr>
              <a:t>RESOURCE</a:t>
            </a:r>
            <a:endParaRPr sz="4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71708" y="2287117"/>
            <a:ext cx="2487162" cy="3169907"/>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707299" y="2876548"/>
            <a:ext cx="6227445" cy="2310889"/>
          </a:xfrm>
          <a:prstGeom prst="rect">
            <a:avLst/>
          </a:prstGeom>
        </p:spPr>
        <p:txBody>
          <a:bodyPr vert="horz" wrap="square" lIns="0" tIns="12700" rIns="0" bIns="0" rtlCol="0">
            <a:spAutoFit/>
          </a:bodyPr>
          <a:lstStyle/>
          <a:p>
            <a:pPr marL="240665" marR="371475" indent="-228600">
              <a:lnSpc>
                <a:spcPct val="100000"/>
              </a:lnSpc>
              <a:spcBef>
                <a:spcPts val="100"/>
              </a:spcBef>
              <a:buChar char="•"/>
              <a:tabLst>
                <a:tab pos="240665" algn="l"/>
                <a:tab pos="241300" algn="l"/>
              </a:tabLst>
            </a:pPr>
            <a:r>
              <a:rPr sz="2100" b="1" spc="15" dirty="0">
                <a:solidFill>
                  <a:srgbClr val="5D5F61"/>
                </a:solidFill>
                <a:latin typeface="Arial"/>
                <a:cs typeface="Arial"/>
              </a:rPr>
              <a:t>Maths</a:t>
            </a:r>
            <a:r>
              <a:rPr sz="2100" spc="15" dirty="0">
                <a:solidFill>
                  <a:srgbClr val="5D5F61"/>
                </a:solidFill>
                <a:latin typeface="Arial"/>
                <a:cs typeface="Arial"/>
              </a:rPr>
              <a:t> </a:t>
            </a:r>
            <a:r>
              <a:rPr sz="2100" dirty="0">
                <a:solidFill>
                  <a:srgbClr val="5D5F61"/>
                </a:solidFill>
                <a:latin typeface="Arial"/>
                <a:cs typeface="Arial"/>
              </a:rPr>
              <a:t>– </a:t>
            </a:r>
            <a:r>
              <a:rPr sz="2100" spc="15" dirty="0">
                <a:solidFill>
                  <a:srgbClr val="5D5F61"/>
                </a:solidFill>
                <a:latin typeface="Arial"/>
                <a:cs typeface="Arial"/>
              </a:rPr>
              <a:t>calculating income </a:t>
            </a:r>
            <a:r>
              <a:rPr sz="2100" spc="10" dirty="0">
                <a:solidFill>
                  <a:srgbClr val="5D5F61"/>
                </a:solidFill>
                <a:latin typeface="Arial"/>
                <a:cs typeface="Arial"/>
              </a:rPr>
              <a:t>vs. </a:t>
            </a:r>
            <a:r>
              <a:rPr sz="2100" spc="15" dirty="0">
                <a:solidFill>
                  <a:srgbClr val="5D5F61"/>
                </a:solidFill>
                <a:latin typeface="Arial"/>
                <a:cs typeface="Arial"/>
              </a:rPr>
              <a:t>expenditure </a:t>
            </a:r>
            <a:r>
              <a:rPr sz="2100" spc="20" dirty="0">
                <a:solidFill>
                  <a:srgbClr val="5D5F61"/>
                </a:solidFill>
                <a:latin typeface="Arial"/>
                <a:cs typeface="Arial"/>
              </a:rPr>
              <a:t>for  </a:t>
            </a:r>
            <a:r>
              <a:rPr sz="2100" spc="10" dirty="0">
                <a:solidFill>
                  <a:srgbClr val="5D5F61"/>
                </a:solidFill>
                <a:latin typeface="Arial"/>
                <a:cs typeface="Arial"/>
              </a:rPr>
              <a:t>different</a:t>
            </a:r>
            <a:r>
              <a:rPr sz="2100" spc="35" dirty="0">
                <a:solidFill>
                  <a:srgbClr val="5D5F61"/>
                </a:solidFill>
                <a:latin typeface="Arial"/>
                <a:cs typeface="Arial"/>
              </a:rPr>
              <a:t> </a:t>
            </a:r>
            <a:r>
              <a:rPr sz="2100" spc="20" dirty="0">
                <a:solidFill>
                  <a:srgbClr val="5D5F61"/>
                </a:solidFill>
                <a:latin typeface="Arial"/>
                <a:cs typeface="Arial"/>
              </a:rPr>
              <a:t>households</a:t>
            </a:r>
            <a:endParaRPr sz="2100" dirty="0">
              <a:latin typeface="Arial"/>
              <a:cs typeface="Arial"/>
            </a:endParaRPr>
          </a:p>
          <a:p>
            <a:pPr marL="240665" marR="85090" indent="-228600">
              <a:lnSpc>
                <a:spcPct val="100000"/>
              </a:lnSpc>
              <a:spcBef>
                <a:spcPts val="1415"/>
              </a:spcBef>
              <a:buChar char="•"/>
              <a:tabLst>
                <a:tab pos="240665" algn="l"/>
                <a:tab pos="241300" algn="l"/>
              </a:tabLst>
            </a:pPr>
            <a:r>
              <a:rPr sz="2100" b="1" spc="15" dirty="0">
                <a:solidFill>
                  <a:srgbClr val="5D5F61"/>
                </a:solidFill>
                <a:latin typeface="Arial"/>
                <a:cs typeface="Arial"/>
              </a:rPr>
              <a:t>Science</a:t>
            </a:r>
            <a:r>
              <a:rPr sz="2100" spc="15" dirty="0">
                <a:solidFill>
                  <a:srgbClr val="5D5F61"/>
                </a:solidFill>
                <a:latin typeface="Arial"/>
                <a:cs typeface="Arial"/>
              </a:rPr>
              <a:t> </a:t>
            </a:r>
            <a:r>
              <a:rPr sz="2100" dirty="0">
                <a:solidFill>
                  <a:srgbClr val="5D5F61"/>
                </a:solidFill>
                <a:latin typeface="Arial"/>
                <a:cs typeface="Arial"/>
              </a:rPr>
              <a:t>– </a:t>
            </a:r>
            <a:r>
              <a:rPr sz="2100" spc="15" dirty="0">
                <a:solidFill>
                  <a:srgbClr val="5D5F61"/>
                </a:solidFill>
                <a:latin typeface="Arial"/>
                <a:cs typeface="Arial"/>
              </a:rPr>
              <a:t>exploring </a:t>
            </a:r>
            <a:r>
              <a:rPr sz="2100" spc="10" dirty="0">
                <a:solidFill>
                  <a:srgbClr val="5D5F61"/>
                </a:solidFill>
                <a:latin typeface="Arial"/>
                <a:cs typeface="Arial"/>
              </a:rPr>
              <a:t>the </a:t>
            </a:r>
            <a:r>
              <a:rPr sz="2100" spc="15" dirty="0">
                <a:solidFill>
                  <a:srgbClr val="5D5F61"/>
                </a:solidFill>
                <a:latin typeface="Arial"/>
                <a:cs typeface="Arial"/>
              </a:rPr>
              <a:t>technology behind </a:t>
            </a:r>
            <a:r>
              <a:rPr sz="2100" spc="20" dirty="0">
                <a:solidFill>
                  <a:srgbClr val="5D5F61"/>
                </a:solidFill>
                <a:latin typeface="Arial"/>
                <a:cs typeface="Arial"/>
              </a:rPr>
              <a:t>green  energy</a:t>
            </a:r>
            <a:endParaRPr sz="2100" dirty="0">
              <a:latin typeface="Arial"/>
              <a:cs typeface="Arial"/>
            </a:endParaRPr>
          </a:p>
          <a:p>
            <a:pPr marL="240665" marR="5080" indent="-228600">
              <a:lnSpc>
                <a:spcPct val="100000"/>
              </a:lnSpc>
              <a:spcBef>
                <a:spcPts val="1420"/>
              </a:spcBef>
              <a:buChar char="•"/>
              <a:tabLst>
                <a:tab pos="240665" algn="l"/>
                <a:tab pos="241300" algn="l"/>
              </a:tabLst>
            </a:pPr>
            <a:r>
              <a:rPr sz="2100" b="1" spc="15" dirty="0">
                <a:solidFill>
                  <a:srgbClr val="5D5F61"/>
                </a:solidFill>
                <a:latin typeface="Arial"/>
                <a:cs typeface="Arial"/>
              </a:rPr>
              <a:t>Computing</a:t>
            </a:r>
            <a:r>
              <a:rPr sz="2100" spc="15" dirty="0">
                <a:solidFill>
                  <a:srgbClr val="5D5F61"/>
                </a:solidFill>
                <a:latin typeface="Arial"/>
                <a:cs typeface="Arial"/>
              </a:rPr>
              <a:t> </a:t>
            </a:r>
            <a:r>
              <a:rPr sz="2100" dirty="0" smtClean="0">
                <a:solidFill>
                  <a:srgbClr val="5D5F61"/>
                </a:solidFill>
                <a:latin typeface="Arial"/>
                <a:cs typeface="Arial"/>
              </a:rPr>
              <a:t>–</a:t>
            </a:r>
            <a:r>
              <a:rPr lang="en-GB" sz="2100" dirty="0" smtClean="0">
                <a:solidFill>
                  <a:srgbClr val="5D5F61"/>
                </a:solidFill>
                <a:latin typeface="Arial"/>
                <a:cs typeface="Arial"/>
              </a:rPr>
              <a:t> </a:t>
            </a:r>
            <a:r>
              <a:rPr lang="en-GB" sz="2100" spc="20" dirty="0" smtClean="0">
                <a:solidFill>
                  <a:srgbClr val="5D5F61"/>
                </a:solidFill>
                <a:latin typeface="Arial"/>
                <a:cs typeface="Arial"/>
              </a:rPr>
              <a:t>the impact of artificial intelligence in healthcare</a:t>
            </a:r>
            <a:endParaRPr sz="2100" dirty="0">
              <a:latin typeface="Arial"/>
              <a:cs typeface="Arial"/>
            </a:endParaRPr>
          </a:p>
        </p:txBody>
      </p:sp>
      <p:sp>
        <p:nvSpPr>
          <p:cNvPr id="4" name="object 4"/>
          <p:cNvSpPr txBox="1">
            <a:spLocks noGrp="1"/>
          </p:cNvSpPr>
          <p:nvPr>
            <p:ph type="title"/>
          </p:nvPr>
        </p:nvSpPr>
        <p:spPr>
          <a:xfrm>
            <a:off x="707299" y="1683683"/>
            <a:ext cx="5551805" cy="914400"/>
          </a:xfrm>
          <a:prstGeom prst="rect">
            <a:avLst/>
          </a:prstGeom>
        </p:spPr>
        <p:txBody>
          <a:bodyPr vert="horz" wrap="square" lIns="0" tIns="48260" rIns="0" bIns="0" rtlCol="0">
            <a:spAutoFit/>
          </a:bodyPr>
          <a:lstStyle/>
          <a:p>
            <a:pPr marL="12700" marR="5080">
              <a:lnSpc>
                <a:spcPts val="3400"/>
              </a:lnSpc>
              <a:spcBef>
                <a:spcPts val="380"/>
              </a:spcBef>
            </a:pPr>
            <a:r>
              <a:rPr lang="en-US" spc="20" dirty="0">
                <a:solidFill>
                  <a:srgbClr val="E1B528"/>
                </a:solidFill>
              </a:rPr>
              <a:t>Understand the </a:t>
            </a:r>
            <a:r>
              <a:rPr lang="en-US" spc="25" dirty="0">
                <a:solidFill>
                  <a:srgbClr val="E1B528"/>
                </a:solidFill>
              </a:rPr>
              <a:t>importance </a:t>
            </a:r>
            <a:r>
              <a:rPr lang="en-US" spc="30" dirty="0">
                <a:solidFill>
                  <a:srgbClr val="E1B528"/>
                </a:solidFill>
              </a:rPr>
              <a:t>of  </a:t>
            </a:r>
            <a:r>
              <a:rPr lang="en-US" spc="20" dirty="0">
                <a:solidFill>
                  <a:srgbClr val="E1B528"/>
                </a:solidFill>
              </a:rPr>
              <a:t>STEM </a:t>
            </a:r>
            <a:r>
              <a:rPr lang="en-US" spc="15" dirty="0">
                <a:solidFill>
                  <a:srgbClr val="E1B528"/>
                </a:solidFill>
              </a:rPr>
              <a:t>in </a:t>
            </a:r>
            <a:r>
              <a:rPr lang="en-US" spc="20" dirty="0">
                <a:solidFill>
                  <a:srgbClr val="E1B528"/>
                </a:solidFill>
              </a:rPr>
              <a:t>our lives</a:t>
            </a:r>
            <a:endParaRPr spc="30" dirty="0">
              <a:solidFill>
                <a:srgbClr val="E1B528"/>
              </a:solidFill>
            </a:endParaRPr>
          </a:p>
        </p:txBody>
      </p:sp>
      <p:sp>
        <p:nvSpPr>
          <p:cNvPr id="5" name="object 5"/>
          <p:cNvSpPr/>
          <p:nvPr/>
        </p:nvSpPr>
        <p:spPr>
          <a:xfrm>
            <a:off x="719999" y="2693370"/>
            <a:ext cx="6345555" cy="0"/>
          </a:xfrm>
          <a:custGeom>
            <a:avLst/>
            <a:gdLst/>
            <a:ahLst/>
            <a:cxnLst/>
            <a:rect l="l" t="t" r="r" b="b"/>
            <a:pathLst>
              <a:path w="6345555">
                <a:moveTo>
                  <a:pt x="0" y="0"/>
                </a:moveTo>
                <a:lnTo>
                  <a:pt x="6344996" y="0"/>
                </a:lnTo>
              </a:path>
            </a:pathLst>
          </a:custGeom>
          <a:ln w="12700">
            <a:solidFill>
              <a:srgbClr val="636466"/>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2876548"/>
            <a:ext cx="6252210" cy="3126105"/>
          </a:xfrm>
          <a:prstGeom prst="rect">
            <a:avLst/>
          </a:prstGeom>
        </p:spPr>
        <p:txBody>
          <a:bodyPr vert="horz" wrap="square" lIns="0" tIns="12700" rIns="0" bIns="0" rtlCol="0">
            <a:spAutoFit/>
          </a:bodyPr>
          <a:lstStyle/>
          <a:p>
            <a:pPr marL="240665" marR="228600" indent="-228600">
              <a:lnSpc>
                <a:spcPct val="100000"/>
              </a:lnSpc>
              <a:spcBef>
                <a:spcPts val="100"/>
              </a:spcBef>
              <a:buChar char="•"/>
              <a:tabLst>
                <a:tab pos="240665" algn="l"/>
                <a:tab pos="241300" algn="l"/>
              </a:tabLst>
            </a:pPr>
            <a:r>
              <a:rPr sz="2100" b="1" spc="10" dirty="0">
                <a:solidFill>
                  <a:srgbClr val="5D5F61"/>
                </a:solidFill>
                <a:latin typeface="Arial"/>
                <a:cs typeface="Arial"/>
              </a:rPr>
              <a:t>Art</a:t>
            </a:r>
            <a:r>
              <a:rPr sz="2100" spc="10" dirty="0">
                <a:solidFill>
                  <a:srgbClr val="5D5F61"/>
                </a:solidFill>
                <a:latin typeface="Arial"/>
                <a:cs typeface="Arial"/>
              </a:rPr>
              <a:t> </a:t>
            </a:r>
            <a:r>
              <a:rPr sz="2100" dirty="0">
                <a:solidFill>
                  <a:srgbClr val="5D5F61"/>
                </a:solidFill>
                <a:latin typeface="Arial"/>
                <a:cs typeface="Arial"/>
              </a:rPr>
              <a:t>– </a:t>
            </a:r>
            <a:r>
              <a:rPr sz="2100" spc="15" dirty="0">
                <a:solidFill>
                  <a:srgbClr val="5D5F61"/>
                </a:solidFill>
                <a:latin typeface="Arial"/>
                <a:cs typeface="Arial"/>
              </a:rPr>
              <a:t>explore raising awareness </a:t>
            </a:r>
            <a:r>
              <a:rPr sz="2100" spc="10" dirty="0">
                <a:solidFill>
                  <a:srgbClr val="5D5F61"/>
                </a:solidFill>
                <a:latin typeface="Arial"/>
                <a:cs typeface="Arial"/>
              </a:rPr>
              <a:t>of </a:t>
            </a:r>
            <a:r>
              <a:rPr sz="2100" spc="15" dirty="0">
                <a:solidFill>
                  <a:srgbClr val="5D5F61"/>
                </a:solidFill>
                <a:latin typeface="Arial"/>
                <a:cs typeface="Arial"/>
              </a:rPr>
              <a:t>global </a:t>
            </a:r>
            <a:r>
              <a:rPr sz="2100" spc="20" dirty="0">
                <a:solidFill>
                  <a:srgbClr val="5D5F61"/>
                </a:solidFill>
                <a:latin typeface="Arial"/>
                <a:cs typeface="Arial"/>
              </a:rPr>
              <a:t>issues  </a:t>
            </a:r>
            <a:r>
              <a:rPr sz="2100" spc="15" dirty="0">
                <a:solidFill>
                  <a:srgbClr val="5D5F61"/>
                </a:solidFill>
                <a:latin typeface="Arial"/>
                <a:cs typeface="Arial"/>
              </a:rPr>
              <a:t>with </a:t>
            </a:r>
            <a:r>
              <a:rPr sz="2100" spc="10" dirty="0">
                <a:solidFill>
                  <a:srgbClr val="5D5F61"/>
                </a:solidFill>
                <a:latin typeface="Arial"/>
                <a:cs typeface="Arial"/>
              </a:rPr>
              <a:t>art</a:t>
            </a:r>
            <a:r>
              <a:rPr sz="2100" spc="60" dirty="0">
                <a:solidFill>
                  <a:srgbClr val="5D5F61"/>
                </a:solidFill>
                <a:latin typeface="Arial"/>
                <a:cs typeface="Arial"/>
              </a:rPr>
              <a:t> </a:t>
            </a:r>
            <a:r>
              <a:rPr sz="2100" spc="20" dirty="0">
                <a:solidFill>
                  <a:srgbClr val="5D5F61"/>
                </a:solidFill>
                <a:latin typeface="Arial"/>
                <a:cs typeface="Arial"/>
              </a:rPr>
              <a:t>projects</a:t>
            </a:r>
            <a:endParaRPr sz="2100" dirty="0">
              <a:latin typeface="Arial"/>
              <a:cs typeface="Arial"/>
            </a:endParaRPr>
          </a:p>
          <a:p>
            <a:pPr marL="240665" marR="133350" indent="-228600">
              <a:lnSpc>
                <a:spcPct val="100000"/>
              </a:lnSpc>
              <a:spcBef>
                <a:spcPts val="1415"/>
              </a:spcBef>
              <a:buChar char="•"/>
              <a:tabLst>
                <a:tab pos="240665" algn="l"/>
                <a:tab pos="241300" algn="l"/>
              </a:tabLst>
            </a:pPr>
            <a:r>
              <a:rPr sz="2100" b="1" spc="15" dirty="0">
                <a:solidFill>
                  <a:srgbClr val="5D5F61"/>
                </a:solidFill>
                <a:latin typeface="Arial"/>
                <a:cs typeface="Arial"/>
              </a:rPr>
              <a:t>English</a:t>
            </a:r>
            <a:r>
              <a:rPr sz="2100" spc="15" dirty="0">
                <a:solidFill>
                  <a:srgbClr val="5D5F61"/>
                </a:solidFill>
                <a:latin typeface="Arial"/>
                <a:cs typeface="Arial"/>
              </a:rPr>
              <a:t> </a:t>
            </a:r>
            <a:r>
              <a:rPr sz="2100" dirty="0">
                <a:solidFill>
                  <a:srgbClr val="5D5F61"/>
                </a:solidFill>
                <a:latin typeface="Arial"/>
                <a:cs typeface="Arial"/>
              </a:rPr>
              <a:t>– </a:t>
            </a:r>
            <a:r>
              <a:rPr sz="2100" spc="15" dirty="0">
                <a:solidFill>
                  <a:srgbClr val="5D5F61"/>
                </a:solidFill>
                <a:latin typeface="Arial"/>
                <a:cs typeface="Arial"/>
              </a:rPr>
              <a:t>creative writing </a:t>
            </a:r>
            <a:r>
              <a:rPr sz="2100" spc="10" dirty="0">
                <a:solidFill>
                  <a:srgbClr val="5D5F61"/>
                </a:solidFill>
                <a:latin typeface="Arial"/>
                <a:cs typeface="Arial"/>
              </a:rPr>
              <a:t>and </a:t>
            </a:r>
            <a:r>
              <a:rPr sz="2100" spc="15" dirty="0">
                <a:solidFill>
                  <a:srgbClr val="5D5F61"/>
                </a:solidFill>
                <a:latin typeface="Arial"/>
                <a:cs typeface="Arial"/>
              </a:rPr>
              <a:t>writing </a:t>
            </a:r>
            <a:r>
              <a:rPr sz="2100" spc="10" dirty="0">
                <a:solidFill>
                  <a:srgbClr val="5D5F61"/>
                </a:solidFill>
                <a:latin typeface="Arial"/>
                <a:cs typeface="Arial"/>
              </a:rPr>
              <a:t>for </a:t>
            </a:r>
            <a:r>
              <a:rPr sz="2100" spc="20" dirty="0" smtClean="0">
                <a:solidFill>
                  <a:srgbClr val="5D5F61"/>
                </a:solidFill>
                <a:latin typeface="Arial"/>
                <a:cs typeface="Arial"/>
              </a:rPr>
              <a:t>purpose </a:t>
            </a:r>
            <a:r>
              <a:rPr sz="2100" spc="15" dirty="0">
                <a:solidFill>
                  <a:srgbClr val="5D5F61"/>
                </a:solidFill>
                <a:latin typeface="Arial"/>
                <a:cs typeface="Arial"/>
              </a:rPr>
              <a:t>about STEM related news</a:t>
            </a:r>
            <a:r>
              <a:rPr sz="2100" spc="100" dirty="0">
                <a:solidFill>
                  <a:srgbClr val="5D5F61"/>
                </a:solidFill>
                <a:latin typeface="Arial"/>
                <a:cs typeface="Arial"/>
              </a:rPr>
              <a:t> </a:t>
            </a:r>
            <a:r>
              <a:rPr sz="2100" spc="20" dirty="0">
                <a:solidFill>
                  <a:srgbClr val="5D5F61"/>
                </a:solidFill>
                <a:latin typeface="Arial"/>
                <a:cs typeface="Arial"/>
              </a:rPr>
              <a:t>stories</a:t>
            </a:r>
            <a:endParaRPr sz="2100" dirty="0">
              <a:latin typeface="Arial"/>
              <a:cs typeface="Arial"/>
            </a:endParaRPr>
          </a:p>
          <a:p>
            <a:pPr marL="240665" marR="5080" indent="-228600">
              <a:lnSpc>
                <a:spcPct val="100000"/>
              </a:lnSpc>
              <a:spcBef>
                <a:spcPts val="1420"/>
              </a:spcBef>
              <a:buChar char="•"/>
              <a:tabLst>
                <a:tab pos="240665" algn="l"/>
                <a:tab pos="241300" algn="l"/>
              </a:tabLst>
            </a:pPr>
            <a:r>
              <a:rPr sz="2100" b="1" spc="10" dirty="0">
                <a:solidFill>
                  <a:srgbClr val="5D5F61"/>
                </a:solidFill>
                <a:latin typeface="Arial"/>
                <a:cs typeface="Arial"/>
              </a:rPr>
              <a:t>RE</a:t>
            </a:r>
            <a:r>
              <a:rPr sz="2100" spc="10" dirty="0">
                <a:solidFill>
                  <a:srgbClr val="5D5F61"/>
                </a:solidFill>
                <a:latin typeface="Arial"/>
                <a:cs typeface="Arial"/>
              </a:rPr>
              <a:t> </a:t>
            </a:r>
            <a:r>
              <a:rPr sz="2100" dirty="0">
                <a:solidFill>
                  <a:srgbClr val="5D5F61"/>
                </a:solidFill>
                <a:latin typeface="Arial"/>
                <a:cs typeface="Arial"/>
              </a:rPr>
              <a:t>– </a:t>
            </a:r>
            <a:r>
              <a:rPr sz="2100" spc="15" dirty="0">
                <a:solidFill>
                  <a:srgbClr val="5D5F61"/>
                </a:solidFill>
                <a:latin typeface="Arial"/>
                <a:cs typeface="Arial"/>
              </a:rPr>
              <a:t>social justice debates about </a:t>
            </a:r>
            <a:r>
              <a:rPr sz="2100" spc="10" dirty="0">
                <a:solidFill>
                  <a:srgbClr val="5D5F61"/>
                </a:solidFill>
                <a:latin typeface="Arial"/>
                <a:cs typeface="Arial"/>
              </a:rPr>
              <a:t>how </a:t>
            </a:r>
            <a:r>
              <a:rPr sz="2100" spc="20" dirty="0">
                <a:solidFill>
                  <a:srgbClr val="5D5F61"/>
                </a:solidFill>
                <a:latin typeface="Arial"/>
                <a:cs typeface="Arial"/>
              </a:rPr>
              <a:t>technology  </a:t>
            </a:r>
            <a:r>
              <a:rPr sz="2100" spc="10" dirty="0">
                <a:solidFill>
                  <a:srgbClr val="5D5F61"/>
                </a:solidFill>
                <a:latin typeface="Arial"/>
                <a:cs typeface="Arial"/>
              </a:rPr>
              <a:t>can </a:t>
            </a:r>
            <a:r>
              <a:rPr sz="2100" spc="15" dirty="0">
                <a:solidFill>
                  <a:srgbClr val="5D5F61"/>
                </a:solidFill>
                <a:latin typeface="Arial"/>
                <a:cs typeface="Arial"/>
              </a:rPr>
              <a:t>improve</a:t>
            </a:r>
            <a:r>
              <a:rPr sz="2100" spc="65" dirty="0">
                <a:solidFill>
                  <a:srgbClr val="5D5F61"/>
                </a:solidFill>
                <a:latin typeface="Arial"/>
                <a:cs typeface="Arial"/>
              </a:rPr>
              <a:t> </a:t>
            </a:r>
            <a:r>
              <a:rPr sz="2100" spc="20" dirty="0">
                <a:solidFill>
                  <a:srgbClr val="5D5F61"/>
                </a:solidFill>
                <a:latin typeface="Arial"/>
                <a:cs typeface="Arial"/>
              </a:rPr>
              <a:t>lives</a:t>
            </a:r>
            <a:endParaRPr sz="2100" dirty="0">
              <a:latin typeface="Arial"/>
              <a:cs typeface="Arial"/>
            </a:endParaRPr>
          </a:p>
          <a:p>
            <a:pPr marL="240665" marR="333375" indent="-228600">
              <a:lnSpc>
                <a:spcPct val="100000"/>
              </a:lnSpc>
              <a:spcBef>
                <a:spcPts val="1415"/>
              </a:spcBef>
              <a:buChar char="•"/>
              <a:tabLst>
                <a:tab pos="240665" algn="l"/>
                <a:tab pos="241300" algn="l"/>
              </a:tabLst>
            </a:pPr>
            <a:r>
              <a:rPr sz="2100" b="1" spc="15" dirty="0">
                <a:solidFill>
                  <a:srgbClr val="5D5F61"/>
                </a:solidFill>
                <a:latin typeface="Arial"/>
                <a:cs typeface="Arial"/>
              </a:rPr>
              <a:t>History</a:t>
            </a:r>
            <a:r>
              <a:rPr sz="2100" spc="15" dirty="0">
                <a:solidFill>
                  <a:srgbClr val="5D5F61"/>
                </a:solidFill>
                <a:latin typeface="Arial"/>
                <a:cs typeface="Arial"/>
              </a:rPr>
              <a:t> </a:t>
            </a:r>
            <a:r>
              <a:rPr sz="2100" dirty="0">
                <a:solidFill>
                  <a:srgbClr val="5D5F61"/>
                </a:solidFill>
                <a:latin typeface="Arial"/>
                <a:cs typeface="Arial"/>
              </a:rPr>
              <a:t>– </a:t>
            </a:r>
            <a:r>
              <a:rPr lang="en-US" sz="2100" spc="15" dirty="0">
                <a:solidFill>
                  <a:srgbClr val="5D5F61"/>
                </a:solidFill>
                <a:latin typeface="Arial"/>
                <a:cs typeface="Arial"/>
              </a:rPr>
              <a:t>exploring the impact of technology on societies</a:t>
            </a:r>
            <a:endParaRPr sz="2100" dirty="0">
              <a:latin typeface="Arial"/>
              <a:cs typeface="Arial"/>
            </a:endParaRPr>
          </a:p>
        </p:txBody>
      </p:sp>
      <p:sp>
        <p:nvSpPr>
          <p:cNvPr id="3" name="object 3"/>
          <p:cNvSpPr txBox="1">
            <a:spLocks noGrp="1"/>
          </p:cNvSpPr>
          <p:nvPr>
            <p:ph type="title"/>
          </p:nvPr>
        </p:nvSpPr>
        <p:spPr>
          <a:xfrm>
            <a:off x="707299" y="1683683"/>
            <a:ext cx="5551805" cy="914400"/>
          </a:xfrm>
          <a:prstGeom prst="rect">
            <a:avLst/>
          </a:prstGeom>
        </p:spPr>
        <p:txBody>
          <a:bodyPr vert="horz" wrap="square" lIns="0" tIns="48260" rIns="0" bIns="0" rtlCol="0">
            <a:spAutoFit/>
          </a:bodyPr>
          <a:lstStyle/>
          <a:p>
            <a:pPr marL="12700" marR="5080">
              <a:lnSpc>
                <a:spcPts val="3400"/>
              </a:lnSpc>
              <a:spcBef>
                <a:spcPts val="380"/>
              </a:spcBef>
            </a:pPr>
            <a:r>
              <a:rPr lang="en-US" spc="20" dirty="0">
                <a:solidFill>
                  <a:srgbClr val="E1B528"/>
                </a:solidFill>
              </a:rPr>
              <a:t>Understand the </a:t>
            </a:r>
            <a:r>
              <a:rPr lang="en-US" spc="25" dirty="0">
                <a:solidFill>
                  <a:srgbClr val="E1B528"/>
                </a:solidFill>
              </a:rPr>
              <a:t>importance </a:t>
            </a:r>
            <a:r>
              <a:rPr lang="en-US" spc="30" dirty="0">
                <a:solidFill>
                  <a:srgbClr val="E1B528"/>
                </a:solidFill>
              </a:rPr>
              <a:t>of  </a:t>
            </a:r>
            <a:r>
              <a:rPr lang="en-US" spc="20" dirty="0">
                <a:solidFill>
                  <a:srgbClr val="E1B528"/>
                </a:solidFill>
              </a:rPr>
              <a:t>STEM </a:t>
            </a:r>
            <a:r>
              <a:rPr lang="en-US" spc="15" dirty="0">
                <a:solidFill>
                  <a:srgbClr val="E1B528"/>
                </a:solidFill>
              </a:rPr>
              <a:t>in </a:t>
            </a:r>
            <a:r>
              <a:rPr lang="en-US" spc="20" dirty="0">
                <a:solidFill>
                  <a:srgbClr val="E1B528"/>
                </a:solidFill>
              </a:rPr>
              <a:t>our lives</a:t>
            </a:r>
            <a:endParaRPr spc="30" dirty="0">
              <a:solidFill>
                <a:srgbClr val="E1B528"/>
              </a:solidFill>
            </a:endParaRPr>
          </a:p>
        </p:txBody>
      </p:sp>
      <p:sp>
        <p:nvSpPr>
          <p:cNvPr id="4" name="object 4"/>
          <p:cNvSpPr/>
          <p:nvPr/>
        </p:nvSpPr>
        <p:spPr>
          <a:xfrm>
            <a:off x="719999" y="2693370"/>
            <a:ext cx="6345555" cy="0"/>
          </a:xfrm>
          <a:custGeom>
            <a:avLst/>
            <a:gdLst/>
            <a:ahLst/>
            <a:cxnLst/>
            <a:rect l="l" t="t" r="r" b="b"/>
            <a:pathLst>
              <a:path w="6345555">
                <a:moveTo>
                  <a:pt x="0" y="0"/>
                </a:moveTo>
                <a:lnTo>
                  <a:pt x="6344996" y="0"/>
                </a:lnTo>
              </a:path>
            </a:pathLst>
          </a:custGeom>
          <a:ln w="12700">
            <a:solidFill>
              <a:srgbClr val="636466"/>
            </a:solidFill>
          </a:ln>
        </p:spPr>
        <p:txBody>
          <a:bodyPr wrap="square" lIns="0" tIns="0" rIns="0" bIns="0" rtlCol="0"/>
          <a:lstStyle/>
          <a:p>
            <a:endParaRPr/>
          </a:p>
        </p:txBody>
      </p:sp>
      <p:sp>
        <p:nvSpPr>
          <p:cNvPr id="5" name="object 5"/>
          <p:cNvSpPr/>
          <p:nvPr/>
        </p:nvSpPr>
        <p:spPr>
          <a:xfrm>
            <a:off x="7471708" y="2287117"/>
            <a:ext cx="2487162" cy="316990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2696526"/>
            <a:ext cx="6212205" cy="3641381"/>
          </a:xfrm>
          <a:prstGeom prst="rect">
            <a:avLst/>
          </a:prstGeom>
        </p:spPr>
        <p:txBody>
          <a:bodyPr vert="horz" wrap="square" lIns="0" tIns="192405" rIns="0" bIns="0" rtlCol="0">
            <a:spAutoFit/>
          </a:bodyPr>
          <a:lstStyle/>
          <a:p>
            <a:pPr marL="240665" indent="-228600">
              <a:lnSpc>
                <a:spcPct val="100000"/>
              </a:lnSpc>
              <a:spcBef>
                <a:spcPts val="1515"/>
              </a:spcBef>
              <a:buChar char="•"/>
              <a:tabLst>
                <a:tab pos="240665" algn="l"/>
                <a:tab pos="241300" algn="l"/>
              </a:tabLst>
            </a:pPr>
            <a:r>
              <a:rPr sz="2100" b="1" spc="10" dirty="0" smtClean="0">
                <a:solidFill>
                  <a:srgbClr val="5D5F61"/>
                </a:solidFill>
                <a:latin typeface="Arial"/>
                <a:cs typeface="Arial"/>
              </a:rPr>
              <a:t>PE</a:t>
            </a:r>
            <a:r>
              <a:rPr sz="2100" spc="10" dirty="0" smtClean="0">
                <a:solidFill>
                  <a:srgbClr val="5D5F61"/>
                </a:solidFill>
                <a:latin typeface="Arial"/>
                <a:cs typeface="Arial"/>
              </a:rPr>
              <a:t> </a:t>
            </a:r>
            <a:r>
              <a:rPr sz="2100" dirty="0" smtClean="0">
                <a:solidFill>
                  <a:srgbClr val="5D5F61"/>
                </a:solidFill>
                <a:latin typeface="Arial"/>
                <a:cs typeface="Arial"/>
              </a:rPr>
              <a:t>– </a:t>
            </a:r>
            <a:r>
              <a:rPr lang="en-US" sz="2100" spc="15" dirty="0">
                <a:solidFill>
                  <a:srgbClr val="5D5F61"/>
                </a:solidFill>
                <a:latin typeface="Arial"/>
                <a:cs typeface="Arial"/>
              </a:rPr>
              <a:t> researching technical sports clothing and the design of performance sport equipment</a:t>
            </a:r>
          </a:p>
          <a:p>
            <a:pPr marL="240665" marR="209550" indent="-228600">
              <a:lnSpc>
                <a:spcPct val="100000"/>
              </a:lnSpc>
              <a:spcBef>
                <a:spcPts val="1420"/>
              </a:spcBef>
              <a:buChar char="•"/>
              <a:tabLst>
                <a:tab pos="240665" algn="l"/>
                <a:tab pos="241300" algn="l"/>
              </a:tabLst>
            </a:pPr>
            <a:r>
              <a:rPr sz="2100" b="1" spc="15" dirty="0" smtClean="0">
                <a:solidFill>
                  <a:srgbClr val="5D5F61"/>
                </a:solidFill>
                <a:latin typeface="Arial"/>
                <a:cs typeface="Arial"/>
              </a:rPr>
              <a:t>Geography</a:t>
            </a:r>
            <a:r>
              <a:rPr sz="2100" spc="15" dirty="0" smtClean="0">
                <a:solidFill>
                  <a:srgbClr val="5D5F61"/>
                </a:solidFill>
                <a:latin typeface="Arial"/>
                <a:cs typeface="Arial"/>
              </a:rPr>
              <a:t> </a:t>
            </a:r>
            <a:r>
              <a:rPr sz="2100" dirty="0">
                <a:solidFill>
                  <a:srgbClr val="5D5F61"/>
                </a:solidFill>
                <a:latin typeface="Arial"/>
                <a:cs typeface="Arial"/>
              </a:rPr>
              <a:t>– </a:t>
            </a:r>
            <a:r>
              <a:rPr sz="2100" spc="15" dirty="0">
                <a:solidFill>
                  <a:srgbClr val="5D5F61"/>
                </a:solidFill>
                <a:latin typeface="Arial"/>
                <a:cs typeface="Arial"/>
              </a:rPr>
              <a:t>understanding </a:t>
            </a:r>
            <a:r>
              <a:rPr sz="2100" spc="10" dirty="0">
                <a:solidFill>
                  <a:srgbClr val="5D5F61"/>
                </a:solidFill>
                <a:latin typeface="Arial"/>
                <a:cs typeface="Arial"/>
              </a:rPr>
              <a:t>the </a:t>
            </a:r>
            <a:r>
              <a:rPr sz="2100" spc="15" dirty="0">
                <a:solidFill>
                  <a:srgbClr val="5D5F61"/>
                </a:solidFill>
                <a:latin typeface="Arial"/>
                <a:cs typeface="Arial"/>
              </a:rPr>
              <a:t>technology </a:t>
            </a:r>
            <a:r>
              <a:rPr sz="2100" spc="20" dirty="0">
                <a:solidFill>
                  <a:srgbClr val="5D5F61"/>
                </a:solidFill>
                <a:latin typeface="Arial"/>
                <a:cs typeface="Arial"/>
              </a:rPr>
              <a:t>and </a:t>
            </a:r>
            <a:r>
              <a:rPr sz="2100" spc="15" dirty="0" smtClean="0">
                <a:solidFill>
                  <a:srgbClr val="5D5F61"/>
                </a:solidFill>
                <a:latin typeface="Arial"/>
                <a:cs typeface="Arial"/>
              </a:rPr>
              <a:t>engineering </a:t>
            </a:r>
            <a:r>
              <a:rPr sz="2100" spc="15" dirty="0">
                <a:solidFill>
                  <a:srgbClr val="5D5F61"/>
                </a:solidFill>
                <a:latin typeface="Arial"/>
                <a:cs typeface="Arial"/>
              </a:rPr>
              <a:t>infrastructure required </a:t>
            </a:r>
            <a:r>
              <a:rPr sz="2100" spc="10" dirty="0">
                <a:solidFill>
                  <a:srgbClr val="5D5F61"/>
                </a:solidFill>
                <a:latin typeface="Arial"/>
                <a:cs typeface="Arial"/>
              </a:rPr>
              <a:t>to </a:t>
            </a:r>
            <a:r>
              <a:rPr sz="2100" spc="20" dirty="0">
                <a:solidFill>
                  <a:srgbClr val="5D5F61"/>
                </a:solidFill>
                <a:latin typeface="Arial"/>
                <a:cs typeface="Arial"/>
              </a:rPr>
              <a:t>support </a:t>
            </a:r>
            <a:r>
              <a:rPr sz="2100" spc="15" dirty="0" smtClean="0">
                <a:solidFill>
                  <a:srgbClr val="5D5F61"/>
                </a:solidFill>
                <a:latin typeface="Arial"/>
                <a:cs typeface="Arial"/>
              </a:rPr>
              <a:t>urban</a:t>
            </a:r>
            <a:r>
              <a:rPr sz="2100" spc="35" dirty="0" smtClean="0">
                <a:solidFill>
                  <a:srgbClr val="5D5F61"/>
                </a:solidFill>
                <a:latin typeface="Arial"/>
                <a:cs typeface="Arial"/>
              </a:rPr>
              <a:t> </a:t>
            </a:r>
            <a:r>
              <a:rPr sz="2100" spc="20" dirty="0">
                <a:solidFill>
                  <a:srgbClr val="5D5F61"/>
                </a:solidFill>
                <a:latin typeface="Arial"/>
                <a:cs typeface="Arial"/>
              </a:rPr>
              <a:t>growth</a:t>
            </a:r>
            <a:endParaRPr sz="2100" dirty="0">
              <a:latin typeface="Arial"/>
              <a:cs typeface="Arial"/>
            </a:endParaRPr>
          </a:p>
          <a:p>
            <a:pPr marL="240665" marR="414020" indent="-228600">
              <a:lnSpc>
                <a:spcPct val="100000"/>
              </a:lnSpc>
              <a:spcBef>
                <a:spcPts val="1415"/>
              </a:spcBef>
              <a:buChar char="•"/>
              <a:tabLst>
                <a:tab pos="240665" algn="l"/>
                <a:tab pos="241300" algn="l"/>
              </a:tabLst>
            </a:pPr>
            <a:r>
              <a:rPr sz="2100" b="1" spc="15" dirty="0">
                <a:solidFill>
                  <a:srgbClr val="5D5F61"/>
                </a:solidFill>
                <a:latin typeface="Arial"/>
                <a:cs typeface="Arial"/>
              </a:rPr>
              <a:t>Drama</a:t>
            </a:r>
            <a:r>
              <a:rPr sz="2100" spc="15" dirty="0">
                <a:solidFill>
                  <a:srgbClr val="5D5F61"/>
                </a:solidFill>
                <a:latin typeface="Arial"/>
                <a:cs typeface="Arial"/>
              </a:rPr>
              <a:t> </a:t>
            </a:r>
            <a:r>
              <a:rPr lang="en-GB" sz="2100" dirty="0">
                <a:solidFill>
                  <a:srgbClr val="5D5F61"/>
                </a:solidFill>
                <a:latin typeface="Arial"/>
                <a:cs typeface="Arial"/>
              </a:rPr>
              <a:t>– </a:t>
            </a:r>
            <a:r>
              <a:rPr lang="en-US" sz="2100" spc="15" dirty="0" smtClean="0">
                <a:solidFill>
                  <a:srgbClr val="5D5F61"/>
                </a:solidFill>
                <a:latin typeface="Arial"/>
                <a:cs typeface="Arial"/>
              </a:rPr>
              <a:t>using </a:t>
            </a:r>
            <a:r>
              <a:rPr lang="en-US" sz="2100" spc="15" dirty="0">
                <a:solidFill>
                  <a:srgbClr val="5D5F61"/>
                </a:solidFill>
                <a:latin typeface="Arial"/>
                <a:cs typeface="Arial"/>
              </a:rPr>
              <a:t>technology in the design of set, props, </a:t>
            </a:r>
            <a:r>
              <a:rPr lang="en-US" sz="2100" spc="15" dirty="0" smtClean="0">
                <a:solidFill>
                  <a:srgbClr val="5D5F61"/>
                </a:solidFill>
                <a:latin typeface="Arial"/>
                <a:cs typeface="Arial"/>
              </a:rPr>
              <a:t>costume and </a:t>
            </a:r>
            <a:r>
              <a:rPr lang="en-US" sz="2100" spc="15" dirty="0">
                <a:solidFill>
                  <a:srgbClr val="5D5F61"/>
                </a:solidFill>
                <a:latin typeface="Arial"/>
                <a:cs typeface="Arial"/>
              </a:rPr>
              <a:t>special </a:t>
            </a:r>
            <a:r>
              <a:rPr lang="en-US" sz="2100" spc="15" dirty="0" smtClean="0">
                <a:solidFill>
                  <a:srgbClr val="5D5F61"/>
                </a:solidFill>
                <a:latin typeface="Arial"/>
                <a:cs typeface="Arial"/>
              </a:rPr>
              <a:t>effects</a:t>
            </a:r>
          </a:p>
          <a:p>
            <a:pPr marL="240665" marR="414020" indent="-228600">
              <a:lnSpc>
                <a:spcPct val="100000"/>
              </a:lnSpc>
              <a:spcBef>
                <a:spcPts val="1415"/>
              </a:spcBef>
              <a:buChar char="•"/>
              <a:tabLst>
                <a:tab pos="240665" algn="l"/>
                <a:tab pos="241300" algn="l"/>
              </a:tabLst>
            </a:pPr>
            <a:r>
              <a:rPr sz="2100" b="1" spc="15" dirty="0" smtClean="0">
                <a:solidFill>
                  <a:srgbClr val="5D5F61"/>
                </a:solidFill>
                <a:latin typeface="Arial"/>
                <a:cs typeface="Arial"/>
              </a:rPr>
              <a:t>Music</a:t>
            </a:r>
            <a:r>
              <a:rPr sz="2100" spc="15" dirty="0" smtClean="0">
                <a:solidFill>
                  <a:srgbClr val="5D5F61"/>
                </a:solidFill>
                <a:latin typeface="Arial"/>
                <a:cs typeface="Arial"/>
              </a:rPr>
              <a:t> </a:t>
            </a:r>
            <a:r>
              <a:rPr sz="2100" dirty="0" smtClean="0">
                <a:solidFill>
                  <a:srgbClr val="5D5F61"/>
                </a:solidFill>
                <a:latin typeface="Arial"/>
                <a:cs typeface="Arial"/>
              </a:rPr>
              <a:t>– </a:t>
            </a:r>
            <a:r>
              <a:rPr sz="2100" spc="15" dirty="0" smtClean="0">
                <a:solidFill>
                  <a:srgbClr val="5D5F61"/>
                </a:solidFill>
                <a:latin typeface="Arial"/>
                <a:cs typeface="Arial"/>
              </a:rPr>
              <a:t>exploring </a:t>
            </a:r>
            <a:r>
              <a:rPr sz="2100" spc="10" dirty="0" smtClean="0">
                <a:solidFill>
                  <a:srgbClr val="5D5F61"/>
                </a:solidFill>
                <a:latin typeface="Arial"/>
                <a:cs typeface="Arial"/>
              </a:rPr>
              <a:t>the </a:t>
            </a:r>
            <a:r>
              <a:rPr sz="2100" spc="15" dirty="0" smtClean="0">
                <a:solidFill>
                  <a:srgbClr val="5D5F61"/>
                </a:solidFill>
                <a:latin typeface="Arial"/>
                <a:cs typeface="Arial"/>
              </a:rPr>
              <a:t>impact </a:t>
            </a:r>
            <a:r>
              <a:rPr sz="2100" spc="10" dirty="0" smtClean="0">
                <a:solidFill>
                  <a:srgbClr val="5D5F61"/>
                </a:solidFill>
                <a:latin typeface="Arial"/>
                <a:cs typeface="Arial"/>
              </a:rPr>
              <a:t>of </a:t>
            </a:r>
            <a:r>
              <a:rPr sz="2100" spc="15" dirty="0" smtClean="0">
                <a:solidFill>
                  <a:srgbClr val="5D5F61"/>
                </a:solidFill>
                <a:latin typeface="Arial"/>
                <a:cs typeface="Arial"/>
              </a:rPr>
              <a:t>technology </a:t>
            </a:r>
            <a:r>
              <a:rPr sz="2100" spc="20" dirty="0" smtClean="0">
                <a:solidFill>
                  <a:srgbClr val="5D5F61"/>
                </a:solidFill>
                <a:latin typeface="Arial"/>
                <a:cs typeface="Arial"/>
              </a:rPr>
              <a:t>on  </a:t>
            </a:r>
            <a:r>
              <a:rPr sz="2100" spc="15" dirty="0" smtClean="0">
                <a:solidFill>
                  <a:srgbClr val="5D5F61"/>
                </a:solidFill>
                <a:latin typeface="Arial"/>
                <a:cs typeface="Arial"/>
              </a:rPr>
              <a:t>creating </a:t>
            </a:r>
            <a:r>
              <a:rPr sz="2100" spc="10" dirty="0" smtClean="0">
                <a:solidFill>
                  <a:srgbClr val="5D5F61"/>
                </a:solidFill>
                <a:latin typeface="Arial"/>
                <a:cs typeface="Arial"/>
              </a:rPr>
              <a:t>and </a:t>
            </a:r>
            <a:r>
              <a:rPr lang="en-GB" sz="2100" spc="15" dirty="0" smtClean="0">
                <a:solidFill>
                  <a:srgbClr val="5D5F61"/>
                </a:solidFill>
                <a:latin typeface="Arial"/>
                <a:cs typeface="Arial"/>
              </a:rPr>
              <a:t>producing music</a:t>
            </a:r>
            <a:endParaRPr sz="2100" dirty="0">
              <a:latin typeface="Arial"/>
              <a:cs typeface="Arial"/>
            </a:endParaRPr>
          </a:p>
        </p:txBody>
      </p:sp>
      <p:sp>
        <p:nvSpPr>
          <p:cNvPr id="3" name="object 3"/>
          <p:cNvSpPr txBox="1">
            <a:spLocks noGrp="1"/>
          </p:cNvSpPr>
          <p:nvPr>
            <p:ph type="title"/>
          </p:nvPr>
        </p:nvSpPr>
        <p:spPr>
          <a:xfrm>
            <a:off x="707299" y="1683683"/>
            <a:ext cx="5551805" cy="914400"/>
          </a:xfrm>
          <a:prstGeom prst="rect">
            <a:avLst/>
          </a:prstGeom>
        </p:spPr>
        <p:txBody>
          <a:bodyPr vert="horz" wrap="square" lIns="0" tIns="48260" rIns="0" bIns="0" rtlCol="0">
            <a:spAutoFit/>
          </a:bodyPr>
          <a:lstStyle/>
          <a:p>
            <a:pPr marL="12700" marR="5080">
              <a:lnSpc>
                <a:spcPts val="3400"/>
              </a:lnSpc>
              <a:spcBef>
                <a:spcPts val="380"/>
              </a:spcBef>
            </a:pPr>
            <a:r>
              <a:rPr lang="en-US" spc="20" dirty="0">
                <a:solidFill>
                  <a:srgbClr val="E1B528"/>
                </a:solidFill>
              </a:rPr>
              <a:t>Understand the </a:t>
            </a:r>
            <a:r>
              <a:rPr lang="en-US" spc="25" dirty="0">
                <a:solidFill>
                  <a:srgbClr val="E1B528"/>
                </a:solidFill>
              </a:rPr>
              <a:t>importance </a:t>
            </a:r>
            <a:r>
              <a:rPr lang="en-US" spc="30" dirty="0">
                <a:solidFill>
                  <a:srgbClr val="E1B528"/>
                </a:solidFill>
              </a:rPr>
              <a:t>of  </a:t>
            </a:r>
            <a:r>
              <a:rPr lang="en-US" spc="20" dirty="0">
                <a:solidFill>
                  <a:srgbClr val="E1B528"/>
                </a:solidFill>
              </a:rPr>
              <a:t>STEM </a:t>
            </a:r>
            <a:r>
              <a:rPr lang="en-US" spc="15" dirty="0">
                <a:solidFill>
                  <a:srgbClr val="E1B528"/>
                </a:solidFill>
              </a:rPr>
              <a:t>in </a:t>
            </a:r>
            <a:r>
              <a:rPr lang="en-US" spc="20" dirty="0">
                <a:solidFill>
                  <a:srgbClr val="E1B528"/>
                </a:solidFill>
              </a:rPr>
              <a:t>our lives</a:t>
            </a:r>
            <a:endParaRPr spc="30" dirty="0">
              <a:solidFill>
                <a:srgbClr val="E1B528"/>
              </a:solidFill>
            </a:endParaRPr>
          </a:p>
        </p:txBody>
      </p:sp>
      <p:sp>
        <p:nvSpPr>
          <p:cNvPr id="4" name="object 4"/>
          <p:cNvSpPr/>
          <p:nvPr/>
        </p:nvSpPr>
        <p:spPr>
          <a:xfrm>
            <a:off x="719999" y="2693370"/>
            <a:ext cx="6345555" cy="0"/>
          </a:xfrm>
          <a:custGeom>
            <a:avLst/>
            <a:gdLst/>
            <a:ahLst/>
            <a:cxnLst/>
            <a:rect l="l" t="t" r="r" b="b"/>
            <a:pathLst>
              <a:path w="6345555">
                <a:moveTo>
                  <a:pt x="0" y="0"/>
                </a:moveTo>
                <a:lnTo>
                  <a:pt x="6344996" y="0"/>
                </a:lnTo>
              </a:path>
            </a:pathLst>
          </a:custGeom>
          <a:ln w="12700">
            <a:solidFill>
              <a:srgbClr val="636466"/>
            </a:solidFill>
          </a:ln>
        </p:spPr>
        <p:txBody>
          <a:bodyPr wrap="square" lIns="0" tIns="0" rIns="0" bIns="0" rtlCol="0"/>
          <a:lstStyle/>
          <a:p>
            <a:endParaRPr/>
          </a:p>
        </p:txBody>
      </p:sp>
      <p:sp>
        <p:nvSpPr>
          <p:cNvPr id="5" name="object 5"/>
          <p:cNvSpPr/>
          <p:nvPr/>
        </p:nvSpPr>
        <p:spPr>
          <a:xfrm>
            <a:off x="7472095" y="2287117"/>
            <a:ext cx="2487164" cy="316990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2876548"/>
            <a:ext cx="6280785" cy="3280385"/>
          </a:xfrm>
          <a:prstGeom prst="rect">
            <a:avLst/>
          </a:prstGeom>
        </p:spPr>
        <p:txBody>
          <a:bodyPr vert="horz" wrap="square" lIns="0" tIns="12700" rIns="0" bIns="0" rtlCol="0">
            <a:spAutoFit/>
          </a:bodyPr>
          <a:lstStyle/>
          <a:p>
            <a:pPr marL="240665" marR="47625" indent="-228600">
              <a:lnSpc>
                <a:spcPct val="100000"/>
              </a:lnSpc>
              <a:spcBef>
                <a:spcPts val="100"/>
              </a:spcBef>
              <a:buChar char="•"/>
              <a:tabLst>
                <a:tab pos="240665" algn="l"/>
                <a:tab pos="241300" algn="l"/>
              </a:tabLst>
            </a:pPr>
            <a:r>
              <a:rPr sz="2100" b="1" spc="10" dirty="0">
                <a:solidFill>
                  <a:srgbClr val="5D5F61"/>
                </a:solidFill>
                <a:latin typeface="Arial"/>
                <a:cs typeface="Arial"/>
              </a:rPr>
              <a:t>D&amp;T</a:t>
            </a:r>
            <a:r>
              <a:rPr sz="2100" spc="10" dirty="0">
                <a:solidFill>
                  <a:srgbClr val="5D5F61"/>
                </a:solidFill>
                <a:latin typeface="Arial"/>
                <a:cs typeface="Arial"/>
              </a:rPr>
              <a:t> </a:t>
            </a:r>
            <a:r>
              <a:rPr sz="2100" dirty="0">
                <a:solidFill>
                  <a:srgbClr val="5D5F61"/>
                </a:solidFill>
                <a:latin typeface="Arial"/>
                <a:cs typeface="Arial"/>
              </a:rPr>
              <a:t>– </a:t>
            </a:r>
            <a:r>
              <a:rPr sz="2100" spc="15" dirty="0">
                <a:solidFill>
                  <a:srgbClr val="5D5F61"/>
                </a:solidFill>
                <a:latin typeface="Arial"/>
                <a:cs typeface="Arial"/>
              </a:rPr>
              <a:t>exploring </a:t>
            </a:r>
            <a:r>
              <a:rPr lang="en-GB" sz="2100" spc="10" dirty="0" smtClean="0">
                <a:solidFill>
                  <a:srgbClr val="5D5F61"/>
                </a:solidFill>
                <a:latin typeface="Arial"/>
                <a:cs typeface="Arial"/>
              </a:rPr>
              <a:t>how </a:t>
            </a:r>
            <a:r>
              <a:rPr lang="en-GB" sz="2100" spc="15" dirty="0" smtClean="0">
                <a:solidFill>
                  <a:srgbClr val="5D5F61"/>
                </a:solidFill>
                <a:latin typeface="Arial"/>
                <a:cs typeface="Arial"/>
              </a:rPr>
              <a:t>technology can be adapted to enable wider use in society</a:t>
            </a:r>
            <a:r>
              <a:rPr sz="2100" spc="15" dirty="0" smtClean="0">
                <a:solidFill>
                  <a:srgbClr val="5D5F61"/>
                </a:solidFill>
                <a:latin typeface="Arial"/>
                <a:cs typeface="Arial"/>
              </a:rPr>
              <a:t> </a:t>
            </a:r>
            <a:r>
              <a:rPr sz="2100" spc="10" dirty="0" smtClean="0">
                <a:solidFill>
                  <a:srgbClr val="5D5F61"/>
                </a:solidFill>
                <a:latin typeface="Arial"/>
                <a:cs typeface="Arial"/>
              </a:rPr>
              <a:t>(</a:t>
            </a:r>
            <a:r>
              <a:rPr lang="en-US" sz="2100" spc="10" dirty="0" err="1">
                <a:solidFill>
                  <a:srgbClr val="5D5F61"/>
                </a:solidFill>
                <a:latin typeface="Arial"/>
                <a:cs typeface="Arial"/>
              </a:rPr>
              <a:t>ie</a:t>
            </a:r>
            <a:r>
              <a:rPr lang="en-US" sz="2100" spc="10" dirty="0">
                <a:solidFill>
                  <a:srgbClr val="5D5F61"/>
                </a:solidFill>
                <a:latin typeface="Arial"/>
                <a:cs typeface="Arial"/>
              </a:rPr>
              <a:t> </a:t>
            </a:r>
            <a:r>
              <a:rPr lang="en-US" sz="2100" spc="10" dirty="0" smtClean="0">
                <a:solidFill>
                  <a:srgbClr val="5D5F61"/>
                </a:solidFill>
                <a:latin typeface="Arial"/>
                <a:cs typeface="Arial"/>
              </a:rPr>
              <a:t>those with speech impairment,  partial sight or </a:t>
            </a:r>
            <a:r>
              <a:rPr lang="en-US" sz="2100" spc="10" dirty="0">
                <a:solidFill>
                  <a:srgbClr val="5D5F61"/>
                </a:solidFill>
                <a:latin typeface="Arial"/>
                <a:cs typeface="Arial"/>
              </a:rPr>
              <a:t>with mobility problems</a:t>
            </a:r>
            <a:r>
              <a:rPr sz="2100" spc="20" dirty="0" smtClean="0">
                <a:solidFill>
                  <a:srgbClr val="5D5F61"/>
                </a:solidFill>
                <a:latin typeface="Arial"/>
                <a:cs typeface="Arial"/>
              </a:rPr>
              <a:t>)</a:t>
            </a:r>
            <a:endParaRPr sz="2100" dirty="0">
              <a:latin typeface="Arial"/>
              <a:cs typeface="Arial"/>
            </a:endParaRPr>
          </a:p>
          <a:p>
            <a:pPr marL="240665" marR="463550" indent="-228600">
              <a:lnSpc>
                <a:spcPct val="100000"/>
              </a:lnSpc>
              <a:spcBef>
                <a:spcPts val="1415"/>
              </a:spcBef>
              <a:buChar char="•"/>
              <a:tabLst>
                <a:tab pos="240665" algn="l"/>
                <a:tab pos="241300" algn="l"/>
              </a:tabLst>
            </a:pPr>
            <a:r>
              <a:rPr sz="2100" b="1" spc="15" dirty="0">
                <a:solidFill>
                  <a:srgbClr val="5D5F61"/>
                </a:solidFill>
                <a:latin typeface="Arial"/>
                <a:cs typeface="Arial"/>
              </a:rPr>
              <a:t>Engineering</a:t>
            </a:r>
            <a:r>
              <a:rPr sz="2100" spc="15" dirty="0">
                <a:solidFill>
                  <a:srgbClr val="5D5F61"/>
                </a:solidFill>
                <a:latin typeface="Arial"/>
                <a:cs typeface="Arial"/>
              </a:rPr>
              <a:t> </a:t>
            </a:r>
            <a:r>
              <a:rPr sz="2100" dirty="0">
                <a:solidFill>
                  <a:srgbClr val="5D5F61"/>
                </a:solidFill>
                <a:latin typeface="Arial"/>
                <a:cs typeface="Arial"/>
              </a:rPr>
              <a:t>– </a:t>
            </a:r>
            <a:r>
              <a:rPr sz="2100" spc="15" dirty="0">
                <a:solidFill>
                  <a:srgbClr val="5D5F61"/>
                </a:solidFill>
                <a:latin typeface="Arial"/>
                <a:cs typeface="Arial"/>
              </a:rPr>
              <a:t>debating </a:t>
            </a:r>
            <a:r>
              <a:rPr sz="2100" spc="10" dirty="0">
                <a:solidFill>
                  <a:srgbClr val="5D5F61"/>
                </a:solidFill>
                <a:latin typeface="Arial"/>
                <a:cs typeface="Arial"/>
              </a:rPr>
              <a:t>the </a:t>
            </a:r>
            <a:r>
              <a:rPr sz="2100" spc="15" dirty="0">
                <a:solidFill>
                  <a:srgbClr val="5D5F61"/>
                </a:solidFill>
                <a:latin typeface="Arial"/>
                <a:cs typeface="Arial"/>
              </a:rPr>
              <a:t>future </a:t>
            </a:r>
            <a:r>
              <a:rPr sz="2100" spc="10" dirty="0">
                <a:solidFill>
                  <a:srgbClr val="5D5F61"/>
                </a:solidFill>
                <a:latin typeface="Arial"/>
                <a:cs typeface="Arial"/>
              </a:rPr>
              <a:t>of </a:t>
            </a:r>
            <a:r>
              <a:rPr sz="2100" spc="20" dirty="0">
                <a:solidFill>
                  <a:srgbClr val="5D5F61"/>
                </a:solidFill>
                <a:latin typeface="Arial"/>
                <a:cs typeface="Arial"/>
              </a:rPr>
              <a:t>transport,  </a:t>
            </a:r>
            <a:r>
              <a:rPr sz="2100" spc="10" dirty="0">
                <a:solidFill>
                  <a:srgbClr val="5D5F61"/>
                </a:solidFill>
                <a:latin typeface="Arial"/>
                <a:cs typeface="Arial"/>
              </a:rPr>
              <a:t>how </a:t>
            </a:r>
            <a:r>
              <a:rPr sz="2100" spc="15" dirty="0">
                <a:solidFill>
                  <a:srgbClr val="5D5F61"/>
                </a:solidFill>
                <a:latin typeface="Arial"/>
                <a:cs typeface="Arial"/>
              </a:rPr>
              <a:t>will </a:t>
            </a:r>
            <a:r>
              <a:rPr sz="2100" spc="10" dirty="0">
                <a:solidFill>
                  <a:srgbClr val="5D5F61"/>
                </a:solidFill>
                <a:latin typeface="Arial"/>
                <a:cs typeface="Arial"/>
              </a:rPr>
              <a:t>we </a:t>
            </a:r>
            <a:r>
              <a:rPr sz="2100" spc="15" dirty="0">
                <a:solidFill>
                  <a:srgbClr val="5D5F61"/>
                </a:solidFill>
                <a:latin typeface="Arial"/>
                <a:cs typeface="Arial"/>
              </a:rPr>
              <a:t>travel </a:t>
            </a:r>
            <a:r>
              <a:rPr sz="2100" spc="10" dirty="0">
                <a:solidFill>
                  <a:srgbClr val="5D5F61"/>
                </a:solidFill>
                <a:latin typeface="Arial"/>
                <a:cs typeface="Arial"/>
              </a:rPr>
              <a:t>in our </a:t>
            </a:r>
            <a:r>
              <a:rPr sz="2100" spc="15" dirty="0">
                <a:solidFill>
                  <a:srgbClr val="5D5F61"/>
                </a:solidFill>
                <a:latin typeface="Arial"/>
                <a:cs typeface="Arial"/>
              </a:rPr>
              <a:t>green energy</a:t>
            </a:r>
            <a:r>
              <a:rPr sz="2100" spc="185" dirty="0">
                <a:solidFill>
                  <a:srgbClr val="5D5F61"/>
                </a:solidFill>
                <a:latin typeface="Arial"/>
                <a:cs typeface="Arial"/>
              </a:rPr>
              <a:t> </a:t>
            </a:r>
            <a:r>
              <a:rPr sz="2100" spc="20" dirty="0">
                <a:solidFill>
                  <a:srgbClr val="5D5F61"/>
                </a:solidFill>
                <a:latin typeface="Arial"/>
                <a:cs typeface="Arial"/>
              </a:rPr>
              <a:t>future?</a:t>
            </a:r>
            <a:endParaRPr sz="2100" dirty="0">
              <a:latin typeface="Arial"/>
              <a:cs typeface="Arial"/>
            </a:endParaRPr>
          </a:p>
          <a:p>
            <a:pPr marL="240665" indent="-228600">
              <a:lnSpc>
                <a:spcPct val="100000"/>
              </a:lnSpc>
              <a:spcBef>
                <a:spcPts val="1420"/>
              </a:spcBef>
              <a:buChar char="•"/>
              <a:tabLst>
                <a:tab pos="240665" algn="l"/>
                <a:tab pos="241300" algn="l"/>
              </a:tabLst>
            </a:pPr>
            <a:r>
              <a:rPr sz="2100" b="1" spc="15" dirty="0">
                <a:solidFill>
                  <a:srgbClr val="5D5F61"/>
                </a:solidFill>
                <a:latin typeface="Arial"/>
                <a:cs typeface="Arial"/>
              </a:rPr>
              <a:t>Pastoral</a:t>
            </a:r>
            <a:r>
              <a:rPr sz="2100" spc="15" dirty="0">
                <a:solidFill>
                  <a:srgbClr val="5D5F61"/>
                </a:solidFill>
                <a:latin typeface="Arial"/>
                <a:cs typeface="Arial"/>
              </a:rPr>
              <a:t> </a:t>
            </a:r>
            <a:r>
              <a:rPr sz="2100" dirty="0">
                <a:solidFill>
                  <a:srgbClr val="5D5F61"/>
                </a:solidFill>
                <a:latin typeface="Arial"/>
                <a:cs typeface="Arial"/>
              </a:rPr>
              <a:t>– </a:t>
            </a:r>
            <a:r>
              <a:rPr sz="2100" spc="10" dirty="0">
                <a:solidFill>
                  <a:srgbClr val="5D5F61"/>
                </a:solidFill>
                <a:latin typeface="Arial"/>
                <a:cs typeface="Arial"/>
              </a:rPr>
              <a:t>the effects of </a:t>
            </a:r>
            <a:r>
              <a:rPr sz="2100" spc="15" dirty="0">
                <a:solidFill>
                  <a:srgbClr val="5D5F61"/>
                </a:solidFill>
                <a:latin typeface="Arial"/>
                <a:cs typeface="Arial"/>
              </a:rPr>
              <a:t>drugs </a:t>
            </a:r>
            <a:r>
              <a:rPr sz="2100" spc="10" dirty="0">
                <a:solidFill>
                  <a:srgbClr val="5D5F61"/>
                </a:solidFill>
                <a:latin typeface="Arial"/>
                <a:cs typeface="Arial"/>
              </a:rPr>
              <a:t>on the </a:t>
            </a:r>
            <a:r>
              <a:rPr sz="2100" spc="15" dirty="0">
                <a:solidFill>
                  <a:srgbClr val="5D5F61"/>
                </a:solidFill>
                <a:latin typeface="Arial"/>
                <a:cs typeface="Arial"/>
              </a:rPr>
              <a:t>human</a:t>
            </a:r>
            <a:r>
              <a:rPr sz="2100" spc="240" dirty="0">
                <a:solidFill>
                  <a:srgbClr val="5D5F61"/>
                </a:solidFill>
                <a:latin typeface="Arial"/>
                <a:cs typeface="Arial"/>
              </a:rPr>
              <a:t> </a:t>
            </a:r>
            <a:r>
              <a:rPr sz="2100" spc="20" dirty="0">
                <a:solidFill>
                  <a:srgbClr val="5D5F61"/>
                </a:solidFill>
                <a:latin typeface="Arial"/>
                <a:cs typeface="Arial"/>
              </a:rPr>
              <a:t>body</a:t>
            </a:r>
            <a:endParaRPr sz="2100" dirty="0">
              <a:latin typeface="Arial"/>
              <a:cs typeface="Arial"/>
            </a:endParaRPr>
          </a:p>
        </p:txBody>
      </p:sp>
      <p:sp>
        <p:nvSpPr>
          <p:cNvPr id="3" name="object 3"/>
          <p:cNvSpPr txBox="1">
            <a:spLocks noGrp="1"/>
          </p:cNvSpPr>
          <p:nvPr>
            <p:ph type="title"/>
          </p:nvPr>
        </p:nvSpPr>
        <p:spPr>
          <a:xfrm>
            <a:off x="707299" y="1683683"/>
            <a:ext cx="5551805" cy="914400"/>
          </a:xfrm>
          <a:prstGeom prst="rect">
            <a:avLst/>
          </a:prstGeom>
        </p:spPr>
        <p:txBody>
          <a:bodyPr vert="horz" wrap="square" lIns="0" tIns="48260" rIns="0" bIns="0" rtlCol="0">
            <a:spAutoFit/>
          </a:bodyPr>
          <a:lstStyle/>
          <a:p>
            <a:pPr marL="12700" marR="5080">
              <a:lnSpc>
                <a:spcPts val="3400"/>
              </a:lnSpc>
              <a:spcBef>
                <a:spcPts val="380"/>
              </a:spcBef>
            </a:pPr>
            <a:r>
              <a:rPr spc="20" dirty="0">
                <a:solidFill>
                  <a:srgbClr val="E1B528"/>
                </a:solidFill>
              </a:rPr>
              <a:t>Understand the </a:t>
            </a:r>
            <a:r>
              <a:rPr spc="25" dirty="0">
                <a:solidFill>
                  <a:srgbClr val="E1B528"/>
                </a:solidFill>
              </a:rPr>
              <a:t>importance </a:t>
            </a:r>
            <a:r>
              <a:rPr spc="30" dirty="0">
                <a:solidFill>
                  <a:srgbClr val="E1B528"/>
                </a:solidFill>
              </a:rPr>
              <a:t>of  </a:t>
            </a:r>
            <a:r>
              <a:rPr spc="20" dirty="0">
                <a:solidFill>
                  <a:srgbClr val="E1B528"/>
                </a:solidFill>
              </a:rPr>
              <a:t>STEM </a:t>
            </a:r>
            <a:r>
              <a:rPr spc="15" dirty="0">
                <a:solidFill>
                  <a:srgbClr val="E1B528"/>
                </a:solidFill>
              </a:rPr>
              <a:t>in </a:t>
            </a:r>
            <a:r>
              <a:rPr lang="en-GB" spc="20" dirty="0" smtClean="0">
                <a:solidFill>
                  <a:srgbClr val="E1B528"/>
                </a:solidFill>
              </a:rPr>
              <a:t>our lives</a:t>
            </a:r>
            <a:endParaRPr spc="30" dirty="0">
              <a:solidFill>
                <a:srgbClr val="E1B528"/>
              </a:solidFill>
            </a:endParaRPr>
          </a:p>
        </p:txBody>
      </p:sp>
      <p:sp>
        <p:nvSpPr>
          <p:cNvPr id="4" name="object 4"/>
          <p:cNvSpPr/>
          <p:nvPr/>
        </p:nvSpPr>
        <p:spPr>
          <a:xfrm>
            <a:off x="719999" y="2693370"/>
            <a:ext cx="6345555" cy="0"/>
          </a:xfrm>
          <a:custGeom>
            <a:avLst/>
            <a:gdLst/>
            <a:ahLst/>
            <a:cxnLst/>
            <a:rect l="l" t="t" r="r" b="b"/>
            <a:pathLst>
              <a:path w="6345555">
                <a:moveTo>
                  <a:pt x="0" y="0"/>
                </a:moveTo>
                <a:lnTo>
                  <a:pt x="6344996" y="0"/>
                </a:lnTo>
              </a:path>
            </a:pathLst>
          </a:custGeom>
          <a:ln w="12700">
            <a:solidFill>
              <a:srgbClr val="636466"/>
            </a:solidFill>
          </a:ln>
        </p:spPr>
        <p:txBody>
          <a:bodyPr wrap="square" lIns="0" tIns="0" rIns="0" bIns="0" rtlCol="0"/>
          <a:lstStyle/>
          <a:p>
            <a:endParaRPr/>
          </a:p>
        </p:txBody>
      </p:sp>
      <p:sp>
        <p:nvSpPr>
          <p:cNvPr id="5" name="object 5"/>
          <p:cNvSpPr/>
          <p:nvPr/>
        </p:nvSpPr>
        <p:spPr>
          <a:xfrm>
            <a:off x="7472095" y="2287117"/>
            <a:ext cx="2487164" cy="316990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299" y="1683683"/>
            <a:ext cx="9273540" cy="482600"/>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00B0D8"/>
                </a:solidFill>
              </a:rPr>
              <a:t>Challenge the </a:t>
            </a:r>
            <a:r>
              <a:rPr spc="25" dirty="0">
                <a:solidFill>
                  <a:srgbClr val="00B0D8"/>
                </a:solidFill>
              </a:rPr>
              <a:t>perception </a:t>
            </a:r>
            <a:r>
              <a:rPr spc="20" dirty="0">
                <a:solidFill>
                  <a:srgbClr val="00B0D8"/>
                </a:solidFill>
              </a:rPr>
              <a:t>that “STEM isn’t for</a:t>
            </a:r>
            <a:r>
              <a:rPr spc="280" dirty="0">
                <a:solidFill>
                  <a:srgbClr val="00B0D8"/>
                </a:solidFill>
              </a:rPr>
              <a:t> </a:t>
            </a:r>
            <a:r>
              <a:rPr spc="25" dirty="0">
                <a:solidFill>
                  <a:srgbClr val="00B0D8"/>
                </a:solidFill>
              </a:rPr>
              <a:t>me”</a:t>
            </a:r>
          </a:p>
        </p:txBody>
      </p:sp>
      <p:sp>
        <p:nvSpPr>
          <p:cNvPr id="3" name="object 3"/>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4" name="object 4"/>
          <p:cNvSpPr txBox="1"/>
          <p:nvPr/>
        </p:nvSpPr>
        <p:spPr>
          <a:xfrm>
            <a:off x="707299" y="2201525"/>
            <a:ext cx="6425565" cy="3449954"/>
          </a:xfrm>
          <a:prstGeom prst="rect">
            <a:avLst/>
          </a:prstGeom>
        </p:spPr>
        <p:txBody>
          <a:bodyPr vert="horz" wrap="square" lIns="0" tIns="192405" rIns="0" bIns="0" rtlCol="0">
            <a:spAutoFit/>
          </a:bodyPr>
          <a:lstStyle/>
          <a:p>
            <a:pPr marL="12700">
              <a:lnSpc>
                <a:spcPct val="100000"/>
              </a:lnSpc>
              <a:spcBef>
                <a:spcPts val="1515"/>
              </a:spcBef>
            </a:pPr>
            <a:r>
              <a:rPr sz="2100" spc="-15" dirty="0">
                <a:solidFill>
                  <a:srgbClr val="5D5F61"/>
                </a:solidFill>
                <a:latin typeface="Arial"/>
                <a:cs typeface="Arial"/>
              </a:rPr>
              <a:t>Women </a:t>
            </a:r>
            <a:r>
              <a:rPr sz="2100" dirty="0">
                <a:solidFill>
                  <a:srgbClr val="5D5F61"/>
                </a:solidFill>
                <a:latin typeface="Arial"/>
                <a:cs typeface="Arial"/>
              </a:rPr>
              <a:t>make</a:t>
            </a:r>
            <a:r>
              <a:rPr sz="2100" spc="5" dirty="0">
                <a:solidFill>
                  <a:srgbClr val="5D5F61"/>
                </a:solidFill>
                <a:latin typeface="Arial"/>
                <a:cs typeface="Arial"/>
              </a:rPr>
              <a:t> </a:t>
            </a:r>
            <a:r>
              <a:rPr sz="2100" spc="-5" dirty="0">
                <a:solidFill>
                  <a:srgbClr val="5D5F61"/>
                </a:solidFill>
                <a:latin typeface="Arial"/>
                <a:cs typeface="Arial"/>
              </a:rPr>
              <a:t>up:</a:t>
            </a:r>
            <a:endParaRPr sz="2100">
              <a:latin typeface="Arial"/>
              <a:cs typeface="Arial"/>
            </a:endParaRPr>
          </a:p>
          <a:p>
            <a:pPr marL="240665" indent="-228600">
              <a:lnSpc>
                <a:spcPct val="100000"/>
              </a:lnSpc>
              <a:spcBef>
                <a:spcPts val="1420"/>
              </a:spcBef>
              <a:buChar char="•"/>
              <a:tabLst>
                <a:tab pos="240665" algn="l"/>
                <a:tab pos="241300" algn="l"/>
              </a:tabLst>
            </a:pPr>
            <a:r>
              <a:rPr sz="2100" b="1" spc="-5" dirty="0">
                <a:solidFill>
                  <a:srgbClr val="5D5F61"/>
                </a:solidFill>
                <a:latin typeface="Arial"/>
                <a:cs typeface="Arial"/>
              </a:rPr>
              <a:t>24% </a:t>
            </a:r>
            <a:r>
              <a:rPr sz="2100" spc="-5" dirty="0">
                <a:solidFill>
                  <a:srgbClr val="5D5F61"/>
                </a:solidFill>
                <a:latin typeface="Arial"/>
                <a:cs typeface="Arial"/>
              </a:rPr>
              <a:t>of </a:t>
            </a:r>
            <a:r>
              <a:rPr sz="2100" dirty="0">
                <a:solidFill>
                  <a:srgbClr val="5D5F61"/>
                </a:solidFill>
                <a:latin typeface="Arial"/>
                <a:cs typeface="Arial"/>
              </a:rPr>
              <a:t>the </a:t>
            </a:r>
            <a:r>
              <a:rPr sz="2100" spc="-15" dirty="0">
                <a:solidFill>
                  <a:srgbClr val="5D5F61"/>
                </a:solidFill>
                <a:latin typeface="Arial"/>
                <a:cs typeface="Arial"/>
              </a:rPr>
              <a:t>UK’s </a:t>
            </a:r>
            <a:r>
              <a:rPr sz="2100" dirty="0">
                <a:solidFill>
                  <a:srgbClr val="5D5F61"/>
                </a:solidFill>
                <a:latin typeface="Arial"/>
                <a:cs typeface="Arial"/>
              </a:rPr>
              <a:t>core-STEM</a:t>
            </a:r>
            <a:r>
              <a:rPr sz="2100" spc="5" dirty="0">
                <a:solidFill>
                  <a:srgbClr val="5D5F61"/>
                </a:solidFill>
                <a:latin typeface="Arial"/>
                <a:cs typeface="Arial"/>
              </a:rPr>
              <a:t> </a:t>
            </a:r>
            <a:r>
              <a:rPr sz="2100" spc="-5" dirty="0">
                <a:solidFill>
                  <a:srgbClr val="5D5F61"/>
                </a:solidFill>
                <a:latin typeface="Arial"/>
                <a:cs typeface="Arial"/>
              </a:rPr>
              <a:t>workforce</a:t>
            </a:r>
            <a:endParaRPr sz="2100">
              <a:latin typeface="Arial"/>
              <a:cs typeface="Arial"/>
            </a:endParaRPr>
          </a:p>
          <a:p>
            <a:pPr marL="240665" indent="-228600">
              <a:lnSpc>
                <a:spcPct val="100000"/>
              </a:lnSpc>
              <a:spcBef>
                <a:spcPts val="850"/>
              </a:spcBef>
              <a:buChar char="•"/>
              <a:tabLst>
                <a:tab pos="240665" algn="l"/>
                <a:tab pos="241300" algn="l"/>
              </a:tabLst>
            </a:pPr>
            <a:r>
              <a:rPr sz="2100" b="1" spc="-5" dirty="0">
                <a:solidFill>
                  <a:srgbClr val="5D5F61"/>
                </a:solidFill>
                <a:latin typeface="Arial"/>
                <a:cs typeface="Arial"/>
              </a:rPr>
              <a:t>45.7% </a:t>
            </a:r>
            <a:r>
              <a:rPr sz="2100" spc="-5" dirty="0">
                <a:solidFill>
                  <a:srgbClr val="5D5F61"/>
                </a:solidFill>
                <a:latin typeface="Arial"/>
                <a:cs typeface="Arial"/>
              </a:rPr>
              <a:t>professional </a:t>
            </a:r>
            <a:r>
              <a:rPr sz="2100" dirty="0">
                <a:solidFill>
                  <a:srgbClr val="5D5F61"/>
                </a:solidFill>
                <a:latin typeface="Arial"/>
                <a:cs typeface="Arial"/>
              </a:rPr>
              <a:t>science</a:t>
            </a:r>
            <a:r>
              <a:rPr sz="2100" spc="-10" dirty="0">
                <a:solidFill>
                  <a:srgbClr val="5D5F61"/>
                </a:solidFill>
                <a:latin typeface="Arial"/>
                <a:cs typeface="Arial"/>
              </a:rPr>
              <a:t> </a:t>
            </a:r>
            <a:r>
              <a:rPr sz="2100" spc="-5" dirty="0">
                <a:solidFill>
                  <a:srgbClr val="5D5F61"/>
                </a:solidFill>
                <a:latin typeface="Arial"/>
                <a:cs typeface="Arial"/>
              </a:rPr>
              <a:t>occupations</a:t>
            </a:r>
            <a:endParaRPr sz="2100">
              <a:latin typeface="Arial"/>
              <a:cs typeface="Arial"/>
            </a:endParaRPr>
          </a:p>
          <a:p>
            <a:pPr marL="240665" indent="-228600">
              <a:lnSpc>
                <a:spcPct val="100000"/>
              </a:lnSpc>
              <a:spcBef>
                <a:spcPts val="850"/>
              </a:spcBef>
              <a:buChar char="•"/>
              <a:tabLst>
                <a:tab pos="240665" algn="l"/>
                <a:tab pos="241300" algn="l"/>
              </a:tabLst>
            </a:pPr>
            <a:r>
              <a:rPr sz="2100" b="1" spc="-5" dirty="0">
                <a:solidFill>
                  <a:srgbClr val="5D5F61"/>
                </a:solidFill>
                <a:latin typeface="Arial"/>
                <a:cs typeface="Arial"/>
              </a:rPr>
              <a:t>16% </a:t>
            </a:r>
            <a:r>
              <a:rPr sz="2100" spc="-15" dirty="0">
                <a:solidFill>
                  <a:srgbClr val="5D5F61"/>
                </a:solidFill>
                <a:latin typeface="Arial"/>
                <a:cs typeface="Arial"/>
              </a:rPr>
              <a:t>UK’s </a:t>
            </a:r>
            <a:r>
              <a:rPr sz="2100" spc="-5" dirty="0">
                <a:solidFill>
                  <a:srgbClr val="5D5F61"/>
                </a:solidFill>
                <a:latin typeface="Arial"/>
                <a:cs typeface="Arial"/>
              </a:rPr>
              <a:t>professional </a:t>
            </a:r>
            <a:r>
              <a:rPr sz="2100" dirty="0">
                <a:solidFill>
                  <a:srgbClr val="5D5F61"/>
                </a:solidFill>
                <a:latin typeface="Arial"/>
                <a:cs typeface="Arial"/>
              </a:rPr>
              <a:t>ICT</a:t>
            </a:r>
            <a:r>
              <a:rPr sz="2100" spc="-35" dirty="0">
                <a:solidFill>
                  <a:srgbClr val="5D5F61"/>
                </a:solidFill>
                <a:latin typeface="Arial"/>
                <a:cs typeface="Arial"/>
              </a:rPr>
              <a:t> </a:t>
            </a:r>
            <a:r>
              <a:rPr sz="2100" spc="-5" dirty="0">
                <a:solidFill>
                  <a:srgbClr val="5D5F61"/>
                </a:solidFill>
                <a:latin typeface="Arial"/>
                <a:cs typeface="Arial"/>
              </a:rPr>
              <a:t>occupations</a:t>
            </a:r>
            <a:endParaRPr sz="2100">
              <a:latin typeface="Arial"/>
              <a:cs typeface="Arial"/>
            </a:endParaRPr>
          </a:p>
          <a:p>
            <a:pPr marL="240665" indent="-228600">
              <a:lnSpc>
                <a:spcPct val="100000"/>
              </a:lnSpc>
              <a:spcBef>
                <a:spcPts val="850"/>
              </a:spcBef>
              <a:buChar char="•"/>
              <a:tabLst>
                <a:tab pos="240665" algn="l"/>
                <a:tab pos="241300" algn="l"/>
              </a:tabLst>
            </a:pPr>
            <a:r>
              <a:rPr sz="2100" b="1" spc="-5" dirty="0">
                <a:solidFill>
                  <a:srgbClr val="5D5F61"/>
                </a:solidFill>
                <a:latin typeface="Arial"/>
                <a:cs typeface="Arial"/>
              </a:rPr>
              <a:t>10% </a:t>
            </a:r>
            <a:r>
              <a:rPr sz="2100" spc="-15" dirty="0">
                <a:solidFill>
                  <a:srgbClr val="5D5F61"/>
                </a:solidFill>
                <a:latin typeface="Arial"/>
                <a:cs typeface="Arial"/>
              </a:rPr>
              <a:t>UK’s </a:t>
            </a:r>
            <a:r>
              <a:rPr sz="2100" spc="-5" dirty="0">
                <a:solidFill>
                  <a:srgbClr val="5D5F61"/>
                </a:solidFill>
                <a:latin typeface="Arial"/>
                <a:cs typeface="Arial"/>
              </a:rPr>
              <a:t>professional engineering</a:t>
            </a:r>
            <a:r>
              <a:rPr sz="2100" spc="-15" dirty="0">
                <a:solidFill>
                  <a:srgbClr val="5D5F61"/>
                </a:solidFill>
                <a:latin typeface="Arial"/>
                <a:cs typeface="Arial"/>
              </a:rPr>
              <a:t> </a:t>
            </a:r>
            <a:r>
              <a:rPr sz="2100" spc="-5" dirty="0">
                <a:solidFill>
                  <a:srgbClr val="5D5F61"/>
                </a:solidFill>
                <a:latin typeface="Arial"/>
                <a:cs typeface="Arial"/>
              </a:rPr>
              <a:t>occupations</a:t>
            </a:r>
            <a:endParaRPr sz="2100">
              <a:latin typeface="Arial"/>
              <a:cs typeface="Arial"/>
            </a:endParaRPr>
          </a:p>
          <a:p>
            <a:pPr marL="12700" marR="5080">
              <a:lnSpc>
                <a:spcPct val="100000"/>
              </a:lnSpc>
              <a:spcBef>
                <a:spcPts val="1420"/>
              </a:spcBef>
            </a:pPr>
            <a:r>
              <a:rPr sz="2100" spc="15" dirty="0">
                <a:solidFill>
                  <a:srgbClr val="5D5F61"/>
                </a:solidFill>
                <a:latin typeface="Arial"/>
                <a:cs typeface="Arial"/>
              </a:rPr>
              <a:t>People from black </a:t>
            </a:r>
            <a:r>
              <a:rPr sz="2100" spc="10" dirty="0">
                <a:solidFill>
                  <a:srgbClr val="5D5F61"/>
                </a:solidFill>
                <a:latin typeface="Arial"/>
                <a:cs typeface="Arial"/>
              </a:rPr>
              <a:t>and </a:t>
            </a:r>
            <a:r>
              <a:rPr sz="2100" spc="15" dirty="0">
                <a:solidFill>
                  <a:srgbClr val="5D5F61"/>
                </a:solidFill>
                <a:latin typeface="Arial"/>
                <a:cs typeface="Arial"/>
              </a:rPr>
              <a:t>minority ethnic </a:t>
            </a:r>
            <a:r>
              <a:rPr sz="2100" spc="20" dirty="0">
                <a:solidFill>
                  <a:srgbClr val="5D5F61"/>
                </a:solidFill>
                <a:latin typeface="Arial"/>
                <a:cs typeface="Arial"/>
              </a:rPr>
              <a:t>backgrounds  </a:t>
            </a:r>
            <a:r>
              <a:rPr sz="2100" spc="15" dirty="0">
                <a:solidFill>
                  <a:srgbClr val="5D5F61"/>
                </a:solidFill>
                <a:latin typeface="Arial"/>
                <a:cs typeface="Arial"/>
              </a:rPr>
              <a:t>(BME) make </a:t>
            </a:r>
            <a:r>
              <a:rPr sz="2100" spc="10" dirty="0">
                <a:solidFill>
                  <a:srgbClr val="5D5F61"/>
                </a:solidFill>
                <a:latin typeface="Arial"/>
                <a:cs typeface="Arial"/>
              </a:rPr>
              <a:t>up </a:t>
            </a:r>
            <a:r>
              <a:rPr sz="2100" b="1" spc="15" dirty="0">
                <a:solidFill>
                  <a:srgbClr val="5D5F61"/>
                </a:solidFill>
                <a:latin typeface="Arial"/>
                <a:cs typeface="Arial"/>
              </a:rPr>
              <a:t>12.8% </a:t>
            </a:r>
            <a:r>
              <a:rPr sz="2100" spc="10" dirty="0">
                <a:solidFill>
                  <a:srgbClr val="5D5F61"/>
                </a:solidFill>
                <a:latin typeface="Arial"/>
                <a:cs typeface="Arial"/>
              </a:rPr>
              <a:t>of the UK </a:t>
            </a:r>
            <a:r>
              <a:rPr sz="2100" spc="15" dirty="0">
                <a:solidFill>
                  <a:srgbClr val="5D5F61"/>
                </a:solidFill>
                <a:latin typeface="Arial"/>
                <a:cs typeface="Arial"/>
              </a:rPr>
              <a:t>population, only </a:t>
            </a:r>
            <a:r>
              <a:rPr sz="2100" spc="20" dirty="0">
                <a:solidFill>
                  <a:srgbClr val="5D5F61"/>
                </a:solidFill>
                <a:latin typeface="Arial"/>
                <a:cs typeface="Arial"/>
              </a:rPr>
              <a:t>6%  </a:t>
            </a:r>
            <a:r>
              <a:rPr sz="2100" spc="10" dirty="0">
                <a:solidFill>
                  <a:srgbClr val="5D5F61"/>
                </a:solidFill>
                <a:latin typeface="Arial"/>
                <a:cs typeface="Arial"/>
              </a:rPr>
              <a:t>of </a:t>
            </a:r>
            <a:r>
              <a:rPr sz="2100" spc="15" dirty="0">
                <a:solidFill>
                  <a:srgbClr val="5D5F61"/>
                </a:solidFill>
                <a:latin typeface="Arial"/>
                <a:cs typeface="Arial"/>
              </a:rPr>
              <a:t>engineers </a:t>
            </a:r>
            <a:r>
              <a:rPr sz="2100" spc="10" dirty="0">
                <a:solidFill>
                  <a:srgbClr val="5D5F61"/>
                </a:solidFill>
                <a:latin typeface="Arial"/>
                <a:cs typeface="Arial"/>
              </a:rPr>
              <a:t>are </a:t>
            </a:r>
            <a:r>
              <a:rPr sz="2100" spc="15" dirty="0">
                <a:solidFill>
                  <a:srgbClr val="5D5F61"/>
                </a:solidFill>
                <a:latin typeface="Arial"/>
                <a:cs typeface="Arial"/>
              </a:rPr>
              <a:t>from </a:t>
            </a:r>
            <a:r>
              <a:rPr sz="2100" dirty="0">
                <a:solidFill>
                  <a:srgbClr val="5D5F61"/>
                </a:solidFill>
                <a:latin typeface="Arial"/>
                <a:cs typeface="Arial"/>
              </a:rPr>
              <a:t>a </a:t>
            </a:r>
            <a:r>
              <a:rPr sz="2100" spc="10" dirty="0">
                <a:solidFill>
                  <a:srgbClr val="5D5F61"/>
                </a:solidFill>
                <a:latin typeface="Arial"/>
                <a:cs typeface="Arial"/>
              </a:rPr>
              <a:t>BME</a:t>
            </a:r>
            <a:r>
              <a:rPr sz="2100" spc="175" dirty="0">
                <a:solidFill>
                  <a:srgbClr val="5D5F61"/>
                </a:solidFill>
                <a:latin typeface="Arial"/>
                <a:cs typeface="Arial"/>
              </a:rPr>
              <a:t> </a:t>
            </a:r>
            <a:r>
              <a:rPr sz="2100" spc="20" dirty="0">
                <a:solidFill>
                  <a:srgbClr val="5D5F61"/>
                </a:solidFill>
                <a:latin typeface="Arial"/>
                <a:cs typeface="Arial"/>
              </a:rPr>
              <a:t>background.</a:t>
            </a:r>
            <a:endParaRPr sz="2100">
              <a:latin typeface="Arial"/>
              <a:cs typeface="Arial"/>
            </a:endParaRPr>
          </a:p>
        </p:txBody>
      </p:sp>
      <p:sp>
        <p:nvSpPr>
          <p:cNvPr id="5" name="object 5"/>
          <p:cNvSpPr/>
          <p:nvPr/>
        </p:nvSpPr>
        <p:spPr>
          <a:xfrm>
            <a:off x="8306999" y="4058008"/>
            <a:ext cx="401320" cy="0"/>
          </a:xfrm>
          <a:custGeom>
            <a:avLst/>
            <a:gdLst/>
            <a:ahLst/>
            <a:cxnLst/>
            <a:rect l="l" t="t" r="r" b="b"/>
            <a:pathLst>
              <a:path w="401320">
                <a:moveTo>
                  <a:pt x="0" y="0"/>
                </a:moveTo>
                <a:lnTo>
                  <a:pt x="400875" y="0"/>
                </a:lnTo>
              </a:path>
            </a:pathLst>
          </a:custGeom>
          <a:ln w="13017">
            <a:solidFill>
              <a:srgbClr val="0072BC"/>
            </a:solidFill>
          </a:ln>
        </p:spPr>
        <p:txBody>
          <a:bodyPr wrap="square" lIns="0" tIns="0" rIns="0" bIns="0" rtlCol="0"/>
          <a:lstStyle/>
          <a:p>
            <a:endParaRPr/>
          </a:p>
        </p:txBody>
      </p:sp>
      <p:sp>
        <p:nvSpPr>
          <p:cNvPr id="6" name="object 6"/>
          <p:cNvSpPr txBox="1"/>
          <p:nvPr/>
        </p:nvSpPr>
        <p:spPr>
          <a:xfrm>
            <a:off x="8294299" y="3421948"/>
            <a:ext cx="1452245" cy="665480"/>
          </a:xfrm>
          <a:prstGeom prst="rect">
            <a:avLst/>
          </a:prstGeom>
        </p:spPr>
        <p:txBody>
          <a:bodyPr vert="horz" wrap="square" lIns="0" tIns="12700" rIns="0" bIns="0" rtlCol="0">
            <a:spAutoFit/>
          </a:bodyPr>
          <a:lstStyle/>
          <a:p>
            <a:pPr marL="12700" marR="5080">
              <a:lnSpc>
                <a:spcPct val="100000"/>
              </a:lnSpc>
              <a:spcBef>
                <a:spcPts val="100"/>
              </a:spcBef>
            </a:pPr>
            <a:r>
              <a:rPr sz="1400" spc="5" dirty="0">
                <a:solidFill>
                  <a:srgbClr val="5D5F61"/>
                </a:solidFill>
                <a:latin typeface="Arial"/>
                <a:cs typeface="Arial"/>
              </a:rPr>
              <a:t>Ref: </a:t>
            </a:r>
            <a:r>
              <a:rPr sz="1400" u="heavy" dirty="0">
                <a:solidFill>
                  <a:srgbClr val="0072BC"/>
                </a:solidFill>
                <a:uFill>
                  <a:solidFill>
                    <a:srgbClr val="0072BC"/>
                  </a:solidFill>
                </a:uFill>
                <a:latin typeface="Arial"/>
                <a:cs typeface="Arial"/>
                <a:hlinkClick r:id="rId3"/>
              </a:rPr>
              <a:t>Women </a:t>
            </a:r>
            <a:r>
              <a:rPr sz="1400" u="heavy" spc="5" dirty="0">
                <a:solidFill>
                  <a:srgbClr val="0072BC"/>
                </a:solidFill>
                <a:uFill>
                  <a:solidFill>
                    <a:srgbClr val="0072BC"/>
                  </a:solidFill>
                </a:uFill>
                <a:latin typeface="Arial"/>
                <a:cs typeface="Arial"/>
                <a:hlinkClick r:id="rId3"/>
              </a:rPr>
              <a:t>in </a:t>
            </a:r>
            <a:r>
              <a:rPr sz="1400" spc="5" dirty="0">
                <a:solidFill>
                  <a:srgbClr val="0072BC"/>
                </a:solidFill>
                <a:latin typeface="Arial"/>
                <a:cs typeface="Arial"/>
                <a:hlinkClick r:id="rId3"/>
              </a:rPr>
              <a:t> </a:t>
            </a:r>
            <a:r>
              <a:rPr sz="1400" u="heavy" spc="5" dirty="0">
                <a:solidFill>
                  <a:srgbClr val="0072BC"/>
                </a:solidFill>
                <a:uFill>
                  <a:solidFill>
                    <a:srgbClr val="0072BC"/>
                  </a:solidFill>
                </a:uFill>
                <a:latin typeface="Arial"/>
                <a:cs typeface="Arial"/>
                <a:hlinkClick r:id="rId3"/>
              </a:rPr>
              <a:t>STEM Workforce </a:t>
            </a:r>
            <a:r>
              <a:rPr sz="1400" spc="5" dirty="0">
                <a:solidFill>
                  <a:srgbClr val="0072BC"/>
                </a:solidFill>
                <a:latin typeface="Arial"/>
                <a:cs typeface="Arial"/>
                <a:hlinkClick r:id="rId3"/>
              </a:rPr>
              <a:t> </a:t>
            </a:r>
            <a:r>
              <a:rPr sz="1400" spc="10" dirty="0">
                <a:solidFill>
                  <a:srgbClr val="0072BC"/>
                </a:solidFill>
                <a:latin typeface="Arial"/>
                <a:cs typeface="Arial"/>
                <a:hlinkClick r:id="rId3"/>
              </a:rPr>
              <a:t>2019</a:t>
            </a:r>
            <a:endParaRPr sz="1400" dirty="0">
              <a:latin typeface="Arial"/>
              <a:cs typeface="Arial"/>
            </a:endParaRPr>
          </a:p>
        </p:txBody>
      </p:sp>
      <p:sp>
        <p:nvSpPr>
          <p:cNvPr id="7" name="object 7"/>
          <p:cNvSpPr/>
          <p:nvPr/>
        </p:nvSpPr>
        <p:spPr>
          <a:xfrm>
            <a:off x="8691371" y="5342187"/>
            <a:ext cx="1019810" cy="0"/>
          </a:xfrm>
          <a:custGeom>
            <a:avLst/>
            <a:gdLst/>
            <a:ahLst/>
            <a:cxnLst/>
            <a:rect l="l" t="t" r="r" b="b"/>
            <a:pathLst>
              <a:path w="1019809">
                <a:moveTo>
                  <a:pt x="0" y="0"/>
                </a:moveTo>
                <a:lnTo>
                  <a:pt x="1019721" y="0"/>
                </a:lnTo>
              </a:path>
            </a:pathLst>
          </a:custGeom>
          <a:ln w="13017">
            <a:solidFill>
              <a:srgbClr val="0072BC"/>
            </a:solidFill>
          </a:ln>
        </p:spPr>
        <p:txBody>
          <a:bodyPr wrap="square" lIns="0" tIns="0" rIns="0" bIns="0" rtlCol="0"/>
          <a:lstStyle/>
          <a:p>
            <a:endParaRPr/>
          </a:p>
        </p:txBody>
      </p:sp>
      <p:sp>
        <p:nvSpPr>
          <p:cNvPr id="8" name="object 8"/>
          <p:cNvSpPr txBox="1"/>
          <p:nvPr/>
        </p:nvSpPr>
        <p:spPr>
          <a:xfrm>
            <a:off x="8285601" y="5132848"/>
            <a:ext cx="1526015" cy="443711"/>
          </a:xfrm>
          <a:prstGeom prst="rect">
            <a:avLst/>
          </a:prstGeom>
        </p:spPr>
        <p:txBody>
          <a:bodyPr vert="horz" wrap="square" lIns="0" tIns="12700" rIns="0" bIns="0" rtlCol="0">
            <a:spAutoFit/>
          </a:bodyPr>
          <a:lstStyle/>
          <a:p>
            <a:pPr marL="12700">
              <a:lnSpc>
                <a:spcPct val="100000"/>
              </a:lnSpc>
              <a:spcBef>
                <a:spcPts val="100"/>
              </a:spcBef>
            </a:pPr>
            <a:r>
              <a:rPr lang="en-US" sz="1400" spc="5" dirty="0" smtClean="0">
                <a:solidFill>
                  <a:srgbClr val="5D5F61"/>
                </a:solidFill>
                <a:latin typeface="Arial"/>
                <a:cs typeface="Arial"/>
              </a:rPr>
              <a:t>Ref: </a:t>
            </a:r>
            <a:r>
              <a:rPr sz="1400" spc="10" dirty="0" smtClean="0">
                <a:solidFill>
                  <a:srgbClr val="0072BC"/>
                </a:solidFill>
                <a:latin typeface="Arial"/>
                <a:cs typeface="Arial"/>
                <a:hlinkClick r:id="rId4"/>
              </a:rPr>
              <a:t>Engineering</a:t>
            </a:r>
            <a:r>
              <a:rPr lang="en-GB" sz="1400" spc="10" dirty="0" smtClean="0">
                <a:solidFill>
                  <a:srgbClr val="0072BC"/>
                </a:solidFill>
                <a:latin typeface="Arial"/>
                <a:cs typeface="Arial"/>
                <a:hlinkClick r:id="rId4"/>
              </a:rPr>
              <a:t> </a:t>
            </a:r>
            <a:br>
              <a:rPr lang="en-GB" sz="1400" spc="10" dirty="0" smtClean="0">
                <a:solidFill>
                  <a:srgbClr val="0072BC"/>
                </a:solidFill>
                <a:latin typeface="Arial"/>
                <a:cs typeface="Arial"/>
                <a:hlinkClick r:id="rId4"/>
              </a:rPr>
            </a:br>
            <a:r>
              <a:rPr lang="en-GB" sz="1400" spc="10" dirty="0" smtClean="0">
                <a:solidFill>
                  <a:srgbClr val="0072BC"/>
                </a:solidFill>
                <a:latin typeface="Arial"/>
                <a:cs typeface="Arial"/>
                <a:hlinkClick r:id="rId4"/>
              </a:rPr>
              <a:t>UK 2018</a:t>
            </a:r>
            <a:endParaRPr sz="1400" dirty="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299" y="1683683"/>
            <a:ext cx="9273540" cy="482600"/>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00B0D8"/>
                </a:solidFill>
              </a:rPr>
              <a:t>Challenge the </a:t>
            </a:r>
            <a:r>
              <a:rPr spc="25" dirty="0">
                <a:solidFill>
                  <a:srgbClr val="00B0D8"/>
                </a:solidFill>
              </a:rPr>
              <a:t>perception </a:t>
            </a:r>
            <a:r>
              <a:rPr spc="20" dirty="0">
                <a:solidFill>
                  <a:srgbClr val="00B0D8"/>
                </a:solidFill>
              </a:rPr>
              <a:t>that “STEM isn’t for</a:t>
            </a:r>
            <a:r>
              <a:rPr spc="280" dirty="0">
                <a:solidFill>
                  <a:srgbClr val="00B0D8"/>
                </a:solidFill>
              </a:rPr>
              <a:t> </a:t>
            </a:r>
            <a:r>
              <a:rPr spc="25" dirty="0">
                <a:solidFill>
                  <a:srgbClr val="00B0D8"/>
                </a:solidFill>
              </a:rPr>
              <a:t>me”</a:t>
            </a:r>
          </a:p>
        </p:txBody>
      </p:sp>
      <p:sp>
        <p:nvSpPr>
          <p:cNvPr id="3" name="object 3"/>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4" name="object 4"/>
          <p:cNvSpPr txBox="1"/>
          <p:nvPr/>
        </p:nvSpPr>
        <p:spPr>
          <a:xfrm>
            <a:off x="707299" y="2381548"/>
            <a:ext cx="4272280" cy="2782813"/>
          </a:xfrm>
          <a:prstGeom prst="rect">
            <a:avLst/>
          </a:prstGeom>
        </p:spPr>
        <p:txBody>
          <a:bodyPr vert="horz" wrap="square" lIns="0" tIns="12700" rIns="0" bIns="0" rtlCol="0">
            <a:spAutoFit/>
          </a:bodyPr>
          <a:lstStyle/>
          <a:p>
            <a:pPr marL="12700" marR="5080">
              <a:lnSpc>
                <a:spcPct val="100000"/>
              </a:lnSpc>
              <a:spcBef>
                <a:spcPts val="100"/>
              </a:spcBef>
            </a:pPr>
            <a:r>
              <a:rPr sz="2100" i="1" spc="-30" dirty="0">
                <a:solidFill>
                  <a:srgbClr val="5D5F61"/>
                </a:solidFill>
                <a:latin typeface="Arial"/>
                <a:cs typeface="Arial"/>
              </a:rPr>
              <a:t>“Age </a:t>
            </a:r>
            <a:r>
              <a:rPr sz="2100" i="1" spc="-20" dirty="0">
                <a:solidFill>
                  <a:srgbClr val="5D5F61"/>
                </a:solidFill>
                <a:latin typeface="Arial"/>
                <a:cs typeface="Arial"/>
              </a:rPr>
              <a:t>is </a:t>
            </a:r>
            <a:r>
              <a:rPr sz="2100" i="1" spc="-30" dirty="0">
                <a:solidFill>
                  <a:srgbClr val="5D5F61"/>
                </a:solidFill>
                <a:latin typeface="Arial"/>
                <a:cs typeface="Arial"/>
              </a:rPr>
              <a:t>just </a:t>
            </a:r>
            <a:r>
              <a:rPr sz="2100" i="1" dirty="0">
                <a:solidFill>
                  <a:srgbClr val="5D5F61"/>
                </a:solidFill>
                <a:latin typeface="Arial"/>
                <a:cs typeface="Arial"/>
              </a:rPr>
              <a:t>a </a:t>
            </a:r>
            <a:r>
              <a:rPr sz="2100" i="1" spc="-30" dirty="0">
                <a:solidFill>
                  <a:srgbClr val="5D5F61"/>
                </a:solidFill>
                <a:latin typeface="Arial"/>
                <a:cs typeface="Arial"/>
              </a:rPr>
              <a:t>number </a:t>
            </a:r>
            <a:r>
              <a:rPr sz="2100" i="1" spc="-25" dirty="0">
                <a:solidFill>
                  <a:srgbClr val="5D5F61"/>
                </a:solidFill>
                <a:latin typeface="Arial"/>
                <a:cs typeface="Arial"/>
              </a:rPr>
              <a:t>and </a:t>
            </a:r>
            <a:r>
              <a:rPr sz="2100" i="1" spc="-30" dirty="0">
                <a:solidFill>
                  <a:srgbClr val="5D5F61"/>
                </a:solidFill>
                <a:latin typeface="Arial"/>
                <a:cs typeface="Arial"/>
              </a:rPr>
              <a:t>maths</a:t>
            </a:r>
            <a:r>
              <a:rPr sz="2100" i="1" spc="-365" dirty="0">
                <a:solidFill>
                  <a:srgbClr val="5D5F61"/>
                </a:solidFill>
                <a:latin typeface="Arial"/>
                <a:cs typeface="Arial"/>
              </a:rPr>
              <a:t> </a:t>
            </a:r>
            <a:r>
              <a:rPr sz="2100" i="1" spc="-35" dirty="0">
                <a:solidFill>
                  <a:srgbClr val="5D5F61"/>
                </a:solidFill>
                <a:latin typeface="Arial"/>
                <a:cs typeface="Arial"/>
              </a:rPr>
              <a:t>was  </a:t>
            </a:r>
            <a:r>
              <a:rPr sz="2100" i="1" spc="-30" dirty="0">
                <a:solidFill>
                  <a:srgbClr val="5D5F61"/>
                </a:solidFill>
                <a:latin typeface="Arial"/>
                <a:cs typeface="Arial"/>
              </a:rPr>
              <a:t>never </a:t>
            </a:r>
            <a:r>
              <a:rPr sz="2100" i="1" spc="-20" dirty="0">
                <a:solidFill>
                  <a:srgbClr val="5D5F61"/>
                </a:solidFill>
                <a:latin typeface="Arial"/>
                <a:cs typeface="Arial"/>
              </a:rPr>
              <a:t>my</a:t>
            </a:r>
            <a:r>
              <a:rPr sz="2100" i="1" spc="-105" dirty="0">
                <a:solidFill>
                  <a:srgbClr val="5D5F61"/>
                </a:solidFill>
                <a:latin typeface="Arial"/>
                <a:cs typeface="Arial"/>
              </a:rPr>
              <a:t> </a:t>
            </a:r>
            <a:r>
              <a:rPr sz="2100" i="1" spc="-35" dirty="0">
                <a:solidFill>
                  <a:srgbClr val="5D5F61"/>
                </a:solidFill>
                <a:latin typeface="Arial"/>
                <a:cs typeface="Arial"/>
              </a:rPr>
              <a:t>thing!”</a:t>
            </a:r>
            <a:endParaRPr sz="2100" i="1" dirty="0">
              <a:latin typeface="Arial"/>
              <a:cs typeface="Arial"/>
            </a:endParaRPr>
          </a:p>
          <a:p>
            <a:pPr marL="12700">
              <a:lnSpc>
                <a:spcPct val="100000"/>
              </a:lnSpc>
              <a:spcBef>
                <a:spcPts val="850"/>
              </a:spcBef>
            </a:pPr>
            <a:r>
              <a:rPr sz="2100" b="1" spc="-30" dirty="0">
                <a:solidFill>
                  <a:srgbClr val="5D5F61"/>
                </a:solidFill>
                <a:latin typeface="Arial"/>
                <a:cs typeface="Arial"/>
              </a:rPr>
              <a:t>Helen</a:t>
            </a:r>
            <a:r>
              <a:rPr sz="2100" b="1" spc="-70" dirty="0">
                <a:solidFill>
                  <a:srgbClr val="5D5F61"/>
                </a:solidFill>
                <a:latin typeface="Arial"/>
                <a:cs typeface="Arial"/>
              </a:rPr>
              <a:t> </a:t>
            </a:r>
            <a:r>
              <a:rPr sz="2100" b="1" spc="-35" dirty="0">
                <a:solidFill>
                  <a:srgbClr val="5D5F61"/>
                </a:solidFill>
                <a:latin typeface="Arial"/>
                <a:cs typeface="Arial"/>
              </a:rPr>
              <a:t>Mirren</a:t>
            </a:r>
            <a:endParaRPr sz="2100" dirty="0">
              <a:latin typeface="Arial"/>
              <a:cs typeface="Arial"/>
            </a:endParaRPr>
          </a:p>
          <a:p>
            <a:pPr>
              <a:lnSpc>
                <a:spcPct val="100000"/>
              </a:lnSpc>
            </a:pPr>
            <a:endParaRPr sz="2300" dirty="0">
              <a:latin typeface="Arial"/>
              <a:cs typeface="Arial"/>
            </a:endParaRPr>
          </a:p>
          <a:p>
            <a:pPr>
              <a:lnSpc>
                <a:spcPct val="100000"/>
              </a:lnSpc>
              <a:spcBef>
                <a:spcPts val="5"/>
              </a:spcBef>
            </a:pPr>
            <a:endParaRPr sz="2350" dirty="0">
              <a:latin typeface="Arial"/>
              <a:cs typeface="Arial"/>
            </a:endParaRPr>
          </a:p>
          <a:p>
            <a:pPr marL="12700" marR="300355">
              <a:lnSpc>
                <a:spcPct val="100000"/>
              </a:lnSpc>
            </a:pPr>
            <a:r>
              <a:rPr sz="2100" spc="-30" dirty="0">
                <a:solidFill>
                  <a:srgbClr val="5D5F61"/>
                </a:solidFill>
                <a:latin typeface="Arial"/>
                <a:cs typeface="Arial"/>
              </a:rPr>
              <a:t>This advert </a:t>
            </a:r>
            <a:r>
              <a:rPr sz="2100" spc="-25" dirty="0">
                <a:solidFill>
                  <a:srgbClr val="5D5F61"/>
                </a:solidFill>
                <a:latin typeface="Arial"/>
                <a:cs typeface="Arial"/>
              </a:rPr>
              <a:t>was </a:t>
            </a:r>
            <a:r>
              <a:rPr sz="2100" spc="-35" dirty="0">
                <a:solidFill>
                  <a:srgbClr val="5D5F61"/>
                </a:solidFill>
                <a:latin typeface="Arial"/>
                <a:cs typeface="Arial"/>
              </a:rPr>
              <a:t>released </a:t>
            </a:r>
            <a:r>
              <a:rPr sz="2100" spc="-20" dirty="0">
                <a:solidFill>
                  <a:srgbClr val="5D5F61"/>
                </a:solidFill>
                <a:latin typeface="Arial"/>
                <a:cs typeface="Arial"/>
              </a:rPr>
              <a:t>in </a:t>
            </a:r>
            <a:r>
              <a:rPr sz="2100" spc="-35" dirty="0">
                <a:solidFill>
                  <a:srgbClr val="5D5F61"/>
                </a:solidFill>
                <a:latin typeface="Arial"/>
                <a:cs typeface="Arial"/>
              </a:rPr>
              <a:t>2015.  </a:t>
            </a:r>
            <a:r>
              <a:rPr sz="2100" spc="-50" dirty="0">
                <a:solidFill>
                  <a:srgbClr val="5D5F61"/>
                </a:solidFill>
                <a:latin typeface="Arial"/>
                <a:cs typeface="Arial"/>
              </a:rPr>
              <a:t>L’Oreal </a:t>
            </a:r>
            <a:r>
              <a:rPr sz="2100" spc="-30" dirty="0">
                <a:solidFill>
                  <a:srgbClr val="5D5F61"/>
                </a:solidFill>
                <a:latin typeface="Arial"/>
                <a:cs typeface="Arial"/>
              </a:rPr>
              <a:t>Paris changed </a:t>
            </a:r>
            <a:r>
              <a:rPr sz="2100" spc="-20" dirty="0">
                <a:solidFill>
                  <a:srgbClr val="5D5F61"/>
                </a:solidFill>
                <a:latin typeface="Arial"/>
                <a:cs typeface="Arial"/>
              </a:rPr>
              <a:t>it </a:t>
            </a:r>
            <a:r>
              <a:rPr sz="2100" spc="-30" dirty="0">
                <a:solidFill>
                  <a:srgbClr val="5D5F61"/>
                </a:solidFill>
                <a:latin typeface="Arial"/>
                <a:cs typeface="Arial"/>
              </a:rPr>
              <a:t>soon</a:t>
            </a:r>
            <a:r>
              <a:rPr sz="2100" spc="-240" dirty="0">
                <a:solidFill>
                  <a:srgbClr val="5D5F61"/>
                </a:solidFill>
                <a:latin typeface="Arial"/>
                <a:cs typeface="Arial"/>
              </a:rPr>
              <a:t> </a:t>
            </a:r>
            <a:r>
              <a:rPr sz="2100" spc="-35" dirty="0">
                <a:solidFill>
                  <a:srgbClr val="5D5F61"/>
                </a:solidFill>
                <a:latin typeface="Arial"/>
                <a:cs typeface="Arial"/>
              </a:rPr>
              <a:t>after  receiving</a:t>
            </a:r>
            <a:r>
              <a:rPr sz="2100" spc="-70" dirty="0">
                <a:solidFill>
                  <a:srgbClr val="5D5F61"/>
                </a:solidFill>
                <a:latin typeface="Arial"/>
                <a:cs typeface="Arial"/>
              </a:rPr>
              <a:t> </a:t>
            </a:r>
            <a:r>
              <a:rPr sz="2100" spc="-35" dirty="0">
                <a:solidFill>
                  <a:srgbClr val="5D5F61"/>
                </a:solidFill>
                <a:latin typeface="Arial"/>
                <a:cs typeface="Arial"/>
              </a:rPr>
              <a:t>complaints.</a:t>
            </a:r>
            <a:endParaRPr sz="2100" dirty="0">
              <a:latin typeface="Arial"/>
              <a:cs typeface="Arial"/>
            </a:endParaRPr>
          </a:p>
        </p:txBody>
      </p:sp>
      <p:sp>
        <p:nvSpPr>
          <p:cNvPr id="5" name="object 5"/>
          <p:cNvSpPr txBox="1"/>
          <p:nvPr/>
        </p:nvSpPr>
        <p:spPr>
          <a:xfrm>
            <a:off x="707299" y="5929505"/>
            <a:ext cx="4345940" cy="228268"/>
          </a:xfrm>
          <a:prstGeom prst="rect">
            <a:avLst/>
          </a:prstGeom>
        </p:spPr>
        <p:txBody>
          <a:bodyPr vert="horz" wrap="square" lIns="0" tIns="12700" rIns="0" bIns="0" rtlCol="0">
            <a:spAutoFit/>
          </a:bodyPr>
          <a:lstStyle/>
          <a:p>
            <a:pPr marL="12700">
              <a:lnSpc>
                <a:spcPct val="100000"/>
              </a:lnSpc>
              <a:spcBef>
                <a:spcPts val="100"/>
              </a:spcBef>
            </a:pPr>
            <a:r>
              <a:rPr lang="en-US" sz="1400" spc="5" dirty="0" smtClean="0">
                <a:solidFill>
                  <a:srgbClr val="5D5F61"/>
                </a:solidFill>
                <a:latin typeface="Arial"/>
                <a:cs typeface="Arial"/>
              </a:rPr>
              <a:t>Ref:</a:t>
            </a:r>
            <a:r>
              <a:rPr lang="en-US" sz="1400" spc="55" dirty="0" smtClean="0">
                <a:solidFill>
                  <a:srgbClr val="5D5F61"/>
                </a:solidFill>
                <a:latin typeface="Arial"/>
                <a:cs typeface="Arial"/>
              </a:rPr>
              <a:t> </a:t>
            </a:r>
            <a:r>
              <a:rPr lang="en-US" sz="1400" u="heavy" spc="5" dirty="0" smtClean="0">
                <a:solidFill>
                  <a:srgbClr val="0072BC"/>
                </a:solidFill>
                <a:uFill>
                  <a:solidFill>
                    <a:srgbClr val="0072BC"/>
                  </a:solidFill>
                </a:uFill>
                <a:latin typeface="Arial"/>
                <a:cs typeface="Arial"/>
                <a:hlinkClick r:id="rId3"/>
              </a:rPr>
              <a:t>https://www.bbc.co.uk/news/education-31658852</a:t>
            </a:r>
            <a:endParaRPr lang="en-US" sz="1400" dirty="0">
              <a:latin typeface="Arial"/>
              <a:cs typeface="Arial"/>
            </a:endParaRPr>
          </a:p>
        </p:txBody>
      </p:sp>
      <p:sp>
        <p:nvSpPr>
          <p:cNvPr id="6" name="object 6"/>
          <p:cNvSpPr/>
          <p:nvPr/>
        </p:nvSpPr>
        <p:spPr>
          <a:xfrm>
            <a:off x="7083878" y="2578151"/>
            <a:ext cx="2827619" cy="353865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989279" y="2469730"/>
            <a:ext cx="2985770" cy="3647440"/>
          </a:xfrm>
          <a:custGeom>
            <a:avLst/>
            <a:gdLst/>
            <a:ahLst/>
            <a:cxnLst/>
            <a:rect l="l" t="t" r="r" b="b"/>
            <a:pathLst>
              <a:path w="2985770" h="3647440">
                <a:moveTo>
                  <a:pt x="0" y="3647084"/>
                </a:moveTo>
                <a:lnTo>
                  <a:pt x="2985300" y="3647084"/>
                </a:lnTo>
                <a:lnTo>
                  <a:pt x="2985300" y="0"/>
                </a:lnTo>
                <a:lnTo>
                  <a:pt x="0" y="0"/>
                </a:lnTo>
                <a:lnTo>
                  <a:pt x="0" y="3647084"/>
                </a:lnTo>
                <a:close/>
              </a:path>
            </a:pathLst>
          </a:custGeom>
          <a:ln w="6350">
            <a:solidFill>
              <a:srgbClr val="5D5F61"/>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299" y="1683683"/>
            <a:ext cx="9273540" cy="482600"/>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00B0D8"/>
                </a:solidFill>
              </a:rPr>
              <a:t>Challenge the </a:t>
            </a:r>
            <a:r>
              <a:rPr spc="25" dirty="0">
                <a:solidFill>
                  <a:srgbClr val="00B0D8"/>
                </a:solidFill>
              </a:rPr>
              <a:t>perception </a:t>
            </a:r>
            <a:r>
              <a:rPr spc="20" dirty="0">
                <a:solidFill>
                  <a:srgbClr val="00B0D8"/>
                </a:solidFill>
              </a:rPr>
              <a:t>that “STEM isn’t for</a:t>
            </a:r>
            <a:r>
              <a:rPr spc="280" dirty="0">
                <a:solidFill>
                  <a:srgbClr val="00B0D8"/>
                </a:solidFill>
              </a:rPr>
              <a:t> </a:t>
            </a:r>
            <a:r>
              <a:rPr spc="25" dirty="0">
                <a:solidFill>
                  <a:srgbClr val="00B0D8"/>
                </a:solidFill>
              </a:rPr>
              <a:t>me”</a:t>
            </a:r>
          </a:p>
        </p:txBody>
      </p:sp>
      <p:sp>
        <p:nvSpPr>
          <p:cNvPr id="3" name="object 3"/>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4" name="object 4"/>
          <p:cNvSpPr/>
          <p:nvPr/>
        </p:nvSpPr>
        <p:spPr>
          <a:xfrm>
            <a:off x="768768" y="2436317"/>
            <a:ext cx="9265919" cy="411479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9054404" y="6220157"/>
            <a:ext cx="4345940" cy="228268"/>
          </a:xfrm>
          <a:prstGeom prst="rect">
            <a:avLst/>
          </a:prstGeom>
        </p:spPr>
        <p:txBody>
          <a:bodyPr vert="horz" wrap="square" lIns="0" tIns="12700" rIns="0" bIns="0" rtlCol="0">
            <a:spAutoFit/>
          </a:bodyPr>
          <a:lstStyle/>
          <a:p>
            <a:pPr marL="12700">
              <a:lnSpc>
                <a:spcPct val="100000"/>
              </a:lnSpc>
              <a:spcBef>
                <a:spcPts val="100"/>
              </a:spcBef>
            </a:pPr>
            <a:r>
              <a:rPr sz="1400" spc="5" dirty="0" smtClean="0">
                <a:solidFill>
                  <a:srgbClr val="5D5F61"/>
                </a:solidFill>
                <a:latin typeface="Arial"/>
                <a:cs typeface="Arial"/>
              </a:rPr>
              <a:t>Ref</a:t>
            </a:r>
            <a:r>
              <a:rPr lang="en-GB" sz="1400" spc="5" dirty="0" smtClean="0">
                <a:solidFill>
                  <a:srgbClr val="5D5F61"/>
                </a:solidFill>
                <a:latin typeface="Arial"/>
                <a:cs typeface="Arial"/>
              </a:rPr>
              <a:t>: Google</a:t>
            </a:r>
            <a:endParaRPr sz="1400" dirty="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299" y="1683683"/>
            <a:ext cx="9273540" cy="482600"/>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00B0D8"/>
                </a:solidFill>
              </a:rPr>
              <a:t>Challenge the </a:t>
            </a:r>
            <a:r>
              <a:rPr spc="25" dirty="0">
                <a:solidFill>
                  <a:srgbClr val="00B0D8"/>
                </a:solidFill>
              </a:rPr>
              <a:t>perception </a:t>
            </a:r>
            <a:r>
              <a:rPr spc="20" dirty="0">
                <a:solidFill>
                  <a:srgbClr val="00B0D8"/>
                </a:solidFill>
              </a:rPr>
              <a:t>that “STEM isn’t for</a:t>
            </a:r>
            <a:r>
              <a:rPr spc="280" dirty="0">
                <a:solidFill>
                  <a:srgbClr val="00B0D8"/>
                </a:solidFill>
              </a:rPr>
              <a:t> </a:t>
            </a:r>
            <a:r>
              <a:rPr spc="25" dirty="0">
                <a:solidFill>
                  <a:srgbClr val="00B0D8"/>
                </a:solidFill>
              </a:rPr>
              <a:t>me”</a:t>
            </a:r>
          </a:p>
        </p:txBody>
      </p:sp>
      <p:sp>
        <p:nvSpPr>
          <p:cNvPr id="3" name="object 3"/>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4" name="object 4"/>
          <p:cNvSpPr/>
          <p:nvPr/>
        </p:nvSpPr>
        <p:spPr>
          <a:xfrm>
            <a:off x="793152" y="2460701"/>
            <a:ext cx="9287255" cy="409041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9054404" y="6220157"/>
            <a:ext cx="4345940" cy="228268"/>
          </a:xfrm>
          <a:prstGeom prst="rect">
            <a:avLst/>
          </a:prstGeom>
        </p:spPr>
        <p:txBody>
          <a:bodyPr vert="horz" wrap="square" lIns="0" tIns="12700" rIns="0" bIns="0" rtlCol="0">
            <a:spAutoFit/>
          </a:bodyPr>
          <a:lstStyle/>
          <a:p>
            <a:pPr marL="12700">
              <a:lnSpc>
                <a:spcPct val="100000"/>
              </a:lnSpc>
              <a:spcBef>
                <a:spcPts val="100"/>
              </a:spcBef>
            </a:pPr>
            <a:r>
              <a:rPr sz="1400" spc="5" dirty="0" smtClean="0">
                <a:solidFill>
                  <a:srgbClr val="5D5F61"/>
                </a:solidFill>
                <a:latin typeface="Arial"/>
                <a:cs typeface="Arial"/>
              </a:rPr>
              <a:t>Ref</a:t>
            </a:r>
            <a:r>
              <a:rPr lang="en-GB" sz="1400" spc="5" dirty="0" smtClean="0">
                <a:solidFill>
                  <a:srgbClr val="5D5F61"/>
                </a:solidFill>
                <a:latin typeface="Arial"/>
                <a:cs typeface="Arial"/>
              </a:rPr>
              <a:t>: Google</a:t>
            </a:r>
            <a:endParaRPr sz="1400" dirty="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2876548"/>
            <a:ext cx="6203315" cy="2844368"/>
          </a:xfrm>
          <a:prstGeom prst="rect">
            <a:avLst/>
          </a:prstGeom>
        </p:spPr>
        <p:txBody>
          <a:bodyPr vert="horz" wrap="square" lIns="0" tIns="12700" rIns="0" bIns="0" rtlCol="0">
            <a:spAutoFit/>
          </a:bodyPr>
          <a:lstStyle/>
          <a:p>
            <a:pPr marL="12065" marR="153670">
              <a:spcBef>
                <a:spcPts val="100"/>
              </a:spcBef>
              <a:tabLst>
                <a:tab pos="240665" algn="l"/>
                <a:tab pos="241300" algn="l"/>
              </a:tabLst>
            </a:pPr>
            <a:r>
              <a:rPr lang="en-US" sz="2100" spc="10" dirty="0" smtClean="0">
                <a:solidFill>
                  <a:srgbClr val="5D5F61"/>
                </a:solidFill>
                <a:latin typeface="Arial"/>
                <a:cs typeface="Arial"/>
              </a:rPr>
              <a:t>As </a:t>
            </a:r>
            <a:r>
              <a:rPr lang="en-US" sz="2100" dirty="0" smtClean="0">
                <a:solidFill>
                  <a:srgbClr val="5D5F61"/>
                </a:solidFill>
                <a:latin typeface="Arial"/>
                <a:cs typeface="Arial"/>
              </a:rPr>
              <a:t>a </a:t>
            </a:r>
            <a:r>
              <a:rPr lang="en-US" sz="2100" spc="20" dirty="0" smtClean="0">
                <a:solidFill>
                  <a:srgbClr val="5D5F61"/>
                </a:solidFill>
                <a:latin typeface="Arial"/>
                <a:cs typeface="Arial"/>
              </a:rPr>
              <a:t>key </a:t>
            </a:r>
            <a:r>
              <a:rPr lang="en-US" sz="2100" spc="15" dirty="0" smtClean="0">
                <a:solidFill>
                  <a:srgbClr val="5D5F61"/>
                </a:solidFill>
                <a:latin typeface="Arial"/>
                <a:cs typeface="Arial"/>
              </a:rPr>
              <a:t>influencer,</a:t>
            </a:r>
            <a:r>
              <a:rPr lang="en-US" sz="2100" spc="85" dirty="0" smtClean="0">
                <a:solidFill>
                  <a:srgbClr val="5D5F61"/>
                </a:solidFill>
                <a:latin typeface="Arial"/>
                <a:cs typeface="Arial"/>
              </a:rPr>
              <a:t> </a:t>
            </a:r>
            <a:r>
              <a:rPr lang="en-US" sz="2100" spc="20" dirty="0" smtClean="0">
                <a:solidFill>
                  <a:srgbClr val="5D5F61"/>
                </a:solidFill>
                <a:latin typeface="Arial"/>
                <a:cs typeface="Arial"/>
              </a:rPr>
              <a:t>consider:</a:t>
            </a:r>
            <a:endParaRPr lang="en-US" sz="2100" dirty="0" smtClean="0">
              <a:latin typeface="Arial"/>
              <a:cs typeface="Arial"/>
            </a:endParaRPr>
          </a:p>
          <a:p>
            <a:pPr marL="12065" marR="153670">
              <a:spcBef>
                <a:spcPts val="100"/>
              </a:spcBef>
              <a:tabLst>
                <a:tab pos="240665" algn="l"/>
                <a:tab pos="241300" algn="l"/>
              </a:tabLst>
            </a:pPr>
            <a:endParaRPr lang="en-US" sz="1100" spc="10" dirty="0" smtClean="0">
              <a:solidFill>
                <a:srgbClr val="5D5F61"/>
              </a:solidFill>
              <a:latin typeface="Arial"/>
              <a:cs typeface="Arial"/>
            </a:endParaRPr>
          </a:p>
          <a:p>
            <a:pPr marL="240665" marR="153670" indent="-228600">
              <a:spcBef>
                <a:spcPts val="100"/>
              </a:spcBef>
              <a:buFontTx/>
              <a:buChar char="•"/>
              <a:tabLst>
                <a:tab pos="240665" algn="l"/>
                <a:tab pos="241300" algn="l"/>
              </a:tabLst>
            </a:pPr>
            <a:r>
              <a:rPr lang="en-US" sz="2100" spc="10" dirty="0" smtClean="0">
                <a:solidFill>
                  <a:srgbClr val="5D5F61"/>
                </a:solidFill>
                <a:latin typeface="Arial"/>
                <a:cs typeface="Arial"/>
              </a:rPr>
              <a:t>how you </a:t>
            </a:r>
            <a:r>
              <a:rPr lang="en-US" sz="2100" spc="15" dirty="0" smtClean="0">
                <a:solidFill>
                  <a:srgbClr val="5D5F61"/>
                </a:solidFill>
                <a:latin typeface="Arial"/>
                <a:cs typeface="Arial"/>
              </a:rPr>
              <a:t>might speak about STEM</a:t>
            </a:r>
            <a:r>
              <a:rPr lang="en-US" sz="2100" spc="125" dirty="0" smtClean="0">
                <a:solidFill>
                  <a:srgbClr val="5D5F61"/>
                </a:solidFill>
                <a:latin typeface="Arial"/>
                <a:cs typeface="Arial"/>
              </a:rPr>
              <a:t> </a:t>
            </a:r>
            <a:r>
              <a:rPr lang="en-US" sz="2100" spc="20" dirty="0" smtClean="0">
                <a:solidFill>
                  <a:srgbClr val="5D5F61"/>
                </a:solidFill>
                <a:latin typeface="Arial"/>
                <a:cs typeface="Arial"/>
              </a:rPr>
              <a:t>subjects</a:t>
            </a:r>
          </a:p>
          <a:p>
            <a:pPr marL="240665" marR="153670" indent="-228600">
              <a:spcBef>
                <a:spcPts val="100"/>
              </a:spcBef>
              <a:buFontTx/>
              <a:buChar char="•"/>
              <a:tabLst>
                <a:tab pos="240665" algn="l"/>
                <a:tab pos="241300" algn="l"/>
              </a:tabLst>
            </a:pPr>
            <a:endParaRPr lang="en-US" sz="1050" dirty="0" smtClean="0">
              <a:latin typeface="Arial"/>
              <a:cs typeface="Arial"/>
            </a:endParaRPr>
          </a:p>
          <a:p>
            <a:pPr marL="240665" marR="153670" indent="-228600">
              <a:lnSpc>
                <a:spcPct val="100000"/>
              </a:lnSpc>
              <a:spcBef>
                <a:spcPts val="100"/>
              </a:spcBef>
              <a:buChar char="•"/>
              <a:tabLst>
                <a:tab pos="240665" algn="l"/>
                <a:tab pos="241300" algn="l"/>
              </a:tabLst>
            </a:pPr>
            <a:r>
              <a:rPr sz="2100" spc="10" dirty="0" smtClean="0">
                <a:solidFill>
                  <a:srgbClr val="5D5F61"/>
                </a:solidFill>
                <a:latin typeface="Arial"/>
                <a:cs typeface="Arial"/>
              </a:rPr>
              <a:t>how </a:t>
            </a:r>
            <a:r>
              <a:rPr sz="2100" spc="15" dirty="0">
                <a:solidFill>
                  <a:srgbClr val="5D5F61"/>
                </a:solidFill>
                <a:latin typeface="Arial"/>
                <a:cs typeface="Arial"/>
              </a:rPr>
              <a:t>your lesson content </a:t>
            </a:r>
            <a:r>
              <a:rPr sz="2100" spc="10" dirty="0">
                <a:solidFill>
                  <a:srgbClr val="5D5F61"/>
                </a:solidFill>
                <a:latin typeface="Arial"/>
                <a:cs typeface="Arial"/>
              </a:rPr>
              <a:t>can </a:t>
            </a:r>
            <a:r>
              <a:rPr sz="2100" spc="15" dirty="0">
                <a:solidFill>
                  <a:srgbClr val="5D5F61"/>
                </a:solidFill>
                <a:latin typeface="Arial"/>
                <a:cs typeface="Arial"/>
              </a:rPr>
              <a:t>challenge </a:t>
            </a:r>
            <a:r>
              <a:rPr sz="2100" spc="20" dirty="0">
                <a:solidFill>
                  <a:srgbClr val="5D5F61"/>
                </a:solidFill>
                <a:latin typeface="Arial"/>
                <a:cs typeface="Arial"/>
              </a:rPr>
              <a:t>negative  </a:t>
            </a:r>
            <a:r>
              <a:rPr sz="2100" spc="15" dirty="0">
                <a:solidFill>
                  <a:srgbClr val="5D5F61"/>
                </a:solidFill>
                <a:latin typeface="Arial"/>
                <a:cs typeface="Arial"/>
              </a:rPr>
              <a:t>stereotypes portrayed </a:t>
            </a:r>
            <a:r>
              <a:rPr sz="2100" spc="10" dirty="0">
                <a:solidFill>
                  <a:srgbClr val="5D5F61"/>
                </a:solidFill>
                <a:latin typeface="Arial"/>
                <a:cs typeface="Arial"/>
              </a:rPr>
              <a:t>in the</a:t>
            </a:r>
            <a:r>
              <a:rPr sz="2100" spc="110" dirty="0">
                <a:solidFill>
                  <a:srgbClr val="5D5F61"/>
                </a:solidFill>
                <a:latin typeface="Arial"/>
                <a:cs typeface="Arial"/>
              </a:rPr>
              <a:t> </a:t>
            </a:r>
            <a:r>
              <a:rPr sz="2100" spc="20" dirty="0" smtClean="0">
                <a:solidFill>
                  <a:srgbClr val="5D5F61"/>
                </a:solidFill>
                <a:latin typeface="Arial"/>
                <a:cs typeface="Arial"/>
              </a:rPr>
              <a:t>media</a:t>
            </a:r>
            <a:endParaRPr lang="en-GB" sz="2100" spc="20" dirty="0" smtClean="0">
              <a:solidFill>
                <a:srgbClr val="5D5F61"/>
              </a:solidFill>
              <a:latin typeface="Arial"/>
              <a:cs typeface="Arial"/>
            </a:endParaRPr>
          </a:p>
          <a:p>
            <a:pPr marL="240665" marR="153670" indent="-228600">
              <a:lnSpc>
                <a:spcPct val="100000"/>
              </a:lnSpc>
              <a:spcBef>
                <a:spcPts val="100"/>
              </a:spcBef>
              <a:buChar char="•"/>
              <a:tabLst>
                <a:tab pos="240665" algn="l"/>
                <a:tab pos="241300" algn="l"/>
              </a:tabLst>
            </a:pPr>
            <a:endParaRPr lang="en-GB" sz="1050" dirty="0">
              <a:latin typeface="Arial"/>
              <a:cs typeface="Arial"/>
            </a:endParaRPr>
          </a:p>
          <a:p>
            <a:pPr marL="240665" marR="153670" indent="-228600">
              <a:lnSpc>
                <a:spcPct val="100000"/>
              </a:lnSpc>
              <a:spcBef>
                <a:spcPts val="100"/>
              </a:spcBef>
              <a:buChar char="•"/>
              <a:tabLst>
                <a:tab pos="240665" algn="l"/>
                <a:tab pos="241300" algn="l"/>
              </a:tabLst>
            </a:pPr>
            <a:r>
              <a:rPr lang="en-GB" sz="2100" spc="10" dirty="0">
                <a:solidFill>
                  <a:srgbClr val="5D5F61"/>
                </a:solidFill>
                <a:latin typeface="Arial"/>
                <a:cs typeface="Arial"/>
              </a:rPr>
              <a:t>i</a:t>
            </a:r>
            <a:r>
              <a:rPr sz="2100" spc="10" dirty="0" smtClean="0">
                <a:solidFill>
                  <a:srgbClr val="5D5F61"/>
                </a:solidFill>
                <a:latin typeface="Arial"/>
                <a:cs typeface="Arial"/>
              </a:rPr>
              <a:t>f </a:t>
            </a:r>
            <a:r>
              <a:rPr sz="2100" spc="15" dirty="0">
                <a:solidFill>
                  <a:srgbClr val="5D5F61"/>
                </a:solidFill>
                <a:latin typeface="Arial"/>
                <a:cs typeface="Arial"/>
              </a:rPr>
              <a:t>there </a:t>
            </a:r>
            <a:r>
              <a:rPr sz="2100" spc="10" dirty="0">
                <a:solidFill>
                  <a:srgbClr val="5D5F61"/>
                </a:solidFill>
                <a:latin typeface="Arial"/>
                <a:cs typeface="Arial"/>
              </a:rPr>
              <a:t>are </a:t>
            </a:r>
            <a:r>
              <a:rPr sz="2100" spc="15" dirty="0">
                <a:solidFill>
                  <a:srgbClr val="5D5F61"/>
                </a:solidFill>
                <a:latin typeface="Arial"/>
                <a:cs typeface="Arial"/>
              </a:rPr>
              <a:t>opportunities </a:t>
            </a:r>
            <a:r>
              <a:rPr sz="2100" spc="10" dirty="0">
                <a:solidFill>
                  <a:srgbClr val="5D5F61"/>
                </a:solidFill>
                <a:latin typeface="Arial"/>
                <a:cs typeface="Arial"/>
              </a:rPr>
              <a:t>to </a:t>
            </a:r>
            <a:r>
              <a:rPr sz="2100" spc="15" dirty="0">
                <a:solidFill>
                  <a:srgbClr val="5D5F61"/>
                </a:solidFill>
                <a:latin typeface="Arial"/>
                <a:cs typeface="Arial"/>
              </a:rPr>
              <a:t>bring role models </a:t>
            </a:r>
            <a:r>
              <a:rPr sz="2100" spc="20" dirty="0">
                <a:solidFill>
                  <a:srgbClr val="5D5F61"/>
                </a:solidFill>
                <a:latin typeface="Arial"/>
                <a:cs typeface="Arial"/>
              </a:rPr>
              <a:t>into </a:t>
            </a:r>
            <a:r>
              <a:rPr sz="2100" spc="15" dirty="0" smtClean="0">
                <a:solidFill>
                  <a:srgbClr val="5D5F61"/>
                </a:solidFill>
                <a:latin typeface="Arial"/>
                <a:cs typeface="Arial"/>
              </a:rPr>
              <a:t>your </a:t>
            </a:r>
            <a:r>
              <a:rPr sz="2100" spc="15" dirty="0">
                <a:solidFill>
                  <a:srgbClr val="5D5F61"/>
                </a:solidFill>
                <a:latin typeface="Arial"/>
                <a:cs typeface="Arial"/>
              </a:rPr>
              <a:t>lessons that demonstrate </a:t>
            </a:r>
            <a:r>
              <a:rPr sz="2100" spc="10" dirty="0">
                <a:solidFill>
                  <a:srgbClr val="5D5F61"/>
                </a:solidFill>
                <a:latin typeface="Arial"/>
                <a:cs typeface="Arial"/>
              </a:rPr>
              <a:t>to </a:t>
            </a:r>
            <a:r>
              <a:rPr sz="2100" spc="15" dirty="0">
                <a:solidFill>
                  <a:srgbClr val="5D5F61"/>
                </a:solidFill>
                <a:latin typeface="Arial"/>
                <a:cs typeface="Arial"/>
              </a:rPr>
              <a:t>students </a:t>
            </a:r>
            <a:r>
              <a:rPr sz="2100" spc="20" dirty="0" smtClean="0">
                <a:solidFill>
                  <a:srgbClr val="5D5F61"/>
                </a:solidFill>
                <a:latin typeface="Arial"/>
                <a:cs typeface="Arial"/>
              </a:rPr>
              <a:t>that </a:t>
            </a:r>
            <a:r>
              <a:rPr sz="2100" spc="15" dirty="0">
                <a:solidFill>
                  <a:srgbClr val="5D5F61"/>
                </a:solidFill>
                <a:latin typeface="Arial"/>
                <a:cs typeface="Arial"/>
              </a:rPr>
              <a:t>STEM </a:t>
            </a:r>
            <a:r>
              <a:rPr sz="2100" spc="10" dirty="0">
                <a:solidFill>
                  <a:srgbClr val="5D5F61"/>
                </a:solidFill>
                <a:latin typeface="Arial"/>
                <a:cs typeface="Arial"/>
              </a:rPr>
              <a:t>is for</a:t>
            </a:r>
            <a:r>
              <a:rPr sz="2100" spc="85" dirty="0">
                <a:solidFill>
                  <a:srgbClr val="5D5F61"/>
                </a:solidFill>
                <a:latin typeface="Arial"/>
                <a:cs typeface="Arial"/>
              </a:rPr>
              <a:t> </a:t>
            </a:r>
            <a:r>
              <a:rPr sz="2100" spc="20" dirty="0" smtClean="0">
                <a:solidFill>
                  <a:srgbClr val="5D5F61"/>
                </a:solidFill>
                <a:latin typeface="Arial"/>
                <a:cs typeface="Arial"/>
              </a:rPr>
              <a:t>them</a:t>
            </a:r>
            <a:endParaRPr sz="2100" dirty="0">
              <a:latin typeface="Arial"/>
              <a:cs typeface="Arial"/>
            </a:endParaRPr>
          </a:p>
        </p:txBody>
      </p:sp>
      <p:sp>
        <p:nvSpPr>
          <p:cNvPr id="3" name="object 3"/>
          <p:cNvSpPr txBox="1">
            <a:spLocks noGrp="1"/>
          </p:cNvSpPr>
          <p:nvPr>
            <p:ph type="title"/>
          </p:nvPr>
        </p:nvSpPr>
        <p:spPr>
          <a:xfrm>
            <a:off x="707299" y="1683683"/>
            <a:ext cx="5492115" cy="914400"/>
          </a:xfrm>
          <a:prstGeom prst="rect">
            <a:avLst/>
          </a:prstGeom>
        </p:spPr>
        <p:txBody>
          <a:bodyPr vert="horz" wrap="square" lIns="0" tIns="48260" rIns="0" bIns="0" rtlCol="0">
            <a:spAutoFit/>
          </a:bodyPr>
          <a:lstStyle/>
          <a:p>
            <a:pPr marL="12700" marR="5080">
              <a:lnSpc>
                <a:spcPts val="3400"/>
              </a:lnSpc>
              <a:spcBef>
                <a:spcPts val="380"/>
              </a:spcBef>
            </a:pPr>
            <a:r>
              <a:rPr spc="20" dirty="0">
                <a:solidFill>
                  <a:srgbClr val="00B0D8"/>
                </a:solidFill>
              </a:rPr>
              <a:t>Challenge the </a:t>
            </a:r>
            <a:r>
              <a:rPr spc="25" dirty="0">
                <a:solidFill>
                  <a:srgbClr val="00B0D8"/>
                </a:solidFill>
              </a:rPr>
              <a:t>perception </a:t>
            </a:r>
            <a:r>
              <a:rPr spc="30" dirty="0">
                <a:solidFill>
                  <a:srgbClr val="00B0D8"/>
                </a:solidFill>
              </a:rPr>
              <a:t>that  </a:t>
            </a:r>
            <a:r>
              <a:rPr spc="20" dirty="0">
                <a:solidFill>
                  <a:srgbClr val="00B0D8"/>
                </a:solidFill>
              </a:rPr>
              <a:t>“STEM isn’t for</a:t>
            </a:r>
            <a:r>
              <a:rPr spc="130" dirty="0">
                <a:solidFill>
                  <a:srgbClr val="00B0D8"/>
                </a:solidFill>
              </a:rPr>
              <a:t> </a:t>
            </a:r>
            <a:r>
              <a:rPr spc="25" dirty="0">
                <a:solidFill>
                  <a:srgbClr val="00B0D8"/>
                </a:solidFill>
              </a:rPr>
              <a:t>me”</a:t>
            </a:r>
          </a:p>
        </p:txBody>
      </p:sp>
      <p:sp>
        <p:nvSpPr>
          <p:cNvPr id="4" name="object 4"/>
          <p:cNvSpPr/>
          <p:nvPr/>
        </p:nvSpPr>
        <p:spPr>
          <a:xfrm>
            <a:off x="719999" y="2693370"/>
            <a:ext cx="6345555" cy="0"/>
          </a:xfrm>
          <a:custGeom>
            <a:avLst/>
            <a:gdLst/>
            <a:ahLst/>
            <a:cxnLst/>
            <a:rect l="l" t="t" r="r" b="b"/>
            <a:pathLst>
              <a:path w="6345555">
                <a:moveTo>
                  <a:pt x="0" y="0"/>
                </a:moveTo>
                <a:lnTo>
                  <a:pt x="6344996" y="0"/>
                </a:lnTo>
              </a:path>
            </a:pathLst>
          </a:custGeom>
          <a:ln w="12700">
            <a:solidFill>
              <a:srgbClr val="636466"/>
            </a:solidFill>
          </a:ln>
        </p:spPr>
        <p:txBody>
          <a:bodyPr wrap="square" lIns="0" tIns="0" rIns="0" bIns="0" rtlCol="0"/>
          <a:lstStyle/>
          <a:p>
            <a:endParaRPr/>
          </a:p>
        </p:txBody>
      </p:sp>
      <p:sp>
        <p:nvSpPr>
          <p:cNvPr id="5" name="object 5"/>
          <p:cNvSpPr/>
          <p:nvPr/>
        </p:nvSpPr>
        <p:spPr>
          <a:xfrm>
            <a:off x="7472476" y="2287117"/>
            <a:ext cx="2487156" cy="312113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2696526"/>
            <a:ext cx="9050476" cy="1356140"/>
          </a:xfrm>
          <a:prstGeom prst="rect">
            <a:avLst/>
          </a:prstGeom>
        </p:spPr>
        <p:txBody>
          <a:bodyPr vert="horz" wrap="square" lIns="0" tIns="192405" rIns="0" bIns="0" rtlCol="0">
            <a:spAutoFit/>
          </a:bodyPr>
          <a:lstStyle/>
          <a:p>
            <a:pPr marL="12700">
              <a:lnSpc>
                <a:spcPct val="100000"/>
              </a:lnSpc>
              <a:spcBef>
                <a:spcPts val="1515"/>
              </a:spcBef>
            </a:pPr>
            <a:r>
              <a:rPr lang="en-US" sz="2100" spc="15" dirty="0" smtClean="0">
                <a:solidFill>
                  <a:srgbClr val="5D5F61"/>
                </a:solidFill>
                <a:latin typeface="Arial"/>
                <a:cs typeface="Arial"/>
              </a:rPr>
              <a:t>Use </a:t>
            </a:r>
            <a:r>
              <a:rPr lang="en-US" sz="2100" spc="15" dirty="0">
                <a:solidFill>
                  <a:srgbClr val="5D5F61"/>
                </a:solidFill>
                <a:latin typeface="Arial"/>
                <a:cs typeface="Arial"/>
              </a:rPr>
              <a:t>STEM employers to support your career activities, even if you are not a STEM subject</a:t>
            </a:r>
            <a:r>
              <a:rPr lang="en-US" sz="2100" spc="15" dirty="0" smtClean="0">
                <a:solidFill>
                  <a:srgbClr val="5D5F61"/>
                </a:solidFill>
                <a:latin typeface="Arial"/>
                <a:cs typeface="Arial"/>
              </a:rPr>
              <a:t>.</a:t>
            </a:r>
          </a:p>
          <a:p>
            <a:pPr marL="12700">
              <a:lnSpc>
                <a:spcPct val="100000"/>
              </a:lnSpc>
              <a:spcBef>
                <a:spcPts val="1515"/>
              </a:spcBef>
            </a:pPr>
            <a:r>
              <a:rPr sz="2100" b="1" spc="10" dirty="0" smtClean="0">
                <a:solidFill>
                  <a:srgbClr val="5D5F61"/>
                </a:solidFill>
                <a:latin typeface="Arial"/>
                <a:cs typeface="Arial"/>
              </a:rPr>
              <a:t>For</a:t>
            </a:r>
            <a:r>
              <a:rPr sz="2100" b="1" spc="35" dirty="0" smtClean="0">
                <a:solidFill>
                  <a:srgbClr val="5D5F61"/>
                </a:solidFill>
                <a:latin typeface="Arial"/>
                <a:cs typeface="Arial"/>
              </a:rPr>
              <a:t> </a:t>
            </a:r>
            <a:r>
              <a:rPr sz="2100" b="1" spc="20" dirty="0" smtClean="0">
                <a:solidFill>
                  <a:srgbClr val="5D5F61"/>
                </a:solidFill>
                <a:latin typeface="Arial"/>
                <a:cs typeface="Arial"/>
              </a:rPr>
              <a:t>example</a:t>
            </a:r>
            <a:r>
              <a:rPr lang="en-GB" sz="2100" b="1" spc="20" dirty="0" smtClean="0">
                <a:solidFill>
                  <a:srgbClr val="5D5F61"/>
                </a:solidFill>
                <a:latin typeface="Arial"/>
                <a:cs typeface="Arial"/>
              </a:rPr>
              <a:t>, the following roles are often found in STEM industries</a:t>
            </a:r>
            <a:r>
              <a:rPr sz="2100" b="1" spc="20" dirty="0" smtClean="0">
                <a:solidFill>
                  <a:srgbClr val="5D5F61"/>
                </a:solidFill>
                <a:latin typeface="Arial"/>
                <a:cs typeface="Arial"/>
              </a:rPr>
              <a:t>:</a:t>
            </a:r>
            <a:endParaRPr sz="2100" dirty="0">
              <a:latin typeface="Arial"/>
              <a:cs typeface="Arial"/>
            </a:endParaRPr>
          </a:p>
        </p:txBody>
      </p:sp>
      <p:sp>
        <p:nvSpPr>
          <p:cNvPr id="3" name="object 3"/>
          <p:cNvSpPr txBox="1"/>
          <p:nvPr/>
        </p:nvSpPr>
        <p:spPr>
          <a:xfrm>
            <a:off x="707299" y="4019180"/>
            <a:ext cx="4161790" cy="1310005"/>
          </a:xfrm>
          <a:prstGeom prst="rect">
            <a:avLst/>
          </a:prstGeom>
        </p:spPr>
        <p:txBody>
          <a:bodyPr vert="horz" wrap="square" lIns="0" tIns="120650" rIns="0" bIns="0" rtlCol="0">
            <a:spAutoFit/>
          </a:bodyPr>
          <a:lstStyle/>
          <a:p>
            <a:pPr marL="240665" indent="-228600">
              <a:lnSpc>
                <a:spcPct val="100000"/>
              </a:lnSpc>
              <a:spcBef>
                <a:spcPts val="950"/>
              </a:spcBef>
              <a:buChar char="•"/>
              <a:tabLst>
                <a:tab pos="240665" algn="l"/>
                <a:tab pos="241300" algn="l"/>
              </a:tabLst>
            </a:pPr>
            <a:r>
              <a:rPr sz="2100" spc="15" dirty="0">
                <a:solidFill>
                  <a:srgbClr val="5D5F61"/>
                </a:solidFill>
                <a:latin typeface="Arial"/>
                <a:cs typeface="Arial"/>
                <a:hlinkClick r:id="rId3"/>
              </a:rPr>
              <a:t>Business</a:t>
            </a:r>
            <a:r>
              <a:rPr sz="2100" spc="30" dirty="0">
                <a:solidFill>
                  <a:srgbClr val="5D5F61"/>
                </a:solidFill>
                <a:latin typeface="Arial"/>
                <a:cs typeface="Arial"/>
                <a:hlinkClick r:id="rId3"/>
              </a:rPr>
              <a:t> </a:t>
            </a:r>
            <a:r>
              <a:rPr lang="en-GB" sz="2100" spc="20" dirty="0" smtClean="0">
                <a:solidFill>
                  <a:srgbClr val="5D5F61"/>
                </a:solidFill>
                <a:latin typeface="Arial"/>
                <a:cs typeface="Arial"/>
                <a:hlinkClick r:id="rId3"/>
              </a:rPr>
              <a:t>management</a:t>
            </a:r>
            <a:endParaRPr sz="2100" dirty="0">
              <a:latin typeface="Arial"/>
              <a:cs typeface="Arial"/>
            </a:endParaRPr>
          </a:p>
          <a:p>
            <a:pPr marL="240665" indent="-228600">
              <a:lnSpc>
                <a:spcPct val="100000"/>
              </a:lnSpc>
              <a:spcBef>
                <a:spcPts val="850"/>
              </a:spcBef>
              <a:buChar char="•"/>
              <a:tabLst>
                <a:tab pos="240665" algn="l"/>
                <a:tab pos="241300" algn="l"/>
              </a:tabLst>
            </a:pPr>
            <a:r>
              <a:rPr sz="2100" spc="20" dirty="0">
                <a:solidFill>
                  <a:srgbClr val="5D5F61"/>
                </a:solidFill>
                <a:latin typeface="Arial"/>
                <a:cs typeface="Arial"/>
                <a:hlinkClick r:id="rId4"/>
              </a:rPr>
              <a:t>Marketing</a:t>
            </a:r>
            <a:endParaRPr sz="2100" dirty="0">
              <a:latin typeface="Arial"/>
              <a:cs typeface="Arial"/>
            </a:endParaRPr>
          </a:p>
          <a:p>
            <a:pPr marL="240665" indent="-228600">
              <a:lnSpc>
                <a:spcPct val="100000"/>
              </a:lnSpc>
              <a:spcBef>
                <a:spcPts val="850"/>
              </a:spcBef>
              <a:buChar char="•"/>
              <a:tabLst>
                <a:tab pos="240665" algn="l"/>
                <a:tab pos="241300" algn="l"/>
              </a:tabLst>
            </a:pPr>
            <a:r>
              <a:rPr sz="2100" spc="15" dirty="0">
                <a:solidFill>
                  <a:srgbClr val="5D5F61"/>
                </a:solidFill>
                <a:latin typeface="Arial"/>
                <a:cs typeface="Arial"/>
                <a:hlinkClick r:id="rId5"/>
              </a:rPr>
              <a:t>Human Resources</a:t>
            </a:r>
            <a:r>
              <a:rPr sz="2100" dirty="0">
                <a:solidFill>
                  <a:srgbClr val="5D5F61"/>
                </a:solidFill>
                <a:latin typeface="Arial"/>
                <a:cs typeface="Arial"/>
                <a:hlinkClick r:id="rId5"/>
              </a:rPr>
              <a:t> </a:t>
            </a:r>
            <a:r>
              <a:rPr sz="2100" spc="20" dirty="0">
                <a:solidFill>
                  <a:srgbClr val="5D5F61"/>
                </a:solidFill>
                <a:latin typeface="Arial"/>
                <a:cs typeface="Arial"/>
                <a:hlinkClick r:id="rId5"/>
              </a:rPr>
              <a:t>Management</a:t>
            </a:r>
            <a:endParaRPr sz="2100" dirty="0">
              <a:latin typeface="Arial"/>
              <a:cs typeface="Arial"/>
            </a:endParaRPr>
          </a:p>
        </p:txBody>
      </p:sp>
      <p:sp>
        <p:nvSpPr>
          <p:cNvPr id="4" name="object 4"/>
          <p:cNvSpPr txBox="1"/>
          <p:nvPr/>
        </p:nvSpPr>
        <p:spPr>
          <a:xfrm>
            <a:off x="707299" y="5470837"/>
            <a:ext cx="9388679" cy="659155"/>
          </a:xfrm>
          <a:prstGeom prst="rect">
            <a:avLst/>
          </a:prstGeom>
        </p:spPr>
        <p:txBody>
          <a:bodyPr vert="horz" wrap="square" lIns="0" tIns="12700" rIns="0" bIns="0" rtlCol="0">
            <a:spAutoFit/>
          </a:bodyPr>
          <a:lstStyle/>
          <a:p>
            <a:pPr marL="12700" marR="5080">
              <a:lnSpc>
                <a:spcPct val="100000"/>
              </a:lnSpc>
              <a:spcBef>
                <a:spcPts val="100"/>
              </a:spcBef>
            </a:pPr>
            <a:r>
              <a:rPr sz="2100" spc="-10" dirty="0">
                <a:solidFill>
                  <a:srgbClr val="5D5F61"/>
                </a:solidFill>
                <a:latin typeface="Arial"/>
                <a:cs typeface="Arial"/>
              </a:rPr>
              <a:t>We </a:t>
            </a:r>
            <a:r>
              <a:rPr sz="2100" spc="10" dirty="0">
                <a:solidFill>
                  <a:srgbClr val="5D5F61"/>
                </a:solidFill>
                <a:latin typeface="Arial"/>
                <a:cs typeface="Arial"/>
              </a:rPr>
              <a:t>can </a:t>
            </a:r>
            <a:r>
              <a:rPr sz="2100" spc="15" dirty="0">
                <a:solidFill>
                  <a:srgbClr val="5D5F61"/>
                </a:solidFill>
                <a:latin typeface="Arial"/>
                <a:cs typeface="Arial"/>
              </a:rPr>
              <a:t>encourage </a:t>
            </a:r>
            <a:r>
              <a:rPr lang="en-GB" sz="2100" spc="15" dirty="0" smtClean="0">
                <a:solidFill>
                  <a:srgbClr val="5D5F61"/>
                </a:solidFill>
                <a:latin typeface="Arial"/>
                <a:cs typeface="Arial"/>
              </a:rPr>
              <a:t>more </a:t>
            </a:r>
            <a:r>
              <a:rPr sz="2100" spc="15" dirty="0" smtClean="0">
                <a:solidFill>
                  <a:srgbClr val="5D5F61"/>
                </a:solidFill>
                <a:latin typeface="Arial"/>
                <a:cs typeface="Arial"/>
              </a:rPr>
              <a:t>students </a:t>
            </a:r>
            <a:r>
              <a:rPr sz="2100" spc="10" dirty="0">
                <a:solidFill>
                  <a:srgbClr val="5D5F61"/>
                </a:solidFill>
                <a:latin typeface="Arial"/>
                <a:cs typeface="Arial"/>
              </a:rPr>
              <a:t>to see </a:t>
            </a:r>
            <a:r>
              <a:rPr sz="2100" spc="15" dirty="0">
                <a:solidFill>
                  <a:srgbClr val="5D5F61"/>
                </a:solidFill>
                <a:latin typeface="Arial"/>
                <a:cs typeface="Arial"/>
              </a:rPr>
              <a:t>their place </a:t>
            </a:r>
            <a:r>
              <a:rPr sz="2100" spc="10" dirty="0">
                <a:solidFill>
                  <a:srgbClr val="5D5F61"/>
                </a:solidFill>
                <a:latin typeface="Arial"/>
                <a:cs typeface="Arial"/>
              </a:rPr>
              <a:t>in </a:t>
            </a:r>
            <a:r>
              <a:rPr sz="2100" spc="15" dirty="0">
                <a:solidFill>
                  <a:srgbClr val="5D5F61"/>
                </a:solidFill>
                <a:latin typeface="Arial"/>
                <a:cs typeface="Arial"/>
              </a:rPr>
              <a:t>STEM </a:t>
            </a:r>
            <a:r>
              <a:rPr lang="en-GB" sz="2100" spc="15" dirty="0" smtClean="0">
                <a:solidFill>
                  <a:srgbClr val="5D5F61"/>
                </a:solidFill>
                <a:latin typeface="Arial"/>
                <a:cs typeface="Arial"/>
              </a:rPr>
              <a:t>by </a:t>
            </a:r>
            <a:r>
              <a:rPr sz="2100" spc="20" dirty="0" smtClean="0">
                <a:solidFill>
                  <a:srgbClr val="5D5F61"/>
                </a:solidFill>
                <a:latin typeface="Arial"/>
                <a:cs typeface="Arial"/>
              </a:rPr>
              <a:t>encouraging </a:t>
            </a:r>
            <a:r>
              <a:rPr sz="2100" spc="15" dirty="0" smtClean="0">
                <a:solidFill>
                  <a:srgbClr val="5D5F61"/>
                </a:solidFill>
                <a:latin typeface="Arial"/>
                <a:cs typeface="Arial"/>
              </a:rPr>
              <a:t>exploration </a:t>
            </a:r>
            <a:r>
              <a:rPr sz="2100" spc="10" dirty="0">
                <a:solidFill>
                  <a:srgbClr val="5D5F61"/>
                </a:solidFill>
                <a:latin typeface="Arial"/>
                <a:cs typeface="Arial"/>
              </a:rPr>
              <a:t>of the </a:t>
            </a:r>
            <a:r>
              <a:rPr sz="2100" spc="15" dirty="0">
                <a:solidFill>
                  <a:srgbClr val="5D5F61"/>
                </a:solidFill>
                <a:latin typeface="Arial"/>
                <a:cs typeface="Arial"/>
              </a:rPr>
              <a:t>wider careers that STEM industries need </a:t>
            </a:r>
            <a:r>
              <a:rPr sz="2100" spc="10" dirty="0">
                <a:solidFill>
                  <a:srgbClr val="5D5F61"/>
                </a:solidFill>
                <a:latin typeface="Arial"/>
                <a:cs typeface="Arial"/>
              </a:rPr>
              <a:t>to be</a:t>
            </a:r>
            <a:r>
              <a:rPr sz="2100" spc="300" dirty="0">
                <a:solidFill>
                  <a:srgbClr val="5D5F61"/>
                </a:solidFill>
                <a:latin typeface="Arial"/>
                <a:cs typeface="Arial"/>
              </a:rPr>
              <a:t> </a:t>
            </a:r>
            <a:r>
              <a:rPr sz="2100" spc="20" dirty="0">
                <a:solidFill>
                  <a:srgbClr val="5D5F61"/>
                </a:solidFill>
                <a:latin typeface="Arial"/>
                <a:cs typeface="Arial"/>
              </a:rPr>
              <a:t>successful.</a:t>
            </a:r>
            <a:endParaRPr sz="2100" dirty="0">
              <a:latin typeface="Arial"/>
              <a:cs typeface="Arial"/>
            </a:endParaRPr>
          </a:p>
        </p:txBody>
      </p:sp>
      <p:sp>
        <p:nvSpPr>
          <p:cNvPr id="5" name="object 5"/>
          <p:cNvSpPr txBox="1"/>
          <p:nvPr/>
        </p:nvSpPr>
        <p:spPr>
          <a:xfrm>
            <a:off x="5648183" y="4003720"/>
            <a:ext cx="4109592" cy="1322157"/>
          </a:xfrm>
          <a:prstGeom prst="rect">
            <a:avLst/>
          </a:prstGeom>
        </p:spPr>
        <p:txBody>
          <a:bodyPr vert="horz" wrap="square" lIns="0" tIns="120650" rIns="0" bIns="0" rtlCol="0">
            <a:spAutoFit/>
          </a:bodyPr>
          <a:lstStyle/>
          <a:p>
            <a:pPr marL="240665" indent="-228600">
              <a:lnSpc>
                <a:spcPct val="100000"/>
              </a:lnSpc>
              <a:spcBef>
                <a:spcPts val="950"/>
              </a:spcBef>
              <a:buChar char="•"/>
              <a:tabLst>
                <a:tab pos="240665" algn="l"/>
                <a:tab pos="241300" algn="l"/>
              </a:tabLst>
            </a:pPr>
            <a:r>
              <a:rPr sz="2100" spc="15" dirty="0">
                <a:solidFill>
                  <a:srgbClr val="5D5F61"/>
                </a:solidFill>
                <a:latin typeface="Arial"/>
                <a:cs typeface="Arial"/>
                <a:hlinkClick r:id="rId6"/>
              </a:rPr>
              <a:t>Company</a:t>
            </a:r>
            <a:r>
              <a:rPr sz="2100" spc="-35" dirty="0">
                <a:solidFill>
                  <a:srgbClr val="5D5F61"/>
                </a:solidFill>
                <a:latin typeface="Arial"/>
                <a:cs typeface="Arial"/>
                <a:hlinkClick r:id="rId6"/>
              </a:rPr>
              <a:t> </a:t>
            </a:r>
            <a:r>
              <a:rPr sz="2100" spc="20" dirty="0">
                <a:solidFill>
                  <a:srgbClr val="5D5F61"/>
                </a:solidFill>
                <a:latin typeface="Arial"/>
                <a:cs typeface="Arial"/>
                <a:hlinkClick r:id="rId6"/>
              </a:rPr>
              <a:t>Law</a:t>
            </a:r>
            <a:endParaRPr sz="2100" dirty="0">
              <a:latin typeface="Arial"/>
              <a:cs typeface="Arial"/>
            </a:endParaRPr>
          </a:p>
          <a:p>
            <a:pPr marL="240665" indent="-228600">
              <a:lnSpc>
                <a:spcPct val="100000"/>
              </a:lnSpc>
              <a:spcBef>
                <a:spcPts val="850"/>
              </a:spcBef>
              <a:buChar char="•"/>
              <a:tabLst>
                <a:tab pos="240665" algn="l"/>
                <a:tab pos="241300" algn="l"/>
              </a:tabLst>
            </a:pPr>
            <a:r>
              <a:rPr lang="en-GB" sz="2100" spc="20" dirty="0" smtClean="0">
                <a:solidFill>
                  <a:srgbClr val="5D5F61"/>
                </a:solidFill>
                <a:latin typeface="Arial"/>
                <a:cs typeface="Arial"/>
                <a:hlinkClick r:id="rId7"/>
              </a:rPr>
              <a:t>Distribution and logistics</a:t>
            </a:r>
            <a:endParaRPr lang="en-GB" sz="2100" spc="20" dirty="0" smtClean="0">
              <a:solidFill>
                <a:srgbClr val="5D5F61"/>
              </a:solidFill>
              <a:latin typeface="Arial"/>
              <a:cs typeface="Arial"/>
            </a:endParaRPr>
          </a:p>
          <a:p>
            <a:pPr marL="240665" indent="-228600">
              <a:lnSpc>
                <a:spcPct val="100000"/>
              </a:lnSpc>
              <a:spcBef>
                <a:spcPts val="850"/>
              </a:spcBef>
              <a:buChar char="•"/>
              <a:tabLst>
                <a:tab pos="240665" algn="l"/>
                <a:tab pos="241300" algn="l"/>
              </a:tabLst>
            </a:pPr>
            <a:r>
              <a:rPr lang="en-GB" sz="2100" spc="20" dirty="0" smtClean="0">
                <a:solidFill>
                  <a:srgbClr val="5D5F61"/>
                </a:solidFill>
                <a:latin typeface="Arial"/>
                <a:cs typeface="Arial"/>
                <a:hlinkClick r:id="rId8"/>
              </a:rPr>
              <a:t>Curator</a:t>
            </a:r>
            <a:endParaRPr sz="2100" dirty="0">
              <a:latin typeface="Arial"/>
              <a:cs typeface="Arial"/>
            </a:endParaRPr>
          </a:p>
        </p:txBody>
      </p:sp>
      <p:sp>
        <p:nvSpPr>
          <p:cNvPr id="6" name="object 6"/>
          <p:cNvSpPr txBox="1">
            <a:spLocks noGrp="1"/>
          </p:cNvSpPr>
          <p:nvPr>
            <p:ph type="title"/>
          </p:nvPr>
        </p:nvSpPr>
        <p:spPr>
          <a:prstGeom prst="rect">
            <a:avLst/>
          </a:prstGeom>
        </p:spPr>
        <p:txBody>
          <a:bodyPr vert="horz" wrap="square" lIns="0" tIns="48260" rIns="0" bIns="0" rtlCol="0">
            <a:spAutoFit/>
          </a:bodyPr>
          <a:lstStyle/>
          <a:p>
            <a:pPr marL="12700" marR="5080">
              <a:lnSpc>
                <a:spcPts val="3400"/>
              </a:lnSpc>
              <a:spcBef>
                <a:spcPts val="380"/>
              </a:spcBef>
            </a:pPr>
            <a:r>
              <a:rPr spc="10" dirty="0">
                <a:solidFill>
                  <a:srgbClr val="6CBE45"/>
                </a:solidFill>
              </a:rPr>
              <a:t>Be </a:t>
            </a:r>
            <a:r>
              <a:rPr spc="20" dirty="0">
                <a:solidFill>
                  <a:srgbClr val="6CBE45"/>
                </a:solidFill>
              </a:rPr>
              <a:t>aware </a:t>
            </a:r>
            <a:r>
              <a:rPr spc="15" dirty="0">
                <a:solidFill>
                  <a:srgbClr val="6CBE45"/>
                </a:solidFill>
              </a:rPr>
              <a:t>of </a:t>
            </a:r>
            <a:r>
              <a:rPr dirty="0">
                <a:solidFill>
                  <a:srgbClr val="6CBE45"/>
                </a:solidFill>
              </a:rPr>
              <a:t>a </a:t>
            </a:r>
            <a:r>
              <a:rPr spc="20" dirty="0">
                <a:solidFill>
                  <a:srgbClr val="6CBE45"/>
                </a:solidFill>
              </a:rPr>
              <a:t>wide range </a:t>
            </a:r>
            <a:r>
              <a:rPr spc="15" dirty="0">
                <a:solidFill>
                  <a:srgbClr val="6CBE45"/>
                </a:solidFill>
              </a:rPr>
              <a:t>of </a:t>
            </a:r>
            <a:r>
              <a:rPr spc="20" dirty="0">
                <a:solidFill>
                  <a:srgbClr val="6CBE45"/>
                </a:solidFill>
              </a:rPr>
              <a:t>roles available </a:t>
            </a:r>
            <a:r>
              <a:rPr spc="30" dirty="0">
                <a:solidFill>
                  <a:srgbClr val="6CBE45"/>
                </a:solidFill>
              </a:rPr>
              <a:t>within  </a:t>
            </a:r>
            <a:r>
              <a:rPr spc="20" dirty="0">
                <a:solidFill>
                  <a:srgbClr val="6CBE45"/>
                </a:solidFill>
              </a:rPr>
              <a:t>STEM</a:t>
            </a:r>
            <a:r>
              <a:rPr spc="55" dirty="0">
                <a:solidFill>
                  <a:srgbClr val="6CBE45"/>
                </a:solidFill>
              </a:rPr>
              <a:t> </a:t>
            </a:r>
            <a:r>
              <a:rPr spc="30" dirty="0">
                <a:solidFill>
                  <a:srgbClr val="6CBE45"/>
                </a:solidFill>
              </a:rPr>
              <a:t>industries</a:t>
            </a:r>
          </a:p>
        </p:txBody>
      </p:sp>
      <p:sp>
        <p:nvSpPr>
          <p:cNvPr id="7" name="object 7"/>
          <p:cNvSpPr/>
          <p:nvPr/>
        </p:nvSpPr>
        <p:spPr>
          <a:xfrm>
            <a:off x="719999" y="2693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2381548"/>
            <a:ext cx="9174480" cy="3136756"/>
          </a:xfrm>
          <a:prstGeom prst="rect">
            <a:avLst/>
          </a:prstGeom>
        </p:spPr>
        <p:txBody>
          <a:bodyPr vert="horz" wrap="square" lIns="0" tIns="12700" rIns="0" bIns="0" rtlCol="0">
            <a:spAutoFit/>
          </a:bodyPr>
          <a:lstStyle/>
          <a:p>
            <a:pPr marL="12700" marR="175895">
              <a:lnSpc>
                <a:spcPct val="100000"/>
              </a:lnSpc>
              <a:spcBef>
                <a:spcPts val="100"/>
              </a:spcBef>
            </a:pPr>
            <a:r>
              <a:rPr sz="2100" spc="15" dirty="0">
                <a:solidFill>
                  <a:srgbClr val="5D5F61"/>
                </a:solidFill>
                <a:latin typeface="Arial"/>
                <a:cs typeface="Arial"/>
              </a:rPr>
              <a:t>This training resource </a:t>
            </a:r>
            <a:r>
              <a:rPr sz="2100" spc="10" dirty="0">
                <a:solidFill>
                  <a:srgbClr val="5D5F61"/>
                </a:solidFill>
                <a:latin typeface="Arial"/>
                <a:cs typeface="Arial"/>
              </a:rPr>
              <a:t>has </a:t>
            </a:r>
            <a:r>
              <a:rPr sz="2100" spc="15" dirty="0">
                <a:solidFill>
                  <a:srgbClr val="5D5F61"/>
                </a:solidFill>
                <a:latin typeface="Arial"/>
                <a:cs typeface="Arial"/>
              </a:rPr>
              <a:t>been created </a:t>
            </a:r>
            <a:r>
              <a:rPr sz="2100" spc="10" dirty="0">
                <a:solidFill>
                  <a:srgbClr val="5D5F61"/>
                </a:solidFill>
                <a:latin typeface="Arial"/>
                <a:cs typeface="Arial"/>
              </a:rPr>
              <a:t>to </a:t>
            </a:r>
            <a:r>
              <a:rPr sz="2100" spc="15" dirty="0">
                <a:solidFill>
                  <a:srgbClr val="5D5F61"/>
                </a:solidFill>
                <a:latin typeface="Arial"/>
                <a:cs typeface="Arial"/>
              </a:rPr>
              <a:t>accompany </a:t>
            </a:r>
            <a:r>
              <a:rPr sz="2100" spc="10" dirty="0">
                <a:solidFill>
                  <a:srgbClr val="5D5F61"/>
                </a:solidFill>
                <a:latin typeface="Arial"/>
                <a:cs typeface="Arial"/>
              </a:rPr>
              <a:t>the</a:t>
            </a:r>
            <a:r>
              <a:rPr sz="2100" spc="10" dirty="0" smtClean="0">
                <a:solidFill>
                  <a:srgbClr val="5D5F61"/>
                </a:solidFill>
                <a:latin typeface="Arial"/>
                <a:cs typeface="Arial"/>
              </a:rPr>
              <a:t> </a:t>
            </a:r>
            <a:r>
              <a:rPr sz="2100" u="heavy" spc="15" dirty="0" smtClean="0">
                <a:solidFill>
                  <a:srgbClr val="0072BC"/>
                </a:solidFill>
                <a:uFill>
                  <a:solidFill>
                    <a:srgbClr val="0072BC"/>
                  </a:solidFill>
                </a:uFill>
                <a:latin typeface="Arial"/>
                <a:cs typeface="Arial"/>
                <a:hlinkClick r:id="rId3"/>
              </a:rPr>
              <a:t>STEM Careers </a:t>
            </a:r>
            <a:r>
              <a:rPr sz="2100" u="heavy" spc="-20" dirty="0" smtClean="0">
                <a:solidFill>
                  <a:srgbClr val="0072BC"/>
                </a:solidFill>
                <a:uFill>
                  <a:solidFill>
                    <a:srgbClr val="0072BC"/>
                  </a:solidFill>
                </a:uFill>
                <a:latin typeface="Arial"/>
                <a:cs typeface="Arial"/>
                <a:hlinkClick r:id="rId3"/>
              </a:rPr>
              <a:t>Toolkit</a:t>
            </a:r>
            <a:r>
              <a:rPr sz="2100" spc="-20" dirty="0" smtClean="0">
                <a:solidFill>
                  <a:srgbClr val="0072BC"/>
                </a:solidFill>
                <a:latin typeface="Arial"/>
                <a:cs typeface="Arial"/>
              </a:rPr>
              <a:t> </a:t>
            </a:r>
            <a:r>
              <a:rPr sz="2100" spc="10" dirty="0" smtClean="0">
                <a:solidFill>
                  <a:srgbClr val="5D5F61"/>
                </a:solidFill>
                <a:latin typeface="Arial"/>
                <a:cs typeface="Arial"/>
              </a:rPr>
              <a:t>for </a:t>
            </a:r>
            <a:r>
              <a:rPr sz="2100" spc="15" dirty="0">
                <a:solidFill>
                  <a:srgbClr val="5D5F61"/>
                </a:solidFill>
                <a:latin typeface="Arial"/>
                <a:cs typeface="Arial"/>
              </a:rPr>
              <a:t>schools </a:t>
            </a:r>
            <a:r>
              <a:rPr sz="2100" spc="10" dirty="0">
                <a:solidFill>
                  <a:srgbClr val="5D5F61"/>
                </a:solidFill>
                <a:latin typeface="Arial"/>
                <a:cs typeface="Arial"/>
              </a:rPr>
              <a:t>and</a:t>
            </a:r>
            <a:r>
              <a:rPr sz="2100" spc="130" dirty="0">
                <a:solidFill>
                  <a:srgbClr val="5D5F61"/>
                </a:solidFill>
                <a:latin typeface="Arial"/>
                <a:cs typeface="Arial"/>
              </a:rPr>
              <a:t> </a:t>
            </a:r>
            <a:r>
              <a:rPr sz="2100" spc="20" dirty="0">
                <a:solidFill>
                  <a:srgbClr val="5D5F61"/>
                </a:solidFill>
                <a:latin typeface="Arial"/>
                <a:cs typeface="Arial"/>
              </a:rPr>
              <a:t>colleges.</a:t>
            </a:r>
            <a:endParaRPr sz="2100" dirty="0">
              <a:latin typeface="Arial"/>
              <a:cs typeface="Arial"/>
            </a:endParaRPr>
          </a:p>
          <a:p>
            <a:pPr marL="12700" marR="408940">
              <a:lnSpc>
                <a:spcPct val="100000"/>
              </a:lnSpc>
              <a:spcBef>
                <a:spcPts val="1415"/>
              </a:spcBef>
            </a:pPr>
            <a:r>
              <a:rPr sz="2100" spc="-10" dirty="0">
                <a:solidFill>
                  <a:srgbClr val="5D5F61"/>
                </a:solidFill>
                <a:latin typeface="Arial"/>
                <a:cs typeface="Arial"/>
              </a:rPr>
              <a:t>We </a:t>
            </a:r>
            <a:r>
              <a:rPr sz="2100" spc="15" dirty="0">
                <a:solidFill>
                  <a:srgbClr val="5D5F61"/>
                </a:solidFill>
                <a:latin typeface="Arial"/>
                <a:cs typeface="Arial"/>
              </a:rPr>
              <a:t>recommend</a:t>
            </a:r>
            <a:r>
              <a:rPr sz="2100" spc="15" dirty="0" smtClean="0">
                <a:solidFill>
                  <a:srgbClr val="5D5F61"/>
                </a:solidFill>
                <a:latin typeface="Arial"/>
                <a:cs typeface="Arial"/>
              </a:rPr>
              <a:t> that </a:t>
            </a:r>
            <a:r>
              <a:rPr sz="2100" spc="10" dirty="0">
                <a:solidFill>
                  <a:srgbClr val="5D5F61"/>
                </a:solidFill>
                <a:latin typeface="Arial"/>
                <a:cs typeface="Arial"/>
              </a:rPr>
              <a:t>it </a:t>
            </a:r>
            <a:r>
              <a:rPr lang="en-GB" sz="2100" spc="10" dirty="0" smtClean="0">
                <a:solidFill>
                  <a:srgbClr val="5D5F61"/>
                </a:solidFill>
                <a:latin typeface="Arial"/>
                <a:cs typeface="Arial"/>
              </a:rPr>
              <a:t>is</a:t>
            </a:r>
            <a:r>
              <a:rPr sz="2100" spc="10" dirty="0" smtClean="0">
                <a:solidFill>
                  <a:srgbClr val="5D5F61"/>
                </a:solidFill>
                <a:latin typeface="Arial"/>
                <a:cs typeface="Arial"/>
              </a:rPr>
              <a:t> </a:t>
            </a:r>
            <a:r>
              <a:rPr sz="2100" spc="15" dirty="0">
                <a:solidFill>
                  <a:srgbClr val="5D5F61"/>
                </a:solidFill>
                <a:latin typeface="Arial"/>
                <a:cs typeface="Arial"/>
              </a:rPr>
              <a:t>used </a:t>
            </a:r>
            <a:r>
              <a:rPr sz="2100" spc="10" dirty="0">
                <a:solidFill>
                  <a:srgbClr val="5D5F61"/>
                </a:solidFill>
                <a:latin typeface="Arial"/>
                <a:cs typeface="Arial"/>
              </a:rPr>
              <a:t>to </a:t>
            </a:r>
            <a:r>
              <a:rPr sz="2100" spc="15" dirty="0">
                <a:solidFill>
                  <a:srgbClr val="5D5F61"/>
                </a:solidFill>
                <a:latin typeface="Arial"/>
                <a:cs typeface="Arial"/>
              </a:rPr>
              <a:t>develop STEM specific career </a:t>
            </a:r>
            <a:r>
              <a:rPr sz="2100" spc="20" dirty="0">
                <a:solidFill>
                  <a:srgbClr val="5D5F61"/>
                </a:solidFill>
                <a:latin typeface="Arial"/>
                <a:cs typeface="Arial"/>
              </a:rPr>
              <a:t>learning </a:t>
            </a:r>
            <a:r>
              <a:rPr lang="en-GB" sz="2100" spc="20" dirty="0" smtClean="0">
                <a:solidFill>
                  <a:srgbClr val="5D5F61"/>
                </a:solidFill>
                <a:latin typeface="Arial"/>
                <a:cs typeface="Arial"/>
              </a:rPr>
              <a:t>expertise with all staff, not just those with a STEM subject focus. </a:t>
            </a:r>
          </a:p>
          <a:p>
            <a:pPr marL="12700" marR="408940">
              <a:lnSpc>
                <a:spcPct val="100000"/>
              </a:lnSpc>
              <a:spcBef>
                <a:spcPts val="1415"/>
              </a:spcBef>
            </a:pPr>
            <a:r>
              <a:rPr sz="2100" spc="15" dirty="0" smtClean="0">
                <a:solidFill>
                  <a:srgbClr val="5D5F61"/>
                </a:solidFill>
                <a:latin typeface="Arial"/>
                <a:cs typeface="Arial"/>
              </a:rPr>
              <a:t>Depending </a:t>
            </a:r>
            <a:r>
              <a:rPr sz="2100" spc="10" dirty="0">
                <a:solidFill>
                  <a:srgbClr val="5D5F61"/>
                </a:solidFill>
                <a:latin typeface="Arial"/>
                <a:cs typeface="Arial"/>
              </a:rPr>
              <a:t>on the </a:t>
            </a:r>
            <a:r>
              <a:rPr sz="2100" spc="15" dirty="0">
                <a:solidFill>
                  <a:srgbClr val="5D5F61"/>
                </a:solidFill>
                <a:latin typeface="Arial"/>
                <a:cs typeface="Arial"/>
              </a:rPr>
              <a:t>education setting, some suggestions </a:t>
            </a:r>
            <a:r>
              <a:rPr sz="2100" spc="10" dirty="0">
                <a:solidFill>
                  <a:srgbClr val="5D5F61"/>
                </a:solidFill>
                <a:latin typeface="Arial"/>
                <a:cs typeface="Arial"/>
              </a:rPr>
              <a:t>in </a:t>
            </a:r>
            <a:r>
              <a:rPr sz="2100" spc="15" dirty="0">
                <a:solidFill>
                  <a:srgbClr val="5D5F61"/>
                </a:solidFill>
                <a:latin typeface="Arial"/>
                <a:cs typeface="Arial"/>
              </a:rPr>
              <a:t>this resource </a:t>
            </a:r>
            <a:r>
              <a:rPr sz="2100" spc="20" dirty="0" smtClean="0">
                <a:solidFill>
                  <a:srgbClr val="5D5F61"/>
                </a:solidFill>
                <a:latin typeface="Arial"/>
                <a:cs typeface="Arial"/>
              </a:rPr>
              <a:t>may </a:t>
            </a:r>
            <a:r>
              <a:rPr sz="2100" spc="10" dirty="0">
                <a:solidFill>
                  <a:srgbClr val="5D5F61"/>
                </a:solidFill>
                <a:latin typeface="Arial"/>
                <a:cs typeface="Arial"/>
              </a:rPr>
              <a:t>not be </a:t>
            </a:r>
            <a:r>
              <a:rPr sz="2100" spc="15" dirty="0">
                <a:solidFill>
                  <a:srgbClr val="5D5F61"/>
                </a:solidFill>
                <a:latin typeface="Arial"/>
                <a:cs typeface="Arial"/>
              </a:rPr>
              <a:t>appropriate </a:t>
            </a:r>
            <a:r>
              <a:rPr sz="2100" spc="10" dirty="0">
                <a:solidFill>
                  <a:srgbClr val="5D5F61"/>
                </a:solidFill>
                <a:latin typeface="Arial"/>
                <a:cs typeface="Arial"/>
              </a:rPr>
              <a:t>or </a:t>
            </a:r>
            <a:r>
              <a:rPr lang="en-GB" sz="2100" spc="10" dirty="0" smtClean="0">
                <a:solidFill>
                  <a:srgbClr val="5D5F61"/>
                </a:solidFill>
                <a:latin typeface="Arial"/>
                <a:cs typeface="Arial"/>
              </a:rPr>
              <a:t>may </a:t>
            </a:r>
            <a:r>
              <a:rPr sz="2100" spc="15" dirty="0" smtClean="0">
                <a:solidFill>
                  <a:srgbClr val="5D5F61"/>
                </a:solidFill>
                <a:latin typeface="Arial"/>
                <a:cs typeface="Arial"/>
              </a:rPr>
              <a:t>need</a:t>
            </a:r>
            <a:r>
              <a:rPr sz="2100" spc="150" dirty="0" smtClean="0">
                <a:solidFill>
                  <a:srgbClr val="5D5F61"/>
                </a:solidFill>
                <a:latin typeface="Arial"/>
                <a:cs typeface="Arial"/>
              </a:rPr>
              <a:t> </a:t>
            </a:r>
            <a:r>
              <a:rPr sz="2100" spc="20" dirty="0">
                <a:solidFill>
                  <a:srgbClr val="5D5F61"/>
                </a:solidFill>
                <a:latin typeface="Arial"/>
                <a:cs typeface="Arial"/>
              </a:rPr>
              <a:t>modification</a:t>
            </a:r>
            <a:r>
              <a:rPr sz="2100" spc="20" dirty="0" smtClean="0">
                <a:solidFill>
                  <a:srgbClr val="5D5F61"/>
                </a:solidFill>
                <a:latin typeface="Arial"/>
                <a:cs typeface="Arial"/>
              </a:rPr>
              <a:t>.</a:t>
            </a:r>
            <a:endParaRPr lang="en-GB" sz="2100" spc="20" dirty="0" smtClean="0">
              <a:solidFill>
                <a:srgbClr val="5D5F61"/>
              </a:solidFill>
              <a:latin typeface="Arial"/>
              <a:cs typeface="Arial"/>
            </a:endParaRPr>
          </a:p>
          <a:p>
            <a:pPr marL="12700" marR="5080">
              <a:lnSpc>
                <a:spcPct val="100000"/>
              </a:lnSpc>
              <a:spcBef>
                <a:spcPts val="1420"/>
              </a:spcBef>
            </a:pPr>
            <a:r>
              <a:rPr lang="en-US" sz="2100" dirty="0">
                <a:solidFill>
                  <a:srgbClr val="5D5F61"/>
                </a:solidFill>
                <a:latin typeface="Arial"/>
                <a:cs typeface="Arial"/>
              </a:rPr>
              <a:t>This resource is licensed under the Open Government </a:t>
            </a:r>
            <a:r>
              <a:rPr lang="en-US" sz="2100" dirty="0" err="1">
                <a:solidFill>
                  <a:srgbClr val="5D5F61"/>
                </a:solidFill>
                <a:latin typeface="Arial"/>
                <a:cs typeface="Arial"/>
              </a:rPr>
              <a:t>Licence</a:t>
            </a:r>
            <a:r>
              <a:rPr lang="en-US" sz="2100" dirty="0">
                <a:solidFill>
                  <a:srgbClr val="5D5F61"/>
                </a:solidFill>
                <a:latin typeface="Arial"/>
                <a:cs typeface="Arial"/>
              </a:rPr>
              <a:t>, version 3. Further information available </a:t>
            </a:r>
            <a:r>
              <a:rPr lang="en-US" sz="2100" dirty="0" smtClean="0">
                <a:solidFill>
                  <a:srgbClr val="5D5F61"/>
                </a:solidFill>
                <a:latin typeface="Arial"/>
                <a:cs typeface="Arial"/>
                <a:hlinkClick r:id="rId4"/>
              </a:rPr>
              <a:t>here</a:t>
            </a:r>
            <a:r>
              <a:rPr lang="en-US" sz="2100" dirty="0" smtClean="0">
                <a:solidFill>
                  <a:srgbClr val="5D5F61"/>
                </a:solidFill>
                <a:latin typeface="Arial"/>
                <a:cs typeface="Arial"/>
              </a:rPr>
              <a:t>.</a:t>
            </a:r>
            <a:endParaRPr lang="en-US" sz="2100" dirty="0">
              <a:solidFill>
                <a:srgbClr val="5D5F61"/>
              </a:solidFill>
              <a:latin typeface="Arial"/>
              <a:cs typeface="Arial"/>
            </a:endParaRPr>
          </a:p>
        </p:txBody>
      </p:sp>
      <p:sp>
        <p:nvSpPr>
          <p:cNvPr id="3" name="object 3"/>
          <p:cNvSpPr txBox="1">
            <a:spLocks noGrp="1"/>
          </p:cNvSpPr>
          <p:nvPr>
            <p:ph type="title"/>
          </p:nvPr>
        </p:nvSpPr>
        <p:spPr>
          <a:xfrm>
            <a:off x="707299" y="1683683"/>
            <a:ext cx="2294255" cy="482600"/>
          </a:xfrm>
          <a:prstGeom prst="rect">
            <a:avLst/>
          </a:prstGeom>
        </p:spPr>
        <p:txBody>
          <a:bodyPr vert="horz" wrap="square" lIns="0" tIns="12700" rIns="0" bIns="0" rtlCol="0">
            <a:spAutoFit/>
          </a:bodyPr>
          <a:lstStyle/>
          <a:p>
            <a:pPr marL="12700">
              <a:lnSpc>
                <a:spcPct val="100000"/>
              </a:lnSpc>
              <a:spcBef>
                <a:spcPts val="100"/>
              </a:spcBef>
            </a:pPr>
            <a:r>
              <a:rPr spc="30" dirty="0">
                <a:solidFill>
                  <a:srgbClr val="E1B528"/>
                </a:solidFill>
              </a:rPr>
              <a:t>Introduction</a:t>
            </a:r>
          </a:p>
        </p:txBody>
      </p:sp>
      <p:sp>
        <p:nvSpPr>
          <p:cNvPr id="4" name="object 4"/>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1534747"/>
            <a:ext cx="5213985" cy="4585970"/>
          </a:xfrm>
          <a:prstGeom prst="rect">
            <a:avLst/>
          </a:prstGeom>
        </p:spPr>
        <p:txBody>
          <a:bodyPr vert="horz" wrap="square" lIns="0" tIns="192405" rIns="0" bIns="0" rtlCol="0">
            <a:spAutoFit/>
          </a:bodyPr>
          <a:lstStyle/>
          <a:p>
            <a:pPr marL="12700">
              <a:lnSpc>
                <a:spcPct val="100000"/>
              </a:lnSpc>
              <a:spcBef>
                <a:spcPts val="1515"/>
              </a:spcBef>
            </a:pPr>
            <a:r>
              <a:rPr sz="2100" b="1" spc="20" dirty="0">
                <a:solidFill>
                  <a:srgbClr val="5D5F61"/>
                </a:solidFill>
                <a:latin typeface="Arial"/>
                <a:cs typeface="Arial"/>
              </a:rPr>
              <a:t>Buyers</a:t>
            </a:r>
            <a:endParaRPr sz="2100" dirty="0">
              <a:latin typeface="Arial"/>
              <a:cs typeface="Arial"/>
            </a:endParaRPr>
          </a:p>
          <a:p>
            <a:pPr marL="12700" marR="165735">
              <a:lnSpc>
                <a:spcPct val="100000"/>
              </a:lnSpc>
              <a:spcBef>
                <a:spcPts val="1420"/>
              </a:spcBef>
            </a:pPr>
            <a:r>
              <a:rPr sz="2100" spc="-10" dirty="0">
                <a:solidFill>
                  <a:srgbClr val="5D5F61"/>
                </a:solidFill>
                <a:latin typeface="Arial"/>
                <a:cs typeface="Arial"/>
              </a:rPr>
              <a:t>As </a:t>
            </a:r>
            <a:r>
              <a:rPr sz="2100" dirty="0">
                <a:solidFill>
                  <a:srgbClr val="5D5F61"/>
                </a:solidFill>
                <a:latin typeface="Arial"/>
                <a:cs typeface="Arial"/>
              </a:rPr>
              <a:t>a </a:t>
            </a:r>
            <a:r>
              <a:rPr sz="2100" spc="-15" dirty="0">
                <a:solidFill>
                  <a:srgbClr val="5D5F61"/>
                </a:solidFill>
                <a:latin typeface="Arial"/>
                <a:cs typeface="Arial"/>
              </a:rPr>
              <a:t>buyer your </a:t>
            </a:r>
            <a:r>
              <a:rPr sz="2100" spc="-10" dirty="0">
                <a:solidFill>
                  <a:srgbClr val="5D5F61"/>
                </a:solidFill>
                <a:latin typeface="Arial"/>
                <a:cs typeface="Arial"/>
              </a:rPr>
              <a:t>focus </a:t>
            </a:r>
            <a:r>
              <a:rPr sz="2100" spc="-15" dirty="0">
                <a:solidFill>
                  <a:srgbClr val="5D5F61"/>
                </a:solidFill>
                <a:latin typeface="Arial"/>
                <a:cs typeface="Arial"/>
              </a:rPr>
              <a:t>will </a:t>
            </a:r>
            <a:r>
              <a:rPr sz="2100" spc="-10" dirty="0">
                <a:solidFill>
                  <a:srgbClr val="5D5F61"/>
                </a:solidFill>
                <a:latin typeface="Arial"/>
                <a:cs typeface="Arial"/>
              </a:rPr>
              <a:t>be </a:t>
            </a:r>
            <a:r>
              <a:rPr sz="2100" spc="-5" dirty="0">
                <a:solidFill>
                  <a:srgbClr val="5D5F61"/>
                </a:solidFill>
                <a:latin typeface="Arial"/>
                <a:cs typeface="Arial"/>
              </a:rPr>
              <a:t>to </a:t>
            </a:r>
            <a:r>
              <a:rPr sz="2100" spc="-15" dirty="0">
                <a:solidFill>
                  <a:srgbClr val="5D5F61"/>
                </a:solidFill>
                <a:latin typeface="Arial"/>
                <a:cs typeface="Arial"/>
              </a:rPr>
              <a:t>source</a:t>
            </a:r>
            <a:r>
              <a:rPr sz="2100" spc="-155" dirty="0">
                <a:solidFill>
                  <a:srgbClr val="5D5F61"/>
                </a:solidFill>
                <a:latin typeface="Arial"/>
                <a:cs typeface="Arial"/>
              </a:rPr>
              <a:t> </a:t>
            </a:r>
            <a:r>
              <a:rPr sz="2100" spc="-15" dirty="0">
                <a:solidFill>
                  <a:srgbClr val="5D5F61"/>
                </a:solidFill>
                <a:latin typeface="Arial"/>
                <a:cs typeface="Arial"/>
              </a:rPr>
              <a:t>and  </a:t>
            </a:r>
            <a:r>
              <a:rPr sz="2100" spc="15" dirty="0">
                <a:solidFill>
                  <a:srgbClr val="5D5F61"/>
                </a:solidFill>
                <a:latin typeface="Arial"/>
                <a:cs typeface="Arial"/>
              </a:rPr>
              <a:t>purchase </a:t>
            </a:r>
            <a:r>
              <a:rPr sz="2100" spc="10" dirty="0">
                <a:solidFill>
                  <a:srgbClr val="5D5F61"/>
                </a:solidFill>
                <a:latin typeface="Arial"/>
                <a:cs typeface="Arial"/>
              </a:rPr>
              <a:t>all of the raw </a:t>
            </a:r>
            <a:r>
              <a:rPr sz="2100" spc="15" dirty="0">
                <a:solidFill>
                  <a:srgbClr val="5D5F61"/>
                </a:solidFill>
                <a:latin typeface="Arial"/>
                <a:cs typeface="Arial"/>
              </a:rPr>
              <a:t>materials </a:t>
            </a:r>
            <a:r>
              <a:rPr sz="2100" spc="20" dirty="0">
                <a:solidFill>
                  <a:srgbClr val="5D5F61"/>
                </a:solidFill>
                <a:latin typeface="Arial"/>
                <a:cs typeface="Arial"/>
              </a:rPr>
              <a:t>needed  </a:t>
            </a:r>
            <a:r>
              <a:rPr sz="2100" spc="10" dirty="0">
                <a:solidFill>
                  <a:srgbClr val="5D5F61"/>
                </a:solidFill>
                <a:latin typeface="Arial"/>
                <a:cs typeface="Arial"/>
              </a:rPr>
              <a:t>for </a:t>
            </a:r>
            <a:r>
              <a:rPr sz="2100" spc="15" dirty="0">
                <a:solidFill>
                  <a:srgbClr val="5D5F61"/>
                </a:solidFill>
                <a:latin typeface="Arial"/>
                <a:cs typeface="Arial"/>
              </a:rPr>
              <a:t>successful production </a:t>
            </a:r>
            <a:r>
              <a:rPr sz="2100" spc="10" dirty="0">
                <a:solidFill>
                  <a:srgbClr val="5D5F61"/>
                </a:solidFill>
                <a:latin typeface="Arial"/>
                <a:cs typeface="Arial"/>
              </a:rPr>
              <a:t>at the </a:t>
            </a:r>
            <a:r>
              <a:rPr sz="2100" spc="20" dirty="0">
                <a:solidFill>
                  <a:srgbClr val="5D5F61"/>
                </a:solidFill>
                <a:latin typeface="Arial"/>
                <a:cs typeface="Arial"/>
              </a:rPr>
              <a:t>best  </a:t>
            </a:r>
            <a:r>
              <a:rPr sz="2100" spc="15" dirty="0">
                <a:solidFill>
                  <a:srgbClr val="5D5F61"/>
                </a:solidFill>
                <a:latin typeface="Arial"/>
                <a:cs typeface="Arial"/>
              </a:rPr>
              <a:t>price available </a:t>
            </a:r>
            <a:r>
              <a:rPr sz="2100" spc="10" dirty="0">
                <a:solidFill>
                  <a:srgbClr val="5D5F61"/>
                </a:solidFill>
                <a:latin typeface="Arial"/>
                <a:cs typeface="Arial"/>
              </a:rPr>
              <a:t>and </a:t>
            </a:r>
            <a:r>
              <a:rPr sz="2100" spc="15" dirty="0">
                <a:solidFill>
                  <a:srgbClr val="5D5F61"/>
                </a:solidFill>
                <a:latin typeface="Arial"/>
                <a:cs typeface="Arial"/>
              </a:rPr>
              <a:t>within agreed </a:t>
            </a:r>
            <a:r>
              <a:rPr sz="2100" spc="20" dirty="0">
                <a:solidFill>
                  <a:srgbClr val="5D5F61"/>
                </a:solidFill>
                <a:latin typeface="Arial"/>
                <a:cs typeface="Arial"/>
              </a:rPr>
              <a:t>quality  specifications.</a:t>
            </a:r>
            <a:endParaRPr sz="2100" dirty="0">
              <a:latin typeface="Arial"/>
              <a:cs typeface="Arial"/>
            </a:endParaRPr>
          </a:p>
          <a:p>
            <a:pPr marL="12700">
              <a:lnSpc>
                <a:spcPct val="100000"/>
              </a:lnSpc>
              <a:spcBef>
                <a:spcPts val="1415"/>
              </a:spcBef>
            </a:pPr>
            <a:r>
              <a:rPr sz="2100" b="1" spc="15" dirty="0">
                <a:solidFill>
                  <a:srgbClr val="5D5F61"/>
                </a:solidFill>
                <a:latin typeface="Arial"/>
                <a:cs typeface="Arial"/>
              </a:rPr>
              <a:t>Process</a:t>
            </a:r>
            <a:r>
              <a:rPr sz="2100" b="1" spc="35" dirty="0">
                <a:solidFill>
                  <a:srgbClr val="5D5F61"/>
                </a:solidFill>
                <a:latin typeface="Arial"/>
                <a:cs typeface="Arial"/>
              </a:rPr>
              <a:t> </a:t>
            </a:r>
            <a:r>
              <a:rPr sz="2100" b="1" spc="20" dirty="0">
                <a:solidFill>
                  <a:srgbClr val="5D5F61"/>
                </a:solidFill>
                <a:latin typeface="Arial"/>
                <a:cs typeface="Arial"/>
              </a:rPr>
              <a:t>Manager</a:t>
            </a:r>
            <a:endParaRPr sz="2100" dirty="0">
              <a:latin typeface="Arial"/>
              <a:cs typeface="Arial"/>
            </a:endParaRPr>
          </a:p>
          <a:p>
            <a:pPr marL="12700" marR="5080">
              <a:lnSpc>
                <a:spcPct val="100000"/>
              </a:lnSpc>
              <a:spcBef>
                <a:spcPts val="1420"/>
              </a:spcBef>
            </a:pPr>
            <a:r>
              <a:rPr sz="2100" spc="10" dirty="0">
                <a:solidFill>
                  <a:srgbClr val="5D5F61"/>
                </a:solidFill>
                <a:latin typeface="Arial"/>
                <a:cs typeface="Arial"/>
              </a:rPr>
              <a:t>The </a:t>
            </a:r>
            <a:r>
              <a:rPr sz="2100" spc="15" dirty="0">
                <a:solidFill>
                  <a:srgbClr val="5D5F61"/>
                </a:solidFill>
                <a:latin typeface="Arial"/>
                <a:cs typeface="Arial"/>
              </a:rPr>
              <a:t>Process Manager </a:t>
            </a:r>
            <a:r>
              <a:rPr sz="2100" spc="10" dirty="0">
                <a:solidFill>
                  <a:srgbClr val="5D5F61"/>
                </a:solidFill>
                <a:latin typeface="Arial"/>
                <a:cs typeface="Arial"/>
              </a:rPr>
              <a:t>is </a:t>
            </a:r>
            <a:r>
              <a:rPr sz="2100" spc="15" dirty="0">
                <a:solidFill>
                  <a:srgbClr val="5D5F61"/>
                </a:solidFill>
                <a:latin typeface="Arial"/>
                <a:cs typeface="Arial"/>
              </a:rPr>
              <a:t>responsible </a:t>
            </a:r>
            <a:r>
              <a:rPr sz="2100" spc="20" dirty="0">
                <a:solidFill>
                  <a:srgbClr val="5D5F61"/>
                </a:solidFill>
                <a:latin typeface="Arial"/>
                <a:cs typeface="Arial"/>
              </a:rPr>
              <a:t>for  </a:t>
            </a:r>
            <a:r>
              <a:rPr sz="2100" spc="15" dirty="0">
                <a:solidFill>
                  <a:srgbClr val="5D5F61"/>
                </a:solidFill>
                <a:latin typeface="Arial"/>
                <a:cs typeface="Arial"/>
              </a:rPr>
              <a:t>taking </a:t>
            </a:r>
            <a:r>
              <a:rPr sz="2100" dirty="0">
                <a:solidFill>
                  <a:srgbClr val="5D5F61"/>
                </a:solidFill>
                <a:latin typeface="Arial"/>
                <a:cs typeface="Arial"/>
              </a:rPr>
              <a:t>a </a:t>
            </a:r>
            <a:r>
              <a:rPr sz="2100" spc="15" dirty="0">
                <a:solidFill>
                  <a:srgbClr val="5D5F61"/>
                </a:solidFill>
                <a:latin typeface="Arial"/>
                <a:cs typeface="Arial"/>
              </a:rPr>
              <a:t>product through from original </a:t>
            </a:r>
            <a:r>
              <a:rPr sz="2100" spc="20" dirty="0">
                <a:solidFill>
                  <a:srgbClr val="5D5F61"/>
                </a:solidFill>
                <a:latin typeface="Arial"/>
                <a:cs typeface="Arial"/>
              </a:rPr>
              <a:t>idea  </a:t>
            </a:r>
            <a:r>
              <a:rPr sz="2100" dirty="0">
                <a:solidFill>
                  <a:srgbClr val="5D5F61"/>
                </a:solidFill>
                <a:latin typeface="Arial"/>
                <a:cs typeface="Arial"/>
              </a:rPr>
              <a:t>to </a:t>
            </a:r>
            <a:r>
              <a:rPr sz="2100" spc="-5" dirty="0">
                <a:solidFill>
                  <a:srgbClr val="5D5F61"/>
                </a:solidFill>
                <a:latin typeface="Arial"/>
                <a:cs typeface="Arial"/>
              </a:rPr>
              <a:t>production line, ensuring </a:t>
            </a:r>
            <a:r>
              <a:rPr sz="2100" dirty="0">
                <a:solidFill>
                  <a:srgbClr val="5D5F61"/>
                </a:solidFill>
                <a:latin typeface="Arial"/>
                <a:cs typeface="Arial"/>
              </a:rPr>
              <a:t>that </a:t>
            </a:r>
            <a:r>
              <a:rPr sz="2100" spc="-5" dirty="0">
                <a:solidFill>
                  <a:srgbClr val="5D5F61"/>
                </a:solidFill>
                <a:latin typeface="Arial"/>
                <a:cs typeface="Arial"/>
              </a:rPr>
              <a:t>all </a:t>
            </a:r>
            <a:r>
              <a:rPr sz="2100" dirty="0">
                <a:solidFill>
                  <a:srgbClr val="5D5F61"/>
                </a:solidFill>
                <a:latin typeface="Arial"/>
                <a:cs typeface="Arial"/>
              </a:rPr>
              <a:t>technical  </a:t>
            </a:r>
            <a:r>
              <a:rPr sz="2100" spc="-25" dirty="0">
                <a:solidFill>
                  <a:srgbClr val="5D5F61"/>
                </a:solidFill>
                <a:latin typeface="Arial"/>
                <a:cs typeface="Arial"/>
              </a:rPr>
              <a:t>standards </a:t>
            </a:r>
            <a:r>
              <a:rPr sz="2100" spc="-20" dirty="0">
                <a:solidFill>
                  <a:srgbClr val="5D5F61"/>
                </a:solidFill>
                <a:latin typeface="Arial"/>
                <a:cs typeface="Arial"/>
              </a:rPr>
              <a:t>are </a:t>
            </a:r>
            <a:r>
              <a:rPr sz="2100" spc="-25" dirty="0">
                <a:solidFill>
                  <a:srgbClr val="5D5F61"/>
                </a:solidFill>
                <a:latin typeface="Arial"/>
                <a:cs typeface="Arial"/>
              </a:rPr>
              <a:t>achieved </a:t>
            </a:r>
            <a:r>
              <a:rPr sz="2100" spc="-20" dirty="0">
                <a:solidFill>
                  <a:srgbClr val="5D5F61"/>
                </a:solidFill>
                <a:latin typeface="Arial"/>
                <a:cs typeface="Arial"/>
              </a:rPr>
              <a:t>and that the </a:t>
            </a:r>
            <a:r>
              <a:rPr sz="2100" spc="-25" dirty="0">
                <a:solidFill>
                  <a:srgbClr val="5D5F61"/>
                </a:solidFill>
                <a:latin typeface="Arial"/>
                <a:cs typeface="Arial"/>
              </a:rPr>
              <a:t>product  </a:t>
            </a:r>
            <a:r>
              <a:rPr sz="2100" spc="15" dirty="0">
                <a:solidFill>
                  <a:srgbClr val="5D5F61"/>
                </a:solidFill>
                <a:latin typeface="Arial"/>
                <a:cs typeface="Arial"/>
              </a:rPr>
              <a:t>makes </a:t>
            </a:r>
            <a:r>
              <a:rPr sz="2100" dirty="0">
                <a:solidFill>
                  <a:srgbClr val="5D5F61"/>
                </a:solidFill>
                <a:latin typeface="Arial"/>
                <a:cs typeface="Arial"/>
              </a:rPr>
              <a:t>a </a:t>
            </a:r>
            <a:r>
              <a:rPr sz="2100" spc="15" dirty="0">
                <a:solidFill>
                  <a:srgbClr val="5D5F61"/>
                </a:solidFill>
                <a:latin typeface="Arial"/>
                <a:cs typeface="Arial"/>
              </a:rPr>
              <a:t>suitable profit </a:t>
            </a:r>
            <a:r>
              <a:rPr sz="2100" spc="10" dirty="0">
                <a:solidFill>
                  <a:srgbClr val="5D5F61"/>
                </a:solidFill>
                <a:latin typeface="Arial"/>
                <a:cs typeface="Arial"/>
              </a:rPr>
              <a:t>for the</a:t>
            </a:r>
            <a:r>
              <a:rPr sz="2100" spc="170" dirty="0">
                <a:solidFill>
                  <a:srgbClr val="5D5F61"/>
                </a:solidFill>
                <a:latin typeface="Arial"/>
                <a:cs typeface="Arial"/>
              </a:rPr>
              <a:t> </a:t>
            </a:r>
            <a:r>
              <a:rPr sz="2100" spc="-5" dirty="0">
                <a:solidFill>
                  <a:srgbClr val="5D5F61"/>
                </a:solidFill>
                <a:latin typeface="Arial"/>
                <a:cs typeface="Arial"/>
              </a:rPr>
              <a:t>company.</a:t>
            </a:r>
            <a:endParaRPr sz="2100" dirty="0">
              <a:latin typeface="Arial"/>
              <a:cs typeface="Arial"/>
            </a:endParaRPr>
          </a:p>
        </p:txBody>
      </p:sp>
      <p:sp>
        <p:nvSpPr>
          <p:cNvPr id="3" name="object 3"/>
          <p:cNvSpPr/>
          <p:nvPr/>
        </p:nvSpPr>
        <p:spPr>
          <a:xfrm>
            <a:off x="6451274" y="2003610"/>
            <a:ext cx="3518153" cy="39502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451269" y="2003615"/>
            <a:ext cx="3518535" cy="3950335"/>
          </a:xfrm>
          <a:custGeom>
            <a:avLst/>
            <a:gdLst/>
            <a:ahLst/>
            <a:cxnLst/>
            <a:rect l="l" t="t" r="r" b="b"/>
            <a:pathLst>
              <a:path w="3518534" h="3950335">
                <a:moveTo>
                  <a:pt x="0" y="3950208"/>
                </a:moveTo>
                <a:lnTo>
                  <a:pt x="3518153" y="3950208"/>
                </a:lnTo>
                <a:lnTo>
                  <a:pt x="3518153" y="0"/>
                </a:lnTo>
                <a:lnTo>
                  <a:pt x="0" y="0"/>
                </a:lnTo>
                <a:lnTo>
                  <a:pt x="0" y="3950208"/>
                </a:lnTo>
                <a:close/>
              </a:path>
            </a:pathLst>
          </a:custGeom>
          <a:ln w="5143">
            <a:solidFill>
              <a:srgbClr val="000000"/>
            </a:solidFill>
          </a:ln>
        </p:spPr>
        <p:txBody>
          <a:bodyPr wrap="square" lIns="0" tIns="0" rIns="0" bIns="0" rtlCol="0"/>
          <a:lstStyle/>
          <a:p>
            <a:endParaRPr/>
          </a:p>
        </p:txBody>
      </p:sp>
      <p:sp>
        <p:nvSpPr>
          <p:cNvPr id="5" name="object 5"/>
          <p:cNvSpPr txBox="1"/>
          <p:nvPr/>
        </p:nvSpPr>
        <p:spPr>
          <a:xfrm>
            <a:off x="8503260" y="6145001"/>
            <a:ext cx="1572991" cy="229912"/>
          </a:xfrm>
          <a:prstGeom prst="rect">
            <a:avLst/>
          </a:prstGeom>
        </p:spPr>
        <p:txBody>
          <a:bodyPr vert="horz" wrap="square" lIns="0" tIns="12700" rIns="0" bIns="0" rtlCol="0">
            <a:spAutoFit/>
          </a:bodyPr>
          <a:lstStyle/>
          <a:p>
            <a:pPr marL="12700">
              <a:lnSpc>
                <a:spcPct val="100000"/>
              </a:lnSpc>
              <a:spcBef>
                <a:spcPts val="100"/>
              </a:spcBef>
            </a:pPr>
            <a:r>
              <a:rPr lang="en-US" sz="1400" spc="5" dirty="0" smtClean="0">
                <a:solidFill>
                  <a:srgbClr val="5D5F61"/>
                </a:solidFill>
                <a:latin typeface="Arial"/>
                <a:cs typeface="Arial"/>
              </a:rPr>
              <a:t>Ref: </a:t>
            </a:r>
            <a:r>
              <a:rPr lang="en-US" sz="1400" spc="5" dirty="0" smtClean="0">
                <a:solidFill>
                  <a:srgbClr val="5D5F61"/>
                </a:solidFill>
                <a:latin typeface="Arial"/>
                <a:cs typeface="Arial"/>
                <a:hlinkClick r:id="rId4"/>
              </a:rPr>
              <a:t>Tasty Careers</a:t>
            </a:r>
            <a:endParaRPr lang="en-US" sz="1400" dirty="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2876548"/>
            <a:ext cx="6345555" cy="3280385"/>
          </a:xfrm>
          <a:prstGeom prst="rect">
            <a:avLst/>
          </a:prstGeom>
        </p:spPr>
        <p:txBody>
          <a:bodyPr vert="horz" wrap="square" lIns="0" tIns="12700" rIns="0" bIns="0" rtlCol="0">
            <a:spAutoFit/>
          </a:bodyPr>
          <a:lstStyle/>
          <a:p>
            <a:pPr marL="240665" marR="576580" indent="-228600">
              <a:lnSpc>
                <a:spcPct val="100000"/>
              </a:lnSpc>
              <a:spcBef>
                <a:spcPts val="100"/>
              </a:spcBef>
              <a:buChar char="•"/>
              <a:tabLst>
                <a:tab pos="240665" algn="l"/>
                <a:tab pos="241300" algn="l"/>
              </a:tabLst>
            </a:pPr>
            <a:r>
              <a:rPr lang="en-GB" sz="2100" spc="10" dirty="0">
                <a:solidFill>
                  <a:srgbClr val="5D5F61"/>
                </a:solidFill>
                <a:latin typeface="Arial"/>
                <a:cs typeface="Arial"/>
              </a:rPr>
              <a:t>u</a:t>
            </a:r>
            <a:r>
              <a:rPr sz="2100" spc="10" dirty="0" smtClean="0">
                <a:solidFill>
                  <a:srgbClr val="5D5F61"/>
                </a:solidFill>
                <a:latin typeface="Arial"/>
                <a:cs typeface="Arial"/>
              </a:rPr>
              <a:t>se </a:t>
            </a:r>
            <a:r>
              <a:rPr sz="2100" spc="15" dirty="0" smtClean="0">
                <a:solidFill>
                  <a:srgbClr val="5D5F61"/>
                </a:solidFill>
                <a:latin typeface="Arial"/>
                <a:cs typeface="Arial"/>
                <a:hlinkClick r:id="rId3"/>
              </a:rPr>
              <a:t>STEM </a:t>
            </a:r>
            <a:r>
              <a:rPr lang="en-GB" sz="2100" spc="15" dirty="0" smtClean="0">
                <a:solidFill>
                  <a:srgbClr val="5D5F61"/>
                </a:solidFill>
                <a:latin typeface="Arial"/>
                <a:cs typeface="Arial"/>
                <a:hlinkClick r:id="rId3"/>
              </a:rPr>
              <a:t>Ambassadors </a:t>
            </a:r>
            <a:r>
              <a:rPr sz="2100" spc="10" dirty="0" smtClean="0">
                <a:solidFill>
                  <a:srgbClr val="5D5F61"/>
                </a:solidFill>
                <a:latin typeface="Arial"/>
                <a:cs typeface="Arial"/>
              </a:rPr>
              <a:t>to </a:t>
            </a:r>
            <a:r>
              <a:rPr sz="2100" spc="15" dirty="0" smtClean="0">
                <a:solidFill>
                  <a:srgbClr val="5D5F61"/>
                </a:solidFill>
                <a:latin typeface="Arial"/>
                <a:cs typeface="Arial"/>
              </a:rPr>
              <a:t>support your </a:t>
            </a:r>
            <a:r>
              <a:rPr sz="2100" spc="20" dirty="0" smtClean="0">
                <a:solidFill>
                  <a:srgbClr val="5D5F61"/>
                </a:solidFill>
                <a:latin typeface="Arial"/>
                <a:cs typeface="Arial"/>
              </a:rPr>
              <a:t>career  </a:t>
            </a:r>
            <a:r>
              <a:rPr sz="2100" spc="15" dirty="0" smtClean="0">
                <a:solidFill>
                  <a:srgbClr val="5D5F61"/>
                </a:solidFill>
                <a:latin typeface="Arial"/>
                <a:cs typeface="Arial"/>
              </a:rPr>
              <a:t>activities, even </a:t>
            </a:r>
            <a:r>
              <a:rPr sz="2100" spc="10" dirty="0" smtClean="0">
                <a:solidFill>
                  <a:srgbClr val="5D5F61"/>
                </a:solidFill>
                <a:latin typeface="Arial"/>
                <a:cs typeface="Arial"/>
              </a:rPr>
              <a:t>if you are not </a:t>
            </a:r>
            <a:r>
              <a:rPr sz="2100" dirty="0" smtClean="0">
                <a:solidFill>
                  <a:srgbClr val="5D5F61"/>
                </a:solidFill>
                <a:latin typeface="Arial"/>
                <a:cs typeface="Arial"/>
              </a:rPr>
              <a:t>a </a:t>
            </a:r>
            <a:r>
              <a:rPr sz="2100" spc="15" dirty="0" smtClean="0">
                <a:solidFill>
                  <a:srgbClr val="5D5F61"/>
                </a:solidFill>
                <a:latin typeface="Arial"/>
                <a:cs typeface="Arial"/>
              </a:rPr>
              <a:t>STEM</a:t>
            </a:r>
            <a:r>
              <a:rPr sz="2100" spc="215" dirty="0" smtClean="0">
                <a:solidFill>
                  <a:srgbClr val="5D5F61"/>
                </a:solidFill>
                <a:latin typeface="Arial"/>
                <a:cs typeface="Arial"/>
              </a:rPr>
              <a:t> </a:t>
            </a:r>
            <a:r>
              <a:rPr sz="2100" spc="20" dirty="0" smtClean="0">
                <a:solidFill>
                  <a:srgbClr val="5D5F61"/>
                </a:solidFill>
                <a:latin typeface="Arial"/>
                <a:cs typeface="Arial"/>
              </a:rPr>
              <a:t>subject</a:t>
            </a:r>
            <a:endParaRPr sz="2100" dirty="0" smtClean="0">
              <a:latin typeface="Arial"/>
              <a:cs typeface="Arial"/>
            </a:endParaRPr>
          </a:p>
          <a:p>
            <a:pPr marL="240665" marR="5080" indent="-228600">
              <a:lnSpc>
                <a:spcPct val="100000"/>
              </a:lnSpc>
              <a:spcBef>
                <a:spcPts val="1415"/>
              </a:spcBef>
              <a:buChar char="•"/>
              <a:tabLst>
                <a:tab pos="240665" algn="l"/>
                <a:tab pos="241300" algn="l"/>
                <a:tab pos="2458085" algn="l"/>
              </a:tabLst>
            </a:pPr>
            <a:r>
              <a:rPr sz="2100" spc="10" dirty="0" smtClean="0">
                <a:solidFill>
                  <a:srgbClr val="5D5F61"/>
                </a:solidFill>
                <a:latin typeface="Arial"/>
                <a:cs typeface="Arial"/>
              </a:rPr>
              <a:t>use </a:t>
            </a:r>
            <a:r>
              <a:rPr sz="2100" dirty="0">
                <a:solidFill>
                  <a:srgbClr val="5D5F61"/>
                </a:solidFill>
                <a:latin typeface="Arial"/>
                <a:cs typeface="Arial"/>
              </a:rPr>
              <a:t>a </a:t>
            </a:r>
            <a:r>
              <a:rPr sz="2100" spc="15" dirty="0">
                <a:solidFill>
                  <a:srgbClr val="5D5F61"/>
                </a:solidFill>
                <a:latin typeface="Arial"/>
                <a:cs typeface="Arial"/>
              </a:rPr>
              <a:t>wide range </a:t>
            </a:r>
            <a:r>
              <a:rPr sz="2100" spc="10" dirty="0">
                <a:solidFill>
                  <a:srgbClr val="5D5F61"/>
                </a:solidFill>
                <a:latin typeface="Arial"/>
                <a:cs typeface="Arial"/>
              </a:rPr>
              <a:t>of </a:t>
            </a:r>
            <a:r>
              <a:rPr sz="2100" spc="15" dirty="0">
                <a:solidFill>
                  <a:srgbClr val="5D5F61"/>
                </a:solidFill>
                <a:latin typeface="Arial"/>
                <a:cs typeface="Arial"/>
              </a:rPr>
              <a:t>examples when </a:t>
            </a:r>
            <a:r>
              <a:rPr sz="2100" spc="10" dirty="0">
                <a:solidFill>
                  <a:srgbClr val="5D5F61"/>
                </a:solidFill>
                <a:latin typeface="Arial"/>
                <a:cs typeface="Arial"/>
              </a:rPr>
              <a:t>you </a:t>
            </a:r>
            <a:r>
              <a:rPr sz="2100" spc="20" dirty="0">
                <a:solidFill>
                  <a:srgbClr val="5D5F61"/>
                </a:solidFill>
                <a:latin typeface="Arial"/>
                <a:cs typeface="Arial"/>
              </a:rPr>
              <a:t>are  </a:t>
            </a:r>
            <a:r>
              <a:rPr sz="2100" spc="15" dirty="0">
                <a:solidFill>
                  <a:srgbClr val="5D5F61"/>
                </a:solidFill>
                <a:latin typeface="Arial"/>
                <a:cs typeface="Arial"/>
              </a:rPr>
              <a:t>linking</a:t>
            </a:r>
            <a:r>
              <a:rPr sz="2100" spc="45" dirty="0">
                <a:solidFill>
                  <a:srgbClr val="5D5F61"/>
                </a:solidFill>
                <a:latin typeface="Arial"/>
                <a:cs typeface="Arial"/>
              </a:rPr>
              <a:t> </a:t>
            </a:r>
            <a:r>
              <a:rPr sz="2100" spc="15" dirty="0">
                <a:solidFill>
                  <a:srgbClr val="5D5F61"/>
                </a:solidFill>
                <a:latin typeface="Arial"/>
                <a:cs typeface="Arial"/>
              </a:rPr>
              <a:t>careers</a:t>
            </a:r>
            <a:r>
              <a:rPr sz="2100" spc="50" dirty="0">
                <a:solidFill>
                  <a:srgbClr val="5D5F61"/>
                </a:solidFill>
                <a:latin typeface="Arial"/>
                <a:cs typeface="Arial"/>
              </a:rPr>
              <a:t> </a:t>
            </a:r>
            <a:r>
              <a:rPr sz="2100" spc="10" dirty="0" smtClean="0">
                <a:solidFill>
                  <a:srgbClr val="5D5F61"/>
                </a:solidFill>
                <a:latin typeface="Arial"/>
                <a:cs typeface="Arial"/>
              </a:rPr>
              <a:t>to</a:t>
            </a:r>
            <a:r>
              <a:rPr lang="en-GB" sz="2100" spc="10" dirty="0" smtClean="0">
                <a:solidFill>
                  <a:srgbClr val="5D5F61"/>
                </a:solidFill>
                <a:latin typeface="Arial"/>
                <a:cs typeface="Arial"/>
              </a:rPr>
              <a:t> </a:t>
            </a:r>
            <a:r>
              <a:rPr sz="2100" spc="15" dirty="0" smtClean="0">
                <a:solidFill>
                  <a:srgbClr val="5D5F61"/>
                </a:solidFill>
                <a:latin typeface="Arial"/>
                <a:cs typeface="Arial"/>
              </a:rPr>
              <a:t>lesson </a:t>
            </a:r>
            <a:r>
              <a:rPr sz="2100" spc="15" dirty="0">
                <a:solidFill>
                  <a:srgbClr val="5D5F61"/>
                </a:solidFill>
                <a:latin typeface="Arial"/>
                <a:cs typeface="Arial"/>
              </a:rPr>
              <a:t>content. Think about </a:t>
            </a:r>
            <a:r>
              <a:rPr sz="2100" spc="20" dirty="0">
                <a:solidFill>
                  <a:srgbClr val="5D5F61"/>
                </a:solidFill>
                <a:latin typeface="Arial"/>
                <a:cs typeface="Arial"/>
              </a:rPr>
              <a:t>our  </a:t>
            </a:r>
            <a:r>
              <a:rPr sz="2100" spc="15" dirty="0">
                <a:solidFill>
                  <a:srgbClr val="5D5F61"/>
                </a:solidFill>
                <a:latin typeface="Arial"/>
                <a:cs typeface="Arial"/>
              </a:rPr>
              <a:t>product </a:t>
            </a:r>
            <a:r>
              <a:rPr sz="2100" dirty="0">
                <a:solidFill>
                  <a:srgbClr val="5D5F61"/>
                </a:solidFill>
                <a:latin typeface="Arial"/>
                <a:cs typeface="Arial"/>
              </a:rPr>
              <a:t>/ </a:t>
            </a:r>
            <a:r>
              <a:rPr sz="2100" spc="15" dirty="0">
                <a:solidFill>
                  <a:srgbClr val="5D5F61"/>
                </a:solidFill>
                <a:latin typeface="Arial"/>
                <a:cs typeface="Arial"/>
              </a:rPr>
              <a:t>process example </a:t>
            </a:r>
            <a:r>
              <a:rPr sz="2100" spc="10" dirty="0">
                <a:solidFill>
                  <a:srgbClr val="5D5F61"/>
                </a:solidFill>
                <a:latin typeface="Arial"/>
                <a:cs typeface="Arial"/>
              </a:rPr>
              <a:t>as </a:t>
            </a:r>
            <a:r>
              <a:rPr sz="2100" dirty="0">
                <a:solidFill>
                  <a:srgbClr val="5D5F61"/>
                </a:solidFill>
                <a:latin typeface="Arial"/>
                <a:cs typeface="Arial"/>
              </a:rPr>
              <a:t>a </a:t>
            </a:r>
            <a:r>
              <a:rPr sz="2100" spc="10" dirty="0">
                <a:solidFill>
                  <a:srgbClr val="5D5F61"/>
                </a:solidFill>
                <a:latin typeface="Arial"/>
                <a:cs typeface="Arial"/>
              </a:rPr>
              <a:t>way of </a:t>
            </a:r>
            <a:r>
              <a:rPr sz="2100" spc="20" dirty="0">
                <a:solidFill>
                  <a:srgbClr val="5D5F61"/>
                </a:solidFill>
                <a:latin typeface="Arial"/>
                <a:cs typeface="Arial"/>
              </a:rPr>
              <a:t>exploring  </a:t>
            </a:r>
            <a:r>
              <a:rPr sz="2100" spc="10" dirty="0">
                <a:solidFill>
                  <a:srgbClr val="5D5F61"/>
                </a:solidFill>
                <a:latin typeface="Arial"/>
                <a:cs typeface="Arial"/>
              </a:rPr>
              <a:t>different </a:t>
            </a:r>
            <a:r>
              <a:rPr sz="2100" spc="15" dirty="0">
                <a:solidFill>
                  <a:srgbClr val="5D5F61"/>
                </a:solidFill>
                <a:latin typeface="Arial"/>
                <a:cs typeface="Arial"/>
              </a:rPr>
              <a:t>careers that link </a:t>
            </a:r>
            <a:r>
              <a:rPr sz="2100" spc="10" dirty="0">
                <a:solidFill>
                  <a:srgbClr val="5D5F61"/>
                </a:solidFill>
                <a:latin typeface="Arial"/>
                <a:cs typeface="Arial"/>
              </a:rPr>
              <a:t>to the </a:t>
            </a:r>
            <a:r>
              <a:rPr sz="2100" spc="15" dirty="0">
                <a:solidFill>
                  <a:srgbClr val="5D5F61"/>
                </a:solidFill>
                <a:latin typeface="Arial"/>
                <a:cs typeface="Arial"/>
              </a:rPr>
              <a:t>same</a:t>
            </a:r>
            <a:r>
              <a:rPr sz="2100" spc="185" dirty="0">
                <a:solidFill>
                  <a:srgbClr val="5D5F61"/>
                </a:solidFill>
                <a:latin typeface="Arial"/>
                <a:cs typeface="Arial"/>
              </a:rPr>
              <a:t> </a:t>
            </a:r>
            <a:r>
              <a:rPr sz="2100" spc="20" dirty="0" smtClean="0">
                <a:solidFill>
                  <a:srgbClr val="5D5F61"/>
                </a:solidFill>
                <a:latin typeface="Arial"/>
                <a:cs typeface="Arial"/>
              </a:rPr>
              <a:t>theme</a:t>
            </a:r>
            <a:endParaRPr sz="2100" dirty="0">
              <a:latin typeface="Arial"/>
              <a:cs typeface="Arial"/>
            </a:endParaRPr>
          </a:p>
          <a:p>
            <a:pPr marL="240665" indent="-228600">
              <a:lnSpc>
                <a:spcPct val="100000"/>
              </a:lnSpc>
              <a:spcBef>
                <a:spcPts val="1420"/>
              </a:spcBef>
              <a:buChar char="•"/>
              <a:tabLst>
                <a:tab pos="240665" algn="l"/>
                <a:tab pos="241300" algn="l"/>
              </a:tabLst>
            </a:pPr>
            <a:r>
              <a:rPr lang="en-GB" sz="2100" spc="10" dirty="0" smtClean="0">
                <a:solidFill>
                  <a:srgbClr val="5D5F61"/>
                </a:solidFill>
                <a:latin typeface="Arial"/>
                <a:cs typeface="Arial"/>
              </a:rPr>
              <a:t>as</a:t>
            </a:r>
            <a:r>
              <a:rPr sz="2100" spc="10" dirty="0" smtClean="0">
                <a:solidFill>
                  <a:srgbClr val="5D5F61"/>
                </a:solidFill>
                <a:latin typeface="Arial"/>
                <a:cs typeface="Arial"/>
              </a:rPr>
              <a:t>k </a:t>
            </a:r>
            <a:r>
              <a:rPr lang="en-GB" sz="2100" spc="10" dirty="0" smtClean="0">
                <a:solidFill>
                  <a:srgbClr val="5D5F61"/>
                </a:solidFill>
                <a:latin typeface="Arial"/>
                <a:cs typeface="Arial"/>
              </a:rPr>
              <a:t>colleagues and your Careers Leader </a:t>
            </a:r>
            <a:r>
              <a:rPr sz="2100" spc="10" dirty="0" smtClean="0">
                <a:solidFill>
                  <a:srgbClr val="5D5F61"/>
                </a:solidFill>
                <a:latin typeface="Arial"/>
                <a:cs typeface="Arial"/>
              </a:rPr>
              <a:t>if </a:t>
            </a:r>
            <a:r>
              <a:rPr sz="2100" spc="10" dirty="0">
                <a:solidFill>
                  <a:srgbClr val="5D5F61"/>
                </a:solidFill>
                <a:latin typeface="Arial"/>
                <a:cs typeface="Arial"/>
              </a:rPr>
              <a:t>you </a:t>
            </a:r>
            <a:r>
              <a:rPr sz="2100" spc="15" dirty="0">
                <a:solidFill>
                  <a:srgbClr val="5D5F61"/>
                </a:solidFill>
                <a:latin typeface="Arial"/>
                <a:cs typeface="Arial"/>
              </a:rPr>
              <a:t>need some</a:t>
            </a:r>
            <a:r>
              <a:rPr sz="2100" spc="140" dirty="0">
                <a:solidFill>
                  <a:srgbClr val="5D5F61"/>
                </a:solidFill>
                <a:latin typeface="Arial"/>
                <a:cs typeface="Arial"/>
              </a:rPr>
              <a:t> </a:t>
            </a:r>
            <a:r>
              <a:rPr sz="2100" spc="20" dirty="0" smtClean="0">
                <a:solidFill>
                  <a:srgbClr val="5D5F61"/>
                </a:solidFill>
                <a:latin typeface="Arial"/>
                <a:cs typeface="Arial"/>
              </a:rPr>
              <a:t>ideas</a:t>
            </a:r>
            <a:endParaRPr sz="2100" dirty="0">
              <a:latin typeface="Arial"/>
              <a:cs typeface="Arial"/>
            </a:endParaRPr>
          </a:p>
        </p:txBody>
      </p:sp>
      <p:sp>
        <p:nvSpPr>
          <p:cNvPr id="3" name="object 3"/>
          <p:cNvSpPr txBox="1">
            <a:spLocks noGrp="1"/>
          </p:cNvSpPr>
          <p:nvPr>
            <p:ph type="title"/>
          </p:nvPr>
        </p:nvSpPr>
        <p:spPr>
          <a:xfrm>
            <a:off x="707299" y="1683683"/>
            <a:ext cx="6185535" cy="914400"/>
          </a:xfrm>
          <a:prstGeom prst="rect">
            <a:avLst/>
          </a:prstGeom>
        </p:spPr>
        <p:txBody>
          <a:bodyPr vert="horz" wrap="square" lIns="0" tIns="48260" rIns="0" bIns="0" rtlCol="0">
            <a:spAutoFit/>
          </a:bodyPr>
          <a:lstStyle/>
          <a:p>
            <a:pPr marL="12700" marR="5080">
              <a:lnSpc>
                <a:spcPts val="3400"/>
              </a:lnSpc>
              <a:spcBef>
                <a:spcPts val="380"/>
              </a:spcBef>
            </a:pPr>
            <a:r>
              <a:rPr spc="10" dirty="0">
                <a:solidFill>
                  <a:srgbClr val="6CBE45"/>
                </a:solidFill>
              </a:rPr>
              <a:t>Be </a:t>
            </a:r>
            <a:r>
              <a:rPr spc="20" dirty="0">
                <a:solidFill>
                  <a:srgbClr val="6CBE45"/>
                </a:solidFill>
              </a:rPr>
              <a:t>aware </a:t>
            </a:r>
            <a:r>
              <a:rPr spc="15" dirty="0">
                <a:solidFill>
                  <a:srgbClr val="6CBE45"/>
                </a:solidFill>
              </a:rPr>
              <a:t>of </a:t>
            </a:r>
            <a:r>
              <a:rPr dirty="0">
                <a:solidFill>
                  <a:srgbClr val="6CBE45"/>
                </a:solidFill>
              </a:rPr>
              <a:t>a </a:t>
            </a:r>
            <a:r>
              <a:rPr spc="20" dirty="0">
                <a:solidFill>
                  <a:srgbClr val="6CBE45"/>
                </a:solidFill>
              </a:rPr>
              <a:t>wide range </a:t>
            </a:r>
            <a:r>
              <a:rPr spc="15" dirty="0">
                <a:solidFill>
                  <a:srgbClr val="6CBE45"/>
                </a:solidFill>
              </a:rPr>
              <a:t>of </a:t>
            </a:r>
            <a:r>
              <a:rPr spc="25" dirty="0">
                <a:solidFill>
                  <a:srgbClr val="6CBE45"/>
                </a:solidFill>
              </a:rPr>
              <a:t>roles  </a:t>
            </a:r>
            <a:r>
              <a:rPr spc="20" dirty="0">
                <a:solidFill>
                  <a:srgbClr val="6CBE45"/>
                </a:solidFill>
              </a:rPr>
              <a:t>available </a:t>
            </a:r>
            <a:r>
              <a:rPr spc="25" dirty="0">
                <a:solidFill>
                  <a:srgbClr val="6CBE45"/>
                </a:solidFill>
              </a:rPr>
              <a:t>within </a:t>
            </a:r>
            <a:r>
              <a:rPr spc="20" dirty="0">
                <a:solidFill>
                  <a:srgbClr val="6CBE45"/>
                </a:solidFill>
              </a:rPr>
              <a:t>STEM</a:t>
            </a:r>
            <a:r>
              <a:rPr spc="80" dirty="0">
                <a:solidFill>
                  <a:srgbClr val="6CBE45"/>
                </a:solidFill>
              </a:rPr>
              <a:t> </a:t>
            </a:r>
            <a:r>
              <a:rPr spc="30" dirty="0">
                <a:solidFill>
                  <a:srgbClr val="6CBE45"/>
                </a:solidFill>
              </a:rPr>
              <a:t>industries</a:t>
            </a:r>
          </a:p>
        </p:txBody>
      </p:sp>
      <p:sp>
        <p:nvSpPr>
          <p:cNvPr id="4" name="object 4"/>
          <p:cNvSpPr/>
          <p:nvPr/>
        </p:nvSpPr>
        <p:spPr>
          <a:xfrm>
            <a:off x="719999" y="2693370"/>
            <a:ext cx="6345555" cy="0"/>
          </a:xfrm>
          <a:custGeom>
            <a:avLst/>
            <a:gdLst/>
            <a:ahLst/>
            <a:cxnLst/>
            <a:rect l="l" t="t" r="r" b="b"/>
            <a:pathLst>
              <a:path w="6345555">
                <a:moveTo>
                  <a:pt x="0" y="0"/>
                </a:moveTo>
                <a:lnTo>
                  <a:pt x="6344996" y="0"/>
                </a:lnTo>
              </a:path>
            </a:pathLst>
          </a:custGeom>
          <a:ln w="12700">
            <a:solidFill>
              <a:srgbClr val="636466"/>
            </a:solidFill>
          </a:ln>
        </p:spPr>
        <p:txBody>
          <a:bodyPr wrap="square" lIns="0" tIns="0" rIns="0" bIns="0" rtlCol="0"/>
          <a:lstStyle/>
          <a:p>
            <a:endParaRPr/>
          </a:p>
        </p:txBody>
      </p:sp>
      <p:sp>
        <p:nvSpPr>
          <p:cNvPr id="5" name="object 5"/>
          <p:cNvSpPr/>
          <p:nvPr/>
        </p:nvSpPr>
        <p:spPr>
          <a:xfrm>
            <a:off x="7472476" y="2287117"/>
            <a:ext cx="2487156" cy="312113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2381548"/>
            <a:ext cx="9248775" cy="3521477"/>
          </a:xfrm>
          <a:prstGeom prst="rect">
            <a:avLst/>
          </a:prstGeom>
        </p:spPr>
        <p:txBody>
          <a:bodyPr vert="horz" wrap="square" lIns="0" tIns="12700" rIns="0" bIns="0" rtlCol="0">
            <a:spAutoFit/>
          </a:bodyPr>
          <a:lstStyle/>
          <a:p>
            <a:pPr marL="12700" marR="99695">
              <a:lnSpc>
                <a:spcPct val="100000"/>
              </a:lnSpc>
              <a:spcBef>
                <a:spcPts val="100"/>
              </a:spcBef>
            </a:pPr>
            <a:r>
              <a:rPr sz="2100" b="1" i="1" spc="-5" dirty="0">
                <a:solidFill>
                  <a:srgbClr val="5D5F61"/>
                </a:solidFill>
                <a:latin typeface="Arial"/>
                <a:cs typeface="Arial"/>
              </a:rPr>
              <a:t>Digital </a:t>
            </a:r>
            <a:r>
              <a:rPr sz="2100" b="1" i="1" dirty="0">
                <a:solidFill>
                  <a:srgbClr val="5D5F61"/>
                </a:solidFill>
                <a:latin typeface="Arial"/>
                <a:cs typeface="Arial"/>
              </a:rPr>
              <a:t>skills </a:t>
            </a:r>
            <a:r>
              <a:rPr sz="2100" b="1" i="1" spc="-5" dirty="0">
                <a:solidFill>
                  <a:srgbClr val="5D5F61"/>
                </a:solidFill>
                <a:latin typeface="Arial"/>
                <a:cs typeface="Arial"/>
              </a:rPr>
              <a:t>are </a:t>
            </a:r>
            <a:r>
              <a:rPr sz="2100" b="1" i="1" dirty="0">
                <a:solidFill>
                  <a:srgbClr val="5D5F61"/>
                </a:solidFill>
                <a:latin typeface="Arial"/>
                <a:cs typeface="Arial"/>
              </a:rPr>
              <a:t>required </a:t>
            </a:r>
            <a:r>
              <a:rPr sz="2100" b="1" i="1" spc="-5" dirty="0">
                <a:solidFill>
                  <a:srgbClr val="5D5F61"/>
                </a:solidFill>
                <a:latin typeface="Arial"/>
                <a:cs typeface="Arial"/>
              </a:rPr>
              <a:t>in at least 82% of online advertised openings across  </a:t>
            </a:r>
            <a:r>
              <a:rPr sz="2100" b="1" i="1" dirty="0">
                <a:solidFill>
                  <a:srgbClr val="5D5F61"/>
                </a:solidFill>
                <a:latin typeface="Arial"/>
                <a:cs typeface="Arial"/>
              </a:rPr>
              <a:t>the</a:t>
            </a:r>
            <a:r>
              <a:rPr sz="2100" b="1" i="1" spc="-5" dirty="0">
                <a:solidFill>
                  <a:srgbClr val="5D5F61"/>
                </a:solidFill>
                <a:latin typeface="Arial"/>
                <a:cs typeface="Arial"/>
              </a:rPr>
              <a:t> UK</a:t>
            </a:r>
            <a:endParaRPr sz="2100" b="1" i="1" dirty="0">
              <a:latin typeface="Arial"/>
              <a:cs typeface="Arial"/>
            </a:endParaRPr>
          </a:p>
          <a:p>
            <a:pPr>
              <a:lnSpc>
                <a:spcPct val="100000"/>
              </a:lnSpc>
              <a:spcBef>
                <a:spcPts val="5"/>
              </a:spcBef>
            </a:pPr>
            <a:endParaRPr lang="en-GB" sz="1350" dirty="0" smtClean="0">
              <a:latin typeface="Arial"/>
              <a:cs typeface="Arial"/>
            </a:endParaRPr>
          </a:p>
          <a:p>
            <a:pPr>
              <a:lnSpc>
                <a:spcPct val="100000"/>
              </a:lnSpc>
              <a:spcBef>
                <a:spcPts val="5"/>
              </a:spcBef>
            </a:pPr>
            <a:endParaRPr lang="en-GB" sz="1350" dirty="0" smtClean="0">
              <a:latin typeface="Arial"/>
              <a:cs typeface="Arial"/>
            </a:endParaRPr>
          </a:p>
          <a:p>
            <a:pPr>
              <a:lnSpc>
                <a:spcPct val="100000"/>
              </a:lnSpc>
              <a:spcBef>
                <a:spcPts val="5"/>
              </a:spcBef>
            </a:pPr>
            <a:endParaRPr sz="1350" dirty="0">
              <a:latin typeface="Arial"/>
              <a:cs typeface="Arial"/>
            </a:endParaRPr>
          </a:p>
          <a:p>
            <a:pPr marL="12700" marR="40005">
              <a:lnSpc>
                <a:spcPct val="100000"/>
              </a:lnSpc>
            </a:pPr>
            <a:r>
              <a:rPr sz="2100" b="1" i="1" dirty="0">
                <a:solidFill>
                  <a:srgbClr val="5D5F61"/>
                </a:solidFill>
                <a:latin typeface="Arial"/>
                <a:cs typeface="Arial"/>
              </a:rPr>
              <a:t>“Good </a:t>
            </a:r>
            <a:r>
              <a:rPr sz="2100" b="1" i="1" spc="-5" dirty="0">
                <a:solidFill>
                  <a:srgbClr val="5D5F61"/>
                </a:solidFill>
                <a:latin typeface="Arial"/>
                <a:cs typeface="Arial"/>
              </a:rPr>
              <a:t>numeracy is </a:t>
            </a:r>
            <a:r>
              <a:rPr sz="2100" b="1" i="1" dirty="0">
                <a:solidFill>
                  <a:srgbClr val="5D5F61"/>
                </a:solidFill>
                <a:latin typeface="Arial"/>
                <a:cs typeface="Arial"/>
              </a:rPr>
              <a:t>the </a:t>
            </a:r>
            <a:r>
              <a:rPr sz="2100" b="1" i="1" spc="-5" dirty="0">
                <a:solidFill>
                  <a:srgbClr val="5D5F61"/>
                </a:solidFill>
                <a:latin typeface="Arial"/>
                <a:cs typeface="Arial"/>
              </a:rPr>
              <a:t>best protection against unemployment, low wages and </a:t>
            </a:r>
            <a:r>
              <a:rPr sz="2100" b="1" i="1" spc="-5" dirty="0" smtClean="0">
                <a:solidFill>
                  <a:srgbClr val="5D5F61"/>
                </a:solidFill>
                <a:latin typeface="Arial"/>
                <a:cs typeface="Arial"/>
              </a:rPr>
              <a:t>poor</a:t>
            </a:r>
            <a:r>
              <a:rPr sz="2100" b="1" i="1" spc="-10" dirty="0" smtClean="0">
                <a:solidFill>
                  <a:srgbClr val="5D5F61"/>
                </a:solidFill>
                <a:latin typeface="Arial"/>
                <a:cs typeface="Arial"/>
              </a:rPr>
              <a:t> </a:t>
            </a:r>
            <a:r>
              <a:rPr sz="2100" b="1" i="1" spc="-5" dirty="0">
                <a:solidFill>
                  <a:srgbClr val="5D5F61"/>
                </a:solidFill>
                <a:latin typeface="Arial"/>
                <a:cs typeface="Arial"/>
              </a:rPr>
              <a:t>health</a:t>
            </a:r>
            <a:r>
              <a:rPr sz="2100" b="1" i="1" spc="-5" dirty="0" smtClean="0">
                <a:solidFill>
                  <a:srgbClr val="5D5F61"/>
                </a:solidFill>
                <a:latin typeface="Arial"/>
                <a:cs typeface="Arial"/>
              </a:rPr>
              <a:t>”</a:t>
            </a:r>
            <a:endParaRPr lang="en-GB" sz="1400" i="1" spc="5" dirty="0">
              <a:solidFill>
                <a:srgbClr val="5D5F61"/>
              </a:solidFill>
              <a:latin typeface="Arial"/>
              <a:cs typeface="Arial"/>
            </a:endParaRPr>
          </a:p>
          <a:p>
            <a:pPr marL="12700" marR="5080">
              <a:lnSpc>
                <a:spcPct val="100000"/>
              </a:lnSpc>
            </a:pPr>
            <a:endParaRPr lang="en-GB" sz="1350" dirty="0">
              <a:latin typeface="Arial"/>
              <a:cs typeface="Arial"/>
            </a:endParaRPr>
          </a:p>
          <a:p>
            <a:pPr marL="12700" marR="5080">
              <a:lnSpc>
                <a:spcPct val="100000"/>
              </a:lnSpc>
            </a:pPr>
            <a:endParaRPr lang="en-GB" sz="1350" b="1" dirty="0" smtClean="0">
              <a:solidFill>
                <a:srgbClr val="5D5F61"/>
              </a:solidFill>
              <a:latin typeface="Arial"/>
              <a:cs typeface="Arial"/>
            </a:endParaRPr>
          </a:p>
          <a:p>
            <a:pPr marL="12700" marR="5080">
              <a:lnSpc>
                <a:spcPct val="100000"/>
              </a:lnSpc>
            </a:pPr>
            <a:endParaRPr lang="en-GB" sz="1350" b="1" dirty="0">
              <a:solidFill>
                <a:srgbClr val="5D5F61"/>
              </a:solidFill>
              <a:latin typeface="Arial"/>
              <a:cs typeface="Arial"/>
            </a:endParaRPr>
          </a:p>
          <a:p>
            <a:pPr marL="12700" marR="5080">
              <a:lnSpc>
                <a:spcPct val="100000"/>
              </a:lnSpc>
            </a:pPr>
            <a:endParaRPr lang="en-GB" sz="2100" b="1" i="1" dirty="0" smtClean="0">
              <a:solidFill>
                <a:srgbClr val="5D5F61"/>
              </a:solidFill>
              <a:latin typeface="Arial"/>
              <a:cs typeface="Arial"/>
            </a:endParaRPr>
          </a:p>
          <a:p>
            <a:pPr marL="12700" marR="5080">
              <a:lnSpc>
                <a:spcPct val="100000"/>
              </a:lnSpc>
            </a:pPr>
            <a:r>
              <a:rPr sz="2100" b="1" i="1" dirty="0" smtClean="0">
                <a:solidFill>
                  <a:srgbClr val="5D5F61"/>
                </a:solidFill>
                <a:latin typeface="Arial"/>
                <a:cs typeface="Arial"/>
              </a:rPr>
              <a:t>“</a:t>
            </a:r>
            <a:r>
              <a:rPr sz="2100" b="1" i="1" dirty="0">
                <a:solidFill>
                  <a:srgbClr val="5D5F61"/>
                </a:solidFill>
                <a:latin typeface="Arial"/>
                <a:cs typeface="Arial"/>
              </a:rPr>
              <a:t>The </a:t>
            </a:r>
            <a:r>
              <a:rPr sz="2100" b="1" i="1" spc="-15" dirty="0">
                <a:solidFill>
                  <a:srgbClr val="5D5F61"/>
                </a:solidFill>
                <a:latin typeface="Arial"/>
                <a:cs typeface="Arial"/>
              </a:rPr>
              <a:t>World </a:t>
            </a:r>
            <a:r>
              <a:rPr sz="2100" b="1" i="1" dirty="0">
                <a:solidFill>
                  <a:srgbClr val="5D5F61"/>
                </a:solidFill>
                <a:latin typeface="Arial"/>
                <a:cs typeface="Arial"/>
              </a:rPr>
              <a:t>Economic Forum </a:t>
            </a:r>
            <a:r>
              <a:rPr sz="2100" b="1" i="1" spc="-5" dirty="0">
                <a:solidFill>
                  <a:srgbClr val="5D5F61"/>
                </a:solidFill>
                <a:latin typeface="Arial"/>
                <a:cs typeface="Arial"/>
              </a:rPr>
              <a:t>predicts </a:t>
            </a:r>
            <a:r>
              <a:rPr sz="2100" b="1" i="1" spc="-15" dirty="0">
                <a:solidFill>
                  <a:srgbClr val="5D5F61"/>
                </a:solidFill>
                <a:latin typeface="Arial"/>
                <a:cs typeface="Arial"/>
              </a:rPr>
              <a:t>creativity, </a:t>
            </a:r>
            <a:r>
              <a:rPr sz="2100" b="1" i="1" spc="-5" dirty="0">
                <a:solidFill>
                  <a:srgbClr val="5D5F61"/>
                </a:solidFill>
                <a:latin typeface="Arial"/>
                <a:cs typeface="Arial"/>
              </a:rPr>
              <a:t>innovation and ideation will be  </a:t>
            </a:r>
            <a:r>
              <a:rPr sz="2100" b="1" i="1" dirty="0">
                <a:solidFill>
                  <a:srgbClr val="5D5F61"/>
                </a:solidFill>
                <a:latin typeface="Arial"/>
                <a:cs typeface="Arial"/>
              </a:rPr>
              <a:t>key skills for the </a:t>
            </a:r>
            <a:r>
              <a:rPr sz="2100" b="1" i="1" spc="-5" dirty="0">
                <a:solidFill>
                  <a:srgbClr val="5D5F61"/>
                </a:solidFill>
                <a:latin typeface="Arial"/>
                <a:cs typeface="Arial"/>
              </a:rPr>
              <a:t>workforce of </a:t>
            </a:r>
            <a:r>
              <a:rPr sz="2100" b="1" i="1" dirty="0">
                <a:solidFill>
                  <a:srgbClr val="5D5F61"/>
                </a:solidFill>
                <a:latin typeface="Arial"/>
                <a:cs typeface="Arial"/>
              </a:rPr>
              <a:t>the</a:t>
            </a:r>
            <a:r>
              <a:rPr sz="2100" b="1" i="1" spc="-10" dirty="0">
                <a:solidFill>
                  <a:srgbClr val="5D5F61"/>
                </a:solidFill>
                <a:latin typeface="Arial"/>
                <a:cs typeface="Arial"/>
              </a:rPr>
              <a:t> </a:t>
            </a:r>
            <a:r>
              <a:rPr sz="2100" b="1" i="1" dirty="0">
                <a:solidFill>
                  <a:srgbClr val="5D5F61"/>
                </a:solidFill>
                <a:latin typeface="Arial"/>
                <a:cs typeface="Arial"/>
              </a:rPr>
              <a:t>future</a:t>
            </a:r>
            <a:r>
              <a:rPr sz="2100" b="1" i="1" dirty="0" smtClean="0">
                <a:solidFill>
                  <a:srgbClr val="5D5F61"/>
                </a:solidFill>
                <a:latin typeface="Arial"/>
                <a:cs typeface="Arial"/>
              </a:rPr>
              <a:t>.”</a:t>
            </a:r>
            <a:endParaRPr sz="2100" b="1" i="1" dirty="0">
              <a:latin typeface="Arial"/>
              <a:cs typeface="Arial"/>
            </a:endParaRPr>
          </a:p>
        </p:txBody>
      </p:sp>
      <p:sp>
        <p:nvSpPr>
          <p:cNvPr id="3" name="object 3"/>
          <p:cNvSpPr txBox="1">
            <a:spLocks noGrp="1"/>
          </p:cNvSpPr>
          <p:nvPr>
            <p:ph type="title"/>
          </p:nvPr>
        </p:nvSpPr>
        <p:spPr>
          <a:xfrm>
            <a:off x="707299" y="1683683"/>
            <a:ext cx="11054641" cy="474489"/>
          </a:xfrm>
          <a:prstGeom prst="rect">
            <a:avLst/>
          </a:prstGeom>
        </p:spPr>
        <p:txBody>
          <a:bodyPr vert="horz" wrap="square" lIns="0" tIns="12700" rIns="0" bIns="0" rtlCol="0">
            <a:spAutoFit/>
          </a:bodyPr>
          <a:lstStyle/>
          <a:p>
            <a:pPr marL="12700">
              <a:lnSpc>
                <a:spcPct val="100000"/>
              </a:lnSpc>
              <a:spcBef>
                <a:spcPts val="100"/>
              </a:spcBef>
            </a:pPr>
            <a:r>
              <a:rPr lang="en-US" spc="20" dirty="0">
                <a:solidFill>
                  <a:srgbClr val="EBBE0B"/>
                </a:solidFill>
              </a:rPr>
              <a:t>See the value </a:t>
            </a:r>
            <a:r>
              <a:rPr lang="en-US" spc="15" dirty="0">
                <a:solidFill>
                  <a:srgbClr val="EBBE0B"/>
                </a:solidFill>
              </a:rPr>
              <a:t>and </a:t>
            </a:r>
            <a:r>
              <a:rPr lang="en-US" spc="25" dirty="0">
                <a:solidFill>
                  <a:srgbClr val="EBBE0B"/>
                </a:solidFill>
              </a:rPr>
              <a:t>transferability </a:t>
            </a:r>
            <a:r>
              <a:rPr lang="en-US" spc="15" dirty="0">
                <a:solidFill>
                  <a:srgbClr val="EBBE0B"/>
                </a:solidFill>
              </a:rPr>
              <a:t>of </a:t>
            </a:r>
            <a:r>
              <a:rPr lang="en-US" spc="20" dirty="0">
                <a:solidFill>
                  <a:srgbClr val="EBBE0B"/>
                </a:solidFill>
              </a:rPr>
              <a:t>STEM</a:t>
            </a:r>
            <a:r>
              <a:rPr lang="en-US" spc="254" dirty="0">
                <a:solidFill>
                  <a:srgbClr val="EBBE0B"/>
                </a:solidFill>
              </a:rPr>
              <a:t> </a:t>
            </a:r>
            <a:r>
              <a:rPr lang="en-US" spc="25" dirty="0">
                <a:solidFill>
                  <a:srgbClr val="EBBE0B"/>
                </a:solidFill>
              </a:rPr>
              <a:t>skills</a:t>
            </a:r>
            <a:endParaRPr spc="25" dirty="0">
              <a:solidFill>
                <a:srgbClr val="EBBE0B"/>
              </a:solidFill>
            </a:endParaRPr>
          </a:p>
        </p:txBody>
      </p:sp>
      <p:sp>
        <p:nvSpPr>
          <p:cNvPr id="4" name="object 4"/>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5" name="Rectangle 4"/>
          <p:cNvSpPr/>
          <p:nvPr/>
        </p:nvSpPr>
        <p:spPr>
          <a:xfrm>
            <a:off x="4677513" y="3169085"/>
            <a:ext cx="5346700" cy="307777"/>
          </a:xfrm>
          <a:prstGeom prst="rect">
            <a:avLst/>
          </a:prstGeom>
        </p:spPr>
        <p:txBody>
          <a:bodyPr>
            <a:spAutoFit/>
          </a:bodyPr>
          <a:lstStyle/>
          <a:p>
            <a:pPr marL="12700">
              <a:lnSpc>
                <a:spcPct val="100000"/>
              </a:lnSpc>
              <a:spcBef>
                <a:spcPts val="1550"/>
              </a:spcBef>
            </a:pPr>
            <a:r>
              <a:rPr lang="en-GB" sz="1400" spc="5" dirty="0" smtClean="0">
                <a:solidFill>
                  <a:srgbClr val="5D5F61"/>
                </a:solidFill>
                <a:latin typeface="Arial"/>
                <a:cs typeface="Arial"/>
              </a:rPr>
              <a:t>Ref: </a:t>
            </a:r>
            <a:r>
              <a:rPr lang="en-GB" sz="1400" u="heavy" spc="5" dirty="0" smtClean="0">
                <a:solidFill>
                  <a:srgbClr val="0072BC"/>
                </a:solidFill>
                <a:uFill>
                  <a:solidFill>
                    <a:srgbClr val="0072BC"/>
                  </a:solidFill>
                </a:uFill>
                <a:latin typeface="Arial"/>
                <a:cs typeface="Arial"/>
                <a:hlinkClick r:id="rId3"/>
              </a:rPr>
              <a:t>No longer optional: employer demand for digital skills</a:t>
            </a:r>
            <a:r>
              <a:rPr lang="en-GB" sz="1400" u="heavy" spc="190" dirty="0" smtClean="0">
                <a:solidFill>
                  <a:srgbClr val="0072BC"/>
                </a:solidFill>
                <a:uFill>
                  <a:solidFill>
                    <a:srgbClr val="0072BC"/>
                  </a:solidFill>
                </a:uFill>
                <a:latin typeface="Arial"/>
                <a:cs typeface="Arial"/>
                <a:hlinkClick r:id="rId3"/>
              </a:rPr>
              <a:t> </a:t>
            </a:r>
            <a:r>
              <a:rPr lang="en-GB" sz="1400" u="heavy" spc="10" dirty="0" smtClean="0">
                <a:solidFill>
                  <a:srgbClr val="0072BC"/>
                </a:solidFill>
                <a:uFill>
                  <a:solidFill>
                    <a:srgbClr val="0072BC"/>
                  </a:solidFill>
                </a:uFill>
                <a:latin typeface="Arial"/>
                <a:cs typeface="Arial"/>
                <a:hlinkClick r:id="rId3"/>
              </a:rPr>
              <a:t>2019</a:t>
            </a:r>
            <a:endParaRPr lang="en-GB" sz="1400" dirty="0">
              <a:latin typeface="Arial"/>
              <a:cs typeface="Arial"/>
            </a:endParaRPr>
          </a:p>
        </p:txBody>
      </p:sp>
      <p:sp>
        <p:nvSpPr>
          <p:cNvPr id="7" name="Rectangle 6"/>
          <p:cNvSpPr/>
          <p:nvPr/>
        </p:nvSpPr>
        <p:spPr>
          <a:xfrm>
            <a:off x="6038380" y="4339895"/>
            <a:ext cx="3912161" cy="307777"/>
          </a:xfrm>
          <a:prstGeom prst="rect">
            <a:avLst/>
          </a:prstGeom>
        </p:spPr>
        <p:txBody>
          <a:bodyPr wrap="none">
            <a:spAutoFit/>
          </a:bodyPr>
          <a:lstStyle/>
          <a:p>
            <a:pPr marL="12700">
              <a:lnSpc>
                <a:spcPct val="100000"/>
              </a:lnSpc>
              <a:spcBef>
                <a:spcPts val="1550"/>
              </a:spcBef>
            </a:pPr>
            <a:r>
              <a:rPr lang="en-GB" sz="1400" spc="5" dirty="0" smtClean="0">
                <a:solidFill>
                  <a:srgbClr val="5D5F61"/>
                </a:solidFill>
                <a:latin typeface="Arial"/>
                <a:cs typeface="Arial"/>
              </a:rPr>
              <a:t>Ref: Andreas </a:t>
            </a:r>
            <a:r>
              <a:rPr lang="en-GB" sz="1400" dirty="0" err="1" smtClean="0">
                <a:solidFill>
                  <a:srgbClr val="5D5F61"/>
                </a:solidFill>
                <a:latin typeface="Arial"/>
                <a:cs typeface="Arial"/>
              </a:rPr>
              <a:t>Schleicher</a:t>
            </a:r>
            <a:r>
              <a:rPr lang="en-GB" sz="1400" dirty="0" smtClean="0">
                <a:solidFill>
                  <a:srgbClr val="5D5F61"/>
                </a:solidFill>
                <a:latin typeface="Arial"/>
                <a:cs typeface="Arial"/>
              </a:rPr>
              <a:t>, Director, </a:t>
            </a:r>
            <a:r>
              <a:rPr lang="en-GB" sz="1400" spc="5" dirty="0" smtClean="0">
                <a:solidFill>
                  <a:srgbClr val="5D5F61"/>
                </a:solidFill>
                <a:latin typeface="Arial"/>
                <a:cs typeface="Arial"/>
              </a:rPr>
              <a:t>OECD</a:t>
            </a:r>
            <a:r>
              <a:rPr lang="en-GB" sz="1400" spc="35" dirty="0" smtClean="0">
                <a:solidFill>
                  <a:srgbClr val="5D5F61"/>
                </a:solidFill>
                <a:latin typeface="Arial"/>
                <a:cs typeface="Arial"/>
              </a:rPr>
              <a:t> </a:t>
            </a:r>
            <a:r>
              <a:rPr lang="en-GB" sz="1400" spc="10" dirty="0" smtClean="0">
                <a:solidFill>
                  <a:srgbClr val="5D5F61"/>
                </a:solidFill>
                <a:latin typeface="Arial"/>
                <a:cs typeface="Arial"/>
              </a:rPr>
              <a:t>2013</a:t>
            </a:r>
          </a:p>
        </p:txBody>
      </p:sp>
      <p:sp>
        <p:nvSpPr>
          <p:cNvPr id="8" name="Rectangle 7"/>
          <p:cNvSpPr/>
          <p:nvPr/>
        </p:nvSpPr>
        <p:spPr>
          <a:xfrm>
            <a:off x="7145760" y="5717762"/>
            <a:ext cx="2787301" cy="307777"/>
          </a:xfrm>
          <a:prstGeom prst="rect">
            <a:avLst/>
          </a:prstGeom>
        </p:spPr>
        <p:txBody>
          <a:bodyPr wrap="none">
            <a:spAutoFit/>
          </a:bodyPr>
          <a:lstStyle/>
          <a:p>
            <a:pPr marL="12700">
              <a:lnSpc>
                <a:spcPct val="100000"/>
              </a:lnSpc>
              <a:spcBef>
                <a:spcPts val="1550"/>
              </a:spcBef>
            </a:pPr>
            <a:r>
              <a:rPr lang="en-US" sz="1400" spc="5" dirty="0" smtClean="0">
                <a:solidFill>
                  <a:srgbClr val="5D5F61"/>
                </a:solidFill>
                <a:latin typeface="Arial"/>
                <a:cs typeface="Arial"/>
              </a:rPr>
              <a:t>Ref: </a:t>
            </a:r>
            <a:r>
              <a:rPr lang="en-US" sz="1400" u="heavy" spc="5" dirty="0" smtClean="0">
                <a:solidFill>
                  <a:srgbClr val="0072BC"/>
                </a:solidFill>
                <a:uFill>
                  <a:solidFill>
                    <a:srgbClr val="0072BC"/>
                  </a:solidFill>
                </a:uFill>
                <a:latin typeface="Arial"/>
                <a:cs typeface="Arial"/>
                <a:hlinkClick r:id="rId4"/>
              </a:rPr>
              <a:t>Future of Jobs Report</a:t>
            </a:r>
            <a:r>
              <a:rPr lang="en-US" sz="1400" u="heavy" spc="100" dirty="0" smtClean="0">
                <a:solidFill>
                  <a:srgbClr val="0072BC"/>
                </a:solidFill>
                <a:uFill>
                  <a:solidFill>
                    <a:srgbClr val="0072BC"/>
                  </a:solidFill>
                </a:uFill>
                <a:latin typeface="Arial"/>
                <a:cs typeface="Arial"/>
                <a:hlinkClick r:id="rId4"/>
              </a:rPr>
              <a:t> </a:t>
            </a:r>
            <a:r>
              <a:rPr lang="en-US" sz="1400" u="heavy" spc="10" dirty="0" smtClean="0">
                <a:solidFill>
                  <a:srgbClr val="0072BC"/>
                </a:solidFill>
                <a:uFill>
                  <a:solidFill>
                    <a:srgbClr val="0072BC"/>
                  </a:solidFill>
                </a:uFill>
                <a:latin typeface="Arial"/>
                <a:cs typeface="Arial"/>
                <a:hlinkClick r:id="rId4"/>
              </a:rPr>
              <a:t>2018</a:t>
            </a:r>
            <a:endParaRPr lang="en-US" sz="1400" dirty="0">
              <a:latin typeface="Arial"/>
              <a:cs typeface="Arial"/>
            </a:endParaRPr>
          </a:p>
        </p:txBody>
      </p:sp>
      <p:sp>
        <p:nvSpPr>
          <p:cNvPr id="9" name="Rectangle 8"/>
          <p:cNvSpPr/>
          <p:nvPr/>
        </p:nvSpPr>
        <p:spPr>
          <a:xfrm>
            <a:off x="6032847" y="4569536"/>
            <a:ext cx="2804999" cy="307777"/>
          </a:xfrm>
          <a:prstGeom prst="rect">
            <a:avLst/>
          </a:prstGeom>
        </p:spPr>
        <p:txBody>
          <a:bodyPr wrap="none">
            <a:spAutoFit/>
          </a:bodyPr>
          <a:lstStyle/>
          <a:p>
            <a:pPr marL="12700">
              <a:lnSpc>
                <a:spcPct val="100000"/>
              </a:lnSpc>
              <a:spcBef>
                <a:spcPts val="1550"/>
              </a:spcBef>
            </a:pPr>
            <a:r>
              <a:rPr lang="en-GB" sz="1400" spc="10" dirty="0">
                <a:solidFill>
                  <a:srgbClr val="5D5F61"/>
                </a:solidFill>
                <a:latin typeface="Arial"/>
                <a:cs typeface="Arial"/>
              </a:rPr>
              <a:t>Source: </a:t>
            </a:r>
            <a:r>
              <a:rPr lang="en-GB" sz="1400" spc="10" dirty="0">
                <a:solidFill>
                  <a:srgbClr val="5D5F61"/>
                </a:solidFill>
                <a:latin typeface="Arial"/>
                <a:cs typeface="Arial"/>
                <a:hlinkClick r:id="rId5"/>
              </a:rPr>
              <a:t>Attitudes towards maths</a:t>
            </a:r>
            <a:endParaRPr lang="en-GB" sz="1400" spc="10" dirty="0">
              <a:solidFill>
                <a:srgbClr val="5D5F61"/>
              </a:solidFill>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51117"/>
            <a:ext cx="10692003" cy="100888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12"/>
            <a:ext cx="10692003" cy="1133847"/>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707299" y="1683683"/>
            <a:ext cx="10140241" cy="474489"/>
          </a:xfrm>
          <a:prstGeom prst="rect">
            <a:avLst/>
          </a:prstGeom>
        </p:spPr>
        <p:txBody>
          <a:bodyPr vert="horz" wrap="square" lIns="0" tIns="12700" rIns="0" bIns="0" rtlCol="0">
            <a:spAutoFit/>
          </a:bodyPr>
          <a:lstStyle/>
          <a:p>
            <a:pPr marL="12700">
              <a:lnSpc>
                <a:spcPct val="100000"/>
              </a:lnSpc>
              <a:spcBef>
                <a:spcPts val="100"/>
              </a:spcBef>
            </a:pPr>
            <a:r>
              <a:rPr lang="en-US" sz="3000" b="1" spc="20" dirty="0">
                <a:solidFill>
                  <a:srgbClr val="EBBE0B"/>
                </a:solidFill>
                <a:latin typeface="Arial"/>
                <a:cs typeface="Arial"/>
              </a:rPr>
              <a:t>See the value and transferability of STEM skills</a:t>
            </a:r>
            <a:endParaRPr sz="3000" dirty="0">
              <a:latin typeface="Arial"/>
              <a:cs typeface="Arial"/>
            </a:endParaRPr>
          </a:p>
        </p:txBody>
      </p:sp>
      <p:sp>
        <p:nvSpPr>
          <p:cNvPr id="5" name="object 5"/>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6" name="object 6"/>
          <p:cNvSpPr txBox="1"/>
          <p:nvPr/>
        </p:nvSpPr>
        <p:spPr>
          <a:xfrm>
            <a:off x="707299" y="2381548"/>
            <a:ext cx="6506302" cy="3618939"/>
          </a:xfrm>
          <a:prstGeom prst="rect">
            <a:avLst/>
          </a:prstGeom>
        </p:spPr>
        <p:txBody>
          <a:bodyPr vert="horz" wrap="square" lIns="0" tIns="12700" rIns="0" bIns="0" rtlCol="0">
            <a:spAutoFit/>
          </a:bodyPr>
          <a:lstStyle/>
          <a:p>
            <a:pPr marL="355600" indent="-342900">
              <a:lnSpc>
                <a:spcPct val="100000"/>
              </a:lnSpc>
              <a:spcBef>
                <a:spcPts val="100"/>
              </a:spcBef>
              <a:buFont typeface="Arial" panose="020B0604020202020204" pitchFamily="34" charset="0"/>
              <a:buChar char="•"/>
            </a:pPr>
            <a:r>
              <a:rPr lang="en-US" sz="2100" spc="-5" dirty="0">
                <a:solidFill>
                  <a:srgbClr val="5D5F61"/>
                </a:solidFill>
                <a:latin typeface="Arial"/>
                <a:cs typeface="Arial"/>
              </a:rPr>
              <a:t>a</a:t>
            </a:r>
            <a:r>
              <a:rPr lang="en-US" sz="2100" spc="-5" dirty="0" smtClean="0">
                <a:solidFill>
                  <a:srgbClr val="5D5F61"/>
                </a:solidFill>
                <a:latin typeface="Arial"/>
                <a:cs typeface="Arial"/>
              </a:rPr>
              <a:t>void endorsing </a:t>
            </a:r>
            <a:r>
              <a:rPr lang="en-US" sz="2100" spc="-5" dirty="0">
                <a:solidFill>
                  <a:srgbClr val="5D5F61"/>
                </a:solidFill>
                <a:latin typeface="Arial"/>
                <a:cs typeface="Arial"/>
              </a:rPr>
              <a:t>negative </a:t>
            </a:r>
            <a:r>
              <a:rPr lang="en-US" sz="2100" spc="-5" dirty="0" smtClean="0">
                <a:solidFill>
                  <a:srgbClr val="5D5F61"/>
                </a:solidFill>
                <a:latin typeface="Arial"/>
                <a:cs typeface="Arial"/>
              </a:rPr>
              <a:t>opinions of STEM subjects</a:t>
            </a:r>
          </a:p>
          <a:p>
            <a:pPr marL="355600" indent="-342900">
              <a:lnSpc>
                <a:spcPct val="100000"/>
              </a:lnSpc>
              <a:spcBef>
                <a:spcPts val="100"/>
              </a:spcBef>
              <a:buFont typeface="Arial" panose="020B0604020202020204" pitchFamily="34" charset="0"/>
              <a:buChar char="•"/>
            </a:pPr>
            <a:endParaRPr lang="en-US" sz="2100" spc="-5" dirty="0">
              <a:solidFill>
                <a:srgbClr val="5D5F61"/>
              </a:solidFill>
              <a:latin typeface="Arial"/>
              <a:cs typeface="Arial"/>
            </a:endParaRPr>
          </a:p>
          <a:p>
            <a:pPr marL="355600" indent="-342900">
              <a:lnSpc>
                <a:spcPct val="100000"/>
              </a:lnSpc>
              <a:spcBef>
                <a:spcPts val="100"/>
              </a:spcBef>
              <a:buFont typeface="Arial" panose="020B0604020202020204" pitchFamily="34" charset="0"/>
              <a:buChar char="•"/>
            </a:pPr>
            <a:r>
              <a:rPr lang="en-US" sz="2100" spc="-5" dirty="0">
                <a:solidFill>
                  <a:srgbClr val="5D5F61"/>
                </a:solidFill>
                <a:latin typeface="Arial"/>
                <a:cs typeface="Arial"/>
              </a:rPr>
              <a:t>e</a:t>
            </a:r>
            <a:r>
              <a:rPr lang="en-US" sz="2100" spc="-5" dirty="0" smtClean="0">
                <a:solidFill>
                  <a:srgbClr val="5D5F61"/>
                </a:solidFill>
                <a:latin typeface="Arial"/>
                <a:cs typeface="Arial"/>
              </a:rPr>
              <a:t>ncourage </a:t>
            </a:r>
            <a:r>
              <a:rPr lang="en-US" sz="2100" spc="-5" dirty="0">
                <a:solidFill>
                  <a:srgbClr val="5D5F61"/>
                </a:solidFill>
                <a:latin typeface="Arial"/>
                <a:cs typeface="Arial"/>
              </a:rPr>
              <a:t>visitors to your lessons to discuss how they use numeracy and digital skills in their job</a:t>
            </a:r>
          </a:p>
          <a:p>
            <a:pPr marL="12700">
              <a:lnSpc>
                <a:spcPct val="100000"/>
              </a:lnSpc>
              <a:spcBef>
                <a:spcPts val="100"/>
              </a:spcBef>
            </a:pPr>
            <a:endParaRPr lang="en-US" sz="2100" spc="-5" dirty="0">
              <a:solidFill>
                <a:srgbClr val="5D5F61"/>
              </a:solidFill>
              <a:latin typeface="Arial"/>
              <a:cs typeface="Arial"/>
            </a:endParaRPr>
          </a:p>
          <a:p>
            <a:pPr marL="355600" indent="-342900">
              <a:lnSpc>
                <a:spcPct val="100000"/>
              </a:lnSpc>
              <a:spcBef>
                <a:spcPts val="100"/>
              </a:spcBef>
              <a:buFont typeface="Arial" panose="020B0604020202020204" pitchFamily="34" charset="0"/>
              <a:buChar char="•"/>
            </a:pPr>
            <a:r>
              <a:rPr lang="en-US" sz="2100" spc="-5" dirty="0" smtClean="0">
                <a:solidFill>
                  <a:srgbClr val="5D5F61"/>
                </a:solidFill>
                <a:latin typeface="Arial"/>
                <a:cs typeface="Arial"/>
              </a:rPr>
              <a:t>create </a:t>
            </a:r>
            <a:r>
              <a:rPr lang="en-US" sz="2100" spc="-5" dirty="0" smtClean="0">
                <a:solidFill>
                  <a:srgbClr val="5D5F61"/>
                </a:solidFill>
                <a:latin typeface="Arial"/>
                <a:cs typeface="Arial"/>
              </a:rPr>
              <a:t>opportunities </a:t>
            </a:r>
            <a:r>
              <a:rPr lang="en-US" sz="2100" spc="-5" dirty="0">
                <a:solidFill>
                  <a:srgbClr val="5D5F61"/>
                </a:solidFill>
                <a:latin typeface="Arial"/>
                <a:cs typeface="Arial"/>
              </a:rPr>
              <a:t>for students to use </a:t>
            </a:r>
            <a:r>
              <a:rPr lang="en-US" sz="2100" spc="-5" dirty="0" smtClean="0">
                <a:solidFill>
                  <a:srgbClr val="5D5F61"/>
                </a:solidFill>
                <a:latin typeface="Arial"/>
                <a:cs typeface="Arial"/>
              </a:rPr>
              <a:t>numeracy and digital </a:t>
            </a:r>
            <a:r>
              <a:rPr lang="en-US" sz="2100" spc="-5" dirty="0">
                <a:solidFill>
                  <a:srgbClr val="5D5F61"/>
                </a:solidFill>
                <a:latin typeface="Arial"/>
                <a:cs typeface="Arial"/>
              </a:rPr>
              <a:t>skills in lesson </a:t>
            </a:r>
            <a:r>
              <a:rPr lang="en-US" sz="2100" spc="-5" dirty="0" smtClean="0">
                <a:solidFill>
                  <a:srgbClr val="5D5F61"/>
                </a:solidFill>
                <a:latin typeface="Arial"/>
                <a:cs typeface="Arial"/>
              </a:rPr>
              <a:t>activities </a:t>
            </a:r>
            <a:r>
              <a:rPr lang="en-US" sz="2100" spc="-5" dirty="0" err="1" smtClean="0">
                <a:solidFill>
                  <a:srgbClr val="5D5F61"/>
                </a:solidFill>
                <a:latin typeface="Arial"/>
                <a:cs typeface="Arial"/>
              </a:rPr>
              <a:t>ie</a:t>
            </a:r>
            <a:r>
              <a:rPr lang="en-US" sz="2100" spc="-5" dirty="0" smtClean="0">
                <a:solidFill>
                  <a:srgbClr val="5D5F61"/>
                </a:solidFill>
                <a:latin typeface="Arial"/>
                <a:cs typeface="Arial"/>
              </a:rPr>
              <a:t> </a:t>
            </a:r>
            <a:r>
              <a:rPr lang="en-US" sz="2100" spc="-5" dirty="0">
                <a:solidFill>
                  <a:srgbClr val="5D5F61"/>
                </a:solidFill>
                <a:latin typeface="Arial"/>
                <a:cs typeface="Arial"/>
              </a:rPr>
              <a:t>creating a </a:t>
            </a:r>
            <a:r>
              <a:rPr lang="en-US" sz="2100" spc="-5" dirty="0" smtClean="0">
                <a:solidFill>
                  <a:srgbClr val="5D5F61"/>
                </a:solidFill>
                <a:latin typeface="Arial"/>
                <a:cs typeface="Arial"/>
              </a:rPr>
              <a:t>blog when </a:t>
            </a:r>
            <a:r>
              <a:rPr lang="en-US" sz="2100" spc="-5" dirty="0">
                <a:solidFill>
                  <a:srgbClr val="5D5F61"/>
                </a:solidFill>
                <a:latin typeface="Arial"/>
                <a:cs typeface="Arial"/>
              </a:rPr>
              <a:t>reviewing a book, </a:t>
            </a:r>
            <a:r>
              <a:rPr lang="en-US" sz="2100" spc="-5" dirty="0" smtClean="0">
                <a:solidFill>
                  <a:srgbClr val="5D5F61"/>
                </a:solidFill>
                <a:latin typeface="Arial"/>
                <a:cs typeface="Arial"/>
              </a:rPr>
              <a:t>using the internet to research from credible sources, using budgets for STEM challenges</a:t>
            </a:r>
            <a:endParaRPr lang="en-US" sz="2100" spc="-5" dirty="0">
              <a:solidFill>
                <a:srgbClr val="5D5F61"/>
              </a:solidFill>
              <a:latin typeface="Arial"/>
              <a:cs typeface="Arial"/>
            </a:endParaRPr>
          </a:p>
        </p:txBody>
      </p:sp>
      <p:sp>
        <p:nvSpPr>
          <p:cNvPr id="7" name="object 7"/>
          <p:cNvSpPr/>
          <p:nvPr/>
        </p:nvSpPr>
        <p:spPr>
          <a:xfrm>
            <a:off x="7472860" y="2737111"/>
            <a:ext cx="2487167" cy="316991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3308548"/>
            <a:ext cx="6014085" cy="2125980"/>
          </a:xfrm>
          <a:prstGeom prst="rect">
            <a:avLst/>
          </a:prstGeom>
        </p:spPr>
        <p:txBody>
          <a:bodyPr vert="horz" wrap="square" lIns="0" tIns="12700" rIns="0" bIns="0" rtlCol="0">
            <a:spAutoFit/>
          </a:bodyPr>
          <a:lstStyle/>
          <a:p>
            <a:pPr marL="240665" marR="584835" indent="-228600">
              <a:lnSpc>
                <a:spcPct val="100000"/>
              </a:lnSpc>
              <a:spcBef>
                <a:spcPts val="100"/>
              </a:spcBef>
              <a:buChar char="•"/>
              <a:tabLst>
                <a:tab pos="240665" algn="l"/>
                <a:tab pos="241300" algn="l"/>
              </a:tabLst>
            </a:pPr>
            <a:r>
              <a:rPr lang="en-GB" sz="2100" spc="10" dirty="0">
                <a:solidFill>
                  <a:srgbClr val="5D5F61"/>
                </a:solidFill>
                <a:latin typeface="Arial"/>
                <a:cs typeface="Arial"/>
              </a:rPr>
              <a:t>t</a:t>
            </a:r>
            <a:r>
              <a:rPr sz="2100" spc="10" dirty="0" smtClean="0">
                <a:solidFill>
                  <a:srgbClr val="5D5F61"/>
                </a:solidFill>
                <a:latin typeface="Arial"/>
                <a:cs typeface="Arial"/>
              </a:rPr>
              <a:t>he </a:t>
            </a:r>
            <a:r>
              <a:rPr sz="2100" spc="15" dirty="0">
                <a:solidFill>
                  <a:srgbClr val="5D5F61"/>
                </a:solidFill>
                <a:latin typeface="Arial"/>
                <a:cs typeface="Arial"/>
              </a:rPr>
              <a:t>employability skills desired </a:t>
            </a:r>
            <a:r>
              <a:rPr sz="2100" spc="10" dirty="0">
                <a:solidFill>
                  <a:srgbClr val="5D5F61"/>
                </a:solidFill>
                <a:latin typeface="Arial"/>
                <a:cs typeface="Arial"/>
              </a:rPr>
              <a:t>by </a:t>
            </a:r>
            <a:r>
              <a:rPr sz="2100" dirty="0">
                <a:solidFill>
                  <a:srgbClr val="5D5F61"/>
                </a:solidFill>
                <a:latin typeface="Arial"/>
                <a:cs typeface="Arial"/>
              </a:rPr>
              <a:t>a </a:t>
            </a:r>
            <a:r>
              <a:rPr sz="2100" spc="20" dirty="0">
                <a:solidFill>
                  <a:srgbClr val="5D5F61"/>
                </a:solidFill>
                <a:latin typeface="Arial"/>
                <a:cs typeface="Arial"/>
              </a:rPr>
              <a:t>STEM  </a:t>
            </a:r>
            <a:r>
              <a:rPr sz="2100" spc="15" dirty="0">
                <a:solidFill>
                  <a:srgbClr val="5D5F61"/>
                </a:solidFill>
                <a:latin typeface="Arial"/>
                <a:cs typeface="Arial"/>
              </a:rPr>
              <a:t>employer </a:t>
            </a:r>
            <a:r>
              <a:rPr sz="2100" spc="10" dirty="0">
                <a:solidFill>
                  <a:srgbClr val="5D5F61"/>
                </a:solidFill>
                <a:latin typeface="Arial"/>
                <a:cs typeface="Arial"/>
              </a:rPr>
              <a:t>are </a:t>
            </a:r>
            <a:r>
              <a:rPr sz="2100" spc="15" dirty="0">
                <a:solidFill>
                  <a:srgbClr val="5D5F61"/>
                </a:solidFill>
                <a:latin typeface="Arial"/>
                <a:cs typeface="Arial"/>
              </a:rPr>
              <a:t>likely </a:t>
            </a:r>
            <a:r>
              <a:rPr sz="2100" spc="10" dirty="0">
                <a:solidFill>
                  <a:srgbClr val="5D5F61"/>
                </a:solidFill>
                <a:latin typeface="Arial"/>
                <a:cs typeface="Arial"/>
              </a:rPr>
              <a:t>to be the </a:t>
            </a:r>
            <a:r>
              <a:rPr sz="2100" spc="15" dirty="0">
                <a:solidFill>
                  <a:srgbClr val="5D5F61"/>
                </a:solidFill>
                <a:latin typeface="Arial"/>
                <a:cs typeface="Arial"/>
              </a:rPr>
              <a:t>same </a:t>
            </a:r>
            <a:r>
              <a:rPr sz="2100" spc="10" dirty="0">
                <a:solidFill>
                  <a:srgbClr val="5D5F61"/>
                </a:solidFill>
                <a:latin typeface="Arial"/>
                <a:cs typeface="Arial"/>
              </a:rPr>
              <a:t>for </a:t>
            </a:r>
            <a:r>
              <a:rPr sz="2100" spc="20" dirty="0">
                <a:solidFill>
                  <a:srgbClr val="5D5F61"/>
                </a:solidFill>
                <a:latin typeface="Arial"/>
                <a:cs typeface="Arial"/>
              </a:rPr>
              <a:t>all  </a:t>
            </a:r>
            <a:r>
              <a:rPr sz="2100" spc="20" dirty="0" smtClean="0">
                <a:solidFill>
                  <a:srgbClr val="5D5F61"/>
                </a:solidFill>
                <a:latin typeface="Arial"/>
                <a:cs typeface="Arial"/>
              </a:rPr>
              <a:t>employers</a:t>
            </a:r>
            <a:endParaRPr sz="2100" dirty="0">
              <a:latin typeface="Arial"/>
              <a:cs typeface="Arial"/>
            </a:endParaRPr>
          </a:p>
          <a:p>
            <a:pPr marL="240665" marR="5080" indent="-228600">
              <a:lnSpc>
                <a:spcPct val="100000"/>
              </a:lnSpc>
              <a:spcBef>
                <a:spcPts val="1415"/>
              </a:spcBef>
              <a:buChar char="•"/>
              <a:tabLst>
                <a:tab pos="240665" algn="l"/>
                <a:tab pos="241300" algn="l"/>
              </a:tabLst>
            </a:pPr>
            <a:r>
              <a:rPr lang="en-GB" sz="2100" spc="15" dirty="0">
                <a:solidFill>
                  <a:srgbClr val="5D5F61"/>
                </a:solidFill>
                <a:latin typeface="Arial"/>
                <a:cs typeface="Arial"/>
              </a:rPr>
              <a:t>e</a:t>
            </a:r>
            <a:r>
              <a:rPr sz="2100" spc="15" dirty="0" err="1" smtClean="0">
                <a:solidFill>
                  <a:srgbClr val="5D5F61"/>
                </a:solidFill>
                <a:latin typeface="Arial"/>
                <a:cs typeface="Arial"/>
              </a:rPr>
              <a:t>mployability</a:t>
            </a:r>
            <a:r>
              <a:rPr sz="2100" spc="15" dirty="0" smtClean="0">
                <a:solidFill>
                  <a:srgbClr val="5D5F61"/>
                </a:solidFill>
                <a:latin typeface="Arial"/>
                <a:cs typeface="Arial"/>
              </a:rPr>
              <a:t> </a:t>
            </a:r>
            <a:r>
              <a:rPr sz="2100" spc="15" dirty="0">
                <a:solidFill>
                  <a:srgbClr val="5D5F61"/>
                </a:solidFill>
                <a:latin typeface="Arial"/>
                <a:cs typeface="Arial"/>
              </a:rPr>
              <a:t>skills such </a:t>
            </a:r>
            <a:r>
              <a:rPr sz="2100" spc="10" dirty="0">
                <a:solidFill>
                  <a:srgbClr val="5D5F61"/>
                </a:solidFill>
                <a:latin typeface="Arial"/>
                <a:cs typeface="Arial"/>
              </a:rPr>
              <a:t>as </a:t>
            </a:r>
            <a:r>
              <a:rPr sz="2100" spc="15" dirty="0">
                <a:solidFill>
                  <a:srgbClr val="5D5F61"/>
                </a:solidFill>
                <a:latin typeface="Arial"/>
                <a:cs typeface="Arial"/>
              </a:rPr>
              <a:t>leadership, </a:t>
            </a:r>
            <a:r>
              <a:rPr sz="2100" spc="20" dirty="0">
                <a:solidFill>
                  <a:srgbClr val="5D5F61"/>
                </a:solidFill>
                <a:latin typeface="Arial"/>
                <a:cs typeface="Arial"/>
              </a:rPr>
              <a:t>problem  </a:t>
            </a:r>
            <a:r>
              <a:rPr sz="2100" spc="15" dirty="0">
                <a:solidFill>
                  <a:srgbClr val="5D5F61"/>
                </a:solidFill>
                <a:latin typeface="Arial"/>
                <a:cs typeface="Arial"/>
              </a:rPr>
              <a:t>solving, teamwork </a:t>
            </a:r>
            <a:r>
              <a:rPr sz="2100" spc="10" dirty="0">
                <a:solidFill>
                  <a:srgbClr val="5D5F61"/>
                </a:solidFill>
                <a:latin typeface="Arial"/>
                <a:cs typeface="Arial"/>
              </a:rPr>
              <a:t>and </a:t>
            </a:r>
            <a:r>
              <a:rPr sz="2100" spc="15" dirty="0">
                <a:solidFill>
                  <a:srgbClr val="5D5F61"/>
                </a:solidFill>
                <a:latin typeface="Arial"/>
                <a:cs typeface="Arial"/>
              </a:rPr>
              <a:t>communication </a:t>
            </a:r>
            <a:r>
              <a:rPr sz="2100" spc="10" dirty="0">
                <a:solidFill>
                  <a:srgbClr val="5D5F61"/>
                </a:solidFill>
                <a:latin typeface="Arial"/>
                <a:cs typeface="Arial"/>
              </a:rPr>
              <a:t>are </a:t>
            </a:r>
            <a:r>
              <a:rPr sz="2100" spc="20" dirty="0">
                <a:solidFill>
                  <a:srgbClr val="5D5F61"/>
                </a:solidFill>
                <a:latin typeface="Arial"/>
                <a:cs typeface="Arial"/>
              </a:rPr>
              <a:t>not  </a:t>
            </a:r>
            <a:r>
              <a:rPr sz="2100" spc="15" dirty="0">
                <a:solidFill>
                  <a:srgbClr val="5D5F61"/>
                </a:solidFill>
                <a:latin typeface="Arial"/>
                <a:cs typeface="Arial"/>
              </a:rPr>
              <a:t>unique </a:t>
            </a:r>
            <a:r>
              <a:rPr sz="2100" spc="10" dirty="0">
                <a:solidFill>
                  <a:srgbClr val="5D5F61"/>
                </a:solidFill>
                <a:latin typeface="Arial"/>
                <a:cs typeface="Arial"/>
              </a:rPr>
              <a:t>to </a:t>
            </a:r>
            <a:r>
              <a:rPr sz="2100" spc="15" dirty="0">
                <a:solidFill>
                  <a:srgbClr val="5D5F61"/>
                </a:solidFill>
                <a:latin typeface="Arial"/>
                <a:cs typeface="Arial"/>
              </a:rPr>
              <a:t>STEM</a:t>
            </a:r>
            <a:r>
              <a:rPr sz="2100" spc="85" dirty="0">
                <a:solidFill>
                  <a:srgbClr val="5D5F61"/>
                </a:solidFill>
                <a:latin typeface="Arial"/>
                <a:cs typeface="Arial"/>
              </a:rPr>
              <a:t> </a:t>
            </a:r>
            <a:r>
              <a:rPr sz="2100" spc="20" dirty="0" smtClean="0">
                <a:solidFill>
                  <a:srgbClr val="5D5F61"/>
                </a:solidFill>
                <a:latin typeface="Arial"/>
                <a:cs typeface="Arial"/>
              </a:rPr>
              <a:t>subjects</a:t>
            </a:r>
            <a:endParaRPr sz="2100" dirty="0">
              <a:latin typeface="Arial"/>
              <a:cs typeface="Arial"/>
            </a:endParaRPr>
          </a:p>
        </p:txBody>
      </p:sp>
      <p:sp>
        <p:nvSpPr>
          <p:cNvPr id="3" name="object 3"/>
          <p:cNvSpPr txBox="1">
            <a:spLocks noGrp="1"/>
          </p:cNvSpPr>
          <p:nvPr>
            <p:ph type="title"/>
          </p:nvPr>
        </p:nvSpPr>
        <p:spPr>
          <a:xfrm>
            <a:off x="707299" y="1683683"/>
            <a:ext cx="6177915" cy="1346200"/>
          </a:xfrm>
          <a:prstGeom prst="rect">
            <a:avLst/>
          </a:prstGeom>
        </p:spPr>
        <p:txBody>
          <a:bodyPr vert="horz" wrap="square" lIns="0" tIns="48260" rIns="0" bIns="0" rtlCol="0">
            <a:spAutoFit/>
          </a:bodyPr>
          <a:lstStyle/>
          <a:p>
            <a:pPr marL="12700" marR="5080">
              <a:lnSpc>
                <a:spcPts val="3400"/>
              </a:lnSpc>
              <a:spcBef>
                <a:spcPts val="380"/>
              </a:spcBef>
            </a:pPr>
            <a:r>
              <a:rPr spc="20" dirty="0">
                <a:solidFill>
                  <a:srgbClr val="00B0D8"/>
                </a:solidFill>
              </a:rPr>
              <a:t>Develop the employability </a:t>
            </a:r>
            <a:r>
              <a:rPr spc="25" dirty="0">
                <a:solidFill>
                  <a:srgbClr val="00B0D8"/>
                </a:solidFill>
              </a:rPr>
              <a:t>skills  needed </a:t>
            </a:r>
            <a:r>
              <a:rPr spc="15" dirty="0">
                <a:solidFill>
                  <a:srgbClr val="00B0D8"/>
                </a:solidFill>
              </a:rPr>
              <a:t>to be </a:t>
            </a:r>
            <a:r>
              <a:rPr spc="20" dirty="0">
                <a:solidFill>
                  <a:srgbClr val="00B0D8"/>
                </a:solidFill>
              </a:rPr>
              <a:t>successful </a:t>
            </a:r>
            <a:r>
              <a:rPr spc="15" dirty="0">
                <a:solidFill>
                  <a:srgbClr val="00B0D8"/>
                </a:solidFill>
              </a:rPr>
              <a:t>in </a:t>
            </a:r>
            <a:r>
              <a:rPr spc="30" dirty="0">
                <a:solidFill>
                  <a:srgbClr val="00B0D8"/>
                </a:solidFill>
              </a:rPr>
              <a:t>STEM  </a:t>
            </a:r>
            <a:r>
              <a:rPr spc="25" dirty="0">
                <a:solidFill>
                  <a:srgbClr val="00B0D8"/>
                </a:solidFill>
              </a:rPr>
              <a:t>employment</a:t>
            </a:r>
          </a:p>
        </p:txBody>
      </p:sp>
      <p:sp>
        <p:nvSpPr>
          <p:cNvPr id="4" name="object 4"/>
          <p:cNvSpPr/>
          <p:nvPr/>
        </p:nvSpPr>
        <p:spPr>
          <a:xfrm>
            <a:off x="719999" y="3125370"/>
            <a:ext cx="6345555" cy="0"/>
          </a:xfrm>
          <a:custGeom>
            <a:avLst/>
            <a:gdLst/>
            <a:ahLst/>
            <a:cxnLst/>
            <a:rect l="l" t="t" r="r" b="b"/>
            <a:pathLst>
              <a:path w="6345555">
                <a:moveTo>
                  <a:pt x="0" y="0"/>
                </a:moveTo>
                <a:lnTo>
                  <a:pt x="6344996" y="0"/>
                </a:lnTo>
              </a:path>
            </a:pathLst>
          </a:custGeom>
          <a:ln w="12700">
            <a:solidFill>
              <a:srgbClr val="636466"/>
            </a:solidFill>
          </a:ln>
        </p:spPr>
        <p:txBody>
          <a:bodyPr wrap="square" lIns="0" tIns="0" rIns="0" bIns="0" rtlCol="0"/>
          <a:lstStyle/>
          <a:p>
            <a:endParaRPr/>
          </a:p>
        </p:txBody>
      </p:sp>
      <p:sp>
        <p:nvSpPr>
          <p:cNvPr id="5" name="object 5"/>
          <p:cNvSpPr/>
          <p:nvPr/>
        </p:nvSpPr>
        <p:spPr>
          <a:xfrm>
            <a:off x="7340244" y="1800009"/>
            <a:ext cx="2631757" cy="37719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327543" y="5929505"/>
            <a:ext cx="2549525" cy="228268"/>
          </a:xfrm>
          <a:prstGeom prst="rect">
            <a:avLst/>
          </a:prstGeom>
        </p:spPr>
        <p:txBody>
          <a:bodyPr vert="horz" wrap="square" lIns="0" tIns="12700" rIns="0" bIns="0" rtlCol="0">
            <a:spAutoFit/>
          </a:bodyPr>
          <a:lstStyle/>
          <a:p>
            <a:pPr marL="12700">
              <a:lnSpc>
                <a:spcPct val="100000"/>
              </a:lnSpc>
              <a:spcBef>
                <a:spcPts val="100"/>
              </a:spcBef>
            </a:pPr>
            <a:r>
              <a:rPr lang="en-US" sz="1400" spc="5" dirty="0" smtClean="0">
                <a:solidFill>
                  <a:srgbClr val="5D5F61"/>
                </a:solidFill>
                <a:latin typeface="Arial"/>
                <a:cs typeface="Arial"/>
              </a:rPr>
              <a:t>Ref: </a:t>
            </a:r>
            <a:r>
              <a:rPr lang="en-US" sz="1400" u="heavy" spc="-45" dirty="0" smtClean="0">
                <a:solidFill>
                  <a:srgbClr val="0072BC"/>
                </a:solidFill>
                <a:uFill>
                  <a:solidFill>
                    <a:srgbClr val="0072BC"/>
                  </a:solidFill>
                </a:uFill>
                <a:latin typeface="Arial"/>
                <a:cs typeface="Arial"/>
                <a:hlinkClick r:id="rId4"/>
              </a:rPr>
              <a:t>Top </a:t>
            </a:r>
            <a:r>
              <a:rPr lang="en-US" sz="1400" u="heavy" spc="5" dirty="0" smtClean="0">
                <a:solidFill>
                  <a:srgbClr val="0072BC"/>
                </a:solidFill>
                <a:uFill>
                  <a:solidFill>
                    <a:srgbClr val="0072BC"/>
                  </a:solidFill>
                </a:uFill>
                <a:latin typeface="Arial"/>
                <a:cs typeface="Arial"/>
                <a:hlinkClick r:id="rId4"/>
              </a:rPr>
              <a:t>10 Employability</a:t>
            </a:r>
            <a:r>
              <a:rPr lang="en-US" sz="1400" u="heavy" spc="75" dirty="0" smtClean="0">
                <a:solidFill>
                  <a:srgbClr val="0072BC"/>
                </a:solidFill>
                <a:uFill>
                  <a:solidFill>
                    <a:srgbClr val="0072BC"/>
                  </a:solidFill>
                </a:uFill>
                <a:latin typeface="Arial"/>
                <a:cs typeface="Arial"/>
                <a:hlinkClick r:id="rId4"/>
              </a:rPr>
              <a:t> </a:t>
            </a:r>
            <a:r>
              <a:rPr lang="en-US" sz="1400" u="heavy" spc="10" dirty="0" smtClean="0">
                <a:solidFill>
                  <a:srgbClr val="0072BC"/>
                </a:solidFill>
                <a:uFill>
                  <a:solidFill>
                    <a:srgbClr val="0072BC"/>
                  </a:solidFill>
                </a:uFill>
                <a:latin typeface="Arial"/>
                <a:cs typeface="Arial"/>
                <a:hlinkClick r:id="rId4"/>
              </a:rPr>
              <a:t>Skills</a:t>
            </a:r>
            <a:endParaRPr lang="en-US" sz="1400" dirty="0">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72476" y="2287117"/>
            <a:ext cx="2487156" cy="312113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707297" y="3308548"/>
            <a:ext cx="6765179" cy="2972609"/>
          </a:xfrm>
          <a:prstGeom prst="rect">
            <a:avLst/>
          </a:prstGeom>
        </p:spPr>
        <p:txBody>
          <a:bodyPr vert="horz" wrap="square" lIns="0" tIns="12700" rIns="0" bIns="0" rtlCol="0">
            <a:spAutoFit/>
          </a:bodyPr>
          <a:lstStyle/>
          <a:p>
            <a:pPr marL="355600" indent="-342900">
              <a:lnSpc>
                <a:spcPct val="100000"/>
              </a:lnSpc>
              <a:spcBef>
                <a:spcPts val="100"/>
              </a:spcBef>
              <a:buFont typeface="Arial" panose="020B0604020202020204" pitchFamily="34" charset="0"/>
              <a:buChar char="•"/>
            </a:pPr>
            <a:r>
              <a:rPr lang="en-US" sz="2100" spc="-5" dirty="0">
                <a:solidFill>
                  <a:srgbClr val="5D5F61"/>
                </a:solidFill>
                <a:latin typeface="Arial"/>
                <a:cs typeface="Arial"/>
              </a:rPr>
              <a:t>m</a:t>
            </a:r>
            <a:r>
              <a:rPr lang="en-US" sz="2100" spc="-5" dirty="0" smtClean="0">
                <a:solidFill>
                  <a:srgbClr val="5D5F61"/>
                </a:solidFill>
                <a:latin typeface="Arial"/>
                <a:cs typeface="Arial"/>
              </a:rPr>
              <a:t>ake employability </a:t>
            </a:r>
            <a:r>
              <a:rPr lang="en-US" sz="2100" spc="-5" dirty="0">
                <a:solidFill>
                  <a:srgbClr val="5D5F61"/>
                </a:solidFill>
                <a:latin typeface="Arial"/>
                <a:cs typeface="Arial"/>
              </a:rPr>
              <a:t>skills </a:t>
            </a:r>
            <a:r>
              <a:rPr lang="en-US" sz="2100" spc="-5" dirty="0" smtClean="0">
                <a:solidFill>
                  <a:srgbClr val="5D5F61"/>
                </a:solidFill>
                <a:latin typeface="Arial"/>
                <a:cs typeface="Arial"/>
              </a:rPr>
              <a:t>visible in your </a:t>
            </a:r>
            <a:r>
              <a:rPr lang="en-US" sz="2100" spc="-5" dirty="0">
                <a:solidFill>
                  <a:srgbClr val="5D5F61"/>
                </a:solidFill>
                <a:latin typeface="Arial"/>
                <a:cs typeface="Arial"/>
              </a:rPr>
              <a:t>classroom, whatever your </a:t>
            </a:r>
            <a:r>
              <a:rPr lang="en-US" sz="2100" spc="-5" dirty="0" smtClean="0">
                <a:solidFill>
                  <a:srgbClr val="5D5F61"/>
                </a:solidFill>
                <a:latin typeface="Arial"/>
                <a:cs typeface="Arial"/>
              </a:rPr>
              <a:t>subject</a:t>
            </a:r>
            <a:endParaRPr lang="en-US" sz="2100" spc="-5" dirty="0">
              <a:solidFill>
                <a:srgbClr val="5D5F61"/>
              </a:solidFill>
              <a:latin typeface="Arial"/>
              <a:cs typeface="Arial"/>
            </a:endParaRPr>
          </a:p>
          <a:p>
            <a:pPr marL="355600" indent="-342900">
              <a:lnSpc>
                <a:spcPct val="100000"/>
              </a:lnSpc>
              <a:spcBef>
                <a:spcPts val="100"/>
              </a:spcBef>
              <a:buFont typeface="Arial" panose="020B0604020202020204" pitchFamily="34" charset="0"/>
              <a:buChar char="•"/>
            </a:pPr>
            <a:endParaRPr lang="en-US" sz="2100" spc="-5" dirty="0">
              <a:solidFill>
                <a:srgbClr val="5D5F61"/>
              </a:solidFill>
              <a:latin typeface="Arial"/>
              <a:cs typeface="Arial"/>
            </a:endParaRPr>
          </a:p>
          <a:p>
            <a:pPr marL="355600" indent="-342900">
              <a:lnSpc>
                <a:spcPct val="100000"/>
              </a:lnSpc>
              <a:spcBef>
                <a:spcPts val="100"/>
              </a:spcBef>
              <a:buFont typeface="Arial" panose="020B0604020202020204" pitchFamily="34" charset="0"/>
              <a:buChar char="•"/>
            </a:pPr>
            <a:r>
              <a:rPr lang="en-US" sz="2100" spc="-5" dirty="0" smtClean="0">
                <a:solidFill>
                  <a:srgbClr val="5D5F61"/>
                </a:solidFill>
                <a:latin typeface="Arial"/>
                <a:cs typeface="Arial"/>
              </a:rPr>
              <a:t>link lesson and extra-curricular content to employability skills. </a:t>
            </a:r>
            <a:r>
              <a:rPr lang="en-US" sz="2100" spc="-5" dirty="0">
                <a:solidFill>
                  <a:srgbClr val="5D5F61"/>
                </a:solidFill>
                <a:latin typeface="Arial"/>
                <a:cs typeface="Arial"/>
              </a:rPr>
              <a:t>E</a:t>
            </a:r>
            <a:r>
              <a:rPr lang="en-US" sz="2100" spc="-5" dirty="0" smtClean="0">
                <a:solidFill>
                  <a:srgbClr val="5D5F61"/>
                </a:solidFill>
                <a:latin typeface="Arial"/>
                <a:cs typeface="Arial"/>
              </a:rPr>
              <a:t>ncourage </a:t>
            </a:r>
            <a:r>
              <a:rPr lang="en-US" sz="2100" spc="-5" dirty="0">
                <a:solidFill>
                  <a:srgbClr val="5D5F61"/>
                </a:solidFill>
                <a:latin typeface="Arial"/>
                <a:cs typeface="Arial"/>
              </a:rPr>
              <a:t>students to </a:t>
            </a:r>
            <a:r>
              <a:rPr lang="en-US" sz="2100" spc="-5" dirty="0" smtClean="0">
                <a:solidFill>
                  <a:srgbClr val="5D5F61"/>
                </a:solidFill>
                <a:latin typeface="Arial"/>
                <a:cs typeface="Arial"/>
              </a:rPr>
              <a:t>discuss and reflect on their own skill development</a:t>
            </a:r>
            <a:endParaRPr lang="en-US" sz="2100" spc="-5" dirty="0">
              <a:solidFill>
                <a:srgbClr val="5D5F61"/>
              </a:solidFill>
              <a:latin typeface="Arial"/>
              <a:cs typeface="Arial"/>
            </a:endParaRPr>
          </a:p>
          <a:p>
            <a:pPr marL="355600" indent="-342900">
              <a:lnSpc>
                <a:spcPct val="100000"/>
              </a:lnSpc>
              <a:spcBef>
                <a:spcPts val="100"/>
              </a:spcBef>
              <a:buFont typeface="Arial" panose="020B0604020202020204" pitchFamily="34" charset="0"/>
              <a:buChar char="•"/>
            </a:pPr>
            <a:endParaRPr lang="en-US" sz="2100" spc="-5" dirty="0">
              <a:solidFill>
                <a:srgbClr val="5D5F61"/>
              </a:solidFill>
              <a:latin typeface="Arial"/>
              <a:cs typeface="Arial"/>
            </a:endParaRPr>
          </a:p>
          <a:p>
            <a:pPr marL="355600" indent="-342900">
              <a:lnSpc>
                <a:spcPct val="100000"/>
              </a:lnSpc>
              <a:spcBef>
                <a:spcPts val="100"/>
              </a:spcBef>
              <a:buFont typeface="Arial" panose="020B0604020202020204" pitchFamily="34" charset="0"/>
              <a:buChar char="•"/>
            </a:pPr>
            <a:r>
              <a:rPr lang="en-US" sz="2100" spc="-5" dirty="0">
                <a:solidFill>
                  <a:srgbClr val="5D5F61"/>
                </a:solidFill>
                <a:latin typeface="Arial"/>
                <a:cs typeface="Arial"/>
              </a:rPr>
              <a:t>t</a:t>
            </a:r>
            <a:r>
              <a:rPr lang="en-US" sz="2100" spc="-5" dirty="0" smtClean="0">
                <a:solidFill>
                  <a:srgbClr val="5D5F61"/>
                </a:solidFill>
                <a:latin typeface="Arial"/>
                <a:cs typeface="Arial"/>
              </a:rPr>
              <a:t>weak lesson activities to give them more of an employability skill focus </a:t>
            </a:r>
            <a:r>
              <a:rPr lang="en-US" sz="2100" spc="-5" dirty="0" err="1" smtClean="0">
                <a:solidFill>
                  <a:srgbClr val="5D5F61"/>
                </a:solidFill>
                <a:latin typeface="Arial"/>
                <a:cs typeface="Arial"/>
              </a:rPr>
              <a:t>ie</a:t>
            </a:r>
            <a:r>
              <a:rPr lang="en-US" sz="2100" spc="-5" dirty="0" smtClean="0">
                <a:solidFill>
                  <a:srgbClr val="5D5F61"/>
                </a:solidFill>
                <a:latin typeface="Arial"/>
                <a:cs typeface="Arial"/>
              </a:rPr>
              <a:t> group tasks, listening tasks</a:t>
            </a:r>
            <a:endParaRPr lang="en-US" sz="2100" spc="-5" dirty="0">
              <a:solidFill>
                <a:srgbClr val="5D5F61"/>
              </a:solidFill>
              <a:latin typeface="Arial"/>
              <a:cs typeface="Arial"/>
            </a:endParaRPr>
          </a:p>
        </p:txBody>
      </p:sp>
      <p:sp>
        <p:nvSpPr>
          <p:cNvPr id="4" name="object 4"/>
          <p:cNvSpPr txBox="1"/>
          <p:nvPr/>
        </p:nvSpPr>
        <p:spPr>
          <a:xfrm>
            <a:off x="707299" y="1683683"/>
            <a:ext cx="6177915" cy="1346200"/>
          </a:xfrm>
          <a:prstGeom prst="rect">
            <a:avLst/>
          </a:prstGeom>
        </p:spPr>
        <p:txBody>
          <a:bodyPr vert="horz" wrap="square" lIns="0" tIns="48260" rIns="0" bIns="0" rtlCol="0">
            <a:spAutoFit/>
          </a:bodyPr>
          <a:lstStyle/>
          <a:p>
            <a:pPr marL="12700" marR="5080">
              <a:lnSpc>
                <a:spcPts val="3400"/>
              </a:lnSpc>
              <a:spcBef>
                <a:spcPts val="380"/>
              </a:spcBef>
            </a:pPr>
            <a:r>
              <a:rPr sz="3000" b="1" spc="20" dirty="0">
                <a:solidFill>
                  <a:srgbClr val="00B0D8"/>
                </a:solidFill>
                <a:latin typeface="Arial"/>
                <a:cs typeface="Arial"/>
              </a:rPr>
              <a:t>Develop the employability </a:t>
            </a:r>
            <a:r>
              <a:rPr sz="3000" b="1" spc="25" dirty="0">
                <a:solidFill>
                  <a:srgbClr val="00B0D8"/>
                </a:solidFill>
                <a:latin typeface="Arial"/>
                <a:cs typeface="Arial"/>
              </a:rPr>
              <a:t>skills  needed </a:t>
            </a:r>
            <a:r>
              <a:rPr sz="3000" b="1" spc="15" dirty="0">
                <a:solidFill>
                  <a:srgbClr val="00B0D8"/>
                </a:solidFill>
                <a:latin typeface="Arial"/>
                <a:cs typeface="Arial"/>
              </a:rPr>
              <a:t>to be </a:t>
            </a:r>
            <a:r>
              <a:rPr sz="3000" b="1" spc="20" dirty="0">
                <a:solidFill>
                  <a:srgbClr val="00B0D8"/>
                </a:solidFill>
                <a:latin typeface="Arial"/>
                <a:cs typeface="Arial"/>
              </a:rPr>
              <a:t>successful </a:t>
            </a:r>
            <a:r>
              <a:rPr sz="3000" b="1" spc="15" dirty="0">
                <a:solidFill>
                  <a:srgbClr val="00B0D8"/>
                </a:solidFill>
                <a:latin typeface="Arial"/>
                <a:cs typeface="Arial"/>
              </a:rPr>
              <a:t>in </a:t>
            </a:r>
            <a:r>
              <a:rPr sz="3000" b="1" spc="30" dirty="0">
                <a:solidFill>
                  <a:srgbClr val="00B0D8"/>
                </a:solidFill>
                <a:latin typeface="Arial"/>
                <a:cs typeface="Arial"/>
              </a:rPr>
              <a:t>STEM  </a:t>
            </a:r>
            <a:r>
              <a:rPr sz="3000" b="1" spc="25" dirty="0">
                <a:solidFill>
                  <a:srgbClr val="00B0D8"/>
                </a:solidFill>
                <a:latin typeface="Arial"/>
                <a:cs typeface="Arial"/>
              </a:rPr>
              <a:t>employment</a:t>
            </a:r>
            <a:endParaRPr sz="3000">
              <a:latin typeface="Arial"/>
              <a:cs typeface="Arial"/>
            </a:endParaRPr>
          </a:p>
        </p:txBody>
      </p:sp>
      <p:sp>
        <p:nvSpPr>
          <p:cNvPr id="5" name="object 5"/>
          <p:cNvSpPr/>
          <p:nvPr/>
        </p:nvSpPr>
        <p:spPr>
          <a:xfrm>
            <a:off x="719999" y="3125370"/>
            <a:ext cx="6345555" cy="0"/>
          </a:xfrm>
          <a:custGeom>
            <a:avLst/>
            <a:gdLst/>
            <a:ahLst/>
            <a:cxnLst/>
            <a:rect l="l" t="t" r="r" b="b"/>
            <a:pathLst>
              <a:path w="6345555">
                <a:moveTo>
                  <a:pt x="0" y="0"/>
                </a:moveTo>
                <a:lnTo>
                  <a:pt x="6344996" y="0"/>
                </a:lnTo>
              </a:path>
            </a:pathLst>
          </a:custGeom>
          <a:ln w="12700">
            <a:solidFill>
              <a:srgbClr val="636466"/>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8260" rIns="0" bIns="0" rtlCol="0">
            <a:spAutoFit/>
          </a:bodyPr>
          <a:lstStyle/>
          <a:p>
            <a:pPr marL="12700" marR="5080">
              <a:lnSpc>
                <a:spcPts val="3400"/>
              </a:lnSpc>
              <a:spcBef>
                <a:spcPts val="380"/>
              </a:spcBef>
            </a:pPr>
            <a:r>
              <a:rPr dirty="0"/>
              <a:t>Increase </a:t>
            </a:r>
            <a:r>
              <a:rPr spc="-5" dirty="0"/>
              <a:t>awareness </a:t>
            </a:r>
            <a:r>
              <a:rPr dirty="0"/>
              <a:t>of STEM </a:t>
            </a:r>
            <a:r>
              <a:rPr spc="-5" dirty="0"/>
              <a:t>specific </a:t>
            </a:r>
            <a:r>
              <a:rPr dirty="0"/>
              <a:t>further </a:t>
            </a:r>
            <a:r>
              <a:rPr spc="-5" dirty="0"/>
              <a:t>study  routes, careers and </a:t>
            </a:r>
            <a:r>
              <a:rPr dirty="0"/>
              <a:t>labour </a:t>
            </a:r>
            <a:r>
              <a:rPr spc="-5" dirty="0"/>
              <a:t>market</a:t>
            </a:r>
            <a:r>
              <a:rPr spc="-35" dirty="0"/>
              <a:t> </a:t>
            </a:r>
            <a:r>
              <a:rPr dirty="0"/>
              <a:t>information</a:t>
            </a:r>
          </a:p>
        </p:txBody>
      </p:sp>
      <p:sp>
        <p:nvSpPr>
          <p:cNvPr id="4" name="object 4"/>
          <p:cNvSpPr/>
          <p:nvPr/>
        </p:nvSpPr>
        <p:spPr>
          <a:xfrm>
            <a:off x="719999" y="2684371"/>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6" name="object 2"/>
          <p:cNvSpPr/>
          <p:nvPr/>
        </p:nvSpPr>
        <p:spPr>
          <a:xfrm>
            <a:off x="7132860" y="2879130"/>
            <a:ext cx="3218687" cy="3208520"/>
          </a:xfrm>
          <a:prstGeom prst="rect">
            <a:avLst/>
          </a:prstGeom>
          <a:blipFill>
            <a:blip r:embed="rId3" cstate="print"/>
            <a:srcRect/>
            <a:stretch>
              <a:fillRect t="-1" b="-7917"/>
            </a:stretch>
          </a:blipFill>
        </p:spPr>
        <p:txBody>
          <a:bodyPr wrap="square" lIns="0" tIns="0" rIns="0" bIns="0" rtlCol="0"/>
          <a:lstStyle/>
          <a:p>
            <a:endParaRPr/>
          </a:p>
        </p:txBody>
      </p:sp>
      <p:sp>
        <p:nvSpPr>
          <p:cNvPr id="10" name="object 2"/>
          <p:cNvSpPr txBox="1"/>
          <p:nvPr/>
        </p:nvSpPr>
        <p:spPr>
          <a:xfrm>
            <a:off x="707298" y="2687525"/>
            <a:ext cx="6733162" cy="3679854"/>
          </a:xfrm>
          <a:prstGeom prst="rect">
            <a:avLst/>
          </a:prstGeom>
        </p:spPr>
        <p:txBody>
          <a:bodyPr vert="horz" wrap="square" lIns="0" tIns="192405" rIns="0" bIns="0" rtlCol="0">
            <a:spAutoFit/>
          </a:bodyPr>
          <a:lstStyle/>
          <a:p>
            <a:pPr marL="355600" indent="-342900">
              <a:lnSpc>
                <a:spcPct val="100000"/>
              </a:lnSpc>
              <a:spcBef>
                <a:spcPts val="1515"/>
              </a:spcBef>
              <a:buFont typeface="Arial" panose="020B0604020202020204" pitchFamily="34" charset="0"/>
              <a:buChar char="•"/>
            </a:pPr>
            <a:r>
              <a:rPr lang="en-US" sz="2100" spc="-45" dirty="0">
                <a:solidFill>
                  <a:srgbClr val="5D5F61"/>
                </a:solidFill>
                <a:latin typeface="Arial"/>
                <a:cs typeface="Arial"/>
              </a:rPr>
              <a:t>i</a:t>
            </a:r>
            <a:r>
              <a:rPr lang="en-US" sz="2100" spc="-45" dirty="0" smtClean="0">
                <a:solidFill>
                  <a:srgbClr val="5D5F61"/>
                </a:solidFill>
                <a:latin typeface="Arial"/>
                <a:cs typeface="Arial"/>
              </a:rPr>
              <a:t>ncrease your own knowledge by working with the Careers Advisor, Careers Leader and doing internet research</a:t>
            </a:r>
          </a:p>
          <a:p>
            <a:pPr marL="355600" indent="-342900">
              <a:lnSpc>
                <a:spcPct val="100000"/>
              </a:lnSpc>
              <a:spcBef>
                <a:spcPts val="1515"/>
              </a:spcBef>
              <a:buFont typeface="Arial" panose="020B0604020202020204" pitchFamily="34" charset="0"/>
              <a:buChar char="•"/>
            </a:pPr>
            <a:r>
              <a:rPr lang="en-US" sz="2100" spc="-45" dirty="0">
                <a:solidFill>
                  <a:srgbClr val="5D5F61"/>
                </a:solidFill>
                <a:latin typeface="Arial"/>
                <a:cs typeface="Arial"/>
              </a:rPr>
              <a:t>i</a:t>
            </a:r>
            <a:r>
              <a:rPr lang="en-US" sz="2100" spc="-45" dirty="0" smtClean="0">
                <a:solidFill>
                  <a:srgbClr val="5D5F61"/>
                </a:solidFill>
                <a:latin typeface="Arial"/>
                <a:cs typeface="Arial"/>
              </a:rPr>
              <a:t>nvite an employer to </a:t>
            </a:r>
            <a:r>
              <a:rPr lang="en-US" sz="2100" spc="-45" dirty="0">
                <a:solidFill>
                  <a:srgbClr val="5D5F61"/>
                </a:solidFill>
                <a:latin typeface="Arial"/>
                <a:cs typeface="Arial"/>
              </a:rPr>
              <a:t>talk to </a:t>
            </a:r>
            <a:r>
              <a:rPr lang="en-US" sz="2100" spc="-45" dirty="0" smtClean="0">
                <a:solidFill>
                  <a:srgbClr val="5D5F61"/>
                </a:solidFill>
                <a:latin typeface="Arial"/>
                <a:cs typeface="Arial"/>
              </a:rPr>
              <a:t>your class </a:t>
            </a:r>
            <a:r>
              <a:rPr lang="en-US" sz="2100" spc="-45" dirty="0">
                <a:solidFill>
                  <a:srgbClr val="5D5F61"/>
                </a:solidFill>
                <a:latin typeface="Arial"/>
                <a:cs typeface="Arial"/>
              </a:rPr>
              <a:t>about STEM study routes that </a:t>
            </a:r>
            <a:r>
              <a:rPr lang="en-US" sz="2100" spc="-45" dirty="0" smtClean="0">
                <a:solidFill>
                  <a:srgbClr val="5D5F61"/>
                </a:solidFill>
                <a:latin typeface="Arial"/>
                <a:cs typeface="Arial"/>
              </a:rPr>
              <a:t>link to a topic that you are teaching</a:t>
            </a:r>
          </a:p>
          <a:p>
            <a:pPr marL="355600" indent="-342900">
              <a:lnSpc>
                <a:spcPct val="100000"/>
              </a:lnSpc>
              <a:spcBef>
                <a:spcPts val="1515"/>
              </a:spcBef>
              <a:buFont typeface="Arial" panose="020B0604020202020204" pitchFamily="34" charset="0"/>
              <a:buChar char="•"/>
            </a:pPr>
            <a:r>
              <a:rPr lang="en-US" sz="2100" spc="-45" dirty="0" smtClean="0">
                <a:solidFill>
                  <a:srgbClr val="5D5F61"/>
                </a:solidFill>
                <a:latin typeface="Arial"/>
                <a:cs typeface="Arial"/>
              </a:rPr>
              <a:t>take </a:t>
            </a:r>
            <a:r>
              <a:rPr lang="en-US" sz="2100" spc="-45" dirty="0">
                <a:solidFill>
                  <a:srgbClr val="5D5F61"/>
                </a:solidFill>
                <a:latin typeface="Arial"/>
                <a:cs typeface="Arial"/>
              </a:rPr>
              <a:t>an active </a:t>
            </a:r>
            <a:r>
              <a:rPr lang="en-US" sz="2100" spc="-45" dirty="0" smtClean="0">
                <a:solidFill>
                  <a:srgbClr val="5D5F61"/>
                </a:solidFill>
                <a:latin typeface="Arial"/>
                <a:cs typeface="Arial"/>
              </a:rPr>
              <a:t>role in </a:t>
            </a:r>
            <a:r>
              <a:rPr lang="en-US" sz="2100" spc="-45" dirty="0">
                <a:solidFill>
                  <a:srgbClr val="5D5F61"/>
                </a:solidFill>
                <a:latin typeface="Arial"/>
                <a:cs typeface="Arial"/>
              </a:rPr>
              <a:t>employer visits, careers fairs and other </a:t>
            </a:r>
            <a:r>
              <a:rPr lang="en-US" sz="2100" spc="-45" dirty="0" smtClean="0">
                <a:solidFill>
                  <a:srgbClr val="5D5F61"/>
                </a:solidFill>
                <a:latin typeface="Arial"/>
                <a:cs typeface="Arial"/>
              </a:rPr>
              <a:t>opportunities that are available</a:t>
            </a:r>
          </a:p>
          <a:p>
            <a:pPr marL="355600" indent="-342900">
              <a:lnSpc>
                <a:spcPct val="100000"/>
              </a:lnSpc>
              <a:spcBef>
                <a:spcPts val="1515"/>
              </a:spcBef>
              <a:buFont typeface="Arial" panose="020B0604020202020204" pitchFamily="34" charset="0"/>
              <a:buChar char="•"/>
            </a:pPr>
            <a:r>
              <a:rPr lang="en-US" sz="2100" spc="-45" dirty="0">
                <a:solidFill>
                  <a:srgbClr val="5D5F61"/>
                </a:solidFill>
                <a:latin typeface="Arial"/>
                <a:cs typeface="Arial"/>
              </a:rPr>
              <a:t>h</a:t>
            </a:r>
            <a:r>
              <a:rPr lang="en-US" sz="2100" spc="-45" dirty="0" smtClean="0">
                <a:solidFill>
                  <a:srgbClr val="5D5F61"/>
                </a:solidFill>
                <a:latin typeface="Arial"/>
                <a:cs typeface="Arial"/>
              </a:rPr>
              <a:t>ave careers information available in your classroom       </a:t>
            </a:r>
            <a:r>
              <a:rPr lang="en-US" sz="2100" spc="-45" dirty="0" err="1" smtClean="0">
                <a:solidFill>
                  <a:srgbClr val="5D5F61"/>
                </a:solidFill>
                <a:latin typeface="Arial"/>
                <a:cs typeface="Arial"/>
              </a:rPr>
              <a:t>i</a:t>
            </a:r>
            <a:r>
              <a:rPr lang="en-US" sz="2100" spc="-45" dirty="0" err="1">
                <a:solidFill>
                  <a:srgbClr val="5D5F61"/>
                </a:solidFill>
                <a:latin typeface="Arial"/>
                <a:cs typeface="Arial"/>
              </a:rPr>
              <a:t>e</a:t>
            </a:r>
            <a:r>
              <a:rPr lang="en-US" sz="2100" spc="-45" dirty="0" smtClean="0">
                <a:solidFill>
                  <a:srgbClr val="5D5F61"/>
                </a:solidFill>
                <a:latin typeface="Arial"/>
                <a:cs typeface="Arial"/>
              </a:rPr>
              <a:t> displays, posters, flyers</a:t>
            </a:r>
            <a:endParaRPr lang="en-US" sz="2100" spc="-45" dirty="0">
              <a:solidFill>
                <a:srgbClr val="5D5F61"/>
              </a:solidFill>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32860" y="2879130"/>
            <a:ext cx="3218687" cy="3208520"/>
          </a:xfrm>
          <a:prstGeom prst="rect">
            <a:avLst/>
          </a:prstGeom>
          <a:blipFill>
            <a:blip r:embed="rId3" cstate="print"/>
            <a:srcRect/>
            <a:stretch>
              <a:fillRect t="-1" b="-7917"/>
            </a:stretch>
          </a:blipFill>
        </p:spPr>
        <p:txBody>
          <a:bodyPr wrap="square" lIns="0" tIns="0" rIns="0" bIns="0" rtlCol="0"/>
          <a:lstStyle/>
          <a:p>
            <a:endParaRPr/>
          </a:p>
        </p:txBody>
      </p:sp>
      <p:sp>
        <p:nvSpPr>
          <p:cNvPr id="3" name="object 3"/>
          <p:cNvSpPr txBox="1"/>
          <p:nvPr/>
        </p:nvSpPr>
        <p:spPr>
          <a:xfrm>
            <a:off x="707299" y="2687525"/>
            <a:ext cx="5791835" cy="3536224"/>
          </a:xfrm>
          <a:prstGeom prst="rect">
            <a:avLst/>
          </a:prstGeom>
        </p:spPr>
        <p:txBody>
          <a:bodyPr vert="horz" wrap="square" lIns="0" tIns="192405" rIns="0" bIns="0" rtlCol="0">
            <a:spAutoFit/>
          </a:bodyPr>
          <a:lstStyle/>
          <a:p>
            <a:pPr marL="12700">
              <a:lnSpc>
                <a:spcPct val="100000"/>
              </a:lnSpc>
              <a:spcBef>
                <a:spcPts val="1515"/>
              </a:spcBef>
            </a:pPr>
            <a:r>
              <a:rPr sz="2100" spc="15" dirty="0">
                <a:solidFill>
                  <a:srgbClr val="5D5F61"/>
                </a:solidFill>
                <a:latin typeface="Arial"/>
                <a:cs typeface="Arial"/>
              </a:rPr>
              <a:t>Make </a:t>
            </a:r>
            <a:r>
              <a:rPr sz="2100" spc="10" dirty="0">
                <a:solidFill>
                  <a:srgbClr val="5D5F61"/>
                </a:solidFill>
                <a:latin typeface="Arial"/>
                <a:cs typeface="Arial"/>
              </a:rPr>
              <a:t>use of </a:t>
            </a:r>
            <a:r>
              <a:rPr sz="2100" spc="15" dirty="0">
                <a:solidFill>
                  <a:srgbClr val="5D5F61"/>
                </a:solidFill>
                <a:latin typeface="Arial"/>
                <a:cs typeface="Arial"/>
              </a:rPr>
              <a:t>national themed weeks </a:t>
            </a:r>
            <a:r>
              <a:rPr sz="2100" spc="10" dirty="0">
                <a:solidFill>
                  <a:srgbClr val="5D5F61"/>
                </a:solidFill>
                <a:latin typeface="Arial"/>
                <a:cs typeface="Arial"/>
              </a:rPr>
              <a:t>and</a:t>
            </a:r>
            <a:r>
              <a:rPr sz="2100" spc="165" dirty="0">
                <a:solidFill>
                  <a:srgbClr val="5D5F61"/>
                </a:solidFill>
                <a:latin typeface="Arial"/>
                <a:cs typeface="Arial"/>
              </a:rPr>
              <a:t> </a:t>
            </a:r>
            <a:r>
              <a:rPr sz="2100" spc="20" dirty="0">
                <a:solidFill>
                  <a:srgbClr val="5D5F61"/>
                </a:solidFill>
                <a:latin typeface="Arial"/>
                <a:cs typeface="Arial"/>
              </a:rPr>
              <a:t>days</a:t>
            </a:r>
            <a:endParaRPr sz="2100" dirty="0">
              <a:latin typeface="Arial"/>
              <a:cs typeface="Arial"/>
            </a:endParaRPr>
          </a:p>
          <a:p>
            <a:pPr marL="240665" indent="-228600">
              <a:lnSpc>
                <a:spcPct val="100000"/>
              </a:lnSpc>
              <a:spcBef>
                <a:spcPts val="1420"/>
              </a:spcBef>
              <a:buChar char="•"/>
              <a:tabLst>
                <a:tab pos="240665" algn="l"/>
                <a:tab pos="241300" algn="l"/>
              </a:tabLst>
            </a:pPr>
            <a:r>
              <a:rPr sz="2100" spc="15" dirty="0">
                <a:solidFill>
                  <a:srgbClr val="5D5F61"/>
                </a:solidFill>
                <a:latin typeface="Arial"/>
                <a:cs typeface="Arial"/>
              </a:rPr>
              <a:t>British Science</a:t>
            </a:r>
            <a:r>
              <a:rPr sz="2100" spc="60" dirty="0">
                <a:solidFill>
                  <a:srgbClr val="5D5F61"/>
                </a:solidFill>
                <a:latin typeface="Arial"/>
                <a:cs typeface="Arial"/>
              </a:rPr>
              <a:t> </a:t>
            </a:r>
            <a:r>
              <a:rPr sz="2100" spc="10" dirty="0">
                <a:solidFill>
                  <a:srgbClr val="5D5F61"/>
                </a:solidFill>
                <a:latin typeface="Arial"/>
                <a:cs typeface="Arial"/>
              </a:rPr>
              <a:t>Week</a:t>
            </a:r>
            <a:endParaRPr sz="2100" dirty="0">
              <a:latin typeface="Arial"/>
              <a:cs typeface="Arial"/>
            </a:endParaRPr>
          </a:p>
          <a:p>
            <a:pPr marL="240665" indent="-228600">
              <a:lnSpc>
                <a:spcPct val="100000"/>
              </a:lnSpc>
              <a:spcBef>
                <a:spcPts val="850"/>
              </a:spcBef>
              <a:buChar char="•"/>
              <a:tabLst>
                <a:tab pos="240665" algn="l"/>
                <a:tab pos="241300" algn="l"/>
              </a:tabLst>
            </a:pPr>
            <a:r>
              <a:rPr sz="2100" spc="15" dirty="0">
                <a:solidFill>
                  <a:srgbClr val="5D5F61"/>
                </a:solidFill>
                <a:latin typeface="Arial"/>
                <a:cs typeface="Arial"/>
              </a:rPr>
              <a:t>International </a:t>
            </a:r>
            <a:r>
              <a:rPr sz="2100" spc="5" dirty="0">
                <a:solidFill>
                  <a:srgbClr val="5D5F61"/>
                </a:solidFill>
                <a:latin typeface="Arial"/>
                <a:cs typeface="Arial"/>
              </a:rPr>
              <a:t>Women </a:t>
            </a:r>
            <a:r>
              <a:rPr sz="2100" spc="15" dirty="0">
                <a:solidFill>
                  <a:srgbClr val="5D5F61"/>
                </a:solidFill>
                <a:latin typeface="Arial"/>
                <a:cs typeface="Arial"/>
              </a:rPr>
              <a:t>into Engineering</a:t>
            </a:r>
            <a:r>
              <a:rPr sz="2100" spc="120" dirty="0">
                <a:solidFill>
                  <a:srgbClr val="5D5F61"/>
                </a:solidFill>
                <a:latin typeface="Arial"/>
                <a:cs typeface="Arial"/>
              </a:rPr>
              <a:t> </a:t>
            </a:r>
            <a:r>
              <a:rPr sz="2100" spc="20" dirty="0">
                <a:solidFill>
                  <a:srgbClr val="5D5F61"/>
                </a:solidFill>
                <a:latin typeface="Arial"/>
                <a:cs typeface="Arial"/>
              </a:rPr>
              <a:t>Day</a:t>
            </a:r>
            <a:endParaRPr sz="2100" dirty="0">
              <a:latin typeface="Arial"/>
              <a:cs typeface="Arial"/>
            </a:endParaRPr>
          </a:p>
          <a:p>
            <a:pPr marL="240665" indent="-228600">
              <a:lnSpc>
                <a:spcPct val="100000"/>
              </a:lnSpc>
              <a:spcBef>
                <a:spcPts val="850"/>
              </a:spcBef>
              <a:buChar char="•"/>
              <a:tabLst>
                <a:tab pos="240665" algn="l"/>
                <a:tab pos="241300" algn="l"/>
              </a:tabLst>
            </a:pPr>
            <a:r>
              <a:rPr sz="2100" spc="10" dirty="0">
                <a:solidFill>
                  <a:srgbClr val="5D5F61"/>
                </a:solidFill>
                <a:latin typeface="Arial"/>
                <a:cs typeface="Arial"/>
              </a:rPr>
              <a:t>Ada </a:t>
            </a:r>
            <a:r>
              <a:rPr sz="2100" spc="15" dirty="0">
                <a:solidFill>
                  <a:srgbClr val="5D5F61"/>
                </a:solidFill>
                <a:latin typeface="Arial"/>
                <a:cs typeface="Arial"/>
              </a:rPr>
              <a:t>Lovelace</a:t>
            </a:r>
            <a:r>
              <a:rPr sz="2100" spc="65" dirty="0">
                <a:solidFill>
                  <a:srgbClr val="5D5F61"/>
                </a:solidFill>
                <a:latin typeface="Arial"/>
                <a:cs typeface="Arial"/>
              </a:rPr>
              <a:t> </a:t>
            </a:r>
            <a:r>
              <a:rPr sz="2100" spc="20" dirty="0">
                <a:solidFill>
                  <a:srgbClr val="5D5F61"/>
                </a:solidFill>
                <a:latin typeface="Arial"/>
                <a:cs typeface="Arial"/>
              </a:rPr>
              <a:t>day</a:t>
            </a:r>
            <a:endParaRPr sz="2100" dirty="0">
              <a:latin typeface="Arial"/>
              <a:cs typeface="Arial"/>
            </a:endParaRPr>
          </a:p>
          <a:p>
            <a:pPr marL="240665" indent="-228600">
              <a:lnSpc>
                <a:spcPct val="100000"/>
              </a:lnSpc>
              <a:spcBef>
                <a:spcPts val="850"/>
              </a:spcBef>
              <a:buChar char="•"/>
              <a:tabLst>
                <a:tab pos="240665" algn="l"/>
                <a:tab pos="241300" algn="l"/>
              </a:tabLst>
            </a:pPr>
            <a:r>
              <a:rPr sz="2100" spc="10" dirty="0">
                <a:solidFill>
                  <a:srgbClr val="5D5F61"/>
                </a:solidFill>
                <a:latin typeface="Arial"/>
                <a:cs typeface="Arial"/>
              </a:rPr>
              <a:t>Pi</a:t>
            </a:r>
            <a:r>
              <a:rPr sz="2100" spc="35" dirty="0">
                <a:solidFill>
                  <a:srgbClr val="5D5F61"/>
                </a:solidFill>
                <a:latin typeface="Arial"/>
                <a:cs typeface="Arial"/>
              </a:rPr>
              <a:t> </a:t>
            </a:r>
            <a:r>
              <a:rPr sz="2100" spc="20" dirty="0">
                <a:solidFill>
                  <a:srgbClr val="5D5F61"/>
                </a:solidFill>
                <a:latin typeface="Arial"/>
                <a:cs typeface="Arial"/>
              </a:rPr>
              <a:t>day</a:t>
            </a:r>
            <a:endParaRPr sz="2100" dirty="0">
              <a:latin typeface="Arial"/>
              <a:cs typeface="Arial"/>
            </a:endParaRPr>
          </a:p>
          <a:p>
            <a:pPr marL="240665" indent="-228600">
              <a:lnSpc>
                <a:spcPct val="100000"/>
              </a:lnSpc>
              <a:spcBef>
                <a:spcPts val="850"/>
              </a:spcBef>
              <a:buChar char="•"/>
              <a:tabLst>
                <a:tab pos="240665" algn="l"/>
                <a:tab pos="241300" algn="l"/>
              </a:tabLst>
            </a:pPr>
            <a:r>
              <a:rPr lang="en-GB" sz="2100" spc="15" dirty="0">
                <a:solidFill>
                  <a:srgbClr val="5D5F61"/>
                </a:solidFill>
                <a:latin typeface="Arial"/>
                <a:cs typeface="Arial"/>
              </a:rPr>
              <a:t>m</a:t>
            </a:r>
            <a:r>
              <a:rPr sz="2100" spc="15" dirty="0" smtClean="0">
                <a:solidFill>
                  <a:srgbClr val="5D5F61"/>
                </a:solidFill>
                <a:latin typeface="Arial"/>
                <a:cs typeface="Arial"/>
              </a:rPr>
              <a:t>any</a:t>
            </a:r>
            <a:r>
              <a:rPr sz="2100" spc="35" dirty="0" smtClean="0">
                <a:solidFill>
                  <a:srgbClr val="5D5F61"/>
                </a:solidFill>
                <a:latin typeface="Arial"/>
                <a:cs typeface="Arial"/>
              </a:rPr>
              <a:t> </a:t>
            </a:r>
            <a:r>
              <a:rPr sz="2100" spc="20" dirty="0">
                <a:solidFill>
                  <a:srgbClr val="5D5F61"/>
                </a:solidFill>
                <a:latin typeface="Arial"/>
                <a:cs typeface="Arial"/>
              </a:rPr>
              <a:t>more!</a:t>
            </a:r>
            <a:endParaRPr sz="2100" dirty="0">
              <a:latin typeface="Arial"/>
              <a:cs typeface="Arial"/>
            </a:endParaRPr>
          </a:p>
          <a:p>
            <a:pPr marL="12700" marR="5080">
              <a:lnSpc>
                <a:spcPct val="100000"/>
              </a:lnSpc>
              <a:spcBef>
                <a:spcPts val="850"/>
              </a:spcBef>
            </a:pPr>
            <a:r>
              <a:rPr sz="2100" spc="5" dirty="0">
                <a:solidFill>
                  <a:srgbClr val="5D5F61"/>
                </a:solidFill>
                <a:latin typeface="Arial"/>
                <a:cs typeface="Arial"/>
              </a:rPr>
              <a:t>Alternatively, </a:t>
            </a:r>
            <a:r>
              <a:rPr sz="2100" spc="15" dirty="0">
                <a:solidFill>
                  <a:srgbClr val="5D5F61"/>
                </a:solidFill>
                <a:latin typeface="Arial"/>
                <a:cs typeface="Arial"/>
              </a:rPr>
              <a:t>create your </a:t>
            </a:r>
            <a:r>
              <a:rPr sz="2100" spc="10" dirty="0">
                <a:solidFill>
                  <a:srgbClr val="5D5F61"/>
                </a:solidFill>
                <a:latin typeface="Arial"/>
                <a:cs typeface="Arial"/>
              </a:rPr>
              <a:t>own </a:t>
            </a:r>
            <a:r>
              <a:rPr sz="2100" spc="15" dirty="0">
                <a:solidFill>
                  <a:srgbClr val="5D5F61"/>
                </a:solidFill>
                <a:latin typeface="Arial"/>
                <a:cs typeface="Arial"/>
              </a:rPr>
              <a:t>themed </a:t>
            </a:r>
            <a:r>
              <a:rPr sz="2100" spc="20" dirty="0">
                <a:solidFill>
                  <a:srgbClr val="5D5F61"/>
                </a:solidFill>
                <a:latin typeface="Arial"/>
                <a:cs typeface="Arial"/>
              </a:rPr>
              <a:t>week/day  </a:t>
            </a:r>
            <a:r>
              <a:rPr sz="2100" spc="15" dirty="0">
                <a:solidFill>
                  <a:srgbClr val="5D5F61"/>
                </a:solidFill>
                <a:latin typeface="Arial"/>
                <a:cs typeface="Arial"/>
              </a:rPr>
              <a:t>focussing </a:t>
            </a:r>
            <a:r>
              <a:rPr sz="2100" spc="10" dirty="0">
                <a:solidFill>
                  <a:srgbClr val="5D5F61"/>
                </a:solidFill>
                <a:latin typeface="Arial"/>
                <a:cs typeface="Arial"/>
              </a:rPr>
              <a:t>on </a:t>
            </a:r>
            <a:r>
              <a:rPr sz="2100" spc="15" dirty="0">
                <a:solidFill>
                  <a:srgbClr val="5D5F61"/>
                </a:solidFill>
                <a:latin typeface="Arial"/>
                <a:cs typeface="Arial"/>
              </a:rPr>
              <a:t>industry sectors </a:t>
            </a:r>
            <a:r>
              <a:rPr sz="2100" spc="10" dirty="0">
                <a:solidFill>
                  <a:srgbClr val="5D5F61"/>
                </a:solidFill>
                <a:latin typeface="Arial"/>
                <a:cs typeface="Arial"/>
              </a:rPr>
              <a:t>in </a:t>
            </a:r>
            <a:r>
              <a:rPr sz="2100" spc="15" dirty="0">
                <a:solidFill>
                  <a:srgbClr val="5D5F61"/>
                </a:solidFill>
                <a:latin typeface="Arial"/>
                <a:cs typeface="Arial"/>
              </a:rPr>
              <a:t>your</a:t>
            </a:r>
            <a:r>
              <a:rPr sz="2100" spc="155" dirty="0">
                <a:solidFill>
                  <a:srgbClr val="5D5F61"/>
                </a:solidFill>
                <a:latin typeface="Arial"/>
                <a:cs typeface="Arial"/>
              </a:rPr>
              <a:t> </a:t>
            </a:r>
            <a:r>
              <a:rPr sz="2100" spc="20" dirty="0">
                <a:solidFill>
                  <a:srgbClr val="5D5F61"/>
                </a:solidFill>
                <a:latin typeface="Arial"/>
                <a:cs typeface="Arial"/>
              </a:rPr>
              <a:t>area.</a:t>
            </a:r>
            <a:endParaRPr sz="2100" dirty="0">
              <a:latin typeface="Arial"/>
              <a:cs typeface="Arial"/>
            </a:endParaRPr>
          </a:p>
        </p:txBody>
      </p:sp>
      <p:sp>
        <p:nvSpPr>
          <p:cNvPr id="4" name="object 4"/>
          <p:cNvSpPr txBox="1">
            <a:spLocks noGrp="1"/>
          </p:cNvSpPr>
          <p:nvPr>
            <p:ph type="title"/>
          </p:nvPr>
        </p:nvSpPr>
        <p:spPr>
          <a:prstGeom prst="rect">
            <a:avLst/>
          </a:prstGeom>
        </p:spPr>
        <p:txBody>
          <a:bodyPr vert="horz" wrap="square" lIns="0" tIns="48260" rIns="0" bIns="0" rtlCol="0">
            <a:spAutoFit/>
          </a:bodyPr>
          <a:lstStyle/>
          <a:p>
            <a:pPr marL="12700" marR="5080">
              <a:lnSpc>
                <a:spcPts val="3400"/>
              </a:lnSpc>
              <a:spcBef>
                <a:spcPts val="380"/>
              </a:spcBef>
            </a:pPr>
            <a:r>
              <a:rPr dirty="0"/>
              <a:t>Increase </a:t>
            </a:r>
            <a:r>
              <a:rPr spc="-5" dirty="0"/>
              <a:t>awareness </a:t>
            </a:r>
            <a:r>
              <a:rPr dirty="0"/>
              <a:t>of STEM </a:t>
            </a:r>
            <a:r>
              <a:rPr spc="-5" dirty="0"/>
              <a:t>specific </a:t>
            </a:r>
            <a:r>
              <a:rPr dirty="0"/>
              <a:t>further </a:t>
            </a:r>
            <a:r>
              <a:rPr spc="-5" dirty="0"/>
              <a:t>study  routes, careers and </a:t>
            </a:r>
            <a:r>
              <a:rPr dirty="0"/>
              <a:t>labour </a:t>
            </a:r>
            <a:r>
              <a:rPr spc="-5" dirty="0"/>
              <a:t>market</a:t>
            </a:r>
            <a:r>
              <a:rPr spc="-35" dirty="0"/>
              <a:t> </a:t>
            </a:r>
            <a:r>
              <a:rPr dirty="0"/>
              <a:t>information</a:t>
            </a:r>
          </a:p>
        </p:txBody>
      </p:sp>
      <p:sp>
        <p:nvSpPr>
          <p:cNvPr id="5" name="object 5"/>
          <p:cNvSpPr/>
          <p:nvPr/>
        </p:nvSpPr>
        <p:spPr>
          <a:xfrm>
            <a:off x="719999" y="2684371"/>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a:spLocks/>
          </p:cNvSpPr>
          <p:nvPr/>
        </p:nvSpPr>
        <p:spPr>
          <a:xfrm>
            <a:off x="707298" y="1683683"/>
            <a:ext cx="8499331" cy="474489"/>
          </a:xfrm>
          <a:prstGeom prst="rect">
            <a:avLst/>
          </a:prstGeom>
        </p:spPr>
        <p:txBody>
          <a:bodyPr vert="horz" wrap="square" lIns="0" tIns="12700" rIns="0" bIns="0" rtlCol="0">
            <a:spAutoFit/>
          </a:bodyPr>
          <a:lstStyle>
            <a:lvl1pPr>
              <a:defRPr sz="3000" b="1" i="0">
                <a:solidFill>
                  <a:srgbClr val="CF2553"/>
                </a:solidFill>
                <a:latin typeface="Arial"/>
                <a:ea typeface="+mj-ea"/>
                <a:cs typeface="Arial"/>
              </a:defRPr>
            </a:lvl1pPr>
          </a:lstStyle>
          <a:p>
            <a:pPr marL="12700">
              <a:spcBef>
                <a:spcPts val="100"/>
              </a:spcBef>
            </a:pPr>
            <a:r>
              <a:rPr lang="en-GB" kern="0" spc="20" dirty="0" smtClean="0">
                <a:solidFill>
                  <a:srgbClr val="6CBE45"/>
                </a:solidFill>
              </a:rPr>
              <a:t>ACTIVITY: Capturing STEM career</a:t>
            </a:r>
            <a:r>
              <a:rPr lang="en-GB" kern="0" spc="65" dirty="0" smtClean="0">
                <a:solidFill>
                  <a:srgbClr val="6CBE45"/>
                </a:solidFill>
              </a:rPr>
              <a:t> </a:t>
            </a:r>
            <a:r>
              <a:rPr lang="en-GB" kern="0" spc="30" dirty="0" smtClean="0">
                <a:solidFill>
                  <a:srgbClr val="6CBE45"/>
                </a:solidFill>
              </a:rPr>
              <a:t>learning</a:t>
            </a:r>
            <a:endParaRPr lang="en-GB" kern="0" spc="30" dirty="0">
              <a:solidFill>
                <a:srgbClr val="6CBE45"/>
              </a:solidFill>
            </a:endParaRPr>
          </a:p>
        </p:txBody>
      </p:sp>
      <p:pic>
        <p:nvPicPr>
          <p:cNvPr id="6" name="Picture 5"/>
          <p:cNvPicPr>
            <a:picLocks noChangeAspect="1"/>
          </p:cNvPicPr>
          <p:nvPr/>
        </p:nvPicPr>
        <p:blipFill>
          <a:blip r:embed="rId3"/>
          <a:stretch>
            <a:fillRect/>
          </a:stretch>
        </p:blipFill>
        <p:spPr>
          <a:xfrm>
            <a:off x="8177594" y="2398141"/>
            <a:ext cx="1907724" cy="1207642"/>
          </a:xfrm>
          <a:prstGeom prst="rect">
            <a:avLst/>
          </a:prstGeom>
        </p:spPr>
      </p:pic>
      <p:pic>
        <p:nvPicPr>
          <p:cNvPr id="7" name="Picture 6"/>
          <p:cNvPicPr>
            <a:picLocks noChangeAspect="1"/>
          </p:cNvPicPr>
          <p:nvPr/>
        </p:nvPicPr>
        <p:blipFill>
          <a:blip r:embed="rId4"/>
          <a:stretch>
            <a:fillRect/>
          </a:stretch>
        </p:blipFill>
        <p:spPr>
          <a:xfrm>
            <a:off x="8160092" y="3704706"/>
            <a:ext cx="1925226" cy="1230978"/>
          </a:xfrm>
          <a:prstGeom prst="rect">
            <a:avLst/>
          </a:prstGeom>
        </p:spPr>
      </p:pic>
      <p:pic>
        <p:nvPicPr>
          <p:cNvPr id="8" name="Picture 7"/>
          <p:cNvPicPr>
            <a:picLocks noChangeAspect="1"/>
          </p:cNvPicPr>
          <p:nvPr/>
        </p:nvPicPr>
        <p:blipFill>
          <a:blip r:embed="rId5"/>
          <a:stretch>
            <a:fillRect/>
          </a:stretch>
        </p:blipFill>
        <p:spPr>
          <a:xfrm>
            <a:off x="6165066" y="5083459"/>
            <a:ext cx="1907724" cy="1195973"/>
          </a:xfrm>
          <a:prstGeom prst="rect">
            <a:avLst/>
          </a:prstGeom>
        </p:spPr>
      </p:pic>
      <p:pic>
        <p:nvPicPr>
          <p:cNvPr id="9" name="Picture 8"/>
          <p:cNvPicPr>
            <a:picLocks noChangeAspect="1"/>
          </p:cNvPicPr>
          <p:nvPr/>
        </p:nvPicPr>
        <p:blipFill>
          <a:blip r:embed="rId6"/>
          <a:stretch>
            <a:fillRect/>
          </a:stretch>
        </p:blipFill>
        <p:spPr>
          <a:xfrm>
            <a:off x="6159233" y="3731478"/>
            <a:ext cx="1925226" cy="1219310"/>
          </a:xfrm>
          <a:prstGeom prst="rect">
            <a:avLst/>
          </a:prstGeom>
        </p:spPr>
      </p:pic>
      <p:pic>
        <p:nvPicPr>
          <p:cNvPr id="10" name="Picture 9"/>
          <p:cNvPicPr>
            <a:picLocks noChangeAspect="1"/>
          </p:cNvPicPr>
          <p:nvPr/>
        </p:nvPicPr>
        <p:blipFill>
          <a:blip r:embed="rId7"/>
          <a:stretch>
            <a:fillRect/>
          </a:stretch>
        </p:blipFill>
        <p:spPr>
          <a:xfrm>
            <a:off x="6153398" y="2398141"/>
            <a:ext cx="1931061" cy="1225144"/>
          </a:xfrm>
          <a:prstGeom prst="rect">
            <a:avLst/>
          </a:prstGeom>
        </p:spPr>
      </p:pic>
      <p:pic>
        <p:nvPicPr>
          <p:cNvPr id="11" name="Picture 10"/>
          <p:cNvPicPr>
            <a:picLocks noChangeAspect="1"/>
          </p:cNvPicPr>
          <p:nvPr/>
        </p:nvPicPr>
        <p:blipFill>
          <a:blip r:embed="rId8"/>
          <a:stretch>
            <a:fillRect/>
          </a:stretch>
        </p:blipFill>
        <p:spPr>
          <a:xfrm>
            <a:off x="8153400" y="5098953"/>
            <a:ext cx="1919392" cy="1190140"/>
          </a:xfrm>
          <a:prstGeom prst="rect">
            <a:avLst/>
          </a:prstGeom>
        </p:spPr>
      </p:pic>
      <p:grpSp>
        <p:nvGrpSpPr>
          <p:cNvPr id="13" name="Group 12"/>
          <p:cNvGrpSpPr/>
          <p:nvPr/>
        </p:nvGrpSpPr>
        <p:grpSpPr>
          <a:xfrm>
            <a:off x="739034" y="2410667"/>
            <a:ext cx="5098095" cy="2886160"/>
            <a:chOff x="501041" y="2542784"/>
            <a:chExt cx="5398718" cy="3056350"/>
          </a:xfrm>
        </p:grpSpPr>
        <p:pic>
          <p:nvPicPr>
            <p:cNvPr id="5" name="Picture 4"/>
            <p:cNvPicPr>
              <a:picLocks noChangeAspect="1"/>
            </p:cNvPicPr>
            <p:nvPr/>
          </p:nvPicPr>
          <p:blipFill rotWithShape="1">
            <a:blip r:embed="rId9"/>
            <a:srcRect b="18964"/>
            <a:stretch/>
          </p:blipFill>
          <p:spPr>
            <a:xfrm>
              <a:off x="707298" y="2680568"/>
              <a:ext cx="5018744" cy="2730673"/>
            </a:xfrm>
            <a:prstGeom prst="rect">
              <a:avLst/>
            </a:prstGeom>
            <a:ln w="3175">
              <a:noFill/>
            </a:ln>
          </p:spPr>
        </p:pic>
        <p:sp>
          <p:nvSpPr>
            <p:cNvPr id="12" name="Rectangle 11"/>
            <p:cNvSpPr/>
            <p:nvPr/>
          </p:nvSpPr>
          <p:spPr>
            <a:xfrm>
              <a:off x="501041" y="2542784"/>
              <a:ext cx="5398718" cy="3056350"/>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95590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8" y="2249115"/>
            <a:ext cx="9265285" cy="3225883"/>
          </a:xfrm>
          <a:prstGeom prst="rect">
            <a:avLst/>
          </a:prstGeom>
        </p:spPr>
        <p:txBody>
          <a:bodyPr vert="horz" wrap="square" lIns="0" tIns="192405" rIns="0" bIns="0" rtlCol="0">
            <a:spAutoFit/>
          </a:bodyPr>
          <a:lstStyle/>
          <a:p>
            <a:pPr marL="12700">
              <a:lnSpc>
                <a:spcPct val="100000"/>
              </a:lnSpc>
              <a:spcBef>
                <a:spcPts val="1515"/>
              </a:spcBef>
            </a:pPr>
            <a:r>
              <a:rPr lang="en-GB" sz="2100" spc="-45" dirty="0">
                <a:solidFill>
                  <a:srgbClr val="5D5F61"/>
                </a:solidFill>
                <a:latin typeface="Arial"/>
                <a:cs typeface="Arial"/>
              </a:rPr>
              <a:t>Now you have </a:t>
            </a:r>
            <a:r>
              <a:rPr lang="en-GB" sz="2100" spc="-45" dirty="0" smtClean="0">
                <a:solidFill>
                  <a:srgbClr val="5D5F61"/>
                </a:solidFill>
                <a:latin typeface="Arial"/>
                <a:cs typeface="Arial"/>
              </a:rPr>
              <a:t>an </a:t>
            </a:r>
            <a:r>
              <a:rPr lang="en-GB" sz="2100" spc="-45" dirty="0">
                <a:solidFill>
                  <a:srgbClr val="5D5F61"/>
                </a:solidFill>
                <a:latin typeface="Arial"/>
                <a:cs typeface="Arial"/>
              </a:rPr>
              <a:t>overview of the 6 topic areas that make up STEM career learning. </a:t>
            </a:r>
            <a:r>
              <a:rPr lang="en-GB" sz="2100" spc="-45" dirty="0" smtClean="0">
                <a:solidFill>
                  <a:srgbClr val="5D5F61"/>
                </a:solidFill>
                <a:latin typeface="Arial"/>
                <a:cs typeface="Arial"/>
              </a:rPr>
              <a:t>Let’s take a look at some STEM careers activities that might work for your department. </a:t>
            </a:r>
            <a:endParaRPr lang="en-US" sz="2100" spc="-45" dirty="0" smtClean="0">
              <a:solidFill>
                <a:srgbClr val="5D5F61"/>
              </a:solidFill>
              <a:latin typeface="Arial"/>
              <a:cs typeface="Arial"/>
            </a:endParaRPr>
          </a:p>
          <a:p>
            <a:pPr marL="12700">
              <a:lnSpc>
                <a:spcPct val="100000"/>
              </a:lnSpc>
              <a:spcBef>
                <a:spcPts val="1515"/>
              </a:spcBef>
            </a:pPr>
            <a:r>
              <a:rPr lang="en-US" sz="2100" spc="-45" dirty="0" smtClean="0">
                <a:solidFill>
                  <a:srgbClr val="5D5F61"/>
                </a:solidFill>
                <a:latin typeface="Arial"/>
                <a:cs typeface="Arial"/>
              </a:rPr>
              <a:t>Keep in mind, STEM career learning can happen:</a:t>
            </a:r>
          </a:p>
          <a:p>
            <a:pPr marL="355600" indent="-342900">
              <a:lnSpc>
                <a:spcPct val="100000"/>
              </a:lnSpc>
              <a:spcBef>
                <a:spcPts val="1515"/>
              </a:spcBef>
              <a:buFont typeface="Arial" panose="020B0604020202020204" pitchFamily="34" charset="0"/>
              <a:buChar char="•"/>
            </a:pPr>
            <a:r>
              <a:rPr lang="en-US" sz="2100" spc="-45" dirty="0">
                <a:solidFill>
                  <a:srgbClr val="5D5F61"/>
                </a:solidFill>
                <a:latin typeface="Arial"/>
                <a:cs typeface="Arial"/>
              </a:rPr>
              <a:t>i</a:t>
            </a:r>
            <a:r>
              <a:rPr lang="en-US" sz="2100" spc="-45" dirty="0" smtClean="0">
                <a:solidFill>
                  <a:srgbClr val="5D5F61"/>
                </a:solidFill>
                <a:latin typeface="Arial"/>
                <a:cs typeface="Arial"/>
              </a:rPr>
              <a:t>n lessons</a:t>
            </a:r>
          </a:p>
          <a:p>
            <a:pPr marL="355600" indent="-342900">
              <a:lnSpc>
                <a:spcPct val="100000"/>
              </a:lnSpc>
              <a:spcBef>
                <a:spcPts val="1515"/>
              </a:spcBef>
              <a:buFont typeface="Arial" panose="020B0604020202020204" pitchFamily="34" charset="0"/>
              <a:buChar char="•"/>
            </a:pPr>
            <a:r>
              <a:rPr lang="en-US" sz="2100" spc="-45" dirty="0">
                <a:solidFill>
                  <a:srgbClr val="5D5F61"/>
                </a:solidFill>
                <a:latin typeface="Arial"/>
                <a:cs typeface="Arial"/>
              </a:rPr>
              <a:t>i</a:t>
            </a:r>
            <a:r>
              <a:rPr lang="en-US" sz="2100" spc="-45" dirty="0" smtClean="0">
                <a:solidFill>
                  <a:srgbClr val="5D5F61"/>
                </a:solidFill>
                <a:latin typeface="Arial"/>
                <a:cs typeface="Arial"/>
              </a:rPr>
              <a:t>n clubs (extra curricular)</a:t>
            </a:r>
          </a:p>
          <a:p>
            <a:pPr marL="355600" indent="-342900">
              <a:lnSpc>
                <a:spcPct val="100000"/>
              </a:lnSpc>
              <a:spcBef>
                <a:spcPts val="1515"/>
              </a:spcBef>
              <a:buFont typeface="Arial" panose="020B0604020202020204" pitchFamily="34" charset="0"/>
              <a:buChar char="•"/>
            </a:pPr>
            <a:r>
              <a:rPr lang="en-US" sz="2100" spc="-45" dirty="0">
                <a:solidFill>
                  <a:srgbClr val="5D5F61"/>
                </a:solidFill>
                <a:latin typeface="Arial"/>
                <a:cs typeface="Arial"/>
              </a:rPr>
              <a:t>i</a:t>
            </a:r>
            <a:r>
              <a:rPr lang="en-US" sz="2100" spc="-45" dirty="0" smtClean="0">
                <a:solidFill>
                  <a:srgbClr val="5D5F61"/>
                </a:solidFill>
                <a:latin typeface="Arial"/>
                <a:cs typeface="Arial"/>
              </a:rPr>
              <a:t>n pastoral / PSHE</a:t>
            </a:r>
          </a:p>
        </p:txBody>
      </p:sp>
      <p:sp>
        <p:nvSpPr>
          <p:cNvPr id="7" name="object 3"/>
          <p:cNvSpPr txBox="1">
            <a:spLocks noGrp="1"/>
          </p:cNvSpPr>
          <p:nvPr>
            <p:ph type="title"/>
          </p:nvPr>
        </p:nvSpPr>
        <p:spPr>
          <a:xfrm>
            <a:off x="707299" y="1683683"/>
            <a:ext cx="5939790" cy="482600"/>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6CBE45"/>
                </a:solidFill>
              </a:rPr>
              <a:t>Capturing STEM career</a:t>
            </a:r>
            <a:r>
              <a:rPr spc="65" dirty="0">
                <a:solidFill>
                  <a:srgbClr val="6CBE45"/>
                </a:solidFill>
              </a:rPr>
              <a:t> </a:t>
            </a:r>
            <a:r>
              <a:rPr spc="30" dirty="0">
                <a:solidFill>
                  <a:srgbClr val="6CBE45"/>
                </a:solidFill>
              </a:rPr>
              <a:t>learning</a:t>
            </a:r>
          </a:p>
        </p:txBody>
      </p:sp>
      <p:sp>
        <p:nvSpPr>
          <p:cNvPr id="6" name="object 4"/>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Tree>
    <p:extLst>
      <p:ext uri="{BB962C8B-B14F-4D97-AF65-F5344CB8AC3E}">
        <p14:creationId xmlns:p14="http://schemas.microsoft.com/office/powerpoint/2010/main" val="1459311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2381548"/>
            <a:ext cx="6106039" cy="1990288"/>
          </a:xfrm>
          <a:prstGeom prst="rect">
            <a:avLst/>
          </a:prstGeom>
        </p:spPr>
        <p:txBody>
          <a:bodyPr vert="horz" wrap="square" lIns="0" tIns="12700" rIns="0" bIns="0" rtlCol="0">
            <a:spAutoFit/>
          </a:bodyPr>
          <a:lstStyle/>
          <a:p>
            <a:pPr marL="12700" marR="175895">
              <a:lnSpc>
                <a:spcPct val="100000"/>
              </a:lnSpc>
              <a:spcBef>
                <a:spcPts val="100"/>
              </a:spcBef>
            </a:pPr>
            <a:r>
              <a:rPr lang="en-GB" sz="2100" spc="15" dirty="0" smtClean="0">
                <a:solidFill>
                  <a:srgbClr val="5D5F61"/>
                </a:solidFill>
                <a:latin typeface="Arial"/>
                <a:cs typeface="Arial"/>
              </a:rPr>
              <a:t>The recommended time for this session is 90min.</a:t>
            </a:r>
          </a:p>
          <a:p>
            <a:pPr marL="12700" marR="175895">
              <a:lnSpc>
                <a:spcPct val="100000"/>
              </a:lnSpc>
              <a:spcBef>
                <a:spcPts val="100"/>
              </a:spcBef>
            </a:pPr>
            <a:endParaRPr lang="en-GB" sz="2100" spc="15" dirty="0">
              <a:solidFill>
                <a:srgbClr val="5D5F61"/>
              </a:solidFill>
              <a:latin typeface="Arial"/>
              <a:cs typeface="Arial"/>
            </a:endParaRPr>
          </a:p>
          <a:p>
            <a:pPr marL="12700" marR="175895">
              <a:lnSpc>
                <a:spcPct val="100000"/>
              </a:lnSpc>
              <a:spcBef>
                <a:spcPts val="100"/>
              </a:spcBef>
            </a:pPr>
            <a:r>
              <a:rPr lang="en-GB" sz="2100" spc="15" dirty="0" smtClean="0">
                <a:solidFill>
                  <a:srgbClr val="5D5F61"/>
                </a:solidFill>
                <a:latin typeface="Arial"/>
                <a:cs typeface="Arial"/>
              </a:rPr>
              <a:t>To deliver a shorter session, we suggest using  slides 7 – 27, accompanied by the </a:t>
            </a:r>
            <a:r>
              <a:rPr lang="en-US" sz="2100" spc="15" dirty="0">
                <a:solidFill>
                  <a:srgbClr val="5D5F61"/>
                </a:solidFill>
                <a:latin typeface="Arial"/>
                <a:cs typeface="Arial"/>
                <a:hlinkClick r:id="rId3"/>
              </a:rPr>
              <a:t>Teacher's Guide - Linking careers to the STEM </a:t>
            </a:r>
            <a:r>
              <a:rPr lang="en-US" sz="2100" spc="15" dirty="0" smtClean="0">
                <a:solidFill>
                  <a:srgbClr val="5D5F61"/>
                </a:solidFill>
                <a:latin typeface="Arial"/>
                <a:cs typeface="Arial"/>
                <a:hlinkClick r:id="rId3"/>
              </a:rPr>
              <a:t>curriculum.</a:t>
            </a:r>
            <a:endParaRPr lang="en-GB" sz="2100" spc="15" dirty="0">
              <a:solidFill>
                <a:srgbClr val="5D5F61"/>
              </a:solidFill>
              <a:latin typeface="Arial"/>
              <a:cs typeface="Arial"/>
            </a:endParaRPr>
          </a:p>
          <a:p>
            <a:pPr marL="12700" marR="175895">
              <a:lnSpc>
                <a:spcPct val="100000"/>
              </a:lnSpc>
              <a:spcBef>
                <a:spcPts val="100"/>
              </a:spcBef>
            </a:pPr>
            <a:endParaRPr lang="en-US" sz="2100" dirty="0">
              <a:solidFill>
                <a:srgbClr val="5D5F61"/>
              </a:solidFill>
              <a:latin typeface="Arial"/>
              <a:cs typeface="Arial"/>
            </a:endParaRPr>
          </a:p>
        </p:txBody>
      </p:sp>
      <p:sp>
        <p:nvSpPr>
          <p:cNvPr id="3" name="object 3"/>
          <p:cNvSpPr txBox="1">
            <a:spLocks noGrp="1"/>
          </p:cNvSpPr>
          <p:nvPr>
            <p:ph type="title"/>
          </p:nvPr>
        </p:nvSpPr>
        <p:spPr>
          <a:xfrm>
            <a:off x="707299" y="1683683"/>
            <a:ext cx="2294255" cy="482600"/>
          </a:xfrm>
          <a:prstGeom prst="rect">
            <a:avLst/>
          </a:prstGeom>
        </p:spPr>
        <p:txBody>
          <a:bodyPr vert="horz" wrap="square" lIns="0" tIns="12700" rIns="0" bIns="0" rtlCol="0">
            <a:spAutoFit/>
          </a:bodyPr>
          <a:lstStyle/>
          <a:p>
            <a:pPr marL="12700">
              <a:lnSpc>
                <a:spcPct val="100000"/>
              </a:lnSpc>
              <a:spcBef>
                <a:spcPts val="100"/>
              </a:spcBef>
            </a:pPr>
            <a:r>
              <a:rPr lang="en-GB" spc="30" dirty="0" smtClean="0">
                <a:solidFill>
                  <a:srgbClr val="E1B528"/>
                </a:solidFill>
              </a:rPr>
              <a:t>Delivery</a:t>
            </a:r>
            <a:endParaRPr spc="30" dirty="0">
              <a:solidFill>
                <a:srgbClr val="E1B528"/>
              </a:solidFill>
            </a:endParaRPr>
          </a:p>
        </p:txBody>
      </p:sp>
      <p:sp>
        <p:nvSpPr>
          <p:cNvPr id="4" name="object 4"/>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pic>
        <p:nvPicPr>
          <p:cNvPr id="5" name="Picture 4"/>
          <p:cNvPicPr>
            <a:picLocks noChangeAspect="1"/>
          </p:cNvPicPr>
          <p:nvPr/>
        </p:nvPicPr>
        <p:blipFill>
          <a:blip r:embed="rId4"/>
          <a:stretch>
            <a:fillRect/>
          </a:stretch>
        </p:blipFill>
        <p:spPr>
          <a:xfrm>
            <a:off x="7152362" y="2381548"/>
            <a:ext cx="2820222" cy="4055699"/>
          </a:xfrm>
          <a:prstGeom prst="rect">
            <a:avLst/>
          </a:prstGeom>
        </p:spPr>
      </p:pic>
    </p:spTree>
    <p:extLst>
      <p:ext uri="{BB962C8B-B14F-4D97-AF65-F5344CB8AC3E}">
        <p14:creationId xmlns:p14="http://schemas.microsoft.com/office/powerpoint/2010/main" val="1169329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07299" y="1683683"/>
            <a:ext cx="5939790" cy="482600"/>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6CBE45"/>
                </a:solidFill>
              </a:rPr>
              <a:t>Capturing STEM career</a:t>
            </a:r>
            <a:r>
              <a:rPr spc="65" dirty="0">
                <a:solidFill>
                  <a:srgbClr val="6CBE45"/>
                </a:solidFill>
              </a:rPr>
              <a:t> </a:t>
            </a:r>
            <a:r>
              <a:rPr spc="30" dirty="0">
                <a:solidFill>
                  <a:srgbClr val="6CBE45"/>
                </a:solidFill>
              </a:rPr>
              <a:t>learning</a:t>
            </a:r>
          </a:p>
        </p:txBody>
      </p:sp>
      <p:sp>
        <p:nvSpPr>
          <p:cNvPr id="4" name="object 4"/>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6" name="object 2"/>
          <p:cNvSpPr txBox="1"/>
          <p:nvPr/>
        </p:nvSpPr>
        <p:spPr>
          <a:xfrm>
            <a:off x="707298" y="2261641"/>
            <a:ext cx="5246067" cy="3354123"/>
          </a:xfrm>
          <a:prstGeom prst="rect">
            <a:avLst/>
          </a:prstGeom>
        </p:spPr>
        <p:txBody>
          <a:bodyPr vert="horz" wrap="square" lIns="0" tIns="192405" rIns="0" bIns="0" rtlCol="0">
            <a:spAutoFit/>
          </a:bodyPr>
          <a:lstStyle/>
          <a:p>
            <a:pPr marL="12700">
              <a:lnSpc>
                <a:spcPct val="100000"/>
              </a:lnSpc>
              <a:spcBef>
                <a:spcPts val="1515"/>
              </a:spcBef>
            </a:pPr>
            <a:r>
              <a:rPr sz="2100" spc="-45" dirty="0">
                <a:solidFill>
                  <a:srgbClr val="5D5F61"/>
                </a:solidFill>
                <a:latin typeface="Arial"/>
                <a:cs typeface="Arial"/>
              </a:rPr>
              <a:t>Take </a:t>
            </a:r>
            <a:r>
              <a:rPr sz="2100" dirty="0">
                <a:solidFill>
                  <a:srgbClr val="5D5F61"/>
                </a:solidFill>
                <a:latin typeface="Arial"/>
                <a:cs typeface="Arial"/>
              </a:rPr>
              <a:t>a </a:t>
            </a:r>
            <a:r>
              <a:rPr sz="2100" spc="15" dirty="0">
                <a:solidFill>
                  <a:srgbClr val="5D5F61"/>
                </a:solidFill>
                <a:latin typeface="Arial"/>
                <a:cs typeface="Arial"/>
              </a:rPr>
              <a:t>look </a:t>
            </a:r>
            <a:r>
              <a:rPr sz="2100" spc="10" dirty="0">
                <a:solidFill>
                  <a:srgbClr val="5D5F61"/>
                </a:solidFill>
                <a:latin typeface="Arial"/>
                <a:cs typeface="Arial"/>
              </a:rPr>
              <a:t>at the </a:t>
            </a:r>
            <a:r>
              <a:rPr sz="2100" spc="15" dirty="0">
                <a:solidFill>
                  <a:srgbClr val="5D5F61"/>
                </a:solidFill>
                <a:latin typeface="Arial"/>
                <a:cs typeface="Arial"/>
              </a:rPr>
              <a:t>activities </a:t>
            </a:r>
            <a:r>
              <a:rPr sz="2100" spc="10" dirty="0">
                <a:solidFill>
                  <a:srgbClr val="5D5F61"/>
                </a:solidFill>
                <a:latin typeface="Arial"/>
                <a:cs typeface="Arial"/>
              </a:rPr>
              <a:t>on </a:t>
            </a:r>
            <a:r>
              <a:rPr sz="2100" spc="10" dirty="0" smtClean="0">
                <a:solidFill>
                  <a:srgbClr val="5D5F61"/>
                </a:solidFill>
                <a:latin typeface="Arial"/>
                <a:cs typeface="Arial"/>
              </a:rPr>
              <a:t>the</a:t>
            </a:r>
            <a:r>
              <a:rPr lang="en-GB" sz="2100" spc="10" dirty="0" smtClean="0">
                <a:solidFill>
                  <a:srgbClr val="5D5F61"/>
                </a:solidFill>
                <a:latin typeface="Arial"/>
                <a:cs typeface="Arial"/>
              </a:rPr>
              <a:t> cards</a:t>
            </a:r>
            <a:r>
              <a:rPr sz="2100" spc="20" dirty="0" smtClean="0">
                <a:solidFill>
                  <a:srgbClr val="5D5F61"/>
                </a:solidFill>
                <a:latin typeface="Arial"/>
                <a:cs typeface="Arial"/>
              </a:rPr>
              <a:t>.</a:t>
            </a:r>
            <a:endParaRPr sz="2100" dirty="0">
              <a:latin typeface="Arial"/>
              <a:cs typeface="Arial"/>
            </a:endParaRPr>
          </a:p>
          <a:p>
            <a:pPr marL="12700" marR="103505">
              <a:lnSpc>
                <a:spcPct val="100000"/>
              </a:lnSpc>
              <a:spcBef>
                <a:spcPts val="1420"/>
              </a:spcBef>
            </a:pPr>
            <a:r>
              <a:rPr lang="en-GB" sz="2100" spc="15" dirty="0" smtClean="0">
                <a:solidFill>
                  <a:srgbClr val="5D5F61"/>
                </a:solidFill>
                <a:latin typeface="Arial"/>
                <a:cs typeface="Arial"/>
              </a:rPr>
              <a:t>Sort each card into one of the 4 categories:</a:t>
            </a:r>
            <a:endParaRPr sz="2100" dirty="0">
              <a:latin typeface="Arial"/>
              <a:cs typeface="Arial"/>
            </a:endParaRPr>
          </a:p>
          <a:p>
            <a:pPr marL="469265" indent="-457200">
              <a:lnSpc>
                <a:spcPct val="100000"/>
              </a:lnSpc>
              <a:spcBef>
                <a:spcPts val="1415"/>
              </a:spcBef>
              <a:buAutoNum type="alphaUcParenBoth"/>
              <a:tabLst>
                <a:tab pos="332105" algn="l"/>
              </a:tabLst>
            </a:pPr>
            <a:r>
              <a:rPr sz="2100" spc="15" dirty="0" smtClean="0">
                <a:solidFill>
                  <a:srgbClr val="5D5F61"/>
                </a:solidFill>
                <a:latin typeface="Arial"/>
                <a:cs typeface="Arial"/>
              </a:rPr>
              <a:t>Already </a:t>
            </a:r>
            <a:r>
              <a:rPr sz="2100" spc="10" dirty="0">
                <a:solidFill>
                  <a:srgbClr val="5D5F61"/>
                </a:solidFill>
                <a:latin typeface="Arial"/>
                <a:cs typeface="Arial"/>
              </a:rPr>
              <a:t>do</a:t>
            </a:r>
            <a:r>
              <a:rPr sz="2100" spc="60" dirty="0">
                <a:solidFill>
                  <a:srgbClr val="5D5F61"/>
                </a:solidFill>
                <a:latin typeface="Arial"/>
                <a:cs typeface="Arial"/>
              </a:rPr>
              <a:t> </a:t>
            </a:r>
            <a:r>
              <a:rPr sz="2100" spc="20" dirty="0" smtClean="0">
                <a:solidFill>
                  <a:srgbClr val="5D5F61"/>
                </a:solidFill>
                <a:latin typeface="Arial"/>
                <a:cs typeface="Arial"/>
              </a:rPr>
              <a:t>it</a:t>
            </a:r>
            <a:endParaRPr lang="en-GB" sz="2100" dirty="0">
              <a:latin typeface="Arial"/>
              <a:cs typeface="Arial"/>
            </a:endParaRPr>
          </a:p>
          <a:p>
            <a:pPr marL="469265" indent="-457200">
              <a:lnSpc>
                <a:spcPct val="100000"/>
              </a:lnSpc>
              <a:spcBef>
                <a:spcPts val="1415"/>
              </a:spcBef>
              <a:buAutoNum type="alphaUcParenBoth"/>
              <a:tabLst>
                <a:tab pos="332105" algn="l"/>
              </a:tabLst>
            </a:pPr>
            <a:r>
              <a:rPr sz="2100" spc="15" dirty="0" smtClean="0">
                <a:solidFill>
                  <a:srgbClr val="5D5F61"/>
                </a:solidFill>
                <a:latin typeface="Arial"/>
                <a:cs typeface="Arial"/>
              </a:rPr>
              <a:t>Willing </a:t>
            </a:r>
            <a:r>
              <a:rPr sz="2100" spc="10" dirty="0">
                <a:solidFill>
                  <a:srgbClr val="5D5F61"/>
                </a:solidFill>
                <a:latin typeface="Arial"/>
                <a:cs typeface="Arial"/>
              </a:rPr>
              <a:t>to </a:t>
            </a:r>
            <a:r>
              <a:rPr sz="2100" spc="15" dirty="0">
                <a:solidFill>
                  <a:srgbClr val="5D5F61"/>
                </a:solidFill>
                <a:latin typeface="Arial"/>
                <a:cs typeface="Arial"/>
              </a:rPr>
              <a:t>have </a:t>
            </a:r>
            <a:r>
              <a:rPr sz="2100" dirty="0">
                <a:solidFill>
                  <a:srgbClr val="5D5F61"/>
                </a:solidFill>
                <a:latin typeface="Arial"/>
                <a:cs typeface="Arial"/>
              </a:rPr>
              <a:t>a</a:t>
            </a:r>
            <a:r>
              <a:rPr sz="2100" spc="105" dirty="0">
                <a:solidFill>
                  <a:srgbClr val="5D5F61"/>
                </a:solidFill>
                <a:latin typeface="Arial"/>
                <a:cs typeface="Arial"/>
              </a:rPr>
              <a:t> </a:t>
            </a:r>
            <a:r>
              <a:rPr sz="2100" spc="20" dirty="0" smtClean="0">
                <a:solidFill>
                  <a:srgbClr val="5D5F61"/>
                </a:solidFill>
                <a:latin typeface="Arial"/>
                <a:cs typeface="Arial"/>
              </a:rPr>
              <a:t>go</a:t>
            </a:r>
            <a:endParaRPr lang="en-GB" sz="2100" dirty="0">
              <a:latin typeface="Arial"/>
              <a:cs typeface="Arial"/>
            </a:endParaRPr>
          </a:p>
          <a:p>
            <a:pPr marL="469265" indent="-457200">
              <a:lnSpc>
                <a:spcPct val="100000"/>
              </a:lnSpc>
              <a:spcBef>
                <a:spcPts val="1415"/>
              </a:spcBef>
              <a:buAutoNum type="alphaUcParenBoth"/>
              <a:tabLst>
                <a:tab pos="332105" algn="l"/>
              </a:tabLst>
            </a:pPr>
            <a:r>
              <a:rPr sz="2100" spc="15" dirty="0" smtClean="0">
                <a:solidFill>
                  <a:srgbClr val="5D5F61"/>
                </a:solidFill>
                <a:latin typeface="Arial"/>
                <a:cs typeface="Arial"/>
              </a:rPr>
              <a:t>Willing </a:t>
            </a:r>
            <a:r>
              <a:rPr sz="2100" spc="10" dirty="0">
                <a:solidFill>
                  <a:srgbClr val="5D5F61"/>
                </a:solidFill>
                <a:latin typeface="Arial"/>
                <a:cs typeface="Arial"/>
              </a:rPr>
              <a:t>to </a:t>
            </a:r>
            <a:r>
              <a:rPr sz="2100" spc="15" dirty="0">
                <a:solidFill>
                  <a:srgbClr val="5D5F61"/>
                </a:solidFill>
                <a:latin typeface="Arial"/>
                <a:cs typeface="Arial"/>
              </a:rPr>
              <a:t>have </a:t>
            </a:r>
            <a:r>
              <a:rPr sz="2100" dirty="0">
                <a:solidFill>
                  <a:srgbClr val="5D5F61"/>
                </a:solidFill>
                <a:latin typeface="Arial"/>
                <a:cs typeface="Arial"/>
              </a:rPr>
              <a:t>a </a:t>
            </a:r>
            <a:r>
              <a:rPr sz="2100" spc="10" dirty="0">
                <a:solidFill>
                  <a:srgbClr val="5D5F61"/>
                </a:solidFill>
                <a:latin typeface="Arial"/>
                <a:cs typeface="Arial"/>
              </a:rPr>
              <a:t>go </a:t>
            </a:r>
            <a:r>
              <a:rPr sz="2100" spc="15" dirty="0">
                <a:solidFill>
                  <a:srgbClr val="5D5F61"/>
                </a:solidFill>
                <a:latin typeface="Arial"/>
                <a:cs typeface="Arial"/>
              </a:rPr>
              <a:t>(with</a:t>
            </a:r>
            <a:r>
              <a:rPr sz="2100" spc="150" dirty="0">
                <a:solidFill>
                  <a:srgbClr val="5D5F61"/>
                </a:solidFill>
                <a:latin typeface="Arial"/>
                <a:cs typeface="Arial"/>
              </a:rPr>
              <a:t> </a:t>
            </a:r>
            <a:r>
              <a:rPr sz="2100" spc="20" dirty="0" smtClean="0">
                <a:solidFill>
                  <a:srgbClr val="5D5F61"/>
                </a:solidFill>
                <a:latin typeface="Arial"/>
                <a:cs typeface="Arial"/>
              </a:rPr>
              <a:t>support)</a:t>
            </a:r>
            <a:endParaRPr lang="en-GB" sz="2100" dirty="0">
              <a:latin typeface="Arial"/>
              <a:cs typeface="Arial"/>
            </a:endParaRPr>
          </a:p>
          <a:p>
            <a:pPr marL="469265" indent="-457200">
              <a:lnSpc>
                <a:spcPct val="100000"/>
              </a:lnSpc>
              <a:spcBef>
                <a:spcPts val="1415"/>
              </a:spcBef>
              <a:buAutoNum type="alphaUcParenBoth"/>
              <a:tabLst>
                <a:tab pos="332105" algn="l"/>
              </a:tabLst>
            </a:pPr>
            <a:r>
              <a:rPr sz="2100" spc="10" dirty="0" smtClean="0">
                <a:solidFill>
                  <a:srgbClr val="5D5F61"/>
                </a:solidFill>
                <a:latin typeface="Arial"/>
                <a:cs typeface="Arial"/>
              </a:rPr>
              <a:t>Not </a:t>
            </a:r>
            <a:r>
              <a:rPr sz="2100" spc="15" dirty="0">
                <a:solidFill>
                  <a:srgbClr val="5D5F61"/>
                </a:solidFill>
                <a:latin typeface="Arial"/>
                <a:cs typeface="Arial"/>
              </a:rPr>
              <a:t>relevant </a:t>
            </a:r>
            <a:r>
              <a:rPr sz="2100" spc="10" dirty="0">
                <a:solidFill>
                  <a:srgbClr val="5D5F61"/>
                </a:solidFill>
                <a:latin typeface="Arial"/>
                <a:cs typeface="Arial"/>
              </a:rPr>
              <a:t>to</a:t>
            </a:r>
            <a:r>
              <a:rPr sz="2100" spc="85" dirty="0">
                <a:solidFill>
                  <a:srgbClr val="5D5F61"/>
                </a:solidFill>
                <a:latin typeface="Arial"/>
                <a:cs typeface="Arial"/>
              </a:rPr>
              <a:t> </a:t>
            </a:r>
            <a:r>
              <a:rPr sz="2100" spc="20" dirty="0">
                <a:solidFill>
                  <a:srgbClr val="5D5F61"/>
                </a:solidFill>
                <a:latin typeface="Arial"/>
                <a:cs typeface="Arial"/>
              </a:rPr>
              <a:t>me</a:t>
            </a:r>
            <a:endParaRPr sz="2100" dirty="0">
              <a:latin typeface="Arial"/>
              <a:cs typeface="Arial"/>
            </a:endParaRPr>
          </a:p>
        </p:txBody>
      </p:sp>
      <p:pic>
        <p:nvPicPr>
          <p:cNvPr id="9" name="Picture 8"/>
          <p:cNvPicPr>
            <a:picLocks noChangeAspect="1"/>
          </p:cNvPicPr>
          <p:nvPr/>
        </p:nvPicPr>
        <p:blipFill>
          <a:blip r:embed="rId3"/>
          <a:stretch>
            <a:fillRect/>
          </a:stretch>
        </p:blipFill>
        <p:spPr>
          <a:xfrm>
            <a:off x="8077386" y="2473298"/>
            <a:ext cx="1907724" cy="1207642"/>
          </a:xfrm>
          <a:prstGeom prst="rect">
            <a:avLst/>
          </a:prstGeom>
        </p:spPr>
      </p:pic>
      <p:pic>
        <p:nvPicPr>
          <p:cNvPr id="10" name="Picture 9"/>
          <p:cNvPicPr>
            <a:picLocks noChangeAspect="1"/>
          </p:cNvPicPr>
          <p:nvPr/>
        </p:nvPicPr>
        <p:blipFill>
          <a:blip r:embed="rId4"/>
          <a:stretch>
            <a:fillRect/>
          </a:stretch>
        </p:blipFill>
        <p:spPr>
          <a:xfrm>
            <a:off x="8059884" y="3779863"/>
            <a:ext cx="1925226" cy="1230978"/>
          </a:xfrm>
          <a:prstGeom prst="rect">
            <a:avLst/>
          </a:prstGeom>
        </p:spPr>
      </p:pic>
      <p:pic>
        <p:nvPicPr>
          <p:cNvPr id="11" name="Picture 10"/>
          <p:cNvPicPr>
            <a:picLocks noChangeAspect="1"/>
          </p:cNvPicPr>
          <p:nvPr/>
        </p:nvPicPr>
        <p:blipFill>
          <a:blip r:embed="rId5"/>
          <a:stretch>
            <a:fillRect/>
          </a:stretch>
        </p:blipFill>
        <p:spPr>
          <a:xfrm>
            <a:off x="6064858" y="5158616"/>
            <a:ext cx="1907724" cy="1195973"/>
          </a:xfrm>
          <a:prstGeom prst="rect">
            <a:avLst/>
          </a:prstGeom>
        </p:spPr>
      </p:pic>
      <p:pic>
        <p:nvPicPr>
          <p:cNvPr id="13" name="Picture 12"/>
          <p:cNvPicPr>
            <a:picLocks noChangeAspect="1"/>
          </p:cNvPicPr>
          <p:nvPr/>
        </p:nvPicPr>
        <p:blipFill>
          <a:blip r:embed="rId6"/>
          <a:stretch>
            <a:fillRect/>
          </a:stretch>
        </p:blipFill>
        <p:spPr>
          <a:xfrm>
            <a:off x="6059025" y="3806635"/>
            <a:ext cx="1925226" cy="1219310"/>
          </a:xfrm>
          <a:prstGeom prst="rect">
            <a:avLst/>
          </a:prstGeom>
        </p:spPr>
      </p:pic>
      <p:pic>
        <p:nvPicPr>
          <p:cNvPr id="14" name="Picture 13"/>
          <p:cNvPicPr>
            <a:picLocks noChangeAspect="1"/>
          </p:cNvPicPr>
          <p:nvPr/>
        </p:nvPicPr>
        <p:blipFill>
          <a:blip r:embed="rId7"/>
          <a:stretch>
            <a:fillRect/>
          </a:stretch>
        </p:blipFill>
        <p:spPr>
          <a:xfrm>
            <a:off x="6053190" y="2473298"/>
            <a:ext cx="1931061" cy="1225144"/>
          </a:xfrm>
          <a:prstGeom prst="rect">
            <a:avLst/>
          </a:prstGeom>
        </p:spPr>
      </p:pic>
      <p:pic>
        <p:nvPicPr>
          <p:cNvPr id="15" name="Picture 14"/>
          <p:cNvPicPr>
            <a:picLocks noChangeAspect="1"/>
          </p:cNvPicPr>
          <p:nvPr/>
        </p:nvPicPr>
        <p:blipFill>
          <a:blip r:embed="rId8"/>
          <a:stretch>
            <a:fillRect/>
          </a:stretch>
        </p:blipFill>
        <p:spPr>
          <a:xfrm>
            <a:off x="8053192" y="5174110"/>
            <a:ext cx="1919392" cy="119014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8964"/>
          <a:stretch/>
        </p:blipFill>
        <p:spPr>
          <a:xfrm>
            <a:off x="1959628" y="2543756"/>
            <a:ext cx="6858695" cy="3731781"/>
          </a:xfrm>
          <a:prstGeom prst="rect">
            <a:avLst/>
          </a:prstGeom>
        </p:spPr>
      </p:pic>
      <p:sp>
        <p:nvSpPr>
          <p:cNvPr id="3" name="object 3"/>
          <p:cNvSpPr txBox="1">
            <a:spLocks noGrp="1"/>
          </p:cNvSpPr>
          <p:nvPr>
            <p:ph type="title"/>
          </p:nvPr>
        </p:nvSpPr>
        <p:spPr>
          <a:xfrm>
            <a:off x="707299" y="1683683"/>
            <a:ext cx="5939790" cy="482600"/>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6CBE45"/>
                </a:solidFill>
              </a:rPr>
              <a:t>Capturing STEM career</a:t>
            </a:r>
            <a:r>
              <a:rPr spc="65" dirty="0">
                <a:solidFill>
                  <a:srgbClr val="6CBE45"/>
                </a:solidFill>
              </a:rPr>
              <a:t> </a:t>
            </a:r>
            <a:r>
              <a:rPr spc="30" dirty="0">
                <a:solidFill>
                  <a:srgbClr val="6CBE45"/>
                </a:solidFill>
              </a:rPr>
              <a:t>learning</a:t>
            </a:r>
          </a:p>
        </p:txBody>
      </p:sp>
      <p:sp>
        <p:nvSpPr>
          <p:cNvPr id="5" name="object 4"/>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Tree>
    <p:extLst>
      <p:ext uri="{BB962C8B-B14F-4D97-AF65-F5344CB8AC3E}">
        <p14:creationId xmlns:p14="http://schemas.microsoft.com/office/powerpoint/2010/main" val="3136611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706845" y="2201525"/>
            <a:ext cx="9279709" cy="3305392"/>
          </a:xfrm>
          <a:prstGeom prst="rect">
            <a:avLst/>
          </a:prstGeom>
        </p:spPr>
        <p:txBody>
          <a:bodyPr vert="horz" wrap="square" lIns="0" tIns="192405" rIns="0" bIns="0" rtlCol="0">
            <a:spAutoFit/>
          </a:bodyPr>
          <a:lstStyle/>
          <a:p>
            <a:pPr marL="12700">
              <a:lnSpc>
                <a:spcPct val="100000"/>
              </a:lnSpc>
              <a:spcBef>
                <a:spcPts val="1515"/>
              </a:spcBef>
            </a:pPr>
            <a:r>
              <a:rPr spc="15" dirty="0"/>
              <a:t>Thinking about </a:t>
            </a:r>
            <a:r>
              <a:rPr spc="10" dirty="0"/>
              <a:t>the </a:t>
            </a:r>
            <a:r>
              <a:rPr spc="15" dirty="0"/>
              <a:t>activities that were assigned </a:t>
            </a:r>
            <a:r>
              <a:rPr lang="en-GB" spc="10" dirty="0" smtClean="0"/>
              <a:t>as</a:t>
            </a:r>
            <a:r>
              <a:rPr lang="en-GB" b="1" spc="10" dirty="0" smtClean="0">
                <a:latin typeface="Arial"/>
                <a:cs typeface="Arial"/>
              </a:rPr>
              <a:t> (A) Already do it</a:t>
            </a:r>
            <a:r>
              <a:rPr spc="10" dirty="0" smtClean="0"/>
              <a:t>, </a:t>
            </a:r>
            <a:r>
              <a:rPr spc="10" dirty="0"/>
              <a:t>or </a:t>
            </a:r>
            <a:r>
              <a:rPr spc="15" dirty="0"/>
              <a:t>your </a:t>
            </a:r>
            <a:r>
              <a:rPr spc="10" dirty="0"/>
              <a:t>own</a:t>
            </a:r>
            <a:r>
              <a:rPr spc="335" dirty="0"/>
              <a:t> </a:t>
            </a:r>
            <a:r>
              <a:rPr spc="20" dirty="0"/>
              <a:t>ideas:</a:t>
            </a:r>
          </a:p>
          <a:p>
            <a:pPr marL="240665" marR="169545" indent="-228600">
              <a:lnSpc>
                <a:spcPct val="100000"/>
              </a:lnSpc>
              <a:spcBef>
                <a:spcPts val="1420"/>
              </a:spcBef>
              <a:buChar char="•"/>
              <a:tabLst>
                <a:tab pos="241300" algn="l"/>
                <a:tab pos="241935" algn="l"/>
              </a:tabLst>
            </a:pPr>
            <a:r>
              <a:rPr lang="en-GB" spc="5" dirty="0"/>
              <a:t>w</a:t>
            </a:r>
            <a:r>
              <a:rPr spc="5" dirty="0" smtClean="0"/>
              <a:t>rite </a:t>
            </a:r>
            <a:r>
              <a:rPr spc="15" dirty="0"/>
              <a:t>down </a:t>
            </a:r>
            <a:r>
              <a:rPr spc="10" dirty="0"/>
              <a:t>the </a:t>
            </a:r>
            <a:r>
              <a:rPr spc="15" dirty="0"/>
              <a:t>activities </a:t>
            </a:r>
            <a:r>
              <a:rPr spc="10" dirty="0"/>
              <a:t>you are </a:t>
            </a:r>
            <a:r>
              <a:rPr spc="15" dirty="0"/>
              <a:t>already </a:t>
            </a:r>
            <a:r>
              <a:rPr spc="15" dirty="0" smtClean="0"/>
              <a:t>doing</a:t>
            </a:r>
            <a:r>
              <a:rPr lang="en-GB" spc="15" dirty="0" smtClean="0"/>
              <a:t>				</a:t>
            </a:r>
            <a:r>
              <a:rPr spc="15" dirty="0" smtClean="0"/>
              <a:t>(</a:t>
            </a:r>
            <a:r>
              <a:rPr spc="15" dirty="0"/>
              <a:t>Use </a:t>
            </a:r>
            <a:r>
              <a:rPr spc="10" dirty="0"/>
              <a:t>the </a:t>
            </a:r>
            <a:r>
              <a:rPr spc="15" dirty="0"/>
              <a:t>card numbers </a:t>
            </a:r>
            <a:r>
              <a:rPr spc="20" dirty="0" smtClean="0"/>
              <a:t>to</a:t>
            </a:r>
            <a:r>
              <a:rPr lang="en-GB" spc="20" dirty="0" smtClean="0"/>
              <a:t> </a:t>
            </a:r>
            <a:r>
              <a:rPr spc="15" dirty="0" smtClean="0"/>
              <a:t>speed </a:t>
            </a:r>
            <a:r>
              <a:rPr spc="10" dirty="0" smtClean="0"/>
              <a:t>up</a:t>
            </a:r>
            <a:r>
              <a:rPr lang="en-GB" spc="60" dirty="0"/>
              <a:t> </a:t>
            </a:r>
            <a:r>
              <a:rPr spc="20" dirty="0" smtClean="0"/>
              <a:t>recording</a:t>
            </a:r>
            <a:r>
              <a:rPr spc="20" dirty="0"/>
              <a:t>)</a:t>
            </a:r>
          </a:p>
          <a:p>
            <a:pPr marL="240665" indent="-228600">
              <a:lnSpc>
                <a:spcPct val="100000"/>
              </a:lnSpc>
              <a:spcBef>
                <a:spcPts val="850"/>
              </a:spcBef>
              <a:buChar char="•"/>
              <a:tabLst>
                <a:tab pos="241300" algn="l"/>
                <a:tab pos="241935" algn="l"/>
              </a:tabLst>
            </a:pPr>
            <a:r>
              <a:rPr lang="en-GB" spc="10" dirty="0"/>
              <a:t>a</a:t>
            </a:r>
            <a:r>
              <a:rPr spc="10" dirty="0" smtClean="0"/>
              <a:t>re </a:t>
            </a:r>
            <a:r>
              <a:rPr spc="15" dirty="0"/>
              <a:t>these activities part </a:t>
            </a:r>
            <a:r>
              <a:rPr spc="10" dirty="0"/>
              <a:t>of the </a:t>
            </a:r>
            <a:r>
              <a:rPr spc="15" dirty="0"/>
              <a:t>curriculum </a:t>
            </a:r>
            <a:r>
              <a:rPr spc="10" dirty="0" smtClean="0"/>
              <a:t>or</a:t>
            </a:r>
            <a:r>
              <a:rPr lang="en-GB" spc="225" dirty="0"/>
              <a:t> </a:t>
            </a:r>
            <a:r>
              <a:rPr spc="20" dirty="0" smtClean="0"/>
              <a:t>extra-curricular</a:t>
            </a:r>
            <a:r>
              <a:rPr spc="20" dirty="0"/>
              <a:t>?</a:t>
            </a:r>
          </a:p>
          <a:p>
            <a:pPr marL="240665" marR="5080" indent="-228600">
              <a:lnSpc>
                <a:spcPct val="100000"/>
              </a:lnSpc>
              <a:spcBef>
                <a:spcPts val="850"/>
              </a:spcBef>
              <a:buChar char="•"/>
              <a:tabLst>
                <a:tab pos="241300" algn="l"/>
                <a:tab pos="241935" algn="l"/>
              </a:tabLst>
            </a:pPr>
            <a:r>
              <a:rPr lang="en-GB" spc="15" dirty="0"/>
              <a:t>w</a:t>
            </a:r>
            <a:r>
              <a:rPr spc="15" dirty="0" smtClean="0"/>
              <a:t>here </a:t>
            </a:r>
            <a:r>
              <a:rPr spc="15" dirty="0"/>
              <a:t>would </a:t>
            </a:r>
            <a:r>
              <a:rPr dirty="0"/>
              <a:t>I </a:t>
            </a:r>
            <a:r>
              <a:rPr spc="10" dirty="0"/>
              <a:t>be </a:t>
            </a:r>
            <a:r>
              <a:rPr spc="15" dirty="0"/>
              <a:t>able </a:t>
            </a:r>
            <a:r>
              <a:rPr spc="10" dirty="0"/>
              <a:t>to </a:t>
            </a:r>
            <a:r>
              <a:rPr spc="15" dirty="0"/>
              <a:t>find evidence </a:t>
            </a:r>
            <a:r>
              <a:rPr spc="10" dirty="0"/>
              <a:t>of </a:t>
            </a:r>
            <a:r>
              <a:rPr spc="15" dirty="0"/>
              <a:t>this STEM career learning </a:t>
            </a:r>
            <a:r>
              <a:rPr spc="20" dirty="0"/>
              <a:t>taking  place</a:t>
            </a:r>
            <a:r>
              <a:rPr spc="20" dirty="0" smtClean="0"/>
              <a:t>?</a:t>
            </a:r>
            <a:endParaRPr lang="en-GB" spc="20" dirty="0" smtClean="0"/>
          </a:p>
          <a:p>
            <a:pPr marL="240665" marR="5080" indent="-228600">
              <a:lnSpc>
                <a:spcPct val="100000"/>
              </a:lnSpc>
              <a:spcBef>
                <a:spcPts val="850"/>
              </a:spcBef>
              <a:buChar char="•"/>
              <a:tabLst>
                <a:tab pos="241300" algn="l"/>
                <a:tab pos="241935" algn="l"/>
              </a:tabLst>
            </a:pPr>
            <a:r>
              <a:rPr lang="en-GB" spc="20" dirty="0"/>
              <a:t>y</a:t>
            </a:r>
            <a:r>
              <a:rPr lang="en-GB" spc="20" dirty="0" smtClean="0"/>
              <a:t>ou can also add in any activity that is not listed on the cards</a:t>
            </a:r>
            <a:endParaRPr spc="20" dirty="0"/>
          </a:p>
        </p:txBody>
      </p:sp>
      <p:sp>
        <p:nvSpPr>
          <p:cNvPr id="3" name="object 3"/>
          <p:cNvSpPr txBox="1">
            <a:spLocks noGrp="1"/>
          </p:cNvSpPr>
          <p:nvPr>
            <p:ph type="title"/>
          </p:nvPr>
        </p:nvSpPr>
        <p:spPr>
          <a:xfrm>
            <a:off x="707299" y="1683683"/>
            <a:ext cx="5939790" cy="482600"/>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6CBE45"/>
                </a:solidFill>
              </a:rPr>
              <a:t>Capturing STEM career</a:t>
            </a:r>
            <a:r>
              <a:rPr spc="65" dirty="0">
                <a:solidFill>
                  <a:srgbClr val="6CBE45"/>
                </a:solidFill>
              </a:rPr>
              <a:t> </a:t>
            </a:r>
            <a:r>
              <a:rPr spc="30" dirty="0">
                <a:solidFill>
                  <a:srgbClr val="6CBE45"/>
                </a:solidFill>
              </a:rPr>
              <a:t>learning</a:t>
            </a:r>
          </a:p>
        </p:txBody>
      </p:sp>
      <p:sp>
        <p:nvSpPr>
          <p:cNvPr id="4" name="object 4"/>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Tree>
    <p:extLst>
      <p:ext uri="{BB962C8B-B14F-4D97-AF65-F5344CB8AC3E}">
        <p14:creationId xmlns:p14="http://schemas.microsoft.com/office/powerpoint/2010/main" val="36647371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2201525"/>
            <a:ext cx="8411649" cy="3359766"/>
          </a:xfrm>
          <a:prstGeom prst="rect">
            <a:avLst/>
          </a:prstGeom>
        </p:spPr>
        <p:txBody>
          <a:bodyPr vert="horz" wrap="square" lIns="0" tIns="192405" rIns="0" bIns="0" rtlCol="0">
            <a:spAutoFit/>
          </a:bodyPr>
          <a:lstStyle/>
          <a:p>
            <a:pPr marL="12065">
              <a:lnSpc>
                <a:spcPct val="100000"/>
              </a:lnSpc>
              <a:spcBef>
                <a:spcPts val="1415"/>
              </a:spcBef>
              <a:tabLst>
                <a:tab pos="332105" algn="l"/>
              </a:tabLst>
            </a:pPr>
            <a:r>
              <a:rPr sz="2100" spc="15" dirty="0">
                <a:solidFill>
                  <a:srgbClr val="5D5F61"/>
                </a:solidFill>
                <a:latin typeface="Arial"/>
                <a:cs typeface="Arial"/>
              </a:rPr>
              <a:t>Thinking about </a:t>
            </a:r>
            <a:r>
              <a:rPr sz="2100" spc="10" dirty="0">
                <a:solidFill>
                  <a:srgbClr val="5D5F61"/>
                </a:solidFill>
                <a:latin typeface="Arial"/>
                <a:cs typeface="Arial"/>
              </a:rPr>
              <a:t>the </a:t>
            </a:r>
            <a:r>
              <a:rPr sz="2100" spc="15" dirty="0">
                <a:solidFill>
                  <a:srgbClr val="5D5F61"/>
                </a:solidFill>
                <a:latin typeface="Arial"/>
                <a:cs typeface="Arial"/>
              </a:rPr>
              <a:t>activities that were assigned </a:t>
            </a:r>
            <a:r>
              <a:rPr lang="en-GB" sz="2100" b="1" dirty="0" smtClean="0">
                <a:solidFill>
                  <a:srgbClr val="5D5F61"/>
                </a:solidFill>
                <a:latin typeface="Arial"/>
                <a:cs typeface="Arial"/>
              </a:rPr>
              <a:t>(B) </a:t>
            </a:r>
            <a:r>
              <a:rPr lang="en-US" sz="2100" b="1" spc="15" dirty="0" smtClean="0">
                <a:solidFill>
                  <a:srgbClr val="5D5F61"/>
                </a:solidFill>
                <a:latin typeface="Arial"/>
                <a:cs typeface="Arial"/>
              </a:rPr>
              <a:t>Willing </a:t>
            </a:r>
            <a:r>
              <a:rPr lang="en-US" sz="2100" b="1" spc="10" dirty="0" smtClean="0">
                <a:solidFill>
                  <a:srgbClr val="5D5F61"/>
                </a:solidFill>
                <a:latin typeface="Arial"/>
                <a:cs typeface="Arial"/>
              </a:rPr>
              <a:t>to </a:t>
            </a:r>
            <a:r>
              <a:rPr lang="en-US" sz="2100" b="1" spc="15" dirty="0" smtClean="0">
                <a:solidFill>
                  <a:srgbClr val="5D5F61"/>
                </a:solidFill>
                <a:latin typeface="Arial"/>
                <a:cs typeface="Arial"/>
              </a:rPr>
              <a:t>have </a:t>
            </a:r>
            <a:r>
              <a:rPr lang="en-US" sz="2100" b="1" dirty="0" smtClean="0">
                <a:solidFill>
                  <a:srgbClr val="5D5F61"/>
                </a:solidFill>
                <a:latin typeface="Arial"/>
                <a:cs typeface="Arial"/>
              </a:rPr>
              <a:t>a</a:t>
            </a:r>
            <a:r>
              <a:rPr lang="en-US" sz="2100" b="1" spc="105" dirty="0" smtClean="0">
                <a:solidFill>
                  <a:srgbClr val="5D5F61"/>
                </a:solidFill>
                <a:latin typeface="Arial"/>
                <a:cs typeface="Arial"/>
              </a:rPr>
              <a:t> </a:t>
            </a:r>
            <a:r>
              <a:rPr lang="en-US" sz="2100" b="1" spc="20" dirty="0" smtClean="0">
                <a:solidFill>
                  <a:srgbClr val="5D5F61"/>
                </a:solidFill>
                <a:latin typeface="Arial"/>
                <a:cs typeface="Arial"/>
              </a:rPr>
              <a:t>go</a:t>
            </a:r>
            <a:r>
              <a:rPr lang="en-US" sz="2100" b="1" dirty="0">
                <a:latin typeface="Arial"/>
                <a:cs typeface="Arial"/>
              </a:rPr>
              <a:t> </a:t>
            </a:r>
            <a:r>
              <a:rPr lang="en-US" sz="2100" dirty="0" smtClean="0">
                <a:latin typeface="Arial"/>
                <a:cs typeface="Arial"/>
              </a:rPr>
              <a:t>or </a:t>
            </a:r>
            <a:r>
              <a:rPr lang="en-US" sz="2100" b="1" dirty="0" smtClean="0">
                <a:latin typeface="Arial"/>
                <a:cs typeface="Arial"/>
              </a:rPr>
              <a:t>(C) </a:t>
            </a:r>
            <a:r>
              <a:rPr lang="en-US" sz="2100" b="1" spc="15" dirty="0" smtClean="0">
                <a:solidFill>
                  <a:srgbClr val="5D5F61"/>
                </a:solidFill>
                <a:latin typeface="Arial"/>
                <a:cs typeface="Arial"/>
              </a:rPr>
              <a:t>Willing </a:t>
            </a:r>
            <a:r>
              <a:rPr lang="en-US" sz="2100" b="1" spc="10" dirty="0" smtClean="0">
                <a:solidFill>
                  <a:srgbClr val="5D5F61"/>
                </a:solidFill>
                <a:latin typeface="Arial"/>
                <a:cs typeface="Arial"/>
              </a:rPr>
              <a:t>to </a:t>
            </a:r>
            <a:r>
              <a:rPr lang="en-US" sz="2100" b="1" spc="15" dirty="0" smtClean="0">
                <a:solidFill>
                  <a:srgbClr val="5D5F61"/>
                </a:solidFill>
                <a:latin typeface="Arial"/>
                <a:cs typeface="Arial"/>
              </a:rPr>
              <a:t>have </a:t>
            </a:r>
            <a:r>
              <a:rPr lang="en-US" sz="2100" b="1" dirty="0" smtClean="0">
                <a:solidFill>
                  <a:srgbClr val="5D5F61"/>
                </a:solidFill>
                <a:latin typeface="Arial"/>
                <a:cs typeface="Arial"/>
              </a:rPr>
              <a:t>a </a:t>
            </a:r>
            <a:r>
              <a:rPr lang="en-US" sz="2100" b="1" spc="10" dirty="0" smtClean="0">
                <a:solidFill>
                  <a:srgbClr val="5D5F61"/>
                </a:solidFill>
                <a:latin typeface="Arial"/>
                <a:cs typeface="Arial"/>
              </a:rPr>
              <a:t>go </a:t>
            </a:r>
            <a:r>
              <a:rPr lang="en-US" sz="2100" b="1" spc="15" dirty="0" smtClean="0">
                <a:solidFill>
                  <a:srgbClr val="5D5F61"/>
                </a:solidFill>
                <a:latin typeface="Arial"/>
                <a:cs typeface="Arial"/>
              </a:rPr>
              <a:t>(with</a:t>
            </a:r>
            <a:r>
              <a:rPr lang="en-US" sz="2100" b="1" spc="150" dirty="0" smtClean="0">
                <a:solidFill>
                  <a:srgbClr val="5D5F61"/>
                </a:solidFill>
                <a:latin typeface="Arial"/>
                <a:cs typeface="Arial"/>
              </a:rPr>
              <a:t> </a:t>
            </a:r>
            <a:r>
              <a:rPr lang="en-US" sz="2100" b="1" spc="20" dirty="0" smtClean="0">
                <a:solidFill>
                  <a:srgbClr val="5D5F61"/>
                </a:solidFill>
                <a:latin typeface="Arial"/>
                <a:cs typeface="Arial"/>
              </a:rPr>
              <a:t>support)</a:t>
            </a:r>
            <a:endParaRPr lang="en-US" sz="2100" b="1" dirty="0" smtClean="0">
              <a:latin typeface="Arial"/>
              <a:cs typeface="Arial"/>
            </a:endParaRPr>
          </a:p>
          <a:p>
            <a:pPr marL="12700" marR="5080">
              <a:lnSpc>
                <a:spcPct val="100000"/>
              </a:lnSpc>
              <a:spcBef>
                <a:spcPts val="1420"/>
              </a:spcBef>
            </a:pPr>
            <a:r>
              <a:rPr sz="2100" b="1" dirty="0" smtClean="0">
                <a:solidFill>
                  <a:srgbClr val="5D5F61"/>
                </a:solidFill>
                <a:latin typeface="Arial"/>
                <a:cs typeface="Arial"/>
              </a:rPr>
              <a:t>B </a:t>
            </a:r>
            <a:r>
              <a:rPr sz="2100" dirty="0">
                <a:solidFill>
                  <a:srgbClr val="5D5F61"/>
                </a:solidFill>
                <a:latin typeface="Arial"/>
                <a:cs typeface="Arial"/>
              </a:rPr>
              <a:t>= </a:t>
            </a:r>
            <a:r>
              <a:rPr sz="2100" spc="15" dirty="0">
                <a:solidFill>
                  <a:srgbClr val="5D5F61"/>
                </a:solidFill>
                <a:latin typeface="Arial"/>
                <a:cs typeface="Arial"/>
              </a:rPr>
              <a:t>choose </a:t>
            </a:r>
            <a:r>
              <a:rPr sz="2100" dirty="0" smtClean="0">
                <a:solidFill>
                  <a:srgbClr val="5D5F61"/>
                </a:solidFill>
                <a:latin typeface="Arial"/>
                <a:cs typeface="Arial"/>
              </a:rPr>
              <a:t>2</a:t>
            </a:r>
            <a:r>
              <a:rPr lang="en-GB" sz="2100" dirty="0" smtClean="0">
                <a:solidFill>
                  <a:srgbClr val="5D5F61"/>
                </a:solidFill>
                <a:latin typeface="Arial"/>
                <a:cs typeface="Arial"/>
              </a:rPr>
              <a:t> - 4</a:t>
            </a:r>
            <a:r>
              <a:rPr sz="2100" dirty="0" smtClean="0">
                <a:solidFill>
                  <a:srgbClr val="5D5F61"/>
                </a:solidFill>
                <a:latin typeface="Arial"/>
                <a:cs typeface="Arial"/>
              </a:rPr>
              <a:t> </a:t>
            </a:r>
            <a:r>
              <a:rPr sz="2100" spc="15" dirty="0">
                <a:solidFill>
                  <a:srgbClr val="5D5F61"/>
                </a:solidFill>
                <a:latin typeface="Arial"/>
                <a:cs typeface="Arial"/>
              </a:rPr>
              <a:t>ideas </a:t>
            </a:r>
            <a:r>
              <a:rPr sz="2100" spc="10" dirty="0">
                <a:solidFill>
                  <a:srgbClr val="5D5F61"/>
                </a:solidFill>
                <a:latin typeface="Arial"/>
                <a:cs typeface="Arial"/>
              </a:rPr>
              <a:t>to </a:t>
            </a:r>
            <a:r>
              <a:rPr lang="en-GB" sz="2100" spc="15" dirty="0" smtClean="0">
                <a:solidFill>
                  <a:srgbClr val="5D5F61"/>
                </a:solidFill>
                <a:latin typeface="Arial"/>
                <a:cs typeface="Arial"/>
              </a:rPr>
              <a:t>try </a:t>
            </a:r>
            <a:r>
              <a:rPr sz="2100" spc="15" dirty="0" smtClean="0">
                <a:solidFill>
                  <a:srgbClr val="5D5F61"/>
                </a:solidFill>
                <a:latin typeface="Arial"/>
                <a:cs typeface="Arial"/>
              </a:rPr>
              <a:t>in</a:t>
            </a:r>
            <a:r>
              <a:rPr sz="2100" spc="10" dirty="0" smtClean="0">
                <a:solidFill>
                  <a:srgbClr val="5D5F61"/>
                </a:solidFill>
                <a:latin typeface="Arial"/>
                <a:cs typeface="Arial"/>
              </a:rPr>
              <a:t> </a:t>
            </a:r>
            <a:r>
              <a:rPr sz="2100" spc="10" dirty="0">
                <a:solidFill>
                  <a:srgbClr val="5D5F61"/>
                </a:solidFill>
                <a:latin typeface="Arial"/>
                <a:cs typeface="Arial"/>
              </a:rPr>
              <a:t>the </a:t>
            </a:r>
            <a:r>
              <a:rPr sz="2100" spc="15" dirty="0">
                <a:solidFill>
                  <a:srgbClr val="5D5F61"/>
                </a:solidFill>
                <a:latin typeface="Arial"/>
                <a:cs typeface="Arial"/>
              </a:rPr>
              <a:t>next </a:t>
            </a:r>
            <a:r>
              <a:rPr sz="2100" dirty="0">
                <a:solidFill>
                  <a:srgbClr val="5D5F61"/>
                </a:solidFill>
                <a:latin typeface="Arial"/>
                <a:cs typeface="Arial"/>
              </a:rPr>
              <a:t>4 </a:t>
            </a:r>
            <a:r>
              <a:rPr sz="2100" spc="20" dirty="0" smtClean="0">
                <a:solidFill>
                  <a:srgbClr val="5D5F61"/>
                </a:solidFill>
                <a:latin typeface="Arial"/>
                <a:cs typeface="Arial"/>
              </a:rPr>
              <a:t>weeks</a:t>
            </a:r>
            <a:r>
              <a:rPr sz="2100" spc="20" dirty="0">
                <a:solidFill>
                  <a:srgbClr val="5D5F61"/>
                </a:solidFill>
                <a:latin typeface="Arial"/>
                <a:cs typeface="Arial"/>
              </a:rPr>
              <a:t>.</a:t>
            </a:r>
            <a:endParaRPr sz="2100" dirty="0">
              <a:latin typeface="Arial"/>
              <a:cs typeface="Arial"/>
            </a:endParaRPr>
          </a:p>
          <a:p>
            <a:pPr marL="12700" marR="2537460">
              <a:lnSpc>
                <a:spcPct val="156200"/>
              </a:lnSpc>
            </a:pPr>
            <a:r>
              <a:rPr sz="2100" b="1" dirty="0">
                <a:solidFill>
                  <a:srgbClr val="5D5F61"/>
                </a:solidFill>
                <a:latin typeface="Arial"/>
                <a:cs typeface="Arial"/>
              </a:rPr>
              <a:t>C </a:t>
            </a:r>
            <a:r>
              <a:rPr sz="2100" dirty="0">
                <a:solidFill>
                  <a:srgbClr val="5D5F61"/>
                </a:solidFill>
                <a:latin typeface="Arial"/>
                <a:cs typeface="Arial"/>
              </a:rPr>
              <a:t>= </a:t>
            </a:r>
            <a:r>
              <a:rPr sz="2100" spc="15" dirty="0">
                <a:solidFill>
                  <a:srgbClr val="5D5F61"/>
                </a:solidFill>
                <a:latin typeface="Arial"/>
                <a:cs typeface="Arial"/>
              </a:rPr>
              <a:t>choose </a:t>
            </a:r>
            <a:r>
              <a:rPr sz="2100" dirty="0">
                <a:solidFill>
                  <a:srgbClr val="5D5F61"/>
                </a:solidFill>
                <a:latin typeface="Arial"/>
                <a:cs typeface="Arial"/>
              </a:rPr>
              <a:t>3 </a:t>
            </a:r>
            <a:r>
              <a:rPr lang="en-GB" sz="2100" spc="10" dirty="0" smtClean="0">
                <a:solidFill>
                  <a:srgbClr val="5D5F61"/>
                </a:solidFill>
                <a:latin typeface="Arial"/>
                <a:cs typeface="Arial"/>
              </a:rPr>
              <a:t>- </a:t>
            </a:r>
            <a:r>
              <a:rPr sz="2100" dirty="0" smtClean="0">
                <a:solidFill>
                  <a:srgbClr val="5D5F61"/>
                </a:solidFill>
                <a:latin typeface="Arial"/>
                <a:cs typeface="Arial"/>
              </a:rPr>
              <a:t>5 </a:t>
            </a:r>
            <a:r>
              <a:rPr sz="2100" spc="15" dirty="0">
                <a:solidFill>
                  <a:srgbClr val="5D5F61"/>
                </a:solidFill>
                <a:latin typeface="Arial"/>
                <a:cs typeface="Arial"/>
              </a:rPr>
              <a:t>ideas </a:t>
            </a:r>
            <a:r>
              <a:rPr sz="2100" spc="10" dirty="0">
                <a:solidFill>
                  <a:srgbClr val="5D5F61"/>
                </a:solidFill>
                <a:latin typeface="Arial"/>
                <a:cs typeface="Arial"/>
              </a:rPr>
              <a:t>to try </a:t>
            </a:r>
            <a:r>
              <a:rPr sz="2100" spc="15" dirty="0">
                <a:solidFill>
                  <a:srgbClr val="5D5F61"/>
                </a:solidFill>
                <a:latin typeface="Arial"/>
                <a:cs typeface="Arial"/>
              </a:rPr>
              <a:t>this </a:t>
            </a:r>
            <a:r>
              <a:rPr sz="2100" dirty="0">
                <a:solidFill>
                  <a:srgbClr val="5D5F61"/>
                </a:solidFill>
                <a:latin typeface="Arial"/>
                <a:cs typeface="Arial"/>
              </a:rPr>
              <a:t>/ </a:t>
            </a:r>
            <a:r>
              <a:rPr sz="2100" spc="15" dirty="0">
                <a:solidFill>
                  <a:srgbClr val="5D5F61"/>
                </a:solidFill>
                <a:latin typeface="Arial"/>
                <a:cs typeface="Arial"/>
              </a:rPr>
              <a:t>next </a:t>
            </a:r>
            <a:r>
              <a:rPr sz="2100" spc="20" dirty="0">
                <a:solidFill>
                  <a:srgbClr val="5D5F61"/>
                </a:solidFill>
                <a:latin typeface="Arial"/>
                <a:cs typeface="Arial"/>
              </a:rPr>
              <a:t>term.  </a:t>
            </a:r>
            <a:endParaRPr lang="en-GB" sz="2100" spc="20" dirty="0" smtClean="0">
              <a:solidFill>
                <a:srgbClr val="5D5F61"/>
              </a:solidFill>
              <a:latin typeface="Arial"/>
              <a:cs typeface="Arial"/>
            </a:endParaRPr>
          </a:p>
          <a:p>
            <a:pPr marL="12700" marR="2537460">
              <a:lnSpc>
                <a:spcPct val="156200"/>
              </a:lnSpc>
            </a:pPr>
            <a:endParaRPr lang="en-GB" sz="2100" spc="20" dirty="0" smtClean="0">
              <a:solidFill>
                <a:srgbClr val="5D5F61"/>
              </a:solidFill>
              <a:latin typeface="Arial"/>
              <a:cs typeface="Arial"/>
            </a:endParaRPr>
          </a:p>
          <a:p>
            <a:pPr marL="12700" marR="2537460">
              <a:lnSpc>
                <a:spcPct val="156200"/>
              </a:lnSpc>
            </a:pPr>
            <a:endParaRPr lang="en-GB" sz="2100" spc="20" dirty="0">
              <a:solidFill>
                <a:srgbClr val="5D5F61"/>
              </a:solidFill>
              <a:latin typeface="Arial"/>
              <a:cs typeface="Arial"/>
            </a:endParaRPr>
          </a:p>
          <a:p>
            <a:pPr marL="12700" marR="2537460">
              <a:lnSpc>
                <a:spcPct val="156200"/>
              </a:lnSpc>
            </a:pPr>
            <a:r>
              <a:rPr sz="2100" spc="15" dirty="0" smtClean="0">
                <a:solidFill>
                  <a:srgbClr val="5D5F61"/>
                </a:solidFill>
                <a:latin typeface="Arial"/>
                <a:cs typeface="Arial"/>
              </a:rPr>
              <a:t>What </a:t>
            </a:r>
            <a:r>
              <a:rPr sz="2100" spc="15" dirty="0">
                <a:solidFill>
                  <a:srgbClr val="5D5F61"/>
                </a:solidFill>
                <a:latin typeface="Arial"/>
                <a:cs typeface="Arial"/>
              </a:rPr>
              <a:t>support </a:t>
            </a:r>
            <a:r>
              <a:rPr sz="2100" spc="10" dirty="0">
                <a:solidFill>
                  <a:srgbClr val="5D5F61"/>
                </a:solidFill>
                <a:latin typeface="Arial"/>
                <a:cs typeface="Arial"/>
              </a:rPr>
              <a:t>do you </a:t>
            </a:r>
            <a:r>
              <a:rPr sz="2100" spc="15" dirty="0">
                <a:solidFill>
                  <a:srgbClr val="5D5F61"/>
                </a:solidFill>
                <a:latin typeface="Arial"/>
                <a:cs typeface="Arial"/>
              </a:rPr>
              <a:t>need </a:t>
            </a:r>
            <a:r>
              <a:rPr sz="2100" spc="10" dirty="0">
                <a:solidFill>
                  <a:srgbClr val="5D5F61"/>
                </a:solidFill>
                <a:latin typeface="Arial"/>
                <a:cs typeface="Arial"/>
              </a:rPr>
              <a:t>to </a:t>
            </a:r>
            <a:r>
              <a:rPr sz="2100" spc="15" dirty="0">
                <a:solidFill>
                  <a:srgbClr val="5D5F61"/>
                </a:solidFill>
                <a:latin typeface="Arial"/>
                <a:cs typeface="Arial"/>
              </a:rPr>
              <a:t>make this</a:t>
            </a:r>
            <a:r>
              <a:rPr sz="2100" spc="155" dirty="0">
                <a:solidFill>
                  <a:srgbClr val="5D5F61"/>
                </a:solidFill>
                <a:latin typeface="Arial"/>
                <a:cs typeface="Arial"/>
              </a:rPr>
              <a:t> </a:t>
            </a:r>
            <a:r>
              <a:rPr sz="2100" spc="20" dirty="0">
                <a:solidFill>
                  <a:srgbClr val="5D5F61"/>
                </a:solidFill>
                <a:latin typeface="Arial"/>
                <a:cs typeface="Arial"/>
              </a:rPr>
              <a:t>happen?</a:t>
            </a:r>
            <a:endParaRPr sz="2100" dirty="0">
              <a:latin typeface="Arial"/>
              <a:cs typeface="Arial"/>
            </a:endParaRPr>
          </a:p>
        </p:txBody>
      </p:sp>
      <p:sp>
        <p:nvSpPr>
          <p:cNvPr id="3" name="object 3"/>
          <p:cNvSpPr txBox="1">
            <a:spLocks noGrp="1"/>
          </p:cNvSpPr>
          <p:nvPr>
            <p:ph type="title"/>
          </p:nvPr>
        </p:nvSpPr>
        <p:spPr>
          <a:xfrm>
            <a:off x="707299" y="1683683"/>
            <a:ext cx="5939790" cy="482600"/>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6CBE45"/>
                </a:solidFill>
              </a:rPr>
              <a:t>Capturing STEM career</a:t>
            </a:r>
            <a:r>
              <a:rPr spc="65" dirty="0">
                <a:solidFill>
                  <a:srgbClr val="6CBE45"/>
                </a:solidFill>
              </a:rPr>
              <a:t> </a:t>
            </a:r>
            <a:r>
              <a:rPr spc="30" dirty="0">
                <a:solidFill>
                  <a:srgbClr val="6CBE45"/>
                </a:solidFill>
              </a:rPr>
              <a:t>learning</a:t>
            </a:r>
          </a:p>
        </p:txBody>
      </p:sp>
      <p:sp>
        <p:nvSpPr>
          <p:cNvPr id="4" name="object 4"/>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7" name="Rectangle 6"/>
          <p:cNvSpPr/>
          <p:nvPr/>
        </p:nvSpPr>
        <p:spPr>
          <a:xfrm>
            <a:off x="606555" y="4281797"/>
            <a:ext cx="10616766" cy="596445"/>
          </a:xfrm>
          <a:prstGeom prst="rect">
            <a:avLst/>
          </a:prstGeom>
        </p:spPr>
        <p:txBody>
          <a:bodyPr wrap="square">
            <a:spAutoFit/>
          </a:bodyPr>
          <a:lstStyle/>
          <a:p>
            <a:pPr marL="12700" marR="2537460" lvl="0">
              <a:lnSpc>
                <a:spcPct val="156200"/>
              </a:lnSpc>
            </a:pPr>
            <a:r>
              <a:rPr lang="en-GB" sz="2100" spc="20" dirty="0">
                <a:solidFill>
                  <a:srgbClr val="5D5F61"/>
                </a:solidFill>
                <a:latin typeface="Arial"/>
                <a:cs typeface="Arial"/>
              </a:rPr>
              <a:t>You can also record ideas that are not listed on </a:t>
            </a:r>
            <a:r>
              <a:rPr lang="en-GB" sz="2100" spc="20" dirty="0" smtClean="0">
                <a:solidFill>
                  <a:srgbClr val="5D5F61"/>
                </a:solidFill>
                <a:latin typeface="Arial"/>
                <a:cs typeface="Arial"/>
              </a:rPr>
              <a:t>the cards.</a:t>
            </a:r>
            <a:endParaRPr lang="en-GB" sz="2100" spc="20" dirty="0">
              <a:solidFill>
                <a:srgbClr val="5D5F61"/>
              </a:solidFill>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2201525"/>
            <a:ext cx="3504733" cy="2002471"/>
          </a:xfrm>
          <a:prstGeom prst="rect">
            <a:avLst/>
          </a:prstGeom>
        </p:spPr>
        <p:txBody>
          <a:bodyPr vert="horz" wrap="square" lIns="0" tIns="192405" rIns="0" bIns="0" rtlCol="0">
            <a:spAutoFit/>
          </a:bodyPr>
          <a:lstStyle/>
          <a:p>
            <a:pPr marL="12700">
              <a:lnSpc>
                <a:spcPct val="100000"/>
              </a:lnSpc>
              <a:spcBef>
                <a:spcPts val="1515"/>
              </a:spcBef>
            </a:pPr>
            <a:r>
              <a:rPr lang="en-US" sz="2100" spc="15" dirty="0" smtClean="0">
                <a:solidFill>
                  <a:srgbClr val="5D5F61"/>
                </a:solidFill>
                <a:latin typeface="Arial"/>
                <a:cs typeface="Arial"/>
              </a:rPr>
              <a:t>Thinking about working with employers:</a:t>
            </a:r>
          </a:p>
          <a:p>
            <a:pPr marL="355600" indent="-342900">
              <a:lnSpc>
                <a:spcPct val="100000"/>
              </a:lnSpc>
              <a:spcBef>
                <a:spcPts val="1515"/>
              </a:spcBef>
              <a:buFont typeface="Arial" panose="020B0604020202020204" pitchFamily="34" charset="0"/>
              <a:buChar char="•"/>
            </a:pPr>
            <a:r>
              <a:rPr lang="en-US" sz="2100" spc="15" dirty="0">
                <a:solidFill>
                  <a:srgbClr val="5D5F61"/>
                </a:solidFill>
                <a:latin typeface="Arial"/>
                <a:cs typeface="Arial"/>
              </a:rPr>
              <a:t>d</a:t>
            </a:r>
            <a:r>
              <a:rPr lang="en-US" sz="2100" spc="15" dirty="0" smtClean="0">
                <a:solidFill>
                  <a:srgbClr val="5D5F61"/>
                </a:solidFill>
                <a:latin typeface="Arial"/>
                <a:cs typeface="Arial"/>
              </a:rPr>
              <a:t>o you provide any STEM-themed employer experiences?</a:t>
            </a:r>
          </a:p>
        </p:txBody>
      </p:sp>
      <p:sp>
        <p:nvSpPr>
          <p:cNvPr id="4" name="object 4"/>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6" name="object 3"/>
          <p:cNvSpPr txBox="1">
            <a:spLocks noGrp="1"/>
          </p:cNvSpPr>
          <p:nvPr>
            <p:ph type="title"/>
          </p:nvPr>
        </p:nvSpPr>
        <p:spPr>
          <a:xfrm>
            <a:off x="707299" y="1683683"/>
            <a:ext cx="5939790" cy="482600"/>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6CBE45"/>
                </a:solidFill>
              </a:rPr>
              <a:t>Capturing STEM career</a:t>
            </a:r>
            <a:r>
              <a:rPr spc="65" dirty="0">
                <a:solidFill>
                  <a:srgbClr val="6CBE45"/>
                </a:solidFill>
              </a:rPr>
              <a:t> </a:t>
            </a:r>
            <a:r>
              <a:rPr spc="30" dirty="0">
                <a:solidFill>
                  <a:srgbClr val="6CBE45"/>
                </a:solidFill>
              </a:rPr>
              <a:t>learning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851" y="2600314"/>
            <a:ext cx="4948733" cy="3564026"/>
          </a:xfrm>
          <a:prstGeom prst="rect">
            <a:avLst/>
          </a:prstGeom>
        </p:spPr>
      </p:pic>
    </p:spTree>
    <p:extLst>
      <p:ext uri="{BB962C8B-B14F-4D97-AF65-F5344CB8AC3E}">
        <p14:creationId xmlns:p14="http://schemas.microsoft.com/office/powerpoint/2010/main" val="3525843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2273534"/>
            <a:ext cx="8826500" cy="3284232"/>
          </a:xfrm>
          <a:prstGeom prst="rect">
            <a:avLst/>
          </a:prstGeom>
        </p:spPr>
        <p:txBody>
          <a:bodyPr vert="horz" wrap="square" lIns="0" tIns="120650" rIns="0" bIns="0" rtlCol="0">
            <a:spAutoFit/>
          </a:bodyPr>
          <a:lstStyle/>
          <a:p>
            <a:pPr marL="469265" indent="-457200">
              <a:lnSpc>
                <a:spcPct val="100000"/>
              </a:lnSpc>
              <a:spcBef>
                <a:spcPts val="1515"/>
              </a:spcBef>
              <a:buFont typeface="+mj-lt"/>
              <a:buAutoNum type="arabicPeriod"/>
              <a:tabLst>
                <a:tab pos="240665" algn="l"/>
                <a:tab pos="241300" algn="l"/>
              </a:tabLst>
            </a:pPr>
            <a:r>
              <a:rPr lang="en-US" sz="2100" spc="-5" dirty="0">
                <a:solidFill>
                  <a:srgbClr val="5D5F61"/>
                </a:solidFill>
                <a:latin typeface="Arial"/>
                <a:cs typeface="Arial"/>
              </a:rPr>
              <a:t>Understand </a:t>
            </a:r>
            <a:r>
              <a:rPr lang="en-US" sz="2100" dirty="0">
                <a:solidFill>
                  <a:srgbClr val="5D5F61"/>
                </a:solidFill>
                <a:latin typeface="Arial"/>
                <a:cs typeface="Arial"/>
              </a:rPr>
              <a:t>the </a:t>
            </a:r>
            <a:r>
              <a:rPr lang="en-US" sz="2100" spc="-5" dirty="0">
                <a:solidFill>
                  <a:srgbClr val="5D5F61"/>
                </a:solidFill>
                <a:latin typeface="Arial"/>
                <a:cs typeface="Arial"/>
              </a:rPr>
              <a:t>importance of </a:t>
            </a:r>
            <a:r>
              <a:rPr lang="en-US" sz="2100" dirty="0">
                <a:solidFill>
                  <a:srgbClr val="5D5F61"/>
                </a:solidFill>
                <a:latin typeface="Arial"/>
                <a:cs typeface="Arial"/>
              </a:rPr>
              <a:t>STEM </a:t>
            </a:r>
            <a:r>
              <a:rPr lang="en-US" sz="2100" spc="-5" dirty="0">
                <a:solidFill>
                  <a:srgbClr val="5D5F61"/>
                </a:solidFill>
                <a:latin typeface="Arial"/>
                <a:cs typeface="Arial"/>
              </a:rPr>
              <a:t>in our lives</a:t>
            </a:r>
            <a:endParaRPr lang="en-US" sz="2100" dirty="0">
              <a:latin typeface="Arial"/>
              <a:cs typeface="Arial"/>
            </a:endParaRPr>
          </a:p>
          <a:p>
            <a:pPr marL="469265" indent="-457200">
              <a:lnSpc>
                <a:spcPct val="100000"/>
              </a:lnSpc>
              <a:spcBef>
                <a:spcPts val="850"/>
              </a:spcBef>
              <a:buFont typeface="+mj-lt"/>
              <a:buAutoNum type="arabicPeriod"/>
              <a:tabLst>
                <a:tab pos="240665" algn="l"/>
                <a:tab pos="241300" algn="l"/>
              </a:tabLst>
            </a:pPr>
            <a:r>
              <a:rPr sz="2100" spc="15" dirty="0" smtClean="0">
                <a:solidFill>
                  <a:srgbClr val="5D5F61"/>
                </a:solidFill>
                <a:latin typeface="Arial"/>
                <a:cs typeface="Arial"/>
              </a:rPr>
              <a:t>Challenge </a:t>
            </a:r>
            <a:r>
              <a:rPr sz="2100" spc="10" dirty="0">
                <a:solidFill>
                  <a:srgbClr val="5D5F61"/>
                </a:solidFill>
                <a:latin typeface="Arial"/>
                <a:cs typeface="Arial"/>
              </a:rPr>
              <a:t>the </a:t>
            </a:r>
            <a:r>
              <a:rPr sz="2100" spc="15" dirty="0">
                <a:solidFill>
                  <a:srgbClr val="5D5F61"/>
                </a:solidFill>
                <a:latin typeface="Arial"/>
                <a:cs typeface="Arial"/>
              </a:rPr>
              <a:t>perception that “STEM isn’t </a:t>
            </a:r>
            <a:r>
              <a:rPr sz="2100" spc="10" dirty="0">
                <a:solidFill>
                  <a:srgbClr val="5D5F61"/>
                </a:solidFill>
                <a:latin typeface="Arial"/>
                <a:cs typeface="Arial"/>
              </a:rPr>
              <a:t>for</a:t>
            </a:r>
            <a:r>
              <a:rPr sz="2100" spc="190" dirty="0">
                <a:solidFill>
                  <a:srgbClr val="5D5F61"/>
                </a:solidFill>
                <a:latin typeface="Arial"/>
                <a:cs typeface="Arial"/>
              </a:rPr>
              <a:t> </a:t>
            </a:r>
            <a:r>
              <a:rPr sz="2100" spc="20" dirty="0">
                <a:solidFill>
                  <a:srgbClr val="5D5F61"/>
                </a:solidFill>
                <a:latin typeface="Arial"/>
                <a:cs typeface="Arial"/>
              </a:rPr>
              <a:t>me”</a:t>
            </a:r>
            <a:endParaRPr sz="2100" dirty="0">
              <a:latin typeface="Arial"/>
              <a:cs typeface="Arial"/>
            </a:endParaRPr>
          </a:p>
          <a:p>
            <a:pPr marL="469265" indent="-457200">
              <a:lnSpc>
                <a:spcPct val="100000"/>
              </a:lnSpc>
              <a:spcBef>
                <a:spcPts val="850"/>
              </a:spcBef>
              <a:buFont typeface="+mj-lt"/>
              <a:buAutoNum type="arabicPeriod"/>
              <a:tabLst>
                <a:tab pos="240665" algn="l"/>
                <a:tab pos="241300" algn="l"/>
              </a:tabLst>
            </a:pPr>
            <a:r>
              <a:rPr sz="2100" spc="10" dirty="0">
                <a:solidFill>
                  <a:srgbClr val="5D5F61"/>
                </a:solidFill>
                <a:latin typeface="Arial"/>
                <a:cs typeface="Arial"/>
              </a:rPr>
              <a:t>Be </a:t>
            </a:r>
            <a:r>
              <a:rPr sz="2100" spc="15" dirty="0">
                <a:solidFill>
                  <a:srgbClr val="5D5F61"/>
                </a:solidFill>
                <a:latin typeface="Arial"/>
                <a:cs typeface="Arial"/>
              </a:rPr>
              <a:t>aware </a:t>
            </a:r>
            <a:r>
              <a:rPr sz="2100" spc="10" dirty="0">
                <a:solidFill>
                  <a:srgbClr val="5D5F61"/>
                </a:solidFill>
                <a:latin typeface="Arial"/>
                <a:cs typeface="Arial"/>
              </a:rPr>
              <a:t>of </a:t>
            </a:r>
            <a:r>
              <a:rPr sz="2100" dirty="0">
                <a:solidFill>
                  <a:srgbClr val="5D5F61"/>
                </a:solidFill>
                <a:latin typeface="Arial"/>
                <a:cs typeface="Arial"/>
              </a:rPr>
              <a:t>a </a:t>
            </a:r>
            <a:r>
              <a:rPr sz="2100" spc="15" dirty="0">
                <a:solidFill>
                  <a:srgbClr val="5D5F61"/>
                </a:solidFill>
                <a:latin typeface="Arial"/>
                <a:cs typeface="Arial"/>
              </a:rPr>
              <a:t>wide range </a:t>
            </a:r>
            <a:r>
              <a:rPr sz="2100" spc="10" dirty="0">
                <a:solidFill>
                  <a:srgbClr val="5D5F61"/>
                </a:solidFill>
                <a:latin typeface="Arial"/>
                <a:cs typeface="Arial"/>
              </a:rPr>
              <a:t>of </a:t>
            </a:r>
            <a:r>
              <a:rPr sz="2100" spc="15" dirty="0">
                <a:solidFill>
                  <a:srgbClr val="5D5F61"/>
                </a:solidFill>
                <a:latin typeface="Arial"/>
                <a:cs typeface="Arial"/>
              </a:rPr>
              <a:t>roles available within STEM</a:t>
            </a:r>
            <a:r>
              <a:rPr sz="2100" spc="285" dirty="0">
                <a:solidFill>
                  <a:srgbClr val="5D5F61"/>
                </a:solidFill>
                <a:latin typeface="Arial"/>
                <a:cs typeface="Arial"/>
              </a:rPr>
              <a:t> </a:t>
            </a:r>
            <a:r>
              <a:rPr sz="2100" spc="20" dirty="0">
                <a:solidFill>
                  <a:srgbClr val="5D5F61"/>
                </a:solidFill>
                <a:latin typeface="Arial"/>
                <a:cs typeface="Arial"/>
              </a:rPr>
              <a:t>industries</a:t>
            </a:r>
            <a:endParaRPr sz="2100" dirty="0">
              <a:latin typeface="Arial"/>
              <a:cs typeface="Arial"/>
            </a:endParaRPr>
          </a:p>
          <a:p>
            <a:pPr marL="469265" indent="-457200">
              <a:lnSpc>
                <a:spcPct val="100000"/>
              </a:lnSpc>
              <a:spcBef>
                <a:spcPts val="850"/>
              </a:spcBef>
              <a:buFont typeface="+mj-lt"/>
              <a:buAutoNum type="arabicPeriod"/>
              <a:tabLst>
                <a:tab pos="240665" algn="l"/>
                <a:tab pos="241300" algn="l"/>
              </a:tabLst>
            </a:pPr>
            <a:r>
              <a:rPr sz="2100" spc="10" dirty="0">
                <a:solidFill>
                  <a:srgbClr val="5D5F61"/>
                </a:solidFill>
                <a:latin typeface="Arial"/>
                <a:cs typeface="Arial"/>
              </a:rPr>
              <a:t>See </a:t>
            </a:r>
            <a:r>
              <a:rPr lang="en-GB" sz="2100" spc="10" dirty="0" smtClean="0">
                <a:solidFill>
                  <a:srgbClr val="5D5F61"/>
                </a:solidFill>
                <a:latin typeface="Arial"/>
                <a:cs typeface="Arial"/>
              </a:rPr>
              <a:t>the </a:t>
            </a:r>
            <a:r>
              <a:rPr sz="2100" spc="15" dirty="0" smtClean="0">
                <a:solidFill>
                  <a:srgbClr val="5D5F61"/>
                </a:solidFill>
                <a:latin typeface="Arial"/>
                <a:cs typeface="Arial"/>
              </a:rPr>
              <a:t>value </a:t>
            </a:r>
            <a:r>
              <a:rPr lang="en-GB" sz="2100" spc="10" dirty="0" smtClean="0">
                <a:solidFill>
                  <a:srgbClr val="5D5F61"/>
                </a:solidFill>
                <a:latin typeface="Arial"/>
                <a:cs typeface="Arial"/>
              </a:rPr>
              <a:t>and </a:t>
            </a:r>
            <a:r>
              <a:rPr sz="2100" spc="15" dirty="0" smtClean="0">
                <a:solidFill>
                  <a:srgbClr val="5D5F61"/>
                </a:solidFill>
                <a:latin typeface="Arial"/>
                <a:cs typeface="Arial"/>
              </a:rPr>
              <a:t>transferability </a:t>
            </a:r>
            <a:r>
              <a:rPr sz="2100" spc="10" dirty="0">
                <a:solidFill>
                  <a:srgbClr val="5D5F61"/>
                </a:solidFill>
                <a:latin typeface="Arial"/>
                <a:cs typeface="Arial"/>
              </a:rPr>
              <a:t>of </a:t>
            </a:r>
            <a:r>
              <a:rPr sz="2100" spc="15" dirty="0">
                <a:solidFill>
                  <a:srgbClr val="5D5F61"/>
                </a:solidFill>
                <a:latin typeface="Arial"/>
                <a:cs typeface="Arial"/>
              </a:rPr>
              <a:t>STEM</a:t>
            </a:r>
            <a:r>
              <a:rPr sz="2100" spc="204" dirty="0">
                <a:solidFill>
                  <a:srgbClr val="5D5F61"/>
                </a:solidFill>
                <a:latin typeface="Arial"/>
                <a:cs typeface="Arial"/>
              </a:rPr>
              <a:t> </a:t>
            </a:r>
            <a:r>
              <a:rPr sz="2100" spc="20" dirty="0">
                <a:solidFill>
                  <a:srgbClr val="5D5F61"/>
                </a:solidFill>
                <a:latin typeface="Arial"/>
                <a:cs typeface="Arial"/>
              </a:rPr>
              <a:t>skills</a:t>
            </a:r>
            <a:endParaRPr sz="2100" dirty="0">
              <a:latin typeface="Arial"/>
              <a:cs typeface="Arial"/>
            </a:endParaRPr>
          </a:p>
          <a:p>
            <a:pPr marL="469265" marR="669925" indent="-457200">
              <a:lnSpc>
                <a:spcPct val="100000"/>
              </a:lnSpc>
              <a:spcBef>
                <a:spcPts val="850"/>
              </a:spcBef>
              <a:buFont typeface="+mj-lt"/>
              <a:buAutoNum type="arabicPeriod"/>
              <a:tabLst>
                <a:tab pos="240665" algn="l"/>
                <a:tab pos="241300" algn="l"/>
              </a:tabLst>
            </a:pPr>
            <a:r>
              <a:rPr sz="2100" spc="15" dirty="0">
                <a:solidFill>
                  <a:srgbClr val="5D5F61"/>
                </a:solidFill>
                <a:latin typeface="Arial"/>
                <a:cs typeface="Arial"/>
              </a:rPr>
              <a:t>Develop </a:t>
            </a:r>
            <a:r>
              <a:rPr sz="2100" spc="10" dirty="0">
                <a:solidFill>
                  <a:srgbClr val="5D5F61"/>
                </a:solidFill>
                <a:latin typeface="Arial"/>
                <a:cs typeface="Arial"/>
              </a:rPr>
              <a:t>the </a:t>
            </a:r>
            <a:r>
              <a:rPr sz="2100" spc="15" dirty="0">
                <a:solidFill>
                  <a:srgbClr val="5D5F61"/>
                </a:solidFill>
                <a:latin typeface="Arial"/>
                <a:cs typeface="Arial"/>
              </a:rPr>
              <a:t>employability skills needed </a:t>
            </a:r>
            <a:r>
              <a:rPr sz="2100" spc="10" dirty="0">
                <a:solidFill>
                  <a:srgbClr val="5D5F61"/>
                </a:solidFill>
                <a:latin typeface="Arial"/>
                <a:cs typeface="Arial"/>
              </a:rPr>
              <a:t>to be </a:t>
            </a:r>
            <a:r>
              <a:rPr sz="2100" spc="15" dirty="0">
                <a:solidFill>
                  <a:srgbClr val="5D5F61"/>
                </a:solidFill>
                <a:latin typeface="Arial"/>
                <a:cs typeface="Arial"/>
              </a:rPr>
              <a:t>successful </a:t>
            </a:r>
            <a:r>
              <a:rPr sz="2100" spc="10" dirty="0">
                <a:solidFill>
                  <a:srgbClr val="5D5F61"/>
                </a:solidFill>
                <a:latin typeface="Arial"/>
                <a:cs typeface="Arial"/>
              </a:rPr>
              <a:t>in </a:t>
            </a:r>
            <a:r>
              <a:rPr sz="2100" spc="20" dirty="0" smtClean="0">
                <a:solidFill>
                  <a:srgbClr val="5D5F61"/>
                </a:solidFill>
                <a:latin typeface="Arial"/>
                <a:cs typeface="Arial"/>
              </a:rPr>
              <a:t>STEM </a:t>
            </a:r>
            <a:r>
              <a:rPr sz="2100" spc="20" dirty="0">
                <a:solidFill>
                  <a:srgbClr val="5D5F61"/>
                </a:solidFill>
                <a:latin typeface="Arial"/>
                <a:cs typeface="Arial"/>
              </a:rPr>
              <a:t>employment</a:t>
            </a:r>
            <a:endParaRPr sz="2100" dirty="0">
              <a:latin typeface="Arial"/>
              <a:cs typeface="Arial"/>
            </a:endParaRPr>
          </a:p>
          <a:p>
            <a:pPr marL="469265" marR="5080" indent="-457200">
              <a:lnSpc>
                <a:spcPct val="100000"/>
              </a:lnSpc>
              <a:spcBef>
                <a:spcPts val="850"/>
              </a:spcBef>
              <a:buFont typeface="+mj-lt"/>
              <a:buAutoNum type="arabicPeriod"/>
              <a:tabLst>
                <a:tab pos="240665" algn="l"/>
                <a:tab pos="241300" algn="l"/>
              </a:tabLst>
            </a:pPr>
            <a:r>
              <a:rPr sz="2100" spc="15" dirty="0">
                <a:solidFill>
                  <a:srgbClr val="5D5F61"/>
                </a:solidFill>
                <a:latin typeface="Arial"/>
                <a:cs typeface="Arial"/>
              </a:rPr>
              <a:t>Increase awareness </a:t>
            </a:r>
            <a:r>
              <a:rPr sz="2100" spc="10" dirty="0">
                <a:solidFill>
                  <a:srgbClr val="5D5F61"/>
                </a:solidFill>
                <a:latin typeface="Arial"/>
                <a:cs typeface="Arial"/>
              </a:rPr>
              <a:t>of </a:t>
            </a:r>
            <a:r>
              <a:rPr sz="2100" spc="15" dirty="0">
                <a:solidFill>
                  <a:srgbClr val="5D5F61"/>
                </a:solidFill>
                <a:latin typeface="Arial"/>
                <a:cs typeface="Arial"/>
              </a:rPr>
              <a:t>STEM specific further study routes, careers </a:t>
            </a:r>
            <a:r>
              <a:rPr sz="2100" spc="20" dirty="0" smtClean="0">
                <a:solidFill>
                  <a:srgbClr val="5D5F61"/>
                </a:solidFill>
                <a:latin typeface="Arial"/>
                <a:cs typeface="Arial"/>
              </a:rPr>
              <a:t>and</a:t>
            </a:r>
            <a:r>
              <a:rPr lang="en-GB" sz="2100" spc="20" dirty="0" smtClean="0">
                <a:solidFill>
                  <a:srgbClr val="5D5F61"/>
                </a:solidFill>
                <a:latin typeface="Arial"/>
                <a:cs typeface="Arial"/>
              </a:rPr>
              <a:t> </a:t>
            </a:r>
            <a:r>
              <a:rPr sz="2100" spc="15" dirty="0" err="1" smtClean="0">
                <a:solidFill>
                  <a:srgbClr val="5D5F61"/>
                </a:solidFill>
                <a:latin typeface="Arial"/>
                <a:cs typeface="Arial"/>
              </a:rPr>
              <a:t>labour</a:t>
            </a:r>
            <a:r>
              <a:rPr sz="2100" spc="15" dirty="0" smtClean="0">
                <a:solidFill>
                  <a:srgbClr val="5D5F61"/>
                </a:solidFill>
                <a:latin typeface="Arial"/>
                <a:cs typeface="Arial"/>
              </a:rPr>
              <a:t> </a:t>
            </a:r>
            <a:r>
              <a:rPr sz="2100" spc="15" dirty="0">
                <a:solidFill>
                  <a:srgbClr val="5D5F61"/>
                </a:solidFill>
                <a:latin typeface="Arial"/>
                <a:cs typeface="Arial"/>
              </a:rPr>
              <a:t>market</a:t>
            </a:r>
            <a:r>
              <a:rPr sz="2100" spc="60" dirty="0">
                <a:solidFill>
                  <a:srgbClr val="5D5F61"/>
                </a:solidFill>
                <a:latin typeface="Arial"/>
                <a:cs typeface="Arial"/>
              </a:rPr>
              <a:t> </a:t>
            </a:r>
            <a:r>
              <a:rPr sz="2100" spc="20" dirty="0">
                <a:solidFill>
                  <a:srgbClr val="5D5F61"/>
                </a:solidFill>
                <a:latin typeface="Arial"/>
                <a:cs typeface="Arial"/>
              </a:rPr>
              <a:t>information</a:t>
            </a:r>
            <a:endParaRPr sz="2100" dirty="0">
              <a:latin typeface="Arial"/>
              <a:cs typeface="Arial"/>
            </a:endParaRPr>
          </a:p>
        </p:txBody>
      </p:sp>
      <p:sp>
        <p:nvSpPr>
          <p:cNvPr id="4" name="object 4"/>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6" name="object 3"/>
          <p:cNvSpPr txBox="1">
            <a:spLocks noGrp="1"/>
          </p:cNvSpPr>
          <p:nvPr>
            <p:ph type="title"/>
          </p:nvPr>
        </p:nvSpPr>
        <p:spPr>
          <a:xfrm>
            <a:off x="707299" y="1683683"/>
            <a:ext cx="5939790" cy="482600"/>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6CBE45"/>
                </a:solidFill>
              </a:rPr>
              <a:t>Capturing STEM career</a:t>
            </a:r>
            <a:r>
              <a:rPr spc="65" dirty="0">
                <a:solidFill>
                  <a:srgbClr val="6CBE45"/>
                </a:solidFill>
              </a:rPr>
              <a:t> </a:t>
            </a:r>
            <a:r>
              <a:rPr spc="30" dirty="0">
                <a:solidFill>
                  <a:srgbClr val="6CBE45"/>
                </a:solidFill>
              </a:rPr>
              <a:t>learning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2201525"/>
            <a:ext cx="7333615" cy="2464136"/>
          </a:xfrm>
          <a:prstGeom prst="rect">
            <a:avLst/>
          </a:prstGeom>
        </p:spPr>
        <p:txBody>
          <a:bodyPr vert="horz" wrap="square" lIns="0" tIns="192405" rIns="0" bIns="0" rtlCol="0">
            <a:spAutoFit/>
          </a:bodyPr>
          <a:lstStyle/>
          <a:p>
            <a:pPr marL="12700">
              <a:lnSpc>
                <a:spcPct val="100000"/>
              </a:lnSpc>
              <a:spcBef>
                <a:spcPts val="1515"/>
              </a:spcBef>
            </a:pPr>
            <a:r>
              <a:rPr sz="2100" spc="15" dirty="0">
                <a:solidFill>
                  <a:srgbClr val="5D5F61"/>
                </a:solidFill>
                <a:latin typeface="Arial"/>
                <a:cs typeface="Arial"/>
              </a:rPr>
              <a:t>Looking </a:t>
            </a:r>
            <a:r>
              <a:rPr sz="2100" spc="10" dirty="0">
                <a:solidFill>
                  <a:srgbClr val="5D5F61"/>
                </a:solidFill>
                <a:latin typeface="Arial"/>
                <a:cs typeface="Arial"/>
              </a:rPr>
              <a:t>at </a:t>
            </a:r>
            <a:r>
              <a:rPr sz="2100" spc="15" dirty="0">
                <a:solidFill>
                  <a:srgbClr val="5D5F61"/>
                </a:solidFill>
                <a:latin typeface="Arial"/>
                <a:cs typeface="Arial"/>
              </a:rPr>
              <a:t>what STEM Careers Learning</a:t>
            </a:r>
            <a:r>
              <a:rPr sz="2100" spc="155" dirty="0">
                <a:solidFill>
                  <a:srgbClr val="5D5F61"/>
                </a:solidFill>
                <a:latin typeface="Arial"/>
                <a:cs typeface="Arial"/>
              </a:rPr>
              <a:t> </a:t>
            </a:r>
            <a:r>
              <a:rPr sz="2100" spc="20" dirty="0">
                <a:solidFill>
                  <a:srgbClr val="5D5F61"/>
                </a:solidFill>
                <a:latin typeface="Arial"/>
                <a:cs typeface="Arial"/>
              </a:rPr>
              <a:t>involves:</a:t>
            </a:r>
            <a:endParaRPr sz="2100" dirty="0">
              <a:latin typeface="Arial"/>
              <a:cs typeface="Arial"/>
            </a:endParaRPr>
          </a:p>
          <a:p>
            <a:pPr marL="240665" indent="-228600">
              <a:lnSpc>
                <a:spcPct val="100000"/>
              </a:lnSpc>
              <a:spcBef>
                <a:spcPts val="1420"/>
              </a:spcBef>
              <a:buChar char="•"/>
              <a:tabLst>
                <a:tab pos="240665" algn="l"/>
                <a:tab pos="241300" algn="l"/>
              </a:tabLst>
            </a:pPr>
            <a:r>
              <a:rPr lang="en-GB" sz="2100" spc="10" dirty="0">
                <a:solidFill>
                  <a:srgbClr val="5D5F61"/>
                </a:solidFill>
                <a:latin typeface="Arial"/>
                <a:cs typeface="Arial"/>
              </a:rPr>
              <a:t>a</a:t>
            </a:r>
            <a:r>
              <a:rPr sz="2100" spc="10" dirty="0" smtClean="0">
                <a:solidFill>
                  <a:srgbClr val="5D5F61"/>
                </a:solidFill>
                <a:latin typeface="Arial"/>
                <a:cs typeface="Arial"/>
              </a:rPr>
              <a:t>re </a:t>
            </a:r>
            <a:r>
              <a:rPr sz="2100" spc="15" dirty="0">
                <a:solidFill>
                  <a:srgbClr val="5D5F61"/>
                </a:solidFill>
                <a:latin typeface="Arial"/>
                <a:cs typeface="Arial"/>
              </a:rPr>
              <a:t>there </a:t>
            </a:r>
            <a:r>
              <a:rPr sz="2100" spc="10" dirty="0">
                <a:solidFill>
                  <a:srgbClr val="5D5F61"/>
                </a:solidFill>
                <a:latin typeface="Arial"/>
                <a:cs typeface="Arial"/>
              </a:rPr>
              <a:t>any </a:t>
            </a:r>
            <a:r>
              <a:rPr sz="2100" spc="15" dirty="0">
                <a:solidFill>
                  <a:srgbClr val="5D5F61"/>
                </a:solidFill>
                <a:latin typeface="Arial"/>
                <a:cs typeface="Arial"/>
              </a:rPr>
              <a:t>gaps </a:t>
            </a:r>
            <a:r>
              <a:rPr sz="2100" spc="10" dirty="0">
                <a:solidFill>
                  <a:srgbClr val="5D5F61"/>
                </a:solidFill>
                <a:latin typeface="Arial"/>
                <a:cs typeface="Arial"/>
              </a:rPr>
              <a:t>in </a:t>
            </a:r>
            <a:r>
              <a:rPr sz="2100" spc="15" dirty="0">
                <a:solidFill>
                  <a:srgbClr val="5D5F61"/>
                </a:solidFill>
                <a:latin typeface="Arial"/>
                <a:cs typeface="Arial"/>
              </a:rPr>
              <a:t>your</a:t>
            </a:r>
            <a:r>
              <a:rPr sz="2100" spc="165" dirty="0">
                <a:solidFill>
                  <a:srgbClr val="5D5F61"/>
                </a:solidFill>
                <a:latin typeface="Arial"/>
                <a:cs typeface="Arial"/>
              </a:rPr>
              <a:t> </a:t>
            </a:r>
            <a:r>
              <a:rPr sz="2100" spc="20" dirty="0">
                <a:solidFill>
                  <a:srgbClr val="5D5F61"/>
                </a:solidFill>
                <a:latin typeface="Arial"/>
                <a:cs typeface="Arial"/>
              </a:rPr>
              <a:t>provision?</a:t>
            </a:r>
            <a:endParaRPr sz="2100" dirty="0">
              <a:latin typeface="Arial"/>
              <a:cs typeface="Arial"/>
            </a:endParaRPr>
          </a:p>
          <a:p>
            <a:pPr marL="240665" indent="-228600">
              <a:lnSpc>
                <a:spcPct val="100000"/>
              </a:lnSpc>
              <a:spcBef>
                <a:spcPts val="850"/>
              </a:spcBef>
              <a:buChar char="•"/>
              <a:tabLst>
                <a:tab pos="240665" algn="l"/>
                <a:tab pos="241300" algn="l"/>
              </a:tabLst>
            </a:pPr>
            <a:r>
              <a:rPr lang="en-GB" sz="2100" spc="15" dirty="0">
                <a:solidFill>
                  <a:srgbClr val="5D5F61"/>
                </a:solidFill>
                <a:latin typeface="Arial"/>
                <a:cs typeface="Arial"/>
              </a:rPr>
              <a:t>w</a:t>
            </a:r>
            <a:r>
              <a:rPr sz="2100" spc="15" dirty="0" smtClean="0">
                <a:solidFill>
                  <a:srgbClr val="5D5F61"/>
                </a:solidFill>
                <a:latin typeface="Arial"/>
                <a:cs typeface="Arial"/>
              </a:rPr>
              <a:t>hat </a:t>
            </a:r>
            <a:r>
              <a:rPr sz="2100" spc="15" dirty="0">
                <a:solidFill>
                  <a:srgbClr val="5D5F61"/>
                </a:solidFill>
                <a:latin typeface="Arial"/>
                <a:cs typeface="Arial"/>
              </a:rPr>
              <a:t>activities </a:t>
            </a:r>
            <a:r>
              <a:rPr sz="2100" spc="10" dirty="0">
                <a:solidFill>
                  <a:srgbClr val="5D5F61"/>
                </a:solidFill>
                <a:latin typeface="Arial"/>
                <a:cs typeface="Arial"/>
              </a:rPr>
              <a:t>or </a:t>
            </a:r>
            <a:r>
              <a:rPr sz="2100" spc="15" dirty="0">
                <a:solidFill>
                  <a:srgbClr val="5D5F61"/>
                </a:solidFill>
                <a:latin typeface="Arial"/>
                <a:cs typeface="Arial"/>
              </a:rPr>
              <a:t>actions will address these</a:t>
            </a:r>
            <a:r>
              <a:rPr sz="2100" spc="180" dirty="0">
                <a:solidFill>
                  <a:srgbClr val="5D5F61"/>
                </a:solidFill>
                <a:latin typeface="Arial"/>
                <a:cs typeface="Arial"/>
              </a:rPr>
              <a:t> </a:t>
            </a:r>
            <a:r>
              <a:rPr sz="2100" spc="20" dirty="0">
                <a:solidFill>
                  <a:srgbClr val="5D5F61"/>
                </a:solidFill>
                <a:latin typeface="Arial"/>
                <a:cs typeface="Arial"/>
              </a:rPr>
              <a:t>gaps?</a:t>
            </a:r>
            <a:endParaRPr sz="2100" dirty="0">
              <a:latin typeface="Arial"/>
              <a:cs typeface="Arial"/>
            </a:endParaRPr>
          </a:p>
          <a:p>
            <a:pPr marL="12700">
              <a:lnSpc>
                <a:spcPct val="100000"/>
              </a:lnSpc>
              <a:spcBef>
                <a:spcPts val="1415"/>
              </a:spcBef>
            </a:pPr>
            <a:endParaRPr lang="en-GB" sz="2100" spc="10" dirty="0" smtClean="0">
              <a:solidFill>
                <a:srgbClr val="5D5F61"/>
              </a:solidFill>
              <a:latin typeface="Arial"/>
              <a:cs typeface="Arial"/>
            </a:endParaRPr>
          </a:p>
          <a:p>
            <a:pPr marL="12700">
              <a:lnSpc>
                <a:spcPct val="100000"/>
              </a:lnSpc>
              <a:spcBef>
                <a:spcPts val="1415"/>
              </a:spcBef>
            </a:pPr>
            <a:r>
              <a:rPr sz="2100" spc="10" dirty="0" smtClean="0">
                <a:solidFill>
                  <a:srgbClr val="5D5F61"/>
                </a:solidFill>
                <a:latin typeface="Arial"/>
                <a:cs typeface="Arial"/>
              </a:rPr>
              <a:t>How </a:t>
            </a:r>
            <a:r>
              <a:rPr sz="2100" spc="10" dirty="0">
                <a:solidFill>
                  <a:srgbClr val="5D5F61"/>
                </a:solidFill>
                <a:latin typeface="Arial"/>
                <a:cs typeface="Arial"/>
              </a:rPr>
              <a:t>can </a:t>
            </a:r>
            <a:r>
              <a:rPr sz="2100" spc="15" dirty="0">
                <a:solidFill>
                  <a:srgbClr val="5D5F61"/>
                </a:solidFill>
                <a:latin typeface="Arial"/>
                <a:cs typeface="Arial"/>
              </a:rPr>
              <a:t>your Careers Leader </a:t>
            </a:r>
            <a:r>
              <a:rPr sz="2100" spc="10" dirty="0">
                <a:solidFill>
                  <a:srgbClr val="5D5F61"/>
                </a:solidFill>
                <a:latin typeface="Arial"/>
                <a:cs typeface="Arial"/>
              </a:rPr>
              <a:t>and </a:t>
            </a:r>
            <a:r>
              <a:rPr sz="2100" spc="15" dirty="0">
                <a:solidFill>
                  <a:srgbClr val="5D5F61"/>
                </a:solidFill>
                <a:latin typeface="Arial"/>
                <a:cs typeface="Arial"/>
              </a:rPr>
              <a:t>Careers Adviser</a:t>
            </a:r>
            <a:r>
              <a:rPr sz="2100" spc="100" dirty="0">
                <a:solidFill>
                  <a:srgbClr val="5D5F61"/>
                </a:solidFill>
                <a:latin typeface="Arial"/>
                <a:cs typeface="Arial"/>
              </a:rPr>
              <a:t> </a:t>
            </a:r>
            <a:r>
              <a:rPr sz="2100" spc="20" dirty="0">
                <a:solidFill>
                  <a:srgbClr val="5D5F61"/>
                </a:solidFill>
                <a:latin typeface="Arial"/>
                <a:cs typeface="Arial"/>
              </a:rPr>
              <a:t>support?</a:t>
            </a:r>
            <a:endParaRPr sz="2100" dirty="0">
              <a:latin typeface="Arial"/>
              <a:cs typeface="Arial"/>
            </a:endParaRPr>
          </a:p>
        </p:txBody>
      </p:sp>
      <p:sp>
        <p:nvSpPr>
          <p:cNvPr id="4" name="object 4"/>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6" name="object 3"/>
          <p:cNvSpPr txBox="1">
            <a:spLocks/>
          </p:cNvSpPr>
          <p:nvPr/>
        </p:nvSpPr>
        <p:spPr>
          <a:xfrm>
            <a:off x="707299" y="1683683"/>
            <a:ext cx="5939790" cy="482600"/>
          </a:xfrm>
          <a:prstGeom prst="rect">
            <a:avLst/>
          </a:prstGeom>
        </p:spPr>
        <p:txBody>
          <a:bodyPr vert="horz" wrap="square" lIns="0" tIns="12700" rIns="0" bIns="0" rtlCol="0">
            <a:spAutoFit/>
          </a:bodyPr>
          <a:lstStyle>
            <a:lvl1pPr>
              <a:defRPr sz="3000" b="1" i="0">
                <a:solidFill>
                  <a:srgbClr val="CF2553"/>
                </a:solidFill>
                <a:latin typeface="Arial"/>
                <a:ea typeface="+mj-ea"/>
                <a:cs typeface="Arial"/>
              </a:defRPr>
            </a:lvl1pPr>
          </a:lstStyle>
          <a:p>
            <a:pPr marL="12700">
              <a:spcBef>
                <a:spcPts val="100"/>
              </a:spcBef>
            </a:pPr>
            <a:r>
              <a:rPr lang="en-GB" kern="0" spc="20" smtClean="0">
                <a:solidFill>
                  <a:srgbClr val="6CBE45"/>
                </a:solidFill>
              </a:rPr>
              <a:t>Capturing STEM career</a:t>
            </a:r>
            <a:r>
              <a:rPr lang="en-GB" kern="0" spc="65" smtClean="0">
                <a:solidFill>
                  <a:srgbClr val="6CBE45"/>
                </a:solidFill>
              </a:rPr>
              <a:t> </a:t>
            </a:r>
            <a:r>
              <a:rPr lang="en-GB" kern="0" spc="30" smtClean="0">
                <a:solidFill>
                  <a:srgbClr val="6CBE45"/>
                </a:solidFill>
              </a:rPr>
              <a:t>learning</a:t>
            </a:r>
            <a:endParaRPr lang="en-GB" kern="0" spc="30" dirty="0">
              <a:solidFill>
                <a:srgbClr val="6CBE45"/>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3607" y="2612107"/>
            <a:ext cx="9314687" cy="2292095"/>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07299" y="1683683"/>
            <a:ext cx="6439535" cy="482600"/>
          </a:xfrm>
          <a:prstGeom prst="rect">
            <a:avLst/>
          </a:prstGeom>
        </p:spPr>
        <p:txBody>
          <a:bodyPr vert="horz" wrap="square" lIns="0" tIns="12700" rIns="0" bIns="0" rtlCol="0">
            <a:spAutoFit/>
          </a:bodyPr>
          <a:lstStyle/>
          <a:p>
            <a:pPr marL="12700">
              <a:lnSpc>
                <a:spcPct val="100000"/>
              </a:lnSpc>
              <a:spcBef>
                <a:spcPts val="100"/>
              </a:spcBef>
            </a:pPr>
            <a:r>
              <a:rPr spc="25" dirty="0">
                <a:solidFill>
                  <a:srgbClr val="56585A"/>
                </a:solidFill>
              </a:rPr>
              <a:t>Support </a:t>
            </a:r>
            <a:r>
              <a:rPr spc="20" dirty="0">
                <a:solidFill>
                  <a:srgbClr val="56585A"/>
                </a:solidFill>
              </a:rPr>
              <a:t>for STEM careers</a:t>
            </a:r>
            <a:r>
              <a:rPr spc="95" dirty="0">
                <a:solidFill>
                  <a:srgbClr val="56585A"/>
                </a:solidFill>
              </a:rPr>
              <a:t> </a:t>
            </a:r>
            <a:r>
              <a:rPr spc="30" dirty="0">
                <a:solidFill>
                  <a:srgbClr val="56585A"/>
                </a:solidFill>
              </a:rPr>
              <a:t>learning</a:t>
            </a:r>
          </a:p>
        </p:txBody>
      </p:sp>
      <p:sp>
        <p:nvSpPr>
          <p:cNvPr id="4" name="object 4"/>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1683683"/>
            <a:ext cx="3756025" cy="482600"/>
          </a:xfrm>
          <a:prstGeom prst="rect">
            <a:avLst/>
          </a:prstGeom>
        </p:spPr>
        <p:txBody>
          <a:bodyPr vert="horz" wrap="square" lIns="0" tIns="12700" rIns="0" bIns="0" rtlCol="0">
            <a:spAutoFit/>
          </a:bodyPr>
          <a:lstStyle/>
          <a:p>
            <a:pPr marL="12700">
              <a:lnSpc>
                <a:spcPct val="100000"/>
              </a:lnSpc>
              <a:spcBef>
                <a:spcPts val="100"/>
              </a:spcBef>
            </a:pPr>
            <a:r>
              <a:rPr sz="3000" b="1" spc="20" dirty="0">
                <a:solidFill>
                  <a:srgbClr val="00B0D8"/>
                </a:solidFill>
                <a:latin typeface="Arial"/>
                <a:cs typeface="Arial"/>
              </a:rPr>
              <a:t>STEM</a:t>
            </a:r>
            <a:r>
              <a:rPr sz="3000" b="1" spc="-130" dirty="0">
                <a:solidFill>
                  <a:srgbClr val="00B0D8"/>
                </a:solidFill>
                <a:latin typeface="Arial"/>
                <a:cs typeface="Arial"/>
              </a:rPr>
              <a:t> </a:t>
            </a:r>
            <a:r>
              <a:rPr sz="3000" b="1" spc="25" dirty="0">
                <a:solidFill>
                  <a:srgbClr val="00B0D8"/>
                </a:solidFill>
                <a:latin typeface="Arial"/>
                <a:cs typeface="Arial"/>
              </a:rPr>
              <a:t>Ambassadors</a:t>
            </a:r>
            <a:endParaRPr sz="3000">
              <a:latin typeface="Arial"/>
              <a:cs typeface="Arial"/>
            </a:endParaRPr>
          </a:p>
        </p:txBody>
      </p:sp>
      <p:sp>
        <p:nvSpPr>
          <p:cNvPr id="3" name="object 3"/>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4" name="object 4"/>
          <p:cNvSpPr/>
          <p:nvPr/>
        </p:nvSpPr>
        <p:spPr>
          <a:xfrm>
            <a:off x="720001" y="2633014"/>
            <a:ext cx="5935228" cy="344390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417542" y="3986757"/>
            <a:ext cx="2336165" cy="665480"/>
          </a:xfrm>
          <a:prstGeom prst="rect">
            <a:avLst/>
          </a:prstGeom>
        </p:spPr>
        <p:txBody>
          <a:bodyPr vert="horz" wrap="square" lIns="0" tIns="12700" rIns="0" bIns="0" rtlCol="0">
            <a:spAutoFit/>
          </a:bodyPr>
          <a:lstStyle/>
          <a:p>
            <a:pPr marL="12700" marR="5080">
              <a:lnSpc>
                <a:spcPct val="100000"/>
              </a:lnSpc>
              <a:spcBef>
                <a:spcPts val="100"/>
              </a:spcBef>
            </a:pPr>
            <a:r>
              <a:rPr lang="en-US" sz="2100" u="heavy" spc="10" dirty="0" smtClean="0">
                <a:solidFill>
                  <a:srgbClr val="0072BC"/>
                </a:solidFill>
                <a:uFill>
                  <a:solidFill>
                    <a:srgbClr val="0072BC"/>
                  </a:solidFill>
                </a:uFill>
                <a:latin typeface="Arial"/>
                <a:cs typeface="Arial"/>
                <a:hlinkClick r:id="rId4"/>
              </a:rPr>
              <a:t>www.stem.org.uk/ </a:t>
            </a:r>
            <a:r>
              <a:rPr lang="en-US" sz="2100" spc="10" dirty="0" smtClean="0">
                <a:solidFill>
                  <a:srgbClr val="0072BC"/>
                </a:solidFill>
                <a:latin typeface="Arial"/>
                <a:cs typeface="Arial"/>
                <a:hlinkClick r:id="rId4"/>
              </a:rPr>
              <a:t> </a:t>
            </a:r>
            <a:r>
              <a:rPr lang="en-US" sz="2100" u="heavy" spc="20" dirty="0" smtClean="0">
                <a:solidFill>
                  <a:srgbClr val="0072BC"/>
                </a:solidFill>
                <a:uFill>
                  <a:solidFill>
                    <a:srgbClr val="0072BC"/>
                  </a:solidFill>
                </a:uFill>
                <a:latin typeface="Arial"/>
                <a:cs typeface="Arial"/>
                <a:hlinkClick r:id="rId4"/>
              </a:rPr>
              <a:t>stem-ambassadors</a:t>
            </a:r>
            <a:endParaRPr lang="en-US" sz="2100" dirty="0">
              <a:latin typeface="Arial"/>
              <a:cs typeface="Arial"/>
            </a:endParaRPr>
          </a:p>
        </p:txBody>
      </p:sp>
    </p:spTree>
    <p:extLst>
      <p:ext uri="{BB962C8B-B14F-4D97-AF65-F5344CB8AC3E}">
        <p14:creationId xmlns:p14="http://schemas.microsoft.com/office/powerpoint/2010/main" val="24002085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9999" y="5014806"/>
            <a:ext cx="3069623" cy="720967"/>
          </a:xfrm>
          <a:prstGeom prst="rect">
            <a:avLst/>
          </a:prstGeom>
        </p:spPr>
        <p:txBody>
          <a:bodyPr wrap="none">
            <a:spAutoFit/>
          </a:bodyPr>
          <a:lstStyle/>
          <a:p>
            <a:pPr fontAlgn="t"/>
            <a:r>
              <a:rPr lang="en-GB" sz="2100" dirty="0">
                <a:solidFill>
                  <a:srgbClr val="CF2453"/>
                </a:solidFill>
                <a:latin typeface="Arial" panose="020B0604020202020204" pitchFamily="34" charset="0"/>
                <a:cs typeface="Arial" panose="020B0604020202020204" pitchFamily="34" charset="0"/>
                <a:hlinkClick r:id="rId3"/>
              </a:rPr>
              <a:t>www.stem.org.uk/rxgrh4</a:t>
            </a:r>
            <a:endParaRPr lang="en-GB" sz="2100" dirty="0">
              <a:latin typeface="Arial" panose="020B0604020202020204" pitchFamily="34" charset="0"/>
              <a:cs typeface="Arial" panose="020B0604020202020204" pitchFamily="34" charset="0"/>
            </a:endParaRPr>
          </a:p>
          <a:p>
            <a:pPr fontAlgn="t"/>
            <a:endParaRPr lang="en-GB" sz="1985" dirty="0"/>
          </a:p>
        </p:txBody>
      </p:sp>
      <p:pic>
        <p:nvPicPr>
          <p:cNvPr id="6" name="Picture 5"/>
          <p:cNvPicPr>
            <a:picLocks noChangeAspect="1"/>
          </p:cNvPicPr>
          <p:nvPr/>
        </p:nvPicPr>
        <p:blipFill>
          <a:blip r:embed="rId4"/>
          <a:stretch>
            <a:fillRect/>
          </a:stretch>
        </p:blipFill>
        <p:spPr>
          <a:xfrm>
            <a:off x="7344756" y="2465771"/>
            <a:ext cx="2627828" cy="3855908"/>
          </a:xfrm>
          <a:prstGeom prst="rect">
            <a:avLst/>
          </a:prstGeom>
          <a:ln>
            <a:solidFill>
              <a:srgbClr val="747678"/>
            </a:solidFill>
          </a:ln>
        </p:spPr>
      </p:pic>
      <p:sp>
        <p:nvSpPr>
          <p:cNvPr id="7" name="TextBox 6"/>
          <p:cNvSpPr txBox="1"/>
          <p:nvPr/>
        </p:nvSpPr>
        <p:spPr>
          <a:xfrm>
            <a:off x="707299" y="2465771"/>
            <a:ext cx="6519152" cy="2031325"/>
          </a:xfrm>
          <a:prstGeom prst="rect">
            <a:avLst/>
          </a:prstGeom>
          <a:noFill/>
        </p:spPr>
        <p:txBody>
          <a:bodyPr wrap="square" rtlCol="0">
            <a:spAutoFit/>
          </a:bodyPr>
          <a:lstStyle/>
          <a:p>
            <a:r>
              <a:rPr lang="en-GB" sz="2100" dirty="0" smtClean="0">
                <a:solidFill>
                  <a:srgbClr val="747678"/>
                </a:solidFill>
                <a:latin typeface="Arial" panose="020B0604020202020204" pitchFamily="34" charset="0"/>
                <a:cs typeface="Arial" panose="020B0604020202020204" pitchFamily="34" charset="0"/>
              </a:rPr>
              <a:t>Free teacher’s guide to linking careers to the STEM curriculum:</a:t>
            </a:r>
          </a:p>
          <a:p>
            <a:pPr marL="342900" indent="-342900">
              <a:buFont typeface="Arial" panose="020B0604020202020204" pitchFamily="34" charset="0"/>
              <a:buChar char="•"/>
            </a:pPr>
            <a:r>
              <a:rPr lang="en-GB" sz="2100" dirty="0">
                <a:solidFill>
                  <a:srgbClr val="747678"/>
                </a:solidFill>
                <a:latin typeface="Arial" panose="020B0604020202020204" pitchFamily="34" charset="0"/>
                <a:cs typeface="Arial" panose="020B0604020202020204" pitchFamily="34" charset="0"/>
              </a:rPr>
              <a:t>r</a:t>
            </a:r>
            <a:r>
              <a:rPr lang="en-GB" sz="2100" dirty="0" smtClean="0">
                <a:solidFill>
                  <a:srgbClr val="747678"/>
                </a:solidFill>
                <a:latin typeface="Arial" panose="020B0604020202020204" pitchFamily="34" charset="0"/>
                <a:cs typeface="Arial" panose="020B0604020202020204" pitchFamily="34" charset="0"/>
              </a:rPr>
              <a:t>esources and ideas for lessons</a:t>
            </a:r>
          </a:p>
          <a:p>
            <a:pPr marL="342900" indent="-342900">
              <a:buFont typeface="Arial" panose="020B0604020202020204" pitchFamily="34" charset="0"/>
              <a:buChar char="•"/>
            </a:pPr>
            <a:r>
              <a:rPr lang="en-GB" sz="2100" dirty="0">
                <a:solidFill>
                  <a:srgbClr val="747678"/>
                </a:solidFill>
                <a:latin typeface="Arial" panose="020B0604020202020204" pitchFamily="34" charset="0"/>
                <a:cs typeface="Arial" panose="020B0604020202020204" pitchFamily="34" charset="0"/>
              </a:rPr>
              <a:t>c</a:t>
            </a:r>
            <a:r>
              <a:rPr lang="en-GB" sz="2100" dirty="0" smtClean="0">
                <a:solidFill>
                  <a:srgbClr val="747678"/>
                </a:solidFill>
                <a:latin typeface="Arial" panose="020B0604020202020204" pitchFamily="34" charset="0"/>
                <a:cs typeface="Arial" panose="020B0604020202020204" pitchFamily="34" charset="0"/>
              </a:rPr>
              <a:t>areer </a:t>
            </a:r>
            <a:r>
              <a:rPr lang="en-GB" sz="2100" dirty="0">
                <a:solidFill>
                  <a:srgbClr val="747678"/>
                </a:solidFill>
                <a:latin typeface="Arial" panose="020B0604020202020204" pitchFamily="34" charset="0"/>
                <a:cs typeface="Arial" panose="020B0604020202020204" pitchFamily="34" charset="0"/>
              </a:rPr>
              <a:t>linked extra-curricular activities</a:t>
            </a:r>
          </a:p>
          <a:p>
            <a:pPr marL="342900" indent="-342900">
              <a:buFont typeface="Arial" panose="020B0604020202020204" pitchFamily="34" charset="0"/>
              <a:buChar char="•"/>
            </a:pPr>
            <a:r>
              <a:rPr lang="en-GB" sz="2100" dirty="0">
                <a:solidFill>
                  <a:srgbClr val="747678"/>
                </a:solidFill>
                <a:latin typeface="Arial" panose="020B0604020202020204" pitchFamily="34" charset="0"/>
                <a:cs typeface="Arial" panose="020B0604020202020204" pitchFamily="34" charset="0"/>
              </a:rPr>
              <a:t>i</a:t>
            </a:r>
            <a:r>
              <a:rPr lang="en-GB" sz="2100" dirty="0" smtClean="0">
                <a:solidFill>
                  <a:srgbClr val="747678"/>
                </a:solidFill>
                <a:latin typeface="Arial" panose="020B0604020202020204" pitchFamily="34" charset="0"/>
                <a:cs typeface="Arial" panose="020B0604020202020204" pitchFamily="34" charset="0"/>
              </a:rPr>
              <a:t>deas for working </a:t>
            </a:r>
            <a:r>
              <a:rPr lang="en-GB" sz="2100" dirty="0">
                <a:solidFill>
                  <a:srgbClr val="747678"/>
                </a:solidFill>
                <a:latin typeface="Arial" panose="020B0604020202020204" pitchFamily="34" charset="0"/>
                <a:cs typeface="Arial" panose="020B0604020202020204" pitchFamily="34" charset="0"/>
              </a:rPr>
              <a:t>with employers</a:t>
            </a:r>
          </a:p>
          <a:p>
            <a:pPr marL="342900" indent="-342900">
              <a:buFont typeface="Arial" panose="020B0604020202020204" pitchFamily="34" charset="0"/>
              <a:buChar char="•"/>
            </a:pPr>
            <a:r>
              <a:rPr lang="en-GB" sz="2100" dirty="0">
                <a:solidFill>
                  <a:srgbClr val="747678"/>
                </a:solidFill>
                <a:latin typeface="Arial" panose="020B0604020202020204" pitchFamily="34" charset="0"/>
                <a:cs typeface="Arial" panose="020B0604020202020204" pitchFamily="34" charset="0"/>
              </a:rPr>
              <a:t>r</a:t>
            </a:r>
            <a:r>
              <a:rPr lang="en-GB" sz="2100" dirty="0" smtClean="0">
                <a:solidFill>
                  <a:srgbClr val="747678"/>
                </a:solidFill>
                <a:latin typeface="Arial" panose="020B0604020202020204" pitchFamily="34" charset="0"/>
                <a:cs typeface="Arial" panose="020B0604020202020204" pitchFamily="34" charset="0"/>
              </a:rPr>
              <a:t>esources to support measuring impact </a:t>
            </a:r>
            <a:endParaRPr lang="en-GB" sz="2100" dirty="0">
              <a:solidFill>
                <a:srgbClr val="747678"/>
              </a:solidFill>
              <a:latin typeface="Arial" panose="020B0604020202020204" pitchFamily="34" charset="0"/>
              <a:cs typeface="Arial" panose="020B0604020202020204" pitchFamily="34" charset="0"/>
            </a:endParaRPr>
          </a:p>
        </p:txBody>
      </p:sp>
      <p:sp>
        <p:nvSpPr>
          <p:cNvPr id="10" name="object 2"/>
          <p:cNvSpPr txBox="1"/>
          <p:nvPr/>
        </p:nvSpPr>
        <p:spPr>
          <a:xfrm>
            <a:off x="707299" y="1683683"/>
            <a:ext cx="7564873" cy="474489"/>
          </a:xfrm>
          <a:prstGeom prst="rect">
            <a:avLst/>
          </a:prstGeom>
        </p:spPr>
        <p:txBody>
          <a:bodyPr vert="horz" wrap="square" lIns="0" tIns="12700" rIns="0" bIns="0" rtlCol="0">
            <a:spAutoFit/>
          </a:bodyPr>
          <a:lstStyle/>
          <a:p>
            <a:pPr marL="12700">
              <a:lnSpc>
                <a:spcPct val="100000"/>
              </a:lnSpc>
              <a:spcBef>
                <a:spcPts val="100"/>
              </a:spcBef>
            </a:pPr>
            <a:r>
              <a:rPr lang="en-GB" sz="3000" b="1" spc="20" dirty="0" smtClean="0">
                <a:solidFill>
                  <a:srgbClr val="00B0D8"/>
                </a:solidFill>
                <a:latin typeface="Arial"/>
                <a:cs typeface="Arial"/>
              </a:rPr>
              <a:t>Linking careers to the STEM curriculum</a:t>
            </a:r>
            <a:endParaRPr sz="3000" dirty="0">
              <a:latin typeface="Arial"/>
              <a:cs typeface="Arial"/>
            </a:endParaRPr>
          </a:p>
        </p:txBody>
      </p:sp>
      <p:sp>
        <p:nvSpPr>
          <p:cNvPr id="11" name="object 3"/>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Tree>
    <p:extLst>
      <p:ext uri="{BB962C8B-B14F-4D97-AF65-F5344CB8AC3E}">
        <p14:creationId xmlns:p14="http://schemas.microsoft.com/office/powerpoint/2010/main" val="418380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3174" y="4474584"/>
            <a:ext cx="9246235" cy="1024342"/>
          </a:xfrm>
          <a:custGeom>
            <a:avLst/>
            <a:gdLst/>
            <a:ahLst/>
            <a:cxnLst/>
            <a:rect l="l" t="t" r="r" b="b"/>
            <a:pathLst>
              <a:path w="9246235" h="1163320">
                <a:moveTo>
                  <a:pt x="9137650" y="0"/>
                </a:moveTo>
                <a:lnTo>
                  <a:pt x="108000" y="0"/>
                </a:lnTo>
                <a:lnTo>
                  <a:pt x="45562" y="1687"/>
                </a:lnTo>
                <a:lnTo>
                  <a:pt x="13500" y="13500"/>
                </a:lnTo>
                <a:lnTo>
                  <a:pt x="1687" y="45562"/>
                </a:lnTo>
                <a:lnTo>
                  <a:pt x="0" y="108000"/>
                </a:lnTo>
                <a:lnTo>
                  <a:pt x="0" y="1055027"/>
                </a:lnTo>
                <a:lnTo>
                  <a:pt x="1687" y="1117465"/>
                </a:lnTo>
                <a:lnTo>
                  <a:pt x="13500" y="1149527"/>
                </a:lnTo>
                <a:lnTo>
                  <a:pt x="45562" y="1161340"/>
                </a:lnTo>
                <a:lnTo>
                  <a:pt x="108000" y="1163027"/>
                </a:lnTo>
                <a:lnTo>
                  <a:pt x="9137650" y="1163027"/>
                </a:lnTo>
                <a:lnTo>
                  <a:pt x="9200087" y="1161340"/>
                </a:lnTo>
                <a:lnTo>
                  <a:pt x="9232150" y="1149527"/>
                </a:lnTo>
                <a:lnTo>
                  <a:pt x="9243963" y="1117465"/>
                </a:lnTo>
                <a:lnTo>
                  <a:pt x="9245650" y="1055027"/>
                </a:lnTo>
                <a:lnTo>
                  <a:pt x="9245650" y="108000"/>
                </a:lnTo>
                <a:lnTo>
                  <a:pt x="9243963" y="45562"/>
                </a:lnTo>
                <a:lnTo>
                  <a:pt x="9232150" y="13500"/>
                </a:lnTo>
                <a:lnTo>
                  <a:pt x="9200087" y="1687"/>
                </a:lnTo>
                <a:lnTo>
                  <a:pt x="9137650" y="0"/>
                </a:lnTo>
                <a:close/>
              </a:path>
            </a:pathLst>
          </a:custGeom>
          <a:solidFill>
            <a:srgbClr val="F7E5E3"/>
          </a:solidFill>
        </p:spPr>
        <p:txBody>
          <a:bodyPr wrap="square" lIns="0" tIns="0" rIns="0" bIns="0" rtlCol="0"/>
          <a:lstStyle/>
          <a:p>
            <a:endParaRPr/>
          </a:p>
        </p:txBody>
      </p:sp>
      <p:sp>
        <p:nvSpPr>
          <p:cNvPr id="3" name="object 3"/>
          <p:cNvSpPr/>
          <p:nvPr/>
        </p:nvSpPr>
        <p:spPr>
          <a:xfrm>
            <a:off x="723174" y="4474584"/>
            <a:ext cx="9246235" cy="1024342"/>
          </a:xfrm>
          <a:custGeom>
            <a:avLst/>
            <a:gdLst/>
            <a:ahLst/>
            <a:cxnLst/>
            <a:rect l="l" t="t" r="r" b="b"/>
            <a:pathLst>
              <a:path w="9246235" h="1163320">
                <a:moveTo>
                  <a:pt x="108000" y="1163027"/>
                </a:moveTo>
                <a:lnTo>
                  <a:pt x="45562" y="1161340"/>
                </a:lnTo>
                <a:lnTo>
                  <a:pt x="13500" y="1149527"/>
                </a:lnTo>
                <a:lnTo>
                  <a:pt x="1687" y="1117465"/>
                </a:lnTo>
                <a:lnTo>
                  <a:pt x="0" y="1055027"/>
                </a:lnTo>
                <a:lnTo>
                  <a:pt x="0" y="108000"/>
                </a:lnTo>
                <a:lnTo>
                  <a:pt x="1687" y="45562"/>
                </a:lnTo>
                <a:lnTo>
                  <a:pt x="13500" y="13500"/>
                </a:lnTo>
                <a:lnTo>
                  <a:pt x="45562" y="1687"/>
                </a:lnTo>
                <a:lnTo>
                  <a:pt x="108000" y="0"/>
                </a:lnTo>
                <a:lnTo>
                  <a:pt x="9137650" y="0"/>
                </a:lnTo>
                <a:lnTo>
                  <a:pt x="9200087" y="1687"/>
                </a:lnTo>
                <a:lnTo>
                  <a:pt x="9232150" y="13500"/>
                </a:lnTo>
                <a:lnTo>
                  <a:pt x="9243963" y="45562"/>
                </a:lnTo>
                <a:lnTo>
                  <a:pt x="9245650" y="108000"/>
                </a:lnTo>
                <a:lnTo>
                  <a:pt x="9245650" y="1055027"/>
                </a:lnTo>
                <a:lnTo>
                  <a:pt x="9243963" y="1117465"/>
                </a:lnTo>
                <a:lnTo>
                  <a:pt x="9232150" y="1149527"/>
                </a:lnTo>
                <a:lnTo>
                  <a:pt x="9200087" y="1161340"/>
                </a:lnTo>
                <a:lnTo>
                  <a:pt x="9137650" y="1163027"/>
                </a:lnTo>
                <a:lnTo>
                  <a:pt x="108000" y="1163027"/>
                </a:lnTo>
                <a:close/>
              </a:path>
            </a:pathLst>
          </a:custGeom>
          <a:ln w="6350">
            <a:solidFill>
              <a:srgbClr val="CF2553"/>
            </a:solidFill>
          </a:ln>
        </p:spPr>
        <p:txBody>
          <a:bodyPr wrap="square" lIns="0" tIns="0" rIns="0" bIns="0" rtlCol="0"/>
          <a:lstStyle/>
          <a:p>
            <a:endParaRPr/>
          </a:p>
        </p:txBody>
      </p:sp>
      <p:sp>
        <p:nvSpPr>
          <p:cNvPr id="4" name="object 4"/>
          <p:cNvSpPr txBox="1">
            <a:spLocks noGrp="1"/>
          </p:cNvSpPr>
          <p:nvPr>
            <p:ph type="title"/>
          </p:nvPr>
        </p:nvSpPr>
        <p:spPr>
          <a:xfrm>
            <a:off x="707299" y="1683683"/>
            <a:ext cx="1991360" cy="482600"/>
          </a:xfrm>
          <a:prstGeom prst="rect">
            <a:avLst/>
          </a:prstGeom>
        </p:spPr>
        <p:txBody>
          <a:bodyPr vert="horz" wrap="square" lIns="0" tIns="12700" rIns="0" bIns="0" rtlCol="0">
            <a:spAutoFit/>
          </a:bodyPr>
          <a:lstStyle/>
          <a:p>
            <a:pPr marL="12700">
              <a:lnSpc>
                <a:spcPct val="100000"/>
              </a:lnSpc>
              <a:spcBef>
                <a:spcPts val="100"/>
              </a:spcBef>
            </a:pPr>
            <a:r>
              <a:rPr spc="30" dirty="0">
                <a:solidFill>
                  <a:srgbClr val="00B0D8"/>
                </a:solidFill>
              </a:rPr>
              <a:t>Objectives</a:t>
            </a:r>
          </a:p>
        </p:txBody>
      </p:sp>
      <p:sp>
        <p:nvSpPr>
          <p:cNvPr id="5" name="object 5"/>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6" name="object 6"/>
          <p:cNvSpPr/>
          <p:nvPr/>
        </p:nvSpPr>
        <p:spPr>
          <a:xfrm>
            <a:off x="710999" y="2382785"/>
            <a:ext cx="550545" cy="550545"/>
          </a:xfrm>
          <a:custGeom>
            <a:avLst/>
            <a:gdLst/>
            <a:ahLst/>
            <a:cxnLst/>
            <a:rect l="l" t="t" r="r" b="b"/>
            <a:pathLst>
              <a:path w="550544" h="550544">
                <a:moveTo>
                  <a:pt x="275209" y="0"/>
                </a:moveTo>
                <a:lnTo>
                  <a:pt x="225739" y="4433"/>
                </a:lnTo>
                <a:lnTo>
                  <a:pt x="179179" y="17217"/>
                </a:lnTo>
                <a:lnTo>
                  <a:pt x="136305" y="37573"/>
                </a:lnTo>
                <a:lnTo>
                  <a:pt x="97895" y="64724"/>
                </a:lnTo>
                <a:lnTo>
                  <a:pt x="64725" y="97893"/>
                </a:lnTo>
                <a:lnTo>
                  <a:pt x="37574" y="136302"/>
                </a:lnTo>
                <a:lnTo>
                  <a:pt x="17217" y="179173"/>
                </a:lnTo>
                <a:lnTo>
                  <a:pt x="4433" y="225730"/>
                </a:lnTo>
                <a:lnTo>
                  <a:pt x="0" y="275196"/>
                </a:lnTo>
                <a:lnTo>
                  <a:pt x="4433" y="324665"/>
                </a:lnTo>
                <a:lnTo>
                  <a:pt x="17217" y="371225"/>
                </a:lnTo>
                <a:lnTo>
                  <a:pt x="37574" y="414099"/>
                </a:lnTo>
                <a:lnTo>
                  <a:pt x="64725" y="452509"/>
                </a:lnTo>
                <a:lnTo>
                  <a:pt x="97895" y="485679"/>
                </a:lnTo>
                <a:lnTo>
                  <a:pt x="136305" y="512831"/>
                </a:lnTo>
                <a:lnTo>
                  <a:pt x="179179" y="533187"/>
                </a:lnTo>
                <a:lnTo>
                  <a:pt x="225739" y="545971"/>
                </a:lnTo>
                <a:lnTo>
                  <a:pt x="275209" y="550405"/>
                </a:lnTo>
                <a:lnTo>
                  <a:pt x="324681" y="545971"/>
                </a:lnTo>
                <a:lnTo>
                  <a:pt x="371243" y="533187"/>
                </a:lnTo>
                <a:lnTo>
                  <a:pt x="414117" y="512831"/>
                </a:lnTo>
                <a:lnTo>
                  <a:pt x="452527" y="485679"/>
                </a:lnTo>
                <a:lnTo>
                  <a:pt x="485696" y="452509"/>
                </a:lnTo>
                <a:lnTo>
                  <a:pt x="512846" y="414099"/>
                </a:lnTo>
                <a:lnTo>
                  <a:pt x="533201" y="371225"/>
                </a:lnTo>
                <a:lnTo>
                  <a:pt x="545984" y="324665"/>
                </a:lnTo>
                <a:lnTo>
                  <a:pt x="550418" y="275196"/>
                </a:lnTo>
                <a:lnTo>
                  <a:pt x="545984" y="225730"/>
                </a:lnTo>
                <a:lnTo>
                  <a:pt x="533201" y="179173"/>
                </a:lnTo>
                <a:lnTo>
                  <a:pt x="512846" y="136302"/>
                </a:lnTo>
                <a:lnTo>
                  <a:pt x="485696" y="97893"/>
                </a:lnTo>
                <a:lnTo>
                  <a:pt x="452527" y="64724"/>
                </a:lnTo>
                <a:lnTo>
                  <a:pt x="414117" y="37573"/>
                </a:lnTo>
                <a:lnTo>
                  <a:pt x="371243" y="17217"/>
                </a:lnTo>
                <a:lnTo>
                  <a:pt x="324681" y="4433"/>
                </a:lnTo>
                <a:lnTo>
                  <a:pt x="275209" y="0"/>
                </a:lnTo>
                <a:close/>
              </a:path>
            </a:pathLst>
          </a:custGeom>
          <a:solidFill>
            <a:srgbClr val="00B0D8"/>
          </a:solidFill>
        </p:spPr>
        <p:txBody>
          <a:bodyPr wrap="square" lIns="0" tIns="0" rIns="0" bIns="0" rtlCol="0"/>
          <a:lstStyle/>
          <a:p>
            <a:endParaRPr/>
          </a:p>
        </p:txBody>
      </p:sp>
      <p:sp>
        <p:nvSpPr>
          <p:cNvPr id="7" name="object 7"/>
          <p:cNvSpPr/>
          <p:nvPr/>
        </p:nvSpPr>
        <p:spPr>
          <a:xfrm>
            <a:off x="710999" y="3021785"/>
            <a:ext cx="550545" cy="550545"/>
          </a:xfrm>
          <a:custGeom>
            <a:avLst/>
            <a:gdLst/>
            <a:ahLst/>
            <a:cxnLst/>
            <a:rect l="l" t="t" r="r" b="b"/>
            <a:pathLst>
              <a:path w="550544" h="550545">
                <a:moveTo>
                  <a:pt x="275209" y="0"/>
                </a:moveTo>
                <a:lnTo>
                  <a:pt x="225739" y="4433"/>
                </a:lnTo>
                <a:lnTo>
                  <a:pt x="179179" y="17217"/>
                </a:lnTo>
                <a:lnTo>
                  <a:pt x="136305" y="37573"/>
                </a:lnTo>
                <a:lnTo>
                  <a:pt x="97895" y="64724"/>
                </a:lnTo>
                <a:lnTo>
                  <a:pt x="64725" y="97893"/>
                </a:lnTo>
                <a:lnTo>
                  <a:pt x="37574" y="136302"/>
                </a:lnTo>
                <a:lnTo>
                  <a:pt x="17217" y="179173"/>
                </a:lnTo>
                <a:lnTo>
                  <a:pt x="4433" y="225730"/>
                </a:lnTo>
                <a:lnTo>
                  <a:pt x="0" y="275196"/>
                </a:lnTo>
                <a:lnTo>
                  <a:pt x="4433" y="324665"/>
                </a:lnTo>
                <a:lnTo>
                  <a:pt x="17217" y="371225"/>
                </a:lnTo>
                <a:lnTo>
                  <a:pt x="37574" y="414099"/>
                </a:lnTo>
                <a:lnTo>
                  <a:pt x="64725" y="452509"/>
                </a:lnTo>
                <a:lnTo>
                  <a:pt x="97895" y="485679"/>
                </a:lnTo>
                <a:lnTo>
                  <a:pt x="136305" y="512831"/>
                </a:lnTo>
                <a:lnTo>
                  <a:pt x="179179" y="533187"/>
                </a:lnTo>
                <a:lnTo>
                  <a:pt x="225739" y="545971"/>
                </a:lnTo>
                <a:lnTo>
                  <a:pt x="275209" y="550405"/>
                </a:lnTo>
                <a:lnTo>
                  <a:pt x="324681" y="545971"/>
                </a:lnTo>
                <a:lnTo>
                  <a:pt x="371243" y="533187"/>
                </a:lnTo>
                <a:lnTo>
                  <a:pt x="414117" y="512831"/>
                </a:lnTo>
                <a:lnTo>
                  <a:pt x="452527" y="485679"/>
                </a:lnTo>
                <a:lnTo>
                  <a:pt x="485696" y="452509"/>
                </a:lnTo>
                <a:lnTo>
                  <a:pt x="512846" y="414099"/>
                </a:lnTo>
                <a:lnTo>
                  <a:pt x="533201" y="371225"/>
                </a:lnTo>
                <a:lnTo>
                  <a:pt x="545984" y="324665"/>
                </a:lnTo>
                <a:lnTo>
                  <a:pt x="550418" y="275196"/>
                </a:lnTo>
                <a:lnTo>
                  <a:pt x="545984" y="225730"/>
                </a:lnTo>
                <a:lnTo>
                  <a:pt x="533201" y="179173"/>
                </a:lnTo>
                <a:lnTo>
                  <a:pt x="512846" y="136302"/>
                </a:lnTo>
                <a:lnTo>
                  <a:pt x="485696" y="97893"/>
                </a:lnTo>
                <a:lnTo>
                  <a:pt x="452527" y="64724"/>
                </a:lnTo>
                <a:lnTo>
                  <a:pt x="414117" y="37573"/>
                </a:lnTo>
                <a:lnTo>
                  <a:pt x="371243" y="17217"/>
                </a:lnTo>
                <a:lnTo>
                  <a:pt x="324681" y="4433"/>
                </a:lnTo>
                <a:lnTo>
                  <a:pt x="275209" y="0"/>
                </a:lnTo>
                <a:close/>
              </a:path>
            </a:pathLst>
          </a:custGeom>
          <a:solidFill>
            <a:srgbClr val="00B0D8"/>
          </a:solidFill>
        </p:spPr>
        <p:txBody>
          <a:bodyPr wrap="square" lIns="0" tIns="0" rIns="0" bIns="0" rtlCol="0"/>
          <a:lstStyle/>
          <a:p>
            <a:endParaRPr/>
          </a:p>
        </p:txBody>
      </p:sp>
      <p:sp>
        <p:nvSpPr>
          <p:cNvPr id="8" name="object 8"/>
          <p:cNvSpPr/>
          <p:nvPr/>
        </p:nvSpPr>
        <p:spPr>
          <a:xfrm>
            <a:off x="710999" y="3642784"/>
            <a:ext cx="550545" cy="550545"/>
          </a:xfrm>
          <a:custGeom>
            <a:avLst/>
            <a:gdLst/>
            <a:ahLst/>
            <a:cxnLst/>
            <a:rect l="l" t="t" r="r" b="b"/>
            <a:pathLst>
              <a:path w="550544" h="550545">
                <a:moveTo>
                  <a:pt x="275209" y="0"/>
                </a:moveTo>
                <a:lnTo>
                  <a:pt x="225739" y="4433"/>
                </a:lnTo>
                <a:lnTo>
                  <a:pt x="179179" y="17217"/>
                </a:lnTo>
                <a:lnTo>
                  <a:pt x="136305" y="37573"/>
                </a:lnTo>
                <a:lnTo>
                  <a:pt x="97895" y="64724"/>
                </a:lnTo>
                <a:lnTo>
                  <a:pt x="64725" y="97893"/>
                </a:lnTo>
                <a:lnTo>
                  <a:pt x="37574" y="136302"/>
                </a:lnTo>
                <a:lnTo>
                  <a:pt x="17217" y="179173"/>
                </a:lnTo>
                <a:lnTo>
                  <a:pt x="4433" y="225730"/>
                </a:lnTo>
                <a:lnTo>
                  <a:pt x="0" y="275196"/>
                </a:lnTo>
                <a:lnTo>
                  <a:pt x="4433" y="324665"/>
                </a:lnTo>
                <a:lnTo>
                  <a:pt x="17217" y="371225"/>
                </a:lnTo>
                <a:lnTo>
                  <a:pt x="37574" y="414099"/>
                </a:lnTo>
                <a:lnTo>
                  <a:pt x="64725" y="452509"/>
                </a:lnTo>
                <a:lnTo>
                  <a:pt x="97895" y="485679"/>
                </a:lnTo>
                <a:lnTo>
                  <a:pt x="136305" y="512831"/>
                </a:lnTo>
                <a:lnTo>
                  <a:pt x="179179" y="533187"/>
                </a:lnTo>
                <a:lnTo>
                  <a:pt x="225739" y="545971"/>
                </a:lnTo>
                <a:lnTo>
                  <a:pt x="275209" y="550405"/>
                </a:lnTo>
                <a:lnTo>
                  <a:pt x="324681" y="545971"/>
                </a:lnTo>
                <a:lnTo>
                  <a:pt x="371243" y="533187"/>
                </a:lnTo>
                <a:lnTo>
                  <a:pt x="414117" y="512831"/>
                </a:lnTo>
                <a:lnTo>
                  <a:pt x="452527" y="485679"/>
                </a:lnTo>
                <a:lnTo>
                  <a:pt x="485696" y="452509"/>
                </a:lnTo>
                <a:lnTo>
                  <a:pt x="512846" y="414099"/>
                </a:lnTo>
                <a:lnTo>
                  <a:pt x="533201" y="371225"/>
                </a:lnTo>
                <a:lnTo>
                  <a:pt x="545984" y="324665"/>
                </a:lnTo>
                <a:lnTo>
                  <a:pt x="550418" y="275196"/>
                </a:lnTo>
                <a:lnTo>
                  <a:pt x="545984" y="225730"/>
                </a:lnTo>
                <a:lnTo>
                  <a:pt x="533201" y="179173"/>
                </a:lnTo>
                <a:lnTo>
                  <a:pt x="512846" y="136302"/>
                </a:lnTo>
                <a:lnTo>
                  <a:pt x="485696" y="97893"/>
                </a:lnTo>
                <a:lnTo>
                  <a:pt x="452527" y="64724"/>
                </a:lnTo>
                <a:lnTo>
                  <a:pt x="414117" y="37573"/>
                </a:lnTo>
                <a:lnTo>
                  <a:pt x="371243" y="17217"/>
                </a:lnTo>
                <a:lnTo>
                  <a:pt x="324681" y="4433"/>
                </a:lnTo>
                <a:lnTo>
                  <a:pt x="275209" y="0"/>
                </a:lnTo>
                <a:close/>
              </a:path>
            </a:pathLst>
          </a:custGeom>
          <a:solidFill>
            <a:srgbClr val="00B0D8"/>
          </a:solidFill>
        </p:spPr>
        <p:txBody>
          <a:bodyPr wrap="square" lIns="0" tIns="0" rIns="0" bIns="0" rtlCol="0"/>
          <a:lstStyle/>
          <a:p>
            <a:endParaRPr/>
          </a:p>
        </p:txBody>
      </p:sp>
      <p:sp>
        <p:nvSpPr>
          <p:cNvPr id="9" name="object 9"/>
          <p:cNvSpPr txBox="1"/>
          <p:nvPr/>
        </p:nvSpPr>
        <p:spPr>
          <a:xfrm>
            <a:off x="733100" y="4619311"/>
            <a:ext cx="9751186" cy="659155"/>
          </a:xfrm>
          <a:prstGeom prst="rect">
            <a:avLst/>
          </a:prstGeom>
        </p:spPr>
        <p:txBody>
          <a:bodyPr vert="horz" wrap="square" lIns="0" tIns="12700" rIns="0" bIns="0" rtlCol="0">
            <a:spAutoFit/>
          </a:bodyPr>
          <a:lstStyle/>
          <a:p>
            <a:pPr marL="296545" marR="859155">
              <a:lnSpc>
                <a:spcPct val="100000"/>
              </a:lnSpc>
              <a:spcBef>
                <a:spcPts val="100"/>
              </a:spcBef>
            </a:pPr>
            <a:r>
              <a:rPr sz="2100" b="1" spc="-20" dirty="0">
                <a:solidFill>
                  <a:srgbClr val="CF2553"/>
                </a:solidFill>
                <a:latin typeface="Arial"/>
                <a:cs typeface="Arial"/>
              </a:rPr>
              <a:t>STEM </a:t>
            </a:r>
            <a:r>
              <a:rPr sz="2100" b="1" spc="-25" dirty="0">
                <a:solidFill>
                  <a:srgbClr val="CF2553"/>
                </a:solidFill>
                <a:latin typeface="Arial"/>
                <a:cs typeface="Arial"/>
              </a:rPr>
              <a:t>career learning </a:t>
            </a:r>
            <a:r>
              <a:rPr lang="en-GB" sz="2100" b="1" spc="-15" dirty="0" smtClean="0">
                <a:solidFill>
                  <a:srgbClr val="CF2553"/>
                </a:solidFill>
                <a:latin typeface="Arial"/>
                <a:cs typeface="Arial"/>
              </a:rPr>
              <a:t>can be delivered in </a:t>
            </a:r>
            <a:r>
              <a:rPr sz="2100" b="1" spc="-20" dirty="0" smtClean="0">
                <a:solidFill>
                  <a:srgbClr val="CF2553"/>
                </a:solidFill>
                <a:latin typeface="Arial"/>
                <a:cs typeface="Arial"/>
              </a:rPr>
              <a:t>all </a:t>
            </a:r>
            <a:r>
              <a:rPr sz="2100" b="1" spc="-25" dirty="0">
                <a:solidFill>
                  <a:srgbClr val="CF2553"/>
                </a:solidFill>
                <a:latin typeface="Arial"/>
                <a:cs typeface="Arial"/>
              </a:rPr>
              <a:t>subjects, </a:t>
            </a:r>
            <a:r>
              <a:rPr sz="2100" b="1" spc="-20" dirty="0">
                <a:solidFill>
                  <a:srgbClr val="CF2553"/>
                </a:solidFill>
                <a:latin typeface="Arial"/>
                <a:cs typeface="Arial"/>
              </a:rPr>
              <a:t>not just </a:t>
            </a:r>
            <a:r>
              <a:rPr lang="en-GB" sz="2100" b="1" spc="-20" dirty="0" smtClean="0">
                <a:solidFill>
                  <a:srgbClr val="CF2553"/>
                </a:solidFill>
                <a:latin typeface="Arial"/>
                <a:cs typeface="Arial"/>
              </a:rPr>
              <a:t>Maths, </a:t>
            </a:r>
            <a:r>
              <a:rPr lang="en-GB" sz="2100" b="1" spc="-25" dirty="0">
                <a:solidFill>
                  <a:srgbClr val="CF2553"/>
                </a:solidFill>
                <a:latin typeface="Arial"/>
                <a:cs typeface="Arial"/>
              </a:rPr>
              <a:t>Design </a:t>
            </a:r>
            <a:r>
              <a:rPr lang="en-GB" sz="2100" b="1" spc="-20" dirty="0">
                <a:solidFill>
                  <a:srgbClr val="CF2553"/>
                </a:solidFill>
                <a:latin typeface="Arial"/>
                <a:cs typeface="Arial"/>
              </a:rPr>
              <a:t>and </a:t>
            </a:r>
            <a:r>
              <a:rPr lang="en-GB" sz="2100" b="1" spc="-55" dirty="0" smtClean="0">
                <a:solidFill>
                  <a:srgbClr val="CF2553"/>
                </a:solidFill>
                <a:latin typeface="Arial"/>
                <a:cs typeface="Arial"/>
              </a:rPr>
              <a:t>Technology, </a:t>
            </a:r>
            <a:r>
              <a:rPr lang="en-GB" sz="2100" b="1" spc="-20" dirty="0" smtClean="0">
                <a:solidFill>
                  <a:srgbClr val="CF2553"/>
                </a:solidFill>
                <a:latin typeface="Arial"/>
                <a:cs typeface="Arial"/>
              </a:rPr>
              <a:t>S</a:t>
            </a:r>
            <a:r>
              <a:rPr sz="2100" b="1" spc="-25" dirty="0" err="1" smtClean="0">
                <a:solidFill>
                  <a:srgbClr val="CF2553"/>
                </a:solidFill>
                <a:latin typeface="Arial"/>
                <a:cs typeface="Arial"/>
              </a:rPr>
              <a:t>cience</a:t>
            </a:r>
            <a:r>
              <a:rPr sz="2100" b="1" spc="-25" dirty="0">
                <a:solidFill>
                  <a:srgbClr val="CF2553"/>
                </a:solidFill>
                <a:latin typeface="Arial"/>
                <a:cs typeface="Arial"/>
              </a:rPr>
              <a:t>, </a:t>
            </a:r>
            <a:r>
              <a:rPr sz="2100" b="1" spc="-25" dirty="0" smtClean="0">
                <a:solidFill>
                  <a:srgbClr val="CF2553"/>
                </a:solidFill>
                <a:latin typeface="Arial"/>
                <a:cs typeface="Arial"/>
              </a:rPr>
              <a:t>Computing</a:t>
            </a:r>
            <a:r>
              <a:rPr sz="2100" b="1" spc="-55" dirty="0" smtClean="0">
                <a:solidFill>
                  <a:srgbClr val="CF2553"/>
                </a:solidFill>
                <a:latin typeface="Arial"/>
                <a:cs typeface="Arial"/>
              </a:rPr>
              <a:t>, </a:t>
            </a:r>
            <a:r>
              <a:rPr lang="en-GB" sz="2100" b="1" spc="-55" dirty="0" smtClean="0">
                <a:solidFill>
                  <a:srgbClr val="CF2553"/>
                </a:solidFill>
                <a:latin typeface="Arial"/>
                <a:cs typeface="Arial"/>
              </a:rPr>
              <a:t>and </a:t>
            </a:r>
            <a:r>
              <a:rPr sz="2100" b="1" spc="-25" dirty="0" smtClean="0">
                <a:solidFill>
                  <a:srgbClr val="CF2553"/>
                </a:solidFill>
                <a:latin typeface="Arial"/>
                <a:cs typeface="Arial"/>
              </a:rPr>
              <a:t>Engineering.</a:t>
            </a:r>
            <a:endParaRPr sz="2100" dirty="0">
              <a:latin typeface="Arial"/>
              <a:cs typeface="Arial"/>
            </a:endParaRPr>
          </a:p>
        </p:txBody>
      </p:sp>
      <p:sp>
        <p:nvSpPr>
          <p:cNvPr id="10" name="object 10"/>
          <p:cNvSpPr txBox="1"/>
          <p:nvPr/>
        </p:nvSpPr>
        <p:spPr>
          <a:xfrm>
            <a:off x="1445166" y="2489640"/>
            <a:ext cx="4597400" cy="345440"/>
          </a:xfrm>
          <a:prstGeom prst="rect">
            <a:avLst/>
          </a:prstGeom>
        </p:spPr>
        <p:txBody>
          <a:bodyPr vert="horz" wrap="square" lIns="0" tIns="12700" rIns="0" bIns="0" rtlCol="0">
            <a:spAutoFit/>
          </a:bodyPr>
          <a:lstStyle/>
          <a:p>
            <a:pPr marL="12700">
              <a:lnSpc>
                <a:spcPct val="100000"/>
              </a:lnSpc>
              <a:spcBef>
                <a:spcPts val="100"/>
              </a:spcBef>
            </a:pPr>
            <a:r>
              <a:rPr sz="2100" spc="15" dirty="0">
                <a:solidFill>
                  <a:srgbClr val="5D5F61"/>
                </a:solidFill>
                <a:latin typeface="Arial"/>
                <a:cs typeface="Arial"/>
              </a:rPr>
              <a:t>Explore what STEM career learning</a:t>
            </a:r>
            <a:r>
              <a:rPr sz="2100" spc="85" dirty="0">
                <a:solidFill>
                  <a:srgbClr val="5D5F61"/>
                </a:solidFill>
                <a:latin typeface="Arial"/>
                <a:cs typeface="Arial"/>
              </a:rPr>
              <a:t> </a:t>
            </a:r>
            <a:r>
              <a:rPr sz="2100" spc="20" dirty="0">
                <a:solidFill>
                  <a:srgbClr val="5D5F61"/>
                </a:solidFill>
                <a:latin typeface="Arial"/>
                <a:cs typeface="Arial"/>
              </a:rPr>
              <a:t>is</a:t>
            </a:r>
            <a:endParaRPr sz="2100">
              <a:latin typeface="Arial"/>
              <a:cs typeface="Arial"/>
            </a:endParaRPr>
          </a:p>
        </p:txBody>
      </p:sp>
      <p:sp>
        <p:nvSpPr>
          <p:cNvPr id="11" name="object 11"/>
          <p:cNvSpPr txBox="1"/>
          <p:nvPr/>
        </p:nvSpPr>
        <p:spPr>
          <a:xfrm>
            <a:off x="1445166" y="3122519"/>
            <a:ext cx="7066280" cy="671979"/>
          </a:xfrm>
          <a:prstGeom prst="rect">
            <a:avLst/>
          </a:prstGeom>
        </p:spPr>
        <p:txBody>
          <a:bodyPr vert="horz" wrap="square" lIns="0" tIns="12700" rIns="0" bIns="0" rtlCol="0">
            <a:spAutoFit/>
          </a:bodyPr>
          <a:lstStyle/>
          <a:p>
            <a:pPr marL="12700">
              <a:spcBef>
                <a:spcPts val="100"/>
              </a:spcBef>
            </a:pPr>
            <a:r>
              <a:rPr lang="en-US" sz="2100" spc="15" dirty="0" smtClean="0">
                <a:solidFill>
                  <a:srgbClr val="5D5F61"/>
                </a:solidFill>
                <a:latin typeface="Arial"/>
                <a:cs typeface="Arial"/>
              </a:rPr>
              <a:t>Consider </a:t>
            </a:r>
            <a:r>
              <a:rPr lang="en-US" sz="2100" spc="10" dirty="0">
                <a:solidFill>
                  <a:srgbClr val="5D5F61"/>
                </a:solidFill>
                <a:latin typeface="Arial"/>
                <a:cs typeface="Arial"/>
              </a:rPr>
              <a:t>how </a:t>
            </a:r>
            <a:r>
              <a:rPr lang="en-US" sz="2100" spc="15" dirty="0">
                <a:solidFill>
                  <a:srgbClr val="5D5F61"/>
                </a:solidFill>
                <a:latin typeface="Arial"/>
                <a:cs typeface="Arial"/>
              </a:rPr>
              <a:t>your role supports STEM career</a:t>
            </a:r>
            <a:r>
              <a:rPr lang="en-US" sz="2100" spc="155" dirty="0">
                <a:solidFill>
                  <a:srgbClr val="5D5F61"/>
                </a:solidFill>
                <a:latin typeface="Arial"/>
                <a:cs typeface="Arial"/>
              </a:rPr>
              <a:t> </a:t>
            </a:r>
            <a:r>
              <a:rPr lang="en-US" sz="2100" spc="20" dirty="0">
                <a:solidFill>
                  <a:srgbClr val="5D5F61"/>
                </a:solidFill>
                <a:latin typeface="Arial"/>
                <a:cs typeface="Arial"/>
              </a:rPr>
              <a:t>learning</a:t>
            </a:r>
            <a:endParaRPr lang="en-US" sz="2100" dirty="0">
              <a:latin typeface="Arial"/>
              <a:cs typeface="Arial"/>
            </a:endParaRPr>
          </a:p>
          <a:p>
            <a:pPr marL="12700">
              <a:lnSpc>
                <a:spcPct val="100000"/>
              </a:lnSpc>
              <a:spcBef>
                <a:spcPts val="100"/>
              </a:spcBef>
            </a:pPr>
            <a:endParaRPr sz="2100" dirty="0">
              <a:latin typeface="Arial"/>
              <a:cs typeface="Arial"/>
            </a:endParaRPr>
          </a:p>
        </p:txBody>
      </p:sp>
      <p:sp>
        <p:nvSpPr>
          <p:cNvPr id="12" name="object 12"/>
          <p:cNvSpPr txBox="1"/>
          <p:nvPr/>
        </p:nvSpPr>
        <p:spPr>
          <a:xfrm>
            <a:off x="882909" y="2429112"/>
            <a:ext cx="8010570" cy="1690847"/>
          </a:xfrm>
          <a:prstGeom prst="rect">
            <a:avLst/>
          </a:prstGeom>
        </p:spPr>
        <p:txBody>
          <a:bodyPr vert="horz" wrap="square" lIns="0" tIns="15875" rIns="0" bIns="0" rtlCol="0">
            <a:spAutoFit/>
          </a:bodyPr>
          <a:lstStyle/>
          <a:p>
            <a:pPr marL="12700">
              <a:lnSpc>
                <a:spcPct val="100000"/>
              </a:lnSpc>
              <a:spcBef>
                <a:spcPts val="125"/>
              </a:spcBef>
            </a:pPr>
            <a:r>
              <a:rPr sz="2600" b="1" spc="10" dirty="0">
                <a:solidFill>
                  <a:srgbClr val="FFFFFF"/>
                </a:solidFill>
                <a:latin typeface="Bliss"/>
                <a:cs typeface="Bliss"/>
              </a:rPr>
              <a:t>1</a:t>
            </a:r>
            <a:endParaRPr sz="2600" dirty="0">
              <a:latin typeface="Bliss"/>
              <a:cs typeface="Bliss"/>
            </a:endParaRPr>
          </a:p>
          <a:p>
            <a:pPr marL="12700">
              <a:lnSpc>
                <a:spcPct val="100000"/>
              </a:lnSpc>
              <a:spcBef>
                <a:spcPts val="1910"/>
              </a:spcBef>
            </a:pPr>
            <a:r>
              <a:rPr sz="2600" b="1" spc="10" dirty="0">
                <a:solidFill>
                  <a:srgbClr val="FFFFFF"/>
                </a:solidFill>
                <a:latin typeface="Bliss"/>
                <a:cs typeface="Bliss"/>
              </a:rPr>
              <a:t>2</a:t>
            </a:r>
            <a:endParaRPr sz="2600" dirty="0">
              <a:latin typeface="Bliss"/>
              <a:cs typeface="Bliss"/>
            </a:endParaRPr>
          </a:p>
          <a:p>
            <a:pPr marL="12700">
              <a:spcBef>
                <a:spcPts val="1770"/>
              </a:spcBef>
              <a:tabLst>
                <a:tab pos="574675" algn="l"/>
              </a:tabLst>
            </a:pPr>
            <a:r>
              <a:rPr sz="2600" b="1" spc="10" dirty="0" smtClean="0">
                <a:solidFill>
                  <a:srgbClr val="FFFFFF"/>
                </a:solidFill>
                <a:latin typeface="Bliss"/>
                <a:cs typeface="Bliss"/>
              </a:rPr>
              <a:t>3	</a:t>
            </a:r>
            <a:r>
              <a:rPr lang="en-US" sz="2100" spc="15" dirty="0">
                <a:solidFill>
                  <a:srgbClr val="5D5F61"/>
                </a:solidFill>
                <a:latin typeface="Arial"/>
                <a:cs typeface="Arial"/>
              </a:rPr>
              <a:t>Review what STEM career learning </a:t>
            </a:r>
            <a:r>
              <a:rPr lang="en-US" sz="2100" spc="10" dirty="0">
                <a:solidFill>
                  <a:srgbClr val="5D5F61"/>
                </a:solidFill>
                <a:latin typeface="Arial"/>
                <a:cs typeface="Arial"/>
              </a:rPr>
              <a:t>is </a:t>
            </a:r>
            <a:r>
              <a:rPr lang="en-US" sz="2100" spc="15" dirty="0">
                <a:solidFill>
                  <a:srgbClr val="5D5F61"/>
                </a:solidFill>
                <a:latin typeface="Arial"/>
                <a:cs typeface="Arial"/>
              </a:rPr>
              <a:t>already taking</a:t>
            </a:r>
            <a:r>
              <a:rPr lang="en-US" sz="2100" spc="185" dirty="0">
                <a:solidFill>
                  <a:srgbClr val="5D5F61"/>
                </a:solidFill>
                <a:latin typeface="Arial"/>
                <a:cs typeface="Arial"/>
              </a:rPr>
              <a:t> </a:t>
            </a:r>
            <a:r>
              <a:rPr lang="en-US" sz="2100" spc="20" dirty="0" smtClean="0">
                <a:solidFill>
                  <a:srgbClr val="5D5F61"/>
                </a:solidFill>
                <a:latin typeface="Arial"/>
                <a:cs typeface="Arial"/>
              </a:rPr>
              <a:t>place</a:t>
            </a:r>
            <a:endParaRPr lang="en-US" sz="2100" spc="20" dirty="0">
              <a:solidFill>
                <a:srgbClr val="5D5F61"/>
              </a:solidFill>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p:nvPr/>
        </p:nvSpPr>
        <p:spPr>
          <a:xfrm>
            <a:off x="707299" y="2273534"/>
            <a:ext cx="8826500" cy="2637902"/>
          </a:xfrm>
          <a:prstGeom prst="rect">
            <a:avLst/>
          </a:prstGeom>
        </p:spPr>
        <p:txBody>
          <a:bodyPr vert="horz" wrap="square" lIns="0" tIns="120650" rIns="0" bIns="0" rtlCol="0">
            <a:spAutoFit/>
          </a:bodyPr>
          <a:lstStyle/>
          <a:p>
            <a:pPr marL="12065">
              <a:lnSpc>
                <a:spcPct val="100000"/>
              </a:lnSpc>
              <a:spcBef>
                <a:spcPts val="950"/>
              </a:spcBef>
              <a:tabLst>
                <a:tab pos="240665" algn="l"/>
                <a:tab pos="241300" algn="l"/>
              </a:tabLst>
            </a:pPr>
            <a:r>
              <a:rPr lang="en-GB" sz="2100" spc="15" dirty="0" smtClean="0">
                <a:solidFill>
                  <a:srgbClr val="5D5F61"/>
                </a:solidFill>
                <a:latin typeface="Arial"/>
                <a:cs typeface="Arial"/>
              </a:rPr>
              <a:t>Subject linked careers resources available for:</a:t>
            </a:r>
            <a:endParaRPr sz="2100" dirty="0">
              <a:latin typeface="Arial"/>
              <a:cs typeface="Arial"/>
            </a:endParaRPr>
          </a:p>
          <a:p>
            <a:pPr marL="240665" indent="-228600">
              <a:lnSpc>
                <a:spcPct val="100000"/>
              </a:lnSpc>
              <a:spcBef>
                <a:spcPts val="850"/>
              </a:spcBef>
              <a:buChar char="•"/>
              <a:tabLst>
                <a:tab pos="240665" algn="l"/>
                <a:tab pos="241300" algn="l"/>
              </a:tabLst>
            </a:pPr>
            <a:r>
              <a:rPr lang="en-GB" sz="2100" spc="15" dirty="0" smtClean="0">
                <a:solidFill>
                  <a:srgbClr val="5D5F61"/>
                </a:solidFill>
                <a:latin typeface="Arial"/>
                <a:cs typeface="Arial"/>
              </a:rPr>
              <a:t>Science</a:t>
            </a:r>
          </a:p>
          <a:p>
            <a:pPr marL="240665" indent="-228600">
              <a:lnSpc>
                <a:spcPct val="100000"/>
              </a:lnSpc>
              <a:spcBef>
                <a:spcPts val="850"/>
              </a:spcBef>
              <a:buChar char="•"/>
              <a:tabLst>
                <a:tab pos="240665" algn="l"/>
                <a:tab pos="241300" algn="l"/>
              </a:tabLst>
            </a:pPr>
            <a:r>
              <a:rPr lang="en-GB" sz="2100" spc="15" dirty="0" smtClean="0">
                <a:solidFill>
                  <a:srgbClr val="5D5F61"/>
                </a:solidFill>
                <a:latin typeface="Arial"/>
                <a:cs typeface="Arial"/>
              </a:rPr>
              <a:t>Mathematics</a:t>
            </a:r>
          </a:p>
          <a:p>
            <a:pPr marL="240665" indent="-228600">
              <a:lnSpc>
                <a:spcPct val="100000"/>
              </a:lnSpc>
              <a:spcBef>
                <a:spcPts val="850"/>
              </a:spcBef>
              <a:buChar char="•"/>
              <a:tabLst>
                <a:tab pos="240665" algn="l"/>
                <a:tab pos="241300" algn="l"/>
              </a:tabLst>
            </a:pPr>
            <a:r>
              <a:rPr lang="en-GB" sz="2100" spc="15" dirty="0" smtClean="0">
                <a:solidFill>
                  <a:srgbClr val="5D5F61"/>
                </a:solidFill>
                <a:latin typeface="Arial"/>
                <a:cs typeface="Arial"/>
              </a:rPr>
              <a:t>Design and Technology</a:t>
            </a:r>
          </a:p>
          <a:p>
            <a:pPr marL="240665" indent="-228600">
              <a:lnSpc>
                <a:spcPct val="100000"/>
              </a:lnSpc>
              <a:spcBef>
                <a:spcPts val="850"/>
              </a:spcBef>
              <a:buChar char="•"/>
              <a:tabLst>
                <a:tab pos="240665" algn="l"/>
                <a:tab pos="241300" algn="l"/>
              </a:tabLst>
            </a:pPr>
            <a:r>
              <a:rPr lang="en-GB" sz="2100" spc="15" dirty="0" smtClean="0">
                <a:solidFill>
                  <a:srgbClr val="5D5F61"/>
                </a:solidFill>
                <a:latin typeface="Arial"/>
                <a:cs typeface="Arial"/>
              </a:rPr>
              <a:t>Computing</a:t>
            </a:r>
          </a:p>
          <a:p>
            <a:pPr marL="240665" indent="-228600">
              <a:lnSpc>
                <a:spcPct val="100000"/>
              </a:lnSpc>
              <a:spcBef>
                <a:spcPts val="850"/>
              </a:spcBef>
              <a:buChar char="•"/>
              <a:tabLst>
                <a:tab pos="240665" algn="l"/>
                <a:tab pos="241300" algn="l"/>
              </a:tabLst>
            </a:pPr>
            <a:r>
              <a:rPr lang="en-GB" sz="2100" spc="15" dirty="0" smtClean="0">
                <a:solidFill>
                  <a:srgbClr val="5D5F61"/>
                </a:solidFill>
                <a:latin typeface="Arial"/>
                <a:cs typeface="Arial"/>
              </a:rPr>
              <a:t>Engineering</a:t>
            </a:r>
            <a:endParaRPr sz="2100" dirty="0">
              <a:latin typeface="Arial"/>
              <a:cs typeface="Arial"/>
            </a:endParaRPr>
          </a:p>
        </p:txBody>
      </p:sp>
      <p:sp>
        <p:nvSpPr>
          <p:cNvPr id="2" name="object 2"/>
          <p:cNvSpPr txBox="1"/>
          <p:nvPr/>
        </p:nvSpPr>
        <p:spPr>
          <a:xfrm>
            <a:off x="707299" y="1683683"/>
            <a:ext cx="5963285" cy="482600"/>
          </a:xfrm>
          <a:prstGeom prst="rect">
            <a:avLst/>
          </a:prstGeom>
        </p:spPr>
        <p:txBody>
          <a:bodyPr vert="horz" wrap="square" lIns="0" tIns="12700" rIns="0" bIns="0" rtlCol="0">
            <a:spAutoFit/>
          </a:bodyPr>
          <a:lstStyle/>
          <a:p>
            <a:pPr marL="12700">
              <a:lnSpc>
                <a:spcPct val="100000"/>
              </a:lnSpc>
              <a:spcBef>
                <a:spcPts val="100"/>
              </a:spcBef>
            </a:pPr>
            <a:r>
              <a:rPr sz="3000" b="1" spc="20" dirty="0">
                <a:solidFill>
                  <a:srgbClr val="6CBE45"/>
                </a:solidFill>
                <a:latin typeface="Arial"/>
                <a:cs typeface="Arial"/>
              </a:rPr>
              <a:t>STEM career </a:t>
            </a:r>
            <a:r>
              <a:rPr sz="3000" b="1" spc="25" dirty="0">
                <a:solidFill>
                  <a:srgbClr val="6CBE45"/>
                </a:solidFill>
                <a:latin typeface="Arial"/>
                <a:cs typeface="Arial"/>
              </a:rPr>
              <a:t>learning</a:t>
            </a:r>
            <a:r>
              <a:rPr sz="3000" b="1" spc="60" dirty="0">
                <a:solidFill>
                  <a:srgbClr val="6CBE45"/>
                </a:solidFill>
                <a:latin typeface="Arial"/>
                <a:cs typeface="Arial"/>
              </a:rPr>
              <a:t> </a:t>
            </a:r>
            <a:r>
              <a:rPr sz="3000" b="1" spc="25" dirty="0">
                <a:solidFill>
                  <a:srgbClr val="6CBE45"/>
                </a:solidFill>
                <a:latin typeface="Arial"/>
                <a:cs typeface="Arial"/>
              </a:rPr>
              <a:t>resources</a:t>
            </a:r>
            <a:endParaRPr sz="3000">
              <a:latin typeface="Arial"/>
              <a:cs typeface="Arial"/>
            </a:endParaRPr>
          </a:p>
        </p:txBody>
      </p:sp>
      <p:sp>
        <p:nvSpPr>
          <p:cNvPr id="3" name="object 3"/>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5" name="Rectangle 4"/>
          <p:cNvSpPr/>
          <p:nvPr/>
        </p:nvSpPr>
        <p:spPr>
          <a:xfrm>
            <a:off x="621315" y="5265080"/>
            <a:ext cx="4650595" cy="415498"/>
          </a:xfrm>
          <a:prstGeom prst="rect">
            <a:avLst/>
          </a:prstGeom>
        </p:spPr>
        <p:txBody>
          <a:bodyPr wrap="square">
            <a:spAutoFit/>
          </a:bodyPr>
          <a:lstStyle/>
          <a:p>
            <a:pPr algn="ctr"/>
            <a:r>
              <a:rPr lang="en-GB" sz="2100" dirty="0" smtClean="0">
                <a:latin typeface="Arial" panose="020B0604020202020204" pitchFamily="34" charset="0"/>
                <a:cs typeface="Arial" panose="020B0604020202020204" pitchFamily="34" charset="0"/>
                <a:hlinkClick r:id="rId3"/>
              </a:rPr>
              <a:t>https://www.stem.org.uk/stem-careers</a:t>
            </a:r>
            <a:endParaRPr lang="en-GB" sz="21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a:srcRect l="33994" t="50648" r="33132" b="838"/>
          <a:stretch/>
        </p:blipFill>
        <p:spPr>
          <a:xfrm>
            <a:off x="5599133" y="4529757"/>
            <a:ext cx="2280213" cy="1804738"/>
          </a:xfrm>
          <a:prstGeom prst="rect">
            <a:avLst/>
          </a:prstGeom>
        </p:spPr>
      </p:pic>
      <p:pic>
        <p:nvPicPr>
          <p:cNvPr id="8" name="Picture 7"/>
          <p:cNvPicPr>
            <a:picLocks noChangeAspect="1"/>
          </p:cNvPicPr>
          <p:nvPr/>
        </p:nvPicPr>
        <p:blipFill rotWithShape="1">
          <a:blip r:embed="rId4"/>
          <a:srcRect l="33963" t="2073" r="33536" b="47240"/>
          <a:stretch/>
        </p:blipFill>
        <p:spPr>
          <a:xfrm>
            <a:off x="7772874" y="4580851"/>
            <a:ext cx="2179530" cy="1753644"/>
          </a:xfrm>
          <a:prstGeom prst="rect">
            <a:avLst/>
          </a:prstGeom>
        </p:spPr>
      </p:pic>
      <p:pic>
        <p:nvPicPr>
          <p:cNvPr id="10" name="Picture 9"/>
          <p:cNvPicPr>
            <a:picLocks noChangeAspect="1"/>
          </p:cNvPicPr>
          <p:nvPr/>
        </p:nvPicPr>
        <p:blipFill rotWithShape="1">
          <a:blip r:embed="rId4"/>
          <a:srcRect r="65538" b="48085"/>
          <a:stretch/>
        </p:blipFill>
        <p:spPr>
          <a:xfrm>
            <a:off x="5508947" y="2668400"/>
            <a:ext cx="2370399" cy="1842283"/>
          </a:xfrm>
          <a:prstGeom prst="rect">
            <a:avLst/>
          </a:prstGeom>
        </p:spPr>
      </p:pic>
      <p:pic>
        <p:nvPicPr>
          <p:cNvPr id="11" name="Picture 10"/>
          <p:cNvPicPr>
            <a:picLocks noChangeAspect="1"/>
          </p:cNvPicPr>
          <p:nvPr/>
        </p:nvPicPr>
        <p:blipFill rotWithShape="1">
          <a:blip r:embed="rId4"/>
          <a:srcRect l="66184" b="48145"/>
          <a:stretch/>
        </p:blipFill>
        <p:spPr>
          <a:xfrm>
            <a:off x="7728743" y="2695450"/>
            <a:ext cx="2267792" cy="1794070"/>
          </a:xfrm>
          <a:prstGeom prst="rect">
            <a:avLst/>
          </a:prstGeom>
        </p:spPr>
      </p:pic>
    </p:spTree>
    <p:extLst>
      <p:ext uri="{BB962C8B-B14F-4D97-AF65-F5344CB8AC3E}">
        <p14:creationId xmlns:p14="http://schemas.microsoft.com/office/powerpoint/2010/main" val="29726406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1683683"/>
            <a:ext cx="5963285" cy="482600"/>
          </a:xfrm>
          <a:prstGeom prst="rect">
            <a:avLst/>
          </a:prstGeom>
        </p:spPr>
        <p:txBody>
          <a:bodyPr vert="horz" wrap="square" lIns="0" tIns="12700" rIns="0" bIns="0" rtlCol="0">
            <a:spAutoFit/>
          </a:bodyPr>
          <a:lstStyle/>
          <a:p>
            <a:pPr marL="12700">
              <a:lnSpc>
                <a:spcPct val="100000"/>
              </a:lnSpc>
              <a:spcBef>
                <a:spcPts val="100"/>
              </a:spcBef>
            </a:pPr>
            <a:r>
              <a:rPr sz="3000" b="1" spc="20" dirty="0">
                <a:solidFill>
                  <a:srgbClr val="6CBE45"/>
                </a:solidFill>
                <a:latin typeface="Arial"/>
                <a:cs typeface="Arial"/>
              </a:rPr>
              <a:t>STEM career </a:t>
            </a:r>
            <a:r>
              <a:rPr sz="3000" b="1" spc="25" dirty="0">
                <a:solidFill>
                  <a:srgbClr val="6CBE45"/>
                </a:solidFill>
                <a:latin typeface="Arial"/>
                <a:cs typeface="Arial"/>
              </a:rPr>
              <a:t>learning</a:t>
            </a:r>
            <a:r>
              <a:rPr sz="3000" b="1" spc="60" dirty="0">
                <a:solidFill>
                  <a:srgbClr val="6CBE45"/>
                </a:solidFill>
                <a:latin typeface="Arial"/>
                <a:cs typeface="Arial"/>
              </a:rPr>
              <a:t> </a:t>
            </a:r>
            <a:r>
              <a:rPr sz="3000" b="1" spc="25" dirty="0">
                <a:solidFill>
                  <a:srgbClr val="6CBE45"/>
                </a:solidFill>
                <a:latin typeface="Arial"/>
                <a:cs typeface="Arial"/>
              </a:rPr>
              <a:t>resources</a:t>
            </a:r>
            <a:endParaRPr sz="3000">
              <a:latin typeface="Arial"/>
              <a:cs typeface="Arial"/>
            </a:endParaRPr>
          </a:p>
        </p:txBody>
      </p:sp>
      <p:sp>
        <p:nvSpPr>
          <p:cNvPr id="3" name="object 3"/>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4" name="object 4"/>
          <p:cNvSpPr txBox="1"/>
          <p:nvPr/>
        </p:nvSpPr>
        <p:spPr>
          <a:xfrm>
            <a:off x="707299" y="2496022"/>
            <a:ext cx="9242600" cy="3244478"/>
          </a:xfrm>
          <a:prstGeom prst="rect">
            <a:avLst/>
          </a:prstGeom>
        </p:spPr>
        <p:txBody>
          <a:bodyPr vert="horz" wrap="square" lIns="0" tIns="12700" rIns="0" bIns="0" rtlCol="0">
            <a:spAutoFit/>
          </a:bodyPr>
          <a:lstStyle/>
          <a:p>
            <a:r>
              <a:rPr lang="en-US" sz="2100" dirty="0" smtClean="0">
                <a:solidFill>
                  <a:schemeClr val="bg1">
                    <a:lumMod val="50000"/>
                  </a:schemeClr>
                </a:solidFill>
                <a:latin typeface="Arial" charset="0"/>
                <a:ea typeface="Arial" charset="0"/>
                <a:cs typeface="Arial" charset="0"/>
              </a:rPr>
              <a:t>Careers &amp; Enterprise Company (2017) </a:t>
            </a:r>
            <a:r>
              <a:rPr lang="en-US" sz="2100" u="sng" dirty="0" smtClean="0">
                <a:latin typeface="Arial" charset="0"/>
                <a:ea typeface="Arial" charset="0"/>
                <a:cs typeface="Arial" charset="0"/>
                <a:hlinkClick r:id="rId3"/>
              </a:rPr>
              <a:t>Careers in the curriculum: what works</a:t>
            </a:r>
            <a:endParaRPr lang="en-US" sz="2100" dirty="0" smtClean="0">
              <a:latin typeface="Arial" charset="0"/>
              <a:ea typeface="Arial" charset="0"/>
              <a:cs typeface="Arial" charset="0"/>
            </a:endParaRPr>
          </a:p>
          <a:p>
            <a:r>
              <a:rPr lang="en-US" sz="2100" dirty="0" smtClean="0">
                <a:solidFill>
                  <a:schemeClr val="bg1">
                    <a:lumMod val="50000"/>
                  </a:schemeClr>
                </a:solidFill>
                <a:latin typeface="Arial" charset="0"/>
                <a:ea typeface="Arial" charset="0"/>
                <a:cs typeface="Arial" charset="0"/>
              </a:rPr>
              <a:t>Free online training: </a:t>
            </a:r>
            <a:r>
              <a:rPr lang="en-US" sz="2100" u="sng" dirty="0" smtClean="0">
                <a:latin typeface="Arial" charset="0"/>
                <a:ea typeface="Arial" charset="0"/>
                <a:cs typeface="Arial" charset="0"/>
                <a:hlinkClick r:id="rId4"/>
              </a:rPr>
              <a:t>Linking Curriculum Learning to STEM Careers</a:t>
            </a:r>
            <a:endParaRPr lang="en-US" sz="2100" dirty="0" smtClean="0">
              <a:latin typeface="Arial" charset="0"/>
              <a:ea typeface="Arial" charset="0"/>
              <a:cs typeface="Arial" charset="0"/>
            </a:endParaRPr>
          </a:p>
          <a:p>
            <a:r>
              <a:rPr lang="en-US" sz="2100" dirty="0" smtClean="0">
                <a:solidFill>
                  <a:schemeClr val="bg1">
                    <a:lumMod val="50000"/>
                  </a:schemeClr>
                </a:solidFill>
                <a:latin typeface="Arial" charset="0"/>
                <a:ea typeface="Arial" charset="0"/>
                <a:cs typeface="Arial" charset="0"/>
              </a:rPr>
              <a:t>Learn more about </a:t>
            </a:r>
            <a:r>
              <a:rPr lang="en-US" sz="2100" u="sng" dirty="0" smtClean="0">
                <a:latin typeface="Arial" charset="0"/>
                <a:ea typeface="Arial" charset="0"/>
                <a:cs typeface="Arial" charset="0"/>
                <a:hlinkClick r:id="rId5"/>
              </a:rPr>
              <a:t>Essential Skills with the Skills Builder Framework</a:t>
            </a:r>
            <a:endParaRPr lang="en-US" sz="2100" dirty="0" smtClean="0">
              <a:latin typeface="Arial" charset="0"/>
              <a:ea typeface="Arial" charset="0"/>
              <a:cs typeface="Arial" charset="0"/>
            </a:endParaRPr>
          </a:p>
          <a:p>
            <a:r>
              <a:rPr lang="en-US" sz="2100" dirty="0" smtClean="0">
                <a:solidFill>
                  <a:schemeClr val="bg1">
                    <a:lumMod val="50000"/>
                  </a:schemeClr>
                </a:solidFill>
                <a:latin typeface="Arial" charset="0"/>
                <a:ea typeface="Arial" charset="0"/>
                <a:cs typeface="Arial" charset="0"/>
              </a:rPr>
              <a:t>Find out about </a:t>
            </a:r>
            <a:r>
              <a:rPr lang="en-US" sz="2100" u="sng" dirty="0" smtClean="0">
                <a:latin typeface="Arial" charset="0"/>
                <a:ea typeface="Arial" charset="0"/>
                <a:cs typeface="Arial" charset="0"/>
                <a:hlinkClick r:id="rId6"/>
              </a:rPr>
              <a:t>Gatsby Benchmark 4</a:t>
            </a:r>
            <a:endParaRPr lang="en-US" sz="2100" dirty="0" smtClean="0">
              <a:latin typeface="Arial" charset="0"/>
              <a:ea typeface="Arial" charset="0"/>
              <a:cs typeface="Arial" charset="0"/>
            </a:endParaRPr>
          </a:p>
          <a:p>
            <a:endParaRPr lang="en-US" sz="2100" dirty="0" smtClean="0">
              <a:latin typeface="Arial" charset="0"/>
              <a:ea typeface="Arial" charset="0"/>
              <a:cs typeface="Arial" charset="0"/>
            </a:endParaRPr>
          </a:p>
          <a:p>
            <a:r>
              <a:rPr lang="en-US" sz="2100" b="1" dirty="0" smtClean="0">
                <a:solidFill>
                  <a:schemeClr val="bg1">
                    <a:lumMod val="50000"/>
                  </a:schemeClr>
                </a:solidFill>
                <a:latin typeface="Arial" charset="0"/>
                <a:ea typeface="Arial" charset="0"/>
                <a:cs typeface="Arial" charset="0"/>
              </a:rPr>
              <a:t>Curriculum-specific resources:</a:t>
            </a:r>
            <a:endParaRPr lang="en-US" sz="2100" dirty="0" smtClean="0">
              <a:solidFill>
                <a:schemeClr val="bg1">
                  <a:lumMod val="50000"/>
                </a:schemeClr>
              </a:solidFill>
              <a:latin typeface="Arial" charset="0"/>
              <a:ea typeface="Arial" charset="0"/>
              <a:cs typeface="Arial" charset="0"/>
            </a:endParaRPr>
          </a:p>
          <a:p>
            <a:r>
              <a:rPr lang="en-US" sz="2100" u="sng" dirty="0" smtClean="0">
                <a:latin typeface="Arial" charset="0"/>
                <a:ea typeface="Arial" charset="0"/>
                <a:cs typeface="Arial" charset="0"/>
                <a:hlinkClick r:id="rId7"/>
              </a:rPr>
              <a:t>STEM Learning’s free STEM careers resource collections</a:t>
            </a:r>
            <a:endParaRPr lang="en-US" sz="2100" dirty="0" smtClean="0">
              <a:latin typeface="Arial" charset="0"/>
              <a:ea typeface="Arial" charset="0"/>
              <a:cs typeface="Arial" charset="0"/>
            </a:endParaRPr>
          </a:p>
          <a:p>
            <a:r>
              <a:rPr lang="en-US" sz="2100" u="sng" dirty="0" smtClean="0">
                <a:latin typeface="Arial" charset="0"/>
                <a:ea typeface="Arial" charset="0"/>
                <a:cs typeface="Arial" charset="0"/>
                <a:hlinkClick r:id="rId8"/>
              </a:rPr>
              <a:t>Institution of Engineering and Technology</a:t>
            </a:r>
            <a:endParaRPr lang="en-US" sz="2100" dirty="0" smtClean="0">
              <a:latin typeface="Arial" charset="0"/>
              <a:ea typeface="Arial" charset="0"/>
              <a:cs typeface="Arial" charset="0"/>
            </a:endParaRPr>
          </a:p>
          <a:p>
            <a:r>
              <a:rPr lang="en-US" sz="2100" u="sng" dirty="0" smtClean="0">
                <a:latin typeface="Arial" charset="0"/>
                <a:ea typeface="Arial" charset="0"/>
                <a:cs typeface="Arial" charset="0"/>
                <a:hlinkClick r:id="rId9"/>
              </a:rPr>
              <a:t>Institute of Physics</a:t>
            </a:r>
            <a:endParaRPr lang="en-US" sz="2100" dirty="0" smtClean="0">
              <a:latin typeface="Arial" charset="0"/>
              <a:ea typeface="Arial" charset="0"/>
              <a:cs typeface="Arial" charset="0"/>
            </a:endParaRPr>
          </a:p>
          <a:p>
            <a:r>
              <a:rPr lang="en-US" sz="2100" u="sng" dirty="0" smtClean="0">
                <a:latin typeface="Arial" charset="0"/>
                <a:ea typeface="Arial" charset="0"/>
                <a:cs typeface="Arial" charset="0"/>
                <a:hlinkClick r:id="rId10"/>
              </a:rPr>
              <a:t>Royal Society of Chemistry</a:t>
            </a:r>
            <a:endParaRPr lang="en-US" sz="2100" dirty="0">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1683683"/>
            <a:ext cx="5963285" cy="482600"/>
          </a:xfrm>
          <a:prstGeom prst="rect">
            <a:avLst/>
          </a:prstGeom>
        </p:spPr>
        <p:txBody>
          <a:bodyPr vert="horz" wrap="square" lIns="0" tIns="12700" rIns="0" bIns="0" rtlCol="0">
            <a:spAutoFit/>
          </a:bodyPr>
          <a:lstStyle/>
          <a:p>
            <a:pPr marL="12700">
              <a:lnSpc>
                <a:spcPct val="100000"/>
              </a:lnSpc>
              <a:spcBef>
                <a:spcPts val="100"/>
              </a:spcBef>
            </a:pPr>
            <a:r>
              <a:rPr sz="3000" b="1" spc="20" dirty="0">
                <a:solidFill>
                  <a:srgbClr val="6CBE45"/>
                </a:solidFill>
                <a:latin typeface="Arial"/>
                <a:cs typeface="Arial"/>
              </a:rPr>
              <a:t>STEM career </a:t>
            </a:r>
            <a:r>
              <a:rPr sz="3000" b="1" spc="25" dirty="0">
                <a:solidFill>
                  <a:srgbClr val="6CBE45"/>
                </a:solidFill>
                <a:latin typeface="Arial"/>
                <a:cs typeface="Arial"/>
              </a:rPr>
              <a:t>learning</a:t>
            </a:r>
            <a:r>
              <a:rPr sz="3000" b="1" spc="60" dirty="0">
                <a:solidFill>
                  <a:srgbClr val="6CBE45"/>
                </a:solidFill>
                <a:latin typeface="Arial"/>
                <a:cs typeface="Arial"/>
              </a:rPr>
              <a:t> </a:t>
            </a:r>
            <a:r>
              <a:rPr sz="3000" b="1" spc="25" dirty="0">
                <a:solidFill>
                  <a:srgbClr val="6CBE45"/>
                </a:solidFill>
                <a:latin typeface="Arial"/>
                <a:cs typeface="Arial"/>
              </a:rPr>
              <a:t>resources</a:t>
            </a:r>
            <a:endParaRPr sz="3000">
              <a:latin typeface="Arial"/>
              <a:cs typeface="Arial"/>
            </a:endParaRPr>
          </a:p>
        </p:txBody>
      </p:sp>
      <p:sp>
        <p:nvSpPr>
          <p:cNvPr id="3" name="object 3"/>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4" name="object 4"/>
          <p:cNvSpPr txBox="1"/>
          <p:nvPr/>
        </p:nvSpPr>
        <p:spPr>
          <a:xfrm>
            <a:off x="707299" y="2496022"/>
            <a:ext cx="9242600" cy="3244478"/>
          </a:xfrm>
          <a:prstGeom prst="rect">
            <a:avLst/>
          </a:prstGeom>
        </p:spPr>
        <p:txBody>
          <a:bodyPr vert="horz" wrap="square" lIns="0" tIns="12700" rIns="0" bIns="0" rtlCol="0">
            <a:spAutoFit/>
          </a:bodyPr>
          <a:lstStyle/>
          <a:p>
            <a:r>
              <a:rPr lang="en-US" sz="2100" u="sng" dirty="0" smtClean="0">
                <a:latin typeface="Arial"/>
                <a:hlinkClick r:id="rId3"/>
              </a:rPr>
              <a:t>Royal Society of Biology</a:t>
            </a:r>
            <a:endParaRPr lang="en-US" sz="2100" dirty="0" smtClean="0">
              <a:latin typeface="Arial"/>
            </a:endParaRPr>
          </a:p>
          <a:p>
            <a:r>
              <a:rPr lang="en-US" sz="2100" u="sng" dirty="0" smtClean="0">
                <a:latin typeface="Arial"/>
                <a:hlinkClick r:id="rId4"/>
              </a:rPr>
              <a:t>Institute of Mathematics: Maths Careers</a:t>
            </a:r>
            <a:endParaRPr lang="en-US" sz="2100" dirty="0" smtClean="0">
              <a:latin typeface="Arial"/>
            </a:endParaRPr>
          </a:p>
          <a:p>
            <a:r>
              <a:rPr lang="en-US" sz="2100" u="sng" dirty="0" smtClean="0">
                <a:latin typeface="Arial"/>
                <a:hlinkClick r:id="rId5"/>
              </a:rPr>
              <a:t>Tomorrow’s Engineers Resources</a:t>
            </a:r>
            <a:endParaRPr lang="en-US" sz="2100" u="sng" dirty="0" smtClean="0">
              <a:latin typeface="Arial"/>
            </a:endParaRPr>
          </a:p>
          <a:p>
            <a:endParaRPr lang="en-US" sz="2100" u="sng" dirty="0" smtClean="0">
              <a:latin typeface="Arial"/>
            </a:endParaRPr>
          </a:p>
          <a:p>
            <a:r>
              <a:rPr lang="en-US" sz="2100" b="1" dirty="0" smtClean="0">
                <a:solidFill>
                  <a:schemeClr val="bg1">
                    <a:lumMod val="50000"/>
                  </a:schemeClr>
                </a:solidFill>
                <a:latin typeface="Arial"/>
              </a:rPr>
              <a:t>Ideas for enrichment resources and STEM-themed events and competitions:</a:t>
            </a:r>
            <a:endParaRPr lang="en-US" sz="2100" dirty="0" smtClean="0">
              <a:solidFill>
                <a:schemeClr val="bg1">
                  <a:lumMod val="50000"/>
                </a:schemeClr>
              </a:solidFill>
              <a:latin typeface="Arial"/>
            </a:endParaRPr>
          </a:p>
          <a:p>
            <a:r>
              <a:rPr lang="en-US" sz="2100" u="sng" dirty="0" smtClean="0">
                <a:latin typeface="Arial"/>
                <a:hlinkClick r:id="rId6"/>
              </a:rPr>
              <a:t>Resources and training to support STEM Clubs</a:t>
            </a:r>
            <a:endParaRPr lang="en-US" sz="2100" dirty="0" smtClean="0">
              <a:latin typeface="Arial"/>
            </a:endParaRPr>
          </a:p>
          <a:p>
            <a:r>
              <a:rPr lang="en-US" sz="2100" u="sng" dirty="0" smtClean="0">
                <a:latin typeface="Arial"/>
                <a:hlinkClick r:id="rId7"/>
              </a:rPr>
              <a:t>Royal Academy of Engineering</a:t>
            </a:r>
            <a:endParaRPr lang="en-US" sz="2100" dirty="0" smtClean="0">
              <a:latin typeface="Arial"/>
            </a:endParaRPr>
          </a:p>
          <a:p>
            <a:r>
              <a:rPr lang="en-US" sz="2100" u="sng" dirty="0" smtClean="0">
                <a:latin typeface="Arial"/>
                <a:hlinkClick r:id="rId8"/>
              </a:rPr>
              <a:t>The Big Bang Fair and The Big Bang Near Me</a:t>
            </a:r>
            <a:endParaRPr lang="en-US" sz="2100" dirty="0" smtClean="0">
              <a:latin typeface="Arial"/>
            </a:endParaRPr>
          </a:p>
          <a:p>
            <a:r>
              <a:rPr lang="en-US" sz="2100" u="sng" dirty="0" smtClean="0">
                <a:latin typeface="Arial"/>
                <a:hlinkClick r:id="rId9"/>
              </a:rPr>
              <a:t>Royal Institute Masterclass</a:t>
            </a:r>
            <a:endParaRPr lang="en-US" sz="2100" dirty="0">
              <a:latin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1683683"/>
            <a:ext cx="5963285" cy="482600"/>
          </a:xfrm>
          <a:prstGeom prst="rect">
            <a:avLst/>
          </a:prstGeom>
        </p:spPr>
        <p:txBody>
          <a:bodyPr vert="horz" wrap="square" lIns="0" tIns="12700" rIns="0" bIns="0" rtlCol="0">
            <a:spAutoFit/>
          </a:bodyPr>
          <a:lstStyle/>
          <a:p>
            <a:pPr marL="12700">
              <a:lnSpc>
                <a:spcPct val="100000"/>
              </a:lnSpc>
              <a:spcBef>
                <a:spcPts val="100"/>
              </a:spcBef>
            </a:pPr>
            <a:r>
              <a:rPr sz="3000" b="1" spc="20" dirty="0">
                <a:solidFill>
                  <a:srgbClr val="6CBE45"/>
                </a:solidFill>
                <a:latin typeface="Arial"/>
                <a:cs typeface="Arial"/>
              </a:rPr>
              <a:t>STEM career </a:t>
            </a:r>
            <a:r>
              <a:rPr sz="3000" b="1" spc="25" dirty="0">
                <a:solidFill>
                  <a:srgbClr val="6CBE45"/>
                </a:solidFill>
                <a:latin typeface="Arial"/>
                <a:cs typeface="Arial"/>
              </a:rPr>
              <a:t>learning</a:t>
            </a:r>
            <a:r>
              <a:rPr sz="3000" b="1" spc="60" dirty="0">
                <a:solidFill>
                  <a:srgbClr val="6CBE45"/>
                </a:solidFill>
                <a:latin typeface="Arial"/>
                <a:cs typeface="Arial"/>
              </a:rPr>
              <a:t> </a:t>
            </a:r>
            <a:r>
              <a:rPr sz="3000" b="1" spc="25" dirty="0">
                <a:solidFill>
                  <a:srgbClr val="6CBE45"/>
                </a:solidFill>
                <a:latin typeface="Arial"/>
                <a:cs typeface="Arial"/>
              </a:rPr>
              <a:t>resources</a:t>
            </a:r>
            <a:endParaRPr sz="3000">
              <a:latin typeface="Arial"/>
              <a:cs typeface="Arial"/>
            </a:endParaRPr>
          </a:p>
        </p:txBody>
      </p:sp>
      <p:sp>
        <p:nvSpPr>
          <p:cNvPr id="3" name="object 3"/>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4" name="object 4"/>
          <p:cNvSpPr txBox="1"/>
          <p:nvPr/>
        </p:nvSpPr>
        <p:spPr>
          <a:xfrm>
            <a:off x="707299" y="2496022"/>
            <a:ext cx="9242600" cy="3890809"/>
          </a:xfrm>
          <a:prstGeom prst="rect">
            <a:avLst/>
          </a:prstGeom>
        </p:spPr>
        <p:txBody>
          <a:bodyPr vert="horz" wrap="square" lIns="0" tIns="12700" rIns="0" bIns="0" rtlCol="0">
            <a:spAutoFit/>
          </a:bodyPr>
          <a:lstStyle/>
          <a:p>
            <a:r>
              <a:rPr lang="en-US" sz="2100" u="sng" dirty="0" smtClean="0">
                <a:latin typeface="Arial"/>
                <a:hlinkClick r:id="rId3"/>
              </a:rPr>
              <a:t>TeenTech Awards and events</a:t>
            </a:r>
            <a:endParaRPr lang="en-US" sz="2100" dirty="0" smtClean="0">
              <a:latin typeface="Arial"/>
            </a:endParaRPr>
          </a:p>
          <a:p>
            <a:r>
              <a:rPr lang="en-US" sz="2100" u="sng" dirty="0" smtClean="0">
                <a:latin typeface="Arial"/>
                <a:hlinkClick r:id="rId4"/>
              </a:rPr>
              <a:t>IET Faraday Challenge</a:t>
            </a:r>
            <a:endParaRPr lang="en-US" sz="2100" dirty="0" smtClean="0">
              <a:latin typeface="Arial"/>
            </a:endParaRPr>
          </a:p>
          <a:p>
            <a:r>
              <a:rPr lang="en-US" sz="2100" u="sng" dirty="0" smtClean="0">
                <a:latin typeface="Arial"/>
                <a:hlinkClick r:id="rId5"/>
              </a:rPr>
              <a:t>F1 in Schools</a:t>
            </a:r>
            <a:endParaRPr lang="en-US" sz="2100" dirty="0" smtClean="0">
              <a:latin typeface="Arial"/>
            </a:endParaRPr>
          </a:p>
          <a:p>
            <a:r>
              <a:rPr lang="en-US" sz="2100" u="sng" dirty="0" smtClean="0">
                <a:latin typeface="Arial"/>
                <a:hlinkClick r:id="rId6"/>
              </a:rPr>
              <a:t>VEX Robotics Championships</a:t>
            </a:r>
            <a:endParaRPr lang="en-US" sz="2100" dirty="0" smtClean="0">
              <a:latin typeface="Arial"/>
            </a:endParaRPr>
          </a:p>
          <a:p>
            <a:r>
              <a:rPr lang="en-US" sz="2100" u="sng" dirty="0" smtClean="0">
                <a:latin typeface="Arial"/>
                <a:hlinkClick r:id="rId7"/>
              </a:rPr>
              <a:t>FIRST LEGO League</a:t>
            </a:r>
            <a:endParaRPr lang="en-US" sz="2100" dirty="0" smtClean="0">
              <a:latin typeface="Arial"/>
            </a:endParaRPr>
          </a:p>
          <a:p>
            <a:r>
              <a:rPr lang="en-US" sz="2100" u="sng" dirty="0" smtClean="0">
                <a:latin typeface="Arial"/>
                <a:hlinkClick r:id="rId8"/>
              </a:rPr>
              <a:t>FIRST Tech Challenge</a:t>
            </a:r>
            <a:endParaRPr lang="en-US" sz="2100" dirty="0" smtClean="0">
              <a:latin typeface="Arial"/>
            </a:endParaRPr>
          </a:p>
          <a:p>
            <a:r>
              <a:rPr lang="en-US" sz="2100" u="sng" dirty="0" smtClean="0">
                <a:latin typeface="Arial"/>
                <a:hlinkClick r:id="rId9"/>
              </a:rPr>
              <a:t>BP STEM Challenge</a:t>
            </a:r>
            <a:endParaRPr lang="en-US" sz="2100" dirty="0" smtClean="0">
              <a:latin typeface="Arial"/>
            </a:endParaRPr>
          </a:p>
          <a:p>
            <a:r>
              <a:rPr lang="en-US" sz="2100" u="sng" dirty="0" smtClean="0">
                <a:latin typeface="Arial"/>
                <a:hlinkClick r:id="rId10"/>
              </a:rPr>
              <a:t>UK Youth Rocketry Challenge</a:t>
            </a:r>
            <a:endParaRPr lang="en-US" sz="2100" dirty="0" smtClean="0">
              <a:latin typeface="Arial"/>
            </a:endParaRPr>
          </a:p>
          <a:p>
            <a:r>
              <a:rPr lang="en-US" sz="2100" u="sng" dirty="0" smtClean="0">
                <a:latin typeface="Arial"/>
                <a:hlinkClick r:id="rId11"/>
              </a:rPr>
              <a:t>Greenpower Challenge</a:t>
            </a:r>
            <a:endParaRPr lang="en-US" sz="2100" dirty="0" smtClean="0">
              <a:latin typeface="Arial"/>
            </a:endParaRPr>
          </a:p>
          <a:p>
            <a:r>
              <a:rPr lang="en-US" sz="2100" u="sng" dirty="0" smtClean="0">
                <a:latin typeface="Arial"/>
                <a:hlinkClick r:id="rId12"/>
              </a:rPr>
              <a:t>Biology focused competitions</a:t>
            </a:r>
            <a:endParaRPr lang="en-US" sz="2100" dirty="0" smtClean="0">
              <a:latin typeface="Arial"/>
            </a:endParaRPr>
          </a:p>
          <a:p>
            <a:r>
              <a:rPr lang="en-US" sz="2100" u="sng" dirty="0" smtClean="0">
                <a:latin typeface="Arial"/>
                <a:hlinkClick r:id="rId13"/>
              </a:rPr>
              <a:t>British Physics Olympiad</a:t>
            </a:r>
            <a:endParaRPr lang="en-US" sz="2100" u="sng" dirty="0" smtClean="0">
              <a:latin typeface="Arial"/>
            </a:endParaRPr>
          </a:p>
          <a:p>
            <a:r>
              <a:rPr lang="en-US" sz="2100" u="sng" dirty="0" smtClean="0">
                <a:latin typeface="Arial"/>
                <a:hlinkClick r:id="rId14"/>
              </a:rPr>
              <a:t>Practical Action</a:t>
            </a:r>
            <a:endParaRPr lang="en-US" sz="2100" dirty="0">
              <a:latin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1683683"/>
            <a:ext cx="2286000" cy="482600"/>
          </a:xfrm>
          <a:prstGeom prst="rect">
            <a:avLst/>
          </a:prstGeom>
        </p:spPr>
        <p:txBody>
          <a:bodyPr vert="horz" wrap="square" lIns="0" tIns="12700" rIns="0" bIns="0" rtlCol="0">
            <a:spAutoFit/>
          </a:bodyPr>
          <a:lstStyle/>
          <a:p>
            <a:pPr marL="12700">
              <a:lnSpc>
                <a:spcPct val="100000"/>
              </a:lnSpc>
              <a:spcBef>
                <a:spcPts val="100"/>
              </a:spcBef>
            </a:pPr>
            <a:r>
              <a:rPr sz="3000" b="1" spc="20" dirty="0">
                <a:solidFill>
                  <a:srgbClr val="CF2553"/>
                </a:solidFill>
                <a:latin typeface="Arial"/>
                <a:cs typeface="Arial"/>
              </a:rPr>
              <a:t>STEM</a:t>
            </a:r>
            <a:r>
              <a:rPr sz="3000" b="1" spc="-20" dirty="0">
                <a:solidFill>
                  <a:srgbClr val="CF2553"/>
                </a:solidFill>
                <a:latin typeface="Arial"/>
                <a:cs typeface="Arial"/>
              </a:rPr>
              <a:t> </a:t>
            </a:r>
            <a:r>
              <a:rPr sz="3000" b="1" spc="25" dirty="0">
                <a:solidFill>
                  <a:srgbClr val="CF2553"/>
                </a:solidFill>
                <a:latin typeface="Arial"/>
                <a:cs typeface="Arial"/>
              </a:rPr>
              <a:t>Clubs</a:t>
            </a:r>
            <a:endParaRPr sz="3000">
              <a:latin typeface="Arial"/>
              <a:cs typeface="Arial"/>
            </a:endParaRPr>
          </a:p>
        </p:txBody>
      </p:sp>
      <p:sp>
        <p:nvSpPr>
          <p:cNvPr id="3" name="object 3"/>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4" name="object 4"/>
          <p:cNvSpPr txBox="1"/>
          <p:nvPr/>
        </p:nvSpPr>
        <p:spPr>
          <a:xfrm>
            <a:off x="7417542" y="3986757"/>
            <a:ext cx="2173605" cy="665480"/>
          </a:xfrm>
          <a:prstGeom prst="rect">
            <a:avLst/>
          </a:prstGeom>
        </p:spPr>
        <p:txBody>
          <a:bodyPr vert="horz" wrap="square" lIns="0" tIns="12700" rIns="0" bIns="0" rtlCol="0">
            <a:spAutoFit/>
          </a:bodyPr>
          <a:lstStyle/>
          <a:p>
            <a:pPr marL="12700" marR="5080">
              <a:lnSpc>
                <a:spcPct val="100000"/>
              </a:lnSpc>
              <a:spcBef>
                <a:spcPts val="100"/>
              </a:spcBef>
            </a:pPr>
            <a:r>
              <a:rPr lang="en-US" sz="2100" u="heavy" spc="20" dirty="0" smtClean="0">
                <a:solidFill>
                  <a:srgbClr val="0072BC"/>
                </a:solidFill>
                <a:uFill>
                  <a:solidFill>
                    <a:srgbClr val="0072BC"/>
                  </a:solidFill>
                </a:uFill>
                <a:latin typeface="Arial"/>
                <a:cs typeface="Arial"/>
                <a:hlinkClick r:id="rId3"/>
              </a:rPr>
              <a:t>ww</a:t>
            </a:r>
            <a:r>
              <a:rPr lang="en-US" sz="2100" u="heavy" spc="-95" dirty="0" smtClean="0">
                <a:solidFill>
                  <a:srgbClr val="0072BC"/>
                </a:solidFill>
                <a:uFill>
                  <a:solidFill>
                    <a:srgbClr val="0072BC"/>
                  </a:solidFill>
                </a:uFill>
                <a:latin typeface="Arial"/>
                <a:cs typeface="Arial"/>
                <a:hlinkClick r:id="rId3"/>
              </a:rPr>
              <a:t>w</a:t>
            </a:r>
            <a:r>
              <a:rPr lang="en-US" sz="2100" u="heavy" spc="20" dirty="0" smtClean="0">
                <a:solidFill>
                  <a:srgbClr val="0072BC"/>
                </a:solidFill>
                <a:uFill>
                  <a:solidFill>
                    <a:srgbClr val="0072BC"/>
                  </a:solidFill>
                </a:uFill>
                <a:latin typeface="Arial"/>
                <a:cs typeface="Arial"/>
                <a:hlinkClick r:id="rId3"/>
              </a:rPr>
              <a:t>.stem.org.uk/ </a:t>
            </a:r>
            <a:r>
              <a:rPr lang="en-US" sz="2100" spc="20" dirty="0" smtClean="0">
                <a:solidFill>
                  <a:srgbClr val="0072BC"/>
                </a:solidFill>
                <a:latin typeface="Arial"/>
                <a:cs typeface="Arial"/>
                <a:hlinkClick r:id="rId3"/>
              </a:rPr>
              <a:t> </a:t>
            </a:r>
            <a:r>
              <a:rPr lang="en-US" sz="2100" u="heavy" spc="20" dirty="0" smtClean="0">
                <a:solidFill>
                  <a:srgbClr val="0072BC"/>
                </a:solidFill>
                <a:uFill>
                  <a:solidFill>
                    <a:srgbClr val="0072BC"/>
                  </a:solidFill>
                </a:uFill>
                <a:latin typeface="Arial"/>
                <a:cs typeface="Arial"/>
                <a:hlinkClick r:id="rId3"/>
              </a:rPr>
              <a:t>stem-clubs</a:t>
            </a:r>
            <a:endParaRPr lang="en-US" sz="2100" dirty="0">
              <a:latin typeface="Arial"/>
              <a:cs typeface="Arial"/>
            </a:endParaRPr>
          </a:p>
        </p:txBody>
      </p:sp>
      <p:sp>
        <p:nvSpPr>
          <p:cNvPr id="5" name="object 5"/>
          <p:cNvSpPr/>
          <p:nvPr/>
        </p:nvSpPr>
        <p:spPr>
          <a:xfrm>
            <a:off x="719999" y="2581257"/>
            <a:ext cx="2343150" cy="33242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00000" y="2581257"/>
            <a:ext cx="2314575" cy="332422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299" y="1683683"/>
            <a:ext cx="2924175" cy="482600"/>
          </a:xfrm>
          <a:prstGeom prst="rect">
            <a:avLst/>
          </a:prstGeom>
        </p:spPr>
        <p:txBody>
          <a:bodyPr vert="horz" wrap="square" lIns="0" tIns="12700" rIns="0" bIns="0" rtlCol="0">
            <a:spAutoFit/>
          </a:bodyPr>
          <a:lstStyle/>
          <a:p>
            <a:pPr marL="12700">
              <a:lnSpc>
                <a:spcPct val="100000"/>
              </a:lnSpc>
              <a:spcBef>
                <a:spcPts val="100"/>
              </a:spcBef>
            </a:pPr>
            <a:r>
              <a:rPr spc="25" dirty="0">
                <a:solidFill>
                  <a:srgbClr val="E1B528"/>
                </a:solidFill>
              </a:rPr>
              <a:t>Further</a:t>
            </a:r>
            <a:r>
              <a:rPr spc="-25" dirty="0">
                <a:solidFill>
                  <a:srgbClr val="E1B528"/>
                </a:solidFill>
              </a:rPr>
              <a:t> </a:t>
            </a:r>
            <a:r>
              <a:rPr spc="30" dirty="0">
                <a:solidFill>
                  <a:srgbClr val="E1B528"/>
                </a:solidFill>
              </a:rPr>
              <a:t>training</a:t>
            </a:r>
          </a:p>
        </p:txBody>
      </p:sp>
      <p:sp>
        <p:nvSpPr>
          <p:cNvPr id="3" name="object 3"/>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4" name="object 4"/>
          <p:cNvSpPr txBox="1"/>
          <p:nvPr/>
        </p:nvSpPr>
        <p:spPr>
          <a:xfrm>
            <a:off x="6976563" y="5360033"/>
            <a:ext cx="3332358" cy="382156"/>
          </a:xfrm>
          <a:prstGeom prst="rect">
            <a:avLst/>
          </a:prstGeom>
        </p:spPr>
        <p:txBody>
          <a:bodyPr vert="horz" wrap="square" lIns="0" tIns="12700" rIns="0" bIns="0" rtlCol="0">
            <a:spAutoFit/>
          </a:bodyPr>
          <a:lstStyle/>
          <a:p>
            <a:pPr algn="r"/>
            <a:r>
              <a:rPr lang="en-GB" sz="2100" dirty="0" smtClean="0">
                <a:latin typeface="Arial" panose="020B0604020202020204" pitchFamily="34" charset="0"/>
                <a:cs typeface="Arial" panose="020B0604020202020204" pitchFamily="34" charset="0"/>
                <a:hlinkClick r:id="rId3"/>
              </a:rPr>
              <a:t>www.stem.org.uk/ne712</a:t>
            </a:r>
            <a:r>
              <a:rPr lang="en-GB" sz="2400" dirty="0" smtClean="0"/>
              <a:t> </a:t>
            </a:r>
            <a:endParaRPr lang="en-GB" sz="2400" dirty="0"/>
          </a:p>
        </p:txBody>
      </p:sp>
      <p:sp>
        <p:nvSpPr>
          <p:cNvPr id="5" name="object 5"/>
          <p:cNvSpPr/>
          <p:nvPr/>
        </p:nvSpPr>
        <p:spPr>
          <a:xfrm>
            <a:off x="727508" y="2818995"/>
            <a:ext cx="4685091" cy="292319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23755" y="2585011"/>
            <a:ext cx="4692650" cy="3161030"/>
          </a:xfrm>
          <a:custGeom>
            <a:avLst/>
            <a:gdLst/>
            <a:ahLst/>
            <a:cxnLst/>
            <a:rect l="l" t="t" r="r" b="b"/>
            <a:pathLst>
              <a:path w="4692650" h="3161029">
                <a:moveTo>
                  <a:pt x="0" y="0"/>
                </a:moveTo>
                <a:lnTo>
                  <a:pt x="4692599" y="0"/>
                </a:lnTo>
                <a:lnTo>
                  <a:pt x="4692599" y="3160928"/>
                </a:lnTo>
                <a:lnTo>
                  <a:pt x="0" y="3160928"/>
                </a:lnTo>
                <a:lnTo>
                  <a:pt x="0" y="0"/>
                </a:lnTo>
                <a:close/>
              </a:path>
            </a:pathLst>
          </a:custGeom>
          <a:ln w="7505">
            <a:solidFill>
              <a:srgbClr val="7F7F7F"/>
            </a:solidFill>
          </a:ln>
        </p:spPr>
        <p:txBody>
          <a:bodyPr wrap="square" lIns="0" tIns="0" rIns="0" bIns="0" rtlCol="0"/>
          <a:lstStyle/>
          <a:p>
            <a:endParaRPr/>
          </a:p>
        </p:txBody>
      </p:sp>
      <p:sp>
        <p:nvSpPr>
          <p:cNvPr id="11" name="object 2"/>
          <p:cNvSpPr txBox="1"/>
          <p:nvPr/>
        </p:nvSpPr>
        <p:spPr>
          <a:xfrm>
            <a:off x="5755662" y="2451848"/>
            <a:ext cx="4615889" cy="2512226"/>
          </a:xfrm>
          <a:prstGeom prst="rect">
            <a:avLst/>
          </a:prstGeom>
        </p:spPr>
        <p:txBody>
          <a:bodyPr vert="horz" wrap="square" lIns="0" tIns="120650" rIns="0" bIns="0" rtlCol="0">
            <a:spAutoFit/>
          </a:bodyPr>
          <a:lstStyle/>
          <a:p>
            <a:pPr marL="12065">
              <a:lnSpc>
                <a:spcPct val="100000"/>
              </a:lnSpc>
              <a:spcBef>
                <a:spcPts val="950"/>
              </a:spcBef>
              <a:tabLst>
                <a:tab pos="240665" algn="l"/>
                <a:tab pos="241300" algn="l"/>
              </a:tabLst>
            </a:pPr>
            <a:r>
              <a:rPr lang="en-US" sz="2100" spc="15" dirty="0" smtClean="0">
                <a:solidFill>
                  <a:srgbClr val="5D5F61"/>
                </a:solidFill>
                <a:latin typeface="Arial"/>
                <a:cs typeface="Arial"/>
              </a:rPr>
              <a:t>Online training designed </a:t>
            </a:r>
            <a:r>
              <a:rPr lang="en-US" sz="2100" spc="15" dirty="0">
                <a:solidFill>
                  <a:srgbClr val="5D5F61"/>
                </a:solidFill>
                <a:latin typeface="Arial"/>
                <a:cs typeface="Arial"/>
              </a:rPr>
              <a:t>for secondary teachers and further education lecturers in STEM subjects. </a:t>
            </a:r>
            <a:endParaRPr lang="en-US" sz="2100" spc="15" dirty="0" smtClean="0">
              <a:solidFill>
                <a:srgbClr val="5D5F61"/>
              </a:solidFill>
              <a:latin typeface="Arial"/>
              <a:cs typeface="Arial"/>
            </a:endParaRPr>
          </a:p>
          <a:p>
            <a:pPr marL="12065">
              <a:lnSpc>
                <a:spcPct val="100000"/>
              </a:lnSpc>
              <a:spcBef>
                <a:spcPts val="950"/>
              </a:spcBef>
              <a:tabLst>
                <a:tab pos="240665" algn="l"/>
                <a:tab pos="241300" algn="l"/>
              </a:tabLst>
            </a:pPr>
            <a:r>
              <a:rPr lang="en-US" sz="2100" spc="15" dirty="0" smtClean="0">
                <a:solidFill>
                  <a:srgbClr val="5D5F61"/>
                </a:solidFill>
                <a:latin typeface="Arial"/>
                <a:cs typeface="Arial"/>
              </a:rPr>
              <a:t>Identify </a:t>
            </a:r>
            <a:r>
              <a:rPr lang="en-US" sz="2100" spc="15" dirty="0">
                <a:solidFill>
                  <a:srgbClr val="5D5F61"/>
                </a:solidFill>
                <a:latin typeface="Arial"/>
                <a:cs typeface="Arial"/>
              </a:rPr>
              <a:t>how to adapt your STEM curriculum, engaging your students in careers linked to their classroom learning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299" y="1683683"/>
            <a:ext cx="1990089" cy="482600"/>
          </a:xfrm>
          <a:prstGeom prst="rect">
            <a:avLst/>
          </a:prstGeom>
        </p:spPr>
        <p:txBody>
          <a:bodyPr vert="horz" wrap="square" lIns="0" tIns="12700" rIns="0" bIns="0" rtlCol="0">
            <a:spAutoFit/>
          </a:bodyPr>
          <a:lstStyle/>
          <a:p>
            <a:pPr marL="12700">
              <a:lnSpc>
                <a:spcPct val="100000"/>
              </a:lnSpc>
              <a:spcBef>
                <a:spcPts val="100"/>
              </a:spcBef>
            </a:pPr>
            <a:r>
              <a:rPr spc="15" dirty="0">
                <a:solidFill>
                  <a:srgbClr val="56585A"/>
                </a:solidFill>
              </a:rPr>
              <a:t>Next</a:t>
            </a:r>
            <a:r>
              <a:rPr spc="-20" dirty="0">
                <a:solidFill>
                  <a:srgbClr val="56585A"/>
                </a:solidFill>
              </a:rPr>
              <a:t> </a:t>
            </a:r>
            <a:r>
              <a:rPr spc="25" dirty="0">
                <a:solidFill>
                  <a:srgbClr val="56585A"/>
                </a:solidFill>
              </a:rPr>
              <a:t>steps</a:t>
            </a:r>
          </a:p>
        </p:txBody>
      </p:sp>
      <p:sp>
        <p:nvSpPr>
          <p:cNvPr id="3" name="object 3"/>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4" name="object 4"/>
          <p:cNvSpPr txBox="1"/>
          <p:nvPr/>
        </p:nvSpPr>
        <p:spPr>
          <a:xfrm>
            <a:off x="707299" y="2381548"/>
            <a:ext cx="1377950" cy="345440"/>
          </a:xfrm>
          <a:prstGeom prst="rect">
            <a:avLst/>
          </a:prstGeom>
        </p:spPr>
        <p:txBody>
          <a:bodyPr vert="horz" wrap="square" lIns="0" tIns="12700" rIns="0" bIns="0" rtlCol="0">
            <a:spAutoFit/>
          </a:bodyPr>
          <a:lstStyle/>
          <a:p>
            <a:pPr marL="12700">
              <a:lnSpc>
                <a:spcPct val="100000"/>
              </a:lnSpc>
              <a:spcBef>
                <a:spcPts val="100"/>
              </a:spcBef>
            </a:pPr>
            <a:r>
              <a:rPr sz="2100" spc="20" dirty="0">
                <a:solidFill>
                  <a:srgbClr val="5D5F61"/>
                </a:solidFill>
                <a:latin typeface="Arial"/>
                <a:cs typeface="Arial"/>
              </a:rPr>
              <a:t>Individually</a:t>
            </a:r>
            <a:endParaRPr sz="2100">
              <a:latin typeface="Arial"/>
              <a:cs typeface="Arial"/>
            </a:endParaRPr>
          </a:p>
        </p:txBody>
      </p:sp>
      <p:sp>
        <p:nvSpPr>
          <p:cNvPr id="5" name="object 5"/>
          <p:cNvSpPr txBox="1"/>
          <p:nvPr/>
        </p:nvSpPr>
        <p:spPr>
          <a:xfrm>
            <a:off x="707299" y="4093762"/>
            <a:ext cx="2022475" cy="345440"/>
          </a:xfrm>
          <a:prstGeom prst="rect">
            <a:avLst/>
          </a:prstGeom>
        </p:spPr>
        <p:txBody>
          <a:bodyPr vert="horz" wrap="square" lIns="0" tIns="12700" rIns="0" bIns="0" rtlCol="0">
            <a:spAutoFit/>
          </a:bodyPr>
          <a:lstStyle/>
          <a:p>
            <a:pPr marL="12700">
              <a:lnSpc>
                <a:spcPct val="100000"/>
              </a:lnSpc>
              <a:spcBef>
                <a:spcPts val="100"/>
              </a:spcBef>
            </a:pPr>
            <a:r>
              <a:rPr sz="2100" spc="10" dirty="0">
                <a:solidFill>
                  <a:srgbClr val="5D5F61"/>
                </a:solidFill>
                <a:latin typeface="Arial"/>
                <a:cs typeface="Arial"/>
              </a:rPr>
              <a:t>As </a:t>
            </a:r>
            <a:r>
              <a:rPr sz="2100" dirty="0">
                <a:solidFill>
                  <a:srgbClr val="5D5F61"/>
                </a:solidFill>
                <a:latin typeface="Arial"/>
                <a:cs typeface="Arial"/>
              </a:rPr>
              <a:t>a</a:t>
            </a:r>
            <a:r>
              <a:rPr sz="2100" spc="-25" dirty="0">
                <a:solidFill>
                  <a:srgbClr val="5D5F61"/>
                </a:solidFill>
                <a:latin typeface="Arial"/>
                <a:cs typeface="Arial"/>
              </a:rPr>
              <a:t> </a:t>
            </a:r>
            <a:r>
              <a:rPr sz="2100" spc="20" dirty="0">
                <a:solidFill>
                  <a:srgbClr val="5D5F61"/>
                </a:solidFill>
                <a:latin typeface="Arial"/>
                <a:cs typeface="Arial"/>
              </a:rPr>
              <a:t>department</a:t>
            </a:r>
            <a:endParaRPr sz="2100">
              <a:latin typeface="Arial"/>
              <a:cs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851" y="2600314"/>
            <a:ext cx="4948733" cy="356402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0691986" cy="7559020"/>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167837" y="2925737"/>
            <a:ext cx="8286115" cy="2399247"/>
          </a:xfrm>
          <a:prstGeom prst="rect">
            <a:avLst/>
          </a:prstGeom>
        </p:spPr>
        <p:txBody>
          <a:bodyPr vert="horz" wrap="square" lIns="0" tIns="10795" rIns="0" bIns="0" rtlCol="0">
            <a:spAutoFit/>
          </a:bodyPr>
          <a:lstStyle/>
          <a:p>
            <a:pPr marL="14604" marR="121285" indent="1270">
              <a:lnSpc>
                <a:spcPct val="120900"/>
              </a:lnSpc>
              <a:spcBef>
                <a:spcPts val="85"/>
              </a:spcBef>
            </a:pPr>
            <a:r>
              <a:rPr sz="1500" spc="-100" dirty="0">
                <a:solidFill>
                  <a:srgbClr val="565657"/>
                </a:solidFill>
                <a:latin typeface="Arial"/>
                <a:cs typeface="Arial"/>
              </a:rPr>
              <a:t>STEM </a:t>
            </a:r>
            <a:r>
              <a:rPr sz="1500" spc="-5" dirty="0">
                <a:solidFill>
                  <a:srgbClr val="565657"/>
                </a:solidFill>
                <a:latin typeface="Arial"/>
                <a:cs typeface="Arial"/>
              </a:rPr>
              <a:t>Learning </a:t>
            </a:r>
            <a:r>
              <a:rPr sz="1500" spc="-25" dirty="0">
                <a:solidFill>
                  <a:srgbClr val="565657"/>
                </a:solidFill>
                <a:latin typeface="Arial"/>
                <a:cs typeface="Arial"/>
              </a:rPr>
              <a:t>is </a:t>
            </a:r>
            <a:r>
              <a:rPr sz="1500" spc="60" dirty="0">
                <a:solidFill>
                  <a:srgbClr val="565657"/>
                </a:solidFill>
                <a:latin typeface="Arial"/>
                <a:cs typeface="Arial"/>
              </a:rPr>
              <a:t>the </a:t>
            </a:r>
            <a:r>
              <a:rPr sz="1500" spc="-10" dirty="0">
                <a:solidFill>
                  <a:srgbClr val="565657"/>
                </a:solidFill>
                <a:latin typeface="Arial"/>
                <a:cs typeface="Arial"/>
              </a:rPr>
              <a:t>largest </a:t>
            </a:r>
            <a:r>
              <a:rPr sz="1500" spc="10" dirty="0">
                <a:solidFill>
                  <a:srgbClr val="565657"/>
                </a:solidFill>
                <a:latin typeface="Arial"/>
                <a:cs typeface="Arial"/>
              </a:rPr>
              <a:t>provider </a:t>
            </a:r>
            <a:r>
              <a:rPr sz="1500" spc="50" dirty="0">
                <a:solidFill>
                  <a:srgbClr val="565657"/>
                </a:solidFill>
                <a:latin typeface="Arial"/>
                <a:cs typeface="Arial"/>
              </a:rPr>
              <a:t>of </a:t>
            </a:r>
            <a:r>
              <a:rPr sz="1500" spc="25" dirty="0">
                <a:solidFill>
                  <a:srgbClr val="565657"/>
                </a:solidFill>
                <a:latin typeface="Arial"/>
                <a:cs typeface="Arial"/>
              </a:rPr>
              <a:t>education </a:t>
            </a:r>
            <a:r>
              <a:rPr sz="1500" spc="5" dirty="0">
                <a:solidFill>
                  <a:srgbClr val="565657"/>
                </a:solidFill>
                <a:latin typeface="Arial"/>
                <a:cs typeface="Arial"/>
              </a:rPr>
              <a:t>and </a:t>
            </a:r>
            <a:r>
              <a:rPr sz="1500" spc="-35" dirty="0">
                <a:solidFill>
                  <a:srgbClr val="565657"/>
                </a:solidFill>
                <a:latin typeface="Arial"/>
                <a:cs typeface="Arial"/>
              </a:rPr>
              <a:t>careers </a:t>
            </a:r>
            <a:r>
              <a:rPr sz="1500" spc="25" dirty="0">
                <a:solidFill>
                  <a:srgbClr val="565657"/>
                </a:solidFill>
                <a:latin typeface="Arial"/>
                <a:cs typeface="Arial"/>
              </a:rPr>
              <a:t>support </a:t>
            </a:r>
            <a:r>
              <a:rPr sz="1500" spc="55" dirty="0">
                <a:solidFill>
                  <a:srgbClr val="565657"/>
                </a:solidFill>
                <a:latin typeface="Arial"/>
                <a:cs typeface="Arial"/>
              </a:rPr>
              <a:t>in </a:t>
            </a:r>
            <a:r>
              <a:rPr sz="1500" spc="-30" dirty="0">
                <a:solidFill>
                  <a:srgbClr val="565657"/>
                </a:solidFill>
                <a:latin typeface="Arial"/>
                <a:cs typeface="Arial"/>
              </a:rPr>
              <a:t>science, </a:t>
            </a:r>
            <a:r>
              <a:rPr sz="1500" spc="15" dirty="0">
                <a:solidFill>
                  <a:srgbClr val="565657"/>
                </a:solidFill>
                <a:latin typeface="Arial"/>
                <a:cs typeface="Arial"/>
              </a:rPr>
              <a:t>technology,  </a:t>
            </a:r>
            <a:r>
              <a:rPr sz="1500" spc="30" dirty="0">
                <a:solidFill>
                  <a:srgbClr val="565657"/>
                </a:solidFill>
                <a:latin typeface="Arial"/>
                <a:cs typeface="Arial"/>
              </a:rPr>
              <a:t>engineering </a:t>
            </a:r>
            <a:r>
              <a:rPr sz="1500" spc="35" dirty="0">
                <a:solidFill>
                  <a:srgbClr val="565657"/>
                </a:solidFill>
                <a:latin typeface="Arial"/>
                <a:cs typeface="Arial"/>
              </a:rPr>
              <a:t>and </a:t>
            </a:r>
            <a:r>
              <a:rPr sz="1500" spc="60" dirty="0">
                <a:solidFill>
                  <a:srgbClr val="565657"/>
                </a:solidFill>
                <a:latin typeface="Arial"/>
                <a:cs typeface="Arial"/>
              </a:rPr>
              <a:t>mathematics </a:t>
            </a:r>
            <a:r>
              <a:rPr sz="1500" spc="-30" dirty="0">
                <a:solidFill>
                  <a:srgbClr val="565657"/>
                </a:solidFill>
                <a:latin typeface="Arial"/>
                <a:cs typeface="Arial"/>
              </a:rPr>
              <a:t>(STEM). </a:t>
            </a:r>
            <a:r>
              <a:rPr sz="1500" spc="40" dirty="0">
                <a:solidFill>
                  <a:srgbClr val="565657"/>
                </a:solidFill>
                <a:latin typeface="Arial"/>
                <a:cs typeface="Arial"/>
              </a:rPr>
              <a:t>We </a:t>
            </a:r>
            <a:r>
              <a:rPr sz="1500" spc="60" dirty="0">
                <a:solidFill>
                  <a:srgbClr val="565657"/>
                </a:solidFill>
                <a:latin typeface="Arial"/>
                <a:cs typeface="Arial"/>
              </a:rPr>
              <a:t>work </a:t>
            </a:r>
            <a:r>
              <a:rPr sz="1500" spc="114" dirty="0">
                <a:solidFill>
                  <a:srgbClr val="565657"/>
                </a:solidFill>
                <a:latin typeface="Arial"/>
                <a:cs typeface="Arial"/>
              </a:rPr>
              <a:t>with </a:t>
            </a:r>
            <a:r>
              <a:rPr sz="1500" spc="5" dirty="0">
                <a:solidFill>
                  <a:srgbClr val="565657"/>
                </a:solidFill>
                <a:latin typeface="Arial"/>
                <a:cs typeface="Arial"/>
              </a:rPr>
              <a:t>schools, colleges </a:t>
            </a:r>
            <a:r>
              <a:rPr sz="1500" spc="30" dirty="0">
                <a:solidFill>
                  <a:srgbClr val="565657"/>
                </a:solidFill>
                <a:latin typeface="Arial"/>
                <a:cs typeface="Arial"/>
              </a:rPr>
              <a:t>and </a:t>
            </a:r>
            <a:r>
              <a:rPr sz="1500" spc="35" dirty="0">
                <a:solidFill>
                  <a:srgbClr val="565657"/>
                </a:solidFill>
                <a:latin typeface="Arial"/>
                <a:cs typeface="Arial"/>
              </a:rPr>
              <a:t>others </a:t>
            </a:r>
            <a:r>
              <a:rPr sz="1500" spc="65" dirty="0">
                <a:solidFill>
                  <a:srgbClr val="565657"/>
                </a:solidFill>
                <a:latin typeface="Arial"/>
                <a:cs typeface="Arial"/>
              </a:rPr>
              <a:t>working  </a:t>
            </a:r>
            <a:r>
              <a:rPr sz="1500" spc="114" dirty="0">
                <a:solidFill>
                  <a:srgbClr val="565657"/>
                </a:solidFill>
                <a:latin typeface="Arial"/>
                <a:cs typeface="Arial"/>
              </a:rPr>
              <a:t>with </a:t>
            </a:r>
            <a:r>
              <a:rPr sz="1500" spc="90" dirty="0">
                <a:solidFill>
                  <a:srgbClr val="565657"/>
                </a:solidFill>
                <a:latin typeface="Arial"/>
                <a:cs typeface="Arial"/>
              </a:rPr>
              <a:t>young </a:t>
            </a:r>
            <a:r>
              <a:rPr sz="1500" spc="25" dirty="0">
                <a:solidFill>
                  <a:srgbClr val="565657"/>
                </a:solidFill>
                <a:latin typeface="Arial"/>
                <a:cs typeface="Arial"/>
              </a:rPr>
              <a:t>people </a:t>
            </a:r>
            <a:r>
              <a:rPr sz="1500" spc="-20" dirty="0">
                <a:solidFill>
                  <a:srgbClr val="565657"/>
                </a:solidFill>
                <a:latin typeface="Arial"/>
                <a:cs typeface="Arial"/>
              </a:rPr>
              <a:t>across the</a:t>
            </a:r>
            <a:r>
              <a:rPr sz="1500" spc="-50" dirty="0">
                <a:solidFill>
                  <a:srgbClr val="565657"/>
                </a:solidFill>
                <a:latin typeface="Arial"/>
                <a:cs typeface="Arial"/>
              </a:rPr>
              <a:t> </a:t>
            </a:r>
            <a:r>
              <a:rPr sz="1500" spc="-5" dirty="0">
                <a:solidFill>
                  <a:srgbClr val="565657"/>
                </a:solidFill>
                <a:latin typeface="Arial"/>
                <a:cs typeface="Arial"/>
              </a:rPr>
              <a:t>UK.</a:t>
            </a:r>
            <a:endParaRPr sz="1500" dirty="0">
              <a:latin typeface="Arial"/>
              <a:cs typeface="Arial"/>
            </a:endParaRPr>
          </a:p>
          <a:p>
            <a:pPr marL="13335" marR="5080" indent="-1270">
              <a:lnSpc>
                <a:spcPct val="120500"/>
              </a:lnSpc>
              <a:spcBef>
                <a:spcPts val="1245"/>
              </a:spcBef>
            </a:pPr>
            <a:r>
              <a:rPr sz="1500" spc="80" dirty="0">
                <a:solidFill>
                  <a:srgbClr val="565657"/>
                </a:solidFill>
                <a:latin typeface="Arial"/>
                <a:cs typeface="Arial"/>
              </a:rPr>
              <a:t>Our </a:t>
            </a:r>
            <a:r>
              <a:rPr sz="1500" spc="20" dirty="0">
                <a:solidFill>
                  <a:srgbClr val="565657"/>
                </a:solidFill>
                <a:latin typeface="Arial"/>
                <a:cs typeface="Arial"/>
              </a:rPr>
              <a:t>mission </a:t>
            </a:r>
            <a:r>
              <a:rPr sz="1500" spc="-10" dirty="0">
                <a:solidFill>
                  <a:srgbClr val="565657"/>
                </a:solidFill>
                <a:latin typeface="Arial"/>
                <a:cs typeface="Arial"/>
              </a:rPr>
              <a:t>is to </a:t>
            </a:r>
            <a:r>
              <a:rPr sz="1500" spc="30" dirty="0">
                <a:solidFill>
                  <a:srgbClr val="565657"/>
                </a:solidFill>
                <a:latin typeface="Arial"/>
                <a:cs typeface="Arial"/>
              </a:rPr>
              <a:t>improve </a:t>
            </a:r>
            <a:r>
              <a:rPr sz="1500" spc="-10" dirty="0">
                <a:solidFill>
                  <a:srgbClr val="565657"/>
                </a:solidFill>
                <a:latin typeface="Arial"/>
                <a:cs typeface="Arial"/>
              </a:rPr>
              <a:t>lives </a:t>
            </a:r>
            <a:r>
              <a:rPr sz="1500" spc="45" dirty="0">
                <a:solidFill>
                  <a:srgbClr val="565657"/>
                </a:solidFill>
                <a:latin typeface="Arial"/>
                <a:cs typeface="Arial"/>
              </a:rPr>
              <a:t>through </a:t>
            </a:r>
            <a:r>
              <a:rPr sz="1500" spc="30" dirty="0">
                <a:solidFill>
                  <a:srgbClr val="565657"/>
                </a:solidFill>
                <a:latin typeface="Arial"/>
                <a:cs typeface="Arial"/>
              </a:rPr>
              <a:t>education </a:t>
            </a:r>
            <a:r>
              <a:rPr sz="1500" spc="10" dirty="0">
                <a:solidFill>
                  <a:srgbClr val="565657"/>
                </a:solidFill>
                <a:latin typeface="Arial"/>
                <a:cs typeface="Arial"/>
              </a:rPr>
              <a:t>and </a:t>
            </a:r>
            <a:r>
              <a:rPr sz="1500" spc="-20" dirty="0">
                <a:solidFill>
                  <a:srgbClr val="565657"/>
                </a:solidFill>
                <a:latin typeface="Arial"/>
                <a:cs typeface="Arial"/>
              </a:rPr>
              <a:t>ensure </a:t>
            </a:r>
            <a:r>
              <a:rPr sz="1500" spc="75" dirty="0">
                <a:solidFill>
                  <a:srgbClr val="565657"/>
                </a:solidFill>
                <a:latin typeface="Arial"/>
                <a:cs typeface="Arial"/>
              </a:rPr>
              <a:t>that </a:t>
            </a:r>
            <a:r>
              <a:rPr sz="1500" dirty="0">
                <a:solidFill>
                  <a:srgbClr val="565657"/>
                </a:solidFill>
                <a:latin typeface="Arial"/>
                <a:cs typeface="Arial"/>
              </a:rPr>
              <a:t>every </a:t>
            </a:r>
            <a:r>
              <a:rPr sz="1500" spc="70" dirty="0">
                <a:solidFill>
                  <a:srgbClr val="565657"/>
                </a:solidFill>
                <a:latin typeface="Arial"/>
                <a:cs typeface="Arial"/>
              </a:rPr>
              <a:t>young </a:t>
            </a:r>
            <a:r>
              <a:rPr sz="1500" spc="-15" dirty="0">
                <a:solidFill>
                  <a:srgbClr val="565657"/>
                </a:solidFill>
                <a:latin typeface="Arial"/>
                <a:cs typeface="Arial"/>
              </a:rPr>
              <a:t>person </a:t>
            </a:r>
            <a:r>
              <a:rPr sz="1500" spc="-35" dirty="0">
                <a:solidFill>
                  <a:srgbClr val="565657"/>
                </a:solidFill>
                <a:latin typeface="Arial"/>
                <a:cs typeface="Arial"/>
              </a:rPr>
              <a:t>across  the </a:t>
            </a:r>
            <a:r>
              <a:rPr sz="1500" spc="-5" dirty="0">
                <a:solidFill>
                  <a:srgbClr val="565657"/>
                </a:solidFill>
                <a:latin typeface="Arial"/>
                <a:cs typeface="Arial"/>
              </a:rPr>
              <a:t>UK </a:t>
            </a:r>
            <a:r>
              <a:rPr sz="1500" spc="5" dirty="0">
                <a:solidFill>
                  <a:srgbClr val="565657"/>
                </a:solidFill>
                <a:latin typeface="Arial"/>
                <a:cs typeface="Arial"/>
              </a:rPr>
              <a:t>can </a:t>
            </a:r>
            <a:r>
              <a:rPr sz="1500" spc="-60" dirty="0">
                <a:solidFill>
                  <a:srgbClr val="565657"/>
                </a:solidFill>
                <a:latin typeface="Arial"/>
                <a:cs typeface="Arial"/>
              </a:rPr>
              <a:t>access </a:t>
            </a:r>
            <a:r>
              <a:rPr sz="1500" spc="60" dirty="0">
                <a:solidFill>
                  <a:srgbClr val="565657"/>
                </a:solidFill>
                <a:latin typeface="Arial"/>
                <a:cs typeface="Arial"/>
              </a:rPr>
              <a:t>the </a:t>
            </a:r>
            <a:r>
              <a:rPr sz="1500" spc="40" dirty="0">
                <a:solidFill>
                  <a:srgbClr val="565657"/>
                </a:solidFill>
                <a:latin typeface="Arial"/>
                <a:cs typeface="Arial"/>
              </a:rPr>
              <a:t>world-leading </a:t>
            </a:r>
            <a:r>
              <a:rPr sz="1500" spc="-80" dirty="0">
                <a:solidFill>
                  <a:srgbClr val="565657"/>
                </a:solidFill>
                <a:latin typeface="Arial"/>
                <a:cs typeface="Arial"/>
              </a:rPr>
              <a:t>STEM </a:t>
            </a:r>
            <a:r>
              <a:rPr sz="1500" spc="25" dirty="0">
                <a:solidFill>
                  <a:srgbClr val="565657"/>
                </a:solidFill>
                <a:latin typeface="Arial"/>
                <a:cs typeface="Arial"/>
              </a:rPr>
              <a:t>education </a:t>
            </a:r>
            <a:r>
              <a:rPr sz="1500" spc="45" dirty="0">
                <a:solidFill>
                  <a:srgbClr val="565657"/>
                </a:solidFill>
                <a:latin typeface="Arial"/>
                <a:cs typeface="Arial"/>
              </a:rPr>
              <a:t>they </a:t>
            </a:r>
            <a:r>
              <a:rPr sz="1500" spc="-30" dirty="0">
                <a:solidFill>
                  <a:srgbClr val="565657"/>
                </a:solidFill>
                <a:latin typeface="Arial"/>
                <a:cs typeface="Arial"/>
              </a:rPr>
              <a:t>deserve. </a:t>
            </a:r>
            <a:r>
              <a:rPr sz="1500" spc="25" dirty="0">
                <a:solidFill>
                  <a:srgbClr val="565657"/>
                </a:solidFill>
                <a:latin typeface="Arial"/>
                <a:cs typeface="Arial"/>
              </a:rPr>
              <a:t>Inspirational </a:t>
            </a:r>
            <a:r>
              <a:rPr sz="1500" spc="30" dirty="0">
                <a:solidFill>
                  <a:srgbClr val="565657"/>
                </a:solidFill>
                <a:latin typeface="Arial"/>
                <a:cs typeface="Arial"/>
              </a:rPr>
              <a:t>teaching </a:t>
            </a:r>
            <a:r>
              <a:rPr sz="1500" spc="-30" dirty="0">
                <a:solidFill>
                  <a:srgbClr val="565657"/>
                </a:solidFill>
                <a:latin typeface="Arial"/>
                <a:cs typeface="Arial"/>
              </a:rPr>
              <a:t>is  </a:t>
            </a:r>
            <a:r>
              <a:rPr sz="1500" spc="80" dirty="0">
                <a:solidFill>
                  <a:srgbClr val="565657"/>
                </a:solidFill>
                <a:latin typeface="Arial"/>
                <a:cs typeface="Arial"/>
              </a:rPr>
              <a:t>vital </a:t>
            </a:r>
            <a:r>
              <a:rPr sz="1500" spc="20" dirty="0">
                <a:solidFill>
                  <a:srgbClr val="565657"/>
                </a:solidFill>
                <a:latin typeface="Arial"/>
                <a:cs typeface="Arial"/>
              </a:rPr>
              <a:t>and </a:t>
            </a:r>
            <a:r>
              <a:rPr sz="1500" spc="45" dirty="0">
                <a:solidFill>
                  <a:srgbClr val="565657"/>
                </a:solidFill>
                <a:latin typeface="Arial"/>
                <a:cs typeface="Arial"/>
              </a:rPr>
              <a:t>supporting </a:t>
            </a:r>
            <a:r>
              <a:rPr sz="1500" spc="-5" dirty="0">
                <a:solidFill>
                  <a:srgbClr val="565657"/>
                </a:solidFill>
                <a:latin typeface="Arial"/>
                <a:cs typeface="Arial"/>
              </a:rPr>
              <a:t>teachers, </a:t>
            </a:r>
            <a:r>
              <a:rPr sz="1500" dirty="0">
                <a:solidFill>
                  <a:srgbClr val="565657"/>
                </a:solidFill>
                <a:latin typeface="Arial"/>
                <a:cs typeface="Arial"/>
              </a:rPr>
              <a:t>alongside </a:t>
            </a:r>
            <a:r>
              <a:rPr sz="1500" spc="20" dirty="0">
                <a:solidFill>
                  <a:srgbClr val="565657"/>
                </a:solidFill>
                <a:latin typeface="Arial"/>
                <a:cs typeface="Arial"/>
              </a:rPr>
              <a:t>students, </a:t>
            </a:r>
            <a:r>
              <a:rPr sz="1500" spc="-25" dirty="0">
                <a:solidFill>
                  <a:srgbClr val="565657"/>
                </a:solidFill>
                <a:latin typeface="Arial"/>
                <a:cs typeface="Arial"/>
              </a:rPr>
              <a:t>is </a:t>
            </a:r>
            <a:r>
              <a:rPr sz="1500" spc="45" dirty="0">
                <a:solidFill>
                  <a:srgbClr val="565657"/>
                </a:solidFill>
                <a:latin typeface="Arial"/>
                <a:cs typeface="Arial"/>
              </a:rPr>
              <a:t>fundamental </a:t>
            </a:r>
            <a:r>
              <a:rPr sz="1500" spc="40" dirty="0">
                <a:solidFill>
                  <a:srgbClr val="565657"/>
                </a:solidFill>
                <a:latin typeface="Arial"/>
                <a:cs typeface="Arial"/>
              </a:rPr>
              <a:t>to our </a:t>
            </a:r>
            <a:r>
              <a:rPr sz="1500" dirty="0">
                <a:solidFill>
                  <a:srgbClr val="565657"/>
                </a:solidFill>
                <a:latin typeface="Arial"/>
                <a:cs typeface="Arial"/>
              </a:rPr>
              <a:t>approach. </a:t>
            </a:r>
            <a:r>
              <a:rPr sz="1500" spc="30" dirty="0">
                <a:solidFill>
                  <a:srgbClr val="565657"/>
                </a:solidFill>
                <a:latin typeface="Arial"/>
                <a:cs typeface="Arial"/>
              </a:rPr>
              <a:t>We </a:t>
            </a:r>
            <a:r>
              <a:rPr sz="1500" spc="15" dirty="0">
                <a:solidFill>
                  <a:srgbClr val="565657"/>
                </a:solidFill>
                <a:latin typeface="Arial"/>
                <a:cs typeface="Arial"/>
              </a:rPr>
              <a:t>provide  </a:t>
            </a:r>
            <a:r>
              <a:rPr sz="1500" spc="-5" dirty="0">
                <a:solidFill>
                  <a:srgbClr val="565657"/>
                </a:solidFill>
                <a:latin typeface="Arial"/>
                <a:cs typeface="Arial"/>
              </a:rPr>
              <a:t>teachers </a:t>
            </a:r>
            <a:r>
              <a:rPr sz="1500" spc="100" dirty="0">
                <a:solidFill>
                  <a:srgbClr val="565657"/>
                </a:solidFill>
                <a:latin typeface="Arial"/>
                <a:cs typeface="Arial"/>
              </a:rPr>
              <a:t>with </a:t>
            </a:r>
            <a:r>
              <a:rPr sz="1500" spc="5" dirty="0">
                <a:solidFill>
                  <a:srgbClr val="565657"/>
                </a:solidFill>
                <a:latin typeface="Arial"/>
                <a:cs typeface="Arial"/>
              </a:rPr>
              <a:t>professional </a:t>
            </a:r>
            <a:r>
              <a:rPr sz="1500" spc="25" dirty="0">
                <a:solidFill>
                  <a:srgbClr val="565657"/>
                </a:solidFill>
                <a:latin typeface="Arial"/>
                <a:cs typeface="Arial"/>
              </a:rPr>
              <a:t>development, </a:t>
            </a:r>
            <a:r>
              <a:rPr sz="1500" spc="30" dirty="0">
                <a:solidFill>
                  <a:srgbClr val="565657"/>
                </a:solidFill>
                <a:latin typeface="Arial"/>
                <a:cs typeface="Arial"/>
              </a:rPr>
              <a:t>educational </a:t>
            </a:r>
            <a:r>
              <a:rPr sz="1500" spc="-25" dirty="0">
                <a:solidFill>
                  <a:srgbClr val="565657"/>
                </a:solidFill>
                <a:latin typeface="Arial"/>
                <a:cs typeface="Arial"/>
              </a:rPr>
              <a:t>resources, </a:t>
            </a:r>
            <a:r>
              <a:rPr sz="1500" spc="-60" dirty="0">
                <a:solidFill>
                  <a:srgbClr val="565657"/>
                </a:solidFill>
                <a:latin typeface="Arial"/>
                <a:cs typeface="Arial"/>
              </a:rPr>
              <a:t>access </a:t>
            </a:r>
            <a:r>
              <a:rPr sz="1500" spc="-50" dirty="0">
                <a:solidFill>
                  <a:srgbClr val="565657"/>
                </a:solidFill>
                <a:latin typeface="Arial"/>
                <a:cs typeface="Arial"/>
              </a:rPr>
              <a:t>to </a:t>
            </a:r>
            <a:r>
              <a:rPr sz="1500" spc="-90" dirty="0">
                <a:solidFill>
                  <a:srgbClr val="565657"/>
                </a:solidFill>
                <a:latin typeface="Arial"/>
                <a:cs typeface="Arial"/>
              </a:rPr>
              <a:t>STEM </a:t>
            </a:r>
            <a:r>
              <a:rPr sz="1500" spc="-15" dirty="0">
                <a:solidFill>
                  <a:srgbClr val="565657"/>
                </a:solidFill>
                <a:latin typeface="Arial"/>
                <a:cs typeface="Arial"/>
              </a:rPr>
              <a:t>Ambassadors  </a:t>
            </a:r>
            <a:r>
              <a:rPr sz="1500" spc="30" dirty="0">
                <a:solidFill>
                  <a:srgbClr val="565657"/>
                </a:solidFill>
                <a:latin typeface="Arial"/>
                <a:cs typeface="Arial"/>
              </a:rPr>
              <a:t>and </a:t>
            </a:r>
            <a:r>
              <a:rPr sz="1500" spc="65" dirty="0">
                <a:solidFill>
                  <a:srgbClr val="565657"/>
                </a:solidFill>
                <a:latin typeface="Arial"/>
                <a:cs typeface="Arial"/>
              </a:rPr>
              <a:t>support </a:t>
            </a:r>
            <a:r>
              <a:rPr sz="1500" spc="45" dirty="0">
                <a:solidFill>
                  <a:srgbClr val="565657"/>
                </a:solidFill>
                <a:latin typeface="Arial"/>
                <a:cs typeface="Arial"/>
              </a:rPr>
              <a:t>for </a:t>
            </a:r>
            <a:r>
              <a:rPr sz="1500" spc="-70">
                <a:solidFill>
                  <a:srgbClr val="565657"/>
                </a:solidFill>
                <a:latin typeface="Arial"/>
                <a:cs typeface="Arial"/>
              </a:rPr>
              <a:t>STEM</a:t>
            </a:r>
            <a:r>
              <a:rPr sz="1500" spc="70">
                <a:solidFill>
                  <a:srgbClr val="565657"/>
                </a:solidFill>
                <a:latin typeface="Arial"/>
                <a:cs typeface="Arial"/>
              </a:rPr>
              <a:t> </a:t>
            </a:r>
            <a:r>
              <a:rPr sz="1500" spc="10" smtClean="0">
                <a:solidFill>
                  <a:srgbClr val="565657"/>
                </a:solidFill>
                <a:latin typeface="Arial"/>
                <a:cs typeface="Arial"/>
              </a:rPr>
              <a:t>Clubs</a:t>
            </a:r>
            <a:endParaRPr lang="en-GB" sz="1500" spc="10" dirty="0" smtClean="0">
              <a:solidFill>
                <a:srgbClr val="565657"/>
              </a:solidFill>
              <a:latin typeface="Arial"/>
              <a:cs typeface="Arial"/>
            </a:endParaRPr>
          </a:p>
        </p:txBody>
      </p:sp>
      <p:sp>
        <p:nvSpPr>
          <p:cNvPr id="4" name="Rectangle 3"/>
          <p:cNvSpPr/>
          <p:nvPr/>
        </p:nvSpPr>
        <p:spPr>
          <a:xfrm>
            <a:off x="1092681" y="5388847"/>
            <a:ext cx="2188163" cy="369332"/>
          </a:xfrm>
          <a:prstGeom prst="rect">
            <a:avLst/>
          </a:prstGeom>
        </p:spPr>
        <p:txBody>
          <a:bodyPr wrap="none">
            <a:spAutoFit/>
          </a:bodyPr>
          <a:lstStyle/>
          <a:p>
            <a:pPr marL="14604">
              <a:lnSpc>
                <a:spcPct val="100000"/>
              </a:lnSpc>
            </a:pPr>
            <a:r>
              <a:rPr lang="en-GB" b="1" spc="45" dirty="0">
                <a:solidFill>
                  <a:srgbClr val="565657"/>
                </a:solidFill>
                <a:latin typeface="Arial"/>
                <a:cs typeface="Arial"/>
                <a:hlinkClick r:id="rId4"/>
              </a:rPr>
              <a:t>www.stem.org.uk</a:t>
            </a:r>
            <a:endParaRPr lang="en-GB" dirty="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299" y="1683683"/>
            <a:ext cx="5330190" cy="482600"/>
          </a:xfrm>
          <a:prstGeom prst="rect">
            <a:avLst/>
          </a:prstGeom>
        </p:spPr>
        <p:txBody>
          <a:bodyPr vert="horz" wrap="square" lIns="0" tIns="12700" rIns="0" bIns="0" rtlCol="0">
            <a:spAutoFit/>
          </a:bodyPr>
          <a:lstStyle/>
          <a:p>
            <a:pPr marL="12700">
              <a:lnSpc>
                <a:spcPct val="100000"/>
              </a:lnSpc>
              <a:spcBef>
                <a:spcPts val="100"/>
              </a:spcBef>
            </a:pPr>
            <a:r>
              <a:rPr spc="25" dirty="0">
                <a:solidFill>
                  <a:srgbClr val="56585A"/>
                </a:solidFill>
              </a:rPr>
              <a:t>Gatsby </a:t>
            </a:r>
            <a:r>
              <a:rPr spc="20" dirty="0">
                <a:solidFill>
                  <a:srgbClr val="56585A"/>
                </a:solidFill>
              </a:rPr>
              <a:t>Careers</a:t>
            </a:r>
            <a:r>
              <a:rPr spc="5" dirty="0">
                <a:solidFill>
                  <a:srgbClr val="56585A"/>
                </a:solidFill>
              </a:rPr>
              <a:t> </a:t>
            </a:r>
            <a:r>
              <a:rPr spc="25" dirty="0">
                <a:solidFill>
                  <a:srgbClr val="56585A"/>
                </a:solidFill>
              </a:rPr>
              <a:t>Benchmarks</a:t>
            </a:r>
          </a:p>
        </p:txBody>
      </p:sp>
      <p:sp>
        <p:nvSpPr>
          <p:cNvPr id="3" name="object 3"/>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4" name="object 4"/>
          <p:cNvSpPr/>
          <p:nvPr/>
        </p:nvSpPr>
        <p:spPr>
          <a:xfrm>
            <a:off x="720468" y="2442342"/>
            <a:ext cx="9250679" cy="64922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0468" y="4108031"/>
            <a:ext cx="9250679" cy="64922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20468" y="3275187"/>
            <a:ext cx="9250679" cy="64922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720468" y="4940877"/>
            <a:ext cx="9250679" cy="649223"/>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9945" y="5291216"/>
            <a:ext cx="8856980" cy="335989"/>
          </a:xfrm>
          <a:prstGeom prst="rect">
            <a:avLst/>
          </a:prstGeom>
        </p:spPr>
        <p:txBody>
          <a:bodyPr vert="horz" wrap="square" lIns="0" tIns="12700" rIns="0" bIns="0" rtlCol="0">
            <a:spAutoFit/>
          </a:bodyPr>
          <a:lstStyle/>
          <a:p>
            <a:pPr marL="12700">
              <a:lnSpc>
                <a:spcPct val="100000"/>
              </a:lnSpc>
              <a:spcBef>
                <a:spcPts val="100"/>
              </a:spcBef>
            </a:pPr>
            <a:r>
              <a:rPr lang="en-GB" sz="2100" spc="10" dirty="0" smtClean="0">
                <a:solidFill>
                  <a:srgbClr val="5D5F61"/>
                </a:solidFill>
                <a:latin typeface="Arial"/>
                <a:cs typeface="Arial"/>
                <a:hlinkClick r:id="rId3"/>
              </a:rPr>
              <a:t>Further information about the </a:t>
            </a:r>
            <a:r>
              <a:rPr sz="2100" spc="15" dirty="0" smtClean="0">
                <a:solidFill>
                  <a:srgbClr val="5D5F61"/>
                </a:solidFill>
                <a:latin typeface="Arial"/>
                <a:cs typeface="Arial"/>
                <a:hlinkClick r:id="rId3"/>
              </a:rPr>
              <a:t>Gatsby </a:t>
            </a:r>
            <a:r>
              <a:rPr sz="2100" spc="15" dirty="0">
                <a:solidFill>
                  <a:srgbClr val="5D5F61"/>
                </a:solidFill>
                <a:latin typeface="Arial"/>
                <a:cs typeface="Arial"/>
                <a:hlinkClick r:id="rId3"/>
              </a:rPr>
              <a:t>Careers </a:t>
            </a:r>
            <a:r>
              <a:rPr sz="2100" spc="15" dirty="0" smtClean="0">
                <a:solidFill>
                  <a:srgbClr val="5D5F61"/>
                </a:solidFill>
                <a:latin typeface="Arial"/>
                <a:cs typeface="Arial"/>
                <a:hlinkClick r:id="rId3"/>
              </a:rPr>
              <a:t>Benchmarks</a:t>
            </a:r>
            <a:r>
              <a:rPr lang="en-GB" sz="2100" spc="15" dirty="0">
                <a:solidFill>
                  <a:srgbClr val="5D5F61"/>
                </a:solidFill>
                <a:latin typeface="Arial"/>
                <a:cs typeface="Arial"/>
                <a:hlinkClick r:id="rId3"/>
              </a:rPr>
              <a:t>.</a:t>
            </a:r>
            <a:endParaRPr sz="2100" dirty="0">
              <a:latin typeface="Arial"/>
              <a:cs typeface="Arial"/>
            </a:endParaRPr>
          </a:p>
        </p:txBody>
      </p:sp>
      <p:sp>
        <p:nvSpPr>
          <p:cNvPr id="3" name="object 3"/>
          <p:cNvSpPr/>
          <p:nvPr/>
        </p:nvSpPr>
        <p:spPr>
          <a:xfrm>
            <a:off x="720468" y="1800005"/>
            <a:ext cx="9250679" cy="649223"/>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720470" y="3465703"/>
            <a:ext cx="9250676" cy="649216"/>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720468" y="2632850"/>
            <a:ext cx="9250679" cy="649223"/>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720468" y="4298539"/>
            <a:ext cx="9250679" cy="649223"/>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2408549"/>
            <a:ext cx="4903066" cy="3100849"/>
          </a:xfrm>
          <a:prstGeom prst="rect">
            <a:avLst/>
          </a:prstGeom>
        </p:spPr>
        <p:txBody>
          <a:bodyPr vert="horz" wrap="square" lIns="0" tIns="12700" rIns="0" bIns="0" rtlCol="0">
            <a:spAutoFit/>
          </a:bodyPr>
          <a:lstStyle/>
          <a:p>
            <a:pPr marL="12700" marR="5080">
              <a:lnSpc>
                <a:spcPct val="100000"/>
              </a:lnSpc>
              <a:spcBef>
                <a:spcPts val="100"/>
              </a:spcBef>
            </a:pPr>
            <a:r>
              <a:rPr sz="2100" spc="15" dirty="0">
                <a:solidFill>
                  <a:srgbClr val="5D5F61"/>
                </a:solidFill>
                <a:latin typeface="Arial"/>
                <a:cs typeface="Arial"/>
              </a:rPr>
              <a:t>Jobs </a:t>
            </a:r>
            <a:r>
              <a:rPr sz="2100" spc="10" dirty="0">
                <a:solidFill>
                  <a:srgbClr val="5D5F61"/>
                </a:solidFill>
                <a:latin typeface="Arial"/>
                <a:cs typeface="Arial"/>
              </a:rPr>
              <a:t>in the </a:t>
            </a:r>
            <a:r>
              <a:rPr sz="2100" spc="15" dirty="0">
                <a:solidFill>
                  <a:srgbClr val="5D5F61"/>
                </a:solidFill>
                <a:latin typeface="Arial"/>
                <a:cs typeface="Arial"/>
              </a:rPr>
              <a:t>STEM sectors have been predicted </a:t>
            </a:r>
            <a:r>
              <a:rPr sz="2100" spc="10" dirty="0">
                <a:solidFill>
                  <a:srgbClr val="5D5F61"/>
                </a:solidFill>
                <a:latin typeface="Arial"/>
                <a:cs typeface="Arial"/>
              </a:rPr>
              <a:t>to </a:t>
            </a:r>
            <a:r>
              <a:rPr sz="2100" spc="15" dirty="0">
                <a:solidFill>
                  <a:srgbClr val="5D5F61"/>
                </a:solidFill>
                <a:latin typeface="Arial"/>
                <a:cs typeface="Arial"/>
              </a:rPr>
              <a:t>rise </a:t>
            </a:r>
            <a:r>
              <a:rPr sz="2100" spc="10" dirty="0">
                <a:solidFill>
                  <a:srgbClr val="5D5F61"/>
                </a:solidFill>
                <a:latin typeface="Arial"/>
                <a:cs typeface="Arial"/>
              </a:rPr>
              <a:t>at </a:t>
            </a:r>
            <a:r>
              <a:rPr sz="2100" spc="15" dirty="0">
                <a:solidFill>
                  <a:srgbClr val="5D5F61"/>
                </a:solidFill>
                <a:latin typeface="Arial"/>
                <a:cs typeface="Arial"/>
              </a:rPr>
              <a:t>double </a:t>
            </a:r>
            <a:r>
              <a:rPr sz="2100" spc="10" dirty="0">
                <a:solidFill>
                  <a:srgbClr val="5D5F61"/>
                </a:solidFill>
                <a:latin typeface="Arial"/>
                <a:cs typeface="Arial"/>
              </a:rPr>
              <a:t>the </a:t>
            </a:r>
            <a:r>
              <a:rPr sz="2100" spc="15" dirty="0">
                <a:solidFill>
                  <a:srgbClr val="5D5F61"/>
                </a:solidFill>
                <a:latin typeface="Arial"/>
                <a:cs typeface="Arial"/>
              </a:rPr>
              <a:t>rate </a:t>
            </a:r>
            <a:r>
              <a:rPr sz="2100" spc="20" dirty="0">
                <a:solidFill>
                  <a:srgbClr val="5D5F61"/>
                </a:solidFill>
                <a:latin typeface="Arial"/>
                <a:cs typeface="Arial"/>
              </a:rPr>
              <a:t>of  </a:t>
            </a:r>
            <a:r>
              <a:rPr sz="2100" spc="15" dirty="0">
                <a:solidFill>
                  <a:srgbClr val="5D5F61"/>
                </a:solidFill>
                <a:latin typeface="Arial"/>
                <a:cs typeface="Arial"/>
              </a:rPr>
              <a:t>other occupations from</a:t>
            </a:r>
            <a:r>
              <a:rPr sz="2100" spc="85" dirty="0">
                <a:solidFill>
                  <a:srgbClr val="5D5F61"/>
                </a:solidFill>
                <a:latin typeface="Arial"/>
                <a:cs typeface="Arial"/>
              </a:rPr>
              <a:t> </a:t>
            </a:r>
            <a:r>
              <a:rPr sz="2100" spc="20" dirty="0">
                <a:solidFill>
                  <a:srgbClr val="5D5F61"/>
                </a:solidFill>
                <a:latin typeface="Arial"/>
                <a:cs typeface="Arial"/>
              </a:rPr>
              <a:t>2016-2023.</a:t>
            </a:r>
            <a:endParaRPr sz="2100" dirty="0">
              <a:latin typeface="Arial"/>
              <a:cs typeface="Arial"/>
            </a:endParaRPr>
          </a:p>
          <a:p>
            <a:pPr marL="12700" marR="440690" algn="just">
              <a:lnSpc>
                <a:spcPct val="100000"/>
              </a:lnSpc>
              <a:spcBef>
                <a:spcPts val="1415"/>
              </a:spcBef>
            </a:pPr>
            <a:r>
              <a:rPr sz="2100" spc="-110" dirty="0">
                <a:solidFill>
                  <a:srgbClr val="5D5F61"/>
                </a:solidFill>
                <a:latin typeface="Arial"/>
                <a:cs typeface="Arial"/>
              </a:rPr>
              <a:t>To </a:t>
            </a:r>
            <a:r>
              <a:rPr sz="2100" spc="15" dirty="0">
                <a:solidFill>
                  <a:srgbClr val="5D5F61"/>
                </a:solidFill>
                <a:latin typeface="Arial"/>
                <a:cs typeface="Arial"/>
              </a:rPr>
              <a:t>fill future demand, industries will need </a:t>
            </a:r>
            <a:r>
              <a:rPr sz="2100" spc="10" dirty="0">
                <a:solidFill>
                  <a:srgbClr val="5D5F61"/>
                </a:solidFill>
                <a:latin typeface="Arial"/>
                <a:cs typeface="Arial"/>
              </a:rPr>
              <a:t>to </a:t>
            </a:r>
            <a:r>
              <a:rPr sz="2100" spc="15" dirty="0">
                <a:solidFill>
                  <a:srgbClr val="5D5F61"/>
                </a:solidFill>
                <a:latin typeface="Arial"/>
                <a:cs typeface="Arial"/>
              </a:rPr>
              <a:t>recruit more young </a:t>
            </a:r>
            <a:r>
              <a:rPr sz="2100" spc="20" dirty="0">
                <a:solidFill>
                  <a:srgbClr val="5D5F61"/>
                </a:solidFill>
                <a:latin typeface="Arial"/>
                <a:cs typeface="Arial"/>
              </a:rPr>
              <a:t>people,  </a:t>
            </a:r>
            <a:r>
              <a:rPr sz="2100" spc="15" dirty="0">
                <a:solidFill>
                  <a:srgbClr val="5D5F61"/>
                </a:solidFill>
                <a:latin typeface="Arial"/>
                <a:cs typeface="Arial"/>
              </a:rPr>
              <a:t>making </a:t>
            </a:r>
            <a:r>
              <a:rPr sz="2100" spc="10" dirty="0">
                <a:solidFill>
                  <a:srgbClr val="5D5F61"/>
                </a:solidFill>
                <a:latin typeface="Arial"/>
                <a:cs typeface="Arial"/>
              </a:rPr>
              <a:t>it </a:t>
            </a:r>
            <a:r>
              <a:rPr sz="2100" spc="15" dirty="0">
                <a:solidFill>
                  <a:srgbClr val="5D5F61"/>
                </a:solidFill>
                <a:latin typeface="Arial"/>
                <a:cs typeface="Arial"/>
              </a:rPr>
              <a:t>imperative that </a:t>
            </a:r>
            <a:r>
              <a:rPr sz="2100" dirty="0">
                <a:solidFill>
                  <a:srgbClr val="5D5F61"/>
                </a:solidFill>
                <a:latin typeface="Arial"/>
                <a:cs typeface="Arial"/>
              </a:rPr>
              <a:t>a </a:t>
            </a:r>
            <a:r>
              <a:rPr sz="2100" spc="15" dirty="0">
                <a:solidFill>
                  <a:srgbClr val="5D5F61"/>
                </a:solidFill>
                <a:latin typeface="Arial"/>
                <a:cs typeface="Arial"/>
              </a:rPr>
              <a:t>wider </a:t>
            </a:r>
            <a:r>
              <a:rPr sz="2100" spc="15" dirty="0" smtClean="0">
                <a:solidFill>
                  <a:srgbClr val="5D5F61"/>
                </a:solidFill>
                <a:latin typeface="Arial"/>
                <a:cs typeface="Arial"/>
              </a:rPr>
              <a:t>range</a:t>
            </a:r>
            <a:r>
              <a:rPr lang="en-GB" sz="2100" spc="15" dirty="0" smtClean="0">
                <a:solidFill>
                  <a:srgbClr val="5D5F61"/>
                </a:solidFill>
                <a:latin typeface="Arial"/>
                <a:cs typeface="Arial"/>
              </a:rPr>
              <a:t> </a:t>
            </a:r>
            <a:r>
              <a:rPr sz="2100" spc="10" dirty="0" smtClean="0">
                <a:solidFill>
                  <a:srgbClr val="5D5F61"/>
                </a:solidFill>
                <a:latin typeface="Arial"/>
                <a:cs typeface="Arial"/>
              </a:rPr>
              <a:t>of </a:t>
            </a:r>
            <a:r>
              <a:rPr sz="2100" spc="15" dirty="0">
                <a:solidFill>
                  <a:srgbClr val="5D5F61"/>
                </a:solidFill>
                <a:latin typeface="Arial"/>
                <a:cs typeface="Arial"/>
              </a:rPr>
              <a:t>young people take </a:t>
            </a:r>
            <a:r>
              <a:rPr sz="2100" spc="10" dirty="0">
                <a:solidFill>
                  <a:srgbClr val="5D5F61"/>
                </a:solidFill>
                <a:latin typeface="Arial"/>
                <a:cs typeface="Arial"/>
              </a:rPr>
              <a:t>up </a:t>
            </a:r>
            <a:r>
              <a:rPr sz="2100" spc="20" dirty="0" smtClean="0">
                <a:solidFill>
                  <a:srgbClr val="5D5F61"/>
                </a:solidFill>
                <a:latin typeface="Arial"/>
                <a:cs typeface="Arial"/>
              </a:rPr>
              <a:t>STEM</a:t>
            </a:r>
            <a:r>
              <a:rPr lang="en-GB" sz="2100" spc="20" dirty="0" smtClean="0">
                <a:solidFill>
                  <a:srgbClr val="5D5F61"/>
                </a:solidFill>
                <a:latin typeface="Arial"/>
                <a:cs typeface="Arial"/>
              </a:rPr>
              <a:t> </a:t>
            </a:r>
            <a:r>
              <a:rPr sz="2100" spc="15" dirty="0" smtClean="0">
                <a:solidFill>
                  <a:srgbClr val="5D5F61"/>
                </a:solidFill>
                <a:latin typeface="Arial"/>
                <a:cs typeface="Arial"/>
              </a:rPr>
              <a:t>subjects </a:t>
            </a:r>
            <a:r>
              <a:rPr sz="2100" spc="10" dirty="0">
                <a:solidFill>
                  <a:srgbClr val="5D5F61"/>
                </a:solidFill>
                <a:latin typeface="Arial"/>
                <a:cs typeface="Arial"/>
              </a:rPr>
              <a:t>in </a:t>
            </a:r>
            <a:r>
              <a:rPr sz="2100" spc="15" dirty="0">
                <a:solidFill>
                  <a:srgbClr val="5D5F61"/>
                </a:solidFill>
                <a:latin typeface="Arial"/>
                <a:cs typeface="Arial"/>
              </a:rPr>
              <a:t>school, </a:t>
            </a:r>
            <a:r>
              <a:rPr sz="2100" spc="10" dirty="0">
                <a:solidFill>
                  <a:srgbClr val="5D5F61"/>
                </a:solidFill>
                <a:latin typeface="Arial"/>
                <a:cs typeface="Arial"/>
              </a:rPr>
              <a:t>and </a:t>
            </a:r>
            <a:r>
              <a:rPr lang="en-GB" sz="2100" spc="10" dirty="0" smtClean="0">
                <a:solidFill>
                  <a:srgbClr val="5D5F61"/>
                </a:solidFill>
                <a:latin typeface="Arial"/>
                <a:cs typeface="Arial"/>
              </a:rPr>
              <a:t>in </a:t>
            </a:r>
            <a:r>
              <a:rPr sz="2100" spc="15" dirty="0" smtClean="0">
                <a:solidFill>
                  <a:srgbClr val="5D5F61"/>
                </a:solidFill>
                <a:latin typeface="Arial"/>
                <a:cs typeface="Arial"/>
              </a:rPr>
              <a:t>further </a:t>
            </a:r>
            <a:r>
              <a:rPr sz="2100" spc="10" dirty="0">
                <a:solidFill>
                  <a:srgbClr val="5D5F61"/>
                </a:solidFill>
                <a:latin typeface="Arial"/>
                <a:cs typeface="Arial"/>
              </a:rPr>
              <a:t>and </a:t>
            </a:r>
            <a:r>
              <a:rPr sz="2100" spc="15" dirty="0" smtClean="0">
                <a:solidFill>
                  <a:srgbClr val="5D5F61"/>
                </a:solidFill>
                <a:latin typeface="Arial"/>
                <a:cs typeface="Arial"/>
              </a:rPr>
              <a:t>higher</a:t>
            </a:r>
            <a:r>
              <a:rPr lang="en-GB" sz="2100" spc="200" dirty="0">
                <a:solidFill>
                  <a:srgbClr val="5D5F61"/>
                </a:solidFill>
                <a:latin typeface="Arial"/>
                <a:cs typeface="Arial"/>
              </a:rPr>
              <a:t> </a:t>
            </a:r>
            <a:r>
              <a:rPr sz="2100" spc="20" dirty="0" smtClean="0">
                <a:solidFill>
                  <a:srgbClr val="5D5F61"/>
                </a:solidFill>
                <a:latin typeface="Arial"/>
                <a:cs typeface="Arial"/>
              </a:rPr>
              <a:t>education</a:t>
            </a:r>
            <a:r>
              <a:rPr sz="2100" spc="20" dirty="0">
                <a:solidFill>
                  <a:srgbClr val="5D5F61"/>
                </a:solidFill>
                <a:latin typeface="Arial"/>
                <a:cs typeface="Arial"/>
              </a:rPr>
              <a:t>.</a:t>
            </a:r>
            <a:endParaRPr sz="2100" dirty="0">
              <a:latin typeface="Arial"/>
              <a:cs typeface="Arial"/>
            </a:endParaRPr>
          </a:p>
        </p:txBody>
      </p:sp>
      <p:sp>
        <p:nvSpPr>
          <p:cNvPr id="3" name="object 3"/>
          <p:cNvSpPr txBox="1">
            <a:spLocks noGrp="1"/>
          </p:cNvSpPr>
          <p:nvPr>
            <p:ph type="title"/>
          </p:nvPr>
        </p:nvSpPr>
        <p:spPr>
          <a:xfrm>
            <a:off x="707299" y="1683683"/>
            <a:ext cx="3989704" cy="482600"/>
          </a:xfrm>
          <a:prstGeom prst="rect">
            <a:avLst/>
          </a:prstGeom>
        </p:spPr>
        <p:txBody>
          <a:bodyPr vert="horz" wrap="square" lIns="0" tIns="12700" rIns="0" bIns="0" rtlCol="0">
            <a:spAutoFit/>
          </a:bodyPr>
          <a:lstStyle/>
          <a:p>
            <a:pPr marL="12700">
              <a:lnSpc>
                <a:spcPct val="100000"/>
              </a:lnSpc>
              <a:spcBef>
                <a:spcPts val="100"/>
              </a:spcBef>
            </a:pPr>
            <a:r>
              <a:rPr spc="20" dirty="0"/>
              <a:t>Why focus </a:t>
            </a:r>
            <a:r>
              <a:rPr spc="15" dirty="0"/>
              <a:t>on</a:t>
            </a:r>
            <a:r>
              <a:rPr spc="60" dirty="0"/>
              <a:t> </a:t>
            </a:r>
            <a:r>
              <a:rPr spc="30" dirty="0"/>
              <a:t>STEM?</a:t>
            </a:r>
          </a:p>
        </p:txBody>
      </p:sp>
      <p:sp>
        <p:nvSpPr>
          <p:cNvPr id="4" name="object 4"/>
          <p:cNvSpPr/>
          <p:nvPr/>
        </p:nvSpPr>
        <p:spPr>
          <a:xfrm>
            <a:off x="719999" y="2261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
        <p:nvSpPr>
          <p:cNvPr id="5" name="object 5"/>
          <p:cNvSpPr txBox="1"/>
          <p:nvPr/>
        </p:nvSpPr>
        <p:spPr>
          <a:xfrm>
            <a:off x="707299" y="5929505"/>
            <a:ext cx="238061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5D5F61"/>
                </a:solidFill>
                <a:latin typeface="Arial"/>
                <a:cs typeface="Arial"/>
              </a:rPr>
              <a:t>Ref: </a:t>
            </a:r>
            <a:r>
              <a:rPr sz="1400" u="heavy" spc="5" dirty="0">
                <a:solidFill>
                  <a:srgbClr val="0072BC"/>
                </a:solidFill>
                <a:uFill>
                  <a:solidFill>
                    <a:srgbClr val="0072BC"/>
                  </a:solidFill>
                </a:uFill>
                <a:latin typeface="Arial"/>
                <a:cs typeface="Arial"/>
                <a:hlinkClick r:id="rId3"/>
              </a:rPr>
              <a:t>Jobs of the Future,</a:t>
            </a:r>
            <a:r>
              <a:rPr sz="1400" u="heavy" spc="55" dirty="0">
                <a:solidFill>
                  <a:srgbClr val="0072BC"/>
                </a:solidFill>
                <a:uFill>
                  <a:solidFill>
                    <a:srgbClr val="0072BC"/>
                  </a:solidFill>
                </a:uFill>
                <a:latin typeface="Arial"/>
                <a:cs typeface="Arial"/>
                <a:hlinkClick r:id="rId3"/>
              </a:rPr>
              <a:t> </a:t>
            </a:r>
            <a:r>
              <a:rPr sz="1400" u="heavy" spc="10" dirty="0">
                <a:solidFill>
                  <a:srgbClr val="0072BC"/>
                </a:solidFill>
                <a:uFill>
                  <a:solidFill>
                    <a:srgbClr val="0072BC"/>
                  </a:solidFill>
                </a:uFill>
                <a:latin typeface="Arial"/>
                <a:cs typeface="Arial"/>
                <a:hlinkClick r:id="rId3"/>
              </a:rPr>
              <a:t>2016</a:t>
            </a:r>
            <a:endParaRPr sz="1400" dirty="0">
              <a:latin typeface="Arial"/>
              <a:cs typeface="Aria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584" y="2408548"/>
            <a:ext cx="3960000" cy="3960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2201525"/>
            <a:ext cx="9217025" cy="3677289"/>
          </a:xfrm>
          <a:prstGeom prst="rect">
            <a:avLst/>
          </a:prstGeom>
        </p:spPr>
        <p:txBody>
          <a:bodyPr vert="horz" wrap="square" lIns="0" tIns="192405" rIns="0" bIns="0" rtlCol="0">
            <a:spAutoFit/>
          </a:bodyPr>
          <a:lstStyle/>
          <a:p>
            <a:pPr marL="469265" indent="-457200">
              <a:lnSpc>
                <a:spcPct val="100000"/>
              </a:lnSpc>
              <a:spcBef>
                <a:spcPts val="1515"/>
              </a:spcBef>
              <a:buFont typeface="+mj-lt"/>
              <a:buAutoNum type="arabicPeriod"/>
              <a:tabLst>
                <a:tab pos="240665" algn="l"/>
                <a:tab pos="241300" algn="l"/>
              </a:tabLst>
            </a:pPr>
            <a:r>
              <a:rPr sz="2100" spc="-5" dirty="0">
                <a:solidFill>
                  <a:srgbClr val="5D5F61"/>
                </a:solidFill>
                <a:latin typeface="Arial"/>
                <a:cs typeface="Arial"/>
              </a:rPr>
              <a:t>Understand </a:t>
            </a:r>
            <a:r>
              <a:rPr sz="2100" dirty="0">
                <a:solidFill>
                  <a:srgbClr val="5D5F61"/>
                </a:solidFill>
                <a:latin typeface="Arial"/>
                <a:cs typeface="Arial"/>
              </a:rPr>
              <a:t>the </a:t>
            </a:r>
            <a:r>
              <a:rPr sz="2100" spc="-5" dirty="0">
                <a:solidFill>
                  <a:srgbClr val="5D5F61"/>
                </a:solidFill>
                <a:latin typeface="Arial"/>
                <a:cs typeface="Arial"/>
              </a:rPr>
              <a:t>importance of </a:t>
            </a:r>
            <a:r>
              <a:rPr sz="2100" dirty="0">
                <a:solidFill>
                  <a:srgbClr val="5D5F61"/>
                </a:solidFill>
                <a:latin typeface="Arial"/>
                <a:cs typeface="Arial"/>
              </a:rPr>
              <a:t>STEM </a:t>
            </a:r>
            <a:r>
              <a:rPr sz="2100" spc="-5" dirty="0">
                <a:solidFill>
                  <a:srgbClr val="5D5F61"/>
                </a:solidFill>
                <a:latin typeface="Arial"/>
                <a:cs typeface="Arial"/>
              </a:rPr>
              <a:t>in </a:t>
            </a:r>
            <a:r>
              <a:rPr lang="en-GB" sz="2100" spc="-5" dirty="0" smtClean="0">
                <a:solidFill>
                  <a:srgbClr val="5D5F61"/>
                </a:solidFill>
                <a:latin typeface="Arial"/>
                <a:cs typeface="Arial"/>
              </a:rPr>
              <a:t>our lives</a:t>
            </a:r>
            <a:endParaRPr sz="2100" dirty="0">
              <a:latin typeface="Arial"/>
              <a:cs typeface="Arial"/>
            </a:endParaRPr>
          </a:p>
          <a:p>
            <a:pPr marL="469265" indent="-457200">
              <a:lnSpc>
                <a:spcPct val="100000"/>
              </a:lnSpc>
              <a:spcBef>
                <a:spcPts val="1420"/>
              </a:spcBef>
              <a:buFont typeface="+mj-lt"/>
              <a:buAutoNum type="arabicPeriod"/>
              <a:tabLst>
                <a:tab pos="240665" algn="l"/>
                <a:tab pos="241300" algn="l"/>
              </a:tabLst>
            </a:pPr>
            <a:r>
              <a:rPr sz="2100" spc="-5" dirty="0">
                <a:solidFill>
                  <a:srgbClr val="5D5F61"/>
                </a:solidFill>
                <a:latin typeface="Arial"/>
                <a:cs typeface="Arial"/>
              </a:rPr>
              <a:t>Challenge </a:t>
            </a:r>
            <a:r>
              <a:rPr sz="2100" dirty="0">
                <a:solidFill>
                  <a:srgbClr val="5D5F61"/>
                </a:solidFill>
                <a:latin typeface="Arial"/>
                <a:cs typeface="Arial"/>
              </a:rPr>
              <a:t>the </a:t>
            </a:r>
            <a:r>
              <a:rPr sz="2100" spc="-5" dirty="0">
                <a:solidFill>
                  <a:srgbClr val="5D5F61"/>
                </a:solidFill>
                <a:latin typeface="Arial"/>
                <a:cs typeface="Arial"/>
              </a:rPr>
              <a:t>perception </a:t>
            </a:r>
            <a:r>
              <a:rPr sz="2100" dirty="0">
                <a:solidFill>
                  <a:srgbClr val="5D5F61"/>
                </a:solidFill>
                <a:latin typeface="Arial"/>
                <a:cs typeface="Arial"/>
              </a:rPr>
              <a:t>that “STEM </a:t>
            </a:r>
            <a:r>
              <a:rPr sz="2100" spc="-5" dirty="0">
                <a:solidFill>
                  <a:srgbClr val="5D5F61"/>
                </a:solidFill>
                <a:latin typeface="Arial"/>
                <a:cs typeface="Arial"/>
              </a:rPr>
              <a:t>isn’t </a:t>
            </a:r>
            <a:r>
              <a:rPr sz="2100" dirty="0">
                <a:solidFill>
                  <a:srgbClr val="5D5F61"/>
                </a:solidFill>
                <a:latin typeface="Arial"/>
                <a:cs typeface="Arial"/>
              </a:rPr>
              <a:t>for</a:t>
            </a:r>
            <a:r>
              <a:rPr sz="2100" spc="-15" dirty="0">
                <a:solidFill>
                  <a:srgbClr val="5D5F61"/>
                </a:solidFill>
                <a:latin typeface="Arial"/>
                <a:cs typeface="Arial"/>
              </a:rPr>
              <a:t> </a:t>
            </a:r>
            <a:r>
              <a:rPr sz="2100" dirty="0">
                <a:solidFill>
                  <a:srgbClr val="5D5F61"/>
                </a:solidFill>
                <a:latin typeface="Arial"/>
                <a:cs typeface="Arial"/>
              </a:rPr>
              <a:t>me”</a:t>
            </a:r>
            <a:endParaRPr sz="2100" dirty="0">
              <a:latin typeface="Arial"/>
              <a:cs typeface="Arial"/>
            </a:endParaRPr>
          </a:p>
          <a:p>
            <a:pPr marL="469265" indent="-457200">
              <a:lnSpc>
                <a:spcPct val="100000"/>
              </a:lnSpc>
              <a:spcBef>
                <a:spcPts val="1415"/>
              </a:spcBef>
              <a:buFont typeface="+mj-lt"/>
              <a:buAutoNum type="arabicPeriod"/>
              <a:tabLst>
                <a:tab pos="240665" algn="l"/>
                <a:tab pos="241300" algn="l"/>
              </a:tabLst>
            </a:pPr>
            <a:r>
              <a:rPr sz="2100" dirty="0">
                <a:solidFill>
                  <a:srgbClr val="5D5F61"/>
                </a:solidFill>
                <a:latin typeface="Arial"/>
                <a:cs typeface="Arial"/>
              </a:rPr>
              <a:t>Be </a:t>
            </a:r>
            <a:r>
              <a:rPr sz="2100" spc="-5" dirty="0">
                <a:solidFill>
                  <a:srgbClr val="5D5F61"/>
                </a:solidFill>
                <a:latin typeface="Arial"/>
                <a:cs typeface="Arial"/>
              </a:rPr>
              <a:t>aware of </a:t>
            </a:r>
            <a:r>
              <a:rPr sz="2100" dirty="0">
                <a:solidFill>
                  <a:srgbClr val="5D5F61"/>
                </a:solidFill>
                <a:latin typeface="Arial"/>
                <a:cs typeface="Arial"/>
              </a:rPr>
              <a:t>a </a:t>
            </a:r>
            <a:r>
              <a:rPr sz="2100" spc="-5" dirty="0">
                <a:solidFill>
                  <a:srgbClr val="5D5F61"/>
                </a:solidFill>
                <a:latin typeface="Arial"/>
                <a:cs typeface="Arial"/>
              </a:rPr>
              <a:t>wide </a:t>
            </a:r>
            <a:r>
              <a:rPr sz="2100" dirty="0">
                <a:solidFill>
                  <a:srgbClr val="5D5F61"/>
                </a:solidFill>
                <a:latin typeface="Arial"/>
                <a:cs typeface="Arial"/>
              </a:rPr>
              <a:t>range </a:t>
            </a:r>
            <a:r>
              <a:rPr sz="2100" spc="-5" dirty="0">
                <a:solidFill>
                  <a:srgbClr val="5D5F61"/>
                </a:solidFill>
                <a:latin typeface="Arial"/>
                <a:cs typeface="Arial"/>
              </a:rPr>
              <a:t>of </a:t>
            </a:r>
            <a:r>
              <a:rPr sz="2100" dirty="0">
                <a:solidFill>
                  <a:srgbClr val="5D5F61"/>
                </a:solidFill>
                <a:latin typeface="Arial"/>
                <a:cs typeface="Arial"/>
              </a:rPr>
              <a:t>roles </a:t>
            </a:r>
            <a:r>
              <a:rPr sz="2100" spc="-5" dirty="0">
                <a:solidFill>
                  <a:srgbClr val="5D5F61"/>
                </a:solidFill>
                <a:latin typeface="Arial"/>
                <a:cs typeface="Arial"/>
              </a:rPr>
              <a:t>available within </a:t>
            </a:r>
            <a:r>
              <a:rPr sz="2100" dirty="0">
                <a:solidFill>
                  <a:srgbClr val="5D5F61"/>
                </a:solidFill>
                <a:latin typeface="Arial"/>
                <a:cs typeface="Arial"/>
              </a:rPr>
              <a:t>STEM</a:t>
            </a:r>
            <a:r>
              <a:rPr sz="2100" spc="-35" dirty="0">
                <a:solidFill>
                  <a:srgbClr val="5D5F61"/>
                </a:solidFill>
                <a:latin typeface="Arial"/>
                <a:cs typeface="Arial"/>
              </a:rPr>
              <a:t> </a:t>
            </a:r>
            <a:r>
              <a:rPr sz="2100" spc="-5" dirty="0">
                <a:solidFill>
                  <a:srgbClr val="5D5F61"/>
                </a:solidFill>
                <a:latin typeface="Arial"/>
                <a:cs typeface="Arial"/>
              </a:rPr>
              <a:t>industries</a:t>
            </a:r>
            <a:endParaRPr sz="2100" dirty="0">
              <a:latin typeface="Arial"/>
              <a:cs typeface="Arial"/>
            </a:endParaRPr>
          </a:p>
          <a:p>
            <a:pPr marL="469265" indent="-457200">
              <a:lnSpc>
                <a:spcPct val="100000"/>
              </a:lnSpc>
              <a:spcBef>
                <a:spcPts val="1420"/>
              </a:spcBef>
              <a:buFont typeface="+mj-lt"/>
              <a:buAutoNum type="arabicPeriod"/>
              <a:tabLst>
                <a:tab pos="240665" algn="l"/>
                <a:tab pos="241300" algn="l"/>
              </a:tabLst>
            </a:pPr>
            <a:r>
              <a:rPr lang="en-US" sz="2100" dirty="0">
                <a:solidFill>
                  <a:srgbClr val="5D5F61"/>
                </a:solidFill>
                <a:latin typeface="Arial"/>
                <a:cs typeface="Arial"/>
              </a:rPr>
              <a:t>See the value </a:t>
            </a:r>
            <a:r>
              <a:rPr lang="en-US" sz="2100" spc="-5" dirty="0">
                <a:solidFill>
                  <a:srgbClr val="5D5F61"/>
                </a:solidFill>
                <a:latin typeface="Arial"/>
                <a:cs typeface="Arial"/>
              </a:rPr>
              <a:t>and</a:t>
            </a:r>
            <a:r>
              <a:rPr lang="en-US" sz="2100" dirty="0">
                <a:solidFill>
                  <a:srgbClr val="5D5F61"/>
                </a:solidFill>
                <a:latin typeface="Arial"/>
                <a:cs typeface="Arial"/>
              </a:rPr>
              <a:t> transferability </a:t>
            </a:r>
            <a:r>
              <a:rPr lang="en-US" sz="2100" spc="-5" dirty="0">
                <a:solidFill>
                  <a:srgbClr val="5D5F61"/>
                </a:solidFill>
                <a:latin typeface="Arial"/>
                <a:cs typeface="Arial"/>
              </a:rPr>
              <a:t>of </a:t>
            </a:r>
            <a:r>
              <a:rPr lang="en-US" sz="2100" dirty="0">
                <a:solidFill>
                  <a:srgbClr val="5D5F61"/>
                </a:solidFill>
                <a:latin typeface="Arial"/>
                <a:cs typeface="Arial"/>
              </a:rPr>
              <a:t>STEM</a:t>
            </a:r>
            <a:r>
              <a:rPr lang="en-US" sz="2100" spc="-15" dirty="0">
                <a:solidFill>
                  <a:srgbClr val="5D5F61"/>
                </a:solidFill>
                <a:latin typeface="Arial"/>
                <a:cs typeface="Arial"/>
              </a:rPr>
              <a:t> </a:t>
            </a:r>
            <a:r>
              <a:rPr lang="en-US" sz="2100" dirty="0">
                <a:solidFill>
                  <a:srgbClr val="5D5F61"/>
                </a:solidFill>
                <a:latin typeface="Arial"/>
                <a:cs typeface="Arial"/>
              </a:rPr>
              <a:t>skills</a:t>
            </a:r>
            <a:endParaRPr lang="en-US" sz="2100" dirty="0">
              <a:latin typeface="Arial"/>
              <a:cs typeface="Arial"/>
            </a:endParaRPr>
          </a:p>
          <a:p>
            <a:pPr marL="469265" indent="-457200">
              <a:lnSpc>
                <a:spcPct val="100000"/>
              </a:lnSpc>
              <a:spcBef>
                <a:spcPts val="1415"/>
              </a:spcBef>
              <a:buFont typeface="+mj-lt"/>
              <a:buAutoNum type="arabicPeriod"/>
              <a:tabLst>
                <a:tab pos="240665" algn="l"/>
                <a:tab pos="241300" algn="l"/>
              </a:tabLst>
            </a:pPr>
            <a:r>
              <a:rPr sz="2100" spc="-30" dirty="0" smtClean="0">
                <a:solidFill>
                  <a:srgbClr val="5D5F61"/>
                </a:solidFill>
                <a:latin typeface="Arial"/>
                <a:cs typeface="Arial"/>
              </a:rPr>
              <a:t>Develop </a:t>
            </a:r>
            <a:r>
              <a:rPr sz="2100" spc="-25" dirty="0">
                <a:solidFill>
                  <a:srgbClr val="5D5F61"/>
                </a:solidFill>
                <a:latin typeface="Arial"/>
                <a:cs typeface="Arial"/>
              </a:rPr>
              <a:t>the </a:t>
            </a:r>
            <a:r>
              <a:rPr sz="2100" spc="-35" dirty="0">
                <a:solidFill>
                  <a:srgbClr val="5D5F61"/>
                </a:solidFill>
                <a:latin typeface="Arial"/>
                <a:cs typeface="Arial"/>
              </a:rPr>
              <a:t>employability </a:t>
            </a:r>
            <a:r>
              <a:rPr sz="2100" spc="-30" dirty="0">
                <a:solidFill>
                  <a:srgbClr val="5D5F61"/>
                </a:solidFill>
                <a:latin typeface="Arial"/>
                <a:cs typeface="Arial"/>
              </a:rPr>
              <a:t>skills needed </a:t>
            </a:r>
            <a:r>
              <a:rPr sz="2100" spc="-20" dirty="0">
                <a:solidFill>
                  <a:srgbClr val="5D5F61"/>
                </a:solidFill>
                <a:latin typeface="Arial"/>
                <a:cs typeface="Arial"/>
              </a:rPr>
              <a:t>to be </a:t>
            </a:r>
            <a:r>
              <a:rPr sz="2100" spc="-35" dirty="0">
                <a:solidFill>
                  <a:srgbClr val="5D5F61"/>
                </a:solidFill>
                <a:latin typeface="Arial"/>
                <a:cs typeface="Arial"/>
              </a:rPr>
              <a:t>successful </a:t>
            </a:r>
            <a:r>
              <a:rPr sz="2100" spc="-20" dirty="0">
                <a:solidFill>
                  <a:srgbClr val="5D5F61"/>
                </a:solidFill>
                <a:latin typeface="Arial"/>
                <a:cs typeface="Arial"/>
              </a:rPr>
              <a:t>in </a:t>
            </a:r>
            <a:r>
              <a:rPr sz="2100" spc="-30" dirty="0">
                <a:solidFill>
                  <a:srgbClr val="5D5F61"/>
                </a:solidFill>
                <a:latin typeface="Arial"/>
                <a:cs typeface="Arial"/>
              </a:rPr>
              <a:t>STEM</a:t>
            </a:r>
            <a:r>
              <a:rPr sz="2100" spc="-395" dirty="0">
                <a:solidFill>
                  <a:srgbClr val="5D5F61"/>
                </a:solidFill>
                <a:latin typeface="Arial"/>
                <a:cs typeface="Arial"/>
              </a:rPr>
              <a:t> </a:t>
            </a:r>
            <a:r>
              <a:rPr sz="2100" spc="-35" dirty="0">
                <a:solidFill>
                  <a:srgbClr val="5D5F61"/>
                </a:solidFill>
                <a:latin typeface="Arial"/>
                <a:cs typeface="Arial"/>
              </a:rPr>
              <a:t>employment</a:t>
            </a:r>
            <a:endParaRPr sz="2100" dirty="0">
              <a:latin typeface="Arial"/>
              <a:cs typeface="Arial"/>
            </a:endParaRPr>
          </a:p>
          <a:p>
            <a:pPr marL="469265" marR="61594" indent="-457200">
              <a:lnSpc>
                <a:spcPct val="100000"/>
              </a:lnSpc>
              <a:spcBef>
                <a:spcPts val="1420"/>
              </a:spcBef>
              <a:buFont typeface="+mj-lt"/>
              <a:buAutoNum type="arabicPeriod"/>
              <a:tabLst>
                <a:tab pos="240665" algn="l"/>
                <a:tab pos="241300" algn="l"/>
              </a:tabLst>
            </a:pPr>
            <a:r>
              <a:rPr sz="2100" spc="-35" dirty="0">
                <a:solidFill>
                  <a:srgbClr val="5D5F61"/>
                </a:solidFill>
                <a:latin typeface="Arial"/>
                <a:cs typeface="Arial"/>
              </a:rPr>
              <a:t>Increase awareness </a:t>
            </a:r>
            <a:r>
              <a:rPr sz="2100" spc="-20" dirty="0">
                <a:solidFill>
                  <a:srgbClr val="5D5F61"/>
                </a:solidFill>
                <a:latin typeface="Arial"/>
                <a:cs typeface="Arial"/>
              </a:rPr>
              <a:t>of </a:t>
            </a:r>
            <a:r>
              <a:rPr sz="2100" spc="-30" dirty="0">
                <a:solidFill>
                  <a:srgbClr val="5D5F61"/>
                </a:solidFill>
                <a:latin typeface="Arial"/>
                <a:cs typeface="Arial"/>
              </a:rPr>
              <a:t>STEM specific further study routes, careers </a:t>
            </a:r>
            <a:r>
              <a:rPr sz="2100" spc="-25" dirty="0">
                <a:solidFill>
                  <a:srgbClr val="5D5F61"/>
                </a:solidFill>
                <a:latin typeface="Arial"/>
                <a:cs typeface="Arial"/>
              </a:rPr>
              <a:t>and</a:t>
            </a:r>
            <a:r>
              <a:rPr sz="2100" spc="-355" dirty="0">
                <a:solidFill>
                  <a:srgbClr val="5D5F61"/>
                </a:solidFill>
                <a:latin typeface="Arial"/>
                <a:cs typeface="Arial"/>
              </a:rPr>
              <a:t> </a:t>
            </a:r>
            <a:r>
              <a:rPr sz="2100" spc="-35" dirty="0" err="1" smtClean="0">
                <a:solidFill>
                  <a:srgbClr val="5D5F61"/>
                </a:solidFill>
                <a:latin typeface="Arial"/>
                <a:cs typeface="Arial"/>
              </a:rPr>
              <a:t>labour</a:t>
            </a:r>
            <a:r>
              <a:rPr lang="en-GB" sz="2100" spc="-35" dirty="0">
                <a:solidFill>
                  <a:srgbClr val="5D5F61"/>
                </a:solidFill>
                <a:latin typeface="Arial"/>
                <a:cs typeface="Arial"/>
              </a:rPr>
              <a:t> </a:t>
            </a:r>
            <a:r>
              <a:rPr sz="2100" spc="-30" dirty="0" smtClean="0">
                <a:solidFill>
                  <a:srgbClr val="5D5F61"/>
                </a:solidFill>
                <a:latin typeface="Arial"/>
                <a:cs typeface="Arial"/>
              </a:rPr>
              <a:t>market</a:t>
            </a:r>
            <a:r>
              <a:rPr sz="2100" spc="-70" dirty="0" smtClean="0">
                <a:solidFill>
                  <a:srgbClr val="5D5F61"/>
                </a:solidFill>
                <a:latin typeface="Arial"/>
                <a:cs typeface="Arial"/>
              </a:rPr>
              <a:t> </a:t>
            </a:r>
            <a:r>
              <a:rPr sz="2100" spc="-35" dirty="0">
                <a:solidFill>
                  <a:srgbClr val="5D5F61"/>
                </a:solidFill>
                <a:latin typeface="Arial"/>
                <a:cs typeface="Arial"/>
              </a:rPr>
              <a:t>information</a:t>
            </a:r>
            <a:endParaRPr sz="2100" dirty="0">
              <a:latin typeface="Arial"/>
              <a:cs typeface="Arial"/>
            </a:endParaRPr>
          </a:p>
        </p:txBody>
      </p:sp>
      <p:sp>
        <p:nvSpPr>
          <p:cNvPr id="3" name="object 3"/>
          <p:cNvSpPr txBox="1">
            <a:spLocks noGrp="1"/>
          </p:cNvSpPr>
          <p:nvPr>
            <p:ph type="title"/>
          </p:nvPr>
        </p:nvSpPr>
        <p:spPr>
          <a:xfrm>
            <a:off x="707299" y="1683683"/>
            <a:ext cx="5726430" cy="482600"/>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6CBE45"/>
                </a:solidFill>
              </a:rPr>
              <a:t>What </a:t>
            </a:r>
            <a:r>
              <a:rPr spc="15" dirty="0">
                <a:solidFill>
                  <a:srgbClr val="6CBE45"/>
                </a:solidFill>
              </a:rPr>
              <a:t>is </a:t>
            </a:r>
            <a:r>
              <a:rPr spc="20" dirty="0">
                <a:solidFill>
                  <a:srgbClr val="6CBE45"/>
                </a:solidFill>
              </a:rPr>
              <a:t>STEM career</a:t>
            </a:r>
            <a:r>
              <a:rPr spc="105" dirty="0">
                <a:solidFill>
                  <a:srgbClr val="6CBE45"/>
                </a:solidFill>
              </a:rPr>
              <a:t> </a:t>
            </a:r>
            <a:r>
              <a:rPr spc="30" dirty="0">
                <a:solidFill>
                  <a:srgbClr val="6CBE45"/>
                </a:solidFill>
              </a:rPr>
              <a:t>learning?</a:t>
            </a:r>
          </a:p>
        </p:txBody>
      </p:sp>
      <p:sp>
        <p:nvSpPr>
          <p:cNvPr id="4" name="object 4"/>
          <p:cNvSpPr/>
          <p:nvPr/>
        </p:nvSpPr>
        <p:spPr>
          <a:xfrm>
            <a:off x="719999" y="2252370"/>
            <a:ext cx="9252585" cy="0"/>
          </a:xfrm>
          <a:custGeom>
            <a:avLst/>
            <a:gdLst/>
            <a:ahLst/>
            <a:cxnLst/>
            <a:rect l="l" t="t" r="r" b="b"/>
            <a:pathLst>
              <a:path w="9252585">
                <a:moveTo>
                  <a:pt x="0" y="0"/>
                </a:moveTo>
                <a:lnTo>
                  <a:pt x="9252000" y="0"/>
                </a:lnTo>
              </a:path>
            </a:pathLst>
          </a:custGeom>
          <a:ln w="12700">
            <a:solidFill>
              <a:srgbClr val="636466"/>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14221" y="1997594"/>
            <a:ext cx="3276599" cy="32674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19999" y="2675370"/>
            <a:ext cx="5535295" cy="0"/>
          </a:xfrm>
          <a:custGeom>
            <a:avLst/>
            <a:gdLst/>
            <a:ahLst/>
            <a:cxnLst/>
            <a:rect l="l" t="t" r="r" b="b"/>
            <a:pathLst>
              <a:path w="5535295">
                <a:moveTo>
                  <a:pt x="0" y="0"/>
                </a:moveTo>
                <a:lnTo>
                  <a:pt x="5535002" y="0"/>
                </a:lnTo>
              </a:path>
            </a:pathLst>
          </a:custGeom>
          <a:ln w="12700">
            <a:solidFill>
              <a:srgbClr val="636466"/>
            </a:solidFill>
          </a:ln>
        </p:spPr>
        <p:txBody>
          <a:bodyPr wrap="square" lIns="0" tIns="0" rIns="0" bIns="0" rtlCol="0"/>
          <a:lstStyle/>
          <a:p>
            <a:endParaRPr/>
          </a:p>
        </p:txBody>
      </p:sp>
      <p:sp>
        <p:nvSpPr>
          <p:cNvPr id="5" name="object 5"/>
          <p:cNvSpPr txBox="1"/>
          <p:nvPr/>
        </p:nvSpPr>
        <p:spPr>
          <a:xfrm>
            <a:off x="7395677" y="5433062"/>
            <a:ext cx="1912620" cy="452120"/>
          </a:xfrm>
          <a:prstGeom prst="rect">
            <a:avLst/>
          </a:prstGeom>
        </p:spPr>
        <p:txBody>
          <a:bodyPr vert="horz" wrap="square" lIns="0" tIns="12700" rIns="0" bIns="0" rtlCol="0">
            <a:spAutoFit/>
          </a:bodyPr>
          <a:lstStyle/>
          <a:p>
            <a:pPr marL="424815" marR="5080" indent="-412750">
              <a:lnSpc>
                <a:spcPct val="100000"/>
              </a:lnSpc>
              <a:spcBef>
                <a:spcPts val="100"/>
              </a:spcBef>
            </a:pPr>
            <a:r>
              <a:rPr sz="1400" spc="5" dirty="0">
                <a:solidFill>
                  <a:srgbClr val="5D5F61"/>
                </a:solidFill>
                <a:latin typeface="Arial"/>
                <a:cs typeface="Arial"/>
              </a:rPr>
              <a:t>Ref: </a:t>
            </a:r>
            <a:r>
              <a:rPr sz="1400" spc="5" dirty="0">
                <a:solidFill>
                  <a:srgbClr val="5D5F61"/>
                </a:solidFill>
                <a:latin typeface="Arial"/>
                <a:cs typeface="Arial"/>
                <a:hlinkClick r:id="rId4"/>
              </a:rPr>
              <a:t>Science </a:t>
            </a:r>
            <a:r>
              <a:rPr sz="1400" spc="10" dirty="0">
                <a:solidFill>
                  <a:srgbClr val="5D5F61"/>
                </a:solidFill>
                <a:latin typeface="Arial"/>
                <a:cs typeface="Arial"/>
                <a:hlinkClick r:id="rId4"/>
              </a:rPr>
              <a:t>Education  </a:t>
            </a:r>
            <a:r>
              <a:rPr sz="1400" dirty="0">
                <a:solidFill>
                  <a:srgbClr val="5D5F61"/>
                </a:solidFill>
                <a:latin typeface="Arial"/>
                <a:cs typeface="Arial"/>
                <a:hlinkClick r:id="rId4"/>
              </a:rPr>
              <a:t>Tracker</a:t>
            </a:r>
            <a:r>
              <a:rPr sz="1400" spc="15" dirty="0">
                <a:solidFill>
                  <a:srgbClr val="5D5F61"/>
                </a:solidFill>
                <a:latin typeface="Arial"/>
                <a:cs typeface="Arial"/>
                <a:hlinkClick r:id="rId4"/>
              </a:rPr>
              <a:t> </a:t>
            </a:r>
            <a:r>
              <a:rPr sz="1400" spc="10" dirty="0">
                <a:solidFill>
                  <a:srgbClr val="5D5F61"/>
                </a:solidFill>
                <a:latin typeface="Arial"/>
                <a:cs typeface="Arial"/>
                <a:hlinkClick r:id="rId4"/>
              </a:rPr>
              <a:t>2019</a:t>
            </a:r>
            <a:endParaRPr sz="1400" dirty="0">
              <a:latin typeface="Arial"/>
              <a:cs typeface="Arial"/>
            </a:endParaRPr>
          </a:p>
        </p:txBody>
      </p:sp>
      <p:sp>
        <p:nvSpPr>
          <p:cNvPr id="6" name="object 6"/>
          <p:cNvSpPr/>
          <p:nvPr/>
        </p:nvSpPr>
        <p:spPr>
          <a:xfrm>
            <a:off x="726351" y="2943009"/>
            <a:ext cx="2627998" cy="317064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627005" y="2943009"/>
            <a:ext cx="2627998" cy="3170643"/>
          </a:xfrm>
          <a:prstGeom prst="rect">
            <a:avLst/>
          </a:prstGeom>
          <a:blipFill>
            <a:blip r:embed="rId6" cstate="print"/>
            <a:stretch>
              <a:fillRect/>
            </a:stretch>
          </a:blipFill>
        </p:spPr>
        <p:txBody>
          <a:bodyPr wrap="square" lIns="0" tIns="0" rIns="0" bIns="0" rtlCol="0"/>
          <a:lstStyle/>
          <a:p>
            <a:endParaRPr/>
          </a:p>
        </p:txBody>
      </p:sp>
      <p:sp>
        <p:nvSpPr>
          <p:cNvPr id="9" name="object 4"/>
          <p:cNvSpPr txBox="1">
            <a:spLocks/>
          </p:cNvSpPr>
          <p:nvPr/>
        </p:nvSpPr>
        <p:spPr>
          <a:xfrm>
            <a:off x="707299" y="1683683"/>
            <a:ext cx="5551805" cy="914400"/>
          </a:xfrm>
          <a:prstGeom prst="rect">
            <a:avLst/>
          </a:prstGeom>
        </p:spPr>
        <p:txBody>
          <a:bodyPr vert="horz" wrap="square" lIns="0" tIns="48260" rIns="0" bIns="0" rtlCol="0">
            <a:spAutoFit/>
          </a:bodyPr>
          <a:lstStyle>
            <a:lvl1pPr>
              <a:defRPr sz="3000" b="1" i="0">
                <a:solidFill>
                  <a:srgbClr val="CF2553"/>
                </a:solidFill>
                <a:latin typeface="Arial"/>
                <a:ea typeface="+mj-ea"/>
                <a:cs typeface="Arial"/>
              </a:defRPr>
            </a:lvl1pPr>
          </a:lstStyle>
          <a:p>
            <a:pPr marL="12700" marR="5080">
              <a:lnSpc>
                <a:spcPts val="3400"/>
              </a:lnSpc>
              <a:spcBef>
                <a:spcPts val="380"/>
              </a:spcBef>
            </a:pPr>
            <a:r>
              <a:rPr lang="en-US" kern="0" spc="20" smtClean="0">
                <a:solidFill>
                  <a:srgbClr val="E1B528"/>
                </a:solidFill>
              </a:rPr>
              <a:t>Understand the </a:t>
            </a:r>
            <a:r>
              <a:rPr lang="en-US" kern="0" spc="25" smtClean="0">
                <a:solidFill>
                  <a:srgbClr val="E1B528"/>
                </a:solidFill>
              </a:rPr>
              <a:t>importance </a:t>
            </a:r>
            <a:r>
              <a:rPr lang="en-US" kern="0" spc="30" smtClean="0">
                <a:solidFill>
                  <a:srgbClr val="E1B528"/>
                </a:solidFill>
              </a:rPr>
              <a:t>of  </a:t>
            </a:r>
            <a:r>
              <a:rPr lang="en-US" kern="0" spc="20" smtClean="0">
                <a:solidFill>
                  <a:srgbClr val="E1B528"/>
                </a:solidFill>
              </a:rPr>
              <a:t>STEM </a:t>
            </a:r>
            <a:r>
              <a:rPr lang="en-US" kern="0" spc="15" smtClean="0">
                <a:solidFill>
                  <a:srgbClr val="E1B528"/>
                </a:solidFill>
              </a:rPr>
              <a:t>in </a:t>
            </a:r>
            <a:r>
              <a:rPr lang="en-US" kern="0" spc="20" smtClean="0">
                <a:solidFill>
                  <a:srgbClr val="E1B528"/>
                </a:solidFill>
              </a:rPr>
              <a:t>our lives</a:t>
            </a:r>
            <a:endParaRPr lang="en-US" kern="0" spc="30" dirty="0">
              <a:solidFill>
                <a:srgbClr val="E1B528"/>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5331</TotalTime>
  <Words>6266</Words>
  <Application>Microsoft Office PowerPoint</Application>
  <PresentationFormat>Custom</PresentationFormat>
  <Paragraphs>578</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Bliss</vt:lpstr>
      <vt:lpstr>Calibri</vt:lpstr>
      <vt:lpstr>Office Theme</vt:lpstr>
      <vt:lpstr>TRAINING RESOURCE</vt:lpstr>
      <vt:lpstr>Introduction</vt:lpstr>
      <vt:lpstr>Delivery</vt:lpstr>
      <vt:lpstr>Objectives</vt:lpstr>
      <vt:lpstr>Gatsby Careers Benchmarks</vt:lpstr>
      <vt:lpstr>PowerPoint Presentation</vt:lpstr>
      <vt:lpstr>Why focus on STEM?</vt:lpstr>
      <vt:lpstr>What is STEM career learning?</vt:lpstr>
      <vt:lpstr>PowerPoint Presentation</vt:lpstr>
      <vt:lpstr>Understand the importance of  STEM in our lives</vt:lpstr>
      <vt:lpstr>Understand the importance of  STEM in our lives</vt:lpstr>
      <vt:lpstr>Understand the importance of  STEM in our lives</vt:lpstr>
      <vt:lpstr>Understand the importance of  STEM in our lives</vt:lpstr>
      <vt:lpstr>Challenge the perception that “STEM isn’t for me”</vt:lpstr>
      <vt:lpstr>Challenge the perception that “STEM isn’t for me”</vt:lpstr>
      <vt:lpstr>Challenge the perception that “STEM isn’t for me”</vt:lpstr>
      <vt:lpstr>Challenge the perception that “STEM isn’t for me”</vt:lpstr>
      <vt:lpstr>Challenge the perception that  “STEM isn’t for me”</vt:lpstr>
      <vt:lpstr>Be aware of a wide range of roles available within  STEM industries</vt:lpstr>
      <vt:lpstr>PowerPoint Presentation</vt:lpstr>
      <vt:lpstr>Be aware of a wide range of roles  available within STEM industries</vt:lpstr>
      <vt:lpstr>See the value and transferability of STEM skills</vt:lpstr>
      <vt:lpstr>PowerPoint Presentation</vt:lpstr>
      <vt:lpstr>Develop the employability skills  needed to be successful in STEM  employment</vt:lpstr>
      <vt:lpstr>PowerPoint Presentation</vt:lpstr>
      <vt:lpstr>Increase awareness of STEM specific further study  routes, careers and labour market information</vt:lpstr>
      <vt:lpstr>Increase awareness of STEM specific further study  routes, careers and labour market information</vt:lpstr>
      <vt:lpstr>PowerPoint Presentation</vt:lpstr>
      <vt:lpstr>Capturing STEM career learning</vt:lpstr>
      <vt:lpstr>Capturing STEM career learning</vt:lpstr>
      <vt:lpstr>Capturing STEM career learning</vt:lpstr>
      <vt:lpstr>Capturing STEM career learning</vt:lpstr>
      <vt:lpstr>Capturing STEM career learning</vt:lpstr>
      <vt:lpstr>Capturing STEM career learning</vt:lpstr>
      <vt:lpstr>Capturing STEM career learning</vt:lpstr>
      <vt:lpstr>PowerPoint Presentation</vt:lpstr>
      <vt:lpstr>Support for STEM careers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training</vt:lpstr>
      <vt:lpstr>Next steps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RESOURCE</dc:title>
  <dc:creator>Gemma Taylor</dc:creator>
  <cp:lastModifiedBy>Gemma Taylor</cp:lastModifiedBy>
  <cp:revision>68</cp:revision>
  <dcterms:created xsi:type="dcterms:W3CDTF">2020-04-20T08:22:38Z</dcterms:created>
  <dcterms:modified xsi:type="dcterms:W3CDTF">2021-02-19T13:50:23Z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2020-04-10T00:00:00Z</vt:filetime>
  </property>
  <property fmtid="{D5CDD505-2E9C-101B-9397-08002B2CF9AE}" pid="3" name="Creator">
    <vt:lpwstr>Adobe InDesign 14.0 (Macintosh)</vt:lpwstr>
  </property>
  <property fmtid="{D5CDD505-2E9C-101B-9397-08002B2CF9AE}" pid="4" name="LastSaved">
    <vt:filetime>2020-04-10T00:00:00Z</vt:filetime>
  </property>
</Properties>
</file>