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jxSZvWjXvMNMp1no0Xkn0wQzYv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43689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4640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2223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6482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3755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7097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1949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0518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5546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8815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1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1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1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1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33" name="Google Shape;33;p11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078DBE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4" name="Google Shape;34;p11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078DB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1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11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078D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578A2"/>
              </a:buClr>
              <a:buSzPts val="4200"/>
              <a:buFont typeface="Calibri"/>
              <a:buNone/>
              <a:defRPr sz="4200" b="1" cap="none">
                <a:solidFill>
                  <a:srgbClr val="0578A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bg>
      <p:bgPr>
        <a:solidFill>
          <a:schemeClr val="lt2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58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0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20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0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0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21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0" name="Google Shape;150;p21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1" name="Google Shape;151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21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2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078DB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4" name="Google Shape;154;p21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078DBE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5" name="Google Shape;155;p21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6" name="Google Shape;156;p21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078D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7" name="Google Shape;157;p21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8" name="Google Shape;158;p21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p2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1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58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solidFill>
          <a:schemeClr val="l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578A2"/>
              </a:buClr>
              <a:buSzPts val="3300"/>
              <a:buFont typeface="Calibri"/>
              <a:buNone/>
              <a:defRPr b="1" cap="none">
                <a:solidFill>
                  <a:srgbClr val="0578A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" name="Google Shape;47;p1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" name="Google Shape;48;p1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9" name="Google Shape;49;p13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Google Shape;50;p13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Google Shape;51;p13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13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078DB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7" name="Google Shape;57;p13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078DBE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8" name="Google Shape;58;p13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078D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Calibri"/>
              <a:buNone/>
              <a:defRPr sz="42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solidFill>
          <a:schemeClr val="lt2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58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67" name="Google Shape;67;p14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15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2" name="Google Shape;72;p15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1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Calibri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Calibri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2" name="Google Shape;82;p15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078DBE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3" name="Google Shape;83;p15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078DB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5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p15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078D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" name="Google Shape;88;p15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58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58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6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17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1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" name="Google Shape;99;p1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" name="Google Shape;100;p17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" name="Google Shape;101;p17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>
            <a:solidFill>
              <a:srgbClr val="078DB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1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1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" name="Google Shape;109;p18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" name="Google Shape;111;p18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Calibri"/>
              <a:buNone/>
              <a:defRPr sz="22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078DB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5" name="Google Shape;115;p18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078DBE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6" name="Google Shape;116;p18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18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8" name="Google Shape;118;p18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078D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9" name="Google Shape;119;p18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0" name="Google Shape;120;p18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1" name="Google Shape;121;p1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Google Shape;124;p1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078DBE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5" name="Google Shape;125;p1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1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19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1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19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1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Google Shape;131;p19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078DB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2" name="Google Shape;132;p1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3" name="Google Shape;133;p1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078D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1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None/>
              <a:defRPr sz="24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6A6B6E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6C8540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DA5D17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Font typeface="Calibri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Font typeface="Calibri"/>
              <a:buChar char="•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" name="Google Shape;139;p19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0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0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7" name="Google Shape;17;p1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078DB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" name="Google Shape;18;p10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078DBE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9" name="Google Shape;19;p10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0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078D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10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078DB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5800"/>
              </a:buClr>
              <a:buSzPts val="3300"/>
              <a:buFont typeface="Calibri"/>
              <a:buNone/>
              <a:defRPr sz="3300" b="1" i="0" u="none" strike="noStrike" cap="none">
                <a:solidFill>
                  <a:srgbClr val="FF58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6A6B6E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6C8540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DA5D17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en-GB"/>
              <a:t>UNIT 1</a:t>
            </a:r>
            <a:endParaRPr/>
          </a:p>
          <a:p>
            <a:pPr marL="0" lvl="0" indent="0" algn="ct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en-GB"/>
              <a:t>LESSON 5</a:t>
            </a:r>
            <a:endParaRPr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en-GB" sz="2800">
                <a:solidFill>
                  <a:srgbClr val="FF0000"/>
                </a:solidFill>
              </a:rPr>
              <a:t>DATA REPRESENTATION IN A COMPUTER SYSTEM</a:t>
            </a:r>
            <a:endParaRPr/>
          </a:p>
          <a:p>
            <a:pPr marL="0" lvl="0" indent="0" algn="ct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/>
          </a:p>
        </p:txBody>
      </p:sp>
      <p:sp>
        <p:nvSpPr>
          <p:cNvPr id="167" name="Google Shape;167;p1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578A2"/>
              </a:buClr>
              <a:buSzPts val="4200"/>
              <a:buFont typeface="Calibri"/>
              <a:buNone/>
            </a:pPr>
            <a:r>
              <a:rPr lang="en-GB"/>
              <a:t>OCR Computer Science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578A2"/>
              </a:buClr>
              <a:buSzPts val="3300"/>
              <a:buFont typeface="Calibri"/>
              <a:buNone/>
            </a:pPr>
            <a:r>
              <a:rPr lang="en-GB"/>
              <a:t>30 second thinking challenge?</a:t>
            </a:r>
            <a:endParaRPr/>
          </a:p>
        </p:txBody>
      </p:sp>
      <p:sp>
        <p:nvSpPr>
          <p:cNvPr id="173" name="Google Shape;173;p2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2295"/>
              <a:buChar char="⚫"/>
            </a:pPr>
            <a:r>
              <a:rPr lang="en-GB" i="1"/>
              <a:t>How does a light switch light up a room?</a:t>
            </a:r>
            <a:endParaRPr/>
          </a:p>
        </p:txBody>
      </p:sp>
      <p:pic>
        <p:nvPicPr>
          <p:cNvPr id="174" name="Google Shape;174;p2"/>
          <p:cNvPicPr preferRelativeResize="0"/>
          <p:nvPr/>
        </p:nvPicPr>
        <p:blipFill rotWithShape="1">
          <a:blip r:embed="rId3">
            <a:alphaModFix/>
          </a:blip>
          <a:srcRect b="46034"/>
          <a:stretch/>
        </p:blipFill>
        <p:spPr>
          <a:xfrm>
            <a:off x="2355865" y="2306668"/>
            <a:ext cx="4464496" cy="3569338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"/>
          <p:cNvSpPr/>
          <p:nvPr/>
        </p:nvSpPr>
        <p:spPr>
          <a:xfrm>
            <a:off x="1632409" y="2132856"/>
            <a:ext cx="5904656" cy="2246769"/>
          </a:xfrm>
          <a:prstGeom prst="rect">
            <a:avLst/>
          </a:prstGeom>
          <a:solidFill>
            <a:schemeClr val="dk1"/>
          </a:solidFill>
          <a:ln w="200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There are only two possible states of an electric circuit, on and off.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Computers understand these as 1’s and 0’s.</a:t>
            </a:r>
            <a:endParaRPr/>
          </a:p>
        </p:txBody>
      </p:sp>
      <p:pic>
        <p:nvPicPr>
          <p:cNvPr id="176" name="Google Shape;17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1649" y="4653136"/>
            <a:ext cx="7778470" cy="1975098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578A2"/>
              </a:buClr>
              <a:buSzPts val="3300"/>
              <a:buFont typeface="Calibri"/>
              <a:buNone/>
            </a:pPr>
            <a:r>
              <a:rPr lang="en-GB"/>
              <a:t>Learning Objectives</a:t>
            </a:r>
            <a:endParaRPr/>
          </a:p>
        </p:txBody>
      </p:sp>
      <p:sp>
        <p:nvSpPr>
          <p:cNvPr id="182" name="Google Shape;182;p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2295"/>
              <a:buChar char="⚫"/>
            </a:pPr>
            <a:r>
              <a:rPr lang="en-GB"/>
              <a:t>During the lesson you will be learning:</a:t>
            </a:r>
            <a:endParaRPr/>
          </a:p>
          <a:p>
            <a:pPr marL="274320" lvl="0" indent="-128587" algn="l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/>
          </a:p>
          <a:p>
            <a:pPr marL="548640" lvl="1" indent="-274320" algn="l" rtl="0">
              <a:spcBef>
                <a:spcPts val="440"/>
              </a:spcBef>
              <a:spcAft>
                <a:spcPts val="0"/>
              </a:spcAft>
              <a:buSzPts val="1540"/>
              <a:buChar char="⚪"/>
            </a:pPr>
            <a:r>
              <a:rPr lang="en-GB"/>
              <a:t>Why data in computer systems is represented as 0’s and 1’s</a:t>
            </a:r>
            <a:endParaRPr/>
          </a:p>
          <a:p>
            <a:pPr marL="548640" lvl="1" indent="-176530" algn="l" rtl="0">
              <a:spcBef>
                <a:spcPts val="440"/>
              </a:spcBef>
              <a:spcAft>
                <a:spcPts val="0"/>
              </a:spcAft>
              <a:buSzPts val="1540"/>
              <a:buNone/>
            </a:pPr>
            <a:endParaRPr/>
          </a:p>
          <a:p>
            <a:pPr marL="548640" lvl="1" indent="-274320" algn="l" rtl="0">
              <a:spcBef>
                <a:spcPts val="440"/>
              </a:spcBef>
              <a:spcAft>
                <a:spcPts val="0"/>
              </a:spcAft>
              <a:buSzPts val="1540"/>
              <a:buChar char="⚪"/>
            </a:pPr>
            <a:r>
              <a:rPr lang="en-GB"/>
              <a:t>How computers translate this information into forms of media</a:t>
            </a:r>
            <a:endParaRPr/>
          </a:p>
          <a:p>
            <a:pPr marL="548640" lvl="1" indent="-176530" algn="l" rtl="0">
              <a:spcBef>
                <a:spcPts val="440"/>
              </a:spcBef>
              <a:spcAft>
                <a:spcPts val="0"/>
              </a:spcAft>
              <a:buSzPts val="1540"/>
              <a:buNone/>
            </a:pPr>
            <a:endParaRPr/>
          </a:p>
          <a:p>
            <a:pPr marL="548640" lvl="1" indent="-274320" algn="l" rtl="0">
              <a:spcBef>
                <a:spcPts val="440"/>
              </a:spcBef>
              <a:spcAft>
                <a:spcPts val="0"/>
              </a:spcAft>
              <a:buSzPts val="1540"/>
              <a:buChar char="⚪"/>
            </a:pPr>
            <a:r>
              <a:rPr lang="en-GB"/>
              <a:t>How to convert basic binary numbers into denary</a:t>
            </a:r>
            <a:endParaRPr/>
          </a:p>
          <a:p>
            <a:pPr marL="548640" lvl="1" indent="-176530" algn="l" rtl="0">
              <a:spcBef>
                <a:spcPts val="440"/>
              </a:spcBef>
              <a:spcAft>
                <a:spcPts val="0"/>
              </a:spcAft>
              <a:buSzPts val="154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578A2"/>
              </a:buClr>
              <a:buSzPts val="3300"/>
              <a:buFont typeface="Calibri"/>
              <a:buNone/>
            </a:pPr>
            <a:r>
              <a:rPr lang="en-GB" b="0"/>
              <a:t>Task 1: One Bit Colour </a:t>
            </a:r>
            <a:endParaRPr/>
          </a:p>
        </p:txBody>
      </p:sp>
      <p:sp>
        <p:nvSpPr>
          <p:cNvPr id="188" name="Google Shape;188;p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4270248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2295"/>
              <a:buChar char="⚫"/>
            </a:pPr>
            <a:r>
              <a:rPr lang="en-GB"/>
              <a:t>Old black and white T.V.’s used something known as </a:t>
            </a:r>
            <a:r>
              <a:rPr lang="en-GB" i="1"/>
              <a:t>1 bit colour</a:t>
            </a:r>
            <a:r>
              <a:rPr lang="en-GB"/>
              <a:t>.</a:t>
            </a:r>
            <a:endParaRPr/>
          </a:p>
          <a:p>
            <a:pPr marL="274320" lvl="0" indent="-128587" algn="l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/>
          </a:p>
          <a:p>
            <a:pPr marL="274320" lvl="0" indent="-274320" algn="l" rtl="0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GB"/>
              <a:t>60 Second challenge:</a:t>
            </a:r>
            <a:endParaRPr/>
          </a:p>
          <a:p>
            <a:pPr marL="548640" lvl="1" indent="-274320" algn="l" rtl="0">
              <a:spcBef>
                <a:spcPts val="440"/>
              </a:spcBef>
              <a:spcAft>
                <a:spcPts val="0"/>
              </a:spcAft>
              <a:buSzPts val="1540"/>
              <a:buChar char="⚪"/>
            </a:pPr>
            <a:r>
              <a:rPr lang="en-GB"/>
              <a:t>Look at the bottom picture, what might be meant by the term, 1 bit colour?</a:t>
            </a:r>
            <a:endParaRPr/>
          </a:p>
          <a:p>
            <a:pPr marL="548640" lvl="1" indent="-176530" algn="l" rtl="0">
              <a:spcBef>
                <a:spcPts val="440"/>
              </a:spcBef>
              <a:spcAft>
                <a:spcPts val="0"/>
              </a:spcAft>
              <a:buSzPts val="1540"/>
              <a:buNone/>
            </a:pPr>
            <a:endParaRPr/>
          </a:p>
          <a:p>
            <a:pPr marL="548640" lvl="1" indent="-274320" algn="l" rtl="0">
              <a:spcBef>
                <a:spcPts val="440"/>
              </a:spcBef>
              <a:spcAft>
                <a:spcPts val="0"/>
              </a:spcAft>
              <a:buSzPts val="1540"/>
              <a:buChar char="⚪"/>
            </a:pPr>
            <a:r>
              <a:rPr lang="en-GB" i="1"/>
              <a:t>See next slide for a detailed answer</a:t>
            </a:r>
            <a:endParaRPr/>
          </a:p>
        </p:txBody>
      </p:sp>
      <p:grpSp>
        <p:nvGrpSpPr>
          <p:cNvPr id="189" name="Google Shape;189;p4"/>
          <p:cNvGrpSpPr/>
          <p:nvPr/>
        </p:nvGrpSpPr>
        <p:grpSpPr>
          <a:xfrm>
            <a:off x="4499992" y="1196752"/>
            <a:ext cx="4320480" cy="3288382"/>
            <a:chOff x="417253" y="2348881"/>
            <a:chExt cx="4876774" cy="3840460"/>
          </a:xfrm>
        </p:grpSpPr>
        <p:pic>
          <p:nvPicPr>
            <p:cNvPr id="190" name="Google Shape;190;p4" descr="http://www.smarttvradar.com/wp-content/uploads/2013/01/tv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17253" y="2348881"/>
              <a:ext cx="4876774" cy="384046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1" name="Google Shape;191;p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99591" y="2996952"/>
              <a:ext cx="3183791" cy="2448272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92" name="Google Shape;192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7554" y="4286250"/>
            <a:ext cx="3105355" cy="1951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300"/>
              <a:buFont typeface="Calibri"/>
              <a:buNone/>
            </a:pPr>
            <a:r>
              <a:rPr lang="en-GB">
                <a:solidFill>
                  <a:srgbClr val="FF0000"/>
                </a:solidFill>
              </a:rPr>
              <a:t>One Bit Colour</a:t>
            </a:r>
            <a:endParaRPr/>
          </a:p>
        </p:txBody>
      </p:sp>
      <p:sp>
        <p:nvSpPr>
          <p:cNvPr id="198" name="Google Shape;198;p5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5"/>
              <a:buChar char="⚫"/>
            </a:pPr>
            <a:r>
              <a:rPr lang="en-GB">
                <a:solidFill>
                  <a:srgbClr val="FF0000"/>
                </a:solidFill>
              </a:rPr>
              <a:t>If a screen is divided up into </a:t>
            </a:r>
            <a:r>
              <a:rPr lang="en-GB" i="1">
                <a:solidFill>
                  <a:srgbClr val="FF0000"/>
                </a:solidFill>
              </a:rPr>
              <a:t>pixels</a:t>
            </a:r>
            <a:r>
              <a:rPr lang="en-GB">
                <a:solidFill>
                  <a:srgbClr val="FF0000"/>
                </a:solidFill>
              </a:rPr>
              <a:t> and each pixel can only be </a:t>
            </a:r>
            <a:r>
              <a:rPr lang="en-GB" i="1">
                <a:solidFill>
                  <a:srgbClr val="FF0000"/>
                </a:solidFill>
              </a:rPr>
              <a:t>on</a:t>
            </a:r>
            <a:r>
              <a:rPr lang="en-GB">
                <a:solidFill>
                  <a:srgbClr val="FF0000"/>
                </a:solidFill>
              </a:rPr>
              <a:t> or </a:t>
            </a:r>
            <a:r>
              <a:rPr lang="en-GB" i="1">
                <a:solidFill>
                  <a:srgbClr val="FF0000"/>
                </a:solidFill>
              </a:rPr>
              <a:t>off</a:t>
            </a:r>
            <a:r>
              <a:rPr lang="en-GB">
                <a:solidFill>
                  <a:srgbClr val="FF0000"/>
                </a:solidFill>
              </a:rPr>
              <a:t>, then a binary </a:t>
            </a:r>
            <a:r>
              <a:rPr lang="en-GB" i="1">
                <a:solidFill>
                  <a:srgbClr val="FF0000"/>
                </a:solidFill>
              </a:rPr>
              <a:t>bit</a:t>
            </a:r>
            <a:r>
              <a:rPr lang="en-GB">
                <a:solidFill>
                  <a:srgbClr val="FF0000"/>
                </a:solidFill>
              </a:rPr>
              <a:t> (1 or 0), can be used to instruct a pixel whether to turn on or off.</a:t>
            </a:r>
            <a:endParaRPr/>
          </a:p>
          <a:p>
            <a:pPr marL="274320" lvl="0" indent="-12858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>
              <a:solidFill>
                <a:srgbClr val="FF0000"/>
              </a:solidFill>
            </a:endParaRPr>
          </a:p>
          <a:p>
            <a:pPr marL="274320" lvl="0" indent="-27432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GB">
                <a:solidFill>
                  <a:srgbClr val="FF0000"/>
                </a:solidFill>
              </a:rPr>
              <a:t>If a pixel is receiving a current (state 1) then it will illuminate, else if the pixel is not receiving a current (state 0) it will be in the off state.</a:t>
            </a:r>
            <a:endParaRPr/>
          </a:p>
          <a:p>
            <a:pPr marL="274320" lvl="0" indent="-12858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>
              <a:solidFill>
                <a:srgbClr val="FF0000"/>
              </a:solidFill>
            </a:endParaRPr>
          </a:p>
          <a:p>
            <a:pPr marL="274320" lvl="0" indent="-27432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GB">
                <a:solidFill>
                  <a:srgbClr val="FF0000"/>
                </a:solidFill>
              </a:rPr>
              <a:t>Black and white television and computer monitors used </a:t>
            </a:r>
            <a:r>
              <a:rPr lang="en-GB" i="1">
                <a:solidFill>
                  <a:srgbClr val="FF0000"/>
                </a:solidFill>
              </a:rPr>
              <a:t>bits</a:t>
            </a:r>
            <a:r>
              <a:rPr lang="en-GB">
                <a:solidFill>
                  <a:srgbClr val="FF0000"/>
                </a:solidFill>
              </a:rPr>
              <a:t> to instruct each individual pixel when to illuminare, hence the term ‘one bit colour’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6"/>
          <p:cNvSpPr txBox="1">
            <a:spLocks noGrp="1"/>
          </p:cNvSpPr>
          <p:nvPr>
            <p:ph type="title"/>
          </p:nvPr>
        </p:nvSpPr>
        <p:spPr>
          <a:xfrm>
            <a:off x="647564" y="3068960"/>
            <a:ext cx="7848872" cy="1407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578A2"/>
              </a:buClr>
              <a:buSzPts val="33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Record important points about one-bit colour in the workbook</a:t>
            </a:r>
            <a:endParaRPr/>
          </a:p>
        </p:txBody>
      </p:sp>
      <p:pic>
        <p:nvPicPr>
          <p:cNvPr id="204" name="Google Shape;204;p6" descr="A picture containing tab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0072" y="-304600"/>
            <a:ext cx="3573016" cy="3573016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6"/>
          <p:cNvSpPr txBox="1"/>
          <p:nvPr/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578A2"/>
              </a:buClr>
              <a:buSzPts val="3300"/>
              <a:buFont typeface="Calibri"/>
              <a:buNone/>
            </a:pPr>
            <a:r>
              <a:rPr lang="en-GB" sz="3300" b="1" cap="none">
                <a:solidFill>
                  <a:srgbClr val="0578A2"/>
                </a:solidFill>
                <a:latin typeface="Calibri"/>
                <a:ea typeface="Calibri"/>
                <a:cs typeface="Calibri"/>
                <a:sym typeface="Calibri"/>
              </a:rPr>
              <a:t>Task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578A2"/>
              </a:buClr>
              <a:buSzPts val="3300"/>
              <a:buFont typeface="Calibri"/>
              <a:buNone/>
            </a:pPr>
            <a:r>
              <a:rPr lang="en-GB"/>
              <a:t>Task 2: Research Challenge</a:t>
            </a:r>
            <a:endParaRPr/>
          </a:p>
        </p:txBody>
      </p:sp>
      <p:sp>
        <p:nvSpPr>
          <p:cNvPr id="211" name="Google Shape;211;p7"/>
          <p:cNvSpPr txBox="1">
            <a:spLocks noGrp="1"/>
          </p:cNvSpPr>
          <p:nvPr>
            <p:ph type="body" idx="1"/>
          </p:nvPr>
        </p:nvSpPr>
        <p:spPr>
          <a:xfrm>
            <a:off x="301752" y="1412776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2040"/>
              <a:buChar char="⚫"/>
            </a:pPr>
            <a:r>
              <a:rPr lang="en-GB" sz="2400"/>
              <a:t>Search the web and find out </a:t>
            </a:r>
            <a:endParaRPr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en-GB" sz="2400" i="1"/>
              <a:t>(write your answers in your workbook):</a:t>
            </a:r>
            <a:endParaRPr/>
          </a:p>
          <a:p>
            <a:pPr marL="548640" lvl="1" indent="-185420" algn="l" rtl="0"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 sz="2000"/>
          </a:p>
          <a:p>
            <a:pPr marL="548640" lvl="1" indent="-274320" algn="l" rtl="0">
              <a:spcBef>
                <a:spcPts val="400"/>
              </a:spcBef>
              <a:spcAft>
                <a:spcPts val="0"/>
              </a:spcAft>
              <a:buSzPts val="1400"/>
              <a:buChar char="⚪"/>
            </a:pPr>
            <a:r>
              <a:rPr lang="en-GB" sz="2000"/>
              <a:t>How many bits are in a byte: </a:t>
            </a:r>
            <a:endParaRPr/>
          </a:p>
          <a:p>
            <a:pPr marL="548640" lvl="1" indent="-274320" algn="l" rtl="0">
              <a:spcBef>
                <a:spcPts val="400"/>
              </a:spcBef>
              <a:spcAft>
                <a:spcPts val="0"/>
              </a:spcAft>
              <a:buSzPts val="1400"/>
              <a:buChar char="⚪"/>
            </a:pPr>
            <a:r>
              <a:rPr lang="en-GB" sz="2000"/>
              <a:t>What is meant by:</a:t>
            </a:r>
            <a:endParaRPr/>
          </a:p>
          <a:p>
            <a:pPr marL="822960" lvl="2" indent="-228600" algn="l" rtl="0">
              <a:spcBef>
                <a:spcPts val="400"/>
              </a:spcBef>
              <a:spcAft>
                <a:spcPts val="0"/>
              </a:spcAft>
              <a:buSzPts val="1500"/>
              <a:buChar char="⯍"/>
            </a:pPr>
            <a:r>
              <a:rPr lang="en-GB"/>
              <a:t>A nibble - </a:t>
            </a:r>
            <a:endParaRPr/>
          </a:p>
          <a:p>
            <a:pPr marL="822960" lvl="2" indent="-228600" algn="l" rtl="0">
              <a:spcBef>
                <a:spcPts val="400"/>
              </a:spcBef>
              <a:spcAft>
                <a:spcPts val="0"/>
              </a:spcAft>
              <a:buSzPts val="1500"/>
              <a:buChar char="⯍"/>
            </a:pPr>
            <a:r>
              <a:rPr lang="en-GB"/>
              <a:t>A kilobyte - </a:t>
            </a:r>
            <a:endParaRPr/>
          </a:p>
          <a:p>
            <a:pPr marL="822960" lvl="2" indent="-228600" algn="l" rtl="0">
              <a:spcBef>
                <a:spcPts val="400"/>
              </a:spcBef>
              <a:spcAft>
                <a:spcPts val="0"/>
              </a:spcAft>
              <a:buSzPts val="1500"/>
              <a:buChar char="⯍"/>
            </a:pPr>
            <a:r>
              <a:rPr lang="en-GB"/>
              <a:t>A gigabyte - </a:t>
            </a:r>
            <a:endParaRPr/>
          </a:p>
          <a:p>
            <a:pPr marL="822960" lvl="2" indent="-228600" algn="l" rtl="0">
              <a:spcBef>
                <a:spcPts val="400"/>
              </a:spcBef>
              <a:spcAft>
                <a:spcPts val="0"/>
              </a:spcAft>
              <a:buSzPts val="1500"/>
              <a:buChar char="⯍"/>
            </a:pPr>
            <a:r>
              <a:rPr lang="en-GB"/>
              <a:t>A terrabyte – </a:t>
            </a:r>
            <a:endParaRPr/>
          </a:p>
          <a:p>
            <a:pPr marL="274320" lvl="0" indent="-123190" algn="l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endParaRPr sz="2800" i="1"/>
          </a:p>
          <a:p>
            <a:pPr marL="274320" lvl="0" indent="-274320" algn="l" rtl="0">
              <a:spcBef>
                <a:spcPts val="560"/>
              </a:spcBef>
              <a:spcAft>
                <a:spcPts val="0"/>
              </a:spcAft>
              <a:buSzPts val="2380"/>
              <a:buChar char="⚫"/>
            </a:pPr>
            <a:r>
              <a:rPr lang="en-GB" sz="2800" i="1"/>
              <a:t>Why might a kilobyte (kilo generally means 1000) not actually be 1000 bytes? – it is 1024…but why?</a:t>
            </a:r>
            <a:endParaRPr sz="2800"/>
          </a:p>
          <a:p>
            <a:pPr marL="822960" lvl="2" indent="-133350" algn="l" rtl="0">
              <a:spcBef>
                <a:spcPts val="400"/>
              </a:spcBef>
              <a:spcAft>
                <a:spcPts val="0"/>
              </a:spcAft>
              <a:buSzPts val="15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578A2"/>
              </a:buClr>
              <a:buSzPts val="3300"/>
              <a:buFont typeface="Calibri"/>
              <a:buNone/>
            </a:pPr>
            <a:r>
              <a:rPr lang="en-GB"/>
              <a:t>Task 3: Combinations of a Nibble in Denary</a:t>
            </a:r>
            <a:endParaRPr/>
          </a:p>
        </p:txBody>
      </p:sp>
      <p:sp>
        <p:nvSpPr>
          <p:cNvPr id="217" name="Google Shape;217;p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30"/>
              <a:buNone/>
            </a:pPr>
            <a:r>
              <a:rPr lang="en-GB" sz="2035" b="1"/>
              <a:t>Can you answer questions below? Write your answers in the answer book</a:t>
            </a:r>
            <a:endParaRPr/>
          </a:p>
          <a:p>
            <a:pPr marL="274320" lvl="0" indent="-27432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730"/>
              <a:buChar char="⚫"/>
            </a:pPr>
            <a:r>
              <a:rPr lang="en-GB" sz="2035"/>
              <a:t>To answer this you need to remember that </a:t>
            </a:r>
            <a:r>
              <a:rPr lang="en-GB" sz="2035">
                <a:solidFill>
                  <a:srgbClr val="FF0000"/>
                </a:solidFill>
              </a:rPr>
              <a:t>nibble consists of four bits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730"/>
              <a:buNone/>
            </a:pPr>
            <a:endParaRPr sz="2035">
              <a:solidFill>
                <a:srgbClr val="FF0000"/>
              </a:solidFill>
            </a:endParaRPr>
          </a:p>
          <a:p>
            <a:pPr marL="571500" lvl="0" indent="-57150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730"/>
              <a:buFont typeface="Georgia"/>
              <a:buAutoNum type="romanLcPeriod"/>
            </a:pPr>
            <a:r>
              <a:rPr lang="en-GB" sz="2035"/>
              <a:t>How many combinations of 1’s and 0’s can you make from four bits? 1010 is one combination, 1100 is another etc.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730"/>
              <a:buNone/>
            </a:pPr>
            <a:endParaRPr sz="2035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730"/>
              <a:buNone/>
            </a:pPr>
            <a:r>
              <a:rPr lang="en-GB" sz="2035">
                <a:solidFill>
                  <a:srgbClr val="FF0000"/>
                </a:solidFill>
              </a:rPr>
              <a:t>Each column represents a different number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730"/>
              <a:buNone/>
            </a:pPr>
            <a:r>
              <a:rPr lang="en-GB" sz="2035"/>
              <a:t>	8	4	2	1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730"/>
              <a:buNone/>
            </a:pPr>
            <a:r>
              <a:rPr lang="en-GB" sz="2035"/>
              <a:t>	0	0	0	0	= 0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730"/>
              <a:buNone/>
            </a:pPr>
            <a:r>
              <a:rPr lang="en-GB" sz="2035"/>
              <a:t>	1	1	1	1	=  8+4+2+1 = 15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730"/>
              <a:buNone/>
            </a:pPr>
            <a:endParaRPr sz="2035"/>
          </a:p>
          <a:p>
            <a:pPr marL="571500" lvl="0" indent="-57150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730"/>
              <a:buFont typeface="Georgia"/>
              <a:buAutoNum type="romanLcPeriod" startAt="2"/>
            </a:pPr>
            <a:r>
              <a:rPr lang="en-GB" sz="2035"/>
              <a:t>If 0000 = 0 (in denary – base 10) and 1111 = 15 in denary (base 10), can you figure out the denary equivalents of each of the other combinations, see the list on the next slide?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9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4270248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2295"/>
              <a:buChar char="⚫"/>
            </a:pPr>
            <a:r>
              <a:rPr lang="en-GB">
                <a:solidFill>
                  <a:srgbClr val="FF0000"/>
                </a:solidFill>
              </a:rPr>
              <a:t>0 = </a:t>
            </a:r>
            <a:endParaRPr/>
          </a:p>
          <a:p>
            <a:pPr marL="274320" lvl="0" indent="-274320" algn="l" rtl="0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GB">
                <a:solidFill>
                  <a:srgbClr val="FF0000"/>
                </a:solidFill>
              </a:rPr>
              <a:t>1 = </a:t>
            </a:r>
            <a:endParaRPr/>
          </a:p>
          <a:p>
            <a:pPr marL="274320" lvl="0" indent="-274320" algn="l" rtl="0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GB">
                <a:solidFill>
                  <a:srgbClr val="FF0000"/>
                </a:solidFill>
              </a:rPr>
              <a:t>2 = </a:t>
            </a:r>
            <a:endParaRPr/>
          </a:p>
          <a:p>
            <a:pPr marL="274320" lvl="0" indent="-274320" algn="l" rtl="0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GB">
                <a:solidFill>
                  <a:srgbClr val="FF0000"/>
                </a:solidFill>
              </a:rPr>
              <a:t>3 = </a:t>
            </a:r>
            <a:endParaRPr/>
          </a:p>
          <a:p>
            <a:pPr marL="274320" lvl="0" indent="-274320" algn="l" rtl="0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GB">
                <a:solidFill>
                  <a:srgbClr val="FF0000"/>
                </a:solidFill>
              </a:rPr>
              <a:t>4 = </a:t>
            </a:r>
            <a:endParaRPr/>
          </a:p>
          <a:p>
            <a:pPr marL="274320" lvl="0" indent="-274320" algn="l" rtl="0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GB">
                <a:solidFill>
                  <a:srgbClr val="FF0000"/>
                </a:solidFill>
              </a:rPr>
              <a:t>5 = </a:t>
            </a:r>
            <a:endParaRPr/>
          </a:p>
          <a:p>
            <a:pPr marL="274320" lvl="0" indent="-274320" algn="l" rtl="0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GB">
                <a:solidFill>
                  <a:srgbClr val="FF0000"/>
                </a:solidFill>
              </a:rPr>
              <a:t>6 = </a:t>
            </a:r>
            <a:endParaRPr/>
          </a:p>
          <a:p>
            <a:pPr marL="274320" lvl="0" indent="-274320" algn="l" rtl="0">
              <a:spcBef>
                <a:spcPts val="540"/>
              </a:spcBef>
              <a:spcAft>
                <a:spcPts val="0"/>
              </a:spcAft>
              <a:buSzPts val="2295"/>
              <a:buChar char="⚫"/>
            </a:pPr>
            <a:r>
              <a:rPr lang="en-GB">
                <a:solidFill>
                  <a:srgbClr val="FF0000"/>
                </a:solidFill>
              </a:rPr>
              <a:t>7 = </a:t>
            </a:r>
            <a:endParaRPr/>
          </a:p>
        </p:txBody>
      </p:sp>
      <p:sp>
        <p:nvSpPr>
          <p:cNvPr id="223" name="Google Shape;223;p9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300"/>
              <a:buFont typeface="Calibri"/>
              <a:buNone/>
            </a:pPr>
            <a:r>
              <a:rPr lang="en-GB">
                <a:solidFill>
                  <a:srgbClr val="FF0000"/>
                </a:solidFill>
              </a:rPr>
              <a:t>Combinations of a Nibble in Denary</a:t>
            </a:r>
            <a:endParaRPr/>
          </a:p>
        </p:txBody>
      </p:sp>
      <p:sp>
        <p:nvSpPr>
          <p:cNvPr id="224" name="Google Shape;224;p9"/>
          <p:cNvSpPr txBox="1"/>
          <p:nvPr/>
        </p:nvSpPr>
        <p:spPr>
          <a:xfrm>
            <a:off x="4865999" y="1527048"/>
            <a:ext cx="4270248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</a:pPr>
            <a:r>
              <a:rPr lang="en-GB" sz="2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 = 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</a:pPr>
            <a:r>
              <a:rPr lang="en-GB" sz="2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 = 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</a:pPr>
            <a:r>
              <a:rPr lang="en-GB" sz="2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 = 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</a:pPr>
            <a:r>
              <a:rPr lang="en-GB" sz="2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 = 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</a:pPr>
            <a:r>
              <a:rPr lang="en-GB" sz="2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 =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</a:pPr>
            <a:r>
              <a:rPr lang="en-GB" sz="2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 = 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</a:pPr>
            <a:r>
              <a:rPr lang="en-GB" sz="2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 = 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</a:pPr>
            <a:r>
              <a:rPr lang="en-GB" sz="2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15 </a:t>
            </a:r>
            <a:r>
              <a:rPr lang="en-GB" sz="2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=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CR_ComputerScience_L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</Words>
  <Application>Microsoft Office PowerPoint</Application>
  <PresentationFormat>On-screen Show (4:3)</PresentationFormat>
  <Paragraphs>73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Georgia</vt:lpstr>
      <vt:lpstr>Noto Sans Symbols</vt:lpstr>
      <vt:lpstr>OCR_ComputerScience_L</vt:lpstr>
      <vt:lpstr>OCR Computer Science</vt:lpstr>
      <vt:lpstr>30 second thinking challenge?</vt:lpstr>
      <vt:lpstr>Learning Objectives</vt:lpstr>
      <vt:lpstr>Task 1: One Bit Colour </vt:lpstr>
      <vt:lpstr>One Bit Colour</vt:lpstr>
      <vt:lpstr>Record important points about one-bit colour in the workbook</vt:lpstr>
      <vt:lpstr>Task 2: Research Challenge</vt:lpstr>
      <vt:lpstr>Task 3: Combinations of a Nibble in Denary</vt:lpstr>
      <vt:lpstr>Combinations of a Nibble in Denary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OCR Computer Science</dc:title>
  <dc:creator>SBH1</dc:creator>
  <cp:lastModifiedBy>Jessica Morley</cp:lastModifiedBy>
  <cp:revision>1</cp:revision>
  <dcterms:created xsi:type="dcterms:W3CDTF">2014-09-21T07:13:11Z</dcterms:created>
  <dcterms:modified xsi:type="dcterms:W3CDTF">2020-07-10T11:33:18Z</dcterms:modified>
</cp:coreProperties>
</file>