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7" r:id="rId5"/>
    <p:sldId id="323" r:id="rId6"/>
    <p:sldId id="322" r:id="rId7"/>
    <p:sldId id="321" r:id="rId8"/>
    <p:sldId id="324" r:id="rId9"/>
    <p:sldId id="325" r:id="rId10"/>
    <p:sldId id="327" r:id="rId11"/>
    <p:sldId id="328" r:id="rId12"/>
    <p:sldId id="330" r:id="rId13"/>
    <p:sldId id="344" r:id="rId14"/>
    <p:sldId id="340" r:id="rId15"/>
    <p:sldId id="341" r:id="rId16"/>
    <p:sldId id="337" r:id="rId17"/>
    <p:sldId id="343" r:id="rId18"/>
    <p:sldId id="332" r:id="rId19"/>
    <p:sldId id="333" r:id="rId20"/>
    <p:sldId id="334" r:id="rId21"/>
    <p:sldId id="335" r:id="rId22"/>
    <p:sldId id="336" r:id="rId23"/>
    <p:sldId id="338" r:id="rId24"/>
    <p:sldId id="342" r:id="rId25"/>
    <p:sldId id="320" r:id="rId26"/>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3">
          <p15:clr>
            <a:srgbClr val="A4A3A4"/>
          </p15:clr>
        </p15:guide>
        <p15:guide id="2" orient="horz" pos="3112">
          <p15:clr>
            <a:srgbClr val="A4A3A4"/>
          </p15:clr>
        </p15:guide>
        <p15:guide id="3" orient="horz" pos="866">
          <p15:clr>
            <a:srgbClr val="A4A3A4"/>
          </p15:clr>
        </p15:guide>
        <p15:guide id="4" orient="horz" pos="3947">
          <p15:clr>
            <a:srgbClr val="A4A3A4"/>
          </p15:clr>
        </p15:guide>
        <p15:guide id="5" pos="7295">
          <p15:clr>
            <a:srgbClr val="A4A3A4"/>
          </p15:clr>
        </p15:guide>
        <p15:guide id="6" pos="6447">
          <p15:clr>
            <a:srgbClr val="A4A3A4"/>
          </p15:clr>
        </p15:guide>
        <p15:guide id="7" pos="375">
          <p15:clr>
            <a:srgbClr val="A4A3A4"/>
          </p15:clr>
        </p15:guide>
        <p15:guide id="8" pos="3818">
          <p15:clr>
            <a:srgbClr val="A4A3A4"/>
          </p15:clr>
        </p15:guide>
        <p15:guide id="9" orient="horz" pos="3269">
          <p15:clr>
            <a:srgbClr val="A4A3A4"/>
          </p15:clr>
        </p15:guide>
        <p15:guide id="10" orient="horz" pos="1838">
          <p15:clr>
            <a:srgbClr val="A4A3A4"/>
          </p15:clr>
        </p15:guide>
        <p15:guide id="11" orient="horz" pos="1196">
          <p15:clr>
            <a:srgbClr val="A4A3A4"/>
          </p15:clr>
        </p15:guide>
        <p15:guide id="12" orient="horz" pos="3537">
          <p15:clr>
            <a:srgbClr val="A4A3A4"/>
          </p15:clr>
        </p15:guide>
        <p15:guide id="13" orient="horz" pos="2989">
          <p15:clr>
            <a:srgbClr val="A4A3A4"/>
          </p15:clr>
        </p15:guide>
        <p15:guide id="14" pos="5645">
          <p15:clr>
            <a:srgbClr val="A4A3A4"/>
          </p15:clr>
        </p15:guide>
        <p15:guide id="15" pos="7380">
          <p15:clr>
            <a:srgbClr val="A4A3A4"/>
          </p15:clr>
        </p15:guide>
        <p15:guide id="16" pos="374">
          <p15:clr>
            <a:srgbClr val="A4A3A4"/>
          </p15:clr>
        </p15:guide>
        <p15:guide id="17" pos="2175">
          <p15:clr>
            <a:srgbClr val="A4A3A4"/>
          </p15:clr>
        </p15:guide>
        <p15:guide id="18" orient="horz" pos="1345">
          <p15:clr>
            <a:srgbClr val="A4A3A4"/>
          </p15:clr>
        </p15:guide>
        <p15:guide id="19" orient="horz" pos="2953">
          <p15:clr>
            <a:srgbClr val="A4A3A4"/>
          </p15:clr>
        </p15:guide>
        <p15:guide id="20" orient="horz" pos="4207">
          <p15:clr>
            <a:srgbClr val="A4A3A4"/>
          </p15:clr>
        </p15:guide>
        <p15:guide id="21" orient="horz" pos="3104">
          <p15:clr>
            <a:srgbClr val="A4A3A4"/>
          </p15:clr>
        </p15:guide>
        <p15:guide id="22" orient="horz" pos="3700">
          <p15:clr>
            <a:srgbClr val="A4A3A4"/>
          </p15:clr>
        </p15:guide>
        <p15:guide id="23" orient="horz" pos="2882">
          <p15:clr>
            <a:srgbClr val="A4A3A4"/>
          </p15:clr>
        </p15:guide>
        <p15:guide id="24" pos="7363">
          <p15:clr>
            <a:srgbClr val="A4A3A4"/>
          </p15:clr>
        </p15:guide>
        <p15:guide id="25" pos="6365">
          <p15:clr>
            <a:srgbClr val="A4A3A4"/>
          </p15:clr>
        </p15:guide>
        <p15:guide id="26" pos="479">
          <p15:clr>
            <a:srgbClr val="A4A3A4"/>
          </p15:clr>
        </p15:guide>
        <p15:guide id="27" pos="5626">
          <p15:clr>
            <a:srgbClr val="A4A3A4"/>
          </p15:clr>
        </p15:guide>
        <p15:guide id="28" pos="1190">
          <p15:clr>
            <a:srgbClr val="A4A3A4"/>
          </p15:clr>
        </p15:guide>
        <p15:guide id="29" orient="horz" pos="1475">
          <p15:clr>
            <a:srgbClr val="A4A3A4"/>
          </p15:clr>
        </p15:guide>
        <p15:guide id="30" orient="horz" pos="3106">
          <p15:clr>
            <a:srgbClr val="A4A3A4"/>
          </p15:clr>
        </p15:guide>
        <p15:guide id="31" orient="horz" pos="3916">
          <p15:clr>
            <a:srgbClr val="A4A3A4"/>
          </p15:clr>
        </p15:guide>
        <p15:guide id="32" orient="horz" pos="3200">
          <p15:clr>
            <a:srgbClr val="A4A3A4"/>
          </p15:clr>
        </p15:guide>
        <p15:guide id="33" orient="horz" pos="2576">
          <p15:clr>
            <a:srgbClr val="A4A3A4"/>
          </p15:clr>
        </p15:guide>
        <p15:guide id="34" orient="horz" pos="1081">
          <p15:clr>
            <a:srgbClr val="A4A3A4"/>
          </p15:clr>
        </p15:guide>
        <p15:guide id="35" orient="horz" pos="3141">
          <p15:clr>
            <a:srgbClr val="A4A3A4"/>
          </p15:clr>
        </p15:guide>
        <p15:guide id="36" orient="horz" pos="3296">
          <p15:clr>
            <a:srgbClr val="A4A3A4"/>
          </p15:clr>
        </p15:guide>
        <p15:guide id="37" orient="horz" pos="1085">
          <p15:clr>
            <a:srgbClr val="A4A3A4"/>
          </p15:clr>
        </p15:guide>
        <p15:guide id="38" orient="horz" pos="518">
          <p15:clr>
            <a:srgbClr val="A4A3A4"/>
          </p15:clr>
        </p15:guide>
        <p15:guide id="39" orient="horz" pos="3592">
          <p15:clr>
            <a:srgbClr val="A4A3A4"/>
          </p15:clr>
        </p15:guide>
        <p15:guide id="40" pos="484">
          <p15:clr>
            <a:srgbClr val="A4A3A4"/>
          </p15:clr>
        </p15:guide>
        <p15:guide id="41" pos="6150">
          <p15:clr>
            <a:srgbClr val="A4A3A4"/>
          </p15:clr>
        </p15:guide>
        <p15:guide id="42" pos="2041">
          <p15:clr>
            <a:srgbClr val="A4A3A4"/>
          </p15:clr>
        </p15:guide>
        <p15:guide id="43" pos="3630">
          <p15:clr>
            <a:srgbClr val="A4A3A4"/>
          </p15:clr>
        </p15:guide>
        <p15:guide id="44" pos="5392">
          <p15:clr>
            <a:srgbClr val="A4A3A4"/>
          </p15:clr>
        </p15:guide>
        <p15:guide id="45" pos="2234">
          <p15:clr>
            <a:srgbClr val="A4A3A4"/>
          </p15:clr>
        </p15:guide>
        <p15:guide id="46" pos="2321">
          <p15:clr>
            <a:srgbClr val="A4A3A4"/>
          </p15:clr>
        </p15:guide>
        <p15:guide id="47" pos="6498">
          <p15:clr>
            <a:srgbClr val="A4A3A4"/>
          </p15:clr>
        </p15:guide>
        <p15:guide id="48" pos="1734">
          <p15:clr>
            <a:srgbClr val="A4A3A4"/>
          </p15:clr>
        </p15:guide>
        <p15:guide id="49" pos="5741">
          <p15:clr>
            <a:srgbClr val="A4A3A4"/>
          </p15:clr>
        </p15:guide>
        <p15:guide id="50" pos="70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Microsoft Office User" initials="Office [31]" lastIdx="1" clrIdx="42">
    <p:extLst/>
  </p:cmAuthor>
  <p:cmAuthor id="1" name="Hannah Landais" initials="HL" lastIdx="51" clrIdx="0">
    <p:extLst/>
  </p:cmAuthor>
  <p:cmAuthor id="44" name="Microsoft Office User" initials="Office [32]" lastIdx="1" clrIdx="43">
    <p:extLst/>
  </p:cmAuthor>
  <p:cmAuthor id="2" name="Microsoft Office User" initials="Office" lastIdx="1" clrIdx="1">
    <p:extLst/>
  </p:cmAuthor>
  <p:cmAuthor id="45" name="Microsoft Office User" initials="Office [33]" lastIdx="1" clrIdx="44">
    <p:extLst/>
  </p:cmAuthor>
  <p:cmAuthor id="3" name="Microsoft Office User" initials="Office [2]" lastIdx="1" clrIdx="2">
    <p:extLst/>
  </p:cmAuthor>
  <p:cmAuthor id="46" name="Microsoft Office User" initials="Office [34]" lastIdx="1" clrIdx="45">
    <p:extLst/>
  </p:cmAuthor>
  <p:cmAuthor id="4" name="Microsoft Office User" initials="Office [3]" lastIdx="1" clrIdx="3">
    <p:extLst/>
  </p:cmAuthor>
  <p:cmAuthor id="47" name="Sanne DeBoer" initials="SD" lastIdx="11" clrIdx="46">
    <p:extLst/>
  </p:cmAuthor>
  <p:cmAuthor id="5" name="Microsoft Office User" initials="Office [4]" lastIdx="1" clrIdx="4">
    <p:extLst/>
  </p:cmAuthor>
  <p:cmAuthor id="6" name="Microsoft Office User" initials="Office [5]" lastIdx="1" clrIdx="5">
    <p:extLst/>
  </p:cmAuthor>
  <p:cmAuthor id="7" name="Microsoft Office User" initials="Office [6]" lastIdx="1" clrIdx="6">
    <p:extLst/>
  </p:cmAuthor>
  <p:cmAuthor id="8" name="Microsoft Office User" initials="Office [7]" lastIdx="1" clrIdx="7">
    <p:extLst/>
  </p:cmAuthor>
  <p:cmAuthor id="9" name="Microsoft Office User" initials="Office [7] [2]" lastIdx="1" clrIdx="8">
    <p:extLst/>
  </p:cmAuthor>
  <p:cmAuthor id="10" name="Microsoft Office User" initials="Office [7] [3]" lastIdx="1" clrIdx="9">
    <p:extLst/>
  </p:cmAuthor>
  <p:cmAuthor id="11" name="Microsoft Office User" initials="Office [8]" lastIdx="2" clrIdx="10">
    <p:extLst/>
  </p:cmAuthor>
  <p:cmAuthor id="12" name="Microsoft Office User" initials="Office [9]" lastIdx="1" clrIdx="11">
    <p:extLst/>
  </p:cmAuthor>
  <p:cmAuthor id="13" name="Microsoft Office User" initials="Office [10]" lastIdx="1" clrIdx="12">
    <p:extLst/>
  </p:cmAuthor>
  <p:cmAuthor id="14" name="Microsoft Office User" initials="Office [11]" lastIdx="1" clrIdx="13">
    <p:extLst/>
  </p:cmAuthor>
  <p:cmAuthor id="15" name="Microsoft Office User" initials="Office [12]" lastIdx="1" clrIdx="14">
    <p:extLst/>
  </p:cmAuthor>
  <p:cmAuthor id="16" name="Microsoft Office User" initials="Office [13]" lastIdx="1" clrIdx="15">
    <p:extLst/>
  </p:cmAuthor>
  <p:cmAuthor id="17" name="Microsoft Office User" initials="Office [14]" lastIdx="1" clrIdx="16">
    <p:extLst/>
  </p:cmAuthor>
  <p:cmAuthor id="18" name="Microsoft Office User" initials="Office [15]" lastIdx="1" clrIdx="17">
    <p:extLst/>
  </p:cmAuthor>
  <p:cmAuthor id="19" name="Microsoft Office User" initials="Office [16]" lastIdx="1" clrIdx="18">
    <p:extLst/>
  </p:cmAuthor>
  <p:cmAuthor id="20" name="Microsoft Office User" initials="Office [17]" lastIdx="1" clrIdx="19">
    <p:extLst/>
  </p:cmAuthor>
  <p:cmAuthor id="21" name="Microsoft Office User" initials="Office [18]" lastIdx="1" clrIdx="20">
    <p:extLst/>
  </p:cmAuthor>
  <p:cmAuthor id="22" name="Microsoft Office User" initials="Office [19]" lastIdx="1" clrIdx="21">
    <p:extLst/>
  </p:cmAuthor>
  <p:cmAuthor id="23" name="Microsoft Office User" initials="Office [20]" lastIdx="1" clrIdx="22">
    <p:extLst/>
  </p:cmAuthor>
  <p:cmAuthor id="24" name="Microsoft Office User" initials="Office [21]" lastIdx="1" clrIdx="23">
    <p:extLst/>
  </p:cmAuthor>
  <p:cmAuthor id="25" name="Microsoft Office User" initials="Office [22]" lastIdx="1" clrIdx="24">
    <p:extLst/>
  </p:cmAuthor>
  <p:cmAuthor id="26" name="Microsoft Office User" initials="Office [23]" lastIdx="1" clrIdx="25">
    <p:extLst/>
  </p:cmAuthor>
  <p:cmAuthor id="27" name="Microsoft Office User" initials="Office [24]" lastIdx="1" clrIdx="26">
    <p:extLst/>
  </p:cmAuthor>
  <p:cmAuthor id="28" name="Microsoft Office User" initials="Office [25]" lastIdx="1" clrIdx="27">
    <p:extLst/>
  </p:cmAuthor>
  <p:cmAuthor id="29" name="Microsoft Office User" initials="Office [25] [2]" lastIdx="1" clrIdx="28">
    <p:extLst/>
  </p:cmAuthor>
  <p:cmAuthor id="30" name="Microsoft Office User" initials="Office [26]" lastIdx="1" clrIdx="29">
    <p:extLst/>
  </p:cmAuthor>
  <p:cmAuthor id="31" name="Microsoft Office User" initials="Office [25] [2] [2]" lastIdx="1" clrIdx="30">
    <p:extLst/>
  </p:cmAuthor>
  <p:cmAuthor id="32" name="Microsoft Office User" initials="Office [27]" lastIdx="1" clrIdx="31">
    <p:extLst/>
  </p:cmAuthor>
  <p:cmAuthor id="33" name="Microsoft Office User" initials="Office [16] [2]" lastIdx="1" clrIdx="32">
    <p:extLst/>
  </p:cmAuthor>
  <p:cmAuthor id="34" name="Microsoft Office User" initials="Office [28]" lastIdx="1" clrIdx="33">
    <p:extLst/>
  </p:cmAuthor>
  <p:cmAuthor id="35" name="Microsoft Office User" initials="Office [29]" lastIdx="1" clrIdx="34">
    <p:extLst/>
  </p:cmAuthor>
  <p:cmAuthor id="36" name="Microsoft Office User" initials="Office [16] [3]" lastIdx="1" clrIdx="35">
    <p:extLst/>
  </p:cmAuthor>
  <p:cmAuthor id="37" name="Microsoft Office User" initials="Office [28] [2]" lastIdx="1" clrIdx="36">
    <p:extLst/>
  </p:cmAuthor>
  <p:cmAuthor id="38" name="Microsoft Office User" initials="Office [29] [2]" lastIdx="1" clrIdx="37">
    <p:extLst/>
  </p:cmAuthor>
  <p:cmAuthor id="39" name="Microsoft Office User" initials="Office [16] [4]" lastIdx="1" clrIdx="38">
    <p:extLst/>
  </p:cmAuthor>
  <p:cmAuthor id="40" name="Microsoft Office User" initials="Office [28] [3]" lastIdx="1" clrIdx="39">
    <p:extLst/>
  </p:cmAuthor>
  <p:cmAuthor id="41" name="Microsoft Office User" initials="Office [29] [3]" lastIdx="1" clrIdx="40">
    <p:extLst/>
  </p:cmAuthor>
  <p:cmAuthor id="42" name="Microsoft Office User" initials="Office [30]" lastIdx="1" clrIdx="4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00"/>
    <a:srgbClr val="54565A"/>
    <a:srgbClr val="00ABE7"/>
    <a:srgbClr val="00AAE7"/>
    <a:srgbClr val="D90D22"/>
    <a:srgbClr val="4D5C6F"/>
    <a:srgbClr val="262B72"/>
    <a:srgbClr val="FF40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57317-7162-4DD0-B93C-E8FE3815F991}" v="59" dt="2019-03-22T11:50:05.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9" autoAdjust="0"/>
    <p:restoredTop sz="89629" autoAdjust="0"/>
  </p:normalViewPr>
  <p:slideViewPr>
    <p:cSldViewPr snapToGrid="0" snapToObjects="1" showGuides="1">
      <p:cViewPr varScale="1">
        <p:scale>
          <a:sx n="108" d="100"/>
          <a:sy n="108" d="100"/>
        </p:scale>
        <p:origin x="632" y="200"/>
      </p:cViewPr>
      <p:guideLst>
        <p:guide orient="horz" pos="1373"/>
        <p:guide orient="horz" pos="3112"/>
        <p:guide orient="horz" pos="866"/>
        <p:guide orient="horz" pos="3947"/>
        <p:guide pos="7295"/>
        <p:guide pos="6447"/>
        <p:guide pos="375"/>
        <p:guide pos="3818"/>
        <p:guide orient="horz" pos="3269"/>
        <p:guide orient="horz" pos="1838"/>
        <p:guide orient="horz" pos="1196"/>
        <p:guide orient="horz" pos="3537"/>
        <p:guide orient="horz" pos="2989"/>
        <p:guide pos="5645"/>
        <p:guide pos="7380"/>
        <p:guide pos="374"/>
        <p:guide pos="2175"/>
        <p:guide orient="horz" pos="1345"/>
        <p:guide orient="horz" pos="2953"/>
        <p:guide orient="horz" pos="4207"/>
        <p:guide orient="horz" pos="3104"/>
        <p:guide orient="horz" pos="3700"/>
        <p:guide orient="horz" pos="2882"/>
        <p:guide pos="7363"/>
        <p:guide pos="6365"/>
        <p:guide pos="479"/>
        <p:guide pos="5626"/>
        <p:guide pos="1190"/>
        <p:guide orient="horz" pos="1475"/>
        <p:guide orient="horz" pos="3106"/>
        <p:guide orient="horz" pos="3916"/>
        <p:guide orient="horz" pos="3200"/>
        <p:guide orient="horz" pos="2576"/>
        <p:guide orient="horz" pos="1081"/>
        <p:guide orient="horz" pos="3141"/>
        <p:guide orient="horz" pos="3296"/>
        <p:guide orient="horz" pos="1085"/>
        <p:guide orient="horz" pos="518"/>
        <p:guide orient="horz" pos="3592"/>
        <p:guide pos="484"/>
        <p:guide pos="6150"/>
        <p:guide pos="2041"/>
        <p:guide pos="3630"/>
        <p:guide pos="5392"/>
        <p:guide pos="2234"/>
        <p:guide pos="2321"/>
        <p:guide pos="6498"/>
        <p:guide pos="1734"/>
        <p:guide pos="5741"/>
        <p:guide pos="705"/>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129" d="100"/>
          <a:sy n="129" d="100"/>
        </p:scale>
        <p:origin x="-247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34" Type="http://schemas.microsoft.com/office/2016/11/relationships/changesInfo" Target="changesInfos/changesInfo1.xml"/><Relationship Id="rId35"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Flowers" userId="53af6164-297d-470e-9a04-14e6654915dd" providerId="ADAL" clId="{AD157317-7162-4DD0-B93C-E8FE3815F991}"/>
    <pc:docChg chg="undo modSld">
      <pc:chgData name="David Flowers" userId="53af6164-297d-470e-9a04-14e6654915dd" providerId="ADAL" clId="{AD157317-7162-4DD0-B93C-E8FE3815F991}" dt="2019-03-22T11:50:05.901" v="58" actId="20577"/>
      <pc:docMkLst>
        <pc:docMk/>
      </pc:docMkLst>
      <pc:sldChg chg="modSp">
        <pc:chgData name="David Flowers" userId="53af6164-297d-470e-9a04-14e6654915dd" providerId="ADAL" clId="{AD157317-7162-4DD0-B93C-E8FE3815F991}" dt="2019-03-22T11:42:52.709" v="11" actId="20577"/>
        <pc:sldMkLst>
          <pc:docMk/>
          <pc:sldMk cId="1343509081" sldId="257"/>
        </pc:sldMkLst>
        <pc:spChg chg="mod">
          <ac:chgData name="David Flowers" userId="53af6164-297d-470e-9a04-14e6654915dd" providerId="ADAL" clId="{AD157317-7162-4DD0-B93C-E8FE3815F991}" dt="2019-03-22T11:42:52.709" v="11" actId="20577"/>
          <ac:spMkLst>
            <pc:docMk/>
            <pc:sldMk cId="1343509081" sldId="257"/>
            <ac:spMk id="19" creationId="{00000000-0000-0000-0000-000000000000}"/>
          </ac:spMkLst>
        </pc:spChg>
      </pc:sldChg>
      <pc:sldChg chg="modSp">
        <pc:chgData name="David Flowers" userId="53af6164-297d-470e-9a04-14e6654915dd" providerId="ADAL" clId="{AD157317-7162-4DD0-B93C-E8FE3815F991}" dt="2019-03-22T11:45:23.553" v="56" actId="20577"/>
        <pc:sldMkLst>
          <pc:docMk/>
          <pc:sldMk cId="340561736" sldId="323"/>
        </pc:sldMkLst>
        <pc:spChg chg="mod">
          <ac:chgData name="David Flowers" userId="53af6164-297d-470e-9a04-14e6654915dd" providerId="ADAL" clId="{AD157317-7162-4DD0-B93C-E8FE3815F991}" dt="2019-03-22T11:45:23.553" v="56" actId="20577"/>
          <ac:spMkLst>
            <pc:docMk/>
            <pc:sldMk cId="340561736" sldId="323"/>
            <ac:spMk id="13" creationId="{00000000-0000-0000-0000-000000000000}"/>
          </ac:spMkLst>
        </pc:spChg>
      </pc:sldChg>
      <pc:sldChg chg="modSp">
        <pc:chgData name="David Flowers" userId="53af6164-297d-470e-9a04-14e6654915dd" providerId="ADAL" clId="{AD157317-7162-4DD0-B93C-E8FE3815F991}" dt="2019-03-22T11:50:05.901" v="58" actId="20577"/>
        <pc:sldMkLst>
          <pc:docMk/>
          <pc:sldMk cId="1203244320" sldId="333"/>
        </pc:sldMkLst>
        <pc:spChg chg="mod">
          <ac:chgData name="David Flowers" userId="53af6164-297d-470e-9a04-14e6654915dd" providerId="ADAL" clId="{AD157317-7162-4DD0-B93C-E8FE3815F991}" dt="2019-03-22T11:50:05.901" v="58" actId="20577"/>
          <ac:spMkLst>
            <pc:docMk/>
            <pc:sldMk cId="1203244320" sldId="333"/>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BECA7B-9FBC-634A-BDCA-0AD7E8532BDC}" type="datetime1">
              <a:rPr lang="en-GB" smtClean="0">
                <a:latin typeface="Arial" charset="0"/>
              </a:rPr>
              <a:t>26/03/2019</a:t>
            </a:fld>
            <a:endParaRPr lang="en-US" dirty="0">
              <a:latin typeface="Arial"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C4C37D-4C3B-7E41-A9C6-097A7374DADA}"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25435536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B25E4B44-DA0A-4747-AB8C-3BA29B20C4C4}" type="datetime1">
              <a:rPr lang="en-GB" smtClean="0"/>
              <a:pPr/>
              <a:t>26/03/2019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9B3105DB-80A1-3344-A74C-D51CF7DFD348}" type="slidenum">
              <a:rPr lang="en-US" smtClean="0"/>
              <a:pPr/>
              <a:t>‹#›</a:t>
            </a:fld>
            <a:endParaRPr lang="en-US" dirty="0"/>
          </a:p>
        </p:txBody>
      </p:sp>
    </p:spTree>
    <p:extLst>
      <p:ext uri="{BB962C8B-B14F-4D97-AF65-F5344CB8AC3E}">
        <p14:creationId xmlns:p14="http://schemas.microsoft.com/office/powerpoint/2010/main" val="3791417093"/>
      </p:ext>
    </p:extLst>
  </p:cSld>
  <p:clrMap bg1="lt1" tx1="dk1" bg2="lt2" tx2="dk2" accent1="accent1" accent2="accent2" accent3="accent3" accent4="accent4" accent5="accent5" accent6="accent6" hlink="hlink" folHlink="folHlink"/>
  <p:hf sldNum="0" hdr="0" ftr="0" dt="0"/>
  <p:notesStyle>
    <a:lvl1pPr marL="0" algn="l" defTabSz="609493" rtl="0" eaLnBrk="1" latinLnBrk="0" hangingPunct="1">
      <a:defRPr sz="1600" b="0" i="0" kern="1200">
        <a:solidFill>
          <a:schemeClr val="tx1"/>
        </a:solidFill>
        <a:latin typeface="Arial" charset="0"/>
        <a:ea typeface="+mn-ea"/>
        <a:cs typeface="+mn-cs"/>
      </a:defRPr>
    </a:lvl1pPr>
    <a:lvl2pPr marL="609493" algn="l" defTabSz="609493" rtl="0" eaLnBrk="1" latinLnBrk="0" hangingPunct="1">
      <a:defRPr sz="1600" b="0" i="0" kern="1200">
        <a:solidFill>
          <a:schemeClr val="tx1"/>
        </a:solidFill>
        <a:latin typeface="Arial" charset="0"/>
        <a:ea typeface="+mn-ea"/>
        <a:cs typeface="+mn-cs"/>
      </a:defRPr>
    </a:lvl2pPr>
    <a:lvl3pPr marL="1218987" algn="l" defTabSz="609493" rtl="0" eaLnBrk="1" latinLnBrk="0" hangingPunct="1">
      <a:defRPr sz="1600" b="0" i="0" kern="1200">
        <a:solidFill>
          <a:schemeClr val="tx1"/>
        </a:solidFill>
        <a:latin typeface="Arial" charset="0"/>
        <a:ea typeface="+mn-ea"/>
        <a:cs typeface="+mn-cs"/>
      </a:defRPr>
    </a:lvl3pPr>
    <a:lvl4pPr marL="1828480" algn="l" defTabSz="609493" rtl="0" eaLnBrk="1" latinLnBrk="0" hangingPunct="1">
      <a:defRPr sz="1600" b="0" i="0" kern="1200">
        <a:solidFill>
          <a:schemeClr val="tx1"/>
        </a:solidFill>
        <a:latin typeface="Arial" charset="0"/>
        <a:ea typeface="+mn-ea"/>
        <a:cs typeface="+mn-cs"/>
      </a:defRPr>
    </a:lvl4pPr>
    <a:lvl5pPr marL="2437973" algn="l" defTabSz="609493" rtl="0" eaLnBrk="1" latinLnBrk="0" hangingPunct="1">
      <a:defRPr sz="1600" b="0" i="0" kern="1200">
        <a:solidFill>
          <a:schemeClr val="tx1"/>
        </a:solidFill>
        <a:latin typeface="Arial" charset="0"/>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8469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233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a:solidFill>
                  <a:schemeClr val="tx1"/>
                </a:solidFill>
                <a:effectLst/>
                <a:ea typeface="+mn-ea"/>
                <a:cs typeface="+mn-cs"/>
              </a:rPr>
              <a:t>Plenary</a:t>
            </a:r>
          </a:p>
          <a:p>
            <a:r>
              <a:rPr lang="en-GB" sz="1600" kern="1200" dirty="0">
                <a:solidFill>
                  <a:schemeClr val="tx1"/>
                </a:solidFill>
                <a:effectLst/>
                <a:ea typeface="+mn-ea"/>
                <a:cs typeface="+mn-cs"/>
              </a:rPr>
              <a:t>Ask students</a:t>
            </a:r>
            <a:r>
              <a:rPr lang="en-GB" sz="1600" kern="1200" baseline="0" dirty="0">
                <a:solidFill>
                  <a:schemeClr val="tx1"/>
                </a:solidFill>
                <a:effectLst/>
                <a:ea typeface="+mn-ea"/>
                <a:cs typeface="+mn-cs"/>
              </a:rPr>
              <a:t> to justify designs and approaches. Could use a </a:t>
            </a:r>
            <a:r>
              <a:rPr lang="en-GB" sz="1600" kern="1200" baseline="0" dirty="0" err="1">
                <a:solidFill>
                  <a:schemeClr val="tx1"/>
                </a:solidFill>
                <a:effectLst/>
                <a:ea typeface="+mn-ea"/>
                <a:cs typeface="+mn-cs"/>
              </a:rPr>
              <a:t>visualiser</a:t>
            </a:r>
            <a:r>
              <a:rPr lang="en-GB" sz="1600" kern="1200" baseline="0" dirty="0">
                <a:solidFill>
                  <a:schemeClr val="tx1"/>
                </a:solidFill>
                <a:effectLst/>
                <a:ea typeface="+mn-ea"/>
                <a:cs typeface="+mn-cs"/>
              </a:rPr>
              <a:t> to display their designs.</a:t>
            </a:r>
          </a:p>
          <a:p>
            <a:r>
              <a:rPr lang="en-GB" sz="1600" kern="1200" baseline="0" dirty="0">
                <a:solidFill>
                  <a:schemeClr val="tx1"/>
                </a:solidFill>
                <a:effectLst/>
                <a:ea typeface="+mn-ea"/>
                <a:cs typeface="+mn-cs"/>
              </a:rPr>
              <a:t>Children could use paired or group talk to discuss challenging questions.</a:t>
            </a:r>
          </a:p>
          <a:p>
            <a:endParaRPr lang="en-GB" dirty="0"/>
          </a:p>
          <a:p>
            <a:r>
              <a:rPr lang="en-GB" dirty="0"/>
              <a:t>Ideas for question 3: decrease terrace space on roof, cover skylight, use better panels, rotate panels towards sun, use car park space, use additional source of energy e.g. wind power</a:t>
            </a:r>
            <a:r>
              <a:rPr lang="mr-IN" dirty="0"/>
              <a:t>…</a:t>
            </a:r>
            <a:endParaRPr lang="en-GB" dirty="0"/>
          </a:p>
          <a:p>
            <a:endParaRPr lang="en-GB" dirty="0"/>
          </a:p>
          <a:p>
            <a:r>
              <a:rPr lang="en-GB" dirty="0"/>
              <a:t>Ideas for question 4:</a:t>
            </a:r>
            <a:r>
              <a:rPr lang="en-GB" baseline="0" dirty="0"/>
              <a:t> weather, dirt (seagulls!), shadow from parts of building.</a:t>
            </a:r>
            <a:endParaRPr lang="en-GB" dirty="0"/>
          </a:p>
        </p:txBody>
      </p:sp>
    </p:spTree>
    <p:extLst>
      <p:ext uri="{BB962C8B-B14F-4D97-AF65-F5344CB8AC3E}">
        <p14:creationId xmlns:p14="http://schemas.microsoft.com/office/powerpoint/2010/main" val="113312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a:solidFill>
                  <a:schemeClr val="tx1"/>
                </a:solidFill>
                <a:effectLst/>
                <a:ea typeface="+mn-ea"/>
                <a:cs typeface="+mn-cs"/>
              </a:rPr>
              <a:t>Plenary</a:t>
            </a:r>
          </a:p>
          <a:p>
            <a:r>
              <a:rPr lang="en-GB" sz="1600" kern="1200" dirty="0">
                <a:solidFill>
                  <a:schemeClr val="tx1"/>
                </a:solidFill>
                <a:effectLst/>
                <a:ea typeface="+mn-ea"/>
                <a:cs typeface="+mn-cs"/>
              </a:rPr>
              <a:t>Ask students</a:t>
            </a:r>
            <a:r>
              <a:rPr lang="en-GB" sz="1600" kern="1200" baseline="0" dirty="0">
                <a:solidFill>
                  <a:schemeClr val="tx1"/>
                </a:solidFill>
                <a:effectLst/>
                <a:ea typeface="+mn-ea"/>
                <a:cs typeface="+mn-cs"/>
              </a:rPr>
              <a:t> to justify designs and approaches. Could use a </a:t>
            </a:r>
            <a:r>
              <a:rPr lang="en-GB" sz="1600" kern="1200" baseline="0" dirty="0" err="1">
                <a:solidFill>
                  <a:schemeClr val="tx1"/>
                </a:solidFill>
                <a:effectLst/>
                <a:ea typeface="+mn-ea"/>
                <a:cs typeface="+mn-cs"/>
              </a:rPr>
              <a:t>visualiser</a:t>
            </a:r>
            <a:r>
              <a:rPr lang="en-GB" sz="1600" kern="1200" baseline="0" dirty="0">
                <a:solidFill>
                  <a:schemeClr val="tx1"/>
                </a:solidFill>
                <a:effectLst/>
                <a:ea typeface="+mn-ea"/>
                <a:cs typeface="+mn-cs"/>
              </a:rPr>
              <a:t> to display their designs.</a:t>
            </a:r>
          </a:p>
          <a:p>
            <a:r>
              <a:rPr lang="en-GB" sz="1600" kern="1200" baseline="0" dirty="0">
                <a:solidFill>
                  <a:schemeClr val="tx1"/>
                </a:solidFill>
                <a:effectLst/>
                <a:ea typeface="+mn-ea"/>
                <a:cs typeface="+mn-cs"/>
              </a:rPr>
              <a:t>Children could use paired or group talk to discuss challenging questions.</a:t>
            </a:r>
          </a:p>
          <a:p>
            <a:endParaRPr lang="en-GB" dirty="0"/>
          </a:p>
          <a:p>
            <a:r>
              <a:rPr lang="en-GB" dirty="0"/>
              <a:t>Ideas for question 3: decrease terrace space on roof, cover skylight, use better panels, rotate panels towards sun, use car park space, use additional source of energy e.g. wind power</a:t>
            </a:r>
            <a:r>
              <a:rPr lang="mr-IN" dirty="0"/>
              <a:t>…</a:t>
            </a:r>
            <a:endParaRPr lang="en-GB" dirty="0"/>
          </a:p>
          <a:p>
            <a:endParaRPr lang="en-GB" dirty="0"/>
          </a:p>
          <a:p>
            <a:r>
              <a:rPr lang="en-GB" dirty="0"/>
              <a:t>Ideas for question 4:</a:t>
            </a:r>
            <a:r>
              <a:rPr lang="en-GB" baseline="0" dirty="0"/>
              <a:t> weather, dirt (seagulls!), shadow from parts of building.</a:t>
            </a:r>
            <a:endParaRPr lang="en-GB" dirty="0"/>
          </a:p>
        </p:txBody>
      </p:sp>
    </p:spTree>
    <p:extLst>
      <p:ext uri="{BB962C8B-B14F-4D97-AF65-F5344CB8AC3E}">
        <p14:creationId xmlns:p14="http://schemas.microsoft.com/office/powerpoint/2010/main" val="90284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Actual panel installation </a:t>
            </a:r>
            <a:r>
              <a:rPr lang="mr-IN" dirty="0"/>
              <a:t>–</a:t>
            </a:r>
            <a:r>
              <a:rPr lang="en-GB" dirty="0"/>
              <a:t> from</a:t>
            </a:r>
            <a:r>
              <a:rPr lang="en-GB" baseline="0" dirty="0"/>
              <a:t> aerial photo.</a:t>
            </a:r>
          </a:p>
          <a:p>
            <a:r>
              <a:rPr lang="en-GB" baseline="0" dirty="0"/>
              <a:t>Ask students to suggest why panels do not fill maximum possible area. (Access routes required for cleaning and maintenance, simplifies connections between panels, cost?).</a:t>
            </a:r>
          </a:p>
          <a:p>
            <a:endParaRPr lang="en-GB" baseline="0" dirty="0"/>
          </a:p>
          <a:p>
            <a:r>
              <a:rPr lang="en-GB" baseline="0" dirty="0"/>
              <a:t>Students are likely to get a range of values (~1,000-1,375 m</a:t>
            </a:r>
            <a:r>
              <a:rPr lang="en-GB" baseline="30000" dirty="0"/>
              <a:t>2</a:t>
            </a:r>
            <a:r>
              <a:rPr lang="en-GB" baseline="0" dirty="0"/>
              <a:t>, 500-687 panels) depending on approach used and accuracy.</a:t>
            </a:r>
          </a:p>
          <a:p>
            <a:endParaRPr lang="en-GB" baseline="0" dirty="0"/>
          </a:p>
          <a:p>
            <a:r>
              <a:rPr lang="en-GB" baseline="0" dirty="0"/>
              <a:t>The base uses 100% of the available roof space for solar panels.  </a:t>
            </a:r>
            <a:endParaRPr lang="en-GB" dirty="0"/>
          </a:p>
          <a:p>
            <a:endParaRPr lang="en-US" dirty="0"/>
          </a:p>
          <a:p>
            <a:endParaRPr lang="en-US" dirty="0"/>
          </a:p>
        </p:txBody>
      </p:sp>
    </p:spTree>
    <p:extLst>
      <p:ext uri="{BB962C8B-B14F-4D97-AF65-F5344CB8AC3E}">
        <p14:creationId xmlns:p14="http://schemas.microsoft.com/office/powerpoint/2010/main" val="94729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that students may come up with, or can be prompted</a:t>
            </a:r>
            <a:r>
              <a:rPr lang="en-GB" baseline="0" dirty="0"/>
              <a:t> to discuss:</a:t>
            </a:r>
          </a:p>
          <a:p>
            <a:r>
              <a:rPr lang="en-GB" baseline="0" dirty="0"/>
              <a:t>What is the cost per kWh of electricity from grid?</a:t>
            </a:r>
          </a:p>
          <a:p>
            <a:r>
              <a:rPr lang="en-GB" baseline="0" dirty="0"/>
              <a:t>Over what time period should the installation costs be offset?</a:t>
            </a:r>
          </a:p>
          <a:p>
            <a:r>
              <a:rPr lang="en-GB" baseline="0" dirty="0"/>
              <a:t>How much CO</a:t>
            </a:r>
            <a:r>
              <a:rPr lang="en-GB" baseline="-25000" dirty="0"/>
              <a:t>2</a:t>
            </a:r>
            <a:r>
              <a:rPr lang="en-GB" baseline="0" dirty="0"/>
              <a:t> output is saved per kWh by using solar power?</a:t>
            </a:r>
            <a:endParaRPr lang="en-GB" dirty="0"/>
          </a:p>
        </p:txBody>
      </p:sp>
    </p:spTree>
    <p:extLst>
      <p:ext uri="{BB962C8B-B14F-4D97-AF65-F5344CB8AC3E}">
        <p14:creationId xmlns:p14="http://schemas.microsoft.com/office/powerpoint/2010/main" val="341560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2238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GB" dirty="0"/>
              <a:t>Discuss answers with students</a:t>
            </a:r>
            <a:r>
              <a:rPr lang="en-GB" baseline="0" dirty="0"/>
              <a:t> </a:t>
            </a:r>
            <a:r>
              <a:rPr lang="mr-IN" baseline="0" dirty="0"/>
              <a:t>–</a:t>
            </a:r>
            <a:r>
              <a:rPr lang="en-GB" baseline="0" dirty="0"/>
              <a:t> will vary depending on printer scaling, student accuracy.</a:t>
            </a:r>
          </a:p>
          <a:p>
            <a:pPr marL="0" lvl="0" indent="0">
              <a:buFont typeface="+mj-lt"/>
              <a:buNone/>
            </a:pPr>
            <a:endParaRPr lang="en-GB" baseline="0" dirty="0"/>
          </a:p>
          <a:p>
            <a:pPr marL="0" lvl="0" indent="0">
              <a:buFont typeface="+mj-lt"/>
              <a:buNone/>
            </a:pPr>
            <a:r>
              <a:rPr lang="en-GB" baseline="0" dirty="0"/>
              <a:t>Discussion opportunity </a:t>
            </a:r>
            <a:r>
              <a:rPr lang="mr-IN" baseline="0" dirty="0"/>
              <a:t>–</a:t>
            </a:r>
            <a:r>
              <a:rPr lang="en-GB" baseline="0" dirty="0"/>
              <a:t> why are answers different? If you have access to a </a:t>
            </a:r>
            <a:r>
              <a:rPr lang="en-GB" baseline="0" dirty="0" err="1"/>
              <a:t>visualiser</a:t>
            </a:r>
            <a:r>
              <a:rPr lang="en-GB" baseline="0" dirty="0"/>
              <a:t>, could display student work for discussion.</a:t>
            </a:r>
          </a:p>
          <a:p>
            <a:pPr marL="0" lvl="0" indent="0">
              <a:buFont typeface="+mj-lt"/>
              <a:buNone/>
            </a:pPr>
            <a:endParaRPr lang="en-GB" baseline="0" dirty="0"/>
          </a:p>
          <a:p>
            <a:pPr marL="0" lvl="0" indent="0">
              <a:buFont typeface="+mj-lt"/>
              <a:buNone/>
            </a:pPr>
            <a:r>
              <a:rPr lang="en-GB" dirty="0"/>
              <a:t>Q2b </a:t>
            </a:r>
            <a:r>
              <a:rPr lang="mr-IN" dirty="0"/>
              <a:t>–</a:t>
            </a:r>
            <a:r>
              <a:rPr lang="en-GB" dirty="0"/>
              <a:t> wide</a:t>
            </a:r>
            <a:r>
              <a:rPr lang="en-GB" baseline="0" dirty="0"/>
              <a:t> range of possible answers </a:t>
            </a:r>
            <a:r>
              <a:rPr lang="mr-IN" baseline="0" dirty="0"/>
              <a:t>–</a:t>
            </a:r>
            <a:r>
              <a:rPr lang="en-GB" baseline="0" dirty="0"/>
              <a:t> discuss as class, are there any additional ideas?</a:t>
            </a:r>
            <a:endParaRPr lang="en-GB" dirty="0"/>
          </a:p>
          <a:p>
            <a:endParaRPr lang="en-GB" dirty="0"/>
          </a:p>
        </p:txBody>
      </p:sp>
    </p:spTree>
    <p:extLst>
      <p:ext uri="{BB962C8B-B14F-4D97-AF65-F5344CB8AC3E}">
        <p14:creationId xmlns:p14="http://schemas.microsoft.com/office/powerpoint/2010/main" val="73782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GB" dirty="0"/>
              <a:t>Discuss answers with students</a:t>
            </a:r>
            <a:r>
              <a:rPr lang="en-GB" baseline="0" dirty="0"/>
              <a:t> </a:t>
            </a:r>
            <a:r>
              <a:rPr lang="mr-IN" baseline="0" dirty="0"/>
              <a:t>–</a:t>
            </a:r>
            <a:r>
              <a:rPr lang="en-GB" baseline="0" dirty="0"/>
              <a:t> will vary depending on printer scaling, student accuracy.</a:t>
            </a:r>
          </a:p>
          <a:p>
            <a:pPr marL="0" lvl="0" indent="0">
              <a:buFont typeface="+mj-lt"/>
              <a:buNone/>
            </a:pPr>
            <a:endParaRPr lang="en-GB" baseline="0" dirty="0"/>
          </a:p>
          <a:p>
            <a:pPr marL="0" lvl="0" indent="0">
              <a:buFont typeface="+mj-lt"/>
              <a:buNone/>
            </a:pPr>
            <a:r>
              <a:rPr lang="en-GB" baseline="0" dirty="0"/>
              <a:t>Discussion opportunity </a:t>
            </a:r>
            <a:r>
              <a:rPr lang="mr-IN" baseline="0" dirty="0"/>
              <a:t>–</a:t>
            </a:r>
            <a:r>
              <a:rPr lang="en-GB" baseline="0" dirty="0"/>
              <a:t> why are answers different? If you have access to a </a:t>
            </a:r>
            <a:r>
              <a:rPr lang="en-GB" baseline="0" dirty="0" err="1"/>
              <a:t>visualiser</a:t>
            </a:r>
            <a:r>
              <a:rPr lang="en-GB" baseline="0" dirty="0"/>
              <a:t>, could display student work for discussion.</a:t>
            </a:r>
          </a:p>
          <a:p>
            <a:pPr marL="0" lvl="0" indent="0">
              <a:buFont typeface="+mj-lt"/>
              <a:buNone/>
            </a:pPr>
            <a:endParaRPr lang="en-GB" baseline="0" dirty="0"/>
          </a:p>
          <a:p>
            <a:pPr marL="0" lvl="0" indent="0">
              <a:buFont typeface="+mj-lt"/>
              <a:buNone/>
            </a:pPr>
            <a:r>
              <a:rPr lang="en-GB" dirty="0"/>
              <a:t>Q2b </a:t>
            </a:r>
            <a:r>
              <a:rPr lang="mr-IN" dirty="0"/>
              <a:t>–</a:t>
            </a:r>
            <a:r>
              <a:rPr lang="en-GB" dirty="0"/>
              <a:t> wide</a:t>
            </a:r>
            <a:r>
              <a:rPr lang="en-GB" baseline="0" dirty="0"/>
              <a:t> range of possible answers </a:t>
            </a:r>
            <a:r>
              <a:rPr lang="mr-IN" baseline="0" dirty="0"/>
              <a:t>–</a:t>
            </a:r>
            <a:r>
              <a:rPr lang="en-GB" baseline="0" dirty="0"/>
              <a:t> discuss as class</a:t>
            </a:r>
            <a:endParaRPr lang="en-GB" dirty="0"/>
          </a:p>
          <a:p>
            <a:endParaRPr lang="en-GB" dirty="0"/>
          </a:p>
        </p:txBody>
      </p:sp>
    </p:spTree>
    <p:extLst>
      <p:ext uri="{BB962C8B-B14F-4D97-AF65-F5344CB8AC3E}">
        <p14:creationId xmlns:p14="http://schemas.microsoft.com/office/powerpoint/2010/main" val="2012671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3746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GB" dirty="0"/>
              <a:t>Discuss answers with students</a:t>
            </a:r>
            <a:r>
              <a:rPr lang="en-GB" baseline="0" dirty="0"/>
              <a:t> </a:t>
            </a:r>
            <a:r>
              <a:rPr lang="mr-IN" baseline="0" dirty="0"/>
              <a:t>–</a:t>
            </a:r>
            <a:r>
              <a:rPr lang="en-GB" baseline="0" dirty="0"/>
              <a:t> will vary depending on printer scaling, student accuracy.</a:t>
            </a:r>
          </a:p>
          <a:p>
            <a:pPr marL="0" lvl="0" indent="0">
              <a:buFont typeface="+mj-lt"/>
              <a:buNone/>
            </a:pPr>
            <a:endParaRPr lang="en-GB" baseline="0" dirty="0"/>
          </a:p>
          <a:p>
            <a:pPr marL="0" lvl="0" indent="0">
              <a:buFont typeface="+mj-lt"/>
              <a:buNone/>
            </a:pPr>
            <a:r>
              <a:rPr lang="en-GB" baseline="0" dirty="0"/>
              <a:t>Discussion opportunity </a:t>
            </a:r>
            <a:r>
              <a:rPr lang="mr-IN" baseline="0" dirty="0"/>
              <a:t>–</a:t>
            </a:r>
            <a:r>
              <a:rPr lang="en-GB" baseline="0" dirty="0"/>
              <a:t> why are answers different? If you have access to a visualiser, could display student work for discussion.</a:t>
            </a:r>
          </a:p>
          <a:p>
            <a:pPr marL="0" lvl="0" indent="0">
              <a:buFont typeface="+mj-lt"/>
              <a:buNone/>
            </a:pPr>
            <a:endParaRPr lang="en-GB" baseline="0" dirty="0"/>
          </a:p>
          <a:p>
            <a:pPr marL="0" lvl="0" indent="0">
              <a:buFont typeface="+mj-lt"/>
              <a:buNone/>
            </a:pPr>
            <a:r>
              <a:rPr lang="en-GB" baseline="0" dirty="0"/>
              <a:t>Additional discussion: why does the base only have 432 panels, when the plan shows room for up to 500-600? Could be cost constraint, or additional space required for access/maintenance/supporting structure and equipment.</a:t>
            </a:r>
          </a:p>
          <a:p>
            <a:endParaRPr lang="en-GB" dirty="0"/>
          </a:p>
          <a:p>
            <a:pPr marL="0" lvl="0" indent="0">
              <a:buFont typeface="+mj-lt"/>
              <a:buNone/>
            </a:pPr>
            <a:endParaRPr lang="en-GB" baseline="0" dirty="0"/>
          </a:p>
          <a:p>
            <a:pPr marL="0" lvl="0" indent="0">
              <a:buFont typeface="+mj-lt"/>
              <a:buNone/>
            </a:pPr>
            <a:endParaRPr lang="en-GB" baseline="0" dirty="0"/>
          </a:p>
          <a:p>
            <a:pPr marL="0" lvl="0" indent="0">
              <a:buFont typeface="+mj-lt"/>
              <a:buNone/>
            </a:pPr>
            <a:endParaRPr lang="en-GB" baseline="0" dirty="0"/>
          </a:p>
          <a:p>
            <a:endParaRPr lang="en-GB" dirty="0"/>
          </a:p>
        </p:txBody>
      </p:sp>
    </p:spTree>
    <p:extLst>
      <p:ext uri="{BB962C8B-B14F-4D97-AF65-F5344CB8AC3E}">
        <p14:creationId xmlns:p14="http://schemas.microsoft.com/office/powerpoint/2010/main" val="17815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KS3 National Curriculum</a:t>
            </a:r>
          </a:p>
          <a:p>
            <a:pPr lvl="1" fontAlgn="base"/>
            <a:r>
              <a:rPr lang="en-GB" dirty="0"/>
              <a:t>model situations mathematically</a:t>
            </a:r>
          </a:p>
          <a:p>
            <a:pPr lvl="1" fontAlgn="base"/>
            <a:r>
              <a:rPr lang="en-GB" dirty="0"/>
              <a:t>use scale factors, scale diagrams and maps</a:t>
            </a:r>
          </a:p>
          <a:p>
            <a:pPr lvl="1" fontAlgn="base"/>
            <a:r>
              <a:rPr lang="en-GB" dirty="0"/>
              <a:t>draw, measure and interpret scale drawings</a:t>
            </a:r>
          </a:p>
          <a:p>
            <a:pPr lvl="1" fontAlgn="base"/>
            <a:r>
              <a:rPr lang="en-GB" dirty="0"/>
              <a:t>calculate areas of composite shapes</a:t>
            </a:r>
          </a:p>
          <a:p>
            <a:pPr lvl="1" fontAlgn="base"/>
            <a:r>
              <a:rPr lang="en-GB" dirty="0"/>
              <a:t> </a:t>
            </a:r>
          </a:p>
          <a:p>
            <a:r>
              <a:rPr lang="en-GB" dirty="0"/>
              <a:t>KS4 National Curriculum</a:t>
            </a:r>
          </a:p>
          <a:p>
            <a:pPr lvl="1"/>
            <a:r>
              <a:rPr lang="en-GB" dirty="0"/>
              <a:t>compare lengths, areas and volumes using ratio notation and/or scale factors; make links to similarity</a:t>
            </a:r>
          </a:p>
          <a:p>
            <a:pPr lvl="1"/>
            <a:r>
              <a:rPr lang="en-GB" dirty="0"/>
              <a:t>calculate and solve problems involving areas of composite shapes</a:t>
            </a:r>
          </a:p>
          <a:p>
            <a:pPr lvl="1"/>
            <a:r>
              <a:rPr lang="en-GB" dirty="0"/>
              <a:t>convert between related compound units</a:t>
            </a:r>
          </a:p>
          <a:p>
            <a:pPr lvl="1"/>
            <a:r>
              <a:rPr lang="en-GB" dirty="0"/>
              <a:t>interpret and use fractional (and negative) scale factors for enlargements</a:t>
            </a:r>
          </a:p>
          <a:p>
            <a:pPr lvl="1"/>
            <a:r>
              <a:rPr lang="en-GB" dirty="0"/>
              <a:t>interpret plans</a:t>
            </a:r>
          </a:p>
          <a:p>
            <a:pPr lvl="1"/>
            <a:r>
              <a:rPr lang="en-GB" dirty="0"/>
              <a:t>calculate surface areas</a:t>
            </a:r>
          </a:p>
          <a:p>
            <a:endParaRPr lang="en-US" dirty="0"/>
          </a:p>
        </p:txBody>
      </p:sp>
    </p:spTree>
    <p:extLst>
      <p:ext uri="{BB962C8B-B14F-4D97-AF65-F5344CB8AC3E}">
        <p14:creationId xmlns:p14="http://schemas.microsoft.com/office/powerpoint/2010/main" val="8195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GB" dirty="0"/>
              <a:t>Discuss answers with students</a:t>
            </a:r>
            <a:r>
              <a:rPr lang="en-GB" baseline="0" dirty="0"/>
              <a:t> </a:t>
            </a:r>
            <a:r>
              <a:rPr lang="mr-IN" baseline="0" dirty="0"/>
              <a:t>–</a:t>
            </a:r>
            <a:r>
              <a:rPr lang="en-GB" baseline="0" dirty="0"/>
              <a:t> will vary depending on printer scaling, student accuracy.</a:t>
            </a:r>
          </a:p>
          <a:p>
            <a:pPr marL="0" lvl="0" indent="0">
              <a:buFont typeface="+mj-lt"/>
              <a:buNone/>
            </a:pPr>
            <a:endParaRPr lang="en-GB" baseline="0" dirty="0"/>
          </a:p>
          <a:p>
            <a:pPr marL="0" lvl="0" indent="0">
              <a:buFont typeface="+mj-lt"/>
              <a:buNone/>
            </a:pPr>
            <a:r>
              <a:rPr lang="en-GB" baseline="0" dirty="0"/>
              <a:t>Discussion opportunity </a:t>
            </a:r>
            <a:r>
              <a:rPr lang="mr-IN" baseline="0" dirty="0"/>
              <a:t>–</a:t>
            </a:r>
            <a:r>
              <a:rPr lang="en-GB" baseline="0" dirty="0"/>
              <a:t> why are answers different? If you have access to a </a:t>
            </a:r>
            <a:r>
              <a:rPr lang="en-GB" baseline="0" dirty="0" err="1"/>
              <a:t>visualiser</a:t>
            </a:r>
            <a:r>
              <a:rPr lang="en-GB" baseline="0" dirty="0"/>
              <a:t>, could display student work for discussion.</a:t>
            </a:r>
          </a:p>
          <a:p>
            <a:pPr marL="0" lvl="0" indent="0">
              <a:buFont typeface="+mj-lt"/>
              <a:buNone/>
            </a:pPr>
            <a:endParaRPr lang="en-GB" baseline="0" dirty="0"/>
          </a:p>
          <a:p>
            <a:pPr marL="0" lvl="0" indent="0">
              <a:buFont typeface="+mj-lt"/>
              <a:buNone/>
            </a:pPr>
            <a:r>
              <a:rPr lang="en-GB" baseline="0" dirty="0"/>
              <a:t>Additional discussion: why does the base only have 432 panels, when the plan shows room for up to 500-600? Could be cost constraint, or additional space required for access/maintenance/supporting structure and equipment.</a:t>
            </a:r>
          </a:p>
          <a:p>
            <a:pPr marL="0" lvl="0" indent="0">
              <a:buFont typeface="+mj-lt"/>
              <a:buNone/>
            </a:pPr>
            <a:endParaRPr lang="en-GB" baseline="0" dirty="0"/>
          </a:p>
          <a:p>
            <a:pPr marL="0" lvl="0" indent="0">
              <a:buFont typeface="+mj-lt"/>
              <a:buNone/>
            </a:pPr>
            <a:endParaRPr lang="en-GB" baseline="0" dirty="0"/>
          </a:p>
          <a:p>
            <a:endParaRPr lang="en-GB" dirty="0"/>
          </a:p>
        </p:txBody>
      </p:sp>
    </p:spTree>
    <p:extLst>
      <p:ext uri="{BB962C8B-B14F-4D97-AF65-F5344CB8AC3E}">
        <p14:creationId xmlns:p14="http://schemas.microsoft.com/office/powerpoint/2010/main" val="228017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self or peer</a:t>
            </a:r>
            <a:r>
              <a:rPr lang="en-GB" baseline="0" dirty="0"/>
              <a:t> assess</a:t>
            </a:r>
            <a:r>
              <a:rPr lang="en-GB" dirty="0"/>
              <a:t> on whether they achieved learning objectives and outcomes.</a:t>
            </a:r>
          </a:p>
          <a:p>
            <a:endParaRPr lang="en-GB" dirty="0"/>
          </a:p>
        </p:txBody>
      </p:sp>
    </p:spTree>
    <p:extLst>
      <p:ext uri="{BB962C8B-B14F-4D97-AF65-F5344CB8AC3E}">
        <p14:creationId xmlns:p14="http://schemas.microsoft.com/office/powerpoint/2010/main" val="882708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04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solidFill>
                  <a:schemeClr val="tx1"/>
                </a:solidFill>
              </a:rPr>
              <a:t>Sustainability definition is</a:t>
            </a:r>
            <a:r>
              <a:rPr lang="en-GB" u="none" baseline="0" dirty="0">
                <a:solidFill>
                  <a:schemeClr val="tx1"/>
                </a:solidFill>
              </a:rPr>
              <a:t> the most commonly used version, </a:t>
            </a:r>
            <a:r>
              <a:rPr lang="en-GB" u="none" dirty="0">
                <a:solidFill>
                  <a:schemeClr val="tx1"/>
                </a:solidFill>
              </a:rPr>
              <a:t>from United Nations Brundtland Commission report ”Report of the World Commission on Environment and Development: Our Common Future” (1987). </a:t>
            </a:r>
          </a:p>
          <a:p>
            <a:r>
              <a:rPr lang="en-GB" u="none" dirty="0">
                <a:solidFill>
                  <a:schemeClr val="tx1"/>
                </a:solidFill>
              </a:rPr>
              <a:t>Ask students to suggest</a:t>
            </a:r>
            <a:r>
              <a:rPr lang="en-GB" u="none" baseline="0" dirty="0">
                <a:solidFill>
                  <a:schemeClr val="tx1"/>
                </a:solidFill>
              </a:rPr>
              <a:t> examples of what this means to them. Prompts: use of natural resources, disposal of waste </a:t>
            </a:r>
            <a:r>
              <a:rPr lang="mr-IN" u="none" baseline="0" dirty="0">
                <a:solidFill>
                  <a:schemeClr val="tx1"/>
                </a:solidFill>
              </a:rPr>
              <a:t>–</a:t>
            </a:r>
            <a:r>
              <a:rPr lang="en-GB" u="none" baseline="0" dirty="0">
                <a:solidFill>
                  <a:schemeClr val="tx1"/>
                </a:solidFill>
              </a:rPr>
              <a:t> what will happen if we don’t think about where our resources come from and where our waste goes?</a:t>
            </a:r>
          </a:p>
          <a:p>
            <a:endParaRPr lang="en-GB" u="none" baseline="0" dirty="0">
              <a:solidFill>
                <a:schemeClr val="tx1"/>
              </a:solidFill>
            </a:endParaRPr>
          </a:p>
          <a:p>
            <a:r>
              <a:rPr lang="en-GB" u="none" baseline="0" dirty="0">
                <a:solidFill>
                  <a:schemeClr val="tx1"/>
                </a:solidFill>
              </a:rPr>
              <a:t>In 2015, the UN developed 17 ‘Sustainable Development Goals’ (SDG) aiming for a sustainable future for the planet and humankind by 2030.</a:t>
            </a:r>
          </a:p>
          <a:p>
            <a:endParaRPr lang="en-GB" u="none" baseline="0" dirty="0">
              <a:solidFill>
                <a:schemeClr val="tx1"/>
              </a:solidFill>
            </a:endParaRPr>
          </a:p>
          <a:p>
            <a:endParaRPr lang="en-US" dirty="0"/>
          </a:p>
        </p:txBody>
      </p:sp>
    </p:spTree>
    <p:extLst>
      <p:ext uri="{BB962C8B-B14F-4D97-AF65-F5344CB8AC3E}">
        <p14:creationId xmlns:p14="http://schemas.microsoft.com/office/powerpoint/2010/main" val="134891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09493" rtl="0" eaLnBrk="1" fontAlgn="auto" latinLnBrk="0" hangingPunct="1">
              <a:lnSpc>
                <a:spcPct val="100000"/>
              </a:lnSpc>
              <a:spcBef>
                <a:spcPts val="0"/>
              </a:spcBef>
              <a:spcAft>
                <a:spcPts val="0"/>
              </a:spcAft>
              <a:buClrTx/>
              <a:buSzTx/>
              <a:buFontTx/>
              <a:buNone/>
              <a:tabLst/>
              <a:defRPr/>
            </a:pPr>
            <a:r>
              <a:rPr lang="en-GB" dirty="0"/>
              <a:t>To help contextualise the lesson, you could watch the film on maths and solar energy.</a:t>
            </a:r>
          </a:p>
        </p:txBody>
      </p:sp>
    </p:spTree>
    <p:extLst>
      <p:ext uri="{BB962C8B-B14F-4D97-AF65-F5344CB8AC3E}">
        <p14:creationId xmlns:p14="http://schemas.microsoft.com/office/powerpoint/2010/main" val="53027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09493" rtl="0" eaLnBrk="1" fontAlgn="auto" latinLnBrk="0" hangingPunct="1">
              <a:lnSpc>
                <a:spcPct val="100000"/>
              </a:lnSpc>
              <a:spcBef>
                <a:spcPts val="0"/>
              </a:spcBef>
              <a:spcAft>
                <a:spcPts val="0"/>
              </a:spcAft>
              <a:buClrTx/>
              <a:buSzTx/>
              <a:buFontTx/>
              <a:buNone/>
              <a:tabLst/>
              <a:defRPr/>
            </a:pPr>
            <a:r>
              <a:rPr lang="en-GB" dirty="0"/>
              <a:t>Explain that students are to take the role of renewable energy consultants (they could invent names for their consultancies). </a:t>
            </a:r>
          </a:p>
          <a:p>
            <a:endParaRPr lang="en-US" dirty="0"/>
          </a:p>
        </p:txBody>
      </p:sp>
    </p:spTree>
    <p:extLst>
      <p:ext uri="{BB962C8B-B14F-4D97-AF65-F5344CB8AC3E}">
        <p14:creationId xmlns:p14="http://schemas.microsoft.com/office/powerpoint/2010/main" val="161531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INEOS TEAM UK is the America’s Cup team, based in Portsmouth, UK.</a:t>
            </a:r>
          </a:p>
          <a:p>
            <a:r>
              <a:rPr lang="en-GB" dirty="0"/>
              <a:t>The INEOS</a:t>
            </a:r>
            <a:r>
              <a:rPr lang="en-GB" baseline="0" dirty="0"/>
              <a:t> TEAM UK </a:t>
            </a:r>
            <a:r>
              <a:rPr lang="en-GB" dirty="0"/>
              <a:t>base is in an</a:t>
            </a:r>
            <a:r>
              <a:rPr lang="en-GB" baseline="0" dirty="0"/>
              <a:t> exposed coastal, but city, position.</a:t>
            </a:r>
          </a:p>
          <a:p>
            <a:endParaRPr lang="en-GB" baseline="0" dirty="0"/>
          </a:p>
          <a:p>
            <a:r>
              <a:rPr lang="en-GB" baseline="0" dirty="0"/>
              <a:t>Ask students to think (individually or in groups) about renewable energy options. The exposed coastal nature could suggest local wind or wave power, and the flat roof allows for solar panels. The National Grid provides options for renewable energy from an external provider.</a:t>
            </a:r>
            <a:endParaRPr lang="en-GB" dirty="0"/>
          </a:p>
        </p:txBody>
      </p:sp>
    </p:spTree>
    <p:extLst>
      <p:ext uri="{BB962C8B-B14F-4D97-AF65-F5344CB8AC3E}">
        <p14:creationId xmlns:p14="http://schemas.microsoft.com/office/powerpoint/2010/main" val="179215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main activity: solar array design</a:t>
            </a:r>
          </a:p>
          <a:p>
            <a:endParaRPr lang="en-GB" dirty="0"/>
          </a:p>
          <a:p>
            <a:r>
              <a:rPr lang="en-GB" dirty="0"/>
              <a:t>Students</a:t>
            </a:r>
            <a:r>
              <a:rPr lang="en-GB" baseline="0" dirty="0"/>
              <a:t> follow instructions on worksheets (11-14 L/H, 14-16) to design a solar array.</a:t>
            </a:r>
          </a:p>
          <a:p>
            <a:endParaRPr lang="en-GB" baseline="0" dirty="0"/>
          </a:p>
          <a:p>
            <a:r>
              <a:rPr lang="en-GB" baseline="0" dirty="0"/>
              <a:t>Materials:</a:t>
            </a:r>
          </a:p>
          <a:p>
            <a:pPr marL="171450" indent="-171450">
              <a:buFont typeface="Arial" charset="0"/>
              <a:buChar char="•"/>
            </a:pPr>
            <a:r>
              <a:rPr lang="en-GB" baseline="0" dirty="0"/>
              <a:t>1 base blueprint per group</a:t>
            </a:r>
          </a:p>
          <a:p>
            <a:pPr marL="171450" indent="-171450">
              <a:buFont typeface="Arial" charset="0"/>
              <a:buChar char="•"/>
            </a:pPr>
            <a:r>
              <a:rPr lang="en-GB" dirty="0"/>
              <a:t>1 worksheet per group</a:t>
            </a:r>
          </a:p>
          <a:p>
            <a:pPr marL="171450" indent="-171450">
              <a:buFont typeface="Arial" charset="0"/>
              <a:buChar char="•"/>
            </a:pPr>
            <a:r>
              <a:rPr lang="en-GB" dirty="0"/>
              <a:t>pencils,</a:t>
            </a:r>
            <a:r>
              <a:rPr lang="en-GB" baseline="0" dirty="0"/>
              <a:t> rulers</a:t>
            </a:r>
          </a:p>
          <a:p>
            <a:pPr marL="0" indent="0">
              <a:buFont typeface="Arial" charset="0"/>
              <a:buNone/>
            </a:pPr>
            <a:endParaRPr lang="en-GB" baseline="0" dirty="0"/>
          </a:p>
          <a:p>
            <a:pPr marL="0" indent="0">
              <a:buFont typeface="Arial" charset="0"/>
              <a:buNone/>
            </a:pPr>
            <a:r>
              <a:rPr lang="en-GB" baseline="0" dirty="0"/>
              <a:t>There are a number of ways in which students can calculate the area available </a:t>
            </a:r>
            <a:r>
              <a:rPr lang="mr-IN" baseline="0" dirty="0"/>
              <a:t>–</a:t>
            </a:r>
            <a:r>
              <a:rPr lang="en-GB" baseline="0" dirty="0"/>
              <a:t> the simplest is by counting squares: 1 small square = 1 square metre. Alternatives depending on student ability and knowledge could be to draw and measure geometric areas. A full-screen copy of the blueprint is on the next page </a:t>
            </a:r>
            <a:r>
              <a:rPr lang="mr-IN" baseline="0" dirty="0"/>
              <a:t>–</a:t>
            </a:r>
            <a:r>
              <a:rPr lang="en-GB" baseline="0" dirty="0"/>
              <a:t> you could use it to demonstrate approaches.</a:t>
            </a:r>
          </a:p>
          <a:p>
            <a:pPr marL="0" indent="0">
              <a:buFont typeface="Arial" charset="0"/>
              <a:buNone/>
            </a:pPr>
            <a:endParaRPr lang="en-GB" baseline="0" dirty="0"/>
          </a:p>
          <a:p>
            <a:pPr marL="0" indent="0">
              <a:buFont typeface="Arial" charset="0"/>
              <a:buNone/>
            </a:pPr>
            <a:r>
              <a:rPr lang="en-GB" baseline="0" dirty="0"/>
              <a:t>Worksheet differentiation:</a:t>
            </a:r>
          </a:p>
          <a:p>
            <a:pPr marL="0" indent="0">
              <a:buFont typeface="Arial" charset="0"/>
              <a:buNone/>
            </a:pPr>
            <a:r>
              <a:rPr lang="en-GB" baseline="0" dirty="0"/>
              <a:t>11-14 L uses square-counting with guidance</a:t>
            </a:r>
          </a:p>
          <a:p>
            <a:pPr marL="0" indent="0">
              <a:buFont typeface="Arial" charset="0"/>
              <a:buNone/>
            </a:pPr>
            <a:r>
              <a:rPr lang="en-GB" baseline="0" dirty="0"/>
              <a:t>11-14 H uses area and ratio with guidance</a:t>
            </a:r>
          </a:p>
          <a:p>
            <a:pPr marL="0" indent="0">
              <a:buFont typeface="Arial" charset="0"/>
              <a:buNone/>
            </a:pPr>
            <a:r>
              <a:rPr lang="en-GB" baseline="0" dirty="0"/>
              <a:t>14-16 gives an open-ended task and students can select their approach</a:t>
            </a:r>
          </a:p>
          <a:p>
            <a:endParaRPr lang="en-US" dirty="0"/>
          </a:p>
        </p:txBody>
      </p:sp>
    </p:spTree>
    <p:extLst>
      <p:ext uri="{BB962C8B-B14F-4D97-AF65-F5344CB8AC3E}">
        <p14:creationId xmlns:p14="http://schemas.microsoft.com/office/powerpoint/2010/main" val="50522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09493" rtl="0" eaLnBrk="1" fontAlgn="auto" latinLnBrk="0" hangingPunct="1">
              <a:lnSpc>
                <a:spcPct val="100000"/>
              </a:lnSpc>
              <a:spcBef>
                <a:spcPts val="0"/>
              </a:spcBef>
              <a:spcAft>
                <a:spcPts val="0"/>
              </a:spcAft>
              <a:buClrTx/>
              <a:buSzTx/>
              <a:buFontTx/>
              <a:buNone/>
              <a:tabLst/>
              <a:defRPr/>
            </a:pPr>
            <a:r>
              <a:rPr lang="en-GB" dirty="0"/>
              <a:t>This is the base plan the students will be using in their activities. </a:t>
            </a:r>
          </a:p>
          <a:p>
            <a:endParaRPr lang="en-US" dirty="0"/>
          </a:p>
        </p:txBody>
      </p:sp>
    </p:spTree>
    <p:extLst>
      <p:ext uri="{BB962C8B-B14F-4D97-AF65-F5344CB8AC3E}">
        <p14:creationId xmlns:p14="http://schemas.microsoft.com/office/powerpoint/2010/main" val="21923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an initial discussion of how to choose the solar panels, students may want to consider how many solar panels could be bought for £400,000 and, consequently, what the maximum output over the whole array would be.</a:t>
            </a:r>
          </a:p>
          <a:p>
            <a:endParaRPr lang="en-GB" dirty="0"/>
          </a:p>
          <a:p>
            <a:r>
              <a:rPr lang="en-GB" dirty="0"/>
              <a:t>For example, £400,000 divided by 180 (</a:t>
            </a:r>
            <a:r>
              <a:rPr lang="en-GB" dirty="0" err="1"/>
              <a:t>SunnyTech</a:t>
            </a:r>
            <a:r>
              <a:rPr lang="en-GB" dirty="0"/>
              <a:t> panel installation cost) = 2222.2.  This means 2222 </a:t>
            </a:r>
            <a:r>
              <a:rPr lang="en-GB" dirty="0" err="1"/>
              <a:t>SunnyTech</a:t>
            </a:r>
            <a:r>
              <a:rPr lang="en-GB" dirty="0"/>
              <a:t> panels could be purchased.  </a:t>
            </a:r>
          </a:p>
          <a:p>
            <a:endParaRPr lang="en-GB" dirty="0"/>
          </a:p>
          <a:p>
            <a:r>
              <a:rPr lang="en-GB" dirty="0"/>
              <a:t>2222 </a:t>
            </a:r>
            <a:r>
              <a:rPr lang="en-GB" dirty="0" err="1"/>
              <a:t>SunnyTech</a:t>
            </a:r>
            <a:r>
              <a:rPr lang="en-GB" dirty="0"/>
              <a:t> panels x 80W (maximum output of </a:t>
            </a:r>
            <a:r>
              <a:rPr lang="en-GB" dirty="0" err="1"/>
              <a:t>SunnyTech</a:t>
            </a:r>
            <a:r>
              <a:rPr lang="en-GB" dirty="0"/>
              <a:t> panels) = 177,760W is the maximum output for the whole array. </a:t>
            </a:r>
          </a:p>
          <a:p>
            <a:endParaRPr lang="en-GB" dirty="0"/>
          </a:p>
          <a:p>
            <a:r>
              <a:rPr lang="en-GB" dirty="0"/>
              <a:t>This figure can then be compared with the other solar panels in the table. </a:t>
            </a:r>
          </a:p>
        </p:txBody>
      </p:sp>
    </p:spTree>
    <p:extLst>
      <p:ext uri="{BB962C8B-B14F-4D97-AF65-F5344CB8AC3E}">
        <p14:creationId xmlns:p14="http://schemas.microsoft.com/office/powerpoint/2010/main" val="93601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72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a:prstGeom prst="rect">
            <a:avLst/>
          </a:prstGeom>
        </p:spPr>
        <p:txBody>
          <a:bodyPr lIns="121899" tIns="60949" rIns="121899" bIns="60949"/>
          <a:lstStyle>
            <a:lvl1pPr>
              <a:defRPr b="0" i="0">
                <a:latin typeface="Arial"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609441" y="1600201"/>
            <a:ext cx="10969943" cy="4525963"/>
          </a:xfrm>
          <a:prstGeom prst="rect">
            <a:avLst/>
          </a:prstGeom>
        </p:spPr>
        <p:txBody>
          <a:bodyPr vert="eaVert" lIns="121899" tIns="60949" rIns="121899" bIns="60949"/>
          <a:lstStyle>
            <a:lvl1pPr>
              <a:defRPr b="0" i="0">
                <a:latin typeface="Arial" charset="0"/>
              </a:defRPr>
            </a:lvl1pPr>
            <a:lvl2pPr>
              <a:defRPr b="0" i="0">
                <a:latin typeface="Arial" charset="0"/>
              </a:defRPr>
            </a:lvl2pPr>
            <a:lvl3pPr>
              <a:defRPr b="0" i="0">
                <a:latin typeface="Arial" charset="0"/>
              </a:defRPr>
            </a:lvl3pPr>
            <a:lvl4pPr>
              <a:defRPr b="0" i="0">
                <a:latin typeface="Arial" charset="0"/>
              </a:defRPr>
            </a:lvl4pPr>
            <a:lvl5pPr>
              <a:defRPr b="0" i="0">
                <a:latin typeface="Arial"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EB3AED13-0F85-794C-9E08-0A21FE987DDB}" type="datetime1">
              <a:rPr lang="en-GB" smtClean="0"/>
              <a:pPr/>
              <a:t>26/03/2019</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19449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a:prstGeom prst="rect">
            <a:avLst/>
          </a:prstGeom>
        </p:spPr>
        <p:txBody>
          <a:bodyPr vert="eaVert" lIns="121899" tIns="60949" rIns="121899" bIns="60949"/>
          <a:lstStyle>
            <a:lvl1pPr>
              <a:defRPr b="0" i="0">
                <a:latin typeface="Arial"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609441" y="274639"/>
            <a:ext cx="8024310" cy="5851525"/>
          </a:xfrm>
          <a:prstGeom prst="rect">
            <a:avLst/>
          </a:prstGeom>
        </p:spPr>
        <p:txBody>
          <a:bodyPr vert="eaVert" lIns="121899" tIns="60949" rIns="121899" bIns="60949"/>
          <a:lstStyle>
            <a:lvl1pPr>
              <a:defRPr b="0" i="0">
                <a:latin typeface="Arial" charset="0"/>
              </a:defRPr>
            </a:lvl1pPr>
            <a:lvl2pPr>
              <a:defRPr b="0" i="0">
                <a:latin typeface="Arial" charset="0"/>
              </a:defRPr>
            </a:lvl2pPr>
            <a:lvl3pPr>
              <a:defRPr b="0" i="0">
                <a:latin typeface="Arial" charset="0"/>
              </a:defRPr>
            </a:lvl3pPr>
            <a:lvl4pPr>
              <a:defRPr b="0" i="0">
                <a:latin typeface="Arial" charset="0"/>
              </a:defRPr>
            </a:lvl4pPr>
            <a:lvl5pPr>
              <a:defRPr b="0" i="0">
                <a:latin typeface="Arial"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9F6D05DA-8525-E448-8CE0-38B59383E690}" type="datetime1">
              <a:rPr lang="en-GB" smtClean="0"/>
              <a:pPr/>
              <a:t>26/03/2019</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21985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10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a:prstGeom prst="rect">
            <a:avLst/>
          </a:prstGeom>
        </p:spPr>
        <p:txBody>
          <a:bodyPr lIns="121899" tIns="60949" rIns="121899" bIns="60949" anchor="t"/>
          <a:lstStyle>
            <a:lvl1pPr algn="l">
              <a:defRPr sz="5300" b="0" i="0" cap="all">
                <a:latin typeface="Arial"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962833" y="2906713"/>
            <a:ext cx="10360501" cy="1500187"/>
          </a:xfrm>
          <a:prstGeom prst="rect">
            <a:avLst/>
          </a:prstGeom>
        </p:spPr>
        <p:txBody>
          <a:bodyPr lIns="121899" tIns="60949" rIns="121899" bIns="60949" anchor="b"/>
          <a:lstStyle>
            <a:lvl1pPr marL="0" indent="0">
              <a:buNone/>
              <a:defRPr sz="2700" b="0" i="0">
                <a:solidFill>
                  <a:schemeClr val="tx1">
                    <a:tint val="75000"/>
                  </a:schemeClr>
                </a:solidFill>
                <a:latin typeface="Arial" charset="0"/>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6D551A2A-5881-E842-8638-504CD1C2071C}" type="datetime1">
              <a:rPr lang="en-GB" smtClean="0"/>
              <a:pPr/>
              <a:t>26/03/2019</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12455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a:prstGeom prst="rect">
            <a:avLst/>
          </a:prstGeom>
        </p:spPr>
        <p:txBody>
          <a:bodyPr lIns="121899" tIns="60949" rIns="121899" bIns="60949"/>
          <a:lstStyle>
            <a:lvl1pPr>
              <a:defRPr b="0" i="0">
                <a:latin typeface="Arial"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609441" y="1600201"/>
            <a:ext cx="5383398" cy="4525963"/>
          </a:xfrm>
          <a:prstGeom prst="rect">
            <a:avLst/>
          </a:prstGeom>
        </p:spPr>
        <p:txBody>
          <a:bodyPr lIns="121899" tIns="60949" rIns="121899" bIns="60949"/>
          <a:lstStyle>
            <a:lvl1pPr>
              <a:defRPr sz="3700" b="0" i="0">
                <a:latin typeface="Arial" charset="0"/>
              </a:defRPr>
            </a:lvl1pPr>
            <a:lvl2pPr>
              <a:defRPr sz="3200" b="0" i="0">
                <a:latin typeface="Arial" charset="0"/>
              </a:defRPr>
            </a:lvl2pPr>
            <a:lvl3pPr>
              <a:defRPr sz="2700" b="0" i="0">
                <a:latin typeface="Arial" charset="0"/>
              </a:defRPr>
            </a:lvl3pPr>
            <a:lvl4pPr>
              <a:defRPr sz="2400" b="0" i="0">
                <a:latin typeface="Arial" charset="0"/>
              </a:defRPr>
            </a:lvl4pPr>
            <a:lvl5pPr>
              <a:defRPr sz="2400" b="0" i="0">
                <a:latin typeface="Arial" charset="0"/>
              </a:defRPr>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5986" y="1600201"/>
            <a:ext cx="5383398" cy="4525963"/>
          </a:xfrm>
          <a:prstGeom prst="rect">
            <a:avLst/>
          </a:prstGeom>
        </p:spPr>
        <p:txBody>
          <a:bodyPr lIns="121899" tIns="60949" rIns="121899" bIns="60949"/>
          <a:lstStyle>
            <a:lvl1pPr>
              <a:defRPr sz="3700" b="0" i="0">
                <a:latin typeface="Arial" charset="0"/>
              </a:defRPr>
            </a:lvl1pPr>
            <a:lvl2pPr>
              <a:defRPr sz="3200" b="0" i="0">
                <a:latin typeface="Arial" charset="0"/>
              </a:defRPr>
            </a:lvl2pPr>
            <a:lvl3pPr>
              <a:defRPr sz="2700" b="0" i="0">
                <a:latin typeface="Arial" charset="0"/>
              </a:defRPr>
            </a:lvl3pPr>
            <a:lvl4pPr>
              <a:defRPr sz="2400" b="0" i="0">
                <a:latin typeface="Arial" charset="0"/>
              </a:defRPr>
            </a:lvl4pPr>
            <a:lvl5pPr>
              <a:defRPr sz="2400" b="0" i="0">
                <a:latin typeface="Arial" charset="0"/>
              </a:defRPr>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22BC64B7-BB5C-3941-AAF7-03AD71EA6162}" type="datetime1">
              <a:rPr lang="en-GB" smtClean="0"/>
              <a:pPr/>
              <a:t>26/03/2019</a:t>
            </a:fld>
            <a:endParaRPr lang="en-US" dirty="0"/>
          </a:p>
        </p:txBody>
      </p:sp>
      <p:sp>
        <p:nvSpPr>
          <p:cNvPr id="6" name="Footer Placeholder 5"/>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7" name="Slide Number Placeholder 6"/>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307104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a:prstGeom prst="rect">
            <a:avLst/>
          </a:prstGeom>
        </p:spPr>
        <p:txBody>
          <a:bodyPr lIns="121899" tIns="60949" rIns="121899" bIns="60949"/>
          <a:lstStyle>
            <a:lvl1pPr>
              <a:defRPr b="0" i="0">
                <a:latin typeface="Arial"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609441" y="1535113"/>
            <a:ext cx="5385514" cy="639763"/>
          </a:xfrm>
          <a:prstGeom prst="rect">
            <a:avLst/>
          </a:prstGeom>
        </p:spPr>
        <p:txBody>
          <a:bodyPr lIns="121899" tIns="60949" rIns="121899" bIns="60949" anchor="b"/>
          <a:lstStyle>
            <a:lvl1pPr marL="0" indent="0">
              <a:buNone/>
              <a:defRPr sz="3200" b="0" i="0">
                <a:latin typeface="Arial"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GB" dirty="0"/>
              <a:t>Click to edit Master text styles</a:t>
            </a:r>
          </a:p>
        </p:txBody>
      </p:sp>
      <p:sp>
        <p:nvSpPr>
          <p:cNvPr id="4" name="Content Placeholder 3"/>
          <p:cNvSpPr>
            <a:spLocks noGrp="1"/>
          </p:cNvSpPr>
          <p:nvPr>
            <p:ph sz="half" idx="2"/>
          </p:nvPr>
        </p:nvSpPr>
        <p:spPr>
          <a:xfrm>
            <a:off x="609441" y="2174875"/>
            <a:ext cx="5385514" cy="3951288"/>
          </a:xfrm>
          <a:prstGeom prst="rect">
            <a:avLst/>
          </a:prstGeom>
        </p:spPr>
        <p:txBody>
          <a:bodyPr lIns="121899" tIns="60949" rIns="121899" bIns="60949"/>
          <a:lstStyle>
            <a:lvl1pPr>
              <a:defRPr sz="3200" b="0" i="0">
                <a:latin typeface="Arial" charset="0"/>
              </a:defRPr>
            </a:lvl1pPr>
            <a:lvl2pPr>
              <a:defRPr sz="2700" b="0" i="0">
                <a:latin typeface="Arial" charset="0"/>
              </a:defRPr>
            </a:lvl2pPr>
            <a:lvl3pPr>
              <a:defRPr sz="2400" b="0" i="0">
                <a:latin typeface="Arial" charset="0"/>
              </a:defRPr>
            </a:lvl3pPr>
            <a:lvl4pPr>
              <a:defRPr sz="2100" b="0" i="0">
                <a:latin typeface="Arial" charset="0"/>
              </a:defRPr>
            </a:lvl4pPr>
            <a:lvl5pPr>
              <a:defRPr sz="2100" b="0" i="0">
                <a:latin typeface="Arial" charset="0"/>
              </a:defRPr>
            </a:lvl5pPr>
            <a:lvl6pPr>
              <a:defRPr sz="2100"/>
            </a:lvl6pPr>
            <a:lvl7pPr>
              <a:defRPr sz="2100"/>
            </a:lvl7pPr>
            <a:lvl8pPr>
              <a:defRPr sz="2100"/>
            </a:lvl8pPr>
            <a:lvl9pPr>
              <a:defRPr sz="21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91756" y="1535113"/>
            <a:ext cx="5387630" cy="639763"/>
          </a:xfrm>
          <a:prstGeom prst="rect">
            <a:avLst/>
          </a:prstGeom>
        </p:spPr>
        <p:txBody>
          <a:bodyPr lIns="121899" tIns="60949" rIns="121899" bIns="60949" anchor="b"/>
          <a:lstStyle>
            <a:lvl1pPr marL="0" indent="0">
              <a:buNone/>
              <a:defRPr sz="3200" b="0" i="0">
                <a:latin typeface="Arial"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GB" dirty="0"/>
              <a:t>Click to edit Master text styles</a:t>
            </a:r>
          </a:p>
        </p:txBody>
      </p:sp>
      <p:sp>
        <p:nvSpPr>
          <p:cNvPr id="6" name="Content Placeholder 5"/>
          <p:cNvSpPr>
            <a:spLocks noGrp="1"/>
          </p:cNvSpPr>
          <p:nvPr>
            <p:ph sz="quarter" idx="4"/>
          </p:nvPr>
        </p:nvSpPr>
        <p:spPr>
          <a:xfrm>
            <a:off x="6191756" y="2174875"/>
            <a:ext cx="5387630" cy="3951288"/>
          </a:xfrm>
          <a:prstGeom prst="rect">
            <a:avLst/>
          </a:prstGeom>
        </p:spPr>
        <p:txBody>
          <a:bodyPr lIns="121899" tIns="60949" rIns="121899" bIns="60949"/>
          <a:lstStyle>
            <a:lvl1pPr>
              <a:defRPr sz="3200" b="0" i="0">
                <a:latin typeface="Arial" charset="0"/>
              </a:defRPr>
            </a:lvl1pPr>
            <a:lvl2pPr>
              <a:defRPr sz="2700" b="0" i="0">
                <a:latin typeface="Arial" charset="0"/>
              </a:defRPr>
            </a:lvl2pPr>
            <a:lvl3pPr>
              <a:defRPr sz="2400" b="0" i="0">
                <a:latin typeface="Arial" charset="0"/>
              </a:defRPr>
            </a:lvl3pPr>
            <a:lvl4pPr>
              <a:defRPr sz="2100" b="0" i="0">
                <a:latin typeface="Arial" charset="0"/>
              </a:defRPr>
            </a:lvl4pPr>
            <a:lvl5pPr>
              <a:defRPr sz="2100" b="0" i="0">
                <a:latin typeface="Arial" charset="0"/>
              </a:defRPr>
            </a:lvl5pPr>
            <a:lvl6pPr>
              <a:defRPr sz="2100"/>
            </a:lvl6pPr>
            <a:lvl7pPr>
              <a:defRPr sz="2100"/>
            </a:lvl7pPr>
            <a:lvl8pPr>
              <a:defRPr sz="2100"/>
            </a:lvl8pPr>
            <a:lvl9pPr>
              <a:defRPr sz="21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BA279C6B-11EF-6748-ABEC-1E9732D05CD8}" type="datetime1">
              <a:rPr lang="en-GB" smtClean="0"/>
              <a:pPr/>
              <a:t>26/03/2019</a:t>
            </a:fld>
            <a:endParaRPr lang="en-US" dirty="0"/>
          </a:p>
        </p:txBody>
      </p:sp>
      <p:sp>
        <p:nvSpPr>
          <p:cNvPr id="8" name="Footer Placeholder 7"/>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9" name="Slide Number Placeholder 8"/>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190957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a:prstGeom prst="rect">
            <a:avLst/>
          </a:prstGeom>
        </p:spPr>
        <p:txBody>
          <a:bodyPr lIns="121899" tIns="60949" rIns="121899" bIns="60949"/>
          <a:lstStyle>
            <a:lvl1pPr>
              <a:defRPr b="0" i="0">
                <a:latin typeface="Arial" charset="0"/>
              </a:defRPr>
            </a:lvl1pPr>
          </a:lstStyle>
          <a:p>
            <a:r>
              <a:rPr lang="en-GB" dirty="0"/>
              <a:t>Click to edit Master title style</a:t>
            </a:r>
            <a:endParaRPr lang="en-US" dirty="0"/>
          </a:p>
        </p:txBody>
      </p:sp>
      <p:sp>
        <p:nvSpPr>
          <p:cNvPr id="3" name="Date Placeholder 2"/>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316C0E66-192B-E341-A7FE-73FF25D75EAD}" type="datetime1">
              <a:rPr lang="en-GB" smtClean="0"/>
              <a:pPr/>
              <a:t>26/03/2019</a:t>
            </a:fld>
            <a:endParaRPr lang="en-US" dirty="0"/>
          </a:p>
        </p:txBody>
      </p:sp>
      <p:sp>
        <p:nvSpPr>
          <p:cNvPr id="4" name="Footer Placeholder 3"/>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5" name="Slide Number Placeholder 4"/>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190113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EB5C2ADF-A5ED-FB47-B244-4ADB3F3ED886}" type="datetime1">
              <a:rPr lang="en-GB" smtClean="0"/>
              <a:pPr/>
              <a:t>26/03/2019</a:t>
            </a:fld>
            <a:endParaRPr lang="en-US" dirty="0"/>
          </a:p>
        </p:txBody>
      </p:sp>
      <p:sp>
        <p:nvSpPr>
          <p:cNvPr id="3" name="Footer Placeholder 2"/>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4" name="Slide Number Placeholder 3"/>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268694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a:prstGeom prst="rect">
            <a:avLst/>
          </a:prstGeom>
        </p:spPr>
        <p:txBody>
          <a:bodyPr lIns="121899" tIns="60949" rIns="121899" bIns="60949" anchor="b"/>
          <a:lstStyle>
            <a:lvl1pPr algn="l">
              <a:defRPr sz="2700" b="0" i="0">
                <a:latin typeface="Arial" charset="0"/>
              </a:defRPr>
            </a:lvl1pPr>
          </a:lstStyle>
          <a:p>
            <a:r>
              <a:rPr lang="en-GB" dirty="0"/>
              <a:t>Click to edit Master title style</a:t>
            </a:r>
            <a:endParaRPr lang="en-US" dirty="0"/>
          </a:p>
        </p:txBody>
      </p:sp>
      <p:sp>
        <p:nvSpPr>
          <p:cNvPr id="3" name="Content Placeholder 2"/>
          <p:cNvSpPr>
            <a:spLocks noGrp="1"/>
          </p:cNvSpPr>
          <p:nvPr>
            <p:ph idx="1"/>
          </p:nvPr>
        </p:nvSpPr>
        <p:spPr>
          <a:xfrm>
            <a:off x="4765492" y="273052"/>
            <a:ext cx="6813892" cy="5853113"/>
          </a:xfrm>
          <a:prstGeom prst="rect">
            <a:avLst/>
          </a:prstGeom>
        </p:spPr>
        <p:txBody>
          <a:bodyPr lIns="121899" tIns="60949" rIns="121899" bIns="60949"/>
          <a:lstStyle>
            <a:lvl1pPr>
              <a:defRPr sz="4300" b="0" i="0">
                <a:latin typeface="Arial" charset="0"/>
              </a:defRPr>
            </a:lvl1pPr>
            <a:lvl2pPr>
              <a:defRPr sz="3700" b="0" i="0">
                <a:latin typeface="Arial" charset="0"/>
              </a:defRPr>
            </a:lvl2pPr>
            <a:lvl3pPr>
              <a:defRPr sz="3200" b="0" i="0">
                <a:latin typeface="Arial" charset="0"/>
              </a:defRPr>
            </a:lvl3pPr>
            <a:lvl4pPr>
              <a:defRPr sz="2700" b="0" i="0">
                <a:latin typeface="Arial" charset="0"/>
              </a:defRPr>
            </a:lvl4pPr>
            <a:lvl5pPr>
              <a:defRPr sz="2700" b="0" i="0">
                <a:latin typeface="Arial" charset="0"/>
              </a:defRPr>
            </a:lvl5pPr>
            <a:lvl6pPr>
              <a:defRPr sz="2700"/>
            </a:lvl6pPr>
            <a:lvl7pPr>
              <a:defRPr sz="2700"/>
            </a:lvl7pPr>
            <a:lvl8pPr>
              <a:defRPr sz="2700"/>
            </a:lvl8pPr>
            <a:lvl9pPr>
              <a:defRPr sz="27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09443" y="1435102"/>
            <a:ext cx="4010039" cy="4691063"/>
          </a:xfrm>
          <a:prstGeom prst="rect">
            <a:avLst/>
          </a:prstGeom>
        </p:spPr>
        <p:txBody>
          <a:bodyPr lIns="121899" tIns="60949" rIns="121899" bIns="60949"/>
          <a:lstStyle>
            <a:lvl1pPr marL="0" indent="0">
              <a:buNone/>
              <a:defRPr sz="1900" b="0" i="0">
                <a:latin typeface="Arial" charset="0"/>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GB" dirty="0"/>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895CF559-2192-F146-9ACC-FFC1A0F869CF}" type="datetime1">
              <a:rPr lang="en-GB" smtClean="0"/>
              <a:pPr/>
              <a:t>26/03/2019</a:t>
            </a:fld>
            <a:endParaRPr lang="en-US" dirty="0"/>
          </a:p>
        </p:txBody>
      </p:sp>
      <p:sp>
        <p:nvSpPr>
          <p:cNvPr id="6" name="Footer Placeholder 5"/>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7" name="Slide Number Placeholder 6"/>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352368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a:prstGeom prst="rect">
            <a:avLst/>
          </a:prstGeom>
        </p:spPr>
        <p:txBody>
          <a:bodyPr lIns="121899" tIns="60949" rIns="121899" bIns="60949" anchor="b"/>
          <a:lstStyle>
            <a:lvl1pPr algn="l">
              <a:defRPr sz="2700" b="0" i="0">
                <a:latin typeface="Arial" charset="0"/>
              </a:defRPr>
            </a:lvl1pPr>
          </a:lstStyle>
          <a:p>
            <a:r>
              <a:rPr lang="en-GB" dirty="0"/>
              <a:t>Click to edit Master title style</a:t>
            </a:r>
            <a:endParaRPr lang="en-US" dirty="0"/>
          </a:p>
        </p:txBody>
      </p:sp>
      <p:sp>
        <p:nvSpPr>
          <p:cNvPr id="3" name="Picture Placeholder 2"/>
          <p:cNvSpPr>
            <a:spLocks noGrp="1"/>
          </p:cNvSpPr>
          <p:nvPr>
            <p:ph type="pic" idx="1"/>
          </p:nvPr>
        </p:nvSpPr>
        <p:spPr>
          <a:xfrm>
            <a:off x="2389095" y="612775"/>
            <a:ext cx="7313295" cy="4114800"/>
          </a:xfrm>
          <a:prstGeom prst="rect">
            <a:avLst/>
          </a:prstGeom>
        </p:spPr>
        <p:txBody>
          <a:bodyPr lIns="121899" tIns="60949" rIns="121899" bIns="60949"/>
          <a:lstStyle>
            <a:lvl1pPr marL="0" indent="0">
              <a:buNone/>
              <a:defRPr sz="4300" b="0" i="0">
                <a:latin typeface="Arial" charset="0"/>
              </a:defRPr>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095" y="5367338"/>
            <a:ext cx="7313295" cy="804863"/>
          </a:xfrm>
          <a:prstGeom prst="rect">
            <a:avLst/>
          </a:prstGeom>
        </p:spPr>
        <p:txBody>
          <a:bodyPr lIns="121899" tIns="60949" rIns="121899" bIns="60949"/>
          <a:lstStyle>
            <a:lvl1pPr marL="0" indent="0">
              <a:buNone/>
              <a:defRPr sz="1900" b="0" i="0">
                <a:latin typeface="Arial" charset="0"/>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GB" dirty="0"/>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lIns="121899" tIns="60949" rIns="121899" bIns="60949"/>
          <a:lstStyle>
            <a:lvl1pPr>
              <a:defRPr b="0" i="0">
                <a:latin typeface="Arial" charset="0"/>
              </a:defRPr>
            </a:lvl1pPr>
          </a:lstStyle>
          <a:p>
            <a:fld id="{D483A025-B85B-C349-A0E2-7E611C5612D7}" type="datetime1">
              <a:rPr lang="en-GB" smtClean="0"/>
              <a:pPr/>
              <a:t>26/03/2019</a:t>
            </a:fld>
            <a:endParaRPr lang="en-US" dirty="0"/>
          </a:p>
        </p:txBody>
      </p:sp>
      <p:sp>
        <p:nvSpPr>
          <p:cNvPr id="6" name="Footer Placeholder 5"/>
          <p:cNvSpPr>
            <a:spLocks noGrp="1"/>
          </p:cNvSpPr>
          <p:nvPr>
            <p:ph type="ftr" sz="quarter" idx="11"/>
          </p:nvPr>
        </p:nvSpPr>
        <p:spPr>
          <a:xfrm>
            <a:off x="4164515" y="6356351"/>
            <a:ext cx="3859795" cy="365125"/>
          </a:xfrm>
          <a:prstGeom prst="rect">
            <a:avLst/>
          </a:prstGeom>
        </p:spPr>
        <p:txBody>
          <a:bodyPr lIns="121899" tIns="60949" rIns="121899" bIns="60949"/>
          <a:lstStyle>
            <a:lvl1pPr>
              <a:defRPr b="0" i="0">
                <a:latin typeface="Arial" charset="0"/>
              </a:defRPr>
            </a:lvl1pPr>
          </a:lstStyle>
          <a:p>
            <a:endParaRPr lang="en-US" dirty="0"/>
          </a:p>
        </p:txBody>
      </p:sp>
      <p:sp>
        <p:nvSpPr>
          <p:cNvPr id="7" name="Slide Number Placeholder 6"/>
          <p:cNvSpPr>
            <a:spLocks noGrp="1"/>
          </p:cNvSpPr>
          <p:nvPr>
            <p:ph type="sldNum" sz="quarter" idx="12"/>
          </p:nvPr>
        </p:nvSpPr>
        <p:spPr>
          <a:xfrm>
            <a:off x="8735325" y="6356351"/>
            <a:ext cx="2844059" cy="365125"/>
          </a:xfrm>
          <a:prstGeom prst="rect">
            <a:avLst/>
          </a:prstGeom>
        </p:spPr>
        <p:txBody>
          <a:bodyPr lIns="121899" tIns="60949" rIns="121899" bIns="60949"/>
          <a:lstStyle>
            <a:lvl1pPr>
              <a:defRPr b="0" i="0">
                <a:latin typeface="Arial" charset="0"/>
              </a:defRPr>
            </a:lvl1pPr>
          </a:lstStyle>
          <a:p>
            <a:fld id="{22B1B212-6FE7-EF40-BA63-B4403CA36806}" type="slidenum">
              <a:rPr lang="en-US" smtClean="0"/>
              <a:pPr/>
              <a:t>‹#›</a:t>
            </a:fld>
            <a:endParaRPr lang="en-US" dirty="0"/>
          </a:p>
        </p:txBody>
      </p:sp>
    </p:spTree>
    <p:extLst>
      <p:ext uri="{BB962C8B-B14F-4D97-AF65-F5344CB8AC3E}">
        <p14:creationId xmlns:p14="http://schemas.microsoft.com/office/powerpoint/2010/main" val="5420904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5" y="6172336"/>
            <a:ext cx="12189600" cy="685664"/>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89600" cy="878666"/>
          </a:xfrm>
          <a:prstGeom prst="rect">
            <a:avLst/>
          </a:prstGeom>
        </p:spPr>
      </p:pic>
    </p:spTree>
    <p:extLst>
      <p:ext uri="{BB962C8B-B14F-4D97-AF65-F5344CB8AC3E}">
        <p14:creationId xmlns:p14="http://schemas.microsoft.com/office/powerpoint/2010/main" val="136285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609493"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609493" rtl="0" eaLnBrk="1" latinLnBrk="0" hangingPunct="1">
        <a:spcBef>
          <a:spcPct val="20000"/>
        </a:spcBef>
        <a:buFont typeface="Arial"/>
        <a:buChar char="•"/>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stemcrew.co.uk/resources/maths-and-solar"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9588" b="5728"/>
          <a:stretch/>
        </p:blipFill>
        <p:spPr>
          <a:xfrm>
            <a:off x="0" y="878400"/>
            <a:ext cx="12224512" cy="5270152"/>
          </a:xfrm>
          <a:prstGeom prst="rect">
            <a:avLst/>
          </a:prstGeom>
        </p:spPr>
      </p:pic>
      <p:sp>
        <p:nvSpPr>
          <p:cNvPr id="19" name="object 51"/>
          <p:cNvSpPr txBox="1">
            <a:spLocks/>
          </p:cNvSpPr>
          <p:nvPr/>
        </p:nvSpPr>
        <p:spPr>
          <a:xfrm>
            <a:off x="2108200" y="2393974"/>
            <a:ext cx="7975600" cy="1948868"/>
          </a:xfrm>
          <a:prstGeom prst="rect">
            <a:avLst/>
          </a:prstGeom>
          <a:solidFill>
            <a:srgbClr val="231F20">
              <a:alpha val="75000"/>
            </a:srgbClr>
          </a:solidFill>
        </p:spPr>
        <p:txBody>
          <a:bodyPr vert="horz" wrap="square" lIns="0" tIns="38100" rIns="0" bIns="93600" rtlCol="0" anchor="t" anchorCtr="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R="116839">
              <a:spcBef>
                <a:spcPts val="0"/>
              </a:spcBef>
              <a:spcAft>
                <a:spcPts val="1200"/>
              </a:spcAft>
            </a:pPr>
            <a:r>
              <a:rPr lang="en-US" sz="4000" b="1" spc="-70" dirty="0">
                <a:solidFill>
                  <a:schemeClr val="bg1"/>
                </a:solidFill>
                <a:latin typeface="Arial"/>
                <a:cs typeface="Arial"/>
              </a:rPr>
              <a:t>Solar panels: Modelling </a:t>
            </a:r>
            <a:br>
              <a:rPr lang="en-US" sz="4000" b="1" spc="-70" dirty="0">
                <a:solidFill>
                  <a:schemeClr val="bg1"/>
                </a:solidFill>
                <a:latin typeface="Arial"/>
                <a:cs typeface="Arial"/>
              </a:rPr>
            </a:br>
            <a:r>
              <a:rPr lang="en-US" sz="4000" b="1" spc="-70" dirty="0">
                <a:solidFill>
                  <a:schemeClr val="bg1"/>
                </a:solidFill>
                <a:latin typeface="Arial"/>
                <a:cs typeface="Arial"/>
              </a:rPr>
              <a:t>and Data Analysis </a:t>
            </a:r>
          </a:p>
          <a:p>
            <a:pPr marR="116839">
              <a:spcBef>
                <a:spcPts val="0"/>
              </a:spcBef>
            </a:pPr>
            <a:r>
              <a:rPr lang="en-US" sz="2800" b="1" dirty="0">
                <a:solidFill>
                  <a:schemeClr val="bg1"/>
                </a:solidFill>
                <a:latin typeface="Arial"/>
                <a:cs typeface="Arial"/>
              </a:rPr>
              <a:t>Lesson 1: Solar Array Design</a:t>
            </a:r>
          </a:p>
        </p:txBody>
      </p:sp>
    </p:spTree>
    <p:extLst>
      <p:ext uri="{BB962C8B-B14F-4D97-AF65-F5344CB8AC3E}">
        <p14:creationId xmlns:p14="http://schemas.microsoft.com/office/powerpoint/2010/main" val="134350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9588" b="5728"/>
          <a:stretch/>
        </p:blipFill>
        <p:spPr>
          <a:xfrm>
            <a:off x="0" y="878400"/>
            <a:ext cx="12224512" cy="5270152"/>
          </a:xfrm>
          <a:prstGeom prst="rect">
            <a:avLst/>
          </a:prstGeom>
        </p:spPr>
      </p:pic>
      <p:sp>
        <p:nvSpPr>
          <p:cNvPr id="10" name="object 36"/>
          <p:cNvSpPr txBox="1">
            <a:spLocks noChangeAspect="1"/>
          </p:cNvSpPr>
          <p:nvPr/>
        </p:nvSpPr>
        <p:spPr>
          <a:xfrm>
            <a:off x="2099713" y="3125101"/>
            <a:ext cx="7984087" cy="761686"/>
          </a:xfrm>
          <a:prstGeom prst="rect">
            <a:avLst/>
          </a:prstGeom>
          <a:solidFill>
            <a:schemeClr val="tx1">
              <a:alpha val="75000"/>
            </a:schemeClr>
          </a:solidFill>
        </p:spPr>
        <p:txBody>
          <a:bodyPr vert="horz" wrap="square" lIns="144000" tIns="140400" rIns="144000" bIns="187200" rtlCol="0">
            <a:spAutoFit/>
          </a:bodyPr>
          <a:lstStyle/>
          <a:p>
            <a:pPr algn="ctr" defTabSz="457200">
              <a:defRPr sz="1600">
                <a:latin typeface="Helvetica"/>
                <a:ea typeface="Helvetica"/>
                <a:cs typeface="Helvetica"/>
                <a:sym typeface="Helvetica"/>
              </a:defRPr>
            </a:pPr>
            <a:r>
              <a:rPr lang="en-GB" sz="2800" b="1" dirty="0">
                <a:solidFill>
                  <a:schemeClr val="bg1"/>
                </a:solidFill>
                <a:latin typeface="Arial"/>
                <a:cs typeface="Arial"/>
              </a:rPr>
              <a:t>Plenary: Client Discussion</a:t>
            </a:r>
            <a:endParaRPr lang="en-GB" sz="2800" dirty="0">
              <a:solidFill>
                <a:schemeClr val="bg1"/>
              </a:solidFill>
              <a:latin typeface="Arial"/>
              <a:cs typeface="Arial"/>
            </a:endParaRPr>
          </a:p>
        </p:txBody>
      </p:sp>
      <p:sp>
        <p:nvSpPr>
          <p:cNvPr id="11"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239047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3"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Client </a:t>
            </a:r>
            <a:r>
              <a:rPr lang="en-US" sz="3200" b="1" spc="-5" dirty="0" smtClean="0">
                <a:solidFill>
                  <a:srgbClr val="FF6E00"/>
                </a:solidFill>
                <a:latin typeface="Arial"/>
                <a:cs typeface="Arial"/>
              </a:rPr>
              <a:t>Discussion </a:t>
            </a:r>
            <a:r>
              <a:rPr lang="en-US" sz="3200" b="1" spc="-5" dirty="0">
                <a:solidFill>
                  <a:srgbClr val="FF6E00"/>
                </a:solidFill>
                <a:latin typeface="Arial"/>
                <a:cs typeface="Arial"/>
              </a:rPr>
              <a:t>(11</a:t>
            </a:r>
            <a:r>
              <a:rPr lang="mr-IN" sz="3200" b="1" spc="-5" dirty="0">
                <a:solidFill>
                  <a:srgbClr val="FF6E00"/>
                </a:solidFill>
                <a:latin typeface="Arial"/>
                <a:cs typeface="Arial"/>
              </a:rPr>
              <a:t>–</a:t>
            </a:r>
            <a:r>
              <a:rPr lang="en-US" sz="3200" b="1" spc="-5" dirty="0">
                <a:solidFill>
                  <a:srgbClr val="FF6E00"/>
                </a:solidFill>
                <a:latin typeface="Arial"/>
                <a:cs typeface="Arial"/>
              </a:rPr>
              <a:t>14)</a:t>
            </a:r>
            <a:endParaRPr lang="en-US" sz="3200" b="1" dirty="0">
              <a:solidFill>
                <a:srgbClr val="FF6E00"/>
              </a:solidFill>
              <a:latin typeface="Arial"/>
              <a:cs typeface="Arial"/>
            </a:endParaRPr>
          </a:p>
        </p:txBody>
      </p:sp>
      <p:grpSp>
        <p:nvGrpSpPr>
          <p:cNvPr id="3" name="Group 2"/>
          <p:cNvGrpSpPr/>
          <p:nvPr/>
        </p:nvGrpSpPr>
        <p:grpSpPr>
          <a:xfrm>
            <a:off x="3792046" y="2115198"/>
            <a:ext cx="7123471" cy="2403561"/>
            <a:chOff x="3792046" y="1994601"/>
            <a:chExt cx="7123471" cy="2403561"/>
          </a:xfrm>
        </p:grpSpPr>
        <p:sp>
          <p:nvSpPr>
            <p:cNvPr id="6" name="object 36">
              <a:extLst>
                <a:ext uri="{FF2B5EF4-FFF2-40B4-BE49-F238E27FC236}">
                  <a16:creationId xmlns="" xmlns:a16="http://schemas.microsoft.com/office/drawing/2014/main" id="{94D22409-A29F-4C06-B55F-700C7640C896}"/>
                </a:ext>
              </a:extLst>
            </p:cNvPr>
            <p:cNvSpPr txBox="1">
              <a:spLocks/>
            </p:cNvSpPr>
            <p:nvPr/>
          </p:nvSpPr>
          <p:spPr>
            <a:xfrm>
              <a:off x="3792046" y="1994601"/>
              <a:ext cx="2551471" cy="553998"/>
            </a:xfrm>
            <a:prstGeom prst="rect">
              <a:avLst/>
            </a:prstGeom>
            <a:noFill/>
          </p:spPr>
          <p:txBody>
            <a:bodyPr vert="horz" wrap="square" lIns="0" tIns="0" rIns="0" bIns="0" rtlCol="0">
              <a:spAutoFit/>
            </a:bodyPr>
            <a:lstStyle/>
            <a:p>
              <a:r>
                <a:rPr lang="en-GB" sz="1800" b="1" dirty="0">
                  <a:solidFill>
                    <a:srgbClr val="FF6E00"/>
                  </a:solidFill>
                  <a:latin typeface="Arial"/>
                  <a:cs typeface="Arial"/>
                </a:rPr>
                <a:t>James Stagg</a:t>
              </a:r>
            </a:p>
            <a:p>
              <a:r>
                <a:rPr lang="en-GB" sz="1800" b="1" dirty="0">
                  <a:solidFill>
                    <a:srgbClr val="FF6E00"/>
                  </a:solidFill>
                  <a:latin typeface="Arial"/>
                  <a:cs typeface="Arial"/>
                </a:rPr>
                <a:t>Head of Operations</a:t>
              </a:r>
            </a:p>
          </p:txBody>
        </p:sp>
        <p:sp>
          <p:nvSpPr>
            <p:cNvPr id="11" name="object 36">
              <a:extLst>
                <a:ext uri="{FF2B5EF4-FFF2-40B4-BE49-F238E27FC236}">
                  <a16:creationId xmlns="" xmlns:a16="http://schemas.microsoft.com/office/drawing/2014/main" id="{94D22409-A29F-4C06-B55F-700C7640C896}"/>
                </a:ext>
              </a:extLst>
            </p:cNvPr>
            <p:cNvSpPr txBox="1">
              <a:spLocks/>
            </p:cNvSpPr>
            <p:nvPr/>
          </p:nvSpPr>
          <p:spPr>
            <a:xfrm>
              <a:off x="3792046" y="2736169"/>
              <a:ext cx="7123471" cy="1661993"/>
            </a:xfrm>
            <a:prstGeom prst="rect">
              <a:avLst/>
            </a:prstGeom>
            <a:noFill/>
          </p:spPr>
          <p:txBody>
            <a:bodyPr vert="horz" wrap="square" lIns="0" tIns="0" rIns="0" bIns="0" rtlCol="0">
              <a:spAutoFit/>
            </a:bodyPr>
            <a:lstStyle/>
            <a:p>
              <a:pPr marL="342900" lvl="1" indent="-342900">
                <a:lnSpc>
                  <a:spcPct val="150000"/>
                </a:lnSpc>
                <a:buClr>
                  <a:srgbClr val="FF6E00"/>
                </a:buClr>
                <a:buFont typeface="+mj-lt"/>
                <a:buAutoNum type="arabicPeriod"/>
                <a:tabLst>
                  <a:tab pos="263525" algn="l"/>
                </a:tabLst>
              </a:pPr>
              <a:r>
                <a:rPr lang="en-GB" sz="1800" dirty="0">
                  <a:solidFill>
                    <a:srgbClr val="54565A"/>
                  </a:solidFill>
                  <a:latin typeface="Arial" charset="0"/>
                </a:rPr>
                <a:t>How many solar panels could we fit on the roof?</a:t>
              </a:r>
            </a:p>
            <a:p>
              <a:pPr marL="342900" lvl="1" indent="-342900">
                <a:lnSpc>
                  <a:spcPct val="150000"/>
                </a:lnSpc>
                <a:buClr>
                  <a:srgbClr val="FF6E00"/>
                </a:buClr>
                <a:buFont typeface="+mj-lt"/>
                <a:buAutoNum type="arabicPeriod"/>
                <a:tabLst>
                  <a:tab pos="263525" algn="l"/>
                </a:tabLst>
              </a:pPr>
              <a:r>
                <a:rPr lang="en-GB" sz="1800" dirty="0">
                  <a:solidFill>
                    <a:srgbClr val="54565A"/>
                  </a:solidFill>
                  <a:latin typeface="Arial" charset="0"/>
                </a:rPr>
                <a:t>Why can’t we fit more solar panels? </a:t>
              </a:r>
            </a:p>
            <a:p>
              <a:pPr marL="342900" lvl="1" indent="-342900">
                <a:lnSpc>
                  <a:spcPct val="150000"/>
                </a:lnSpc>
                <a:buClr>
                  <a:srgbClr val="FF6E00"/>
                </a:buClr>
                <a:buFont typeface="+mj-lt"/>
                <a:buAutoNum type="arabicPeriod"/>
                <a:tabLst>
                  <a:tab pos="263525" algn="l"/>
                </a:tabLst>
              </a:pPr>
              <a:r>
                <a:rPr lang="en-GB" sz="1800" dirty="0">
                  <a:solidFill>
                    <a:srgbClr val="54565A"/>
                  </a:solidFill>
                  <a:latin typeface="Arial" charset="0"/>
                </a:rPr>
                <a:t>What would need to change if we wanted to produce more power?</a:t>
              </a:r>
            </a:p>
            <a:p>
              <a:pPr marL="342900" lvl="1" indent="-342900">
                <a:lnSpc>
                  <a:spcPct val="150000"/>
                </a:lnSpc>
                <a:buClr>
                  <a:srgbClr val="FF6E00"/>
                </a:buClr>
                <a:buFont typeface="+mj-lt"/>
                <a:buAutoNum type="arabicPeriod"/>
                <a:tabLst>
                  <a:tab pos="263525" algn="l"/>
                </a:tabLst>
              </a:pPr>
              <a:r>
                <a:rPr lang="en-GB" sz="1800" dirty="0">
                  <a:solidFill>
                    <a:srgbClr val="54565A"/>
                  </a:solidFill>
                  <a:latin typeface="Arial" charset="0"/>
                </a:rPr>
                <a:t>What might affect how well our panels work?</a:t>
              </a:r>
            </a:p>
          </p:txBody>
        </p:sp>
      </p:grpSp>
      <p:sp>
        <p:nvSpPr>
          <p:cNvPr id="7" name="Oval 6"/>
          <p:cNvSpPr/>
          <p:nvPr/>
        </p:nvSpPr>
        <p:spPr>
          <a:xfrm>
            <a:off x="602945" y="1921582"/>
            <a:ext cx="2367391" cy="2367391"/>
          </a:xfrm>
          <a:prstGeom prst="ellipse">
            <a:avLst/>
          </a:prstGeom>
          <a:blipFill>
            <a:blip r:embed="rId3"/>
            <a:srcRect/>
            <a:stretch>
              <a:fillRect l="-5982" t="-1514" r="-6317" b="-1208"/>
            </a:stretch>
          </a:blipFill>
          <a:ln w="44450">
            <a:solidFill>
              <a:srgbClr val="FF6E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21531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3"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Client </a:t>
            </a:r>
            <a:r>
              <a:rPr lang="en-US" sz="3200" b="1" spc="-5" dirty="0" smtClean="0">
                <a:solidFill>
                  <a:srgbClr val="FF6E00"/>
                </a:solidFill>
                <a:latin typeface="Arial"/>
                <a:cs typeface="Arial"/>
              </a:rPr>
              <a:t>Discussion </a:t>
            </a:r>
            <a:r>
              <a:rPr lang="en-US" sz="3200" b="1" spc="-5" dirty="0">
                <a:solidFill>
                  <a:srgbClr val="FF6E00"/>
                </a:solidFill>
                <a:latin typeface="Arial"/>
                <a:cs typeface="Arial"/>
              </a:rPr>
              <a:t>(14</a:t>
            </a:r>
            <a:r>
              <a:rPr lang="mr-IN" sz="3200" b="1" spc="-5" dirty="0">
                <a:solidFill>
                  <a:srgbClr val="FF6E00"/>
                </a:solidFill>
                <a:latin typeface="Arial"/>
                <a:cs typeface="Arial"/>
              </a:rPr>
              <a:t>–</a:t>
            </a:r>
            <a:r>
              <a:rPr lang="en-US" sz="3200" b="1" spc="-5" dirty="0">
                <a:solidFill>
                  <a:srgbClr val="FF6E00"/>
                </a:solidFill>
                <a:latin typeface="Arial"/>
                <a:cs typeface="Arial"/>
              </a:rPr>
              <a:t>16)</a:t>
            </a:r>
            <a:endParaRPr lang="en-US" sz="3200" b="1" dirty="0">
              <a:solidFill>
                <a:srgbClr val="FF6E00"/>
              </a:solidFill>
              <a:latin typeface="Arial"/>
              <a:cs typeface="Arial"/>
            </a:endParaRPr>
          </a:p>
        </p:txBody>
      </p:sp>
      <p:sp>
        <p:nvSpPr>
          <p:cNvPr id="11" name="object 36">
            <a:extLst>
              <a:ext uri="{FF2B5EF4-FFF2-40B4-BE49-F238E27FC236}">
                <a16:creationId xmlns="" xmlns:a16="http://schemas.microsoft.com/office/drawing/2014/main" id="{94D22409-A29F-4C06-B55F-700C7640C896}"/>
              </a:ext>
            </a:extLst>
          </p:cNvPr>
          <p:cNvSpPr txBox="1">
            <a:spLocks/>
          </p:cNvSpPr>
          <p:nvPr/>
        </p:nvSpPr>
        <p:spPr>
          <a:xfrm>
            <a:off x="3792046" y="2856766"/>
            <a:ext cx="7123471" cy="1661993"/>
          </a:xfrm>
          <a:prstGeom prst="rect">
            <a:avLst/>
          </a:prstGeom>
          <a:noFill/>
        </p:spPr>
        <p:txBody>
          <a:bodyPr vert="horz" wrap="square" lIns="0" tIns="0" rIns="0" bIns="0" rtlCol="0">
            <a:spAutoFit/>
          </a:bodyPr>
          <a:lstStyle/>
          <a:p>
            <a:pPr marL="342900" lvl="1" indent="-342900">
              <a:lnSpc>
                <a:spcPct val="150000"/>
              </a:lnSpc>
              <a:buClr>
                <a:srgbClr val="FF6E00"/>
              </a:buClr>
              <a:buFont typeface="+mj-lt"/>
              <a:buAutoNum type="arabicPeriod"/>
              <a:tabLst>
                <a:tab pos="263525" algn="l"/>
              </a:tabLst>
            </a:pPr>
            <a:r>
              <a:rPr lang="en-GB" sz="1800" dirty="0">
                <a:solidFill>
                  <a:srgbClr val="54565A"/>
                </a:solidFill>
                <a:latin typeface="Arial" charset="0"/>
              </a:rPr>
              <a:t>Why did you choose the solution that you did?</a:t>
            </a:r>
          </a:p>
          <a:p>
            <a:pPr marL="342900" lvl="1" indent="-342900">
              <a:lnSpc>
                <a:spcPct val="150000"/>
              </a:lnSpc>
              <a:buClr>
                <a:srgbClr val="FF6E00"/>
              </a:buClr>
              <a:buFont typeface="+mj-lt"/>
              <a:buAutoNum type="arabicPeriod"/>
              <a:tabLst>
                <a:tab pos="263525" algn="l"/>
              </a:tabLst>
            </a:pPr>
            <a:r>
              <a:rPr lang="en-GB" sz="1800" dirty="0">
                <a:solidFill>
                  <a:srgbClr val="54565A"/>
                </a:solidFill>
                <a:latin typeface="Arial" charset="0"/>
              </a:rPr>
              <a:t>Why can’t we fit more solar panels? </a:t>
            </a:r>
          </a:p>
          <a:p>
            <a:pPr marL="342900" lvl="1" indent="-342900">
              <a:lnSpc>
                <a:spcPct val="150000"/>
              </a:lnSpc>
              <a:buClr>
                <a:srgbClr val="FF6E00"/>
              </a:buClr>
              <a:buFont typeface="+mj-lt"/>
              <a:buAutoNum type="arabicPeriod"/>
              <a:tabLst>
                <a:tab pos="263525" algn="l"/>
              </a:tabLst>
            </a:pPr>
            <a:r>
              <a:rPr lang="en-GB" sz="1800" dirty="0">
                <a:solidFill>
                  <a:srgbClr val="54565A"/>
                </a:solidFill>
                <a:latin typeface="Arial" charset="0"/>
              </a:rPr>
              <a:t>What would need to change if we wanted to produce more power?</a:t>
            </a:r>
          </a:p>
          <a:p>
            <a:pPr marL="342900" lvl="1" indent="-342900">
              <a:lnSpc>
                <a:spcPct val="150000"/>
              </a:lnSpc>
              <a:buClr>
                <a:srgbClr val="FF6E00"/>
              </a:buClr>
              <a:buFont typeface="+mj-lt"/>
              <a:buAutoNum type="arabicPeriod"/>
              <a:tabLst>
                <a:tab pos="263525" algn="l"/>
              </a:tabLst>
            </a:pPr>
            <a:r>
              <a:rPr lang="en-GB" sz="1800" dirty="0">
                <a:solidFill>
                  <a:srgbClr val="54565A"/>
                </a:solidFill>
                <a:latin typeface="Arial" charset="0"/>
              </a:rPr>
              <a:t>What might affect how well our panels work?</a:t>
            </a:r>
          </a:p>
        </p:txBody>
      </p:sp>
      <p:sp>
        <p:nvSpPr>
          <p:cNvPr id="10" name="object 36">
            <a:extLst>
              <a:ext uri="{FF2B5EF4-FFF2-40B4-BE49-F238E27FC236}">
                <a16:creationId xmlns="" xmlns:a16="http://schemas.microsoft.com/office/drawing/2014/main" id="{94D22409-A29F-4C06-B55F-700C7640C896}"/>
              </a:ext>
            </a:extLst>
          </p:cNvPr>
          <p:cNvSpPr txBox="1">
            <a:spLocks/>
          </p:cNvSpPr>
          <p:nvPr/>
        </p:nvSpPr>
        <p:spPr>
          <a:xfrm>
            <a:off x="3792046" y="2115198"/>
            <a:ext cx="2551471" cy="553998"/>
          </a:xfrm>
          <a:prstGeom prst="rect">
            <a:avLst/>
          </a:prstGeom>
          <a:noFill/>
        </p:spPr>
        <p:txBody>
          <a:bodyPr vert="horz" wrap="square" lIns="0" tIns="0" rIns="0" bIns="0" rtlCol="0">
            <a:spAutoFit/>
          </a:bodyPr>
          <a:lstStyle/>
          <a:p>
            <a:r>
              <a:rPr lang="en-GB" sz="1800" b="1" dirty="0">
                <a:solidFill>
                  <a:srgbClr val="FF6E00"/>
                </a:solidFill>
                <a:latin typeface="Arial"/>
                <a:cs typeface="Arial"/>
              </a:rPr>
              <a:t>James Stagg</a:t>
            </a:r>
          </a:p>
          <a:p>
            <a:r>
              <a:rPr lang="en-GB" sz="1800" b="1" dirty="0">
                <a:solidFill>
                  <a:srgbClr val="FF6E00"/>
                </a:solidFill>
                <a:latin typeface="Arial"/>
                <a:cs typeface="Arial"/>
              </a:rPr>
              <a:t>Head of Operations</a:t>
            </a:r>
          </a:p>
        </p:txBody>
      </p:sp>
      <p:sp>
        <p:nvSpPr>
          <p:cNvPr id="7" name="Oval 6"/>
          <p:cNvSpPr/>
          <p:nvPr/>
        </p:nvSpPr>
        <p:spPr>
          <a:xfrm>
            <a:off x="602945" y="1921582"/>
            <a:ext cx="2367391" cy="2367391"/>
          </a:xfrm>
          <a:prstGeom prst="ellipse">
            <a:avLst/>
          </a:prstGeom>
          <a:blipFill>
            <a:blip r:embed="rId3"/>
            <a:srcRect/>
            <a:stretch>
              <a:fillRect l="-5982" t="-1514" r="-6317" b="-1208"/>
            </a:stretch>
          </a:blipFill>
          <a:ln w="44450">
            <a:solidFill>
              <a:srgbClr val="FF6E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1402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33356" y="775915"/>
            <a:ext cx="7821611" cy="5527710"/>
            <a:chOff x="4130181" y="779090"/>
            <a:chExt cx="7821611" cy="5527710"/>
          </a:xfrm>
        </p:grpSpPr>
        <p:pic>
          <p:nvPicPr>
            <p:cNvPr id="4" name="Picture 3"/>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21259" y="5711059"/>
              <a:ext cx="928800" cy="283529"/>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0181" y="779090"/>
              <a:ext cx="7821611" cy="5527710"/>
            </a:xfrm>
            <a:prstGeom prst="rect">
              <a:avLst/>
            </a:prstGeom>
          </p:spPr>
        </p:pic>
      </p:grpSp>
      <p:grpSp>
        <p:nvGrpSpPr>
          <p:cNvPr id="8" name="Group 7">
            <a:extLst>
              <a:ext uri="{FF2B5EF4-FFF2-40B4-BE49-F238E27FC236}">
                <a16:creationId xmlns="" xmlns:a16="http://schemas.microsoft.com/office/drawing/2014/main" id="{A4F42D85-407E-494A-BF0E-330468EFC575}"/>
              </a:ext>
            </a:extLst>
          </p:cNvPr>
          <p:cNvGrpSpPr/>
          <p:nvPr/>
        </p:nvGrpSpPr>
        <p:grpSpPr>
          <a:xfrm>
            <a:off x="0" y="874709"/>
            <a:ext cx="12188825" cy="5340353"/>
            <a:chOff x="0" y="874709"/>
            <a:chExt cx="12188825" cy="5340353"/>
          </a:xfrm>
        </p:grpSpPr>
        <p:grpSp>
          <p:nvGrpSpPr>
            <p:cNvPr id="6" name="Group 5">
              <a:extLst>
                <a:ext uri="{FF2B5EF4-FFF2-40B4-BE49-F238E27FC236}">
                  <a16:creationId xmlns="" xmlns:a16="http://schemas.microsoft.com/office/drawing/2014/main" id="{BD3C61CF-0F31-3F4E-96A5-FB32D6247151}"/>
                </a:ext>
              </a:extLst>
            </p:cNvPr>
            <p:cNvGrpSpPr/>
            <p:nvPr/>
          </p:nvGrpSpPr>
          <p:grpSpPr>
            <a:xfrm>
              <a:off x="0" y="963717"/>
              <a:ext cx="12188825" cy="5208787"/>
              <a:chOff x="0" y="963717"/>
              <a:chExt cx="12188825" cy="5208787"/>
            </a:xfrm>
          </p:grpSpPr>
          <p:cxnSp>
            <p:nvCxnSpPr>
              <p:cNvPr id="349" name="Straight Connector 348"/>
              <p:cNvCxnSpPr/>
              <p:nvPr/>
            </p:nvCxnSpPr>
            <p:spPr>
              <a:xfrm rot="5400000" flipV="1">
                <a:off x="6094413" y="-3084386"/>
                <a:ext cx="0" cy="1218882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rot="5400000" flipV="1">
                <a:off x="6094413" y="-2154246"/>
                <a:ext cx="0" cy="1218882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rot="5400000" flipV="1">
                <a:off x="6094413" y="-1224106"/>
                <a:ext cx="0" cy="1218882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5400000" flipV="1">
                <a:off x="6094413" y="-293966"/>
                <a:ext cx="0" cy="1218882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5400000" flipV="1">
                <a:off x="6094413" y="-392151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rot="5400000" flipV="1">
                <a:off x="6094413" y="-382849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rot="5400000" flipV="1">
                <a:off x="6094413" y="-373548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rot="5400000" flipV="1">
                <a:off x="6094413" y="-364247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rot="5400000" flipV="1">
                <a:off x="6094413" y="-3549457"/>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rot="5400000" flipV="1">
                <a:off x="6094413" y="-345644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rot="5400000" flipV="1">
                <a:off x="6094413" y="-336342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rot="5400000" flipV="1">
                <a:off x="6094413" y="-327041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rot="5400000" flipV="1">
                <a:off x="6094413" y="-317740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rot="5400000" flipV="1">
                <a:off x="6094413" y="-234027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rot="5400000" flipV="1">
                <a:off x="6094413" y="-299137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rot="5400000" flipV="1">
                <a:off x="6094413" y="-289835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rot="5400000" flipV="1">
                <a:off x="6094413" y="-280534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5400000" flipV="1">
                <a:off x="6094413" y="-271233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rot="5400000" flipV="1">
                <a:off x="6094413" y="-2619317"/>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rot="5400000" flipV="1">
                <a:off x="6094413" y="-252630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rot="5400000" flipV="1">
                <a:off x="6094413" y="-243328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rot="5400000" flipV="1">
                <a:off x="6094413" y="-224726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5400000" flipV="1">
                <a:off x="6094413" y="-206123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5400000" flipV="1">
                <a:off x="6094413" y="-196821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5400000" flipV="1">
                <a:off x="6094413" y="-187520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flipV="1">
                <a:off x="6094413" y="-178219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5400000" flipV="1">
                <a:off x="6094413" y="-1689177"/>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5400000" flipV="1">
                <a:off x="6094413" y="-159616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rot="5400000" flipV="1">
                <a:off x="6094413" y="-150314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rot="5400000" flipV="1">
                <a:off x="6094413" y="-141013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rot="5400000" flipV="1">
                <a:off x="6094413" y="-131712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5400000" flipV="1">
                <a:off x="6094413" y="-66602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5400000" flipV="1">
                <a:off x="6094413" y="-113109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5400000" flipV="1">
                <a:off x="6094413" y="-103807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rot="5400000" flipV="1">
                <a:off x="6094413" y="-94506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rot="5400000" flipV="1">
                <a:off x="6094413" y="-85205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rot="5400000" flipV="1">
                <a:off x="6094413" y="-759037"/>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rot="5400000" flipV="1">
                <a:off x="6094413" y="-57300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rot="5400000" flipV="1">
                <a:off x="6094413" y="-47999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rot="5400000" flipV="1">
                <a:off x="6094413" y="-38698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rot="5400000" flipV="1">
                <a:off x="6094413" y="-20095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rot="5400000" flipV="1">
                <a:off x="6094413" y="-10793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rot="5400000" flipV="1">
                <a:off x="6094413" y="-1492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rot="5400000" flipV="1">
                <a:off x="6094413" y="78092"/>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rot="5400000" flipV="1">
                <a:off x="6094412" y="-4014526"/>
                <a:ext cx="0" cy="1218882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rot="5400000" flipV="1">
                <a:off x="6094412" y="-485165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rot="5400000" flipV="1">
                <a:off x="6094412" y="-475863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5400000" flipV="1">
                <a:off x="6094412" y="-466562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rot="5400000" flipV="1">
                <a:off x="6094412" y="-457261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rot="5400000" flipV="1">
                <a:off x="6094412" y="-4479597"/>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rot="5400000" flipV="1">
                <a:off x="6094412" y="-438658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rot="5400000" flipV="1">
                <a:off x="6094412" y="-429356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rot="5400000" flipV="1">
                <a:off x="6094412" y="-420055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rot="5400000" flipV="1">
                <a:off x="6094412" y="-410754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rot="5400000" flipV="1">
                <a:off x="6094412" y="-4944666"/>
                <a:ext cx="0" cy="1218882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rot="5400000" flipV="1">
                <a:off x="6094412" y="-513069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rot="5400000" flipV="1">
                <a:off x="6094412" y="-503768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 xmlns:a16="http://schemas.microsoft.com/office/drawing/2014/main" id="{31F0A088-79F1-9B4A-AF71-220E6D1E1A9B}"/>
                </a:ext>
              </a:extLst>
            </p:cNvPr>
            <p:cNvGrpSpPr/>
            <p:nvPr/>
          </p:nvGrpSpPr>
          <p:grpSpPr>
            <a:xfrm>
              <a:off x="31987" y="874709"/>
              <a:ext cx="12106250" cy="5340353"/>
              <a:chOff x="31987" y="874709"/>
              <a:chExt cx="12106250" cy="5340353"/>
            </a:xfrm>
          </p:grpSpPr>
          <p:cxnSp>
            <p:nvCxnSpPr>
              <p:cNvPr id="199" name="Straight Connector 198"/>
              <p:cNvCxnSpPr/>
              <p:nvPr/>
            </p:nvCxnSpPr>
            <p:spPr>
              <a:xfrm rot="10800000" flipV="1">
                <a:off x="31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0800000" flipV="1">
                <a:off x="12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flipV="1">
                <a:off x="3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0800000" flipV="1">
                <a:off x="21823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0800000" flipV="1">
                <a:off x="11393237" y="874712"/>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10800000" flipV="1">
                <a:off x="12138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0800000" flipV="1">
                <a:off x="1204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10800000" flipV="1">
                <a:off x="1195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rot="10800000" flipV="1">
                <a:off x="11858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10800000" flipV="1">
                <a:off x="11765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0800000" flipV="1">
                <a:off x="1167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0800000" flipV="1">
                <a:off x="11579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0800000" flipV="1">
                <a:off x="10461987" y="874712"/>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flipV="1">
                <a:off x="1148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10800000" flipV="1">
                <a:off x="1130011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0800000" flipV="1">
                <a:off x="1120698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10800000" flipV="1">
                <a:off x="1111386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0800000" flipV="1">
                <a:off x="1102073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0800000" flipV="1">
                <a:off x="1092761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0800000" flipV="1">
                <a:off x="1083448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0800000" flipV="1">
                <a:off x="1074136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0800000" flipV="1">
                <a:off x="1064823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0800000" flipV="1">
                <a:off x="9530737" y="874712"/>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10800000" flipV="1">
                <a:off x="1055511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10800000" flipV="1">
                <a:off x="1036886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10800000" flipV="1">
                <a:off x="1027573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10800000" flipV="1">
                <a:off x="1018261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10800000" flipV="1">
                <a:off x="1008948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0800000" flipV="1">
                <a:off x="999636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0800000" flipV="1">
                <a:off x="990323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0800000" flipV="1">
                <a:off x="981011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0800000" flipV="1">
                <a:off x="971698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rot="10800000" flipV="1">
                <a:off x="859948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10800000" flipV="1">
                <a:off x="962386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rot="10800000" flipV="1">
                <a:off x="943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rot="10800000" flipV="1">
                <a:off x="9344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rot="10800000" flipV="1">
                <a:off x="925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10800000" flipV="1">
                <a:off x="9158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0800000" flipV="1">
                <a:off x="906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0800000" flipV="1">
                <a:off x="897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0800000" flipV="1">
                <a:off x="8878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10800000" flipV="1">
                <a:off x="869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0800000" flipV="1">
                <a:off x="766823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0800000" flipV="1">
                <a:off x="8785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10800000" flipV="1">
                <a:off x="850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10800000" flipV="1">
                <a:off x="8413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10800000" flipV="1">
                <a:off x="8320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10800000" flipV="1">
                <a:off x="8226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0800000" flipV="1">
                <a:off x="8133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0800000" flipV="1">
                <a:off x="8040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0800000" flipV="1">
                <a:off x="794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10800000" flipV="1">
                <a:off x="7854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0800000" flipV="1">
                <a:off x="673698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10800000" flipV="1">
                <a:off x="776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0800000" flipV="1">
                <a:off x="757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10800000" flipV="1">
                <a:off x="748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0800000" flipV="1">
                <a:off x="7388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rot="10800000" flipV="1">
                <a:off x="7295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0800000" flipV="1">
                <a:off x="720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10800000" flipV="1">
                <a:off x="7109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0800000" flipV="1">
                <a:off x="701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0800000" flipV="1">
                <a:off x="6923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0800000" flipV="1">
                <a:off x="580573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0800000" flipV="1">
                <a:off x="6830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0800000" flipV="1">
                <a:off x="6643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0800000" flipV="1">
                <a:off x="6550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10800000" flipV="1">
                <a:off x="645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10800000" flipV="1">
                <a:off x="6364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10800000" flipV="1">
                <a:off x="627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10800000" flipV="1">
                <a:off x="6178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10800000" flipV="1">
                <a:off x="608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10800000" flipV="1">
                <a:off x="58956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10800000" flipV="1">
                <a:off x="487448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10800000" flipV="1">
                <a:off x="599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10800000" flipV="1">
                <a:off x="571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10800000" flipV="1">
                <a:off x="5619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10800000" flipV="1">
                <a:off x="552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rot="10800000" flipV="1">
                <a:off x="5433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0800000" flipV="1">
                <a:off x="5340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0800000" flipV="1">
                <a:off x="5246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0800000" flipV="1">
                <a:off x="5153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0800000" flipV="1">
                <a:off x="5060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0800000" flipV="1">
                <a:off x="394323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10800000" flipV="1">
                <a:off x="496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0800000" flipV="1">
                <a:off x="478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10800000" flipV="1">
                <a:off x="4688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rot="10800000" flipV="1">
                <a:off x="459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10800000" flipV="1">
                <a:off x="450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10800000" flipV="1">
                <a:off x="4408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10800000" flipV="1">
                <a:off x="4315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10800000" flipV="1">
                <a:off x="422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10800000" flipV="1">
                <a:off x="4129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10800000" flipV="1">
                <a:off x="301198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0800000" flipV="1">
                <a:off x="403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10800000" flipV="1">
                <a:off x="3850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10800000" flipV="1">
                <a:off x="3756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10800000" flipV="1">
                <a:off x="3663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10800000" flipV="1">
                <a:off x="3570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10800000" flipV="1">
                <a:off x="347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rot="10800000" flipV="1">
                <a:off x="3384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rot="10800000" flipV="1">
                <a:off x="329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rot="10800000" flipV="1">
                <a:off x="3198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rot="10800000" flipV="1">
                <a:off x="208073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rot="10800000" flipV="1">
                <a:off x="310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10800000" flipV="1">
                <a:off x="2918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10800000" flipV="1">
                <a:off x="2825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rot="10800000" flipV="1">
                <a:off x="273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rot="10800000" flipV="1">
                <a:off x="2639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rot="10800000" flipV="1">
                <a:off x="254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rot="10800000" flipV="1">
                <a:off x="2453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rot="10800000" flipV="1">
                <a:off x="2360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rot="10800000" flipV="1">
                <a:off x="2266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rot="10800000" flipV="1">
                <a:off x="114948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10800000" flipV="1">
                <a:off x="2173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10800000" flipV="1">
                <a:off x="198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10800000" flipV="1">
                <a:off x="1894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10800000" flipV="1">
                <a:off x="180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rot="10800000" flipV="1">
                <a:off x="1708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rot="10800000" flipV="1">
                <a:off x="161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rot="10800000" flipV="1">
                <a:off x="152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rot="10800000" flipV="1">
                <a:off x="1428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rot="10800000" flipV="1">
                <a:off x="1335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rot="10800000" flipV="1">
                <a:off x="124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10800000" flipV="1">
                <a:off x="105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10800000" flipV="1">
                <a:off x="963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rot="10800000" flipV="1">
                <a:off x="870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rot="10800000" flipV="1">
                <a:off x="776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rot="10800000" flipV="1">
                <a:off x="683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10800000" flipV="1">
                <a:off x="590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10800000" flipV="1">
                <a:off x="49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10800000" flipV="1">
                <a:off x="404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 name="Group 2"/>
          <p:cNvGrpSpPr/>
          <p:nvPr/>
        </p:nvGrpSpPr>
        <p:grpSpPr>
          <a:xfrm>
            <a:off x="503343" y="4503210"/>
            <a:ext cx="3918764" cy="1497931"/>
            <a:chOff x="641514" y="4574622"/>
            <a:chExt cx="3918764" cy="1497931"/>
          </a:xfrm>
        </p:grpSpPr>
        <p:sp>
          <p:nvSpPr>
            <p:cNvPr id="406" name="Rounded Rectangle 10">
              <a:extLst>
                <a:ext uri="{FF2B5EF4-FFF2-40B4-BE49-F238E27FC236}">
                  <a16:creationId xmlns="" xmlns:a16="http://schemas.microsoft.com/office/drawing/2014/main" id="{4C76CC26-272C-4505-A6BA-8F9944E34C8A}"/>
                </a:ext>
              </a:extLst>
            </p:cNvPr>
            <p:cNvSpPr/>
            <p:nvPr/>
          </p:nvSpPr>
          <p:spPr>
            <a:xfrm>
              <a:off x="641514" y="4606110"/>
              <a:ext cx="3918763" cy="1466443"/>
            </a:xfrm>
            <a:prstGeom prst="roundRect">
              <a:avLst>
                <a:gd name="adj" fmla="val 3679"/>
              </a:avLst>
            </a:prstGeom>
            <a:solidFill>
              <a:srgbClr val="FFFFFF"/>
            </a:solidFill>
            <a:ln w="19050" cmpd="sng">
              <a:solidFill>
                <a:schemeClr val="tx1">
                  <a:lumMod val="50000"/>
                  <a:lumOff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ndParaRPr>
            </a:p>
          </p:txBody>
        </p:sp>
        <p:sp>
          <p:nvSpPr>
            <p:cNvPr id="407" name="object 36">
              <a:extLst>
                <a:ext uri="{FF2B5EF4-FFF2-40B4-BE49-F238E27FC236}">
                  <a16:creationId xmlns="" xmlns:a16="http://schemas.microsoft.com/office/drawing/2014/main" id="{ED6D5E1F-6EE4-439E-ABC7-EA04C034DE1B}"/>
                </a:ext>
              </a:extLst>
            </p:cNvPr>
            <p:cNvSpPr txBox="1">
              <a:spLocks noChangeAspect="1"/>
            </p:cNvSpPr>
            <p:nvPr/>
          </p:nvSpPr>
          <p:spPr>
            <a:xfrm>
              <a:off x="797084" y="4930308"/>
              <a:ext cx="3763194" cy="984885"/>
            </a:xfrm>
            <a:prstGeom prst="rect">
              <a:avLst/>
            </a:prstGeom>
            <a:noFill/>
          </p:spPr>
          <p:txBody>
            <a:bodyPr vert="horz" wrap="square" lIns="0" tIns="0" rIns="0" bIns="0" rtlCol="0" anchor="t" anchorCtr="0">
              <a:spAutoFit/>
            </a:bodyPr>
            <a:lstStyle/>
            <a:p>
              <a:pPr>
                <a:spcAft>
                  <a:spcPts val="1200"/>
                </a:spcAft>
              </a:pPr>
              <a:r>
                <a:rPr lang="en-GB" sz="1800" dirty="0">
                  <a:solidFill>
                    <a:srgbClr val="54565A"/>
                  </a:solidFill>
                  <a:latin typeface="Arial"/>
                  <a:cs typeface="Arial"/>
                </a:rPr>
                <a:t>Maximum possible area = 1265m</a:t>
              </a:r>
              <a:r>
                <a:rPr lang="en-GB" sz="1800" baseline="30000" dirty="0">
                  <a:solidFill>
                    <a:srgbClr val="54565A"/>
                  </a:solidFill>
                  <a:latin typeface="Arial"/>
                  <a:cs typeface="Arial"/>
                </a:rPr>
                <a:t>2</a:t>
              </a:r>
            </a:p>
            <a:p>
              <a:r>
                <a:rPr lang="en-GB" sz="1800" dirty="0">
                  <a:solidFill>
                    <a:srgbClr val="54565A"/>
                  </a:solidFill>
                  <a:latin typeface="Arial"/>
                  <a:cs typeface="Arial"/>
                </a:rPr>
                <a:t>Actual solar panel area = 707m</a:t>
              </a:r>
              <a:r>
                <a:rPr lang="en-GB" sz="1800" baseline="30000" dirty="0">
                  <a:solidFill>
                    <a:srgbClr val="54565A"/>
                  </a:solidFill>
                  <a:latin typeface="Arial"/>
                  <a:cs typeface="Arial"/>
                </a:rPr>
                <a:t>2</a:t>
              </a:r>
            </a:p>
            <a:p>
              <a:r>
                <a:rPr lang="en-GB" sz="1800" dirty="0">
                  <a:solidFill>
                    <a:srgbClr val="54565A"/>
                  </a:solidFill>
                  <a:latin typeface="Arial"/>
                  <a:cs typeface="Arial"/>
                </a:rPr>
                <a:t>= 432 panels</a:t>
              </a:r>
            </a:p>
          </p:txBody>
        </p:sp>
        <p:sp>
          <p:nvSpPr>
            <p:cNvPr id="408" name="object 37">
              <a:extLst>
                <a:ext uri="{FF2B5EF4-FFF2-40B4-BE49-F238E27FC236}">
                  <a16:creationId xmlns="" xmlns:a16="http://schemas.microsoft.com/office/drawing/2014/main" id="{D75B022C-7DA1-48AE-9883-C5B7626A3E23}"/>
                </a:ext>
              </a:extLst>
            </p:cNvPr>
            <p:cNvSpPr txBox="1"/>
            <p:nvPr/>
          </p:nvSpPr>
          <p:spPr>
            <a:xfrm>
              <a:off x="641515" y="4574622"/>
              <a:ext cx="3918762" cy="289823"/>
            </a:xfrm>
            <a:prstGeom prst="rect">
              <a:avLst/>
            </a:prstGeom>
            <a:solidFill>
              <a:srgbClr val="FF6E00"/>
            </a:solidFill>
          </p:spPr>
          <p:txBody>
            <a:bodyPr vert="horz" wrap="square" lIns="0" tIns="0" rIns="0" bIns="12700" rtlCol="0">
              <a:spAutoFit/>
            </a:bodyPr>
            <a:lstStyle/>
            <a:p>
              <a:pPr marL="59055">
                <a:lnSpc>
                  <a:spcPct val="100000"/>
                </a:lnSpc>
                <a:spcBef>
                  <a:spcPts val="185"/>
                </a:spcBef>
              </a:pPr>
              <a:r>
                <a:rPr lang="en-US" sz="1800" b="1" spc="-5" dirty="0">
                  <a:solidFill>
                    <a:srgbClr val="FFFFFF"/>
                  </a:solidFill>
                  <a:latin typeface="Arial"/>
                  <a:cs typeface="Arial"/>
                </a:rPr>
                <a:t> Analysis:</a:t>
              </a:r>
              <a:endParaRPr sz="1800" dirty="0">
                <a:latin typeface="Arial"/>
                <a:cs typeface="Arial"/>
              </a:endParaRPr>
            </a:p>
          </p:txBody>
        </p:sp>
      </p:grpSp>
      <p:sp>
        <p:nvSpPr>
          <p:cNvPr id="267" name="Rounded Rectangle 10">
            <a:extLst>
              <a:ext uri="{FF2B5EF4-FFF2-40B4-BE49-F238E27FC236}">
                <a16:creationId xmlns="" xmlns:a16="http://schemas.microsoft.com/office/drawing/2014/main" id="{4C76CC26-272C-4505-A6BA-8F9944E34C8A}"/>
              </a:ext>
            </a:extLst>
          </p:cNvPr>
          <p:cNvSpPr/>
          <p:nvPr/>
        </p:nvSpPr>
        <p:spPr>
          <a:xfrm>
            <a:off x="503343" y="2310635"/>
            <a:ext cx="3918763" cy="2066880"/>
          </a:xfrm>
          <a:prstGeom prst="roundRect">
            <a:avLst>
              <a:gd name="adj" fmla="val 3679"/>
            </a:avLst>
          </a:prstGeom>
          <a:solidFill>
            <a:srgbClr val="FFFFFF"/>
          </a:solidFill>
          <a:ln w="19050" cmpd="sng">
            <a:solidFill>
              <a:schemeClr val="tx1">
                <a:lumMod val="50000"/>
                <a:lumOff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ndParaRPr>
          </a:p>
        </p:txBody>
      </p:sp>
      <p:sp>
        <p:nvSpPr>
          <p:cNvPr id="268" name="object 36">
            <a:extLst>
              <a:ext uri="{FF2B5EF4-FFF2-40B4-BE49-F238E27FC236}">
                <a16:creationId xmlns="" xmlns:a16="http://schemas.microsoft.com/office/drawing/2014/main" id="{ED6D5E1F-6EE4-439E-ABC7-EA04C034DE1B}"/>
              </a:ext>
            </a:extLst>
          </p:cNvPr>
          <p:cNvSpPr txBox="1">
            <a:spLocks noChangeAspect="1"/>
          </p:cNvSpPr>
          <p:nvPr/>
        </p:nvSpPr>
        <p:spPr>
          <a:xfrm>
            <a:off x="1368111" y="2545069"/>
            <a:ext cx="3053996" cy="1692771"/>
          </a:xfrm>
          <a:prstGeom prst="rect">
            <a:avLst/>
          </a:prstGeom>
          <a:noFill/>
        </p:spPr>
        <p:txBody>
          <a:bodyPr vert="horz" wrap="square" lIns="0" tIns="0" rIns="0" bIns="0" rtlCol="0" anchor="t" anchorCtr="0">
            <a:spAutoFit/>
          </a:bodyPr>
          <a:lstStyle/>
          <a:p>
            <a:pPr>
              <a:spcAft>
                <a:spcPts val="2400"/>
              </a:spcAft>
            </a:pPr>
            <a:r>
              <a:rPr lang="en-GB" sz="1600" dirty="0">
                <a:solidFill>
                  <a:srgbClr val="54565A"/>
                </a:solidFill>
                <a:latin typeface="Arial"/>
                <a:cs typeface="Arial"/>
              </a:rPr>
              <a:t>service ducts etc. – keep clear</a:t>
            </a:r>
          </a:p>
          <a:p>
            <a:pPr>
              <a:spcAft>
                <a:spcPts val="1200"/>
              </a:spcAft>
            </a:pPr>
            <a:r>
              <a:rPr lang="en-GB" sz="1600" dirty="0">
                <a:solidFill>
                  <a:srgbClr val="54565A"/>
                </a:solidFill>
                <a:latin typeface="Arial"/>
                <a:cs typeface="Arial"/>
              </a:rPr>
              <a:t>terraces for events, access etc. </a:t>
            </a:r>
            <a:br>
              <a:rPr lang="en-GB" sz="1600" dirty="0">
                <a:solidFill>
                  <a:srgbClr val="54565A"/>
                </a:solidFill>
                <a:latin typeface="Arial"/>
                <a:cs typeface="Arial"/>
              </a:rPr>
            </a:br>
            <a:r>
              <a:rPr lang="en-GB" sz="1600" dirty="0">
                <a:solidFill>
                  <a:srgbClr val="54565A"/>
                </a:solidFill>
                <a:latin typeface="Arial"/>
                <a:cs typeface="Arial"/>
              </a:rPr>
              <a:t>– keep clear</a:t>
            </a:r>
          </a:p>
          <a:p>
            <a:pPr>
              <a:spcAft>
                <a:spcPts val="2400"/>
              </a:spcAft>
            </a:pPr>
            <a:r>
              <a:rPr lang="en-GB" sz="1600" dirty="0">
                <a:solidFill>
                  <a:srgbClr val="54565A"/>
                </a:solidFill>
                <a:latin typeface="Arial"/>
                <a:cs typeface="Arial"/>
              </a:rPr>
              <a:t>area available for </a:t>
            </a:r>
            <a:br>
              <a:rPr lang="en-GB" sz="1600" dirty="0">
                <a:solidFill>
                  <a:srgbClr val="54565A"/>
                </a:solidFill>
                <a:latin typeface="Arial"/>
                <a:cs typeface="Arial"/>
              </a:rPr>
            </a:br>
            <a:r>
              <a:rPr lang="en-GB" sz="1600" dirty="0">
                <a:solidFill>
                  <a:srgbClr val="54565A"/>
                </a:solidFill>
                <a:latin typeface="Arial"/>
                <a:cs typeface="Arial"/>
              </a:rPr>
              <a:t>panel installation</a:t>
            </a:r>
          </a:p>
        </p:txBody>
      </p:sp>
      <p:grpSp>
        <p:nvGrpSpPr>
          <p:cNvPr id="269" name="Group 268"/>
          <p:cNvGrpSpPr/>
          <p:nvPr/>
        </p:nvGrpSpPr>
        <p:grpSpPr>
          <a:xfrm>
            <a:off x="692909" y="2437904"/>
            <a:ext cx="479758" cy="1812343"/>
            <a:chOff x="692909" y="2426028"/>
            <a:chExt cx="479758" cy="1812343"/>
          </a:xfrm>
        </p:grpSpPr>
        <p:pic>
          <p:nvPicPr>
            <p:cNvPr id="270" name="Picture 26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4921" y="3097150"/>
              <a:ext cx="475732" cy="475732"/>
            </a:xfrm>
            <a:prstGeom prst="rect">
              <a:avLst/>
            </a:prstGeom>
          </p:spPr>
        </p:pic>
        <p:pic>
          <p:nvPicPr>
            <p:cNvPr id="271" name="Picture 27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94921" y="3762639"/>
              <a:ext cx="475732" cy="475732"/>
            </a:xfrm>
            <a:prstGeom prst="rect">
              <a:avLst/>
            </a:prstGeom>
          </p:spPr>
        </p:pic>
        <p:pic>
          <p:nvPicPr>
            <p:cNvPr id="272" name="Picture 27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2909" y="2426028"/>
              <a:ext cx="479758" cy="481366"/>
            </a:xfrm>
            <a:prstGeom prst="rect">
              <a:avLst/>
            </a:prstGeom>
          </p:spPr>
        </p:pic>
      </p:grpSp>
      <p:sp>
        <p:nvSpPr>
          <p:cNvPr id="273" name="object 35"/>
          <p:cNvSpPr txBox="1">
            <a:spLocks/>
          </p:cNvSpPr>
          <p:nvPr/>
        </p:nvSpPr>
        <p:spPr>
          <a:xfrm>
            <a:off x="557217" y="1021979"/>
            <a:ext cx="3427662" cy="997709"/>
          </a:xfrm>
          <a:prstGeom prst="rect">
            <a:avLst/>
          </a:prstGeom>
          <a:noFill/>
          <a:effectLst/>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INEOS TEAM UK: </a:t>
            </a:r>
            <a:br>
              <a:rPr lang="en-US" sz="3200" b="1" spc="-5" dirty="0">
                <a:solidFill>
                  <a:srgbClr val="FF6E00"/>
                </a:solidFill>
                <a:latin typeface="Arial"/>
                <a:cs typeface="Arial"/>
              </a:rPr>
            </a:br>
            <a:r>
              <a:rPr lang="en-US" sz="3200" b="1" spc="-5" dirty="0">
                <a:solidFill>
                  <a:srgbClr val="FF6E00"/>
                </a:solidFill>
                <a:latin typeface="Arial"/>
                <a:cs typeface="Arial"/>
              </a:rPr>
              <a:t>Base </a:t>
            </a:r>
            <a:r>
              <a:rPr lang="en-US" sz="3200" b="1" spc="-5" dirty="0" smtClean="0">
                <a:solidFill>
                  <a:srgbClr val="FF6E00"/>
                </a:solidFill>
                <a:latin typeface="Arial"/>
                <a:cs typeface="Arial"/>
              </a:rPr>
              <a:t>Blueprint</a:t>
            </a:r>
            <a:endParaRPr lang="en-US" sz="3200" b="1" spc="-5" dirty="0">
              <a:solidFill>
                <a:srgbClr val="FF6E00"/>
              </a:solidFill>
              <a:latin typeface="Arial"/>
              <a:cs typeface="Arial"/>
            </a:endParaRPr>
          </a:p>
        </p:txBody>
      </p:sp>
      <p:sp>
        <p:nvSpPr>
          <p:cNvPr id="264"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pic>
        <p:nvPicPr>
          <p:cNvPr id="274" name="Picture 2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 y="6172336"/>
            <a:ext cx="12189600" cy="685664"/>
          </a:xfrm>
          <a:prstGeom prst="rect">
            <a:avLst/>
          </a:prstGeom>
        </p:spPr>
      </p:pic>
    </p:spTree>
    <p:extLst>
      <p:ext uri="{BB962C8B-B14F-4D97-AF65-F5344CB8AC3E}">
        <p14:creationId xmlns:p14="http://schemas.microsoft.com/office/powerpoint/2010/main" val="130295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95313"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Extension </a:t>
            </a:r>
            <a:r>
              <a:rPr lang="en-US" sz="3200" b="1" spc="-5" dirty="0" smtClean="0">
                <a:solidFill>
                  <a:srgbClr val="FF6E00"/>
                </a:solidFill>
                <a:latin typeface="Arial"/>
                <a:cs typeface="Arial"/>
              </a:rPr>
              <a:t>Discussion</a:t>
            </a:r>
            <a:endParaRPr lang="en-US" sz="3200" b="1" dirty="0">
              <a:solidFill>
                <a:srgbClr val="FF6E00"/>
              </a:solidFill>
              <a:latin typeface="Arial"/>
              <a:cs typeface="Arial"/>
            </a:endParaRPr>
          </a:p>
        </p:txBody>
      </p:sp>
      <p:sp>
        <p:nvSpPr>
          <p:cNvPr id="6" name="object 36">
            <a:extLst>
              <a:ext uri="{FF2B5EF4-FFF2-40B4-BE49-F238E27FC236}">
                <a16:creationId xmlns="" xmlns:a16="http://schemas.microsoft.com/office/drawing/2014/main" id="{94D22409-A29F-4C06-B55F-700C7640C896}"/>
              </a:ext>
            </a:extLst>
          </p:cNvPr>
          <p:cNvSpPr txBox="1">
            <a:spLocks/>
          </p:cNvSpPr>
          <p:nvPr/>
        </p:nvSpPr>
        <p:spPr>
          <a:xfrm>
            <a:off x="557217" y="1664828"/>
            <a:ext cx="11011840" cy="3339376"/>
          </a:xfrm>
          <a:prstGeom prst="rect">
            <a:avLst/>
          </a:prstGeom>
          <a:noFill/>
        </p:spPr>
        <p:txBody>
          <a:bodyPr vert="horz" wrap="square" lIns="0" tIns="0" rIns="0" bIns="0" rtlCol="0">
            <a:spAutoFit/>
          </a:bodyPr>
          <a:lstStyle/>
          <a:p>
            <a:pPr marL="285750" lvl="1" indent="-285750">
              <a:lnSpc>
                <a:spcPct val="150000"/>
              </a:lnSpc>
              <a:spcAft>
                <a:spcPts val="1200"/>
              </a:spcAft>
              <a:buClr>
                <a:srgbClr val="FF6E00"/>
              </a:buClr>
              <a:buFont typeface="Arial" charset="0"/>
              <a:buChar char="•"/>
            </a:pPr>
            <a:r>
              <a:rPr lang="en-GB" sz="1800" dirty="0">
                <a:solidFill>
                  <a:srgbClr val="54565A"/>
                </a:solidFill>
                <a:latin typeface="Arial" charset="0"/>
              </a:rPr>
              <a:t>Now you have worked out the numbers, what do you need to know to make firm recommendations </a:t>
            </a:r>
            <a:br>
              <a:rPr lang="en-GB" sz="1800" dirty="0">
                <a:solidFill>
                  <a:srgbClr val="54565A"/>
                </a:solidFill>
                <a:latin typeface="Arial" charset="0"/>
              </a:rPr>
            </a:br>
            <a:r>
              <a:rPr lang="en-GB" sz="1800" dirty="0">
                <a:solidFill>
                  <a:srgbClr val="54565A"/>
                </a:solidFill>
                <a:latin typeface="Arial" charset="0"/>
              </a:rPr>
              <a:t>to the client?</a:t>
            </a:r>
          </a:p>
          <a:p>
            <a:pPr marL="285750" lvl="1" indent="-285750">
              <a:lnSpc>
                <a:spcPct val="150000"/>
              </a:lnSpc>
              <a:buClr>
                <a:srgbClr val="FF6E00"/>
              </a:buClr>
              <a:buFont typeface="Arial" charset="0"/>
              <a:buChar char="•"/>
            </a:pPr>
            <a:r>
              <a:rPr lang="en-GB" sz="1800" dirty="0">
                <a:solidFill>
                  <a:srgbClr val="54565A"/>
                </a:solidFill>
                <a:latin typeface="Arial" charset="0"/>
              </a:rPr>
              <a:t>You could consider:</a:t>
            </a:r>
          </a:p>
          <a:p>
            <a:pPr marL="895244" lvl="2" indent="-285750">
              <a:lnSpc>
                <a:spcPct val="150000"/>
              </a:lnSpc>
              <a:buClr>
                <a:srgbClr val="FF6E00"/>
              </a:buClr>
              <a:buFont typeface="Arial" charset="0"/>
              <a:buChar char="•"/>
              <a:tabLst>
                <a:tab pos="263525" algn="l"/>
              </a:tabLst>
            </a:pPr>
            <a:r>
              <a:rPr lang="en-GB" sz="1800" dirty="0">
                <a:solidFill>
                  <a:srgbClr val="54565A"/>
                </a:solidFill>
                <a:latin typeface="Arial" charset="0"/>
              </a:rPr>
              <a:t>How much is saved by generating their own electricity instead of buying from the National Grid?</a:t>
            </a:r>
          </a:p>
          <a:p>
            <a:pPr marL="895244" lvl="2" indent="-285750">
              <a:lnSpc>
                <a:spcPct val="150000"/>
              </a:lnSpc>
              <a:buClr>
                <a:srgbClr val="FF6E00"/>
              </a:buClr>
              <a:buFont typeface="Arial" charset="0"/>
              <a:buChar char="•"/>
              <a:tabLst>
                <a:tab pos="263525" algn="l"/>
              </a:tabLst>
            </a:pPr>
            <a:r>
              <a:rPr lang="en-GB" sz="1800" dirty="0">
                <a:solidFill>
                  <a:srgbClr val="54565A"/>
                </a:solidFill>
                <a:latin typeface="Arial" charset="0"/>
              </a:rPr>
              <a:t>How can we compare cost of installation vs money saved on electricity?</a:t>
            </a:r>
          </a:p>
          <a:p>
            <a:pPr marL="895244" lvl="2" indent="-285750">
              <a:lnSpc>
                <a:spcPct val="150000"/>
              </a:lnSpc>
              <a:buClr>
                <a:srgbClr val="FF6E00"/>
              </a:buClr>
              <a:buFont typeface="Arial" charset="0"/>
              <a:buChar char="•"/>
              <a:tabLst>
                <a:tab pos="263525" algn="l"/>
              </a:tabLst>
            </a:pPr>
            <a:r>
              <a:rPr lang="en-GB" sz="1800" dirty="0">
                <a:solidFill>
                  <a:srgbClr val="54565A"/>
                </a:solidFill>
                <a:latin typeface="Arial" charset="0"/>
              </a:rPr>
              <a:t>How can we determine the effect on the environment?</a:t>
            </a:r>
          </a:p>
          <a:p>
            <a:pPr marL="609494" lvl="2" indent="355600">
              <a:lnSpc>
                <a:spcPct val="150000"/>
              </a:lnSpc>
              <a:tabLst>
                <a:tab pos="263525" algn="l"/>
              </a:tabLst>
            </a:pPr>
            <a:endParaRPr lang="en-GB" sz="1800" dirty="0">
              <a:solidFill>
                <a:srgbClr val="54565A"/>
              </a:solidFill>
              <a:latin typeface="Arial" charset="0"/>
            </a:endParaRPr>
          </a:p>
          <a:p>
            <a:pPr lvl="1">
              <a:defRPr sz="2000">
                <a:solidFill>
                  <a:schemeClr val="accent5"/>
                </a:solidFill>
              </a:defRPr>
            </a:pPr>
            <a:endParaRPr lang="en-US" sz="1800" dirty="0">
              <a:latin typeface="Arial" charset="0"/>
            </a:endParaRPr>
          </a:p>
        </p:txBody>
      </p:sp>
      <p:sp>
        <p:nvSpPr>
          <p:cNvPr id="4"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76895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9588" b="5728"/>
          <a:stretch/>
        </p:blipFill>
        <p:spPr>
          <a:xfrm>
            <a:off x="0" y="878400"/>
            <a:ext cx="12224512" cy="5270152"/>
          </a:xfrm>
          <a:prstGeom prst="rect">
            <a:avLst/>
          </a:prstGeom>
        </p:spPr>
      </p:pic>
      <p:sp>
        <p:nvSpPr>
          <p:cNvPr id="10" name="object 36"/>
          <p:cNvSpPr txBox="1">
            <a:spLocks noChangeAspect="1"/>
          </p:cNvSpPr>
          <p:nvPr/>
        </p:nvSpPr>
        <p:spPr>
          <a:xfrm>
            <a:off x="2099713" y="3125101"/>
            <a:ext cx="7984087" cy="761686"/>
          </a:xfrm>
          <a:prstGeom prst="rect">
            <a:avLst/>
          </a:prstGeom>
          <a:solidFill>
            <a:schemeClr val="tx1">
              <a:alpha val="75000"/>
            </a:schemeClr>
          </a:solidFill>
        </p:spPr>
        <p:txBody>
          <a:bodyPr vert="horz" wrap="square" lIns="144000" tIns="140400" rIns="144000" bIns="187200" rtlCol="0">
            <a:spAutoFit/>
          </a:bodyPr>
          <a:lstStyle/>
          <a:p>
            <a:pPr algn="ctr" defTabSz="457200">
              <a:defRPr sz="1600">
                <a:latin typeface="Helvetica"/>
                <a:ea typeface="Helvetica"/>
                <a:cs typeface="Helvetica"/>
                <a:sym typeface="Helvetica"/>
              </a:defRPr>
            </a:pPr>
            <a:r>
              <a:rPr lang="en-GB" sz="2800" b="1" dirty="0">
                <a:solidFill>
                  <a:schemeClr val="bg1"/>
                </a:solidFill>
                <a:latin typeface="Arial"/>
                <a:cs typeface="Arial"/>
              </a:rPr>
              <a:t>Worksheet Answers</a:t>
            </a:r>
            <a:endParaRPr lang="en-GB" sz="2800" dirty="0">
              <a:solidFill>
                <a:schemeClr val="bg1"/>
              </a:solidFill>
              <a:latin typeface="Arial"/>
              <a:cs typeface="Arial"/>
            </a:endParaRPr>
          </a:p>
        </p:txBody>
      </p:sp>
      <p:sp>
        <p:nvSpPr>
          <p:cNvPr id="11"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4122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57217"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Answers for </a:t>
            </a:r>
            <a:r>
              <a:rPr lang="en-US" sz="3200" b="1" spc="-5" dirty="0" smtClean="0">
                <a:solidFill>
                  <a:srgbClr val="FF6E00"/>
                </a:solidFill>
                <a:latin typeface="Arial"/>
                <a:cs typeface="Arial"/>
              </a:rPr>
              <a:t>Worksheet </a:t>
            </a:r>
            <a:r>
              <a:rPr lang="en-US" sz="3200" b="1" spc="-5" dirty="0">
                <a:solidFill>
                  <a:srgbClr val="FF6E00"/>
                </a:solidFill>
                <a:latin typeface="Arial"/>
                <a:cs typeface="Arial"/>
              </a:rPr>
              <a:t>11</a:t>
            </a:r>
            <a:r>
              <a:rPr lang="mr-IN" sz="3200" b="1" spc="-5" dirty="0">
                <a:solidFill>
                  <a:srgbClr val="FF6E00"/>
                </a:solidFill>
                <a:latin typeface="Arial"/>
                <a:cs typeface="Arial"/>
              </a:rPr>
              <a:t>–</a:t>
            </a:r>
            <a:r>
              <a:rPr lang="en-US" sz="3200" b="1" spc="-5" dirty="0">
                <a:solidFill>
                  <a:srgbClr val="FF6E00"/>
                </a:solidFill>
                <a:latin typeface="Arial"/>
                <a:cs typeface="Arial"/>
              </a:rPr>
              <a:t>14 L</a:t>
            </a:r>
            <a:endParaRPr lang="en-US" sz="3200" b="1" dirty="0">
              <a:solidFill>
                <a:srgbClr val="FF6E00"/>
              </a:solidFill>
              <a:latin typeface="Arial"/>
              <a:cs typeface="Arial"/>
            </a:endParaRPr>
          </a:p>
        </p:txBody>
      </p:sp>
      <p:sp>
        <p:nvSpPr>
          <p:cNvPr id="6" name="object 36">
            <a:extLst>
              <a:ext uri="{FF2B5EF4-FFF2-40B4-BE49-F238E27FC236}">
                <a16:creationId xmlns="" xmlns:a16="http://schemas.microsoft.com/office/drawing/2014/main" id="{94D22409-A29F-4C06-B55F-700C7640C896}"/>
              </a:ext>
            </a:extLst>
          </p:cNvPr>
          <p:cNvSpPr txBox="1">
            <a:spLocks/>
          </p:cNvSpPr>
          <p:nvPr/>
        </p:nvSpPr>
        <p:spPr>
          <a:xfrm>
            <a:off x="583222" y="1744340"/>
            <a:ext cx="11538634" cy="3970318"/>
          </a:xfrm>
          <a:prstGeom prst="rect">
            <a:avLst/>
          </a:prstGeom>
          <a:noFill/>
        </p:spPr>
        <p:txBody>
          <a:bodyPr vert="horz" wrap="square" lIns="0" tIns="0" rIns="0" bIns="0" rtlCol="0">
            <a:spAutoFit/>
          </a:bodyPr>
          <a:lstStyle/>
          <a:p>
            <a:pPr>
              <a:spcAft>
                <a:spcPts val="1200"/>
              </a:spcAft>
            </a:pPr>
            <a:r>
              <a:rPr lang="en-GB" sz="1800" dirty="0">
                <a:solidFill>
                  <a:srgbClr val="54565A"/>
                </a:solidFill>
                <a:latin typeface="Arial"/>
                <a:cs typeface="Arial"/>
              </a:rPr>
              <a:t>Answers will vary depending on solar panel arrangement.</a:t>
            </a:r>
          </a:p>
          <a:p>
            <a:pPr marL="342900" indent="-342900">
              <a:spcAft>
                <a:spcPts val="600"/>
              </a:spcAft>
              <a:buClr>
                <a:srgbClr val="FF6E00"/>
              </a:buClr>
              <a:buFont typeface="+mj-lt"/>
              <a:buAutoNum type="arabicPeriod"/>
            </a:pPr>
            <a:r>
              <a:rPr lang="en-GB" sz="1800" b="1" dirty="0">
                <a:solidFill>
                  <a:srgbClr val="54565A"/>
                </a:solidFill>
                <a:latin typeface="Arial"/>
                <a:cs typeface="Arial"/>
              </a:rPr>
              <a:t> </a:t>
            </a:r>
            <a:endParaRPr lang="en-US" sz="1800" b="1" dirty="0">
              <a:solidFill>
                <a:srgbClr val="54565A"/>
              </a:solidFill>
              <a:latin typeface="Arial"/>
              <a:ea typeface="ＭＳ 明朝"/>
              <a:cs typeface="Arial"/>
            </a:endParaRPr>
          </a:p>
          <a:p>
            <a:pPr marL="952394" lvl="2" indent="-342900">
              <a:spcAft>
                <a:spcPts val="600"/>
              </a:spcAft>
              <a:buClr>
                <a:srgbClr val="FF6E00"/>
              </a:buClr>
              <a:buFont typeface="+mj-lt"/>
              <a:buAutoNum type="alphaLcParenR"/>
              <a:tabLst>
                <a:tab pos="263525" algn="l"/>
              </a:tabLst>
            </a:pPr>
            <a:r>
              <a:rPr lang="en-GB" sz="1800" dirty="0">
                <a:solidFill>
                  <a:srgbClr val="54565A"/>
                </a:solidFill>
                <a:latin typeface="Arial" charset="0"/>
              </a:rPr>
              <a:t>Sensible arrangement of solar panels.</a:t>
            </a:r>
          </a:p>
          <a:p>
            <a:pPr marL="952394" lvl="2" indent="-342900">
              <a:spcAft>
                <a:spcPts val="600"/>
              </a:spcAft>
              <a:buClr>
                <a:srgbClr val="FF6E00"/>
              </a:buClr>
              <a:buFont typeface="+mj-lt"/>
              <a:buAutoNum type="alphaLcParenR"/>
              <a:tabLst>
                <a:tab pos="263525" algn="l"/>
              </a:tabLst>
            </a:pPr>
            <a:r>
              <a:rPr lang="en-GB" sz="1800" dirty="0">
                <a:solidFill>
                  <a:srgbClr val="54565A"/>
                </a:solidFill>
                <a:latin typeface="Arial" charset="0"/>
              </a:rPr>
              <a:t>Around 1,000–1,375 grid squares</a:t>
            </a:r>
          </a:p>
          <a:p>
            <a:pPr marL="952394" lvl="2" indent="-342900">
              <a:spcAft>
                <a:spcPts val="600"/>
              </a:spcAft>
              <a:buClr>
                <a:srgbClr val="FF6E00"/>
              </a:buClr>
              <a:buFont typeface="+mj-lt"/>
              <a:buAutoNum type="alphaLcParenR"/>
              <a:tabLst>
                <a:tab pos="263525" algn="l"/>
              </a:tabLst>
            </a:pPr>
            <a:r>
              <a:rPr lang="en-GB" sz="1800" dirty="0">
                <a:solidFill>
                  <a:srgbClr val="54565A"/>
                </a:solidFill>
                <a:latin typeface="Arial" charset="0"/>
              </a:rPr>
              <a:t>Around 1,000–1,375m</a:t>
            </a:r>
            <a:r>
              <a:rPr lang="en-GB" sz="1800" baseline="30000" dirty="0">
                <a:solidFill>
                  <a:srgbClr val="54565A"/>
                </a:solidFill>
                <a:latin typeface="Arial" charset="0"/>
              </a:rPr>
              <a:t>2</a:t>
            </a:r>
            <a:r>
              <a:rPr lang="en-GB" sz="1800" dirty="0">
                <a:solidFill>
                  <a:srgbClr val="54565A"/>
                </a:solidFill>
                <a:latin typeface="Arial" charset="0"/>
              </a:rPr>
              <a:t> </a:t>
            </a:r>
          </a:p>
          <a:p>
            <a:pPr marL="952394" lvl="2" indent="-342900">
              <a:spcAft>
                <a:spcPts val="1200"/>
              </a:spcAft>
              <a:buClr>
                <a:srgbClr val="FF6E00"/>
              </a:buClr>
              <a:buFont typeface="+mj-lt"/>
              <a:buAutoNum type="alphaLcParenR"/>
              <a:tabLst>
                <a:tab pos="263525" algn="l"/>
              </a:tabLst>
            </a:pPr>
            <a:r>
              <a:rPr lang="en-GB" sz="1800" dirty="0">
                <a:solidFill>
                  <a:srgbClr val="54565A"/>
                </a:solidFill>
                <a:latin typeface="Arial" charset="0"/>
              </a:rPr>
              <a:t>Around 500–687 panels</a:t>
            </a:r>
          </a:p>
          <a:p>
            <a:pPr marL="342900" indent="-342900">
              <a:spcAft>
                <a:spcPts val="600"/>
              </a:spcAft>
              <a:buClr>
                <a:srgbClr val="FF6E00"/>
              </a:buClr>
              <a:buFont typeface="+mj-lt"/>
              <a:buAutoNum type="arabicPeriod"/>
            </a:pPr>
            <a:r>
              <a:rPr lang="en-GB" sz="1800" b="1" dirty="0">
                <a:solidFill>
                  <a:srgbClr val="54565A"/>
                </a:solidFill>
                <a:latin typeface="Arial"/>
                <a:cs typeface="Arial"/>
              </a:rPr>
              <a:t> </a:t>
            </a:r>
            <a:endParaRPr lang="en-US" sz="1800" b="1" dirty="0">
              <a:solidFill>
                <a:srgbClr val="54565A"/>
              </a:solidFill>
              <a:latin typeface="Arial"/>
              <a:ea typeface="ＭＳ 明朝"/>
              <a:cs typeface="Arial"/>
            </a:endParaRPr>
          </a:p>
          <a:p>
            <a:pPr marL="952394" lvl="2" indent="-342900">
              <a:spcAft>
                <a:spcPts val="600"/>
              </a:spcAft>
              <a:buClr>
                <a:srgbClr val="FF6E00"/>
              </a:buClr>
              <a:buFont typeface="+mj-lt"/>
              <a:buAutoNum type="alphaLcParenR"/>
              <a:tabLst>
                <a:tab pos="263525" algn="l"/>
              </a:tabLst>
            </a:pPr>
            <a:r>
              <a:rPr lang="en-GB" sz="1800" dirty="0">
                <a:solidFill>
                  <a:srgbClr val="54565A"/>
                </a:solidFill>
                <a:latin typeface="Arial" charset="0"/>
              </a:rPr>
              <a:t>Around 100,000–137,400W</a:t>
            </a:r>
          </a:p>
          <a:p>
            <a:pPr marL="952394" lvl="2" indent="-342900">
              <a:spcAft>
                <a:spcPts val="1200"/>
              </a:spcAft>
              <a:buClr>
                <a:srgbClr val="FF6E00"/>
              </a:buClr>
              <a:buFont typeface="+mj-lt"/>
              <a:buAutoNum type="alphaLcParenR"/>
              <a:tabLst>
                <a:tab pos="263525" algn="l"/>
              </a:tabLst>
            </a:pPr>
            <a:r>
              <a:rPr lang="en-GB" sz="1800" dirty="0">
                <a:solidFill>
                  <a:srgbClr val="54565A"/>
                </a:solidFill>
                <a:latin typeface="Arial" charset="0"/>
              </a:rPr>
              <a:t>No. Answers could include: sun moving throughout day; sun going down at night; clouds/weather; </a:t>
            </a:r>
            <a:br>
              <a:rPr lang="en-GB" sz="1800" dirty="0">
                <a:solidFill>
                  <a:srgbClr val="54565A"/>
                </a:solidFill>
                <a:latin typeface="Arial" charset="0"/>
              </a:rPr>
            </a:br>
            <a:r>
              <a:rPr lang="en-GB" sz="1800" dirty="0">
                <a:solidFill>
                  <a:srgbClr val="54565A"/>
                </a:solidFill>
                <a:latin typeface="Arial" charset="0"/>
              </a:rPr>
              <a:t>sun lower in the winter; panels might get dirty; etc.  </a:t>
            </a:r>
          </a:p>
          <a:p>
            <a:pPr lvl="0">
              <a:spcAft>
                <a:spcPts val="600"/>
              </a:spcAft>
              <a:buClr>
                <a:srgbClr val="FF6E00"/>
              </a:buClr>
              <a:buFont typeface="+mj-lt"/>
              <a:buAutoNum type="arabicPeriod"/>
              <a:tabLst>
                <a:tab pos="608400" algn="l"/>
              </a:tabLst>
            </a:pPr>
            <a:r>
              <a:rPr lang="en-US" sz="1800" b="1" dirty="0">
                <a:solidFill>
                  <a:srgbClr val="54565A"/>
                </a:solidFill>
                <a:latin typeface="Arial"/>
                <a:cs typeface="Arial"/>
              </a:rPr>
              <a:t> 	</a:t>
            </a:r>
            <a:r>
              <a:rPr lang="en-US" sz="1800" dirty="0">
                <a:solidFill>
                  <a:srgbClr val="54565A"/>
                </a:solidFill>
                <a:latin typeface="Arial"/>
                <a:cs typeface="Arial"/>
              </a:rPr>
              <a:t>Around £300,000</a:t>
            </a:r>
            <a:r>
              <a:rPr lang="en-GB" sz="1800" dirty="0">
                <a:solidFill>
                  <a:srgbClr val="54565A"/>
                </a:solidFill>
                <a:latin typeface="Arial" charset="0"/>
              </a:rPr>
              <a:t>–</a:t>
            </a:r>
            <a:r>
              <a:rPr lang="en-US" sz="1800" dirty="0">
                <a:solidFill>
                  <a:srgbClr val="54565A"/>
                </a:solidFill>
                <a:latin typeface="Arial"/>
                <a:cs typeface="Arial"/>
              </a:rPr>
              <a:t>£412,200</a:t>
            </a:r>
            <a:endParaRPr lang="en-US" sz="1800" dirty="0">
              <a:solidFill>
                <a:srgbClr val="54565A"/>
              </a:solidFill>
              <a:latin typeface="Arial"/>
              <a:ea typeface="ＭＳ 明朝"/>
              <a:cs typeface="Arial"/>
            </a:endParaRPr>
          </a:p>
        </p:txBody>
      </p:sp>
      <p:sp>
        <p:nvSpPr>
          <p:cNvPr id="4"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20324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57217"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Answers for </a:t>
            </a:r>
            <a:r>
              <a:rPr lang="en-US" sz="3200" b="1" spc="-5" dirty="0" smtClean="0">
                <a:solidFill>
                  <a:srgbClr val="FF6E00"/>
                </a:solidFill>
                <a:latin typeface="Arial"/>
                <a:cs typeface="Arial"/>
              </a:rPr>
              <a:t>Worksheet </a:t>
            </a:r>
            <a:r>
              <a:rPr lang="en-US" sz="3200" b="1" spc="-5" dirty="0">
                <a:solidFill>
                  <a:srgbClr val="FF6E00"/>
                </a:solidFill>
                <a:latin typeface="Arial"/>
                <a:cs typeface="Arial"/>
              </a:rPr>
              <a:t>11</a:t>
            </a:r>
            <a:r>
              <a:rPr lang="mr-IN" sz="3200" b="1" spc="-5" dirty="0">
                <a:solidFill>
                  <a:srgbClr val="FF6E00"/>
                </a:solidFill>
                <a:latin typeface="Arial"/>
                <a:cs typeface="Arial"/>
              </a:rPr>
              <a:t>–</a:t>
            </a:r>
            <a:r>
              <a:rPr lang="en-US" sz="3200" b="1" spc="-5" dirty="0">
                <a:solidFill>
                  <a:srgbClr val="FF6E00"/>
                </a:solidFill>
                <a:latin typeface="Arial"/>
                <a:cs typeface="Arial"/>
              </a:rPr>
              <a:t>14 H</a:t>
            </a:r>
            <a:endParaRPr lang="en-US" sz="3200" b="1" dirty="0">
              <a:solidFill>
                <a:srgbClr val="FF6E00"/>
              </a:solidFill>
              <a:latin typeface="Arial"/>
              <a:cs typeface="Arial"/>
            </a:endParaRPr>
          </a:p>
        </p:txBody>
      </p:sp>
      <p:sp>
        <p:nvSpPr>
          <p:cNvPr id="6" name="object 36">
            <a:extLst>
              <a:ext uri="{FF2B5EF4-FFF2-40B4-BE49-F238E27FC236}">
                <a16:creationId xmlns="" xmlns:a16="http://schemas.microsoft.com/office/drawing/2014/main" id="{94D22409-A29F-4C06-B55F-700C7640C896}"/>
              </a:ext>
            </a:extLst>
          </p:cNvPr>
          <p:cNvSpPr txBox="1">
            <a:spLocks/>
          </p:cNvSpPr>
          <p:nvPr/>
        </p:nvSpPr>
        <p:spPr>
          <a:xfrm>
            <a:off x="583222" y="1744340"/>
            <a:ext cx="11538634" cy="3970318"/>
          </a:xfrm>
          <a:prstGeom prst="rect">
            <a:avLst/>
          </a:prstGeom>
          <a:noFill/>
        </p:spPr>
        <p:txBody>
          <a:bodyPr vert="horz" wrap="square" lIns="0" tIns="0" rIns="0" bIns="0" rtlCol="0">
            <a:spAutoFit/>
          </a:bodyPr>
          <a:lstStyle/>
          <a:p>
            <a:pPr>
              <a:spcAft>
                <a:spcPts val="1200"/>
              </a:spcAft>
            </a:pPr>
            <a:r>
              <a:rPr lang="en-GB" sz="1800" dirty="0">
                <a:solidFill>
                  <a:srgbClr val="54565A"/>
                </a:solidFill>
                <a:latin typeface="Arial"/>
                <a:cs typeface="Arial"/>
              </a:rPr>
              <a:t>Answers will vary depending on solar panel arrangement.</a:t>
            </a:r>
          </a:p>
          <a:p>
            <a:pPr marL="342900" lvl="0" indent="-342900">
              <a:spcAft>
                <a:spcPts val="600"/>
              </a:spcAft>
              <a:buClr>
                <a:srgbClr val="FF6E00"/>
              </a:buClr>
              <a:buFont typeface="+mj-lt"/>
              <a:buAutoNum type="arabicPeriod"/>
            </a:pPr>
            <a:r>
              <a:rPr lang="en-GB" sz="1800" b="1" dirty="0">
                <a:solidFill>
                  <a:srgbClr val="54565A"/>
                </a:solidFill>
                <a:latin typeface="Arial"/>
                <a:cs typeface="Arial"/>
              </a:rPr>
              <a:t> 	</a:t>
            </a:r>
            <a:r>
              <a:rPr lang="en-GB" sz="1800" dirty="0">
                <a:solidFill>
                  <a:srgbClr val="54565A"/>
                </a:solidFill>
                <a:latin typeface="Arial"/>
                <a:cs typeface="Arial"/>
              </a:rPr>
              <a:t>Assuming approx. 6cm = 10m (printed on A3):</a:t>
            </a:r>
            <a:endParaRPr lang="en-US" sz="1800" dirty="0">
              <a:solidFill>
                <a:srgbClr val="54565A"/>
              </a:solidFill>
              <a:latin typeface="Arial"/>
              <a:ea typeface="ＭＳ 明朝"/>
              <a:cs typeface="Arial"/>
            </a:endParaRPr>
          </a:p>
          <a:p>
            <a:pPr marL="952394" lvl="2" indent="-342900">
              <a:spcAft>
                <a:spcPts val="600"/>
              </a:spcAft>
              <a:buClr>
                <a:srgbClr val="FF6E00"/>
              </a:buClr>
              <a:buFont typeface="+mj-lt"/>
              <a:buAutoNum type="alphaLcParenR"/>
              <a:tabLst>
                <a:tab pos="263525" algn="l"/>
              </a:tabLst>
            </a:pPr>
            <a:r>
              <a:rPr lang="en-GB" sz="1800" dirty="0">
                <a:solidFill>
                  <a:srgbClr val="54565A"/>
                </a:solidFill>
                <a:latin typeface="Arial" charset="0"/>
              </a:rPr>
              <a:t>Sensible arrangement of solar panels.</a:t>
            </a:r>
          </a:p>
          <a:p>
            <a:pPr marL="952394" lvl="2" indent="-342900">
              <a:spcAft>
                <a:spcPts val="600"/>
              </a:spcAft>
              <a:buClr>
                <a:srgbClr val="FF6E00"/>
              </a:buClr>
              <a:buFont typeface="+mj-lt"/>
              <a:buAutoNum type="alphaLcParenR"/>
              <a:tabLst>
                <a:tab pos="263525" algn="l"/>
              </a:tabLst>
            </a:pPr>
            <a:r>
              <a:rPr lang="en-GB" sz="1800" dirty="0">
                <a:solidFill>
                  <a:srgbClr val="54565A"/>
                </a:solidFill>
                <a:latin typeface="Arial" charset="0"/>
              </a:rPr>
              <a:t>Around </a:t>
            </a:r>
            <a:r>
              <a:rPr lang="en-US" sz="1800" dirty="0">
                <a:solidFill>
                  <a:srgbClr val="54565A"/>
                </a:solidFill>
                <a:latin typeface="Arial" charset="0"/>
              </a:rPr>
              <a:t>360</a:t>
            </a:r>
            <a:r>
              <a:rPr lang="en-GB" sz="1800" dirty="0">
                <a:solidFill>
                  <a:srgbClr val="54565A"/>
                </a:solidFill>
                <a:latin typeface="Arial" charset="0"/>
              </a:rPr>
              <a:t>–</a:t>
            </a:r>
            <a:r>
              <a:rPr lang="en-US" sz="1800" dirty="0">
                <a:solidFill>
                  <a:srgbClr val="54565A"/>
                </a:solidFill>
                <a:latin typeface="Arial" charset="0"/>
              </a:rPr>
              <a:t>495cm</a:t>
            </a:r>
            <a:r>
              <a:rPr lang="en-US" sz="1800" baseline="30000" dirty="0">
                <a:solidFill>
                  <a:srgbClr val="54565A"/>
                </a:solidFill>
                <a:latin typeface="Arial" charset="0"/>
              </a:rPr>
              <a:t>2</a:t>
            </a:r>
            <a:endParaRPr lang="en-GB" sz="1800" baseline="30000" dirty="0">
              <a:solidFill>
                <a:srgbClr val="54565A"/>
              </a:solidFill>
              <a:latin typeface="Arial" charset="0"/>
            </a:endParaRPr>
          </a:p>
          <a:p>
            <a:pPr marL="952394" lvl="2" indent="-342900">
              <a:spcAft>
                <a:spcPts val="600"/>
              </a:spcAft>
              <a:buClr>
                <a:srgbClr val="FF6E00"/>
              </a:buClr>
              <a:buFont typeface="+mj-lt"/>
              <a:buAutoNum type="alphaLcParenR"/>
              <a:tabLst>
                <a:tab pos="263525" algn="l"/>
              </a:tabLst>
            </a:pPr>
            <a:r>
              <a:rPr lang="tr-TR" sz="1800" dirty="0">
                <a:solidFill>
                  <a:srgbClr val="54565A"/>
                </a:solidFill>
                <a:latin typeface="Arial" charset="0"/>
              </a:rPr>
              <a:t>6cm</a:t>
            </a:r>
            <a:r>
              <a:rPr lang="en-GB" sz="1800" dirty="0">
                <a:solidFill>
                  <a:srgbClr val="54565A"/>
                </a:solidFill>
                <a:latin typeface="Arial" charset="0"/>
              </a:rPr>
              <a:t> </a:t>
            </a:r>
            <a:r>
              <a:rPr lang="tr-TR" sz="1800" dirty="0">
                <a:solidFill>
                  <a:srgbClr val="54565A"/>
                </a:solidFill>
                <a:latin typeface="Arial" charset="0"/>
              </a:rPr>
              <a:t>: 10m; 36cm</a:t>
            </a:r>
            <a:r>
              <a:rPr lang="tr-TR" sz="1800" baseline="30000" dirty="0">
                <a:solidFill>
                  <a:srgbClr val="54565A"/>
                </a:solidFill>
                <a:latin typeface="Arial" charset="0"/>
              </a:rPr>
              <a:t>2</a:t>
            </a:r>
            <a:r>
              <a:rPr lang="tr-TR" sz="1800" dirty="0">
                <a:solidFill>
                  <a:srgbClr val="54565A"/>
                </a:solidFill>
                <a:latin typeface="Arial" charset="0"/>
              </a:rPr>
              <a:t> : 100m</a:t>
            </a:r>
            <a:r>
              <a:rPr lang="tr-TR" sz="1800" baseline="30000" dirty="0">
                <a:solidFill>
                  <a:srgbClr val="54565A"/>
                </a:solidFill>
                <a:latin typeface="Arial" charset="0"/>
              </a:rPr>
              <a:t>2</a:t>
            </a:r>
            <a:endParaRPr lang="en-GB" sz="1800" baseline="30000" dirty="0">
              <a:solidFill>
                <a:srgbClr val="54565A"/>
              </a:solidFill>
              <a:latin typeface="Arial" charset="0"/>
            </a:endParaRPr>
          </a:p>
          <a:p>
            <a:pPr marL="952394" lvl="2" indent="-342900">
              <a:spcAft>
                <a:spcPts val="1200"/>
              </a:spcAft>
              <a:buClr>
                <a:srgbClr val="FF6E00"/>
              </a:buClr>
              <a:buFont typeface="+mj-lt"/>
              <a:buAutoNum type="alphaLcParenR"/>
              <a:tabLst>
                <a:tab pos="263525" algn="l"/>
              </a:tabLst>
            </a:pPr>
            <a:r>
              <a:rPr lang="en-GB" sz="1800" dirty="0">
                <a:solidFill>
                  <a:srgbClr val="54565A"/>
                </a:solidFill>
                <a:latin typeface="Arial" charset="0"/>
              </a:rPr>
              <a:t>Around </a:t>
            </a:r>
            <a:r>
              <a:rPr lang="en-US" sz="1800" dirty="0">
                <a:solidFill>
                  <a:srgbClr val="54565A"/>
                </a:solidFill>
                <a:latin typeface="Arial" charset="0"/>
              </a:rPr>
              <a:t>1000</a:t>
            </a:r>
            <a:r>
              <a:rPr lang="en-GB" sz="1800" dirty="0">
                <a:solidFill>
                  <a:srgbClr val="54565A"/>
                </a:solidFill>
                <a:latin typeface="Arial" charset="0"/>
              </a:rPr>
              <a:t>–</a:t>
            </a:r>
            <a:r>
              <a:rPr lang="en-US" sz="1800" dirty="0">
                <a:solidFill>
                  <a:srgbClr val="54565A"/>
                </a:solidFill>
                <a:latin typeface="Arial" charset="0"/>
              </a:rPr>
              <a:t>1375m</a:t>
            </a:r>
            <a:r>
              <a:rPr lang="en-US" sz="1800" baseline="30000" dirty="0">
                <a:solidFill>
                  <a:srgbClr val="54565A"/>
                </a:solidFill>
                <a:latin typeface="Arial" charset="0"/>
              </a:rPr>
              <a:t>2</a:t>
            </a:r>
            <a:endParaRPr lang="en-GB" sz="1800" baseline="30000" dirty="0">
              <a:solidFill>
                <a:srgbClr val="54565A"/>
              </a:solidFill>
              <a:latin typeface="Arial" charset="0"/>
            </a:endParaRPr>
          </a:p>
          <a:p>
            <a:pPr marL="342900" indent="-342900">
              <a:spcAft>
                <a:spcPts val="600"/>
              </a:spcAft>
              <a:buClr>
                <a:srgbClr val="FF6E00"/>
              </a:buClr>
              <a:buFont typeface="+mj-lt"/>
              <a:buAutoNum type="arabicPeriod"/>
            </a:pPr>
            <a:r>
              <a:rPr lang="en-GB" sz="1800" b="1" dirty="0">
                <a:solidFill>
                  <a:srgbClr val="54565A"/>
                </a:solidFill>
                <a:latin typeface="Arial"/>
                <a:cs typeface="Arial"/>
              </a:rPr>
              <a:t> </a:t>
            </a:r>
            <a:endParaRPr lang="en-US" sz="1800" b="1" dirty="0">
              <a:solidFill>
                <a:srgbClr val="54565A"/>
              </a:solidFill>
              <a:latin typeface="Arial"/>
              <a:ea typeface="ＭＳ 明朝"/>
              <a:cs typeface="Arial"/>
            </a:endParaRPr>
          </a:p>
          <a:p>
            <a:pPr marL="952394" lvl="2" indent="-342900">
              <a:spcAft>
                <a:spcPts val="600"/>
              </a:spcAft>
              <a:buClr>
                <a:srgbClr val="FF6E00"/>
              </a:buClr>
              <a:buFont typeface="+mj-lt"/>
              <a:buAutoNum type="alphaLcParenR"/>
              <a:tabLst>
                <a:tab pos="263525" algn="l"/>
              </a:tabLst>
            </a:pPr>
            <a:r>
              <a:rPr lang="en-GB" sz="1800" dirty="0">
                <a:solidFill>
                  <a:srgbClr val="54565A"/>
                </a:solidFill>
                <a:latin typeface="Arial" charset="0"/>
              </a:rPr>
              <a:t>Around 100,000 – 137,400W</a:t>
            </a:r>
          </a:p>
          <a:p>
            <a:pPr marL="952394" lvl="2" indent="-342900">
              <a:spcAft>
                <a:spcPts val="1200"/>
              </a:spcAft>
              <a:buClr>
                <a:srgbClr val="FF6E00"/>
              </a:buClr>
              <a:buFont typeface="+mj-lt"/>
              <a:buAutoNum type="alphaLcParenR"/>
              <a:tabLst>
                <a:tab pos="263525" algn="l"/>
              </a:tabLst>
            </a:pPr>
            <a:r>
              <a:rPr lang="en-GB" sz="1800" dirty="0">
                <a:solidFill>
                  <a:srgbClr val="54565A"/>
                </a:solidFill>
                <a:latin typeface="Arial" charset="0"/>
              </a:rPr>
              <a:t>No. Answers could include: sun moving throughout day; sun going down at night; clouds/weather; </a:t>
            </a:r>
            <a:br>
              <a:rPr lang="en-GB" sz="1800" dirty="0">
                <a:solidFill>
                  <a:srgbClr val="54565A"/>
                </a:solidFill>
                <a:latin typeface="Arial" charset="0"/>
              </a:rPr>
            </a:br>
            <a:r>
              <a:rPr lang="en-GB" sz="1800" dirty="0">
                <a:solidFill>
                  <a:srgbClr val="54565A"/>
                </a:solidFill>
                <a:latin typeface="Arial" charset="0"/>
              </a:rPr>
              <a:t>sun lower in the winter; panels might get dirty; etc.</a:t>
            </a:r>
          </a:p>
          <a:p>
            <a:pPr marL="342900" lvl="0" indent="-342900">
              <a:spcAft>
                <a:spcPts val="600"/>
              </a:spcAft>
              <a:buClr>
                <a:srgbClr val="FF6E00"/>
              </a:buClr>
              <a:buFont typeface="+mj-lt"/>
              <a:buAutoNum type="arabicPeriod"/>
            </a:pPr>
            <a:r>
              <a:rPr lang="en-US" sz="1800" b="1" dirty="0">
                <a:solidFill>
                  <a:srgbClr val="54565A"/>
                </a:solidFill>
                <a:latin typeface="Arial"/>
                <a:cs typeface="Arial"/>
              </a:rPr>
              <a:t> 	</a:t>
            </a:r>
            <a:r>
              <a:rPr lang="en-US" sz="1800" dirty="0">
                <a:solidFill>
                  <a:srgbClr val="54565A"/>
                </a:solidFill>
                <a:latin typeface="Arial"/>
                <a:cs typeface="Arial"/>
              </a:rPr>
              <a:t>Around £300,000 </a:t>
            </a:r>
            <a:r>
              <a:rPr lang="en-GB" sz="1800" dirty="0">
                <a:solidFill>
                  <a:srgbClr val="54565A"/>
                </a:solidFill>
                <a:latin typeface="Arial" charset="0"/>
              </a:rPr>
              <a:t>– </a:t>
            </a:r>
            <a:r>
              <a:rPr lang="en-US" sz="1800" dirty="0">
                <a:solidFill>
                  <a:srgbClr val="54565A"/>
                </a:solidFill>
                <a:latin typeface="Arial"/>
                <a:cs typeface="Arial"/>
              </a:rPr>
              <a:t>£412,200</a:t>
            </a:r>
            <a:endParaRPr lang="en-US" sz="1800" dirty="0">
              <a:solidFill>
                <a:srgbClr val="54565A"/>
              </a:solidFill>
              <a:latin typeface="Arial"/>
              <a:ea typeface="ＭＳ 明朝"/>
              <a:cs typeface="Arial"/>
            </a:endParaRPr>
          </a:p>
        </p:txBody>
      </p:sp>
      <p:sp>
        <p:nvSpPr>
          <p:cNvPr id="4"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800060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5"/>
          <p:cNvSpPr txBox="1">
            <a:spLocks/>
          </p:cNvSpPr>
          <p:nvPr/>
        </p:nvSpPr>
        <p:spPr>
          <a:xfrm>
            <a:off x="571500" y="1021979"/>
            <a:ext cx="6806713"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Answers for </a:t>
            </a:r>
            <a:r>
              <a:rPr lang="en-US" sz="3200" b="1" spc="-5" dirty="0" smtClean="0">
                <a:solidFill>
                  <a:srgbClr val="FF6E00"/>
                </a:solidFill>
                <a:latin typeface="Arial"/>
                <a:cs typeface="Arial"/>
              </a:rPr>
              <a:t>Worksheet </a:t>
            </a:r>
            <a:r>
              <a:rPr lang="en-US" sz="3200" b="1" spc="-5" dirty="0">
                <a:solidFill>
                  <a:srgbClr val="FF6E00"/>
                </a:solidFill>
                <a:latin typeface="Arial"/>
                <a:cs typeface="Arial"/>
              </a:rPr>
              <a:t>14</a:t>
            </a:r>
            <a:r>
              <a:rPr lang="mr-IN" sz="3200" b="1" spc="-5" dirty="0">
                <a:solidFill>
                  <a:srgbClr val="FF6E00"/>
                </a:solidFill>
                <a:latin typeface="Arial"/>
                <a:cs typeface="Arial"/>
              </a:rPr>
              <a:t>–</a:t>
            </a:r>
            <a:r>
              <a:rPr lang="en-US" sz="3200" b="1" spc="-5" dirty="0">
                <a:solidFill>
                  <a:srgbClr val="FF6E00"/>
                </a:solidFill>
                <a:latin typeface="Arial"/>
                <a:cs typeface="Arial"/>
              </a:rPr>
              <a:t>16 (1)</a:t>
            </a:r>
            <a:endParaRPr lang="en-US" sz="3200" b="1" dirty="0">
              <a:solidFill>
                <a:srgbClr val="FF6E00"/>
              </a:solidFill>
              <a:latin typeface="Arial"/>
              <a:cs typeface="Arial"/>
            </a:endParaRPr>
          </a:p>
        </p:txBody>
      </p:sp>
      <p:sp>
        <p:nvSpPr>
          <p:cNvPr id="7" name="object 36">
            <a:extLst>
              <a:ext uri="{FF2B5EF4-FFF2-40B4-BE49-F238E27FC236}">
                <a16:creationId xmlns="" xmlns:a16="http://schemas.microsoft.com/office/drawing/2014/main" id="{94D22409-A29F-4C06-B55F-700C7640C896}"/>
              </a:ext>
            </a:extLst>
          </p:cNvPr>
          <p:cNvSpPr txBox="1">
            <a:spLocks/>
          </p:cNvSpPr>
          <p:nvPr/>
        </p:nvSpPr>
        <p:spPr>
          <a:xfrm>
            <a:off x="583222" y="1744340"/>
            <a:ext cx="11538634" cy="1600438"/>
          </a:xfrm>
          <a:prstGeom prst="rect">
            <a:avLst/>
          </a:prstGeom>
          <a:noFill/>
        </p:spPr>
        <p:txBody>
          <a:bodyPr vert="horz" wrap="square" lIns="0" tIns="0" rIns="0" bIns="0" rtlCol="0">
            <a:spAutoFit/>
          </a:bodyPr>
          <a:lstStyle/>
          <a:p>
            <a:pPr lvl="0">
              <a:spcAft>
                <a:spcPts val="600"/>
              </a:spcAft>
            </a:pPr>
            <a:r>
              <a:rPr lang="en-GB" sz="1800" dirty="0">
                <a:solidFill>
                  <a:srgbClr val="54565A"/>
                </a:solidFill>
                <a:latin typeface="Arial"/>
                <a:cs typeface="Arial"/>
              </a:rPr>
              <a:t>Answers will vary depending on solar panel arrangement.</a:t>
            </a:r>
          </a:p>
          <a:p>
            <a:pPr marL="342900" lvl="0" indent="-342900">
              <a:lnSpc>
                <a:spcPct val="150000"/>
              </a:lnSpc>
              <a:spcAft>
                <a:spcPts val="600"/>
              </a:spcAft>
              <a:buClr>
                <a:srgbClr val="FF6E00"/>
              </a:buClr>
              <a:buFont typeface="+mj-lt"/>
              <a:buAutoNum type="arabicPeriod"/>
            </a:pPr>
            <a:r>
              <a:rPr lang="en-GB" sz="1800" b="1" dirty="0">
                <a:solidFill>
                  <a:srgbClr val="54565A"/>
                </a:solidFill>
                <a:latin typeface="Arial"/>
                <a:cs typeface="Arial"/>
              </a:rPr>
              <a:t> 	</a:t>
            </a:r>
            <a:r>
              <a:rPr lang="en-GB" sz="1800" dirty="0">
                <a:solidFill>
                  <a:srgbClr val="54565A"/>
                </a:solidFill>
                <a:latin typeface="Arial"/>
                <a:cs typeface="Arial"/>
              </a:rPr>
              <a:t>Total area on plan = around 360</a:t>
            </a:r>
            <a:r>
              <a:rPr lang="en-GB" sz="1800" dirty="0">
                <a:solidFill>
                  <a:srgbClr val="54565A"/>
                </a:solidFill>
                <a:latin typeface="Arial" charset="0"/>
              </a:rPr>
              <a:t>–</a:t>
            </a:r>
            <a:r>
              <a:rPr lang="en-GB" sz="1800" dirty="0">
                <a:solidFill>
                  <a:srgbClr val="54565A"/>
                </a:solidFill>
                <a:latin typeface="Arial"/>
                <a:cs typeface="Arial"/>
              </a:rPr>
              <a:t>495cm</a:t>
            </a:r>
            <a:r>
              <a:rPr lang="en-GB" sz="1800" baseline="30000" dirty="0">
                <a:solidFill>
                  <a:srgbClr val="54565A"/>
                </a:solidFill>
                <a:latin typeface="Arial"/>
                <a:cs typeface="Arial"/>
              </a:rPr>
              <a:t>2</a:t>
            </a:r>
            <a:r>
              <a:rPr lang="en-GB" sz="1800" dirty="0">
                <a:solidFill>
                  <a:srgbClr val="54565A"/>
                </a:solidFill>
                <a:latin typeface="Arial"/>
                <a:cs typeface="Arial"/>
              </a:rPr>
              <a:t/>
            </a:r>
            <a:br>
              <a:rPr lang="en-GB" sz="1800" dirty="0">
                <a:solidFill>
                  <a:srgbClr val="54565A"/>
                </a:solidFill>
                <a:latin typeface="Arial"/>
                <a:cs typeface="Arial"/>
              </a:rPr>
            </a:br>
            <a:r>
              <a:rPr lang="en-GB" sz="1800" dirty="0">
                <a:solidFill>
                  <a:srgbClr val="54565A"/>
                </a:solidFill>
                <a:latin typeface="Arial"/>
                <a:cs typeface="Arial"/>
              </a:rPr>
              <a:t>	Scale is approx. 6cm : 10m</a:t>
            </a:r>
            <a:br>
              <a:rPr lang="en-GB" sz="1800" dirty="0">
                <a:solidFill>
                  <a:srgbClr val="54565A"/>
                </a:solidFill>
                <a:latin typeface="Arial"/>
                <a:cs typeface="Arial"/>
              </a:rPr>
            </a:br>
            <a:r>
              <a:rPr lang="en-GB" sz="1800" dirty="0">
                <a:solidFill>
                  <a:srgbClr val="54565A"/>
                </a:solidFill>
                <a:latin typeface="Arial"/>
                <a:cs typeface="Arial"/>
              </a:rPr>
              <a:t>	So total solar panel area is around 1000</a:t>
            </a:r>
            <a:r>
              <a:rPr lang="en-GB" sz="1800" dirty="0">
                <a:solidFill>
                  <a:srgbClr val="54565A"/>
                </a:solidFill>
                <a:latin typeface="Arial" charset="0"/>
              </a:rPr>
              <a:t>–</a:t>
            </a:r>
            <a:r>
              <a:rPr lang="en-GB" sz="1800" dirty="0">
                <a:solidFill>
                  <a:srgbClr val="54565A"/>
                </a:solidFill>
                <a:latin typeface="Arial"/>
                <a:cs typeface="Arial"/>
              </a:rPr>
              <a:t>1375</a:t>
            </a:r>
          </a:p>
        </p:txBody>
      </p:sp>
      <p:sp>
        <p:nvSpPr>
          <p:cNvPr id="4"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32005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71500" y="1021979"/>
            <a:ext cx="6806713"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Answers for </a:t>
            </a:r>
            <a:r>
              <a:rPr lang="en-US" sz="3200" b="1" spc="-5" dirty="0" smtClean="0">
                <a:solidFill>
                  <a:srgbClr val="FF6E00"/>
                </a:solidFill>
                <a:latin typeface="Arial"/>
                <a:cs typeface="Arial"/>
              </a:rPr>
              <a:t>Worksheet </a:t>
            </a:r>
            <a:r>
              <a:rPr lang="en-US" sz="3200" b="1" spc="-5" dirty="0">
                <a:solidFill>
                  <a:srgbClr val="FF6E00"/>
                </a:solidFill>
                <a:latin typeface="Arial"/>
                <a:cs typeface="Arial"/>
              </a:rPr>
              <a:t>14</a:t>
            </a:r>
            <a:r>
              <a:rPr lang="mr-IN" sz="3200" b="1" spc="-5" dirty="0">
                <a:solidFill>
                  <a:srgbClr val="FF6E00"/>
                </a:solidFill>
                <a:latin typeface="Arial"/>
                <a:cs typeface="Arial"/>
              </a:rPr>
              <a:t>–</a:t>
            </a:r>
            <a:r>
              <a:rPr lang="en-US" sz="3200" b="1" spc="-5" dirty="0">
                <a:solidFill>
                  <a:srgbClr val="FF6E00"/>
                </a:solidFill>
                <a:latin typeface="Arial"/>
                <a:cs typeface="Arial"/>
              </a:rPr>
              <a:t>16 (2)</a:t>
            </a:r>
            <a:endParaRPr lang="en-US" sz="3200" b="1" dirty="0">
              <a:solidFill>
                <a:srgbClr val="FF6E00"/>
              </a:solidFill>
              <a:latin typeface="Arial"/>
              <a:cs typeface="Arial"/>
            </a:endParaRPr>
          </a:p>
        </p:txBody>
      </p:sp>
      <p:sp>
        <p:nvSpPr>
          <p:cNvPr id="6" name="object 36">
            <a:extLst>
              <a:ext uri="{FF2B5EF4-FFF2-40B4-BE49-F238E27FC236}">
                <a16:creationId xmlns="" xmlns:a16="http://schemas.microsoft.com/office/drawing/2014/main" id="{94D22409-A29F-4C06-B55F-700C7640C896}"/>
              </a:ext>
            </a:extLst>
          </p:cNvPr>
          <p:cNvSpPr txBox="1">
            <a:spLocks/>
          </p:cNvSpPr>
          <p:nvPr/>
        </p:nvSpPr>
        <p:spPr>
          <a:xfrm>
            <a:off x="557217" y="1744340"/>
            <a:ext cx="11538634" cy="1184940"/>
          </a:xfrm>
          <a:prstGeom prst="rect">
            <a:avLst/>
          </a:prstGeom>
          <a:noFill/>
        </p:spPr>
        <p:txBody>
          <a:bodyPr vert="horz" wrap="square" lIns="0" tIns="0" rIns="0" bIns="0" rtlCol="0">
            <a:spAutoFit/>
          </a:bodyPr>
          <a:lstStyle/>
          <a:p>
            <a:pPr marL="342900" indent="-342900">
              <a:spcAft>
                <a:spcPts val="600"/>
              </a:spcAft>
              <a:buClr>
                <a:srgbClr val="FF6E00"/>
              </a:buClr>
              <a:buFont typeface="+mj-lt"/>
              <a:buAutoNum type="arabicPeriod" startAt="2"/>
            </a:pPr>
            <a:r>
              <a:rPr lang="en-GB" sz="1800" b="1" dirty="0">
                <a:solidFill>
                  <a:srgbClr val="54565A"/>
                </a:solidFill>
                <a:latin typeface="Arial"/>
                <a:cs typeface="Arial"/>
              </a:rPr>
              <a:t> 	</a:t>
            </a:r>
            <a:r>
              <a:rPr lang="en-GB" sz="1800" dirty="0">
                <a:solidFill>
                  <a:srgbClr val="54565A"/>
                </a:solidFill>
                <a:latin typeface="Arial"/>
                <a:cs typeface="Arial"/>
              </a:rPr>
              <a:t>Divide £400,000 by the installation cost and multiply by the maximum output to reach a maximum output </a:t>
            </a:r>
            <a:br>
              <a:rPr lang="en-GB" sz="1800" dirty="0">
                <a:solidFill>
                  <a:srgbClr val="54565A"/>
                </a:solidFill>
                <a:latin typeface="Arial"/>
                <a:cs typeface="Arial"/>
              </a:rPr>
            </a:br>
            <a:r>
              <a:rPr lang="en-GB" sz="1800" dirty="0">
                <a:solidFill>
                  <a:srgbClr val="54565A"/>
                </a:solidFill>
                <a:latin typeface="Arial"/>
                <a:cs typeface="Arial"/>
              </a:rPr>
              <a:t>	per solar array to compare between different brands (see table below). </a:t>
            </a:r>
          </a:p>
          <a:p>
            <a:pPr marL="366713" lvl="1">
              <a:spcAft>
                <a:spcPts val="600"/>
              </a:spcAft>
            </a:pPr>
            <a:r>
              <a:rPr lang="en-GB" sz="1800" dirty="0">
                <a:solidFill>
                  <a:srgbClr val="54565A"/>
                </a:solidFill>
                <a:latin typeface="Arial"/>
                <a:cs typeface="Arial"/>
              </a:rPr>
              <a:t>	AZ Electronics panels have best cost/output ratio. More efficient panels are much more expensive, so will </a:t>
            </a:r>
            <a:br>
              <a:rPr lang="en-GB" sz="1800" dirty="0">
                <a:solidFill>
                  <a:srgbClr val="54565A"/>
                </a:solidFill>
                <a:latin typeface="Arial"/>
                <a:cs typeface="Arial"/>
              </a:rPr>
            </a:br>
            <a:r>
              <a:rPr lang="en-GB" sz="1800" dirty="0">
                <a:solidFill>
                  <a:srgbClr val="54565A"/>
                </a:solidFill>
                <a:latin typeface="Arial"/>
                <a:cs typeface="Arial"/>
              </a:rPr>
              <a:t>	not be able to cover area. Lower-cost panels will save money but will produce less power.</a:t>
            </a:r>
          </a:p>
        </p:txBody>
      </p:sp>
      <p:graphicFrame>
        <p:nvGraphicFramePr>
          <p:cNvPr id="5" name="Table 4">
            <a:extLst>
              <a:ext uri="{FF2B5EF4-FFF2-40B4-BE49-F238E27FC236}">
                <a16:creationId xmlns="" xmlns:a16="http://schemas.microsoft.com/office/drawing/2014/main" id="{74424EE5-78CD-4CDA-B9D6-F402AB4D9143}"/>
              </a:ext>
            </a:extLst>
          </p:cNvPr>
          <p:cNvGraphicFramePr>
            <a:graphicFrameLocks noGrp="1"/>
          </p:cNvGraphicFramePr>
          <p:nvPr>
            <p:extLst>
              <p:ext uri="{D42A27DB-BD31-4B8C-83A1-F6EECF244321}">
                <p14:modId xmlns:p14="http://schemas.microsoft.com/office/powerpoint/2010/main" val="1511985569"/>
              </p:ext>
            </p:extLst>
          </p:nvPr>
        </p:nvGraphicFramePr>
        <p:xfrm>
          <a:off x="583223" y="3216951"/>
          <a:ext cx="11112468" cy="2618412"/>
        </p:xfrm>
        <a:graphic>
          <a:graphicData uri="http://schemas.openxmlformats.org/drawingml/2006/table">
            <a:tbl>
              <a:tblPr/>
              <a:tblGrid>
                <a:gridCol w="2222161">
                  <a:extLst>
                    <a:ext uri="{9D8B030D-6E8A-4147-A177-3AD203B41FA5}">
                      <a16:colId xmlns="" xmlns:a16="http://schemas.microsoft.com/office/drawing/2014/main" val="20000"/>
                    </a:ext>
                  </a:extLst>
                </a:gridCol>
                <a:gridCol w="2222161">
                  <a:extLst>
                    <a:ext uri="{9D8B030D-6E8A-4147-A177-3AD203B41FA5}">
                      <a16:colId xmlns="" xmlns:a16="http://schemas.microsoft.com/office/drawing/2014/main" val="20003"/>
                    </a:ext>
                  </a:extLst>
                </a:gridCol>
                <a:gridCol w="2222161">
                  <a:extLst>
                    <a:ext uri="{9D8B030D-6E8A-4147-A177-3AD203B41FA5}">
                      <a16:colId xmlns="" xmlns:a16="http://schemas.microsoft.com/office/drawing/2014/main" val="20004"/>
                    </a:ext>
                  </a:extLst>
                </a:gridCol>
                <a:gridCol w="2223825">
                  <a:extLst>
                    <a:ext uri="{9D8B030D-6E8A-4147-A177-3AD203B41FA5}">
                      <a16:colId xmlns="" xmlns:a16="http://schemas.microsoft.com/office/drawing/2014/main" val="20001"/>
                    </a:ext>
                  </a:extLst>
                </a:gridCol>
                <a:gridCol w="2222160">
                  <a:extLst>
                    <a:ext uri="{9D8B030D-6E8A-4147-A177-3AD203B41FA5}">
                      <a16:colId xmlns="" xmlns:a16="http://schemas.microsoft.com/office/drawing/2014/main" val="20002"/>
                    </a:ext>
                  </a:extLst>
                </a:gridCol>
              </a:tblGrid>
              <a:tr h="940712">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Manufacturer </a:t>
                      </a:r>
                    </a:p>
                  </a:txBody>
                  <a:tcPr marL="18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Installation </a:t>
                      </a:r>
                      <a:b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b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cost (£/m</a:t>
                      </a:r>
                      <a:r>
                        <a:rPr kumimoji="0" lang="en-GB" altLang="en-US" sz="1600" b="1" i="0" u="none" strike="noStrike" cap="none" normalizeH="0" baseline="30000" dirty="0">
                          <a:ln>
                            <a:noFill/>
                          </a:ln>
                          <a:solidFill>
                            <a:srgbClr val="FFFFFF"/>
                          </a:solidFill>
                          <a:effectLst/>
                          <a:latin typeface="Arial" charset="0"/>
                          <a:ea typeface="Arial" charset="0"/>
                          <a:cs typeface="Arial" charset="0"/>
                          <a:sym typeface="Gill Sans" charset="0"/>
                        </a:rPr>
                        <a:t>2</a:t>
                      </a: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a:t>
                      </a:r>
                      <a:endParaRPr kumimoji="0" lang="en-GB" altLang="en-US" sz="1600" b="1" i="0" u="none" strike="noStrike" cap="none" normalizeH="0" baseline="30000" dirty="0">
                        <a:ln>
                          <a:noFill/>
                        </a:ln>
                        <a:solidFill>
                          <a:srgbClr val="FFFFFF"/>
                        </a:solidFill>
                        <a:effectLst/>
                        <a:latin typeface="Arial" charset="0"/>
                        <a:ea typeface="Arial" charset="0"/>
                        <a:cs typeface="Arial" charset="0"/>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Number of solar panels in array (rounded down)</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Maximum </a:t>
                      </a:r>
                      <a:b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b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output (W/m</a:t>
                      </a:r>
                      <a:r>
                        <a:rPr kumimoji="0" lang="en-GB" altLang="en-US" sz="1600" b="1" i="0" u="none" strike="noStrike" cap="none" normalizeH="0" baseline="30000" dirty="0">
                          <a:ln>
                            <a:noFill/>
                          </a:ln>
                          <a:solidFill>
                            <a:srgbClr val="FFFFFF"/>
                          </a:solidFill>
                          <a:effectLst/>
                          <a:latin typeface="Arial" charset="0"/>
                          <a:ea typeface="Arial" charset="0"/>
                          <a:cs typeface="Arial" charset="0"/>
                          <a:sym typeface="Gill Sans" charset="0"/>
                        </a:rPr>
                        <a:t>2</a:t>
                      </a: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a:t>
                      </a:r>
                      <a:endParaRPr kumimoji="0" lang="en-GB" altLang="en-US" sz="1600" b="1" i="0" u="none" strike="noStrike" cap="none" normalizeH="0" baseline="30000" dirty="0">
                        <a:ln>
                          <a:noFill/>
                        </a:ln>
                        <a:solidFill>
                          <a:srgbClr val="FFFFFF"/>
                        </a:solidFill>
                        <a:effectLst/>
                        <a:latin typeface="Arial" charset="0"/>
                        <a:ea typeface="Arial" charset="0"/>
                        <a:cs typeface="Arial" charset="0"/>
                        <a:sym typeface="Gill Sans" charset="0"/>
                      </a:endParaRP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Maximum output of whole array (/W)</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extLst>
                  <a:ext uri="{0D108BD9-81ED-4DB2-BD59-A6C34878D82A}">
                    <a16:rowId xmlns="" xmlns:a16="http://schemas.microsoft.com/office/drawing/2014/main" val="10000"/>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SunnyTech</a:t>
                      </a:r>
                    </a:p>
                  </a:txBody>
                  <a:tcPr marL="18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180</a:t>
                      </a:r>
                    </a:p>
                  </a:txBody>
                  <a:tcPr marL="90000" marR="936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2,222</a:t>
                      </a:r>
                    </a:p>
                  </a:txBody>
                  <a:tcPr marL="90000" marR="86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80</a:t>
                      </a:r>
                    </a:p>
                  </a:txBody>
                  <a:tcPr marL="90000" marR="936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177,760</a:t>
                      </a:r>
                    </a:p>
                  </a:txBody>
                  <a:tcPr marL="90000" marR="72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 xmlns:a16="http://schemas.microsoft.com/office/drawing/2014/main" val="10001"/>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Fusion</a:t>
                      </a:r>
                    </a:p>
                  </a:txBody>
                  <a:tcPr marL="18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210</a:t>
                      </a:r>
                    </a:p>
                  </a:txBody>
                  <a:tcPr marL="90000" marR="936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1,904</a:t>
                      </a:r>
                    </a:p>
                  </a:txBody>
                  <a:tcPr marL="90000" marR="86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100</a:t>
                      </a:r>
                    </a:p>
                  </a:txBody>
                  <a:tcPr marL="90000" marR="936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190,400</a:t>
                      </a:r>
                    </a:p>
                  </a:txBody>
                  <a:tcPr marL="90000" marR="72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 xmlns:a16="http://schemas.microsoft.com/office/drawing/2014/main" val="10002"/>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6E00"/>
                          </a:solidFill>
                          <a:effectLst/>
                          <a:latin typeface="Arial" charset="0"/>
                          <a:ea typeface="Arial" charset="0"/>
                          <a:cs typeface="Arial" charset="0"/>
                          <a:sym typeface="Gill Sans" charset="0"/>
                        </a:rPr>
                        <a:t>AZ Electronics</a:t>
                      </a:r>
                    </a:p>
                  </a:txBody>
                  <a:tcPr marL="18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6E00"/>
                          </a:solidFill>
                          <a:effectLst/>
                          <a:latin typeface="Arial" charset="0"/>
                          <a:ea typeface="Arial" charset="0"/>
                          <a:cs typeface="Arial" charset="0"/>
                          <a:sym typeface="Gill Sans" charset="0"/>
                        </a:rPr>
                        <a:t>300</a:t>
                      </a:r>
                    </a:p>
                  </a:txBody>
                  <a:tcPr marL="90000" marR="936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6E00"/>
                          </a:solidFill>
                          <a:effectLst/>
                          <a:latin typeface="Arial" charset="0"/>
                          <a:ea typeface="Arial" charset="0"/>
                          <a:cs typeface="Arial" charset="0"/>
                          <a:sym typeface="Gill Sans" charset="0"/>
                        </a:rPr>
                        <a:t>1,333</a:t>
                      </a:r>
                    </a:p>
                  </a:txBody>
                  <a:tcPr marL="90000" marR="86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6E00"/>
                          </a:solidFill>
                          <a:effectLst/>
                          <a:latin typeface="Arial" charset="0"/>
                          <a:ea typeface="Arial" charset="0"/>
                          <a:cs typeface="Arial" charset="0"/>
                          <a:sym typeface="Gill Sans" charset="0"/>
                        </a:rPr>
                        <a:t>150</a:t>
                      </a:r>
                    </a:p>
                  </a:txBody>
                  <a:tcPr marL="90000" marR="936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6E00"/>
                          </a:solidFill>
                          <a:effectLst/>
                          <a:latin typeface="Arial" charset="0"/>
                          <a:ea typeface="Arial" charset="0"/>
                          <a:cs typeface="Arial" charset="0"/>
                          <a:sym typeface="Gill Sans" charset="0"/>
                        </a:rPr>
                        <a:t>199,950</a:t>
                      </a:r>
                    </a:p>
                  </a:txBody>
                  <a:tcPr marL="90000" marR="72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PowerSun</a:t>
                      </a:r>
                    </a:p>
                  </a:txBody>
                  <a:tcPr marL="18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510</a:t>
                      </a:r>
                    </a:p>
                  </a:txBody>
                  <a:tcPr marL="90000" marR="936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784</a:t>
                      </a:r>
                    </a:p>
                  </a:txBody>
                  <a:tcPr marL="90000" marR="86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230</a:t>
                      </a:r>
                    </a:p>
                  </a:txBody>
                  <a:tcPr marL="90000" marR="936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180,320</a:t>
                      </a:r>
                    </a:p>
                  </a:txBody>
                  <a:tcPr marL="90000" marR="72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 xmlns:a16="http://schemas.microsoft.com/office/drawing/2014/main" val="10004"/>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Easthouse</a:t>
                      </a:r>
                    </a:p>
                  </a:txBody>
                  <a:tcPr marL="18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1,200</a:t>
                      </a:r>
                    </a:p>
                  </a:txBody>
                  <a:tcPr marL="90000" marR="936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333</a:t>
                      </a:r>
                    </a:p>
                  </a:txBody>
                  <a:tcPr marL="90000" marR="86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300</a:t>
                      </a:r>
                    </a:p>
                  </a:txBody>
                  <a:tcPr marL="90000" marR="936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99,900</a:t>
                      </a:r>
                    </a:p>
                  </a:txBody>
                  <a:tcPr marL="90000" marR="720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 xmlns:a16="http://schemas.microsoft.com/office/drawing/2014/main" val="10005"/>
                  </a:ext>
                </a:extLst>
              </a:tr>
            </a:tbl>
          </a:graphicData>
        </a:graphic>
      </p:graphicFrame>
      <p:sp>
        <p:nvSpPr>
          <p:cNvPr id="7"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64603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57217" y="1028700"/>
            <a:ext cx="42164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Learning </a:t>
            </a:r>
            <a:r>
              <a:rPr lang="en-US" sz="3200" b="1" spc="-5" dirty="0" smtClean="0">
                <a:solidFill>
                  <a:srgbClr val="FF6E00"/>
                </a:solidFill>
                <a:latin typeface="Arial"/>
                <a:cs typeface="Arial"/>
              </a:rPr>
              <a:t>Objectives</a:t>
            </a:r>
            <a:endParaRPr lang="en-US" sz="3200" b="1" spc="-5" dirty="0">
              <a:solidFill>
                <a:srgbClr val="FF6E00"/>
              </a:solidFill>
              <a:latin typeface="Arial"/>
              <a:cs typeface="Arial"/>
            </a:endParaRPr>
          </a:p>
        </p:txBody>
      </p:sp>
      <p:sp>
        <p:nvSpPr>
          <p:cNvPr id="13" name="object 36"/>
          <p:cNvSpPr txBox="1"/>
          <p:nvPr/>
        </p:nvSpPr>
        <p:spPr>
          <a:xfrm>
            <a:off x="557217" y="1814735"/>
            <a:ext cx="7493001" cy="3893374"/>
          </a:xfrm>
          <a:prstGeom prst="rect">
            <a:avLst/>
          </a:prstGeom>
        </p:spPr>
        <p:txBody>
          <a:bodyPr vert="horz" wrap="square" lIns="0" tIns="0" rIns="0" bIns="0" rtlCol="0" anchor="t">
            <a:spAutoFit/>
          </a:bodyPr>
          <a:lstStyle/>
          <a:p>
            <a:pPr marL="342900" indent="-342900">
              <a:lnSpc>
                <a:spcPct val="150000"/>
              </a:lnSpc>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Know how to take measurements from scale drawings</a:t>
            </a:r>
          </a:p>
          <a:p>
            <a:pPr marL="342900" indent="-342900">
              <a:lnSpc>
                <a:spcPct val="150000"/>
              </a:lnSpc>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Solve a problem using your measurements</a:t>
            </a:r>
          </a:p>
          <a:p>
            <a:pPr marL="342900" indent="-342900">
              <a:lnSpc>
                <a:spcPct val="150000"/>
              </a:lnSpc>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Calculate areas of composite shapes</a:t>
            </a:r>
          </a:p>
          <a:p>
            <a:pPr marL="342900" indent="-342900">
              <a:lnSpc>
                <a:spcPct val="150000"/>
              </a:lnSpc>
              <a:spcAft>
                <a:spcPts val="1200"/>
              </a:spcAft>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Analyse your solution to understand its effects</a:t>
            </a:r>
          </a:p>
          <a:p>
            <a:pPr>
              <a:lnSpc>
                <a:spcPct val="150000"/>
              </a:lnSpc>
              <a:buClr>
                <a:srgbClr val="00AAE7"/>
              </a:buClr>
              <a:buSzPct val="90000"/>
              <a:tabLst>
                <a:tab pos="926465" algn="l"/>
                <a:tab pos="927100" algn="l"/>
              </a:tabLst>
            </a:pPr>
            <a:r>
              <a:rPr lang="en-US" sz="1800" b="1" dirty="0">
                <a:solidFill>
                  <a:srgbClr val="FF6E00"/>
                </a:solidFill>
                <a:latin typeface="Helvetica" charset="0"/>
                <a:ea typeface="Helvetica" charset="0"/>
                <a:cs typeface="Helvetica" charset="0"/>
              </a:rPr>
              <a:t>Learning outcomes:</a:t>
            </a:r>
          </a:p>
          <a:p>
            <a:pPr marL="342900" indent="-342900">
              <a:lnSpc>
                <a:spcPct val="150000"/>
              </a:lnSpc>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Ability to make accurate measurements</a:t>
            </a:r>
          </a:p>
          <a:p>
            <a:pPr marL="342900" indent="-342900">
              <a:lnSpc>
                <a:spcPct val="150000"/>
              </a:lnSpc>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Accurate calculations of area</a:t>
            </a:r>
          </a:p>
          <a:p>
            <a:pPr marL="342900" indent="-342900">
              <a:lnSpc>
                <a:spcPct val="150000"/>
              </a:lnSpc>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Create an effective solution to the problem</a:t>
            </a:r>
          </a:p>
          <a:p>
            <a:pPr marL="342900" indent="-342900">
              <a:lnSpc>
                <a:spcPct val="150000"/>
              </a:lnSpc>
              <a:buClr>
                <a:srgbClr val="FF6E00"/>
              </a:buClr>
              <a:buSzPct val="90000"/>
              <a:buFont typeface="Wingdings" charset="2"/>
              <a:buChar char="v"/>
              <a:tabLst>
                <a:tab pos="926465" algn="l"/>
                <a:tab pos="927100" algn="l"/>
              </a:tabLst>
            </a:pPr>
            <a:r>
              <a:rPr lang="en-US" sz="1800" dirty="0">
                <a:solidFill>
                  <a:srgbClr val="54565A"/>
                </a:solidFill>
                <a:latin typeface="Arial" charset="0"/>
                <a:ea typeface="Arial" charset="0"/>
                <a:cs typeface="Arial" charset="0"/>
              </a:rPr>
              <a:t>Clearly explain the reasoning for your solution</a:t>
            </a:r>
          </a:p>
        </p:txBody>
      </p:sp>
      <p:pic>
        <p:nvPicPr>
          <p:cNvPr id="28" name="Picture 27">
            <a:extLst>
              <a:ext uri="{FF2B5EF4-FFF2-40B4-BE49-F238E27FC236}">
                <a16:creationId xmlns="" xmlns:a16="http://schemas.microsoft.com/office/drawing/2014/main" id="{E8B39709-C45C-4BA0-A691-DCD6CBC442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6587" y="1908263"/>
            <a:ext cx="4929187" cy="3706319"/>
          </a:xfrm>
          <a:prstGeom prst="rect">
            <a:avLst/>
          </a:prstGeom>
        </p:spPr>
      </p:pic>
      <p:sp>
        <p:nvSpPr>
          <p:cNvPr id="5"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34056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5"/>
          <p:cNvSpPr txBox="1">
            <a:spLocks/>
          </p:cNvSpPr>
          <p:nvPr/>
        </p:nvSpPr>
        <p:spPr>
          <a:xfrm>
            <a:off x="571500" y="1021979"/>
            <a:ext cx="6806713"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Answers for </a:t>
            </a:r>
            <a:r>
              <a:rPr lang="en-US" sz="3200" b="1" spc="-5" dirty="0" smtClean="0">
                <a:solidFill>
                  <a:srgbClr val="FF6E00"/>
                </a:solidFill>
                <a:latin typeface="Arial"/>
                <a:cs typeface="Arial"/>
              </a:rPr>
              <a:t>Worksheet </a:t>
            </a:r>
            <a:r>
              <a:rPr lang="en-US" sz="3200" b="1" spc="-5" dirty="0">
                <a:solidFill>
                  <a:srgbClr val="FF6E00"/>
                </a:solidFill>
                <a:latin typeface="Arial"/>
                <a:cs typeface="Arial"/>
              </a:rPr>
              <a:t>14</a:t>
            </a:r>
            <a:r>
              <a:rPr lang="mr-IN" sz="3200" b="1" spc="-5" dirty="0">
                <a:solidFill>
                  <a:srgbClr val="FF6E00"/>
                </a:solidFill>
                <a:latin typeface="Arial"/>
                <a:cs typeface="Arial"/>
              </a:rPr>
              <a:t>–</a:t>
            </a:r>
            <a:r>
              <a:rPr lang="en-US" sz="3200" b="1" spc="-5" dirty="0">
                <a:solidFill>
                  <a:srgbClr val="FF6E00"/>
                </a:solidFill>
                <a:latin typeface="Arial"/>
                <a:cs typeface="Arial"/>
              </a:rPr>
              <a:t>16 (3)</a:t>
            </a:r>
            <a:endParaRPr lang="en-US" sz="3200" b="1" dirty="0">
              <a:solidFill>
                <a:srgbClr val="FF6E00"/>
              </a:solidFill>
              <a:latin typeface="Arial"/>
              <a:cs typeface="Arial"/>
            </a:endParaRPr>
          </a:p>
        </p:txBody>
      </p:sp>
      <p:sp>
        <p:nvSpPr>
          <p:cNvPr id="7" name="object 36">
            <a:extLst>
              <a:ext uri="{FF2B5EF4-FFF2-40B4-BE49-F238E27FC236}">
                <a16:creationId xmlns="" xmlns:a16="http://schemas.microsoft.com/office/drawing/2014/main" id="{94D22409-A29F-4C06-B55F-700C7640C896}"/>
              </a:ext>
            </a:extLst>
          </p:cNvPr>
          <p:cNvSpPr txBox="1">
            <a:spLocks/>
          </p:cNvSpPr>
          <p:nvPr/>
        </p:nvSpPr>
        <p:spPr>
          <a:xfrm>
            <a:off x="557217" y="1744340"/>
            <a:ext cx="11538634" cy="984885"/>
          </a:xfrm>
          <a:prstGeom prst="rect">
            <a:avLst/>
          </a:prstGeom>
          <a:noFill/>
        </p:spPr>
        <p:txBody>
          <a:bodyPr vert="horz" wrap="square" lIns="0" tIns="0" rIns="0" bIns="0" rtlCol="0">
            <a:spAutoFit/>
          </a:bodyPr>
          <a:lstStyle/>
          <a:p>
            <a:pPr lvl="0">
              <a:spcAft>
                <a:spcPts val="1200"/>
              </a:spcAft>
            </a:pPr>
            <a:r>
              <a:rPr lang="en-GB" sz="1800" dirty="0">
                <a:solidFill>
                  <a:srgbClr val="54565A"/>
                </a:solidFill>
                <a:latin typeface="Arial"/>
                <a:cs typeface="Arial"/>
              </a:rPr>
              <a:t>Answers will vary depending on solar panel arrangement.</a:t>
            </a:r>
          </a:p>
          <a:p>
            <a:pPr marL="342900" lvl="0" indent="-342900">
              <a:spcAft>
                <a:spcPts val="600"/>
              </a:spcAft>
              <a:buClr>
                <a:srgbClr val="FF6E00"/>
              </a:buClr>
              <a:buFont typeface="+mj-lt"/>
              <a:buAutoNum type="arabicPeriod" startAt="2"/>
            </a:pPr>
            <a:r>
              <a:rPr lang="en-GB" sz="1800" dirty="0">
                <a:solidFill>
                  <a:srgbClr val="54565A"/>
                </a:solidFill>
                <a:latin typeface="Arial"/>
                <a:cs typeface="Arial"/>
              </a:rPr>
              <a:t>(Cont.) AZ panels have best cost/output ratio. More efficient panels are much more expensive, </a:t>
            </a:r>
            <a:br>
              <a:rPr lang="en-GB" sz="1800" dirty="0">
                <a:solidFill>
                  <a:srgbClr val="54565A"/>
                </a:solidFill>
                <a:latin typeface="Arial"/>
                <a:cs typeface="Arial"/>
              </a:rPr>
            </a:br>
            <a:r>
              <a:rPr lang="en-GB" sz="1800" dirty="0">
                <a:solidFill>
                  <a:srgbClr val="54565A"/>
                </a:solidFill>
                <a:latin typeface="Arial"/>
                <a:cs typeface="Arial"/>
              </a:rPr>
              <a:t>so will not be able to cover area. Lower-cost panels will save money but will produce less power.</a:t>
            </a:r>
          </a:p>
        </p:txBody>
      </p:sp>
      <p:sp>
        <p:nvSpPr>
          <p:cNvPr id="4"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438867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71500" y="1028700"/>
            <a:ext cx="42164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How </a:t>
            </a:r>
            <a:r>
              <a:rPr lang="en-US" sz="3200" b="1" spc="-5" dirty="0" smtClean="0">
                <a:solidFill>
                  <a:srgbClr val="FF6E00"/>
                </a:solidFill>
                <a:latin typeface="Arial"/>
                <a:cs typeface="Arial"/>
              </a:rPr>
              <a:t>did you </a:t>
            </a:r>
            <a:r>
              <a:rPr lang="en-US" sz="3200" b="1" spc="-5" dirty="0">
                <a:solidFill>
                  <a:srgbClr val="FF6E00"/>
                </a:solidFill>
                <a:latin typeface="Arial"/>
                <a:cs typeface="Arial"/>
              </a:rPr>
              <a:t>do?</a:t>
            </a:r>
          </a:p>
        </p:txBody>
      </p:sp>
      <p:sp>
        <p:nvSpPr>
          <p:cNvPr id="13" name="object 36"/>
          <p:cNvSpPr txBox="1"/>
          <p:nvPr/>
        </p:nvSpPr>
        <p:spPr>
          <a:xfrm>
            <a:off x="557217" y="1949522"/>
            <a:ext cx="7493001" cy="3323987"/>
          </a:xfrm>
          <a:prstGeom prst="rect">
            <a:avLst/>
          </a:prstGeom>
        </p:spPr>
        <p:txBody>
          <a:bodyPr vert="horz" wrap="square" lIns="0" tIns="0" rIns="0" bIns="0" rtlCol="0" anchor="ctr">
            <a:spAutoFit/>
          </a:bodyPr>
          <a:lstStyle/>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ea typeface="Arial" charset="0"/>
                <a:cs typeface="Arial" charset="0"/>
              </a:rPr>
              <a:t>Know how to take measurements from scale drawings</a:t>
            </a:r>
          </a:p>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ea typeface="Arial" charset="0"/>
                <a:cs typeface="Arial" charset="0"/>
              </a:rPr>
              <a:t>Solve a problem using your measurements</a:t>
            </a:r>
          </a:p>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ea typeface="Arial" charset="0"/>
                <a:cs typeface="Arial" charset="0"/>
              </a:rPr>
              <a:t>Calculate areas of composite shapes</a:t>
            </a:r>
          </a:p>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ea typeface="Arial" charset="0"/>
                <a:cs typeface="Arial" charset="0"/>
              </a:rPr>
              <a:t>Analyse your solution to understand its effect</a:t>
            </a:r>
          </a:p>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ea typeface="Arial" charset="0"/>
                <a:cs typeface="Arial" charset="0"/>
              </a:rPr>
              <a:t>Make accurate measurements</a:t>
            </a:r>
          </a:p>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ea typeface="Arial" charset="0"/>
                <a:cs typeface="Arial" charset="0"/>
              </a:rPr>
              <a:t>Draw an area of solar panels</a:t>
            </a:r>
          </a:p>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ea typeface="Arial" charset="0"/>
                <a:cs typeface="Arial" charset="0"/>
              </a:rPr>
              <a:t>Find a good solution to the problem</a:t>
            </a:r>
          </a:p>
          <a:p>
            <a:pPr marL="342900" indent="-342900">
              <a:lnSpc>
                <a:spcPct val="150000"/>
              </a:lnSpc>
              <a:buClr>
                <a:srgbClr val="FF6E00"/>
              </a:buClr>
              <a:buSzPct val="90000"/>
              <a:buFont typeface="Wingdings" charset="2"/>
              <a:buChar char="ü"/>
              <a:tabLst>
                <a:tab pos="926465" algn="l"/>
                <a:tab pos="927100" algn="l"/>
              </a:tabLst>
            </a:pPr>
            <a:r>
              <a:rPr lang="en-US" sz="1800" dirty="0">
                <a:solidFill>
                  <a:srgbClr val="54565A"/>
                </a:solidFill>
                <a:latin typeface="Arial" charset="0"/>
                <a:ea typeface="Arial" charset="0"/>
                <a:cs typeface="Arial" charset="0"/>
              </a:rPr>
              <a:t>Make a clear explanation of the impact of your work</a:t>
            </a:r>
          </a:p>
        </p:txBody>
      </p:sp>
      <p:pic>
        <p:nvPicPr>
          <p:cNvPr id="28" name="Picture 27">
            <a:extLst>
              <a:ext uri="{FF2B5EF4-FFF2-40B4-BE49-F238E27FC236}">
                <a16:creationId xmlns="" xmlns:a16="http://schemas.microsoft.com/office/drawing/2014/main" id="{E8B39709-C45C-4BA0-A691-DCD6CBC442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6587" y="1807044"/>
            <a:ext cx="4929187" cy="3706319"/>
          </a:xfrm>
          <a:prstGeom prst="rect">
            <a:avLst/>
          </a:prstGeom>
          <a:noFill/>
          <a:ln w="127000" cmpd="dbl">
            <a:solidFill>
              <a:schemeClr val="bg1"/>
            </a:solidFill>
          </a:ln>
        </p:spPr>
      </p:pic>
      <p:sp>
        <p:nvSpPr>
          <p:cNvPr id="5"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030415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9588" b="5728"/>
          <a:stretch/>
        </p:blipFill>
        <p:spPr>
          <a:xfrm>
            <a:off x="0" y="878400"/>
            <a:ext cx="12224512" cy="5270152"/>
          </a:xfrm>
          <a:prstGeom prst="rect">
            <a:avLst/>
          </a:prstGeom>
        </p:spPr>
      </p:pic>
    </p:spTree>
    <p:extLst>
      <p:ext uri="{BB962C8B-B14F-4D97-AF65-F5344CB8AC3E}">
        <p14:creationId xmlns:p14="http://schemas.microsoft.com/office/powerpoint/2010/main" val="293831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5"/>
          <p:cNvSpPr txBox="1">
            <a:spLocks/>
          </p:cNvSpPr>
          <p:nvPr/>
        </p:nvSpPr>
        <p:spPr>
          <a:xfrm>
            <a:off x="557217"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Key </a:t>
            </a:r>
            <a:r>
              <a:rPr lang="en-US" sz="3200" b="1" spc="-5" dirty="0" smtClean="0">
                <a:solidFill>
                  <a:srgbClr val="FF6E00"/>
                </a:solidFill>
                <a:latin typeface="Arial"/>
                <a:cs typeface="Arial"/>
              </a:rPr>
              <a:t>Words</a:t>
            </a:r>
            <a:endParaRPr lang="en-US" sz="3200" b="1" dirty="0">
              <a:solidFill>
                <a:srgbClr val="FF6E00"/>
              </a:solidFill>
              <a:latin typeface="Arial"/>
              <a:cs typeface="Arial"/>
            </a:endParaRPr>
          </a:p>
        </p:txBody>
      </p:sp>
      <p:sp>
        <p:nvSpPr>
          <p:cNvPr id="8" name="TextBox 7"/>
          <p:cNvSpPr txBox="1"/>
          <p:nvPr/>
        </p:nvSpPr>
        <p:spPr>
          <a:xfrm>
            <a:off x="564836" y="1656941"/>
            <a:ext cx="11204377" cy="4167661"/>
          </a:xfrm>
          <a:prstGeom prst="rect">
            <a:avLst/>
          </a:prstGeom>
          <a:solidFill>
            <a:srgbClr val="54565A"/>
          </a:solidFill>
        </p:spPr>
        <p:txBody>
          <a:bodyPr wrap="square" numCol="1" rtlCol="0" anchor="ctr">
            <a:noAutofit/>
          </a:bodyPr>
          <a:lstStyle/>
          <a:p>
            <a:pPr marL="2085750" indent="-285750">
              <a:lnSpc>
                <a:spcPct val="150000"/>
              </a:lnSpc>
              <a:spcAft>
                <a:spcPts val="1200"/>
              </a:spcAft>
              <a:buFont typeface="Arial" charset="0"/>
              <a:buChar char="•"/>
            </a:pPr>
            <a:r>
              <a:rPr lang="en-GB" sz="1800" b="1" dirty="0">
                <a:solidFill>
                  <a:schemeClr val="bg1"/>
                </a:solidFill>
                <a:latin typeface="Arial" charset="0"/>
              </a:rPr>
              <a:t>Sustainability: </a:t>
            </a:r>
            <a:r>
              <a:rPr lang="en-GB" sz="1800" dirty="0">
                <a:solidFill>
                  <a:schemeClr val="bg1"/>
                </a:solidFill>
                <a:latin typeface="Arial" charset="0"/>
              </a:rPr>
              <a:t>development that meets the needs of the present without </a:t>
            </a:r>
            <a:br>
              <a:rPr lang="en-GB" sz="1800" dirty="0">
                <a:solidFill>
                  <a:schemeClr val="bg1"/>
                </a:solidFill>
                <a:latin typeface="Arial" charset="0"/>
              </a:rPr>
            </a:br>
            <a:r>
              <a:rPr lang="en-GB" sz="1800" dirty="0">
                <a:solidFill>
                  <a:schemeClr val="bg1"/>
                </a:solidFill>
                <a:latin typeface="Arial" charset="0"/>
              </a:rPr>
              <a:t>compromising the ability of future generations to meet their own needs</a:t>
            </a:r>
          </a:p>
          <a:p>
            <a:pPr marL="2085750" indent="-285750">
              <a:lnSpc>
                <a:spcPct val="150000"/>
              </a:lnSpc>
              <a:spcAft>
                <a:spcPts val="1200"/>
              </a:spcAft>
              <a:buFont typeface="Arial" charset="0"/>
              <a:buChar char="•"/>
            </a:pPr>
            <a:r>
              <a:rPr lang="en-GB" sz="1800" b="1" dirty="0">
                <a:solidFill>
                  <a:schemeClr val="bg1"/>
                </a:solidFill>
                <a:latin typeface="Arial" charset="0"/>
              </a:rPr>
              <a:t>Solar panel: </a:t>
            </a:r>
            <a:r>
              <a:rPr lang="en-GB" sz="1800" dirty="0">
                <a:solidFill>
                  <a:schemeClr val="bg1"/>
                </a:solidFill>
                <a:latin typeface="Arial" charset="0"/>
              </a:rPr>
              <a:t>converts light energy into electrical energy</a:t>
            </a:r>
          </a:p>
          <a:p>
            <a:pPr marL="2085750" indent="-285750">
              <a:lnSpc>
                <a:spcPct val="150000"/>
              </a:lnSpc>
              <a:spcAft>
                <a:spcPts val="1200"/>
              </a:spcAft>
              <a:buFont typeface="Arial" charset="0"/>
              <a:buChar char="•"/>
            </a:pPr>
            <a:r>
              <a:rPr lang="en-GB" sz="1800" b="1" dirty="0">
                <a:solidFill>
                  <a:schemeClr val="bg1"/>
                </a:solidFill>
                <a:latin typeface="Arial" charset="0"/>
              </a:rPr>
              <a:t>Solar array: </a:t>
            </a:r>
            <a:r>
              <a:rPr lang="en-GB" sz="1800" dirty="0">
                <a:solidFill>
                  <a:schemeClr val="bg1"/>
                </a:solidFill>
                <a:latin typeface="Arial" charset="0"/>
              </a:rPr>
              <a:t>lots of solar panels linked together</a:t>
            </a:r>
          </a:p>
          <a:p>
            <a:pPr marL="2085750" indent="-285750">
              <a:lnSpc>
                <a:spcPct val="150000"/>
              </a:lnSpc>
              <a:spcAft>
                <a:spcPts val="1200"/>
              </a:spcAft>
              <a:buFont typeface="Arial" charset="0"/>
              <a:buChar char="•"/>
            </a:pPr>
            <a:r>
              <a:rPr lang="en-GB" sz="1800" b="1" dirty="0">
                <a:solidFill>
                  <a:schemeClr val="bg1"/>
                </a:solidFill>
                <a:latin typeface="Arial" charset="0"/>
              </a:rPr>
              <a:t>Power: </a:t>
            </a:r>
            <a:r>
              <a:rPr lang="en-GB" sz="1800" dirty="0">
                <a:solidFill>
                  <a:schemeClr val="bg1"/>
                </a:solidFill>
                <a:latin typeface="Arial" charset="0"/>
              </a:rPr>
              <a:t>how much energy is produced every second, measured in Watts or </a:t>
            </a:r>
            <a:br>
              <a:rPr lang="en-GB" sz="1800" dirty="0">
                <a:solidFill>
                  <a:schemeClr val="bg1"/>
                </a:solidFill>
                <a:latin typeface="Arial" charset="0"/>
              </a:rPr>
            </a:br>
            <a:r>
              <a:rPr lang="en-GB" sz="1800" dirty="0">
                <a:solidFill>
                  <a:schemeClr val="bg1"/>
                </a:solidFill>
                <a:latin typeface="Arial" charset="0"/>
              </a:rPr>
              <a:t>kiloWatts (1kW = 1000W)</a:t>
            </a:r>
          </a:p>
          <a:p>
            <a:pPr marL="2085750" indent="-285750">
              <a:lnSpc>
                <a:spcPct val="150000"/>
              </a:lnSpc>
              <a:spcAft>
                <a:spcPts val="1200"/>
              </a:spcAft>
              <a:buFont typeface="Arial" charset="0"/>
              <a:buChar char="•"/>
            </a:pPr>
            <a:r>
              <a:rPr lang="en-GB" sz="1800" b="1" dirty="0">
                <a:solidFill>
                  <a:schemeClr val="bg1"/>
                </a:solidFill>
                <a:latin typeface="Arial" charset="0"/>
              </a:rPr>
              <a:t>Efficiency: </a:t>
            </a:r>
            <a:r>
              <a:rPr lang="en-GB" sz="1800" dirty="0">
                <a:solidFill>
                  <a:schemeClr val="bg1"/>
                </a:solidFill>
                <a:latin typeface="Arial" charset="0"/>
              </a:rPr>
              <a:t>amount of power that can be used, compared to the total power </a:t>
            </a:r>
            <a:br>
              <a:rPr lang="en-GB" sz="1800" dirty="0">
                <a:solidFill>
                  <a:schemeClr val="bg1"/>
                </a:solidFill>
                <a:latin typeface="Arial" charset="0"/>
              </a:rPr>
            </a:br>
            <a:r>
              <a:rPr lang="en-GB" sz="1800" dirty="0">
                <a:solidFill>
                  <a:schemeClr val="bg1"/>
                </a:solidFill>
                <a:latin typeface="Arial" charset="0"/>
              </a:rPr>
              <a:t>that is available (%)</a:t>
            </a:r>
          </a:p>
        </p:txBody>
      </p:sp>
      <p:pic>
        <p:nvPicPr>
          <p:cNvPr id="11" name="Picture 10" descr="Note-pa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4716" y="1761209"/>
            <a:ext cx="1027827" cy="1136019"/>
          </a:xfrm>
          <a:prstGeom prst="rect">
            <a:avLst/>
          </a:prstGeom>
        </p:spPr>
      </p:pic>
      <p:cxnSp>
        <p:nvCxnSpPr>
          <p:cNvPr id="12" name="Straight Connector 11"/>
          <p:cNvCxnSpPr/>
          <p:nvPr/>
        </p:nvCxnSpPr>
        <p:spPr>
          <a:xfrm>
            <a:off x="2150885" y="1765442"/>
            <a:ext cx="0" cy="395065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22342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file"/>
            <a:extLst>
              <a:ext uri="{FF2B5EF4-FFF2-40B4-BE49-F238E27FC236}">
                <a16:creationId xmlns="" xmlns:a16="http://schemas.microsoft.com/office/drawing/2014/main" id="{40753715-6C9F-4FE9-8762-3A0610A57500}"/>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b="1088"/>
          <a:stretch/>
        </p:blipFill>
        <p:spPr>
          <a:xfrm>
            <a:off x="0" y="869796"/>
            <a:ext cx="12188825" cy="5305374"/>
          </a:xfrm>
          <a:prstGeom prst="rect">
            <a:avLst/>
          </a:prstGeom>
        </p:spPr>
      </p:pic>
      <p:grpSp>
        <p:nvGrpSpPr>
          <p:cNvPr id="2" name="Group 1"/>
          <p:cNvGrpSpPr/>
          <p:nvPr/>
        </p:nvGrpSpPr>
        <p:grpSpPr>
          <a:xfrm>
            <a:off x="5709605" y="3044193"/>
            <a:ext cx="769614" cy="769614"/>
            <a:chOff x="4490070" y="3704509"/>
            <a:chExt cx="769614" cy="769614"/>
          </a:xfrm>
        </p:grpSpPr>
        <p:sp>
          <p:nvSpPr>
            <p:cNvPr id="7" name="Oval 6"/>
            <p:cNvSpPr/>
            <p:nvPr/>
          </p:nvSpPr>
          <p:spPr>
            <a:xfrm>
              <a:off x="4490070" y="3704509"/>
              <a:ext cx="769614" cy="769614"/>
            </a:xfrm>
            <a:prstGeom prst="ellipse">
              <a:avLst/>
            </a:prstGeom>
            <a:solidFill>
              <a:srgbClr val="00AAE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ndParaRPr>
            </a:p>
          </p:txBody>
        </p:sp>
        <p:sp>
          <p:nvSpPr>
            <p:cNvPr id="8" name="Extract 7"/>
            <p:cNvSpPr/>
            <p:nvPr/>
          </p:nvSpPr>
          <p:spPr>
            <a:xfrm rot="5400000">
              <a:off x="4714092" y="3917267"/>
              <a:ext cx="395824" cy="344098"/>
            </a:xfrm>
            <a:prstGeom prst="flowChartExtract">
              <a:avLst/>
            </a:prstGeom>
            <a:solidFill>
              <a:srgbClr val="F7F6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grpSp>
      <p:sp>
        <p:nvSpPr>
          <p:cNvPr id="6"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26758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57217"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Introducing the </a:t>
            </a:r>
            <a:r>
              <a:rPr lang="en-US" sz="3200" b="1" spc="-5" dirty="0" smtClean="0">
                <a:solidFill>
                  <a:srgbClr val="FF6E00"/>
                </a:solidFill>
                <a:latin typeface="Arial"/>
                <a:cs typeface="Arial"/>
              </a:rPr>
              <a:t>Challenge</a:t>
            </a:r>
            <a:endParaRPr lang="en-US" sz="3200" b="1" dirty="0">
              <a:solidFill>
                <a:srgbClr val="FF6E00"/>
              </a:solidFill>
              <a:latin typeface="Arial"/>
              <a:cs typeface="Arial"/>
            </a:endParaRPr>
          </a:p>
        </p:txBody>
      </p:sp>
      <p:sp>
        <p:nvSpPr>
          <p:cNvPr id="6" name="object 36">
            <a:extLst>
              <a:ext uri="{FF2B5EF4-FFF2-40B4-BE49-F238E27FC236}">
                <a16:creationId xmlns="" xmlns:a16="http://schemas.microsoft.com/office/drawing/2014/main" id="{94D22409-A29F-4C06-B55F-700C7640C896}"/>
              </a:ext>
            </a:extLst>
          </p:cNvPr>
          <p:cNvSpPr txBox="1">
            <a:spLocks/>
          </p:cNvSpPr>
          <p:nvPr/>
        </p:nvSpPr>
        <p:spPr>
          <a:xfrm>
            <a:off x="583222" y="1656080"/>
            <a:ext cx="11320603" cy="2246769"/>
          </a:xfrm>
          <a:prstGeom prst="rect">
            <a:avLst/>
          </a:prstGeom>
          <a:noFill/>
        </p:spPr>
        <p:txBody>
          <a:bodyPr vert="horz" wrap="square" lIns="0" tIns="0" rIns="0" bIns="0" rtlCol="0">
            <a:spAutoFit/>
          </a:bodyPr>
          <a:lstStyle/>
          <a:p>
            <a:pPr>
              <a:lnSpc>
                <a:spcPct val="150000"/>
              </a:lnSpc>
              <a:spcBef>
                <a:spcPts val="1200"/>
              </a:spcBef>
            </a:pPr>
            <a:r>
              <a:rPr lang="en-GB" sz="1800" dirty="0">
                <a:solidFill>
                  <a:srgbClr val="54565A"/>
                </a:solidFill>
                <a:latin typeface="Arial"/>
                <a:cs typeface="Arial"/>
              </a:rPr>
              <a:t>Imagine you are a </a:t>
            </a:r>
            <a:r>
              <a:rPr lang="en-GB" sz="1800" b="1" dirty="0">
                <a:solidFill>
                  <a:srgbClr val="54565A"/>
                </a:solidFill>
                <a:latin typeface="Arial"/>
                <a:cs typeface="Arial"/>
              </a:rPr>
              <a:t>Renewable Energy Consultant</a:t>
            </a:r>
            <a:r>
              <a:rPr lang="en-GB" sz="1800" dirty="0">
                <a:solidFill>
                  <a:srgbClr val="54565A"/>
                </a:solidFill>
                <a:latin typeface="Arial"/>
                <a:cs typeface="Arial"/>
              </a:rPr>
              <a:t>. That means that you improve the sustainability of people’s energy use by: </a:t>
            </a:r>
            <a:endParaRPr lang="en-US" sz="1800" dirty="0">
              <a:solidFill>
                <a:srgbClr val="54565A"/>
              </a:solidFill>
              <a:latin typeface="Arial"/>
              <a:ea typeface="ＭＳ 明朝"/>
              <a:cs typeface="Arial"/>
            </a:endParaRPr>
          </a:p>
          <a:p>
            <a:pPr marL="895244" lvl="2" indent="-285750">
              <a:lnSpc>
                <a:spcPct val="150000"/>
              </a:lnSpc>
              <a:spcBef>
                <a:spcPts val="1200"/>
              </a:spcBef>
              <a:buClr>
                <a:srgbClr val="FF6E00"/>
              </a:buClr>
              <a:buFont typeface="Arial" charset="0"/>
              <a:buChar char="•"/>
              <a:tabLst>
                <a:tab pos="263525" algn="l"/>
              </a:tabLst>
            </a:pPr>
            <a:r>
              <a:rPr lang="en-GB" sz="1800" dirty="0">
                <a:solidFill>
                  <a:srgbClr val="54565A"/>
                </a:solidFill>
                <a:latin typeface="Arial" charset="0"/>
              </a:rPr>
              <a:t>using maths to solve problems</a:t>
            </a:r>
          </a:p>
          <a:p>
            <a:pPr marL="895244" lvl="2" indent="-285750">
              <a:lnSpc>
                <a:spcPct val="150000"/>
              </a:lnSpc>
              <a:spcBef>
                <a:spcPts val="1200"/>
              </a:spcBef>
              <a:buClr>
                <a:srgbClr val="FF6E00"/>
              </a:buClr>
              <a:buFont typeface="Arial" charset="0"/>
              <a:buChar char="•"/>
              <a:tabLst>
                <a:tab pos="263525" algn="l"/>
              </a:tabLst>
            </a:pPr>
            <a:r>
              <a:rPr lang="en-GB" sz="1800" dirty="0">
                <a:solidFill>
                  <a:srgbClr val="54565A"/>
                </a:solidFill>
                <a:latin typeface="Arial" charset="0"/>
              </a:rPr>
              <a:t>communicating with people to help them make good choices.</a:t>
            </a:r>
          </a:p>
          <a:p>
            <a:pPr marL="895243" lvl="1" indent="-285750">
              <a:buClr>
                <a:srgbClr val="FF6E00"/>
              </a:buClr>
              <a:buFont typeface="Arial" charset="0"/>
              <a:buChar char="•"/>
              <a:defRPr sz="2000">
                <a:solidFill>
                  <a:schemeClr val="accent5"/>
                </a:solidFill>
              </a:defRPr>
            </a:pPr>
            <a:endParaRPr lang="en-US" sz="1800" dirty="0">
              <a:solidFill>
                <a:srgbClr val="54565A"/>
              </a:solidFill>
              <a:latin typeface="Arial" charset="0"/>
            </a:endParaRPr>
          </a:p>
        </p:txBody>
      </p:sp>
      <p:sp>
        <p:nvSpPr>
          <p:cNvPr id="4"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13612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6">
            <a:extLst>
              <a:ext uri="{FF2B5EF4-FFF2-40B4-BE49-F238E27FC236}">
                <a16:creationId xmlns="" xmlns:a16="http://schemas.microsoft.com/office/drawing/2014/main" id="{94D22409-A29F-4C06-B55F-700C7640C896}"/>
              </a:ext>
            </a:extLst>
          </p:cNvPr>
          <p:cNvSpPr txBox="1">
            <a:spLocks/>
          </p:cNvSpPr>
          <p:nvPr/>
        </p:nvSpPr>
        <p:spPr>
          <a:xfrm>
            <a:off x="583222" y="3758322"/>
            <a:ext cx="7123796" cy="2231380"/>
          </a:xfrm>
          <a:prstGeom prst="rect">
            <a:avLst/>
          </a:prstGeom>
          <a:noFill/>
        </p:spPr>
        <p:txBody>
          <a:bodyPr vert="horz" wrap="square" lIns="0" tIns="0" rIns="0" bIns="0" rtlCol="0">
            <a:spAutoFit/>
          </a:bodyPr>
          <a:lstStyle/>
          <a:p>
            <a:pPr>
              <a:lnSpc>
                <a:spcPct val="150000"/>
              </a:lnSpc>
              <a:spcAft>
                <a:spcPts val="1200"/>
              </a:spcAft>
            </a:pPr>
            <a:r>
              <a:rPr lang="en-GB" sz="1800" dirty="0">
                <a:solidFill>
                  <a:srgbClr val="54565A"/>
                </a:solidFill>
                <a:latin typeface="Arial"/>
                <a:cs typeface="Arial"/>
              </a:rPr>
              <a:t>INEOS TEAM UK use electricity to power everything from computers to the machines used to make their boats.</a:t>
            </a:r>
          </a:p>
          <a:p>
            <a:pPr>
              <a:lnSpc>
                <a:spcPct val="150000"/>
              </a:lnSpc>
              <a:spcAft>
                <a:spcPts val="1200"/>
              </a:spcAft>
            </a:pPr>
            <a:r>
              <a:rPr lang="en-GB" sz="1800" dirty="0">
                <a:solidFill>
                  <a:srgbClr val="54565A"/>
                </a:solidFill>
                <a:latin typeface="Arial"/>
                <a:cs typeface="Arial"/>
              </a:rPr>
              <a:t>They want to be as sustainable as possible, so they need you to help come up with a solution to power the team’s base using as much renewable energy as possible. </a:t>
            </a:r>
          </a:p>
        </p:txBody>
      </p:sp>
      <p:sp>
        <p:nvSpPr>
          <p:cNvPr id="13" name="object 35"/>
          <p:cNvSpPr txBox="1">
            <a:spLocks/>
          </p:cNvSpPr>
          <p:nvPr/>
        </p:nvSpPr>
        <p:spPr>
          <a:xfrm>
            <a:off x="557217"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Introducing the </a:t>
            </a:r>
            <a:r>
              <a:rPr lang="en-US" sz="3200" b="1" spc="-5" dirty="0" smtClean="0">
                <a:solidFill>
                  <a:srgbClr val="FF6E00"/>
                </a:solidFill>
                <a:latin typeface="Arial"/>
                <a:cs typeface="Arial"/>
              </a:rPr>
              <a:t>Challenge</a:t>
            </a:r>
            <a:endParaRPr lang="en-US" sz="3200" b="1" dirty="0">
              <a:solidFill>
                <a:srgbClr val="FF6E00"/>
              </a:solidFill>
              <a:latin typeface="Arial"/>
              <a:cs typeface="Arial"/>
            </a:endParaRPr>
          </a:p>
        </p:txBody>
      </p:sp>
      <p:sp>
        <p:nvSpPr>
          <p:cNvPr id="15" name="Rounded Rectangle 10">
            <a:extLst>
              <a:ext uri="{FF2B5EF4-FFF2-40B4-BE49-F238E27FC236}">
                <a16:creationId xmlns="" xmlns:a16="http://schemas.microsoft.com/office/drawing/2014/main" id="{4C76CC26-272C-4505-A6BA-8F9944E34C8A}"/>
              </a:ext>
            </a:extLst>
          </p:cNvPr>
          <p:cNvSpPr/>
          <p:nvPr/>
        </p:nvSpPr>
        <p:spPr>
          <a:xfrm>
            <a:off x="1484244" y="1876072"/>
            <a:ext cx="10127354" cy="1648077"/>
          </a:xfrm>
          <a:prstGeom prst="roundRect">
            <a:avLst>
              <a:gd name="adj" fmla="val 3679"/>
            </a:avLst>
          </a:prstGeom>
          <a:solidFill>
            <a:srgbClr val="FFFFFF"/>
          </a:solidFill>
          <a:ln w="19050" cmpd="sng">
            <a:solidFill>
              <a:schemeClr val="tx1">
                <a:lumMod val="50000"/>
                <a:lumOff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bject 36">
            <a:extLst>
              <a:ext uri="{FF2B5EF4-FFF2-40B4-BE49-F238E27FC236}">
                <a16:creationId xmlns="" xmlns:a16="http://schemas.microsoft.com/office/drawing/2014/main" id="{ED6D5E1F-6EE4-439E-ABC7-EA04C034DE1B}"/>
              </a:ext>
            </a:extLst>
          </p:cNvPr>
          <p:cNvSpPr txBox="1">
            <a:spLocks noChangeAspect="1"/>
          </p:cNvSpPr>
          <p:nvPr/>
        </p:nvSpPr>
        <p:spPr>
          <a:xfrm>
            <a:off x="2486802" y="2213522"/>
            <a:ext cx="8806553" cy="1523494"/>
          </a:xfrm>
          <a:prstGeom prst="rect">
            <a:avLst/>
          </a:prstGeom>
          <a:noFill/>
        </p:spPr>
        <p:txBody>
          <a:bodyPr vert="horz" wrap="square" lIns="0" tIns="0" rIns="0" bIns="0" rtlCol="0" anchor="t" anchorCtr="0">
            <a:spAutoFit/>
          </a:bodyPr>
          <a:lstStyle/>
          <a:p>
            <a:pPr>
              <a:lnSpc>
                <a:spcPct val="150000"/>
              </a:lnSpc>
            </a:pPr>
            <a:r>
              <a:rPr lang="en-GB" sz="1800" dirty="0">
                <a:solidFill>
                  <a:srgbClr val="54565A"/>
                </a:solidFill>
                <a:latin typeface="Arial"/>
                <a:cs typeface="Arial"/>
              </a:rPr>
              <a:t>James raced in the 2003 America’s Cup with GBR. He moved into project management and is responsible for the base and team’s operations. He is looking </a:t>
            </a:r>
            <a:br>
              <a:rPr lang="en-GB" sz="1800" dirty="0">
                <a:solidFill>
                  <a:srgbClr val="54565A"/>
                </a:solidFill>
                <a:latin typeface="Arial"/>
                <a:cs typeface="Arial"/>
              </a:rPr>
            </a:br>
            <a:r>
              <a:rPr lang="en-GB" sz="1800" dirty="0">
                <a:solidFill>
                  <a:srgbClr val="54565A"/>
                </a:solidFill>
                <a:latin typeface="Arial"/>
                <a:cs typeface="Arial"/>
              </a:rPr>
              <a:t>for a renewable energy source to power the INEOS TEAM UK base in Portsmouth. </a:t>
            </a:r>
          </a:p>
          <a:p>
            <a:endParaRPr lang="en-US" sz="1800" dirty="0">
              <a:latin typeface="Arial"/>
              <a:cs typeface="Arial"/>
            </a:endParaRPr>
          </a:p>
        </p:txBody>
      </p:sp>
      <p:sp>
        <p:nvSpPr>
          <p:cNvPr id="17" name="object 37">
            <a:extLst>
              <a:ext uri="{FF2B5EF4-FFF2-40B4-BE49-F238E27FC236}">
                <a16:creationId xmlns="" xmlns:a16="http://schemas.microsoft.com/office/drawing/2014/main" id="{D75B022C-7DA1-48AE-9883-C5B7626A3E23}"/>
              </a:ext>
            </a:extLst>
          </p:cNvPr>
          <p:cNvSpPr txBox="1"/>
          <p:nvPr/>
        </p:nvSpPr>
        <p:spPr>
          <a:xfrm>
            <a:off x="1644701" y="1883585"/>
            <a:ext cx="9966897" cy="289823"/>
          </a:xfrm>
          <a:prstGeom prst="rect">
            <a:avLst/>
          </a:prstGeom>
          <a:solidFill>
            <a:srgbClr val="FF6E00"/>
          </a:solidFill>
        </p:spPr>
        <p:txBody>
          <a:bodyPr vert="horz" wrap="square" lIns="792000" tIns="0" rIns="0" bIns="12700" rtlCol="0" anchor="ctr">
            <a:spAutoFit/>
          </a:bodyPr>
          <a:lstStyle/>
          <a:p>
            <a:pPr marL="59055">
              <a:spcBef>
                <a:spcPts val="185"/>
              </a:spcBef>
            </a:pPr>
            <a:r>
              <a:rPr lang="en-GB" sz="1800" b="1" dirty="0">
                <a:solidFill>
                  <a:schemeClr val="bg1"/>
                </a:solidFill>
                <a:latin typeface="Arial"/>
                <a:cs typeface="Arial"/>
              </a:rPr>
              <a:t>Your client is James Stagg, Head of Operations at INEOS TEAM UK</a:t>
            </a:r>
          </a:p>
        </p:txBody>
      </p:sp>
      <p:pic>
        <p:nvPicPr>
          <p:cNvPr id="11" name="Picture 10">
            <a:extLst>
              <a:ext uri="{FF2B5EF4-FFF2-40B4-BE49-F238E27FC236}">
                <a16:creationId xmlns="" xmlns:a16="http://schemas.microsoft.com/office/drawing/2014/main" id="{3E791806-6CD2-4DF5-B13D-01E29A27F1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07018" y="3737016"/>
            <a:ext cx="3904580" cy="2276621"/>
          </a:xfrm>
          <a:prstGeom prst="rect">
            <a:avLst/>
          </a:prstGeom>
          <a:effectLst/>
        </p:spPr>
      </p:pic>
      <p:sp>
        <p:nvSpPr>
          <p:cNvPr id="12" name="Oval 11"/>
          <p:cNvSpPr/>
          <p:nvPr/>
        </p:nvSpPr>
        <p:spPr>
          <a:xfrm>
            <a:off x="319916" y="1747406"/>
            <a:ext cx="1890239" cy="1890239"/>
          </a:xfrm>
          <a:prstGeom prst="ellipse">
            <a:avLst/>
          </a:prstGeom>
          <a:blipFill>
            <a:blip r:embed="rId4"/>
            <a:srcRect/>
            <a:stretch>
              <a:fillRect l="-5982" t="-1514" r="-6317" b="-1208"/>
            </a:stretch>
          </a:blipFill>
          <a:ln w="44450">
            <a:solidFill>
              <a:srgbClr val="FF6E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64595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p:cNvPicPr>
          <p:nvPr/>
        </p:nvPicPr>
        <p:blipFill rotWithShape="1">
          <a:blip r:embed="rId3" cstate="screen">
            <a:extLst>
              <a:ext uri="{28A0092B-C50C-407E-A947-70E740481C1C}">
                <a14:useLocalDpi xmlns:a14="http://schemas.microsoft.com/office/drawing/2010/main"/>
              </a:ext>
            </a:extLst>
          </a:blip>
          <a:srcRect t="3633" b="3633"/>
          <a:stretch/>
        </p:blipFill>
        <p:spPr>
          <a:xfrm>
            <a:off x="557217" y="1741581"/>
            <a:ext cx="6519600" cy="4030569"/>
          </a:xfrm>
          <a:prstGeom prst="rect">
            <a:avLst/>
          </a:prstGeom>
        </p:spPr>
      </p:pic>
      <p:sp>
        <p:nvSpPr>
          <p:cNvPr id="7" name="object 35"/>
          <p:cNvSpPr txBox="1">
            <a:spLocks/>
          </p:cNvSpPr>
          <p:nvPr/>
        </p:nvSpPr>
        <p:spPr>
          <a:xfrm>
            <a:off x="557217"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Design a </a:t>
            </a:r>
            <a:r>
              <a:rPr lang="en-US" sz="3200" b="1" spc="-5" dirty="0" smtClean="0">
                <a:solidFill>
                  <a:srgbClr val="FF6E00"/>
                </a:solidFill>
                <a:latin typeface="Arial"/>
                <a:cs typeface="Arial"/>
              </a:rPr>
              <a:t>Solar Array </a:t>
            </a:r>
            <a:r>
              <a:rPr lang="en-US" sz="3200" b="1" spc="-5" dirty="0">
                <a:solidFill>
                  <a:srgbClr val="FF6E00"/>
                </a:solidFill>
                <a:latin typeface="Arial"/>
                <a:cs typeface="Arial"/>
              </a:rPr>
              <a:t>for the </a:t>
            </a:r>
            <a:r>
              <a:rPr lang="en-US" sz="3200" b="1" spc="-5" dirty="0" smtClean="0">
                <a:solidFill>
                  <a:srgbClr val="FF6E00"/>
                </a:solidFill>
                <a:latin typeface="Arial"/>
                <a:cs typeface="Arial"/>
              </a:rPr>
              <a:t>Base </a:t>
            </a:r>
            <a:endParaRPr lang="en-US" sz="3200" b="1" dirty="0">
              <a:solidFill>
                <a:srgbClr val="FF6E00"/>
              </a:solidFill>
              <a:latin typeface="Arial"/>
              <a:cs typeface="Arial"/>
            </a:endParaRPr>
          </a:p>
        </p:txBody>
      </p:sp>
      <p:sp>
        <p:nvSpPr>
          <p:cNvPr id="5" name="TextBox 4"/>
          <p:cNvSpPr txBox="1"/>
          <p:nvPr/>
        </p:nvSpPr>
        <p:spPr>
          <a:xfrm>
            <a:off x="7549662" y="1661253"/>
            <a:ext cx="4054281" cy="2231380"/>
          </a:xfrm>
          <a:prstGeom prst="rect">
            <a:avLst/>
          </a:prstGeom>
          <a:noFill/>
        </p:spPr>
        <p:txBody>
          <a:bodyPr wrap="square" lIns="0" tIns="0" rIns="0" bIns="0" rtlCol="0">
            <a:spAutoFit/>
          </a:bodyPr>
          <a:lstStyle/>
          <a:p>
            <a:pPr>
              <a:lnSpc>
                <a:spcPct val="150000"/>
              </a:lnSpc>
              <a:spcAft>
                <a:spcPts val="1200"/>
              </a:spcAft>
            </a:pPr>
            <a:r>
              <a:rPr lang="en-GB" sz="1800" dirty="0">
                <a:solidFill>
                  <a:srgbClr val="54565A"/>
                </a:solidFill>
                <a:latin typeface="Arial"/>
                <a:cs typeface="Arial"/>
              </a:rPr>
              <a:t>Task 1: Use the blueprint and your worksheet to explore a solar array for the INEOS TEAM UK base. </a:t>
            </a:r>
          </a:p>
          <a:p>
            <a:pPr>
              <a:lnSpc>
                <a:spcPct val="150000"/>
              </a:lnSpc>
              <a:spcAft>
                <a:spcPts val="1200"/>
              </a:spcAft>
            </a:pPr>
            <a:r>
              <a:rPr lang="en-GB" sz="1800" dirty="0">
                <a:solidFill>
                  <a:srgbClr val="54565A"/>
                </a:solidFill>
                <a:latin typeface="Arial"/>
                <a:cs typeface="Arial"/>
              </a:rPr>
              <a:t>You’ll need to use and interpret scale drawings to find the best solution.</a:t>
            </a:r>
          </a:p>
        </p:txBody>
      </p:sp>
      <p:sp>
        <p:nvSpPr>
          <p:cNvPr id="6"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28841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9" name="Group 698"/>
          <p:cNvGrpSpPr/>
          <p:nvPr/>
        </p:nvGrpSpPr>
        <p:grpSpPr>
          <a:xfrm>
            <a:off x="4130181" y="802840"/>
            <a:ext cx="7821819" cy="5527710"/>
            <a:chOff x="4130181" y="779090"/>
            <a:chExt cx="7821819" cy="5527710"/>
          </a:xfrm>
        </p:grpSpPr>
        <p:pic>
          <p:nvPicPr>
            <p:cNvPr id="700" name="Picture 699"/>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23200" y="5711059"/>
              <a:ext cx="928800" cy="283529"/>
            </a:xfrm>
            <a:prstGeom prst="rect">
              <a:avLst/>
            </a:prstGeom>
          </p:spPr>
        </p:pic>
        <p:pic>
          <p:nvPicPr>
            <p:cNvPr id="701" name="Picture 70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0181" y="779090"/>
              <a:ext cx="7821611" cy="5527710"/>
            </a:xfrm>
            <a:prstGeom prst="rect">
              <a:avLst/>
            </a:prstGeom>
          </p:spPr>
        </p:pic>
      </p:grpSp>
      <p:grpSp>
        <p:nvGrpSpPr>
          <p:cNvPr id="698" name="Group 697"/>
          <p:cNvGrpSpPr/>
          <p:nvPr/>
        </p:nvGrpSpPr>
        <p:grpSpPr>
          <a:xfrm>
            <a:off x="0" y="898459"/>
            <a:ext cx="12188825" cy="5340353"/>
            <a:chOff x="0" y="874709"/>
            <a:chExt cx="12188825" cy="5340353"/>
          </a:xfrm>
        </p:grpSpPr>
        <p:grpSp>
          <p:nvGrpSpPr>
            <p:cNvPr id="290" name="Group 289"/>
            <p:cNvGrpSpPr/>
            <p:nvPr/>
          </p:nvGrpSpPr>
          <p:grpSpPr>
            <a:xfrm>
              <a:off x="0" y="963717"/>
              <a:ext cx="12188825" cy="5208787"/>
              <a:chOff x="0" y="963717"/>
              <a:chExt cx="12188825" cy="5208787"/>
            </a:xfrm>
          </p:grpSpPr>
          <p:cxnSp>
            <p:nvCxnSpPr>
              <p:cNvPr id="79" name="Straight Connector 78"/>
              <p:cNvCxnSpPr/>
              <p:nvPr/>
            </p:nvCxnSpPr>
            <p:spPr>
              <a:xfrm rot="5400000" flipV="1">
                <a:off x="6094413" y="-3084386"/>
                <a:ext cx="0" cy="1218882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V="1">
                <a:off x="6094413" y="-2154246"/>
                <a:ext cx="0" cy="1218882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V="1">
                <a:off x="6094413" y="-1224106"/>
                <a:ext cx="0" cy="1218882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V="1">
                <a:off x="6094413" y="-293966"/>
                <a:ext cx="0" cy="1218882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V="1">
                <a:off x="6094413" y="-392151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V="1">
                <a:off x="6094413" y="-382849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V="1">
                <a:off x="6094413" y="-373548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flipV="1">
                <a:off x="6094413" y="-364247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V="1">
                <a:off x="6094413" y="-3549457"/>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V="1">
                <a:off x="6094413" y="-345644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V="1">
                <a:off x="6094413" y="-336342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V="1">
                <a:off x="6094413" y="-327041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V="1">
                <a:off x="6094413" y="-317740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flipV="1">
                <a:off x="6094413" y="-234027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V="1">
                <a:off x="6094413" y="-299137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V="1">
                <a:off x="6094413" y="-289835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flipV="1">
                <a:off x="6094413" y="-280534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flipV="1">
                <a:off x="6094413" y="-271233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V="1">
                <a:off x="6094413" y="-2619317"/>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V="1">
                <a:off x="6094413" y="-252630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V="1">
                <a:off x="6094413" y="-243328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V="1">
                <a:off x="6094413" y="-224726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V="1">
                <a:off x="6094413" y="-206123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V="1">
                <a:off x="6094413" y="-196821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V="1">
                <a:off x="6094413" y="-187520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V="1">
                <a:off x="6094413" y="-178219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V="1">
                <a:off x="6094413" y="-1689177"/>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V="1">
                <a:off x="6094413" y="-159616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flipV="1">
                <a:off x="6094413" y="-150314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flipV="1">
                <a:off x="6094413" y="-141013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V="1">
                <a:off x="6094413" y="-131712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V="1">
                <a:off x="6094413" y="-66602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V="1">
                <a:off x="6094413" y="-113109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V="1">
                <a:off x="6094413" y="-103807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V="1">
                <a:off x="6094413" y="-94506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flipV="1">
                <a:off x="6094413" y="-85205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V="1">
                <a:off x="6094413" y="-759037"/>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V="1">
                <a:off x="6094413" y="-57300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flipV="1">
                <a:off x="6094413" y="-47999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flipV="1">
                <a:off x="6094413" y="-38698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V="1">
                <a:off x="6094413" y="-20095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V="1">
                <a:off x="6094413" y="-10793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V="1">
                <a:off x="6094413" y="-1492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V="1">
                <a:off x="6094413" y="78092"/>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5400000" flipV="1">
                <a:off x="6094412" y="-4014526"/>
                <a:ext cx="0" cy="1218882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flipV="1">
                <a:off x="6094412" y="-485165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5400000" flipV="1">
                <a:off x="6094412" y="-475863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flipV="1">
                <a:off x="6094412" y="-466562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5400000" flipV="1">
                <a:off x="6094412" y="-457261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flipV="1">
                <a:off x="6094412" y="-4479597"/>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5400000" flipV="1">
                <a:off x="6094412" y="-4386583"/>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5400000" flipV="1">
                <a:off x="6094412" y="-4293569"/>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5400000" flipV="1">
                <a:off x="6094412" y="-420055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5400000" flipV="1">
                <a:off x="6094412" y="-410754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5400000" flipV="1">
                <a:off x="6094412" y="-4944666"/>
                <a:ext cx="0" cy="1218882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5400000" flipV="1">
                <a:off x="6094412" y="-5130695"/>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5400000" flipV="1">
                <a:off x="6094412" y="-5037681"/>
                <a:ext cx="0" cy="12188824"/>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grpSp>
        <p:grpSp>
          <p:nvGrpSpPr>
            <p:cNvPr id="696" name="Group 695"/>
            <p:cNvGrpSpPr/>
            <p:nvPr/>
          </p:nvGrpSpPr>
          <p:grpSpPr>
            <a:xfrm>
              <a:off x="31987" y="874709"/>
              <a:ext cx="12106250" cy="5340353"/>
              <a:chOff x="31987" y="874709"/>
              <a:chExt cx="12106250" cy="5340353"/>
            </a:xfrm>
          </p:grpSpPr>
          <p:cxnSp>
            <p:nvCxnSpPr>
              <p:cNvPr id="337" name="Straight Connector 336"/>
              <p:cNvCxnSpPr/>
              <p:nvPr/>
            </p:nvCxnSpPr>
            <p:spPr>
              <a:xfrm rot="10800000" flipV="1">
                <a:off x="31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rot="10800000" flipV="1">
                <a:off x="12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10800000" flipV="1">
                <a:off x="3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10800000" flipV="1">
                <a:off x="21823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p:nvPr/>
            </p:nvCxnSpPr>
            <p:spPr>
              <a:xfrm rot="10800000" flipV="1">
                <a:off x="11393237" y="874712"/>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rot="10800000" flipV="1">
                <a:off x="12138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rot="10800000" flipV="1">
                <a:off x="1204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rot="10800000" flipV="1">
                <a:off x="1195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rot="10800000" flipV="1">
                <a:off x="11858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rot="10800000" flipV="1">
                <a:off x="11765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rot="10800000" flipV="1">
                <a:off x="1167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rot="10800000" flipV="1">
                <a:off x="11579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rot="10800000" flipV="1">
                <a:off x="10461987" y="874712"/>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rot="10800000" flipV="1">
                <a:off x="1148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rot="10800000" flipV="1">
                <a:off x="1130011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rot="10800000" flipV="1">
                <a:off x="1120698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rot="10800000" flipV="1">
                <a:off x="1111386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rot="10800000" flipV="1">
                <a:off x="1102073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rot="10800000" flipV="1">
                <a:off x="1092761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a:xfrm rot="10800000" flipV="1">
                <a:off x="1083448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rot="10800000" flipV="1">
                <a:off x="1074136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rot="10800000" flipV="1">
                <a:off x="1064823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rot="10800000" flipV="1">
                <a:off x="9530737" y="874712"/>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rot="10800000" flipV="1">
                <a:off x="1055511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rot="10800000" flipV="1">
                <a:off x="1036886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rot="10800000" flipV="1">
                <a:off x="1027573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rot="10800000" flipV="1">
                <a:off x="1018261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rot="10800000" flipV="1">
                <a:off x="1008948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rot="10800000" flipV="1">
                <a:off x="999636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p:cNvCxnSpPr/>
              <p:nvPr/>
            </p:nvCxnSpPr>
            <p:spPr>
              <a:xfrm rot="10800000" flipV="1">
                <a:off x="990323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rot="10800000" flipV="1">
                <a:off x="981011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rot="10800000" flipV="1">
                <a:off x="9716987"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rot="10800000" flipV="1">
                <a:off x="859948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p:nvPr/>
            </p:nvCxnSpPr>
            <p:spPr>
              <a:xfrm rot="10800000" flipV="1">
                <a:off x="9623862" y="874710"/>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rot="10800000" flipV="1">
                <a:off x="943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rot="10800000" flipV="1">
                <a:off x="9344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rot="10800000" flipV="1">
                <a:off x="925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rot="10800000" flipV="1">
                <a:off x="9158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rot="10800000" flipV="1">
                <a:off x="906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rot="10800000" flipV="1">
                <a:off x="897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rot="10800000" flipV="1">
                <a:off x="8878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rot="10800000" flipV="1">
                <a:off x="869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rot="10800000" flipV="1">
                <a:off x="766823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rot="10800000" flipV="1">
                <a:off x="8785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p:nvPr/>
            </p:nvCxnSpPr>
            <p:spPr>
              <a:xfrm rot="10800000" flipV="1">
                <a:off x="850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p:nvPr/>
            </p:nvCxnSpPr>
            <p:spPr>
              <a:xfrm rot="10800000" flipV="1">
                <a:off x="8413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rot="10800000" flipV="1">
                <a:off x="8320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rot="10800000" flipV="1">
                <a:off x="8226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rot="10800000" flipV="1">
                <a:off x="8133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rot="10800000" flipV="1">
                <a:off x="8040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rot="10800000" flipV="1">
                <a:off x="794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rot="10800000" flipV="1">
                <a:off x="7854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rot="10800000" flipV="1">
                <a:off x="673698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rot="10800000" flipV="1">
                <a:off x="776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rot="10800000" flipV="1">
                <a:off x="757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rot="10800000" flipV="1">
                <a:off x="748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rot="10800000" flipV="1">
                <a:off x="7388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rot="10800000" flipV="1">
                <a:off x="7295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rot="10800000" flipV="1">
                <a:off x="720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rot="10800000" flipV="1">
                <a:off x="7109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rot="10800000" flipV="1">
                <a:off x="701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rot="10800000" flipV="1">
                <a:off x="6923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rot="10800000" flipV="1">
                <a:off x="580573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rot="10800000" flipV="1">
                <a:off x="6830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rot="10800000" flipV="1">
                <a:off x="6643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rot="10800000" flipV="1">
                <a:off x="6550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rot="10800000" flipV="1">
                <a:off x="645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rot="10800000" flipV="1">
                <a:off x="6364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rot="10800000" flipV="1">
                <a:off x="627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rot="10800000" flipV="1">
                <a:off x="6178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rot="10800000" flipV="1">
                <a:off x="608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rot="10800000" flipV="1">
                <a:off x="5898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rot="10800000" flipV="1">
                <a:off x="487448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rot="10800000" flipV="1">
                <a:off x="599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rot="10800000" flipV="1">
                <a:off x="571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rot="10800000" flipV="1">
                <a:off x="5619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rot="10800000" flipV="1">
                <a:off x="552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rot="10800000" flipV="1">
                <a:off x="5433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rot="10800000" flipV="1">
                <a:off x="5340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p:cNvCxnSpPr/>
              <p:nvPr/>
            </p:nvCxnSpPr>
            <p:spPr>
              <a:xfrm rot="10800000" flipV="1">
                <a:off x="5246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rot="10800000" flipV="1">
                <a:off x="5153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rot="10800000" flipV="1">
                <a:off x="5060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a:xfrm rot="10800000" flipV="1">
                <a:off x="394323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a:xfrm rot="10800000" flipV="1">
                <a:off x="496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a:xfrm rot="10800000" flipV="1">
                <a:off x="478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p:cNvCxnSpPr/>
              <p:nvPr/>
            </p:nvCxnSpPr>
            <p:spPr>
              <a:xfrm rot="10800000" flipV="1">
                <a:off x="4688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rot="10800000" flipV="1">
                <a:off x="459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a:xfrm rot="10800000" flipV="1">
                <a:off x="450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a:xfrm rot="10800000" flipV="1">
                <a:off x="4408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rot="10800000" flipV="1">
                <a:off x="4315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rot="10800000" flipV="1">
                <a:off x="422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rot="10800000" flipV="1">
                <a:off x="4129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rot="10800000" flipV="1">
                <a:off x="301198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rot="10800000" flipV="1">
                <a:off x="403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rot="10800000" flipV="1">
                <a:off x="3850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rot="10800000" flipV="1">
                <a:off x="3756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rot="10800000" flipV="1">
                <a:off x="3663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rot="10800000" flipV="1">
                <a:off x="3570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rot="10800000" flipV="1">
                <a:off x="347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rot="10800000" flipV="1">
                <a:off x="3384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rot="10800000" flipV="1">
                <a:off x="329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rot="10800000" flipV="1">
                <a:off x="3198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p:nvPr/>
            </p:nvCxnSpPr>
            <p:spPr>
              <a:xfrm rot="10800000" flipV="1">
                <a:off x="208073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rot="10800000" flipV="1">
                <a:off x="310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rot="10800000" flipV="1">
                <a:off x="2918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rot="10800000" flipV="1">
                <a:off x="2825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rot="10800000" flipV="1">
                <a:off x="273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rot="10800000" flipV="1">
                <a:off x="2639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rot="10800000" flipV="1">
                <a:off x="254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rot="10800000" flipV="1">
                <a:off x="2453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rot="10800000" flipV="1">
                <a:off x="2360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rot="10800000" flipV="1">
                <a:off x="2266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rot="10800000" flipV="1">
                <a:off x="1149487" y="874711"/>
                <a:ext cx="0" cy="5340348"/>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rot="10800000" flipV="1">
                <a:off x="2173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rot="10800000" flipV="1">
                <a:off x="198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rot="10800000" flipV="1">
                <a:off x="1894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rot="10800000" flipV="1">
                <a:off x="1801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rot="10800000" flipV="1">
                <a:off x="1708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rot="10800000" flipV="1">
                <a:off x="1615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rot="10800000" flipV="1">
                <a:off x="1521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rot="10800000" flipV="1">
                <a:off x="1428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p:nvPr/>
            </p:nvCxnSpPr>
            <p:spPr>
              <a:xfrm rot="10800000" flipV="1">
                <a:off x="1335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rot="10800000" flipV="1">
                <a:off x="1242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rot="10800000" flipV="1">
                <a:off x="10563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rot="10800000" flipV="1">
                <a:off x="9632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rot="10800000" flipV="1">
                <a:off x="8701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rot="10800000" flipV="1">
                <a:off x="7769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rot="10800000" flipV="1">
                <a:off x="68386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rot="10800000" flipV="1">
                <a:off x="59073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rot="10800000" flipV="1">
                <a:off x="497612"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rot="10800000" flipV="1">
                <a:off x="404487" y="874709"/>
                <a:ext cx="0" cy="5340352"/>
              </a:xfrm>
              <a:prstGeom prst="line">
                <a:avLst/>
              </a:prstGeom>
              <a:ln w="6350">
                <a:solidFill>
                  <a:schemeClr val="accent1">
                    <a:lumMod val="40000"/>
                    <a:lumOff val="60000"/>
                    <a:alpha val="60000"/>
                  </a:schemeClr>
                </a:solidFill>
              </a:ln>
            </p:spPr>
            <p:style>
              <a:lnRef idx="1">
                <a:schemeClr val="accent1"/>
              </a:lnRef>
              <a:fillRef idx="0">
                <a:schemeClr val="accent1"/>
              </a:fillRef>
              <a:effectRef idx="0">
                <a:schemeClr val="accent1"/>
              </a:effectRef>
              <a:fontRef idx="minor">
                <a:schemeClr val="tx1"/>
              </a:fontRef>
            </p:style>
          </p:cxnSp>
        </p:grpSp>
      </p:grpSp>
      <p:sp>
        <p:nvSpPr>
          <p:cNvPr id="703" name="Rounded Rectangle 10">
            <a:extLst>
              <a:ext uri="{FF2B5EF4-FFF2-40B4-BE49-F238E27FC236}">
                <a16:creationId xmlns="" xmlns:a16="http://schemas.microsoft.com/office/drawing/2014/main" id="{4C76CC26-272C-4505-A6BA-8F9944E34C8A}"/>
              </a:ext>
            </a:extLst>
          </p:cNvPr>
          <p:cNvSpPr/>
          <p:nvPr/>
        </p:nvSpPr>
        <p:spPr>
          <a:xfrm>
            <a:off x="503343" y="2334385"/>
            <a:ext cx="3918763" cy="2066880"/>
          </a:xfrm>
          <a:prstGeom prst="roundRect">
            <a:avLst>
              <a:gd name="adj" fmla="val 3679"/>
            </a:avLst>
          </a:prstGeom>
          <a:solidFill>
            <a:srgbClr val="FFFFFF"/>
          </a:solidFill>
          <a:ln w="19050" cmpd="sng">
            <a:solidFill>
              <a:schemeClr val="tx1">
                <a:lumMod val="50000"/>
                <a:lumOff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ndParaRPr>
          </a:p>
        </p:txBody>
      </p:sp>
      <p:sp>
        <p:nvSpPr>
          <p:cNvPr id="704" name="object 36">
            <a:extLst>
              <a:ext uri="{FF2B5EF4-FFF2-40B4-BE49-F238E27FC236}">
                <a16:creationId xmlns="" xmlns:a16="http://schemas.microsoft.com/office/drawing/2014/main" id="{ED6D5E1F-6EE4-439E-ABC7-EA04C034DE1B}"/>
              </a:ext>
            </a:extLst>
          </p:cNvPr>
          <p:cNvSpPr txBox="1">
            <a:spLocks noChangeAspect="1"/>
          </p:cNvSpPr>
          <p:nvPr/>
        </p:nvSpPr>
        <p:spPr>
          <a:xfrm>
            <a:off x="1368111" y="2568819"/>
            <a:ext cx="3053996" cy="1692771"/>
          </a:xfrm>
          <a:prstGeom prst="rect">
            <a:avLst/>
          </a:prstGeom>
          <a:noFill/>
        </p:spPr>
        <p:txBody>
          <a:bodyPr vert="horz" wrap="square" lIns="0" tIns="0" rIns="0" bIns="0" rtlCol="0" anchor="t" anchorCtr="0">
            <a:spAutoFit/>
          </a:bodyPr>
          <a:lstStyle/>
          <a:p>
            <a:pPr>
              <a:spcAft>
                <a:spcPts val="2400"/>
              </a:spcAft>
            </a:pPr>
            <a:r>
              <a:rPr lang="en-GB" sz="1600" dirty="0">
                <a:solidFill>
                  <a:srgbClr val="54565A"/>
                </a:solidFill>
                <a:latin typeface="Arial"/>
                <a:cs typeface="Arial"/>
              </a:rPr>
              <a:t>service ducts etc. – keep clear</a:t>
            </a:r>
          </a:p>
          <a:p>
            <a:pPr>
              <a:spcAft>
                <a:spcPts val="1200"/>
              </a:spcAft>
            </a:pPr>
            <a:r>
              <a:rPr lang="en-GB" sz="1600" dirty="0">
                <a:solidFill>
                  <a:srgbClr val="54565A"/>
                </a:solidFill>
                <a:latin typeface="Arial"/>
                <a:cs typeface="Arial"/>
              </a:rPr>
              <a:t>terraces for events, access etc. </a:t>
            </a:r>
            <a:br>
              <a:rPr lang="en-GB" sz="1600" dirty="0">
                <a:solidFill>
                  <a:srgbClr val="54565A"/>
                </a:solidFill>
                <a:latin typeface="Arial"/>
                <a:cs typeface="Arial"/>
              </a:rPr>
            </a:br>
            <a:r>
              <a:rPr lang="en-GB" sz="1600" dirty="0">
                <a:solidFill>
                  <a:srgbClr val="54565A"/>
                </a:solidFill>
                <a:latin typeface="Arial"/>
                <a:cs typeface="Arial"/>
              </a:rPr>
              <a:t>– keep clear</a:t>
            </a:r>
          </a:p>
          <a:p>
            <a:pPr>
              <a:spcAft>
                <a:spcPts val="2400"/>
              </a:spcAft>
            </a:pPr>
            <a:r>
              <a:rPr lang="en-GB" sz="1600" dirty="0">
                <a:solidFill>
                  <a:srgbClr val="54565A"/>
                </a:solidFill>
                <a:latin typeface="Arial"/>
                <a:cs typeface="Arial"/>
              </a:rPr>
              <a:t>area available for </a:t>
            </a:r>
            <a:br>
              <a:rPr lang="en-GB" sz="1600" dirty="0">
                <a:solidFill>
                  <a:srgbClr val="54565A"/>
                </a:solidFill>
                <a:latin typeface="Arial"/>
                <a:cs typeface="Arial"/>
              </a:rPr>
            </a:br>
            <a:r>
              <a:rPr lang="en-GB" sz="1600" dirty="0">
                <a:solidFill>
                  <a:srgbClr val="54565A"/>
                </a:solidFill>
                <a:latin typeface="Arial"/>
                <a:cs typeface="Arial"/>
              </a:rPr>
              <a:t>panel installation</a:t>
            </a:r>
          </a:p>
        </p:txBody>
      </p:sp>
      <p:grpSp>
        <p:nvGrpSpPr>
          <p:cNvPr id="2" name="Group 1"/>
          <p:cNvGrpSpPr/>
          <p:nvPr/>
        </p:nvGrpSpPr>
        <p:grpSpPr>
          <a:xfrm>
            <a:off x="692909" y="2461654"/>
            <a:ext cx="479758" cy="1812343"/>
            <a:chOff x="692909" y="2426028"/>
            <a:chExt cx="479758" cy="1812343"/>
          </a:xfrm>
        </p:grpSpPr>
        <p:pic>
          <p:nvPicPr>
            <p:cNvPr id="705" name="Picture 70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4921" y="3097150"/>
              <a:ext cx="475732" cy="475732"/>
            </a:xfrm>
            <a:prstGeom prst="rect">
              <a:avLst/>
            </a:prstGeom>
          </p:spPr>
        </p:pic>
        <p:pic>
          <p:nvPicPr>
            <p:cNvPr id="706" name="Picture 70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94921" y="3762639"/>
              <a:ext cx="475732" cy="475732"/>
            </a:xfrm>
            <a:prstGeom prst="rect">
              <a:avLst/>
            </a:prstGeom>
          </p:spPr>
        </p:pic>
        <p:pic>
          <p:nvPicPr>
            <p:cNvPr id="707" name="Picture 70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2909" y="2426028"/>
              <a:ext cx="479758" cy="481366"/>
            </a:xfrm>
            <a:prstGeom prst="rect">
              <a:avLst/>
            </a:prstGeom>
          </p:spPr>
        </p:pic>
      </p:grpSp>
      <p:sp>
        <p:nvSpPr>
          <p:cNvPr id="708" name="object 35"/>
          <p:cNvSpPr txBox="1">
            <a:spLocks/>
          </p:cNvSpPr>
          <p:nvPr/>
        </p:nvSpPr>
        <p:spPr>
          <a:xfrm>
            <a:off x="557217" y="1045729"/>
            <a:ext cx="3427662" cy="997709"/>
          </a:xfrm>
          <a:prstGeom prst="rect">
            <a:avLst/>
          </a:prstGeom>
          <a:noFill/>
          <a:effectLst/>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INEOS TEAM UK: </a:t>
            </a:r>
            <a:br>
              <a:rPr lang="en-US" sz="3200" b="1" spc="-5" dirty="0">
                <a:solidFill>
                  <a:srgbClr val="FF6E00"/>
                </a:solidFill>
                <a:latin typeface="Arial"/>
                <a:cs typeface="Arial"/>
              </a:rPr>
            </a:br>
            <a:r>
              <a:rPr lang="en-US" sz="3200" b="1" spc="-5" dirty="0">
                <a:solidFill>
                  <a:srgbClr val="FF6E00"/>
                </a:solidFill>
                <a:latin typeface="Arial"/>
                <a:cs typeface="Arial"/>
              </a:rPr>
              <a:t>Base </a:t>
            </a:r>
            <a:r>
              <a:rPr lang="en-US" sz="3200" b="1" spc="-5" dirty="0" smtClean="0">
                <a:solidFill>
                  <a:srgbClr val="FF6E00"/>
                </a:solidFill>
                <a:latin typeface="Arial"/>
                <a:cs typeface="Arial"/>
              </a:rPr>
              <a:t>Blueprint</a:t>
            </a:r>
            <a:endParaRPr lang="en-US" sz="3200" b="1" spc="-5" dirty="0">
              <a:solidFill>
                <a:srgbClr val="FF6E00"/>
              </a:solidFill>
              <a:latin typeface="Arial"/>
              <a:cs typeface="Arial"/>
            </a:endParaRPr>
          </a:p>
        </p:txBody>
      </p:sp>
      <p:sp>
        <p:nvSpPr>
          <p:cNvPr id="203"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pic>
        <p:nvPicPr>
          <p:cNvPr id="204" name="Picture 20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 y="6172336"/>
            <a:ext cx="12189600" cy="685664"/>
          </a:xfrm>
          <a:prstGeom prst="rect">
            <a:avLst/>
          </a:prstGeom>
        </p:spPr>
      </p:pic>
    </p:spTree>
    <p:extLst>
      <p:ext uri="{BB962C8B-B14F-4D97-AF65-F5344CB8AC3E}">
        <p14:creationId xmlns:p14="http://schemas.microsoft.com/office/powerpoint/2010/main" val="195332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31"/>
          <p:cNvSpPr/>
          <p:nvPr/>
        </p:nvSpPr>
        <p:spPr>
          <a:xfrm>
            <a:off x="614851" y="5125949"/>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latin typeface="Arial" charset="0"/>
            </a:endParaRPr>
          </a:p>
        </p:txBody>
      </p:sp>
      <p:sp>
        <p:nvSpPr>
          <p:cNvPr id="83" name="object 33"/>
          <p:cNvSpPr/>
          <p:nvPr/>
        </p:nvSpPr>
        <p:spPr>
          <a:xfrm>
            <a:off x="9881647"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latin typeface="Arial" charset="0"/>
            </a:endParaRPr>
          </a:p>
        </p:txBody>
      </p:sp>
      <p:sp>
        <p:nvSpPr>
          <p:cNvPr id="84" name="object 34"/>
          <p:cNvSpPr/>
          <p:nvPr/>
        </p:nvSpPr>
        <p:spPr>
          <a:xfrm>
            <a:off x="614851"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latin typeface="Arial" charset="0"/>
            </a:endParaRPr>
          </a:p>
        </p:txBody>
      </p:sp>
      <p:graphicFrame>
        <p:nvGraphicFramePr>
          <p:cNvPr id="17" name="Table 16">
            <a:extLst>
              <a:ext uri="{FF2B5EF4-FFF2-40B4-BE49-F238E27FC236}">
                <a16:creationId xmlns="" xmlns:a16="http://schemas.microsoft.com/office/drawing/2014/main" id="{74424EE5-78CD-4CDA-B9D6-F402AB4D9143}"/>
              </a:ext>
            </a:extLst>
          </p:cNvPr>
          <p:cNvGraphicFramePr>
            <a:graphicFrameLocks noGrp="1"/>
          </p:cNvGraphicFramePr>
          <p:nvPr>
            <p:extLst>
              <p:ext uri="{D42A27DB-BD31-4B8C-83A1-F6EECF244321}">
                <p14:modId xmlns:p14="http://schemas.microsoft.com/office/powerpoint/2010/main" val="1613752904"/>
              </p:ext>
            </p:extLst>
          </p:nvPr>
        </p:nvGraphicFramePr>
        <p:xfrm>
          <a:off x="583223" y="3391674"/>
          <a:ext cx="7937926" cy="2318375"/>
        </p:xfrm>
        <a:graphic>
          <a:graphicData uri="http://schemas.openxmlformats.org/drawingml/2006/table">
            <a:tbl>
              <a:tblPr/>
              <a:tblGrid>
                <a:gridCol w="1643142">
                  <a:extLst>
                    <a:ext uri="{9D8B030D-6E8A-4147-A177-3AD203B41FA5}">
                      <a16:colId xmlns="" xmlns:a16="http://schemas.microsoft.com/office/drawing/2014/main" val="20000"/>
                    </a:ext>
                  </a:extLst>
                </a:gridCol>
                <a:gridCol w="1656522">
                  <a:extLst>
                    <a:ext uri="{9D8B030D-6E8A-4147-A177-3AD203B41FA5}">
                      <a16:colId xmlns="" xmlns:a16="http://schemas.microsoft.com/office/drawing/2014/main" val="20001"/>
                    </a:ext>
                  </a:extLst>
                </a:gridCol>
                <a:gridCol w="2319131">
                  <a:extLst>
                    <a:ext uri="{9D8B030D-6E8A-4147-A177-3AD203B41FA5}">
                      <a16:colId xmlns="" xmlns:a16="http://schemas.microsoft.com/office/drawing/2014/main" val="20003"/>
                    </a:ext>
                  </a:extLst>
                </a:gridCol>
                <a:gridCol w="2319131">
                  <a:extLst>
                    <a:ext uri="{9D8B030D-6E8A-4147-A177-3AD203B41FA5}">
                      <a16:colId xmlns="" xmlns:a16="http://schemas.microsoft.com/office/drawing/2014/main" val="20002"/>
                    </a:ext>
                  </a:extLst>
                </a:gridCol>
              </a:tblGrid>
              <a:tr h="640675">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Manufacturer</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Model</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Installation cost (£/m</a:t>
                      </a:r>
                      <a:r>
                        <a:rPr kumimoji="0" lang="en-GB" altLang="en-US" sz="1600" b="1" i="0" u="none" strike="noStrike" cap="none" normalizeH="0" baseline="30000" dirty="0">
                          <a:ln>
                            <a:noFill/>
                          </a:ln>
                          <a:solidFill>
                            <a:srgbClr val="FFFFFF"/>
                          </a:solidFill>
                          <a:effectLst/>
                          <a:latin typeface="Arial" charset="0"/>
                          <a:ea typeface="Arial" charset="0"/>
                          <a:cs typeface="Arial" charset="0"/>
                          <a:sym typeface="Gill Sans" charset="0"/>
                        </a:rPr>
                        <a:t>2</a:t>
                      </a: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a:t>
                      </a:r>
                      <a:r>
                        <a:rPr kumimoji="0" lang="en-GB" altLang="en-US" sz="1600" b="1" i="0" u="none" strike="noStrike" cap="none" normalizeH="0" baseline="30000" dirty="0">
                          <a:ln>
                            <a:noFill/>
                          </a:ln>
                          <a:solidFill>
                            <a:srgbClr val="FFFFFF"/>
                          </a:solidFill>
                          <a:effectLst/>
                          <a:latin typeface="Arial" charset="0"/>
                          <a:ea typeface="Arial" charset="0"/>
                          <a:cs typeface="Arial" charset="0"/>
                          <a:sym typeface="Gill Sans" charset="0"/>
                        </a:rPr>
                        <a:t> </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charset="0"/>
                          <a:ea typeface="Arial" charset="0"/>
                          <a:cs typeface="Arial" charset="0"/>
                          <a:sym typeface="Gill Sans" charset="0"/>
                        </a:rPr>
                        <a:t>Maximum output (W)</a:t>
                      </a:r>
                    </a:p>
                  </a:txBody>
                  <a:tcPr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6E00"/>
                    </a:solidFill>
                  </a:tcPr>
                </a:tc>
                <a:extLst>
                  <a:ext uri="{0D108BD9-81ED-4DB2-BD59-A6C34878D82A}">
                    <a16:rowId xmlns="" xmlns:a16="http://schemas.microsoft.com/office/drawing/2014/main" val="10000"/>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SunnyTech</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altLang="en-US" sz="1600" b="0" i="0" u="none" strike="noStrike" cap="none" normalizeH="0" baseline="0" dirty="0">
                          <a:ln>
                            <a:noFill/>
                          </a:ln>
                          <a:solidFill>
                            <a:srgbClr val="54565A"/>
                          </a:solidFill>
                          <a:effectLst/>
                          <a:latin typeface="Arial" charset="0"/>
                          <a:ea typeface="Arial" charset="0"/>
                          <a:cs typeface="Arial" charset="0"/>
                          <a:sym typeface="Gill Sans" charset="0"/>
                        </a:rPr>
                        <a:t>VBHN325</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180</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80</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 xmlns:a16="http://schemas.microsoft.com/office/drawing/2014/main" val="10001"/>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Fusion</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mr-IN" altLang="en-US" sz="1600" b="0" i="0" u="none" strike="noStrike" cap="none" normalizeH="0" baseline="0" dirty="0">
                          <a:ln>
                            <a:noFill/>
                          </a:ln>
                          <a:solidFill>
                            <a:srgbClr val="54565A"/>
                          </a:solidFill>
                          <a:effectLst/>
                          <a:latin typeface="Arial" charset="0"/>
                          <a:ea typeface="Arial" charset="0"/>
                          <a:cs typeface="Arial" charset="0"/>
                          <a:sym typeface="Gill Sans" charset="0"/>
                        </a:rPr>
                        <a:t>SPR-X20-445</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210</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100</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 xmlns:a16="http://schemas.microsoft.com/office/drawing/2014/main" val="10002"/>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AZ Electronics</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mr-IN" altLang="en-US" sz="1600" b="0" i="0" u="none" strike="noStrike" cap="none" normalizeH="0" baseline="0" dirty="0">
                          <a:ln>
                            <a:noFill/>
                          </a:ln>
                          <a:solidFill>
                            <a:srgbClr val="54565A"/>
                          </a:solidFill>
                          <a:effectLst/>
                          <a:latin typeface="Arial" charset="0"/>
                          <a:ea typeface="Arial" charset="0"/>
                          <a:cs typeface="Arial" charset="0"/>
                          <a:sym typeface="Gill Sans" charset="0"/>
                        </a:rPr>
                        <a:t>AZ325N1C-G4</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300</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150</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 xmlns:a16="http://schemas.microsoft.com/office/drawing/2014/main" val="10003"/>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PowerSun</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mr-IN" altLang="en-US" sz="1600" b="0" i="0" u="none" strike="noStrike" cap="none" normalizeH="0" baseline="0" dirty="0">
                          <a:ln>
                            <a:noFill/>
                          </a:ln>
                          <a:solidFill>
                            <a:srgbClr val="54565A"/>
                          </a:solidFill>
                          <a:effectLst/>
                          <a:latin typeface="Arial" charset="0"/>
                          <a:ea typeface="Arial" charset="0"/>
                          <a:cs typeface="Arial" charset="0"/>
                          <a:sym typeface="Gill Sans" charset="0"/>
                        </a:rPr>
                        <a:t>SPR-E20-327</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510</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230</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 xmlns:a16="http://schemas.microsoft.com/office/drawing/2014/main" val="10004"/>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Easthouse</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mr-IN" altLang="en-US" sz="1600" b="0" i="0" u="none" strike="noStrike" cap="none" normalizeH="0" baseline="0" dirty="0">
                          <a:ln>
                            <a:noFill/>
                          </a:ln>
                          <a:solidFill>
                            <a:srgbClr val="54565A"/>
                          </a:solidFill>
                          <a:effectLst/>
                          <a:latin typeface="Arial" charset="0"/>
                          <a:ea typeface="Arial" charset="0"/>
                          <a:cs typeface="Arial" charset="0"/>
                          <a:sym typeface="Gill Sans" charset="0"/>
                        </a:rPr>
                        <a:t>WTW-250</a:t>
                      </a:r>
                    </a:p>
                  </a:txBody>
                  <a:tcPr marL="14400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1200</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54565A"/>
                          </a:solidFill>
                          <a:effectLst/>
                          <a:latin typeface="Arial" charset="0"/>
                          <a:ea typeface="Arial" charset="0"/>
                          <a:cs typeface="Arial" charset="0"/>
                          <a:sym typeface="Gill Sans" charset="0"/>
                        </a:rPr>
                        <a:t>300</a:t>
                      </a:r>
                    </a:p>
                  </a:txBody>
                  <a:tcPr marR="100799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 xmlns:a16="http://schemas.microsoft.com/office/drawing/2014/main" val="10005"/>
                  </a:ext>
                </a:extLst>
              </a:tr>
            </a:tbl>
          </a:graphicData>
        </a:graphic>
      </p:graphicFrame>
      <p:sp>
        <p:nvSpPr>
          <p:cNvPr id="40" name="object 35"/>
          <p:cNvSpPr txBox="1">
            <a:spLocks/>
          </p:cNvSpPr>
          <p:nvPr/>
        </p:nvSpPr>
        <p:spPr>
          <a:xfrm>
            <a:off x="557217" y="1021979"/>
            <a:ext cx="71258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Choosing the </a:t>
            </a:r>
            <a:r>
              <a:rPr lang="en-US" sz="3200" b="1" spc="-5" dirty="0" smtClean="0">
                <a:solidFill>
                  <a:srgbClr val="FF6E00"/>
                </a:solidFill>
                <a:latin typeface="Arial"/>
                <a:cs typeface="Arial"/>
              </a:rPr>
              <a:t>Best Solar Panels </a:t>
            </a:r>
            <a:endParaRPr lang="en-US" sz="3200" b="1" dirty="0">
              <a:solidFill>
                <a:srgbClr val="FF6E00"/>
              </a:solidFill>
              <a:latin typeface="Arial"/>
              <a:cs typeface="Arial"/>
            </a:endParaRPr>
          </a:p>
        </p:txBody>
      </p:sp>
      <p:sp>
        <p:nvSpPr>
          <p:cNvPr id="41" name="TextBox 40"/>
          <p:cNvSpPr txBox="1"/>
          <p:nvPr/>
        </p:nvSpPr>
        <p:spPr>
          <a:xfrm>
            <a:off x="583222" y="1656080"/>
            <a:ext cx="11104685" cy="1400383"/>
          </a:xfrm>
          <a:prstGeom prst="rect">
            <a:avLst/>
          </a:prstGeom>
          <a:noFill/>
        </p:spPr>
        <p:txBody>
          <a:bodyPr wrap="square" lIns="0" tIns="0" rIns="0" bIns="0" rtlCol="0">
            <a:spAutoFit/>
          </a:bodyPr>
          <a:lstStyle/>
          <a:p>
            <a:pPr>
              <a:lnSpc>
                <a:spcPct val="150000"/>
              </a:lnSpc>
              <a:spcAft>
                <a:spcPts val="1200"/>
              </a:spcAft>
            </a:pPr>
            <a:r>
              <a:rPr lang="en-GB" sz="1800" b="1" dirty="0">
                <a:solidFill>
                  <a:srgbClr val="54565A"/>
                </a:solidFill>
                <a:latin typeface="Arial"/>
                <a:cs typeface="Arial"/>
              </a:rPr>
              <a:t>Task 2 (14-16): </a:t>
            </a:r>
            <a:r>
              <a:rPr lang="en-GB" sz="1800" dirty="0">
                <a:solidFill>
                  <a:srgbClr val="54565A"/>
                </a:solidFill>
                <a:latin typeface="Arial"/>
                <a:cs typeface="Arial"/>
              </a:rPr>
              <a:t>Select a type of solar panel to use that fits within your budget. </a:t>
            </a:r>
          </a:p>
          <a:p>
            <a:pPr>
              <a:lnSpc>
                <a:spcPct val="150000"/>
              </a:lnSpc>
              <a:spcAft>
                <a:spcPts val="1200"/>
              </a:spcAft>
            </a:pPr>
            <a:r>
              <a:rPr lang="en-GB" sz="1800" dirty="0">
                <a:solidFill>
                  <a:srgbClr val="54565A"/>
                </a:solidFill>
                <a:latin typeface="Arial"/>
                <a:cs typeface="Arial"/>
              </a:rPr>
              <a:t>Prepare an explanation of which panels you chose and why, how many you will buy, and the maximum power output. Remember to also explain why you didn’t choose the other models. </a:t>
            </a:r>
          </a:p>
        </p:txBody>
      </p:sp>
      <p:sp>
        <p:nvSpPr>
          <p:cNvPr id="8" name="object 39">
            <a:extLst>
              <a:ext uri="{FF2B5EF4-FFF2-40B4-BE49-F238E27FC236}">
                <a16:creationId xmlns="" xmlns:a16="http://schemas.microsoft.com/office/drawing/2014/main" id="{216D8802-0F07-4808-927B-023204BD3801}"/>
              </a:ext>
            </a:extLst>
          </p:cNvPr>
          <p:cNvSpPr txBox="1"/>
          <p:nvPr/>
        </p:nvSpPr>
        <p:spPr>
          <a:xfrm>
            <a:off x="6190325" y="298523"/>
            <a:ext cx="5559880" cy="274434"/>
          </a:xfrm>
          <a:prstGeom prst="rect">
            <a:avLst/>
          </a:prstGeom>
        </p:spPr>
        <p:txBody>
          <a:bodyPr vert="horz" wrap="square" lIns="0" tIns="12700" rIns="0" bIns="0" rtlCol="0">
            <a:spAutoFit/>
          </a:bodyPr>
          <a:lstStyle/>
          <a:p>
            <a:pPr marL="12700" algn="r">
              <a:spcBef>
                <a:spcPts val="100"/>
              </a:spcBef>
            </a:pPr>
            <a:r>
              <a:rPr lang="en-GB" sz="1700" b="1" dirty="0" smtClean="0">
                <a:solidFill>
                  <a:schemeClr val="bg1"/>
                </a:solidFill>
                <a:latin typeface="Arial"/>
                <a:cs typeface="Arial"/>
              </a:rPr>
              <a:t>Solar Panels: Modelling and Data Analysis </a:t>
            </a:r>
            <a:endParaRPr lang="en-GB" sz="1700" dirty="0">
              <a:solidFill>
                <a:schemeClr val="bg1"/>
              </a:solidFill>
              <a:latin typeface="Arial"/>
              <a:cs typeface="Arial"/>
            </a:endParaRPr>
          </a:p>
        </p:txBody>
      </p:sp>
    </p:spTree>
    <p:extLst>
      <p:ext uri="{BB962C8B-B14F-4D97-AF65-F5344CB8AC3E}">
        <p14:creationId xmlns:p14="http://schemas.microsoft.com/office/powerpoint/2010/main" val="13372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22386262900E489A061346DC7B7A48" ma:contentTypeVersion="13" ma:contentTypeDescription="Create a new document." ma:contentTypeScope="" ma:versionID="5934bec3fcb828db2262d7a84854eb5c">
  <xsd:schema xmlns:xsd="http://www.w3.org/2001/XMLSchema" xmlns:xs="http://www.w3.org/2001/XMLSchema" xmlns:p="http://schemas.microsoft.com/office/2006/metadata/properties" xmlns:ns2="4b31ba56-69c9-4f7b-a39a-403e4e2674f0" xmlns:ns3="49db2f9b-a592-452f-a9b5-f90c48491e0e" targetNamespace="http://schemas.microsoft.com/office/2006/metadata/properties" ma:root="true" ma:fieldsID="2a8552d0b3d08fc1d9db147152a63dfc" ns2:_="" ns3:_="">
    <xsd:import namespace="4b31ba56-69c9-4f7b-a39a-403e4e2674f0"/>
    <xsd:import namespace="49db2f9b-a592-452f-a9b5-f90c48491e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2:MediaServiceOCR"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31ba56-69c9-4f7b-a39a-403e4e2674f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db2f9b-a592-452f-a9b5-f90c48491e0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C0A0F8-A7F2-4EBF-B4FC-E630E10C741F}">
  <ds:schemaRefs>
    <ds:schemaRef ds:uri="http://schemas.microsoft.com/sharepoint/v3/contenttype/forms"/>
  </ds:schemaRefs>
</ds:datastoreItem>
</file>

<file path=customXml/itemProps2.xml><?xml version="1.0" encoding="utf-8"?>
<ds:datastoreItem xmlns:ds="http://schemas.openxmlformats.org/officeDocument/2006/customXml" ds:itemID="{9797E391-E826-4B9D-80C5-E4173A5AF5BB}">
  <ds:schemaRefs>
    <ds:schemaRef ds:uri="4b31ba56-69c9-4f7b-a39a-403e4e2674f0"/>
    <ds:schemaRef ds:uri="http://schemas.microsoft.com/office/2006/metadata/properties"/>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49db2f9b-a592-452f-a9b5-f90c48491e0e"/>
    <ds:schemaRef ds:uri="http://purl.org/dc/elements/1.1/"/>
  </ds:schemaRefs>
</ds:datastoreItem>
</file>

<file path=customXml/itemProps3.xml><?xml version="1.0" encoding="utf-8"?>
<ds:datastoreItem xmlns:ds="http://schemas.openxmlformats.org/officeDocument/2006/customXml" ds:itemID="{331A48A1-9495-4594-A861-CC60CEECFDBA}"/>
</file>

<file path=docProps/app.xml><?xml version="1.0" encoding="utf-8"?>
<Properties xmlns="http://schemas.openxmlformats.org/officeDocument/2006/extended-properties" xmlns:vt="http://schemas.openxmlformats.org/officeDocument/2006/docPropsVTypes">
  <TotalTime>13764</TotalTime>
  <Words>1932</Words>
  <Application>Microsoft Macintosh PowerPoint</Application>
  <PresentationFormat>Custom</PresentationFormat>
  <Paragraphs>276</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Gill Sans</vt:lpstr>
      <vt:lpstr>Helvetica</vt:lpstr>
      <vt:lpstr>Mangal</vt:lpstr>
      <vt:lpstr>ＭＳ 明朝</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 DESIGN 6 IM</dc:creator>
  <cp:lastModifiedBy>Graham Pilcher</cp:lastModifiedBy>
  <cp:revision>387</cp:revision>
  <cp:lastPrinted>2017-10-25T15:33:30Z</cp:lastPrinted>
  <dcterms:created xsi:type="dcterms:W3CDTF">2017-10-03T12:31:49Z</dcterms:created>
  <dcterms:modified xsi:type="dcterms:W3CDTF">2019-03-26T14:23:22Z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0x0101003F22386262900E489A061346DC7B7A48</vt:lpwstr>
  </property>
</Properties>
</file>