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57" r:id="rId5"/>
    <p:sldId id="323" r:id="rId6"/>
    <p:sldId id="322" r:id="rId7"/>
    <p:sldId id="321" r:id="rId8"/>
    <p:sldId id="324" r:id="rId9"/>
    <p:sldId id="325" r:id="rId10"/>
    <p:sldId id="327"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66" r:id="rId24"/>
    <p:sldId id="340" r:id="rId25"/>
    <p:sldId id="356" r:id="rId26"/>
    <p:sldId id="357" r:id="rId27"/>
    <p:sldId id="358" r:id="rId28"/>
    <p:sldId id="361" r:id="rId29"/>
    <p:sldId id="362" r:id="rId30"/>
    <p:sldId id="363" r:id="rId31"/>
    <p:sldId id="364" r:id="rId32"/>
    <p:sldId id="367" r:id="rId33"/>
    <p:sldId id="365" r:id="rId34"/>
    <p:sldId id="360" r:id="rId35"/>
    <p:sldId id="359" r:id="rId36"/>
    <p:sldId id="320" r:id="rId37"/>
  </p:sldIdLst>
  <p:sldSz cx="12188825" cy="6858000"/>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73">
          <p15:clr>
            <a:srgbClr val="A4A3A4"/>
          </p15:clr>
        </p15:guide>
        <p15:guide id="2" orient="horz" pos="3112">
          <p15:clr>
            <a:srgbClr val="A4A3A4"/>
          </p15:clr>
        </p15:guide>
        <p15:guide id="3" orient="horz" pos="866">
          <p15:clr>
            <a:srgbClr val="A4A3A4"/>
          </p15:clr>
        </p15:guide>
        <p15:guide id="4" orient="horz" pos="3947">
          <p15:clr>
            <a:srgbClr val="A4A3A4"/>
          </p15:clr>
        </p15:guide>
        <p15:guide id="5" pos="7295">
          <p15:clr>
            <a:srgbClr val="A4A3A4"/>
          </p15:clr>
        </p15:guide>
        <p15:guide id="6" pos="6447">
          <p15:clr>
            <a:srgbClr val="A4A3A4"/>
          </p15:clr>
        </p15:guide>
        <p15:guide id="7" pos="375">
          <p15:clr>
            <a:srgbClr val="A4A3A4"/>
          </p15:clr>
        </p15:guide>
        <p15:guide id="8" pos="3818">
          <p15:clr>
            <a:srgbClr val="A4A3A4"/>
          </p15:clr>
        </p15:guide>
        <p15:guide id="9" orient="horz" pos="3269">
          <p15:clr>
            <a:srgbClr val="A4A3A4"/>
          </p15:clr>
        </p15:guide>
        <p15:guide id="10" orient="horz" pos="1838">
          <p15:clr>
            <a:srgbClr val="A4A3A4"/>
          </p15:clr>
        </p15:guide>
        <p15:guide id="11" orient="horz" pos="1196">
          <p15:clr>
            <a:srgbClr val="A4A3A4"/>
          </p15:clr>
        </p15:guide>
        <p15:guide id="12" orient="horz" pos="3537">
          <p15:clr>
            <a:srgbClr val="A4A3A4"/>
          </p15:clr>
        </p15:guide>
        <p15:guide id="13" orient="horz" pos="2989">
          <p15:clr>
            <a:srgbClr val="A4A3A4"/>
          </p15:clr>
        </p15:guide>
        <p15:guide id="14" pos="5645">
          <p15:clr>
            <a:srgbClr val="A4A3A4"/>
          </p15:clr>
        </p15:guide>
        <p15:guide id="15" pos="7380">
          <p15:clr>
            <a:srgbClr val="A4A3A4"/>
          </p15:clr>
        </p15:guide>
        <p15:guide id="16" pos="374">
          <p15:clr>
            <a:srgbClr val="A4A3A4"/>
          </p15:clr>
        </p15:guide>
        <p15:guide id="17" pos="2175">
          <p15:clr>
            <a:srgbClr val="A4A3A4"/>
          </p15:clr>
        </p15:guide>
        <p15:guide id="18" orient="horz" pos="1345">
          <p15:clr>
            <a:srgbClr val="A4A3A4"/>
          </p15:clr>
        </p15:guide>
        <p15:guide id="19" orient="horz" pos="2953">
          <p15:clr>
            <a:srgbClr val="A4A3A4"/>
          </p15:clr>
        </p15:guide>
        <p15:guide id="20" orient="horz" pos="4207">
          <p15:clr>
            <a:srgbClr val="A4A3A4"/>
          </p15:clr>
        </p15:guide>
        <p15:guide id="21" orient="horz" pos="3104">
          <p15:clr>
            <a:srgbClr val="A4A3A4"/>
          </p15:clr>
        </p15:guide>
        <p15:guide id="22" orient="horz" pos="3700">
          <p15:clr>
            <a:srgbClr val="A4A3A4"/>
          </p15:clr>
        </p15:guide>
        <p15:guide id="23" orient="horz" pos="2882">
          <p15:clr>
            <a:srgbClr val="A4A3A4"/>
          </p15:clr>
        </p15:guide>
        <p15:guide id="24" pos="7363">
          <p15:clr>
            <a:srgbClr val="A4A3A4"/>
          </p15:clr>
        </p15:guide>
        <p15:guide id="25" pos="6365">
          <p15:clr>
            <a:srgbClr val="A4A3A4"/>
          </p15:clr>
        </p15:guide>
        <p15:guide id="26" pos="479">
          <p15:clr>
            <a:srgbClr val="A4A3A4"/>
          </p15:clr>
        </p15:guide>
        <p15:guide id="27" pos="5626">
          <p15:clr>
            <a:srgbClr val="A4A3A4"/>
          </p15:clr>
        </p15:guide>
        <p15:guide id="28" pos="1190">
          <p15:clr>
            <a:srgbClr val="A4A3A4"/>
          </p15:clr>
        </p15:guide>
        <p15:guide id="29" orient="horz" pos="1475">
          <p15:clr>
            <a:srgbClr val="A4A3A4"/>
          </p15:clr>
        </p15:guide>
        <p15:guide id="30" orient="horz" pos="3106">
          <p15:clr>
            <a:srgbClr val="A4A3A4"/>
          </p15:clr>
        </p15:guide>
        <p15:guide id="31" orient="horz" pos="3916">
          <p15:clr>
            <a:srgbClr val="A4A3A4"/>
          </p15:clr>
        </p15:guide>
        <p15:guide id="32" orient="horz" pos="3200">
          <p15:clr>
            <a:srgbClr val="A4A3A4"/>
          </p15:clr>
        </p15:guide>
        <p15:guide id="33" orient="horz" pos="2576">
          <p15:clr>
            <a:srgbClr val="A4A3A4"/>
          </p15:clr>
        </p15:guide>
        <p15:guide id="34" orient="horz" pos="1081">
          <p15:clr>
            <a:srgbClr val="A4A3A4"/>
          </p15:clr>
        </p15:guide>
        <p15:guide id="35" orient="horz" pos="3141">
          <p15:clr>
            <a:srgbClr val="A4A3A4"/>
          </p15:clr>
        </p15:guide>
        <p15:guide id="36" orient="horz" pos="3296">
          <p15:clr>
            <a:srgbClr val="A4A3A4"/>
          </p15:clr>
        </p15:guide>
        <p15:guide id="37" orient="horz" pos="1085">
          <p15:clr>
            <a:srgbClr val="A4A3A4"/>
          </p15:clr>
        </p15:guide>
        <p15:guide id="38" orient="horz" pos="518">
          <p15:clr>
            <a:srgbClr val="A4A3A4"/>
          </p15:clr>
        </p15:guide>
        <p15:guide id="39" orient="horz" pos="3592">
          <p15:clr>
            <a:srgbClr val="A4A3A4"/>
          </p15:clr>
        </p15:guide>
        <p15:guide id="40" pos="484">
          <p15:clr>
            <a:srgbClr val="A4A3A4"/>
          </p15:clr>
        </p15:guide>
        <p15:guide id="41" pos="6150">
          <p15:clr>
            <a:srgbClr val="A4A3A4"/>
          </p15:clr>
        </p15:guide>
        <p15:guide id="42" pos="2041">
          <p15:clr>
            <a:srgbClr val="A4A3A4"/>
          </p15:clr>
        </p15:guide>
        <p15:guide id="43" pos="3630">
          <p15:clr>
            <a:srgbClr val="A4A3A4"/>
          </p15:clr>
        </p15:guide>
        <p15:guide id="44" pos="5392">
          <p15:clr>
            <a:srgbClr val="A4A3A4"/>
          </p15:clr>
        </p15:guide>
        <p15:guide id="45" pos="2234">
          <p15:clr>
            <a:srgbClr val="A4A3A4"/>
          </p15:clr>
        </p15:guide>
        <p15:guide id="46" pos="2321">
          <p15:clr>
            <a:srgbClr val="A4A3A4"/>
          </p15:clr>
        </p15:guide>
        <p15:guide id="47" pos="6498">
          <p15:clr>
            <a:srgbClr val="A4A3A4"/>
          </p15:clr>
        </p15:guide>
        <p15:guide id="48" pos="1734">
          <p15:clr>
            <a:srgbClr val="A4A3A4"/>
          </p15:clr>
        </p15:guide>
        <p15:guide id="49" pos="5741">
          <p15:clr>
            <a:srgbClr val="A4A3A4"/>
          </p15:clr>
        </p15:guide>
        <p15:guide id="50" pos="70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3" name="Microsoft Office User" initials="Office [31]" lastIdx="1" clrIdx="42"/>
  <p:cmAuthor id="1" name="Hannah Landais" initials="HL" lastIdx="59" clrIdx="0"/>
  <p:cmAuthor id="44" name="Microsoft Office User" initials="Office [32]" lastIdx="1" clrIdx="43"/>
  <p:cmAuthor id="2" name="Microsoft Office User" initials="Office" lastIdx="1" clrIdx="1"/>
  <p:cmAuthor id="45" name="Microsoft Office User" initials="Office [33]" lastIdx="1" clrIdx="44"/>
  <p:cmAuthor id="3" name="Microsoft Office User" initials="Office [2]" lastIdx="1" clrIdx="2"/>
  <p:cmAuthor id="46" name="Microsoft Office User" initials="Office [34]" lastIdx="1" clrIdx="45"/>
  <p:cmAuthor id="4" name="Microsoft Office User" initials="Office [3]" lastIdx="1" clrIdx="3"/>
  <p:cmAuthor id="47" name="Sanne DeBoer" initials="SD" lastIdx="11" clrIdx="46"/>
  <p:cmAuthor id="5" name="Microsoft Office User" initials="Office [4]" lastIdx="1" clrIdx="4"/>
  <p:cmAuthor id="48" name="Alex Pickett" initials="AP" lastIdx="10" clrIdx="47"/>
  <p:cmAuthor id="6" name="Microsoft Office User" initials="Office [5]" lastIdx="1" clrIdx="5"/>
  <p:cmAuthor id="49" name="Charles Ogden" initials="CO" lastIdx="4" clrIdx="48"/>
  <p:cmAuthor id="7" name="Microsoft Office User" initials="Office [6]" lastIdx="1" clrIdx="6"/>
  <p:cmAuthor id="8" name="Microsoft Office User" initials="Office [7]" lastIdx="1" clrIdx="7"/>
  <p:cmAuthor id="9" name="Microsoft Office User" initials="Office [7] [2]" lastIdx="1" clrIdx="8"/>
  <p:cmAuthor id="10" name="Microsoft Office User" initials="Office [7] [3]" lastIdx="1" clrIdx="9"/>
  <p:cmAuthor id="11" name="Microsoft Office User" initials="Office [8]" lastIdx="2" clrIdx="10"/>
  <p:cmAuthor id="12" name="Microsoft Office User" initials="Office [9]" lastIdx="1" clrIdx="11"/>
  <p:cmAuthor id="13" name="Microsoft Office User" initials="Office [10]" lastIdx="1" clrIdx="12"/>
  <p:cmAuthor id="14" name="Microsoft Office User" initials="Office [11]" lastIdx="1" clrIdx="13"/>
  <p:cmAuthor id="15" name="Microsoft Office User" initials="Office [12]" lastIdx="1" clrIdx="14"/>
  <p:cmAuthor id="16" name="Microsoft Office User" initials="Office [13]" lastIdx="1" clrIdx="15"/>
  <p:cmAuthor id="17" name="Microsoft Office User" initials="Office [14]" lastIdx="1" clrIdx="16"/>
  <p:cmAuthor id="18" name="Microsoft Office User" initials="Office [15]" lastIdx="1" clrIdx="17"/>
  <p:cmAuthor id="19" name="Microsoft Office User" initials="Office [16]" lastIdx="1" clrIdx="18"/>
  <p:cmAuthor id="20" name="Microsoft Office User" initials="Office [17]" lastIdx="1" clrIdx="19"/>
  <p:cmAuthor id="21" name="Microsoft Office User" initials="Office [18]" lastIdx="1" clrIdx="20"/>
  <p:cmAuthor id="22" name="Microsoft Office User" initials="Office [19]" lastIdx="1" clrIdx="21"/>
  <p:cmAuthor id="23" name="Microsoft Office User" initials="Office [20]" lastIdx="1" clrIdx="22"/>
  <p:cmAuthor id="24" name="Microsoft Office User" initials="Office [21]" lastIdx="1" clrIdx="23"/>
  <p:cmAuthor id="25" name="Microsoft Office User" initials="Office [22]" lastIdx="1" clrIdx="24"/>
  <p:cmAuthor id="26" name="Microsoft Office User" initials="Office [23]" lastIdx="1" clrIdx="25"/>
  <p:cmAuthor id="27" name="Microsoft Office User" initials="Office [24]" lastIdx="1" clrIdx="26"/>
  <p:cmAuthor id="28" name="Microsoft Office User" initials="Office [25]" lastIdx="1" clrIdx="27"/>
  <p:cmAuthor id="29" name="Microsoft Office User" initials="Office [25] [2]" lastIdx="1" clrIdx="28"/>
  <p:cmAuthor id="30" name="Microsoft Office User" initials="Office [26]" lastIdx="1" clrIdx="29"/>
  <p:cmAuthor id="31" name="Microsoft Office User" initials="Office [25] [2] [2]" lastIdx="1" clrIdx="30"/>
  <p:cmAuthor id="32" name="Microsoft Office User" initials="Office [27]" lastIdx="1" clrIdx="31"/>
  <p:cmAuthor id="33" name="Microsoft Office User" initials="Office [16] [2]" lastIdx="1" clrIdx="32"/>
  <p:cmAuthor id="34" name="Microsoft Office User" initials="Office [28]" lastIdx="1" clrIdx="33"/>
  <p:cmAuthor id="35" name="Microsoft Office User" initials="Office [29]" lastIdx="1" clrIdx="34"/>
  <p:cmAuthor id="36" name="Microsoft Office User" initials="Office [16] [3]" lastIdx="1" clrIdx="35"/>
  <p:cmAuthor id="37" name="Microsoft Office User" initials="Office [28] [2]" lastIdx="1" clrIdx="36"/>
  <p:cmAuthor id="38" name="Microsoft Office User" initials="Office [29] [2]" lastIdx="1" clrIdx="37"/>
  <p:cmAuthor id="39" name="Microsoft Office User" initials="Office [16] [4]" lastIdx="1" clrIdx="38"/>
  <p:cmAuthor id="40" name="Microsoft Office User" initials="Office [28] [3]" lastIdx="1" clrIdx="39"/>
  <p:cmAuthor id="41" name="Microsoft Office User" initials="Office [29] [3]" lastIdx="1" clrIdx="40"/>
  <p:cmAuthor id="42" name="Microsoft Office User" initials="Office [30]" lastIdx="1" clrIdx="4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E00"/>
    <a:srgbClr val="54565A"/>
    <a:srgbClr val="00ABE7"/>
    <a:srgbClr val="4D5C6F"/>
    <a:srgbClr val="D90D22"/>
    <a:srgbClr val="00AAE7"/>
    <a:srgbClr val="262B72"/>
    <a:srgbClr val="FF40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4BB628-4AF1-44AC-8E92-E870CC02038C}" v="8" dt="2019-03-22T12:09:10.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901"/>
    <p:restoredTop sz="90385" autoAdjust="0"/>
  </p:normalViewPr>
  <p:slideViewPr>
    <p:cSldViewPr snapToGrid="0" snapToObjects="1" showGuides="1">
      <p:cViewPr varScale="1">
        <p:scale>
          <a:sx n="60" d="100"/>
          <a:sy n="60" d="100"/>
        </p:scale>
        <p:origin x="264" y="52"/>
      </p:cViewPr>
      <p:guideLst>
        <p:guide orient="horz" pos="1373"/>
        <p:guide orient="horz" pos="3112"/>
        <p:guide orient="horz" pos="866"/>
        <p:guide orient="horz" pos="3947"/>
        <p:guide pos="7295"/>
        <p:guide pos="6447"/>
        <p:guide pos="375"/>
        <p:guide pos="3818"/>
        <p:guide orient="horz" pos="3269"/>
        <p:guide orient="horz" pos="1838"/>
        <p:guide orient="horz" pos="1196"/>
        <p:guide orient="horz" pos="3537"/>
        <p:guide orient="horz" pos="2989"/>
        <p:guide pos="5645"/>
        <p:guide pos="7380"/>
        <p:guide pos="374"/>
        <p:guide pos="2175"/>
        <p:guide orient="horz" pos="1345"/>
        <p:guide orient="horz" pos="2953"/>
        <p:guide orient="horz" pos="4207"/>
        <p:guide orient="horz" pos="3104"/>
        <p:guide orient="horz" pos="3700"/>
        <p:guide orient="horz" pos="2882"/>
        <p:guide pos="7363"/>
        <p:guide pos="6365"/>
        <p:guide pos="479"/>
        <p:guide pos="5626"/>
        <p:guide pos="1190"/>
        <p:guide orient="horz" pos="1475"/>
        <p:guide orient="horz" pos="3106"/>
        <p:guide orient="horz" pos="3916"/>
        <p:guide orient="horz" pos="3200"/>
        <p:guide orient="horz" pos="2576"/>
        <p:guide orient="horz" pos="1081"/>
        <p:guide orient="horz" pos="3141"/>
        <p:guide orient="horz" pos="3296"/>
        <p:guide orient="horz" pos="1085"/>
        <p:guide orient="horz" pos="518"/>
        <p:guide orient="horz" pos="3592"/>
        <p:guide pos="484"/>
        <p:guide pos="6150"/>
        <p:guide pos="2041"/>
        <p:guide pos="3630"/>
        <p:guide pos="5392"/>
        <p:guide pos="2234"/>
        <p:guide pos="2321"/>
        <p:guide pos="6498"/>
        <p:guide pos="1734"/>
        <p:guide pos="5741"/>
        <p:guide pos="705"/>
      </p:guideLst>
    </p:cSldViewPr>
  </p:slideViewPr>
  <p:notesTextViewPr>
    <p:cViewPr>
      <p:scale>
        <a:sx n="3" d="2"/>
        <a:sy n="3" d="2"/>
      </p:scale>
      <p:origin x="0" y="0"/>
    </p:cViewPr>
  </p:notesTextViewPr>
  <p:notesViewPr>
    <p:cSldViewPr snapToGrid="0" snapToObjects="1" showGuides="1">
      <p:cViewPr varScale="1">
        <p:scale>
          <a:sx n="129" d="100"/>
          <a:sy n="129" d="100"/>
        </p:scale>
        <p:origin x="-247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BECA7B-9FBC-634A-BDCA-0AD7E8532BDC}" type="datetime1">
              <a:rPr lang="en-GB" smtClean="0">
                <a:latin typeface="Arial" charset="0"/>
              </a:rPr>
              <a:t>23/08/2021</a:t>
            </a:fld>
            <a:endParaRPr lang="en-US" dirty="0">
              <a:latin typeface="Arial"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C4C37D-4C3B-7E41-A9C6-097A7374DADA}"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25435536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charset="0"/>
              </a:defRPr>
            </a:lvl1pPr>
          </a:lstStyle>
          <a:p>
            <a:fld id="{B25E4B44-DA0A-4747-AB8C-3BA29B20C4C4}" type="datetime1">
              <a:rPr lang="en-GB" smtClean="0"/>
              <a:pPr/>
              <a:t>23/08/2021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charset="0"/>
              </a:defRPr>
            </a:lvl1pPr>
          </a:lstStyle>
          <a:p>
            <a:fld id="{9B3105DB-80A1-3344-A74C-D51CF7DFD348}" type="slidenum">
              <a:rPr lang="en-US" smtClean="0"/>
              <a:pPr/>
              <a:t>‹#›</a:t>
            </a:fld>
            <a:endParaRPr lang="en-US" dirty="0"/>
          </a:p>
        </p:txBody>
      </p:sp>
    </p:spTree>
    <p:extLst>
      <p:ext uri="{BB962C8B-B14F-4D97-AF65-F5344CB8AC3E}">
        <p14:creationId xmlns:p14="http://schemas.microsoft.com/office/powerpoint/2010/main" val="3791417093"/>
      </p:ext>
    </p:extLst>
  </p:cSld>
  <p:clrMap bg1="lt1" tx1="dk1" bg2="lt2" tx2="dk2" accent1="accent1" accent2="accent2" accent3="accent3" accent4="accent4" accent5="accent5" accent6="accent6" hlink="hlink" folHlink="folHlink"/>
  <p:hf sldNum="0" hdr="0" ftr="0" dt="0"/>
  <p:notesStyle>
    <a:lvl1pPr marL="0" algn="l" defTabSz="609493" rtl="0" eaLnBrk="1" latinLnBrk="0" hangingPunct="1">
      <a:defRPr sz="1600" b="0" i="0" kern="1200">
        <a:solidFill>
          <a:schemeClr val="tx1"/>
        </a:solidFill>
        <a:latin typeface="Arial" charset="0"/>
        <a:ea typeface="+mn-ea"/>
        <a:cs typeface="+mn-cs"/>
      </a:defRPr>
    </a:lvl1pPr>
    <a:lvl2pPr marL="609493" algn="l" defTabSz="609493" rtl="0" eaLnBrk="1" latinLnBrk="0" hangingPunct="1">
      <a:defRPr sz="1600" b="0" i="0" kern="1200">
        <a:solidFill>
          <a:schemeClr val="tx1"/>
        </a:solidFill>
        <a:latin typeface="Arial" charset="0"/>
        <a:ea typeface="+mn-ea"/>
        <a:cs typeface="+mn-cs"/>
      </a:defRPr>
    </a:lvl2pPr>
    <a:lvl3pPr marL="1218987" algn="l" defTabSz="609493" rtl="0" eaLnBrk="1" latinLnBrk="0" hangingPunct="1">
      <a:defRPr sz="1600" b="0" i="0" kern="1200">
        <a:solidFill>
          <a:schemeClr val="tx1"/>
        </a:solidFill>
        <a:latin typeface="Arial" charset="0"/>
        <a:ea typeface="+mn-ea"/>
        <a:cs typeface="+mn-cs"/>
      </a:defRPr>
    </a:lvl3pPr>
    <a:lvl4pPr marL="1828480" algn="l" defTabSz="609493" rtl="0" eaLnBrk="1" latinLnBrk="0" hangingPunct="1">
      <a:defRPr sz="1600" b="0" i="0" kern="1200">
        <a:solidFill>
          <a:schemeClr val="tx1"/>
        </a:solidFill>
        <a:latin typeface="Arial" charset="0"/>
        <a:ea typeface="+mn-ea"/>
        <a:cs typeface="+mn-cs"/>
      </a:defRPr>
    </a:lvl4pPr>
    <a:lvl5pPr marL="2437973" algn="l" defTabSz="609493" rtl="0" eaLnBrk="1" latinLnBrk="0" hangingPunct="1">
      <a:defRPr sz="1600" b="0" i="0" kern="1200">
        <a:solidFill>
          <a:schemeClr val="tx1"/>
        </a:solidFill>
        <a:latin typeface="Arial" charset="0"/>
        <a:ea typeface="+mn-ea"/>
        <a:cs typeface="+mn-cs"/>
      </a:defRPr>
    </a:lvl5pPr>
    <a:lvl6pPr marL="3047467" algn="l" defTabSz="609493" rtl="0" eaLnBrk="1" latinLnBrk="0" hangingPunct="1">
      <a:defRPr sz="1600" kern="1200">
        <a:solidFill>
          <a:schemeClr val="tx1"/>
        </a:solidFill>
        <a:latin typeface="+mn-lt"/>
        <a:ea typeface="+mn-ea"/>
        <a:cs typeface="+mn-cs"/>
      </a:defRPr>
    </a:lvl6pPr>
    <a:lvl7pPr marL="3656960" algn="l" defTabSz="609493" rtl="0" eaLnBrk="1" latinLnBrk="0" hangingPunct="1">
      <a:defRPr sz="1600" kern="1200">
        <a:solidFill>
          <a:schemeClr val="tx1"/>
        </a:solidFill>
        <a:latin typeface="+mn-lt"/>
        <a:ea typeface="+mn-ea"/>
        <a:cs typeface="+mn-cs"/>
      </a:defRPr>
    </a:lvl7pPr>
    <a:lvl8pPr marL="4266453" algn="l" defTabSz="609493" rtl="0" eaLnBrk="1" latinLnBrk="0" hangingPunct="1">
      <a:defRPr sz="1600" kern="1200">
        <a:solidFill>
          <a:schemeClr val="tx1"/>
        </a:solidFill>
        <a:latin typeface="+mn-lt"/>
        <a:ea typeface="+mn-ea"/>
        <a:cs typeface="+mn-cs"/>
      </a:defRPr>
    </a:lvl8pPr>
    <a:lvl9pPr marL="4875947" algn="l" defTabSz="60949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8469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whether this means that we can use the computer</a:t>
            </a:r>
            <a:r>
              <a:rPr lang="en-GB" baseline="0" dirty="0"/>
              <a:t> </a:t>
            </a:r>
            <a:r>
              <a:rPr lang="en-GB" dirty="0"/>
              <a:t>for free (no electricity bill) if we get a solar panel? Why wouldn’t everyone do this? (Initial cost, variability</a:t>
            </a:r>
            <a:r>
              <a:rPr lang="en-GB" baseline="0" dirty="0"/>
              <a:t> of sunlight </a:t>
            </a:r>
            <a:r>
              <a:rPr lang="mr-IN" baseline="0" dirty="0"/>
              <a:t>–</a:t>
            </a:r>
            <a:r>
              <a:rPr lang="en-GB" baseline="0" dirty="0"/>
              <a:t> what happens at night?)</a:t>
            </a:r>
            <a:endParaRPr lang="en-GB" dirty="0"/>
          </a:p>
          <a:p>
            <a:endParaRPr lang="en-GB" dirty="0"/>
          </a:p>
          <a:p>
            <a:r>
              <a:rPr lang="en-GB" dirty="0"/>
              <a:t>What does</a:t>
            </a:r>
            <a:r>
              <a:rPr lang="en-GB" baseline="0" dirty="0"/>
              <a:t> that answer mean? 2.5 computers? What does half a computer mean? Because there is a solar array, we can scale up e.g. 2 panels = 5 computers. Alternatively the extra energy could be used for something else, or it might get wasted.</a:t>
            </a:r>
            <a:endParaRPr lang="en-GB" dirty="0"/>
          </a:p>
        </p:txBody>
      </p:sp>
    </p:spTree>
    <p:extLst>
      <p:ext uri="{BB962C8B-B14F-4D97-AF65-F5344CB8AC3E}">
        <p14:creationId xmlns:p14="http://schemas.microsoft.com/office/powerpoint/2010/main" val="1406274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900 W = 0.9kW (divide by 1000)</a:t>
            </a:r>
          </a:p>
          <a:p>
            <a:r>
              <a:rPr lang="en-GB" dirty="0"/>
              <a:t>30 minutes = 0.5 hours</a:t>
            </a:r>
          </a:p>
          <a:p>
            <a:r>
              <a:rPr lang="en-GB" dirty="0"/>
              <a:t>0.9kW for 0.5 hours</a:t>
            </a:r>
            <a:br>
              <a:rPr lang="en-GB" dirty="0"/>
            </a:br>
            <a:r>
              <a:rPr lang="en-GB" dirty="0"/>
              <a:t>= 0.9kW x 0.5 h</a:t>
            </a:r>
            <a:br>
              <a:rPr lang="en-GB" dirty="0"/>
            </a:br>
            <a:r>
              <a:rPr lang="en-GB" dirty="0"/>
              <a:t>= 0.45kWh</a:t>
            </a:r>
          </a:p>
          <a:p>
            <a:endParaRPr lang="en-GB" baseline="0" dirty="0"/>
          </a:p>
        </p:txBody>
      </p:sp>
    </p:spTree>
    <p:extLst>
      <p:ext uri="{BB962C8B-B14F-4D97-AF65-F5344CB8AC3E}">
        <p14:creationId xmlns:p14="http://schemas.microsoft.com/office/powerpoint/2010/main" val="1287583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this question is the opposite</a:t>
            </a:r>
            <a:r>
              <a:rPr lang="en-GB" baseline="0" dirty="0"/>
              <a:t> way round from the example </a:t>
            </a:r>
            <a:r>
              <a:rPr lang="mr-IN" baseline="0" dirty="0"/>
              <a:t>–</a:t>
            </a:r>
            <a:r>
              <a:rPr lang="en-GB" baseline="0" dirty="0"/>
              <a:t> one drill needs multiple solar panels to power it.</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900W per drill / 200W per solar panel</a:t>
            </a:r>
            <a:br>
              <a:rPr lang="en-GB" dirty="0"/>
            </a:br>
            <a:r>
              <a:rPr lang="en-GB" dirty="0"/>
              <a:t>= 4.5 solar panels per drill</a:t>
            </a:r>
          </a:p>
        </p:txBody>
      </p:sp>
    </p:spTree>
    <p:extLst>
      <p:ext uri="{BB962C8B-B14F-4D97-AF65-F5344CB8AC3E}">
        <p14:creationId xmlns:p14="http://schemas.microsoft.com/office/powerpoint/2010/main" val="223647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25W = 0.025kW (divide by 1,000)</a:t>
            </a:r>
          </a:p>
          <a:p>
            <a:r>
              <a:rPr lang="en-GB" dirty="0"/>
              <a:t>0.025kW for 4 hours</a:t>
            </a:r>
            <a:br>
              <a:rPr lang="en-GB" dirty="0"/>
            </a:br>
            <a:r>
              <a:rPr lang="en-GB" dirty="0"/>
              <a:t>= 0.025kW x 4h</a:t>
            </a:r>
            <a:br>
              <a:rPr lang="en-GB" dirty="0"/>
            </a:br>
            <a:r>
              <a:rPr lang="en-GB" dirty="0"/>
              <a:t>= 0.1 kWh</a:t>
            </a:r>
          </a:p>
          <a:p>
            <a:endParaRPr lang="en-GB" baseline="0" dirty="0"/>
          </a:p>
        </p:txBody>
      </p:sp>
    </p:spTree>
    <p:extLst>
      <p:ext uri="{BB962C8B-B14F-4D97-AF65-F5344CB8AC3E}">
        <p14:creationId xmlns:p14="http://schemas.microsoft.com/office/powerpoint/2010/main" val="25631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25 W per bulb x 22 bulbs </a:t>
            </a:r>
            <a:br>
              <a:rPr lang="en-GB" dirty="0"/>
            </a:br>
            <a:r>
              <a:rPr lang="en-GB" dirty="0"/>
              <a:t>= 550 W total power needed</a:t>
            </a:r>
          </a:p>
          <a:p>
            <a:r>
              <a:rPr lang="en-GB" dirty="0"/>
              <a:t>550 W total ÷ 100 W per solar panel </a:t>
            </a:r>
            <a:br>
              <a:rPr lang="en-GB" dirty="0"/>
            </a:br>
            <a:r>
              <a:rPr lang="en-GB" dirty="0"/>
              <a:t>= 5.5 solar panels</a:t>
            </a:r>
          </a:p>
          <a:p>
            <a:endParaRPr lang="en-GB" dirty="0"/>
          </a:p>
        </p:txBody>
      </p:sp>
    </p:spTree>
    <p:extLst>
      <p:ext uri="{BB962C8B-B14F-4D97-AF65-F5344CB8AC3E}">
        <p14:creationId xmlns:p14="http://schemas.microsoft.com/office/powerpoint/2010/main" val="1545922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a:solidFill>
                  <a:schemeClr val="tx1"/>
                </a:solidFill>
                <a:effectLst/>
                <a:ea typeface="+mn-ea"/>
                <a:cs typeface="+mn-cs"/>
              </a:rPr>
              <a:t>Ask</a:t>
            </a:r>
            <a:r>
              <a:rPr lang="en-GB" sz="1600" kern="1200" baseline="0" dirty="0">
                <a:solidFill>
                  <a:schemeClr val="tx1"/>
                </a:solidFill>
                <a:effectLst/>
                <a:ea typeface="+mn-ea"/>
                <a:cs typeface="+mn-cs"/>
              </a:rPr>
              <a:t> students to suggest pros and cons of solar power. Could think/pair/share.</a:t>
            </a:r>
          </a:p>
          <a:p>
            <a:endParaRPr lang="en-GB" sz="1600" kern="1200" baseline="0" dirty="0">
              <a:solidFill>
                <a:schemeClr val="tx1"/>
              </a:solidFill>
              <a:effectLst/>
              <a:ea typeface="+mn-ea"/>
              <a:cs typeface="+mn-cs"/>
            </a:endParaRPr>
          </a:p>
          <a:p>
            <a:r>
              <a:rPr lang="en-GB" sz="1600" kern="1200" baseline="0" dirty="0">
                <a:solidFill>
                  <a:schemeClr val="tx1"/>
                </a:solidFill>
                <a:effectLst/>
                <a:ea typeface="+mn-ea"/>
                <a:cs typeface="+mn-cs"/>
              </a:rPr>
              <a:t>Advantages:</a:t>
            </a:r>
          </a:p>
          <a:p>
            <a:r>
              <a:rPr lang="en-GB" sz="1600" kern="1200" baseline="0" dirty="0">
                <a:solidFill>
                  <a:schemeClr val="tx1"/>
                </a:solidFill>
                <a:effectLst/>
                <a:ea typeface="+mn-ea"/>
                <a:cs typeface="+mn-cs"/>
              </a:rPr>
              <a:t>‘Free’ energy</a:t>
            </a:r>
          </a:p>
          <a:p>
            <a:r>
              <a:rPr lang="en-GB" sz="1600" kern="1200" baseline="0" dirty="0">
                <a:solidFill>
                  <a:schemeClr val="tx1"/>
                </a:solidFill>
                <a:effectLst/>
                <a:ea typeface="+mn-ea"/>
                <a:cs typeface="+mn-cs"/>
              </a:rPr>
              <a:t>Renewable energy – will not run out</a:t>
            </a:r>
          </a:p>
          <a:p>
            <a:r>
              <a:rPr lang="en-GB" sz="1600" kern="1200" baseline="0" dirty="0">
                <a:solidFill>
                  <a:schemeClr val="tx1"/>
                </a:solidFill>
                <a:effectLst/>
                <a:ea typeface="+mn-ea"/>
                <a:cs typeface="+mn-cs"/>
              </a:rPr>
              <a:t>Sustainable energy – no carbon emissions</a:t>
            </a:r>
          </a:p>
          <a:p>
            <a:r>
              <a:rPr lang="en-GB" sz="1600" kern="1200" baseline="0" dirty="0">
                <a:solidFill>
                  <a:schemeClr val="tx1"/>
                </a:solidFill>
                <a:effectLst/>
                <a:ea typeface="+mn-ea"/>
                <a:cs typeface="+mn-cs"/>
              </a:rPr>
              <a:t>Can be used off-grid/portable</a:t>
            </a:r>
          </a:p>
          <a:p>
            <a:endParaRPr lang="en-GB" sz="1600" kern="1200" baseline="0" dirty="0">
              <a:solidFill>
                <a:schemeClr val="tx1"/>
              </a:solidFill>
              <a:effectLst/>
              <a:ea typeface="+mn-ea"/>
              <a:cs typeface="+mn-cs"/>
            </a:endParaRPr>
          </a:p>
          <a:p>
            <a:r>
              <a:rPr lang="en-GB" sz="1600" kern="1200" baseline="0" dirty="0">
                <a:solidFill>
                  <a:schemeClr val="tx1"/>
                </a:solidFill>
                <a:effectLst/>
                <a:ea typeface="+mn-ea"/>
                <a:cs typeface="+mn-cs"/>
              </a:rPr>
              <a:t>Disadvantages:</a:t>
            </a:r>
          </a:p>
          <a:p>
            <a:r>
              <a:rPr lang="en-GB" sz="1600" kern="1200" baseline="0" dirty="0">
                <a:solidFill>
                  <a:schemeClr val="tx1"/>
                </a:solidFill>
                <a:effectLst/>
                <a:ea typeface="+mn-ea"/>
                <a:cs typeface="+mn-cs"/>
              </a:rPr>
              <a:t>Up-front setup cost can be high</a:t>
            </a:r>
          </a:p>
          <a:p>
            <a:r>
              <a:rPr lang="en-GB" sz="1600" kern="1200" baseline="0" dirty="0">
                <a:solidFill>
                  <a:schemeClr val="tx1"/>
                </a:solidFill>
                <a:effectLst/>
                <a:ea typeface="+mn-ea"/>
                <a:cs typeface="+mn-cs"/>
              </a:rPr>
              <a:t>Variable production </a:t>
            </a:r>
            <a:r>
              <a:rPr lang="mr-IN" sz="1600" kern="1200" baseline="0" dirty="0">
                <a:solidFill>
                  <a:schemeClr val="tx1"/>
                </a:solidFill>
                <a:effectLst/>
                <a:ea typeface="+mn-ea"/>
                <a:cs typeface="+mn-cs"/>
              </a:rPr>
              <a:t>–</a:t>
            </a:r>
            <a:r>
              <a:rPr lang="en-GB" sz="1600" kern="1200" baseline="0" dirty="0">
                <a:solidFill>
                  <a:schemeClr val="tx1"/>
                </a:solidFill>
                <a:effectLst/>
                <a:ea typeface="+mn-ea"/>
                <a:cs typeface="+mn-cs"/>
              </a:rPr>
              <a:t> weather, daylight</a:t>
            </a:r>
          </a:p>
          <a:p>
            <a:r>
              <a:rPr lang="en-GB" sz="1600" kern="1200" baseline="0" dirty="0">
                <a:solidFill>
                  <a:schemeClr val="tx1"/>
                </a:solidFill>
                <a:effectLst/>
                <a:ea typeface="+mn-ea"/>
                <a:cs typeface="+mn-cs"/>
              </a:rPr>
              <a:t>Needs suitable place to install</a:t>
            </a:r>
          </a:p>
          <a:p>
            <a:r>
              <a:rPr lang="en-GB" sz="1600" kern="1200" baseline="0" dirty="0">
                <a:solidFill>
                  <a:schemeClr val="tx1"/>
                </a:solidFill>
                <a:effectLst/>
                <a:ea typeface="+mn-ea"/>
                <a:cs typeface="+mn-cs"/>
              </a:rPr>
              <a:t>Takes up space</a:t>
            </a:r>
          </a:p>
          <a:p>
            <a:r>
              <a:rPr lang="en-GB" sz="1600" kern="1200" baseline="0" dirty="0">
                <a:solidFill>
                  <a:schemeClr val="tx1"/>
                </a:solidFill>
                <a:effectLst/>
                <a:ea typeface="+mn-ea"/>
                <a:cs typeface="+mn-cs"/>
              </a:rPr>
              <a:t>Can get dirty, reduces output</a:t>
            </a:r>
          </a:p>
          <a:p>
            <a:endParaRPr lang="en-US" dirty="0"/>
          </a:p>
        </p:txBody>
      </p:sp>
    </p:spTree>
    <p:extLst>
      <p:ext uri="{BB962C8B-B14F-4D97-AF65-F5344CB8AC3E}">
        <p14:creationId xmlns:p14="http://schemas.microsoft.com/office/powerpoint/2010/main" val="616749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a:t>
            </a:r>
            <a:r>
              <a:rPr lang="en-GB" baseline="0" dirty="0"/>
              <a:t> students to work independently or in small groups to complete tasks on the worksheets.</a:t>
            </a:r>
          </a:p>
          <a:p>
            <a:endParaRPr lang="en-GB" baseline="0" dirty="0"/>
          </a:p>
          <a:p>
            <a:r>
              <a:rPr lang="en-GB" dirty="0"/>
              <a:t>Differentiated sheets are available </a:t>
            </a:r>
            <a:r>
              <a:rPr lang="en-GB" baseline="0" dirty="0"/>
              <a:t>(11-14 L/H, 14-16)</a:t>
            </a:r>
            <a:r>
              <a:rPr lang="en-GB" dirty="0"/>
              <a:t>,</a:t>
            </a:r>
            <a:r>
              <a:rPr lang="en-GB" baseline="0" dirty="0"/>
              <a:t> with activities following a similar pattern and using similar data.</a:t>
            </a:r>
          </a:p>
          <a:p>
            <a:r>
              <a:rPr lang="en-GB" baseline="0" dirty="0"/>
              <a:t>An extension/homework sheet includes data for common household appliances to link concepts to students’ home experiences.</a:t>
            </a:r>
          </a:p>
          <a:p>
            <a:endParaRPr lang="en-GB" baseline="0" dirty="0"/>
          </a:p>
          <a:p>
            <a:r>
              <a:rPr lang="en-GB" baseline="0" dirty="0"/>
              <a:t>The following slides contain charts and figures from the worksheets for whole-class discussion.</a:t>
            </a:r>
          </a:p>
          <a:p>
            <a:endParaRPr lang="en-GB" baseline="0" dirty="0"/>
          </a:p>
          <a:p>
            <a:r>
              <a:rPr lang="en-GB" baseline="0" dirty="0"/>
              <a:t>Depending on class, could introduce each task separately or have a longer period of uninterrupted work.</a:t>
            </a:r>
          </a:p>
          <a:p>
            <a:endParaRPr lang="en-GB" baseline="0" dirty="0"/>
          </a:p>
          <a:p>
            <a:r>
              <a:rPr lang="en-GB" baseline="0" dirty="0"/>
              <a:t>Data used in charts is available for download as a spreadsheet.</a:t>
            </a:r>
          </a:p>
          <a:p>
            <a:endParaRPr lang="en-GB" baseline="0" dirty="0"/>
          </a:p>
          <a:p>
            <a:r>
              <a:rPr lang="en-GB" baseline="0" dirty="0"/>
              <a:t>Task 3 is an extension where students evaluate home use of electricity in a similar way.</a:t>
            </a:r>
            <a:endParaRPr lang="en-GB" dirty="0"/>
          </a:p>
        </p:txBody>
      </p:sp>
    </p:spTree>
    <p:extLst>
      <p:ext uri="{BB962C8B-B14F-4D97-AF65-F5344CB8AC3E}">
        <p14:creationId xmlns:p14="http://schemas.microsoft.com/office/powerpoint/2010/main" val="1167327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Output</a:t>
            </a:r>
            <a:r>
              <a:rPr lang="en-GB" baseline="0" dirty="0"/>
              <a:t> over one summer day, for the whole INEOS TEAM UK array.</a:t>
            </a:r>
          </a:p>
          <a:p>
            <a:endParaRPr lang="en-GB" baseline="0" dirty="0"/>
          </a:p>
          <a:p>
            <a:r>
              <a:rPr lang="en-GB" baseline="0" dirty="0"/>
              <a:t>The graph uses real data but it may be useful for students to round values to the nearest kWh for ease when answering questions or calculating solutions. </a:t>
            </a:r>
          </a:p>
          <a:p>
            <a:endParaRPr lang="en-GB" baseline="0" dirty="0"/>
          </a:p>
          <a:p>
            <a:r>
              <a:rPr lang="en-GB" baseline="0" dirty="0"/>
              <a:t>Students are asked to use values in calculations, and reflect on why output changes throughout the day, and in particular on the dip at 1–2pm (this is most probably caused by cloud cover).</a:t>
            </a:r>
          </a:p>
          <a:p>
            <a:endParaRPr lang="en-GB" baseline="0" dirty="0"/>
          </a:p>
          <a:p>
            <a:r>
              <a:rPr lang="en-GB" baseline="0" dirty="0"/>
              <a:t>They are also asked to determine whether equipment can be powered solely by solar energy.</a:t>
            </a:r>
          </a:p>
          <a:p>
            <a:endParaRPr lang="en-GB" baseline="0" dirty="0"/>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Notes on non-standard chart format: </a:t>
            </a:r>
            <a:r>
              <a:rPr lang="en-GB" sz="1600" kern="1200" baseline="0" dirty="0">
                <a:solidFill>
                  <a:schemeClr val="tx1"/>
                </a:solidFill>
                <a:effectLst/>
                <a:ea typeface="+mn-ea"/>
                <a:cs typeface="+mn-cs"/>
              </a:rPr>
              <a:t>the </a:t>
            </a:r>
            <a:r>
              <a:rPr lang="en-GB" sz="1600" kern="1200" dirty="0">
                <a:solidFill>
                  <a:schemeClr val="tx1"/>
                </a:solidFill>
                <a:effectLst/>
                <a:ea typeface="+mn-ea"/>
                <a:cs typeface="+mn-cs"/>
              </a:rPr>
              <a:t>presentation</a:t>
            </a:r>
            <a:r>
              <a:rPr lang="en-GB" sz="1600" kern="1200" baseline="0" dirty="0">
                <a:solidFill>
                  <a:schemeClr val="tx1"/>
                </a:solidFill>
                <a:effectLst/>
                <a:ea typeface="+mn-ea"/>
                <a:cs typeface="+mn-cs"/>
              </a:rPr>
              <a:t> of this data is based on ‘real life’ energy usage charts on consumer electricity bills.</a:t>
            </a:r>
            <a:endParaRPr lang="en-GB" baseline="0" dirty="0"/>
          </a:p>
          <a:p>
            <a:r>
              <a:rPr lang="en-GB" baseline="0" dirty="0"/>
              <a:t>Along with the challenge of explaining the non-SI unit ‘kWh’, the data used in this activity does not fit into the usual clear ‘bar chart’ or ‘histogram’ categories KS3&amp;4 students may expect. The y-axis is a continuous variable, as opposed to a discrete count. The x-axis is also </a:t>
            </a:r>
            <a:r>
              <a:rPr lang="en-GB" sz="1600" kern="1200" dirty="0">
                <a:solidFill>
                  <a:schemeClr val="tx1"/>
                </a:solidFill>
                <a:effectLst/>
                <a:ea typeface="+mn-ea"/>
                <a:cs typeface="+mn-cs"/>
              </a:rPr>
              <a:t>continuous</a:t>
            </a:r>
            <a:r>
              <a:rPr lang="en-GB" sz="1600" kern="1200" baseline="0" dirty="0">
                <a:solidFill>
                  <a:schemeClr val="tx1"/>
                </a:solidFill>
                <a:effectLst/>
                <a:ea typeface="+mn-ea"/>
                <a:cs typeface="+mn-cs"/>
              </a:rPr>
              <a:t> (</a:t>
            </a:r>
            <a:r>
              <a:rPr lang="en-GB" sz="1600" kern="1200" dirty="0">
                <a:solidFill>
                  <a:schemeClr val="tx1"/>
                </a:solidFill>
                <a:effectLst/>
                <a:ea typeface="+mn-ea"/>
                <a:cs typeface="+mn-cs"/>
              </a:rPr>
              <a:t>it could be argued that there shouldn’t be gaps between bars, but that causes problems</a:t>
            </a:r>
            <a:r>
              <a:rPr lang="en-GB" sz="1600" kern="1200" baseline="0" dirty="0">
                <a:solidFill>
                  <a:schemeClr val="tx1"/>
                </a:solidFill>
                <a:effectLst/>
                <a:ea typeface="+mn-ea"/>
                <a:cs typeface="+mn-cs"/>
              </a:rPr>
              <a:t> in clarity</a:t>
            </a:r>
            <a:r>
              <a:rPr lang="en-GB" sz="1600" kern="1200" dirty="0">
                <a:solidFill>
                  <a:schemeClr val="tx1"/>
                </a:solidFill>
                <a:effectLst/>
                <a:ea typeface="+mn-ea"/>
                <a:cs typeface="+mn-cs"/>
              </a:rPr>
              <a:t> for the comparison chart on</a:t>
            </a:r>
            <a:r>
              <a:rPr lang="en-GB" sz="1600" kern="1200" baseline="0" dirty="0">
                <a:solidFill>
                  <a:schemeClr val="tx1"/>
                </a:solidFill>
                <a:effectLst/>
                <a:ea typeface="+mn-ea"/>
                <a:cs typeface="+mn-cs"/>
              </a:rPr>
              <a:t> the next slide)</a:t>
            </a:r>
            <a:r>
              <a:rPr lang="en-GB" sz="1600" kern="1200" dirty="0">
                <a:solidFill>
                  <a:schemeClr val="tx1"/>
                </a:solidFill>
                <a:effectLst/>
                <a:ea typeface="+mn-ea"/>
                <a:cs typeface="+mn-cs"/>
              </a:rPr>
              <a:t>. The labelling of the columns is also ambiguous</a:t>
            </a:r>
            <a:r>
              <a:rPr lang="en-GB" sz="1600" kern="1200" baseline="0" dirty="0">
                <a:solidFill>
                  <a:schemeClr val="tx1"/>
                </a:solidFill>
                <a:effectLst/>
                <a:ea typeface="+mn-ea"/>
                <a:cs typeface="+mn-cs"/>
              </a:rPr>
              <a:t> – t</a:t>
            </a:r>
            <a:r>
              <a:rPr lang="en-GB" sz="1600" kern="1200" dirty="0">
                <a:solidFill>
                  <a:schemeClr val="tx1"/>
                </a:solidFill>
                <a:effectLst/>
                <a:ea typeface="+mn-ea"/>
                <a:cs typeface="+mn-cs"/>
              </a:rPr>
              <a:t>he technically correct way to present this would be ‘6:00 </a:t>
            </a:r>
            <a:r>
              <a:rPr lang="en-GB" sz="1600" kern="1200" dirty="0">
                <a:solidFill>
                  <a:schemeClr val="tx1"/>
                </a:solidFill>
                <a:effectLst/>
                <a:ea typeface="+mn-ea"/>
                <a:cs typeface="+mn-cs"/>
                <a:sym typeface="Symbol" charset="2"/>
              </a:rPr>
              <a:t> </a:t>
            </a:r>
            <a:r>
              <a:rPr lang="en-GB" sz="1600" kern="1200" dirty="0">
                <a:solidFill>
                  <a:schemeClr val="tx1"/>
                </a:solidFill>
                <a:effectLst/>
                <a:ea typeface="+mn-ea"/>
                <a:cs typeface="+mn-cs"/>
              </a:rPr>
              <a:t>t &lt; 7:00’, but this format</a:t>
            </a:r>
            <a:r>
              <a:rPr lang="en-GB" sz="1600" kern="1200" baseline="0" dirty="0">
                <a:solidFill>
                  <a:schemeClr val="tx1"/>
                </a:solidFill>
                <a:effectLst/>
                <a:ea typeface="+mn-ea"/>
                <a:cs typeface="+mn-cs"/>
              </a:rPr>
              <a:t> is not used to avoid</a:t>
            </a:r>
            <a:r>
              <a:rPr lang="en-GB" sz="1600" kern="1200" dirty="0">
                <a:solidFill>
                  <a:schemeClr val="tx1"/>
                </a:solidFill>
                <a:effectLst/>
                <a:ea typeface="+mn-ea"/>
                <a:cs typeface="+mn-cs"/>
              </a:rPr>
              <a:t> confusing students.</a:t>
            </a:r>
          </a:p>
          <a:p>
            <a:endParaRPr lang="en-GB" sz="1600" kern="1200" dirty="0">
              <a:solidFill>
                <a:schemeClr val="tx1"/>
              </a:solidFill>
              <a:effectLst/>
              <a:ea typeface="+mn-ea"/>
              <a:cs typeface="+mn-cs"/>
            </a:endParaRPr>
          </a:p>
          <a:p>
            <a:r>
              <a:rPr lang="en-GB" sz="1600" kern="1200" dirty="0">
                <a:solidFill>
                  <a:schemeClr val="tx1"/>
                </a:solidFill>
                <a:effectLst/>
                <a:ea typeface="+mn-ea"/>
                <a:cs typeface="+mn-cs"/>
              </a:rPr>
              <a:t>For the instantaneous</a:t>
            </a:r>
            <a:r>
              <a:rPr lang="en-GB" sz="1600" kern="1200" baseline="0" dirty="0">
                <a:solidFill>
                  <a:schemeClr val="tx1"/>
                </a:solidFill>
                <a:effectLst/>
                <a:ea typeface="+mn-ea"/>
                <a:cs typeface="+mn-cs"/>
              </a:rPr>
              <a:t> power calculations (where values in kW are required)</a:t>
            </a:r>
            <a:r>
              <a:rPr lang="en-GB" sz="1600" kern="1200" dirty="0">
                <a:solidFill>
                  <a:schemeClr val="tx1"/>
                </a:solidFill>
                <a:effectLst/>
                <a:ea typeface="+mn-ea"/>
                <a:cs typeface="+mn-cs"/>
              </a:rPr>
              <a:t>, it’s assumed that the output over that hour is constant,</a:t>
            </a:r>
            <a:r>
              <a:rPr lang="en-GB" sz="1600" kern="1200" baseline="0" dirty="0">
                <a:solidFill>
                  <a:schemeClr val="tx1"/>
                </a:solidFill>
                <a:effectLst/>
                <a:ea typeface="+mn-ea"/>
                <a:cs typeface="+mn-cs"/>
              </a:rPr>
              <a:t> therefore </a:t>
            </a:r>
            <a:r>
              <a:rPr lang="en-GB" sz="1600" kern="1200" dirty="0">
                <a:solidFill>
                  <a:schemeClr val="tx1"/>
                </a:solidFill>
                <a:effectLst/>
                <a:ea typeface="+mn-ea"/>
                <a:cs typeface="+mn-cs"/>
              </a:rPr>
              <a:t>the instantaneous power (in kW), at any point during that hour period, is the same numerical value as the total energy output (in kWh) over that hour </a:t>
            </a:r>
            <a:r>
              <a:rPr lang="mr-IN" sz="1600" kern="1200" dirty="0">
                <a:solidFill>
                  <a:schemeClr val="tx1"/>
                </a:solidFill>
                <a:effectLst/>
                <a:ea typeface="+mn-ea"/>
                <a:cs typeface="+mn-cs"/>
              </a:rPr>
              <a:t>–</a:t>
            </a:r>
            <a:r>
              <a:rPr lang="en-GB" sz="1600" kern="1200" baseline="0" dirty="0">
                <a:solidFill>
                  <a:schemeClr val="tx1"/>
                </a:solidFill>
                <a:effectLst/>
                <a:ea typeface="+mn-ea"/>
                <a:cs typeface="+mn-cs"/>
              </a:rPr>
              <a:t> t</a:t>
            </a:r>
            <a:r>
              <a:rPr lang="en-GB" sz="1600" kern="1200" dirty="0">
                <a:solidFill>
                  <a:schemeClr val="tx1"/>
                </a:solidFill>
                <a:effectLst/>
                <a:ea typeface="+mn-ea"/>
                <a:cs typeface="+mn-cs"/>
              </a:rPr>
              <a:t>o convert from kWh to kW you divide by the time, which is 1 hour. Teachers should</a:t>
            </a:r>
            <a:r>
              <a:rPr lang="en-GB" sz="1600" kern="1200" baseline="0" dirty="0">
                <a:solidFill>
                  <a:schemeClr val="tx1"/>
                </a:solidFill>
                <a:effectLst/>
                <a:ea typeface="+mn-ea"/>
                <a:cs typeface="+mn-cs"/>
              </a:rPr>
              <a:t> choose whether to go into this much detail.</a:t>
            </a:r>
            <a:endParaRPr lang="en-GB" sz="1600" kern="1200" dirty="0">
              <a:solidFill>
                <a:schemeClr val="tx1"/>
              </a:solidFill>
              <a:effectLst/>
              <a:ea typeface="+mn-ea"/>
              <a:cs typeface="+mn-cs"/>
            </a:endParaRPr>
          </a:p>
        </p:txBody>
      </p:sp>
    </p:spTree>
    <p:extLst>
      <p:ext uri="{BB962C8B-B14F-4D97-AF65-F5344CB8AC3E}">
        <p14:creationId xmlns:p14="http://schemas.microsoft.com/office/powerpoint/2010/main" val="1081417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Output comparison between January</a:t>
            </a:r>
            <a:r>
              <a:rPr lang="en-GB" baseline="0" dirty="0"/>
              <a:t> and August, for the whole of the INEOS TEAM UK solar array. </a:t>
            </a:r>
          </a:p>
          <a:p>
            <a:r>
              <a:rPr lang="en-GB" baseline="0" dirty="0"/>
              <a:t>The graph uses real data but it may be useful for students to round values to the nearest kWh for ease when answering questions or calculating solutions. </a:t>
            </a:r>
          </a:p>
          <a:p>
            <a:endParaRPr lang="en-GB" baseline="0" dirty="0"/>
          </a:p>
          <a:p>
            <a:r>
              <a:rPr lang="en-GB" baseline="0" dirty="0"/>
              <a:t>Students are asked to perform further calculations, and compare seasonal variation. They are also asked to calculate amount and cost of additional energy required from the National Grid.</a:t>
            </a:r>
          </a:p>
          <a:p>
            <a:endParaRPr lang="en-GB" baseline="0" dirty="0"/>
          </a:p>
          <a:p>
            <a:r>
              <a:rPr lang="en-GB" sz="1600" kern="1200" dirty="0">
                <a:solidFill>
                  <a:schemeClr val="tx1"/>
                </a:solidFill>
                <a:effectLst/>
                <a:ea typeface="+mn-ea"/>
                <a:cs typeface="+mn-cs"/>
              </a:rPr>
              <a:t>If excess electricity is sold back to the National Grid, then the</a:t>
            </a:r>
            <a:r>
              <a:rPr lang="en-GB" sz="1600" kern="1200" baseline="0" dirty="0">
                <a:solidFill>
                  <a:schemeClr val="tx1"/>
                </a:solidFill>
                <a:effectLst/>
                <a:ea typeface="+mn-ea"/>
                <a:cs typeface="+mn-cs"/>
              </a:rPr>
              <a:t> Grid </a:t>
            </a:r>
            <a:r>
              <a:rPr lang="en-GB" sz="1600" kern="1200" dirty="0">
                <a:solidFill>
                  <a:schemeClr val="tx1"/>
                </a:solidFill>
                <a:effectLst/>
                <a:ea typeface="+mn-ea"/>
                <a:cs typeface="+mn-cs"/>
              </a:rPr>
              <a:t>effectively acts like a battery. Assuming sale and purchase prices cancel one another out (which they wouldn’t quite do in a real example) then we can ignore ‘lost’ excess production</a:t>
            </a:r>
            <a:r>
              <a:rPr lang="en-GB" sz="1600" kern="1200" baseline="0" dirty="0">
                <a:solidFill>
                  <a:schemeClr val="tx1"/>
                </a:solidFill>
                <a:effectLst/>
                <a:ea typeface="+mn-ea"/>
                <a:cs typeface="+mn-cs"/>
              </a:rPr>
              <a:t> and only consider additional energy required.</a:t>
            </a:r>
            <a:endParaRPr lang="en-GB" dirty="0"/>
          </a:p>
        </p:txBody>
      </p:sp>
    </p:spTree>
    <p:extLst>
      <p:ext uri="{BB962C8B-B14F-4D97-AF65-F5344CB8AC3E}">
        <p14:creationId xmlns:p14="http://schemas.microsoft.com/office/powerpoint/2010/main" val="459506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Task 2</a:t>
            </a:r>
          </a:p>
          <a:p>
            <a:endParaRPr lang="en-GB" dirty="0"/>
          </a:p>
          <a:p>
            <a:r>
              <a:rPr lang="en-GB" dirty="0"/>
              <a:t>Values for base devices required</a:t>
            </a:r>
            <a:r>
              <a:rPr lang="en-GB" baseline="0" dirty="0"/>
              <a:t> to be powered throughout the day.</a:t>
            </a:r>
          </a:p>
          <a:p>
            <a:endParaRPr lang="en-GB" baseline="0" dirty="0"/>
          </a:p>
          <a:p>
            <a:r>
              <a:rPr lang="en-GB" baseline="0" dirty="0"/>
              <a:t>Calculations on answer sheet. Total power required to run equipment = 18,250 W (18.25kW). Total energy produced 9am-5pm = 161.2 kWh</a:t>
            </a:r>
          </a:p>
          <a:p>
            <a:endParaRPr lang="en-GB" baseline="0" dirty="0"/>
          </a:p>
          <a:p>
            <a:r>
              <a:rPr lang="en-GB" baseline="0" dirty="0"/>
              <a:t>Values in this table are in </a:t>
            </a:r>
            <a:r>
              <a:rPr lang="en-GB" baseline="0" dirty="0" err="1"/>
              <a:t>Wh</a:t>
            </a:r>
            <a:r>
              <a:rPr lang="en-GB" baseline="0" dirty="0"/>
              <a:t> or kWh, measuring total energy rather than instantaneous power, for ease of reference to the charts. Most devices are actually rated in W, instantaneous power. If a device is left on for one hour, the energy used (in </a:t>
            </a:r>
            <a:r>
              <a:rPr lang="en-GB" baseline="0" dirty="0" err="1"/>
              <a:t>Wh</a:t>
            </a:r>
            <a:r>
              <a:rPr lang="en-GB" baseline="0" dirty="0"/>
              <a:t> or kWh) is the same value as the instantaneous power (in W or kW).</a:t>
            </a:r>
            <a:endParaRPr lang="en-GB" dirty="0"/>
          </a:p>
          <a:p>
            <a:endParaRPr lang="en-US" dirty="0"/>
          </a:p>
        </p:txBody>
      </p:sp>
    </p:spTree>
    <p:extLst>
      <p:ext uri="{BB962C8B-B14F-4D97-AF65-F5344CB8AC3E}">
        <p14:creationId xmlns:p14="http://schemas.microsoft.com/office/powerpoint/2010/main" val="617874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KS3 National Curriculum</a:t>
            </a:r>
          </a:p>
          <a:p>
            <a:pPr lvl="1" fontAlgn="base"/>
            <a:r>
              <a:rPr lang="en-GB" dirty="0"/>
              <a:t>model situations by using graphs</a:t>
            </a:r>
          </a:p>
          <a:p>
            <a:pPr lvl="1" fontAlgn="base"/>
            <a:r>
              <a:rPr lang="en-GB" dirty="0"/>
              <a:t>interpret appropriate tables, vertical bar charts for grouped numerical data</a:t>
            </a:r>
          </a:p>
          <a:p>
            <a:pPr lvl="1" fontAlgn="base"/>
            <a:r>
              <a:rPr lang="en-GB" dirty="0"/>
              <a:t>describe simple relationships between 2 variables</a:t>
            </a:r>
          </a:p>
          <a:p>
            <a:pPr lvl="1" fontAlgn="base"/>
            <a:endParaRPr lang="en-GB" dirty="0"/>
          </a:p>
          <a:p>
            <a:pPr fontAlgn="base"/>
            <a:r>
              <a:rPr lang="en-GB" dirty="0"/>
              <a:t>KS4 National Curriculum</a:t>
            </a:r>
          </a:p>
          <a:p>
            <a:pPr lvl="1" fontAlgn="base"/>
            <a:r>
              <a:rPr lang="en-GB" dirty="0"/>
              <a:t>interpret data using bar charts</a:t>
            </a:r>
          </a:p>
          <a:p>
            <a:pPr lvl="1" fontAlgn="base"/>
            <a:r>
              <a:rPr lang="en-GB" dirty="0"/>
              <a:t>interpret diagrams for grouped discrete data</a:t>
            </a:r>
          </a:p>
          <a:p>
            <a:pPr lvl="1" fontAlgn="base"/>
            <a:r>
              <a:rPr lang="en-GB" dirty="0"/>
              <a:t>interpret, analyse and compare the distributions of data sets</a:t>
            </a:r>
          </a:p>
        </p:txBody>
      </p:sp>
    </p:spTree>
    <p:extLst>
      <p:ext uri="{BB962C8B-B14F-4D97-AF65-F5344CB8AC3E}">
        <p14:creationId xmlns:p14="http://schemas.microsoft.com/office/powerpoint/2010/main" val="8195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7375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Plenary session</a:t>
            </a:r>
          </a:p>
          <a:p>
            <a:r>
              <a:rPr lang="en-GB" dirty="0"/>
              <a:t>Ask students to think/pair/share to highlight</a:t>
            </a:r>
            <a:r>
              <a:rPr lang="en-GB" baseline="0" dirty="0"/>
              <a:t> key points for INEOS TEAM UK.</a:t>
            </a:r>
          </a:p>
          <a:p>
            <a:endParaRPr lang="en-GB" baseline="0" dirty="0"/>
          </a:p>
          <a:p>
            <a:r>
              <a:rPr lang="en-GB" baseline="0" dirty="0"/>
              <a:t>These could include things like:</a:t>
            </a:r>
          </a:p>
          <a:p>
            <a:pPr marL="171450" indent="-171450">
              <a:buFontTx/>
              <a:buChar char="-"/>
            </a:pPr>
            <a:r>
              <a:rPr lang="en-GB" baseline="0" dirty="0"/>
              <a:t>most equipment can be powered all day in the summer, but additional energy is required in the winter.</a:t>
            </a:r>
          </a:p>
          <a:p>
            <a:pPr marL="171450" indent="-171450">
              <a:buFontTx/>
              <a:buChar char="-"/>
            </a:pPr>
            <a:r>
              <a:rPr lang="en-GB" baseline="0" dirty="0"/>
              <a:t>there is a higher charge for renewable energy </a:t>
            </a:r>
            <a:r>
              <a:rPr lang="mr-IN" baseline="0" dirty="0"/>
              <a:t>–</a:t>
            </a:r>
            <a:r>
              <a:rPr lang="en-GB" baseline="0" dirty="0"/>
              <a:t> do INEOS TEAM UK want to pay this?</a:t>
            </a:r>
          </a:p>
          <a:p>
            <a:pPr marL="171450" indent="-171450">
              <a:buFontTx/>
              <a:buChar char="-"/>
            </a:pPr>
            <a:r>
              <a:rPr lang="en-GB" baseline="0" dirty="0"/>
              <a:t>more information on the base’s power use could be useful e.g. is everything on all the time? What other equipment is used?</a:t>
            </a:r>
          </a:p>
          <a:p>
            <a:pPr marL="171450" indent="-171450">
              <a:buFontTx/>
              <a:buChar char="-"/>
            </a:pPr>
            <a:r>
              <a:rPr lang="en-GB" sz="1600" kern="1200" dirty="0">
                <a:solidFill>
                  <a:schemeClr val="tx1"/>
                </a:solidFill>
                <a:effectLst/>
                <a:ea typeface="+mn-ea"/>
                <a:cs typeface="+mn-cs"/>
              </a:rPr>
              <a:t>What could you do to reduce your electricity bill at other times?  </a:t>
            </a:r>
          </a:p>
          <a:p>
            <a:pPr marL="171450" indent="-171450">
              <a:buFontTx/>
              <a:buChar char="-"/>
            </a:pPr>
            <a:endParaRPr lang="en-GB" sz="1600" kern="1200" dirty="0">
              <a:solidFill>
                <a:schemeClr val="tx1"/>
              </a:solidFill>
              <a:effectLst/>
              <a:ea typeface="+mn-ea"/>
              <a:cs typeface="+mn-cs"/>
            </a:endParaRPr>
          </a:p>
          <a:p>
            <a:pPr marL="171450" indent="-171450">
              <a:buFontTx/>
              <a:buChar char="-"/>
            </a:pPr>
            <a:endParaRPr lang="en-GB" sz="1600" kern="1200" dirty="0">
              <a:solidFill>
                <a:schemeClr val="tx1"/>
              </a:solidFill>
              <a:effectLst/>
              <a:ea typeface="+mn-ea"/>
              <a:cs typeface="+mn-cs"/>
            </a:endParaRPr>
          </a:p>
          <a:p>
            <a:pPr marL="0" indent="0">
              <a:buFontTx/>
              <a:buNone/>
            </a:pPr>
            <a:r>
              <a:rPr lang="en-GB" sz="1600" kern="1200" dirty="0">
                <a:solidFill>
                  <a:schemeClr val="tx1"/>
                </a:solidFill>
                <a:effectLst/>
                <a:ea typeface="+mn-ea"/>
                <a:cs typeface="+mn-cs"/>
              </a:rPr>
              <a:t>Reducing</a:t>
            </a:r>
            <a:r>
              <a:rPr lang="en-GB" sz="1600" kern="1200" baseline="0" dirty="0">
                <a:solidFill>
                  <a:schemeClr val="tx1"/>
                </a:solidFill>
                <a:effectLst/>
                <a:ea typeface="+mn-ea"/>
                <a:cs typeface="+mn-cs"/>
              </a:rPr>
              <a:t> h</a:t>
            </a:r>
            <a:r>
              <a:rPr lang="en-GB" sz="1600" kern="1200" dirty="0">
                <a:solidFill>
                  <a:schemeClr val="tx1"/>
                </a:solidFill>
                <a:effectLst/>
                <a:ea typeface="+mn-ea"/>
                <a:cs typeface="+mn-cs"/>
              </a:rPr>
              <a:t>ome</a:t>
            </a:r>
            <a:r>
              <a:rPr lang="en-GB" sz="1600" kern="1200" baseline="0" dirty="0">
                <a:solidFill>
                  <a:schemeClr val="tx1"/>
                </a:solidFill>
                <a:effectLst/>
                <a:ea typeface="+mn-ea"/>
                <a:cs typeface="+mn-cs"/>
              </a:rPr>
              <a:t> electricity use:</a:t>
            </a:r>
          </a:p>
          <a:p>
            <a:pPr marL="171450" indent="-171450">
              <a:buFont typeface="Arial" charset="0"/>
              <a:buChar char="•"/>
            </a:pPr>
            <a:r>
              <a:rPr lang="en-GB" sz="1600" kern="1200" baseline="0" dirty="0">
                <a:solidFill>
                  <a:schemeClr val="tx1"/>
                </a:solidFill>
                <a:effectLst/>
                <a:ea typeface="+mn-ea"/>
                <a:cs typeface="+mn-cs"/>
              </a:rPr>
              <a:t>Install solar panels</a:t>
            </a:r>
          </a:p>
          <a:p>
            <a:pPr marL="171450" indent="-171450">
              <a:buFont typeface="Arial" charset="0"/>
              <a:buChar char="•"/>
            </a:pPr>
            <a:r>
              <a:rPr lang="en-GB" sz="1600" kern="1200" baseline="0" dirty="0">
                <a:solidFill>
                  <a:schemeClr val="tx1"/>
                </a:solidFill>
                <a:effectLst/>
                <a:ea typeface="+mn-ea"/>
                <a:cs typeface="+mn-cs"/>
              </a:rPr>
              <a:t>Use energy saving devices</a:t>
            </a:r>
          </a:p>
          <a:p>
            <a:pPr marL="171450" indent="-171450">
              <a:buFont typeface="Arial" charset="0"/>
              <a:buChar char="•"/>
            </a:pPr>
            <a:r>
              <a:rPr lang="en-GB" sz="1600" kern="1200" baseline="0" dirty="0">
                <a:solidFill>
                  <a:schemeClr val="tx1"/>
                </a:solidFill>
                <a:effectLst/>
                <a:ea typeface="+mn-ea"/>
                <a:cs typeface="+mn-cs"/>
              </a:rPr>
              <a:t>Turn off devices when not in use</a:t>
            </a:r>
          </a:p>
        </p:txBody>
      </p:sp>
    </p:spTree>
    <p:extLst>
      <p:ext uri="{BB962C8B-B14F-4D97-AF65-F5344CB8AC3E}">
        <p14:creationId xmlns:p14="http://schemas.microsoft.com/office/powerpoint/2010/main" val="1133129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0024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46114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7882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5951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63338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41880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Tree>
    <p:extLst>
      <p:ext uri="{BB962C8B-B14F-4D97-AF65-F5344CB8AC3E}">
        <p14:creationId xmlns:p14="http://schemas.microsoft.com/office/powerpoint/2010/main" val="1232473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Q2: Students</a:t>
            </a:r>
            <a:r>
              <a:rPr lang="en-GB" baseline="0" dirty="0"/>
              <a:t> may benefit from the ‘Averages and Range’ resources, available on the STEM Crew site at:</a:t>
            </a:r>
            <a:endParaRPr lang="en-GB" dirty="0"/>
          </a:p>
          <a:p>
            <a:r>
              <a:rPr lang="en-GB" dirty="0"/>
              <a:t>https://</a:t>
            </a:r>
            <a:r>
              <a:rPr lang="en-GB" dirty="0" err="1"/>
              <a:t>stemcrew.co.uk</a:t>
            </a:r>
            <a:r>
              <a:rPr lang="en-GB" dirty="0"/>
              <a:t>/resources/averages-and-range </a:t>
            </a:r>
          </a:p>
          <a:p>
            <a:endParaRPr lang="en-GB" dirty="0"/>
          </a:p>
          <a:p>
            <a:r>
              <a:rPr lang="en-GB" b="1" dirty="0"/>
              <a:t>Note for Q2e:</a:t>
            </a:r>
          </a:p>
          <a:p>
            <a:r>
              <a:rPr lang="en-GB" dirty="0"/>
              <a:t>For a long time, renewable energy was more expensive (to produce,</a:t>
            </a:r>
            <a:r>
              <a:rPr lang="en-GB" baseline="0" dirty="0"/>
              <a:t> and for consumers) than fossil fuels. A ‘green tariff’ from your electricity provider was more expensive than a ‘standard tariff’.</a:t>
            </a:r>
            <a:endParaRPr lang="en-GB" dirty="0"/>
          </a:p>
          <a:p>
            <a:r>
              <a:rPr lang="en-GB" dirty="0"/>
              <a:t>In early 2017, renewable energy became cheaper than fossil fuels for the</a:t>
            </a:r>
            <a:r>
              <a:rPr lang="en-GB" baseline="0" dirty="0"/>
              <a:t> first time.</a:t>
            </a:r>
          </a:p>
          <a:p>
            <a:r>
              <a:rPr lang="en-GB" baseline="0" dirty="0"/>
              <a:t>Electricity companies vary their ‘spot prices’ based on a number of factors, but many are now passing on these savings to consumers.</a:t>
            </a:r>
          </a:p>
          <a:p>
            <a:endParaRPr lang="en-GB" baseline="0" dirty="0"/>
          </a:p>
          <a:p>
            <a:r>
              <a:rPr lang="en-GB" b="1" baseline="0" dirty="0"/>
              <a:t>Further note for Q2e (may wish to use with G&amp;T):</a:t>
            </a:r>
          </a:p>
          <a:p>
            <a:r>
              <a:rPr lang="en-GB" baseline="0" dirty="0"/>
              <a:t>The base does not store energy e.g. in a battery bank, as is used in some installations. Excess energy is sold to the National Grid (generally for a lower price than energy can be purchased).</a:t>
            </a:r>
          </a:p>
          <a:p>
            <a:r>
              <a:rPr lang="en-GB" sz="1600" kern="1200" dirty="0">
                <a:solidFill>
                  <a:schemeClr val="tx1"/>
                </a:solidFill>
                <a:effectLst/>
                <a:ea typeface="+mn-ea"/>
                <a:cs typeface="+mn-cs"/>
              </a:rPr>
              <a:t>At a constant consumption of 18.25 kW, the base would need 18.25 x 8 = 146 kWh of energy of the course of the day (9am</a:t>
            </a:r>
            <a:r>
              <a:rPr lang="en-US" sz="1600" dirty="0">
                <a:solidFill>
                  <a:srgbClr val="4D5C6F"/>
                </a:solidFill>
                <a:latin typeface="Arial" charset="0"/>
              </a:rPr>
              <a:t>–</a:t>
            </a:r>
            <a:r>
              <a:rPr lang="en-GB" sz="1600" kern="1200" dirty="0">
                <a:solidFill>
                  <a:schemeClr val="tx1"/>
                </a:solidFill>
                <a:effectLst/>
                <a:ea typeface="+mn-ea"/>
                <a:cs typeface="+mn-cs"/>
              </a:rPr>
              <a:t>5pm).</a:t>
            </a:r>
          </a:p>
          <a:p>
            <a:r>
              <a:rPr lang="en-GB" sz="1600" kern="1200" dirty="0">
                <a:solidFill>
                  <a:schemeClr val="tx1"/>
                </a:solidFill>
                <a:effectLst/>
                <a:ea typeface="+mn-ea"/>
                <a:cs typeface="+mn-cs"/>
              </a:rPr>
              <a:t>If we take the total solar energy production (4, 12, 19, 22, 19, 14, 6, 0) over this period, this is 96 kWh total, and 50 kWh would need</a:t>
            </a:r>
            <a:r>
              <a:rPr lang="en-GB" sz="1600" kern="1200" baseline="0" dirty="0">
                <a:solidFill>
                  <a:schemeClr val="tx1"/>
                </a:solidFill>
                <a:effectLst/>
                <a:ea typeface="+mn-ea"/>
                <a:cs typeface="+mn-cs"/>
              </a:rPr>
              <a:t> to be purchased, at a cost of £12.50</a:t>
            </a:r>
            <a:r>
              <a:rPr lang="en-GB" sz="1600" kern="1200" dirty="0">
                <a:solidFill>
                  <a:schemeClr val="tx1"/>
                </a:solidFill>
                <a:effectLst/>
                <a:ea typeface="+mn-ea"/>
                <a:cs typeface="+mn-cs"/>
              </a:rPr>
              <a:t>.</a:t>
            </a:r>
          </a:p>
          <a:p>
            <a:r>
              <a:rPr lang="en-GB" sz="1600" kern="1200" dirty="0">
                <a:solidFill>
                  <a:schemeClr val="tx1"/>
                </a:solidFill>
                <a:effectLst/>
                <a:ea typeface="+mn-ea"/>
                <a:cs typeface="+mn-cs"/>
              </a:rPr>
              <a:t>However, if we disregard</a:t>
            </a:r>
            <a:r>
              <a:rPr lang="en-GB" sz="1600" kern="1200" baseline="0" dirty="0">
                <a:solidFill>
                  <a:schemeClr val="tx1"/>
                </a:solidFill>
                <a:effectLst/>
                <a:ea typeface="+mn-ea"/>
                <a:cs typeface="+mn-cs"/>
              </a:rPr>
              <a:t> production over </a:t>
            </a:r>
            <a:r>
              <a:rPr lang="en-GB" sz="1600" kern="1200" dirty="0">
                <a:solidFill>
                  <a:schemeClr val="tx1"/>
                </a:solidFill>
                <a:effectLst/>
                <a:ea typeface="+mn-ea"/>
                <a:cs typeface="+mn-cs"/>
              </a:rPr>
              <a:t>18.25 kW, as this ‘excess’ sold back to the National Grid, the base produces 92.75 kWh of ‘useful’ solar energy (the hourly graph would then read 4+12+18.25+18.25+18.25+14+6 = 92.75kWh). The base would need to buy in 55.25kWh (146kWh – 90.75kWh ) at a total cost of</a:t>
            </a:r>
            <a:r>
              <a:rPr lang="en-GB" sz="1600" kern="1200" baseline="0" dirty="0">
                <a:solidFill>
                  <a:schemeClr val="tx1"/>
                </a:solidFill>
                <a:effectLst/>
                <a:ea typeface="+mn-ea"/>
                <a:cs typeface="+mn-cs"/>
              </a:rPr>
              <a:t> £13.81.</a:t>
            </a:r>
          </a:p>
          <a:p>
            <a:endParaRPr lang="en-GB" sz="1600" kern="1200" baseline="0" dirty="0">
              <a:solidFill>
                <a:schemeClr val="tx1"/>
              </a:solidFill>
              <a:effectLst/>
              <a:ea typeface="+mn-ea"/>
              <a:cs typeface="+mn-cs"/>
            </a:endParaRPr>
          </a:p>
          <a:p>
            <a:r>
              <a:rPr lang="en-GB" sz="1600" kern="1200" baseline="0" dirty="0">
                <a:solidFill>
                  <a:schemeClr val="tx1"/>
                </a:solidFill>
                <a:effectLst/>
                <a:ea typeface="+mn-ea"/>
                <a:cs typeface="+mn-cs"/>
              </a:rPr>
              <a:t>One step further would look at the savings made by ‘selling’ the ‘excess’ energy back to the National Grid. In reality, excess production is highly infrequent.</a:t>
            </a:r>
            <a:endParaRPr lang="en-GB" sz="1600" kern="1200" dirty="0">
              <a:solidFill>
                <a:schemeClr val="tx1"/>
              </a:solidFill>
              <a:effectLst/>
              <a:ea typeface="+mn-ea"/>
              <a:cs typeface="+mn-cs"/>
            </a:endParaRPr>
          </a:p>
          <a:p>
            <a:endParaRPr lang="en-GB" dirty="0"/>
          </a:p>
          <a:p>
            <a:endParaRPr lang="en-GB" dirty="0"/>
          </a:p>
        </p:txBody>
      </p:sp>
    </p:spTree>
    <p:extLst>
      <p:ext uri="{BB962C8B-B14F-4D97-AF65-F5344CB8AC3E}">
        <p14:creationId xmlns:p14="http://schemas.microsoft.com/office/powerpoint/2010/main" val="73927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solidFill>
                  <a:schemeClr val="tx1"/>
                </a:solidFill>
              </a:rPr>
              <a:t>Sustainability definition is</a:t>
            </a:r>
            <a:r>
              <a:rPr lang="en-GB" u="none" baseline="0" dirty="0">
                <a:solidFill>
                  <a:schemeClr val="tx1"/>
                </a:solidFill>
              </a:rPr>
              <a:t> the most commonly used version, </a:t>
            </a:r>
            <a:r>
              <a:rPr lang="en-GB" u="none" dirty="0">
                <a:solidFill>
                  <a:schemeClr val="tx1"/>
                </a:solidFill>
              </a:rPr>
              <a:t>from United Nations </a:t>
            </a:r>
            <a:r>
              <a:rPr lang="en-GB" u="none" dirty="0" err="1">
                <a:solidFill>
                  <a:schemeClr val="tx1"/>
                </a:solidFill>
              </a:rPr>
              <a:t>Brundtland</a:t>
            </a:r>
            <a:r>
              <a:rPr lang="en-GB" u="none" dirty="0">
                <a:solidFill>
                  <a:schemeClr val="tx1"/>
                </a:solidFill>
              </a:rPr>
              <a:t> Commission report ”Report of the World Commission on Environment and Development: Our Common Future” (1987). </a:t>
            </a:r>
          </a:p>
          <a:p>
            <a:r>
              <a:rPr lang="en-GB" u="none" dirty="0">
                <a:solidFill>
                  <a:schemeClr val="tx1"/>
                </a:solidFill>
              </a:rPr>
              <a:t>Ask students to suggest</a:t>
            </a:r>
            <a:r>
              <a:rPr lang="en-GB" u="none" baseline="0" dirty="0">
                <a:solidFill>
                  <a:schemeClr val="tx1"/>
                </a:solidFill>
              </a:rPr>
              <a:t> examples of what this means to them. Prompts: use of natural resources, disposal of waste </a:t>
            </a:r>
            <a:r>
              <a:rPr lang="mr-IN" u="none" baseline="0" dirty="0">
                <a:solidFill>
                  <a:schemeClr val="tx1"/>
                </a:solidFill>
              </a:rPr>
              <a:t>–</a:t>
            </a:r>
            <a:r>
              <a:rPr lang="en-GB" u="none" baseline="0" dirty="0">
                <a:solidFill>
                  <a:schemeClr val="tx1"/>
                </a:solidFill>
              </a:rPr>
              <a:t> what will happen if we don’t think about where our resources come from and where our waste goes?</a:t>
            </a:r>
          </a:p>
          <a:p>
            <a:endParaRPr lang="en-GB" u="none"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baseline="0" dirty="0">
                <a:solidFill>
                  <a:schemeClr val="tx1"/>
                </a:solidFill>
              </a:rPr>
              <a:t>In 2015, the UN developed 17 ‘Sustainable Development Goals’ (SDG) aiming for a sustainable future for the planet and humankind by 2030.</a:t>
            </a:r>
          </a:p>
          <a:p>
            <a:endParaRPr lang="en-GB" u="none" baseline="0" dirty="0">
              <a:solidFill>
                <a:schemeClr val="tx1"/>
              </a:solidFill>
            </a:endParaRPr>
          </a:p>
          <a:p>
            <a:endParaRPr lang="en-GB" u="none" baseline="0" dirty="0">
              <a:solidFill>
                <a:schemeClr val="tx1"/>
              </a:solidFill>
            </a:endParaRPr>
          </a:p>
        </p:txBody>
      </p:sp>
    </p:spTree>
    <p:extLst>
      <p:ext uri="{BB962C8B-B14F-4D97-AF65-F5344CB8AC3E}">
        <p14:creationId xmlns:p14="http://schemas.microsoft.com/office/powerpoint/2010/main" val="1348913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360172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11–14 question 3b; 14–16 question</a:t>
            </a:r>
            <a:r>
              <a:rPr lang="en-GB" baseline="0" dirty="0"/>
              <a:t> 1f. </a:t>
            </a:r>
          </a:p>
          <a:p>
            <a:r>
              <a:rPr lang="en-GB" baseline="0" dirty="0"/>
              <a:t>The graph uses real data but it may be useful for students to round values to the nearest kWh for ease when answering questions or calculating solutions. This may lead to slight variations in answers.</a:t>
            </a:r>
            <a:endParaRPr lang="en-GB" dirty="0"/>
          </a:p>
        </p:txBody>
      </p:sp>
    </p:spTree>
    <p:extLst>
      <p:ext uri="{BB962C8B-B14F-4D97-AF65-F5344CB8AC3E}">
        <p14:creationId xmlns:p14="http://schemas.microsoft.com/office/powerpoint/2010/main" val="1456368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self or peer</a:t>
            </a:r>
            <a:r>
              <a:rPr lang="en-GB" baseline="0" dirty="0"/>
              <a:t> assess</a:t>
            </a:r>
            <a:r>
              <a:rPr lang="en-GB" dirty="0"/>
              <a:t> on whether they achieved learning objectives and outcomes.</a:t>
            </a:r>
          </a:p>
          <a:p>
            <a:endParaRPr lang="en-GB" dirty="0"/>
          </a:p>
        </p:txBody>
      </p:sp>
    </p:spTree>
    <p:extLst>
      <p:ext uri="{BB962C8B-B14F-4D97-AF65-F5344CB8AC3E}">
        <p14:creationId xmlns:p14="http://schemas.microsoft.com/office/powerpoint/2010/main" val="812801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0042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video is the same as lesson 1.  It provides real-life context for the installation and monitoring of solar panels.  </a:t>
            </a:r>
          </a:p>
        </p:txBody>
      </p:sp>
    </p:spTree>
    <p:extLst>
      <p:ext uri="{BB962C8B-B14F-4D97-AF65-F5344CB8AC3E}">
        <p14:creationId xmlns:p14="http://schemas.microsoft.com/office/powerpoint/2010/main" val="530271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(Reminder from lesson</a:t>
            </a:r>
            <a:r>
              <a:rPr lang="en-GB" baseline="0" dirty="0"/>
              <a:t> 1)</a:t>
            </a:r>
            <a:endParaRPr lang="en-GB" dirty="0"/>
          </a:p>
          <a:p>
            <a:r>
              <a:rPr lang="en-GB" dirty="0"/>
              <a:t>Explain that students are to take the role of renewable energy consultants (they could invent names for their consultancies). </a:t>
            </a:r>
          </a:p>
        </p:txBody>
      </p:sp>
    </p:spTree>
    <p:extLst>
      <p:ext uri="{BB962C8B-B14F-4D97-AF65-F5344CB8AC3E}">
        <p14:creationId xmlns:p14="http://schemas.microsoft.com/office/powerpoint/2010/main" val="1615316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Amy Munro as a member of INEOS</a:t>
            </a:r>
            <a:r>
              <a:rPr lang="en-GB" baseline="0" dirty="0"/>
              <a:t> TEAM UK</a:t>
            </a:r>
            <a:r>
              <a:rPr lang="en-GB" dirty="0"/>
              <a:t>. In this exercise, students will get a taste of the kind of responsibilities a Sustainability Manager has. </a:t>
            </a:r>
          </a:p>
          <a:p>
            <a:endParaRPr lang="en-GB" dirty="0"/>
          </a:p>
          <a:p>
            <a:r>
              <a:rPr lang="en-GB" dirty="0"/>
              <a:t>The</a:t>
            </a:r>
            <a:r>
              <a:rPr lang="en-GB" baseline="0" dirty="0"/>
              <a:t> solar panel installation from the previous lesson is now in operation. INEOS TEAM UK want to understand the impact that this has on their energy use, both in terms of cost and impact.</a:t>
            </a:r>
            <a:endParaRPr lang="en-GB" dirty="0"/>
          </a:p>
        </p:txBody>
      </p:sp>
    </p:spTree>
    <p:extLst>
      <p:ext uri="{BB962C8B-B14F-4D97-AF65-F5344CB8AC3E}">
        <p14:creationId xmlns:p14="http://schemas.microsoft.com/office/powerpoint/2010/main" val="1792155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Ask students</a:t>
            </a:r>
            <a:r>
              <a:rPr lang="en-GB" baseline="0" dirty="0"/>
              <a:t> what the point of having a solar array is.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Possible answers: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Provide free energy/electricity</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Reduce cost of electricity</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Reduce use of non-renewable energy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Impact </a:t>
            </a:r>
            <a:r>
              <a:rPr lang="mr-IN" baseline="0" dirty="0"/>
              <a:t>–</a:t>
            </a:r>
            <a:r>
              <a:rPr lang="en-GB" baseline="0" dirty="0"/>
              <a:t> need to measure how much energy the array is producing, and how much the base is using. Good impact could be all energy used comes from array.</a:t>
            </a:r>
            <a:endParaRPr lang="en-GB" dirty="0"/>
          </a:p>
        </p:txBody>
      </p:sp>
    </p:spTree>
    <p:extLst>
      <p:ext uri="{BB962C8B-B14F-4D97-AF65-F5344CB8AC3E}">
        <p14:creationId xmlns:p14="http://schemas.microsoft.com/office/powerpoint/2010/main" val="505221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Energy and power</a:t>
            </a:r>
            <a:r>
              <a:rPr lang="en-GB" baseline="0" dirty="0"/>
              <a:t> units are often confusing. One helpful approach is to compare time-based examples.</a:t>
            </a:r>
          </a:p>
          <a:p>
            <a:endParaRPr lang="en-GB" baseline="0" dirty="0"/>
          </a:p>
          <a:p>
            <a:r>
              <a:rPr lang="en-GB" baseline="0" dirty="0"/>
              <a:t>More detail: </a:t>
            </a:r>
          </a:p>
          <a:p>
            <a:r>
              <a:rPr lang="en-GB" baseline="0" dirty="0"/>
              <a:t>Power (in Watts) is the number of Joules of energy that a device uses in one second </a:t>
            </a:r>
            <a:r>
              <a:rPr lang="mr-IN" baseline="0" dirty="0"/>
              <a:t>–</a:t>
            </a:r>
            <a:r>
              <a:rPr lang="en-GB" baseline="0" dirty="0"/>
              <a:t> the </a:t>
            </a:r>
            <a:r>
              <a:rPr lang="en-GB" i="1" baseline="0" dirty="0"/>
              <a:t>rate</a:t>
            </a:r>
            <a:r>
              <a:rPr lang="en-GB" i="0" baseline="0" dirty="0"/>
              <a:t> of transfer of energy. 1 W = 1 J/s</a:t>
            </a:r>
          </a:p>
          <a:p>
            <a:r>
              <a:rPr lang="en-GB" i="0" baseline="0" dirty="0"/>
              <a:t>To calculate the total </a:t>
            </a:r>
            <a:r>
              <a:rPr lang="en-GB" i="1" baseline="0" dirty="0"/>
              <a:t>amount</a:t>
            </a:r>
            <a:r>
              <a:rPr lang="en-GB" i="0" baseline="0" dirty="0"/>
              <a:t> of energy used (which your electricity company will want to bill you for), we need to multiply by time.</a:t>
            </a:r>
          </a:p>
          <a:p>
            <a:r>
              <a:rPr lang="en-GB" i="0" baseline="0" dirty="0"/>
              <a:t>If we multiply by the number of seconds, we’ll get an answer in Joules (which scientists like </a:t>
            </a:r>
            <a:r>
              <a:rPr lang="mr-IN" i="0" baseline="0" dirty="0"/>
              <a:t>–</a:t>
            </a:r>
            <a:r>
              <a:rPr lang="en-GB" i="0" baseline="0" dirty="0"/>
              <a:t> standard units)</a:t>
            </a:r>
          </a:p>
          <a:p>
            <a:r>
              <a:rPr lang="en-GB" i="0" baseline="0" dirty="0"/>
              <a:t>However electricity companies bill in kWh, so we need to multiply by the number of hours. This makes sense for non-scientists </a:t>
            </a:r>
            <a:r>
              <a:rPr lang="mr-IN" i="0" baseline="0" dirty="0"/>
              <a:t>–</a:t>
            </a:r>
            <a:r>
              <a:rPr lang="en-GB" i="0" baseline="0" dirty="0"/>
              <a:t> you probably leave your fridge on 24h/day, so the calculations are easier if they are left the units like that.</a:t>
            </a:r>
          </a:p>
          <a:p>
            <a:endParaRPr lang="en-GB" dirty="0"/>
          </a:p>
        </p:txBody>
      </p:sp>
    </p:spTree>
    <p:extLst>
      <p:ext uri="{BB962C8B-B14F-4D97-AF65-F5344CB8AC3E}">
        <p14:creationId xmlns:p14="http://schemas.microsoft.com/office/powerpoint/2010/main" val="1527137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Walk students through example,</a:t>
            </a:r>
            <a:r>
              <a:rPr lang="en-GB" baseline="0" dirty="0"/>
              <a:t> use additional cases if necessary.</a:t>
            </a:r>
          </a:p>
          <a:p>
            <a:endParaRPr lang="en-GB" baseline="0" dirty="0"/>
          </a:p>
          <a:p>
            <a:r>
              <a:rPr lang="en-GB" baseline="0" dirty="0"/>
              <a:t>Values for energy consumption of household devices can be found online e.g. </a:t>
            </a:r>
          </a:p>
          <a:p>
            <a:r>
              <a:rPr lang="en-GB" baseline="0" dirty="0"/>
              <a:t>https://</a:t>
            </a:r>
            <a:r>
              <a:rPr lang="en-GB" baseline="0" dirty="0" err="1"/>
              <a:t>www.cse.org.uk</a:t>
            </a:r>
            <a:r>
              <a:rPr lang="en-GB" baseline="0" dirty="0"/>
              <a:t>/advice/advice-and-support/how-much-electricity-am-</a:t>
            </a:r>
            <a:r>
              <a:rPr lang="en-GB" baseline="0" dirty="0" err="1"/>
              <a:t>i</a:t>
            </a:r>
            <a:r>
              <a:rPr lang="en-GB" baseline="0" dirty="0"/>
              <a:t>-using</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https://</a:t>
            </a:r>
            <a:r>
              <a:rPr lang="en-GB" baseline="0" dirty="0" err="1"/>
              <a:t>www.energuide.be</a:t>
            </a:r>
            <a:r>
              <a:rPr lang="en-GB" baseline="0" dirty="0"/>
              <a:t>/</a:t>
            </a:r>
            <a:r>
              <a:rPr lang="en-GB" baseline="0" dirty="0" err="1"/>
              <a:t>en</a:t>
            </a:r>
            <a:r>
              <a:rPr lang="en-GB" baseline="0" dirty="0"/>
              <a:t>/questions-answers/how-much-energy-do-my-household-appliances-use/71/</a:t>
            </a:r>
          </a:p>
          <a:p>
            <a:endParaRPr lang="en-GB" baseline="0" dirty="0"/>
          </a:p>
        </p:txBody>
      </p:sp>
    </p:spTree>
    <p:extLst>
      <p:ext uri="{BB962C8B-B14F-4D97-AF65-F5344CB8AC3E}">
        <p14:creationId xmlns:p14="http://schemas.microsoft.com/office/powerpoint/2010/main" val="1996601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72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9"/>
            <a:ext cx="10969943" cy="1143000"/>
          </a:xfrm>
          <a:prstGeom prst="rect">
            <a:avLst/>
          </a:prstGeom>
        </p:spPr>
        <p:txBody>
          <a:bodyPr lIns="121899" tIns="60949" rIns="121899" bIns="60949"/>
          <a:lstStyle>
            <a:lvl1pPr>
              <a:defRPr b="0" i="0">
                <a:latin typeface="Arial" charset="0"/>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609441" y="1600201"/>
            <a:ext cx="10969943" cy="4525963"/>
          </a:xfrm>
          <a:prstGeom prst="rect">
            <a:avLst/>
          </a:prstGeom>
        </p:spPr>
        <p:txBody>
          <a:bodyPr vert="eaVert" lIns="121899" tIns="60949" rIns="121899" bIns="60949"/>
          <a:lstStyle>
            <a:lvl1pPr>
              <a:defRPr b="0" i="0">
                <a:latin typeface="Arial" charset="0"/>
              </a:defRPr>
            </a:lvl1pPr>
            <a:lvl2pPr>
              <a:defRPr b="0" i="0">
                <a:latin typeface="Arial" charset="0"/>
              </a:defRPr>
            </a:lvl2pPr>
            <a:lvl3pPr>
              <a:defRPr b="0" i="0">
                <a:latin typeface="Arial" charset="0"/>
              </a:defRPr>
            </a:lvl3pPr>
            <a:lvl4pPr>
              <a:defRPr b="0" i="0">
                <a:latin typeface="Arial" charset="0"/>
              </a:defRPr>
            </a:lvl4pPr>
            <a:lvl5pPr>
              <a:defRPr b="0" i="0">
                <a:latin typeface="Arial"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lvl1pPr>
              <a:defRPr b="0" i="0">
                <a:latin typeface="Arial" charset="0"/>
              </a:defRPr>
            </a:lvl1pPr>
          </a:lstStyle>
          <a:p>
            <a:fld id="{EB3AED13-0F85-794C-9E08-0A21FE987DDB}" type="datetime1">
              <a:rPr lang="en-GB" smtClean="0"/>
              <a:pPr/>
              <a:t>23/08/2021</a:t>
            </a:fld>
            <a:endParaRPr lang="en-US" dirty="0"/>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lvl1pPr>
              <a:defRPr b="0" i="0">
                <a:latin typeface="Arial" charset="0"/>
              </a:defRPr>
            </a:lvl1pPr>
          </a:lstStyle>
          <a:p>
            <a:endParaRPr lang="en-US" dirty="0"/>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lvl1pPr>
              <a:defRPr b="0" i="0">
                <a:latin typeface="Arial" charset="0"/>
              </a:defRPr>
            </a:lvl1pPr>
          </a:lstStyle>
          <a:p>
            <a:fld id="{22B1B212-6FE7-EF40-BA63-B4403CA36806}" type="slidenum">
              <a:rPr lang="en-US" smtClean="0"/>
              <a:pPr/>
              <a:t>‹#›</a:t>
            </a:fld>
            <a:endParaRPr lang="en-US" dirty="0"/>
          </a:p>
        </p:txBody>
      </p:sp>
    </p:spTree>
    <p:extLst>
      <p:ext uri="{BB962C8B-B14F-4D97-AF65-F5344CB8AC3E}">
        <p14:creationId xmlns:p14="http://schemas.microsoft.com/office/powerpoint/2010/main" val="19449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a:prstGeom prst="rect">
            <a:avLst/>
          </a:prstGeom>
        </p:spPr>
        <p:txBody>
          <a:bodyPr vert="eaVert" lIns="121899" tIns="60949" rIns="121899" bIns="60949"/>
          <a:lstStyle>
            <a:lvl1pPr>
              <a:defRPr b="0" i="0">
                <a:latin typeface="Arial" charset="0"/>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609441" y="274639"/>
            <a:ext cx="8024310" cy="5851525"/>
          </a:xfrm>
          <a:prstGeom prst="rect">
            <a:avLst/>
          </a:prstGeom>
        </p:spPr>
        <p:txBody>
          <a:bodyPr vert="eaVert" lIns="121899" tIns="60949" rIns="121899" bIns="60949"/>
          <a:lstStyle>
            <a:lvl1pPr>
              <a:defRPr b="0" i="0">
                <a:latin typeface="Arial" charset="0"/>
              </a:defRPr>
            </a:lvl1pPr>
            <a:lvl2pPr>
              <a:defRPr b="0" i="0">
                <a:latin typeface="Arial" charset="0"/>
              </a:defRPr>
            </a:lvl2pPr>
            <a:lvl3pPr>
              <a:defRPr b="0" i="0">
                <a:latin typeface="Arial" charset="0"/>
              </a:defRPr>
            </a:lvl3pPr>
            <a:lvl4pPr>
              <a:defRPr b="0" i="0">
                <a:latin typeface="Arial" charset="0"/>
              </a:defRPr>
            </a:lvl4pPr>
            <a:lvl5pPr>
              <a:defRPr b="0" i="0">
                <a:latin typeface="Arial"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lvl1pPr>
              <a:defRPr b="0" i="0">
                <a:latin typeface="Arial" charset="0"/>
              </a:defRPr>
            </a:lvl1pPr>
          </a:lstStyle>
          <a:p>
            <a:fld id="{9F6D05DA-8525-E448-8CE0-38B59383E690}" type="datetime1">
              <a:rPr lang="en-GB" smtClean="0"/>
              <a:pPr/>
              <a:t>23/08/2021</a:t>
            </a:fld>
            <a:endParaRPr lang="en-US" dirty="0"/>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lvl1pPr>
              <a:defRPr b="0" i="0">
                <a:latin typeface="Arial" charset="0"/>
              </a:defRPr>
            </a:lvl1pPr>
          </a:lstStyle>
          <a:p>
            <a:endParaRPr lang="en-US" dirty="0"/>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lvl1pPr>
              <a:defRPr b="0" i="0">
                <a:latin typeface="Arial" charset="0"/>
              </a:defRPr>
            </a:lvl1pPr>
          </a:lstStyle>
          <a:p>
            <a:fld id="{22B1B212-6FE7-EF40-BA63-B4403CA36806}" type="slidenum">
              <a:rPr lang="en-US" smtClean="0"/>
              <a:pPr/>
              <a:t>‹#›</a:t>
            </a:fld>
            <a:endParaRPr lang="en-US" dirty="0"/>
          </a:p>
        </p:txBody>
      </p:sp>
    </p:spTree>
    <p:extLst>
      <p:ext uri="{BB962C8B-B14F-4D97-AF65-F5344CB8AC3E}">
        <p14:creationId xmlns:p14="http://schemas.microsoft.com/office/powerpoint/2010/main" val="219851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100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a:prstGeom prst="rect">
            <a:avLst/>
          </a:prstGeom>
        </p:spPr>
        <p:txBody>
          <a:bodyPr lIns="121899" tIns="60949" rIns="121899" bIns="60949" anchor="t"/>
          <a:lstStyle>
            <a:lvl1pPr algn="l">
              <a:defRPr sz="5300" b="0" i="0" cap="all">
                <a:latin typeface="Arial"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962833" y="2906713"/>
            <a:ext cx="10360501" cy="1500187"/>
          </a:xfrm>
          <a:prstGeom prst="rect">
            <a:avLst/>
          </a:prstGeom>
        </p:spPr>
        <p:txBody>
          <a:bodyPr lIns="121899" tIns="60949" rIns="121899" bIns="60949" anchor="b"/>
          <a:lstStyle>
            <a:lvl1pPr marL="0" indent="0">
              <a:buNone/>
              <a:defRPr sz="2700" b="0" i="0">
                <a:solidFill>
                  <a:schemeClr val="tx1">
                    <a:tint val="75000"/>
                  </a:schemeClr>
                </a:solidFill>
                <a:latin typeface="Arial" charset="0"/>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lvl1pPr>
              <a:defRPr b="0" i="0">
                <a:latin typeface="Arial" charset="0"/>
              </a:defRPr>
            </a:lvl1pPr>
          </a:lstStyle>
          <a:p>
            <a:fld id="{6D551A2A-5881-E842-8638-504CD1C2071C}" type="datetime1">
              <a:rPr lang="en-GB" smtClean="0"/>
              <a:pPr/>
              <a:t>23/08/2021</a:t>
            </a:fld>
            <a:endParaRPr lang="en-US" dirty="0"/>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lvl1pPr>
              <a:defRPr b="0" i="0">
                <a:latin typeface="Arial" charset="0"/>
              </a:defRPr>
            </a:lvl1pPr>
          </a:lstStyle>
          <a:p>
            <a:endParaRPr lang="en-US" dirty="0"/>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lvl1pPr>
              <a:defRPr b="0" i="0">
                <a:latin typeface="Arial" charset="0"/>
              </a:defRPr>
            </a:lvl1pPr>
          </a:lstStyle>
          <a:p>
            <a:fld id="{22B1B212-6FE7-EF40-BA63-B4403CA36806}" type="slidenum">
              <a:rPr lang="en-US" smtClean="0"/>
              <a:pPr/>
              <a:t>‹#›</a:t>
            </a:fld>
            <a:endParaRPr lang="en-US" dirty="0"/>
          </a:p>
        </p:txBody>
      </p:sp>
    </p:spTree>
    <p:extLst>
      <p:ext uri="{BB962C8B-B14F-4D97-AF65-F5344CB8AC3E}">
        <p14:creationId xmlns:p14="http://schemas.microsoft.com/office/powerpoint/2010/main" val="12455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9"/>
            <a:ext cx="10969943" cy="1143000"/>
          </a:xfrm>
          <a:prstGeom prst="rect">
            <a:avLst/>
          </a:prstGeom>
        </p:spPr>
        <p:txBody>
          <a:bodyPr lIns="121899" tIns="60949" rIns="121899" bIns="60949"/>
          <a:lstStyle>
            <a:lvl1pPr>
              <a:defRPr b="0" i="0">
                <a:latin typeface="Arial"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609441" y="1600201"/>
            <a:ext cx="5383398" cy="4525963"/>
          </a:xfrm>
          <a:prstGeom prst="rect">
            <a:avLst/>
          </a:prstGeom>
        </p:spPr>
        <p:txBody>
          <a:bodyPr lIns="121899" tIns="60949" rIns="121899" bIns="60949"/>
          <a:lstStyle>
            <a:lvl1pPr>
              <a:defRPr sz="3700" b="0" i="0">
                <a:latin typeface="Arial" charset="0"/>
              </a:defRPr>
            </a:lvl1pPr>
            <a:lvl2pPr>
              <a:defRPr sz="3200" b="0" i="0">
                <a:latin typeface="Arial" charset="0"/>
              </a:defRPr>
            </a:lvl2pPr>
            <a:lvl3pPr>
              <a:defRPr sz="2700" b="0" i="0">
                <a:latin typeface="Arial" charset="0"/>
              </a:defRPr>
            </a:lvl3pPr>
            <a:lvl4pPr>
              <a:defRPr sz="2400" b="0" i="0">
                <a:latin typeface="Arial" charset="0"/>
              </a:defRPr>
            </a:lvl4pPr>
            <a:lvl5pPr>
              <a:defRPr sz="2400" b="0" i="0">
                <a:latin typeface="Arial" charset="0"/>
              </a:defRPr>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95986" y="1600201"/>
            <a:ext cx="5383398" cy="4525963"/>
          </a:xfrm>
          <a:prstGeom prst="rect">
            <a:avLst/>
          </a:prstGeom>
        </p:spPr>
        <p:txBody>
          <a:bodyPr lIns="121899" tIns="60949" rIns="121899" bIns="60949"/>
          <a:lstStyle>
            <a:lvl1pPr>
              <a:defRPr sz="3700" b="0" i="0">
                <a:latin typeface="Arial" charset="0"/>
              </a:defRPr>
            </a:lvl1pPr>
            <a:lvl2pPr>
              <a:defRPr sz="3200" b="0" i="0">
                <a:latin typeface="Arial" charset="0"/>
              </a:defRPr>
            </a:lvl2pPr>
            <a:lvl3pPr>
              <a:defRPr sz="2700" b="0" i="0">
                <a:latin typeface="Arial" charset="0"/>
              </a:defRPr>
            </a:lvl3pPr>
            <a:lvl4pPr>
              <a:defRPr sz="2400" b="0" i="0">
                <a:latin typeface="Arial" charset="0"/>
              </a:defRPr>
            </a:lvl4pPr>
            <a:lvl5pPr>
              <a:defRPr sz="2400" b="0" i="0">
                <a:latin typeface="Arial" charset="0"/>
              </a:defRPr>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a:xfrm>
            <a:off x="609441" y="6356351"/>
            <a:ext cx="2844059" cy="365125"/>
          </a:xfrm>
          <a:prstGeom prst="rect">
            <a:avLst/>
          </a:prstGeom>
        </p:spPr>
        <p:txBody>
          <a:bodyPr lIns="121899" tIns="60949" rIns="121899" bIns="60949"/>
          <a:lstStyle>
            <a:lvl1pPr>
              <a:defRPr b="0" i="0">
                <a:latin typeface="Arial" charset="0"/>
              </a:defRPr>
            </a:lvl1pPr>
          </a:lstStyle>
          <a:p>
            <a:fld id="{22BC64B7-BB5C-3941-AAF7-03AD71EA6162}" type="datetime1">
              <a:rPr lang="en-GB" smtClean="0"/>
              <a:pPr/>
              <a:t>23/08/2021</a:t>
            </a:fld>
            <a:endParaRPr lang="en-US" dirty="0"/>
          </a:p>
        </p:txBody>
      </p:sp>
      <p:sp>
        <p:nvSpPr>
          <p:cNvPr id="6" name="Footer Placeholder 5"/>
          <p:cNvSpPr>
            <a:spLocks noGrp="1"/>
          </p:cNvSpPr>
          <p:nvPr>
            <p:ph type="ftr" sz="quarter" idx="11"/>
          </p:nvPr>
        </p:nvSpPr>
        <p:spPr>
          <a:xfrm>
            <a:off x="4164515" y="6356351"/>
            <a:ext cx="3859795" cy="365125"/>
          </a:xfrm>
          <a:prstGeom prst="rect">
            <a:avLst/>
          </a:prstGeom>
        </p:spPr>
        <p:txBody>
          <a:bodyPr lIns="121899" tIns="60949" rIns="121899" bIns="60949"/>
          <a:lstStyle>
            <a:lvl1pPr>
              <a:defRPr b="0" i="0">
                <a:latin typeface="Arial" charset="0"/>
              </a:defRPr>
            </a:lvl1pPr>
          </a:lstStyle>
          <a:p>
            <a:endParaRPr lang="en-US" dirty="0"/>
          </a:p>
        </p:txBody>
      </p:sp>
      <p:sp>
        <p:nvSpPr>
          <p:cNvPr id="7" name="Slide Number Placeholder 6"/>
          <p:cNvSpPr>
            <a:spLocks noGrp="1"/>
          </p:cNvSpPr>
          <p:nvPr>
            <p:ph type="sldNum" sz="quarter" idx="12"/>
          </p:nvPr>
        </p:nvSpPr>
        <p:spPr>
          <a:xfrm>
            <a:off x="8735325" y="6356351"/>
            <a:ext cx="2844059" cy="365125"/>
          </a:xfrm>
          <a:prstGeom prst="rect">
            <a:avLst/>
          </a:prstGeom>
        </p:spPr>
        <p:txBody>
          <a:bodyPr lIns="121899" tIns="60949" rIns="121899" bIns="60949"/>
          <a:lstStyle>
            <a:lvl1pPr>
              <a:defRPr b="0" i="0">
                <a:latin typeface="Arial" charset="0"/>
              </a:defRPr>
            </a:lvl1pPr>
          </a:lstStyle>
          <a:p>
            <a:fld id="{22B1B212-6FE7-EF40-BA63-B4403CA36806}" type="slidenum">
              <a:rPr lang="en-US" smtClean="0"/>
              <a:pPr/>
              <a:t>‹#›</a:t>
            </a:fld>
            <a:endParaRPr lang="en-US" dirty="0"/>
          </a:p>
        </p:txBody>
      </p:sp>
    </p:spTree>
    <p:extLst>
      <p:ext uri="{BB962C8B-B14F-4D97-AF65-F5344CB8AC3E}">
        <p14:creationId xmlns:p14="http://schemas.microsoft.com/office/powerpoint/2010/main" val="3071041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9"/>
            <a:ext cx="10969943" cy="1143000"/>
          </a:xfrm>
          <a:prstGeom prst="rect">
            <a:avLst/>
          </a:prstGeom>
        </p:spPr>
        <p:txBody>
          <a:bodyPr lIns="121899" tIns="60949" rIns="121899" bIns="60949"/>
          <a:lstStyle>
            <a:lvl1pPr>
              <a:defRPr b="0" i="0">
                <a:latin typeface="Arial"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609441" y="1535113"/>
            <a:ext cx="5385514" cy="639763"/>
          </a:xfrm>
          <a:prstGeom prst="rect">
            <a:avLst/>
          </a:prstGeom>
        </p:spPr>
        <p:txBody>
          <a:bodyPr lIns="121899" tIns="60949" rIns="121899" bIns="60949" anchor="b"/>
          <a:lstStyle>
            <a:lvl1pPr marL="0" indent="0">
              <a:buNone/>
              <a:defRPr sz="3200" b="0" i="0">
                <a:latin typeface="Arial"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GB" dirty="0"/>
              <a:t>Click to edit Master text styles</a:t>
            </a:r>
          </a:p>
        </p:txBody>
      </p:sp>
      <p:sp>
        <p:nvSpPr>
          <p:cNvPr id="4" name="Content Placeholder 3"/>
          <p:cNvSpPr>
            <a:spLocks noGrp="1"/>
          </p:cNvSpPr>
          <p:nvPr>
            <p:ph sz="half" idx="2"/>
          </p:nvPr>
        </p:nvSpPr>
        <p:spPr>
          <a:xfrm>
            <a:off x="609441" y="2174875"/>
            <a:ext cx="5385514" cy="3951288"/>
          </a:xfrm>
          <a:prstGeom prst="rect">
            <a:avLst/>
          </a:prstGeom>
        </p:spPr>
        <p:txBody>
          <a:bodyPr lIns="121899" tIns="60949" rIns="121899" bIns="60949"/>
          <a:lstStyle>
            <a:lvl1pPr>
              <a:defRPr sz="3200" b="0" i="0">
                <a:latin typeface="Arial" charset="0"/>
              </a:defRPr>
            </a:lvl1pPr>
            <a:lvl2pPr>
              <a:defRPr sz="2700" b="0" i="0">
                <a:latin typeface="Arial" charset="0"/>
              </a:defRPr>
            </a:lvl2pPr>
            <a:lvl3pPr>
              <a:defRPr sz="2400" b="0" i="0">
                <a:latin typeface="Arial" charset="0"/>
              </a:defRPr>
            </a:lvl3pPr>
            <a:lvl4pPr>
              <a:defRPr sz="2100" b="0" i="0">
                <a:latin typeface="Arial" charset="0"/>
              </a:defRPr>
            </a:lvl4pPr>
            <a:lvl5pPr>
              <a:defRPr sz="2100" b="0" i="0">
                <a:latin typeface="Arial" charset="0"/>
              </a:defRPr>
            </a:lvl5pPr>
            <a:lvl6pPr>
              <a:defRPr sz="2100"/>
            </a:lvl6pPr>
            <a:lvl7pPr>
              <a:defRPr sz="2100"/>
            </a:lvl7pPr>
            <a:lvl8pPr>
              <a:defRPr sz="2100"/>
            </a:lvl8pPr>
            <a:lvl9pPr>
              <a:defRPr sz="21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191756" y="1535113"/>
            <a:ext cx="5387630" cy="639763"/>
          </a:xfrm>
          <a:prstGeom prst="rect">
            <a:avLst/>
          </a:prstGeom>
        </p:spPr>
        <p:txBody>
          <a:bodyPr lIns="121899" tIns="60949" rIns="121899" bIns="60949" anchor="b"/>
          <a:lstStyle>
            <a:lvl1pPr marL="0" indent="0">
              <a:buNone/>
              <a:defRPr sz="3200" b="0" i="0">
                <a:latin typeface="Arial"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GB" dirty="0"/>
              <a:t>Click to edit Master text styles</a:t>
            </a:r>
          </a:p>
        </p:txBody>
      </p:sp>
      <p:sp>
        <p:nvSpPr>
          <p:cNvPr id="6" name="Content Placeholder 5"/>
          <p:cNvSpPr>
            <a:spLocks noGrp="1"/>
          </p:cNvSpPr>
          <p:nvPr>
            <p:ph sz="quarter" idx="4"/>
          </p:nvPr>
        </p:nvSpPr>
        <p:spPr>
          <a:xfrm>
            <a:off x="6191756" y="2174875"/>
            <a:ext cx="5387630" cy="3951288"/>
          </a:xfrm>
          <a:prstGeom prst="rect">
            <a:avLst/>
          </a:prstGeom>
        </p:spPr>
        <p:txBody>
          <a:bodyPr lIns="121899" tIns="60949" rIns="121899" bIns="60949"/>
          <a:lstStyle>
            <a:lvl1pPr>
              <a:defRPr sz="3200" b="0" i="0">
                <a:latin typeface="Arial" charset="0"/>
              </a:defRPr>
            </a:lvl1pPr>
            <a:lvl2pPr>
              <a:defRPr sz="2700" b="0" i="0">
                <a:latin typeface="Arial" charset="0"/>
              </a:defRPr>
            </a:lvl2pPr>
            <a:lvl3pPr>
              <a:defRPr sz="2400" b="0" i="0">
                <a:latin typeface="Arial" charset="0"/>
              </a:defRPr>
            </a:lvl3pPr>
            <a:lvl4pPr>
              <a:defRPr sz="2100" b="0" i="0">
                <a:latin typeface="Arial" charset="0"/>
              </a:defRPr>
            </a:lvl4pPr>
            <a:lvl5pPr>
              <a:defRPr sz="2100" b="0" i="0">
                <a:latin typeface="Arial" charset="0"/>
              </a:defRPr>
            </a:lvl5pPr>
            <a:lvl6pPr>
              <a:defRPr sz="2100"/>
            </a:lvl6pPr>
            <a:lvl7pPr>
              <a:defRPr sz="2100"/>
            </a:lvl7pPr>
            <a:lvl8pPr>
              <a:defRPr sz="2100"/>
            </a:lvl8pPr>
            <a:lvl9pPr>
              <a:defRPr sz="21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a:xfrm>
            <a:off x="609441" y="6356351"/>
            <a:ext cx="2844059" cy="365125"/>
          </a:xfrm>
          <a:prstGeom prst="rect">
            <a:avLst/>
          </a:prstGeom>
        </p:spPr>
        <p:txBody>
          <a:bodyPr lIns="121899" tIns="60949" rIns="121899" bIns="60949"/>
          <a:lstStyle>
            <a:lvl1pPr>
              <a:defRPr b="0" i="0">
                <a:latin typeface="Arial" charset="0"/>
              </a:defRPr>
            </a:lvl1pPr>
          </a:lstStyle>
          <a:p>
            <a:fld id="{BA279C6B-11EF-6748-ABEC-1E9732D05CD8}" type="datetime1">
              <a:rPr lang="en-GB" smtClean="0"/>
              <a:pPr/>
              <a:t>23/08/2021</a:t>
            </a:fld>
            <a:endParaRPr lang="en-US" dirty="0"/>
          </a:p>
        </p:txBody>
      </p:sp>
      <p:sp>
        <p:nvSpPr>
          <p:cNvPr id="8" name="Footer Placeholder 7"/>
          <p:cNvSpPr>
            <a:spLocks noGrp="1"/>
          </p:cNvSpPr>
          <p:nvPr>
            <p:ph type="ftr" sz="quarter" idx="11"/>
          </p:nvPr>
        </p:nvSpPr>
        <p:spPr>
          <a:xfrm>
            <a:off x="4164515" y="6356351"/>
            <a:ext cx="3859795" cy="365125"/>
          </a:xfrm>
          <a:prstGeom prst="rect">
            <a:avLst/>
          </a:prstGeom>
        </p:spPr>
        <p:txBody>
          <a:bodyPr lIns="121899" tIns="60949" rIns="121899" bIns="60949"/>
          <a:lstStyle>
            <a:lvl1pPr>
              <a:defRPr b="0" i="0">
                <a:latin typeface="Arial" charset="0"/>
              </a:defRPr>
            </a:lvl1pPr>
          </a:lstStyle>
          <a:p>
            <a:endParaRPr lang="en-US" dirty="0"/>
          </a:p>
        </p:txBody>
      </p:sp>
      <p:sp>
        <p:nvSpPr>
          <p:cNvPr id="9" name="Slide Number Placeholder 8"/>
          <p:cNvSpPr>
            <a:spLocks noGrp="1"/>
          </p:cNvSpPr>
          <p:nvPr>
            <p:ph type="sldNum" sz="quarter" idx="12"/>
          </p:nvPr>
        </p:nvSpPr>
        <p:spPr>
          <a:xfrm>
            <a:off x="8735325" y="6356351"/>
            <a:ext cx="2844059" cy="365125"/>
          </a:xfrm>
          <a:prstGeom prst="rect">
            <a:avLst/>
          </a:prstGeom>
        </p:spPr>
        <p:txBody>
          <a:bodyPr lIns="121899" tIns="60949" rIns="121899" bIns="60949"/>
          <a:lstStyle>
            <a:lvl1pPr>
              <a:defRPr b="0" i="0">
                <a:latin typeface="Arial" charset="0"/>
              </a:defRPr>
            </a:lvl1pPr>
          </a:lstStyle>
          <a:p>
            <a:fld id="{22B1B212-6FE7-EF40-BA63-B4403CA36806}" type="slidenum">
              <a:rPr lang="en-US" smtClean="0"/>
              <a:pPr/>
              <a:t>‹#›</a:t>
            </a:fld>
            <a:endParaRPr lang="en-US" dirty="0"/>
          </a:p>
        </p:txBody>
      </p:sp>
    </p:spTree>
    <p:extLst>
      <p:ext uri="{BB962C8B-B14F-4D97-AF65-F5344CB8AC3E}">
        <p14:creationId xmlns:p14="http://schemas.microsoft.com/office/powerpoint/2010/main" val="1909573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9"/>
            <a:ext cx="10969943" cy="1143000"/>
          </a:xfrm>
          <a:prstGeom prst="rect">
            <a:avLst/>
          </a:prstGeom>
        </p:spPr>
        <p:txBody>
          <a:bodyPr lIns="121899" tIns="60949" rIns="121899" bIns="60949"/>
          <a:lstStyle>
            <a:lvl1pPr>
              <a:defRPr b="0" i="0">
                <a:latin typeface="Arial" charset="0"/>
              </a:defRPr>
            </a:lvl1pPr>
          </a:lstStyle>
          <a:p>
            <a:r>
              <a:rPr lang="en-GB" dirty="0"/>
              <a:t>Click to edit Master title style</a:t>
            </a:r>
            <a:endParaRPr lang="en-US" dirty="0"/>
          </a:p>
        </p:txBody>
      </p:sp>
      <p:sp>
        <p:nvSpPr>
          <p:cNvPr id="3" name="Date Placeholder 2"/>
          <p:cNvSpPr>
            <a:spLocks noGrp="1"/>
          </p:cNvSpPr>
          <p:nvPr>
            <p:ph type="dt" sz="half" idx="10"/>
          </p:nvPr>
        </p:nvSpPr>
        <p:spPr>
          <a:xfrm>
            <a:off x="609441" y="6356351"/>
            <a:ext cx="2844059" cy="365125"/>
          </a:xfrm>
          <a:prstGeom prst="rect">
            <a:avLst/>
          </a:prstGeom>
        </p:spPr>
        <p:txBody>
          <a:bodyPr lIns="121899" tIns="60949" rIns="121899" bIns="60949"/>
          <a:lstStyle>
            <a:lvl1pPr>
              <a:defRPr b="0" i="0">
                <a:latin typeface="Arial" charset="0"/>
              </a:defRPr>
            </a:lvl1pPr>
          </a:lstStyle>
          <a:p>
            <a:fld id="{316C0E66-192B-E341-A7FE-73FF25D75EAD}" type="datetime1">
              <a:rPr lang="en-GB" smtClean="0"/>
              <a:pPr/>
              <a:t>23/08/2021</a:t>
            </a:fld>
            <a:endParaRPr lang="en-US" dirty="0"/>
          </a:p>
        </p:txBody>
      </p:sp>
      <p:sp>
        <p:nvSpPr>
          <p:cNvPr id="4" name="Footer Placeholder 3"/>
          <p:cNvSpPr>
            <a:spLocks noGrp="1"/>
          </p:cNvSpPr>
          <p:nvPr>
            <p:ph type="ftr" sz="quarter" idx="11"/>
          </p:nvPr>
        </p:nvSpPr>
        <p:spPr>
          <a:xfrm>
            <a:off x="4164515" y="6356351"/>
            <a:ext cx="3859795" cy="365125"/>
          </a:xfrm>
          <a:prstGeom prst="rect">
            <a:avLst/>
          </a:prstGeom>
        </p:spPr>
        <p:txBody>
          <a:bodyPr lIns="121899" tIns="60949" rIns="121899" bIns="60949"/>
          <a:lstStyle>
            <a:lvl1pPr>
              <a:defRPr b="0" i="0">
                <a:latin typeface="Arial" charset="0"/>
              </a:defRPr>
            </a:lvl1pPr>
          </a:lstStyle>
          <a:p>
            <a:endParaRPr lang="en-US" dirty="0"/>
          </a:p>
        </p:txBody>
      </p:sp>
      <p:sp>
        <p:nvSpPr>
          <p:cNvPr id="5" name="Slide Number Placeholder 4"/>
          <p:cNvSpPr>
            <a:spLocks noGrp="1"/>
          </p:cNvSpPr>
          <p:nvPr>
            <p:ph type="sldNum" sz="quarter" idx="12"/>
          </p:nvPr>
        </p:nvSpPr>
        <p:spPr>
          <a:xfrm>
            <a:off x="8735325" y="6356351"/>
            <a:ext cx="2844059" cy="365125"/>
          </a:xfrm>
          <a:prstGeom prst="rect">
            <a:avLst/>
          </a:prstGeom>
        </p:spPr>
        <p:txBody>
          <a:bodyPr lIns="121899" tIns="60949" rIns="121899" bIns="60949"/>
          <a:lstStyle>
            <a:lvl1pPr>
              <a:defRPr b="0" i="0">
                <a:latin typeface="Arial" charset="0"/>
              </a:defRPr>
            </a:lvl1pPr>
          </a:lstStyle>
          <a:p>
            <a:fld id="{22B1B212-6FE7-EF40-BA63-B4403CA36806}" type="slidenum">
              <a:rPr lang="en-US" smtClean="0"/>
              <a:pPr/>
              <a:t>‹#›</a:t>
            </a:fld>
            <a:endParaRPr lang="en-US" dirty="0"/>
          </a:p>
        </p:txBody>
      </p:sp>
    </p:spTree>
    <p:extLst>
      <p:ext uri="{BB962C8B-B14F-4D97-AF65-F5344CB8AC3E}">
        <p14:creationId xmlns:p14="http://schemas.microsoft.com/office/powerpoint/2010/main" val="1901134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441" y="6356351"/>
            <a:ext cx="2844059" cy="365125"/>
          </a:xfrm>
          <a:prstGeom prst="rect">
            <a:avLst/>
          </a:prstGeom>
        </p:spPr>
        <p:txBody>
          <a:bodyPr lIns="121899" tIns="60949" rIns="121899" bIns="60949"/>
          <a:lstStyle>
            <a:lvl1pPr>
              <a:defRPr b="0" i="0">
                <a:latin typeface="Arial" charset="0"/>
              </a:defRPr>
            </a:lvl1pPr>
          </a:lstStyle>
          <a:p>
            <a:fld id="{EB5C2ADF-A5ED-FB47-B244-4ADB3F3ED886}" type="datetime1">
              <a:rPr lang="en-GB" smtClean="0"/>
              <a:pPr/>
              <a:t>23/08/2021</a:t>
            </a:fld>
            <a:endParaRPr lang="en-US" dirty="0"/>
          </a:p>
        </p:txBody>
      </p:sp>
      <p:sp>
        <p:nvSpPr>
          <p:cNvPr id="3" name="Footer Placeholder 2"/>
          <p:cNvSpPr>
            <a:spLocks noGrp="1"/>
          </p:cNvSpPr>
          <p:nvPr>
            <p:ph type="ftr" sz="quarter" idx="11"/>
          </p:nvPr>
        </p:nvSpPr>
        <p:spPr>
          <a:xfrm>
            <a:off x="4164515" y="6356351"/>
            <a:ext cx="3859795" cy="365125"/>
          </a:xfrm>
          <a:prstGeom prst="rect">
            <a:avLst/>
          </a:prstGeom>
        </p:spPr>
        <p:txBody>
          <a:bodyPr lIns="121899" tIns="60949" rIns="121899" bIns="60949"/>
          <a:lstStyle>
            <a:lvl1pPr>
              <a:defRPr b="0" i="0">
                <a:latin typeface="Arial" charset="0"/>
              </a:defRPr>
            </a:lvl1pPr>
          </a:lstStyle>
          <a:p>
            <a:endParaRPr lang="en-US" dirty="0"/>
          </a:p>
        </p:txBody>
      </p:sp>
      <p:sp>
        <p:nvSpPr>
          <p:cNvPr id="4" name="Slide Number Placeholder 3"/>
          <p:cNvSpPr>
            <a:spLocks noGrp="1"/>
          </p:cNvSpPr>
          <p:nvPr>
            <p:ph type="sldNum" sz="quarter" idx="12"/>
          </p:nvPr>
        </p:nvSpPr>
        <p:spPr>
          <a:xfrm>
            <a:off x="8735325" y="6356351"/>
            <a:ext cx="2844059" cy="365125"/>
          </a:xfrm>
          <a:prstGeom prst="rect">
            <a:avLst/>
          </a:prstGeom>
        </p:spPr>
        <p:txBody>
          <a:bodyPr lIns="121899" tIns="60949" rIns="121899" bIns="60949"/>
          <a:lstStyle>
            <a:lvl1pPr>
              <a:defRPr b="0" i="0">
                <a:latin typeface="Arial" charset="0"/>
              </a:defRPr>
            </a:lvl1pPr>
          </a:lstStyle>
          <a:p>
            <a:fld id="{22B1B212-6FE7-EF40-BA63-B4403CA36806}" type="slidenum">
              <a:rPr lang="en-US" smtClean="0"/>
              <a:pPr/>
              <a:t>‹#›</a:t>
            </a:fld>
            <a:endParaRPr lang="en-US" dirty="0"/>
          </a:p>
        </p:txBody>
      </p:sp>
    </p:spTree>
    <p:extLst>
      <p:ext uri="{BB962C8B-B14F-4D97-AF65-F5344CB8AC3E}">
        <p14:creationId xmlns:p14="http://schemas.microsoft.com/office/powerpoint/2010/main" val="2686942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a:prstGeom prst="rect">
            <a:avLst/>
          </a:prstGeom>
        </p:spPr>
        <p:txBody>
          <a:bodyPr lIns="121899" tIns="60949" rIns="121899" bIns="60949" anchor="b"/>
          <a:lstStyle>
            <a:lvl1pPr algn="l">
              <a:defRPr sz="2700" b="0" i="0">
                <a:latin typeface="Arial" charset="0"/>
              </a:defRPr>
            </a:lvl1pPr>
          </a:lstStyle>
          <a:p>
            <a:r>
              <a:rPr lang="en-GB" dirty="0"/>
              <a:t>Click to edit Master title style</a:t>
            </a:r>
            <a:endParaRPr lang="en-US" dirty="0"/>
          </a:p>
        </p:txBody>
      </p:sp>
      <p:sp>
        <p:nvSpPr>
          <p:cNvPr id="3" name="Content Placeholder 2"/>
          <p:cNvSpPr>
            <a:spLocks noGrp="1"/>
          </p:cNvSpPr>
          <p:nvPr>
            <p:ph idx="1"/>
          </p:nvPr>
        </p:nvSpPr>
        <p:spPr>
          <a:xfrm>
            <a:off x="4765492" y="273052"/>
            <a:ext cx="6813892" cy="5853113"/>
          </a:xfrm>
          <a:prstGeom prst="rect">
            <a:avLst/>
          </a:prstGeom>
        </p:spPr>
        <p:txBody>
          <a:bodyPr lIns="121899" tIns="60949" rIns="121899" bIns="60949"/>
          <a:lstStyle>
            <a:lvl1pPr>
              <a:defRPr sz="4300" b="0" i="0">
                <a:latin typeface="Arial" charset="0"/>
              </a:defRPr>
            </a:lvl1pPr>
            <a:lvl2pPr>
              <a:defRPr sz="3700" b="0" i="0">
                <a:latin typeface="Arial" charset="0"/>
              </a:defRPr>
            </a:lvl2pPr>
            <a:lvl3pPr>
              <a:defRPr sz="3200" b="0" i="0">
                <a:latin typeface="Arial" charset="0"/>
              </a:defRPr>
            </a:lvl3pPr>
            <a:lvl4pPr>
              <a:defRPr sz="2700" b="0" i="0">
                <a:latin typeface="Arial" charset="0"/>
              </a:defRPr>
            </a:lvl4pPr>
            <a:lvl5pPr>
              <a:defRPr sz="2700" b="0" i="0">
                <a:latin typeface="Arial" charset="0"/>
              </a:defRPr>
            </a:lvl5pPr>
            <a:lvl6pPr>
              <a:defRPr sz="2700"/>
            </a:lvl6pPr>
            <a:lvl7pPr>
              <a:defRPr sz="2700"/>
            </a:lvl7pPr>
            <a:lvl8pPr>
              <a:defRPr sz="2700"/>
            </a:lvl8pPr>
            <a:lvl9pPr>
              <a:defRPr sz="27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609443" y="1435102"/>
            <a:ext cx="4010039" cy="4691063"/>
          </a:xfrm>
          <a:prstGeom prst="rect">
            <a:avLst/>
          </a:prstGeom>
        </p:spPr>
        <p:txBody>
          <a:bodyPr lIns="121899" tIns="60949" rIns="121899" bIns="60949"/>
          <a:lstStyle>
            <a:lvl1pPr marL="0" indent="0">
              <a:buNone/>
              <a:defRPr sz="1900" b="0" i="0">
                <a:latin typeface="Arial" charset="0"/>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GB" dirty="0"/>
              <a:t>Click to edit Master text styles</a:t>
            </a:r>
          </a:p>
        </p:txBody>
      </p:sp>
      <p:sp>
        <p:nvSpPr>
          <p:cNvPr id="5" name="Date Placeholder 4"/>
          <p:cNvSpPr>
            <a:spLocks noGrp="1"/>
          </p:cNvSpPr>
          <p:nvPr>
            <p:ph type="dt" sz="half" idx="10"/>
          </p:nvPr>
        </p:nvSpPr>
        <p:spPr>
          <a:xfrm>
            <a:off x="609441" y="6356351"/>
            <a:ext cx="2844059" cy="365125"/>
          </a:xfrm>
          <a:prstGeom prst="rect">
            <a:avLst/>
          </a:prstGeom>
        </p:spPr>
        <p:txBody>
          <a:bodyPr lIns="121899" tIns="60949" rIns="121899" bIns="60949"/>
          <a:lstStyle>
            <a:lvl1pPr>
              <a:defRPr b="0" i="0">
                <a:latin typeface="Arial" charset="0"/>
              </a:defRPr>
            </a:lvl1pPr>
          </a:lstStyle>
          <a:p>
            <a:fld id="{895CF559-2192-F146-9ACC-FFC1A0F869CF}" type="datetime1">
              <a:rPr lang="en-GB" smtClean="0"/>
              <a:pPr/>
              <a:t>23/08/2021</a:t>
            </a:fld>
            <a:endParaRPr lang="en-US" dirty="0"/>
          </a:p>
        </p:txBody>
      </p:sp>
      <p:sp>
        <p:nvSpPr>
          <p:cNvPr id="6" name="Footer Placeholder 5"/>
          <p:cNvSpPr>
            <a:spLocks noGrp="1"/>
          </p:cNvSpPr>
          <p:nvPr>
            <p:ph type="ftr" sz="quarter" idx="11"/>
          </p:nvPr>
        </p:nvSpPr>
        <p:spPr>
          <a:xfrm>
            <a:off x="4164515" y="6356351"/>
            <a:ext cx="3859795" cy="365125"/>
          </a:xfrm>
          <a:prstGeom prst="rect">
            <a:avLst/>
          </a:prstGeom>
        </p:spPr>
        <p:txBody>
          <a:bodyPr lIns="121899" tIns="60949" rIns="121899" bIns="60949"/>
          <a:lstStyle>
            <a:lvl1pPr>
              <a:defRPr b="0" i="0">
                <a:latin typeface="Arial" charset="0"/>
              </a:defRPr>
            </a:lvl1pPr>
          </a:lstStyle>
          <a:p>
            <a:endParaRPr lang="en-US" dirty="0"/>
          </a:p>
        </p:txBody>
      </p:sp>
      <p:sp>
        <p:nvSpPr>
          <p:cNvPr id="7" name="Slide Number Placeholder 6"/>
          <p:cNvSpPr>
            <a:spLocks noGrp="1"/>
          </p:cNvSpPr>
          <p:nvPr>
            <p:ph type="sldNum" sz="quarter" idx="12"/>
          </p:nvPr>
        </p:nvSpPr>
        <p:spPr>
          <a:xfrm>
            <a:off x="8735325" y="6356351"/>
            <a:ext cx="2844059" cy="365125"/>
          </a:xfrm>
          <a:prstGeom prst="rect">
            <a:avLst/>
          </a:prstGeom>
        </p:spPr>
        <p:txBody>
          <a:bodyPr lIns="121899" tIns="60949" rIns="121899" bIns="60949"/>
          <a:lstStyle>
            <a:lvl1pPr>
              <a:defRPr b="0" i="0">
                <a:latin typeface="Arial" charset="0"/>
              </a:defRPr>
            </a:lvl1pPr>
          </a:lstStyle>
          <a:p>
            <a:fld id="{22B1B212-6FE7-EF40-BA63-B4403CA36806}" type="slidenum">
              <a:rPr lang="en-US" smtClean="0"/>
              <a:pPr/>
              <a:t>‹#›</a:t>
            </a:fld>
            <a:endParaRPr lang="en-US" dirty="0"/>
          </a:p>
        </p:txBody>
      </p:sp>
    </p:spTree>
    <p:extLst>
      <p:ext uri="{BB962C8B-B14F-4D97-AF65-F5344CB8AC3E}">
        <p14:creationId xmlns:p14="http://schemas.microsoft.com/office/powerpoint/2010/main" val="352368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a:prstGeom prst="rect">
            <a:avLst/>
          </a:prstGeom>
        </p:spPr>
        <p:txBody>
          <a:bodyPr lIns="121899" tIns="60949" rIns="121899" bIns="60949" anchor="b"/>
          <a:lstStyle>
            <a:lvl1pPr algn="l">
              <a:defRPr sz="2700" b="0" i="0">
                <a:latin typeface="Arial" charset="0"/>
              </a:defRPr>
            </a:lvl1pPr>
          </a:lstStyle>
          <a:p>
            <a:r>
              <a:rPr lang="en-GB" dirty="0"/>
              <a:t>Click to edit Master title style</a:t>
            </a:r>
            <a:endParaRPr lang="en-US" dirty="0"/>
          </a:p>
        </p:txBody>
      </p:sp>
      <p:sp>
        <p:nvSpPr>
          <p:cNvPr id="3" name="Picture Placeholder 2"/>
          <p:cNvSpPr>
            <a:spLocks noGrp="1"/>
          </p:cNvSpPr>
          <p:nvPr>
            <p:ph type="pic" idx="1"/>
          </p:nvPr>
        </p:nvSpPr>
        <p:spPr>
          <a:xfrm>
            <a:off x="2389095" y="612775"/>
            <a:ext cx="7313295" cy="4114800"/>
          </a:xfrm>
          <a:prstGeom prst="rect">
            <a:avLst/>
          </a:prstGeom>
        </p:spPr>
        <p:txBody>
          <a:bodyPr lIns="121899" tIns="60949" rIns="121899" bIns="60949"/>
          <a:lstStyle>
            <a:lvl1pPr marL="0" indent="0">
              <a:buNone/>
              <a:defRPr sz="4300" b="0" i="0">
                <a:latin typeface="Arial" charset="0"/>
              </a:defRPr>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dirty="0"/>
          </a:p>
        </p:txBody>
      </p:sp>
      <p:sp>
        <p:nvSpPr>
          <p:cNvPr id="4" name="Text Placeholder 3"/>
          <p:cNvSpPr>
            <a:spLocks noGrp="1"/>
          </p:cNvSpPr>
          <p:nvPr>
            <p:ph type="body" sz="half" idx="2"/>
          </p:nvPr>
        </p:nvSpPr>
        <p:spPr>
          <a:xfrm>
            <a:off x="2389095" y="5367338"/>
            <a:ext cx="7313295" cy="804863"/>
          </a:xfrm>
          <a:prstGeom prst="rect">
            <a:avLst/>
          </a:prstGeom>
        </p:spPr>
        <p:txBody>
          <a:bodyPr lIns="121899" tIns="60949" rIns="121899" bIns="60949"/>
          <a:lstStyle>
            <a:lvl1pPr marL="0" indent="0">
              <a:buNone/>
              <a:defRPr sz="1900" b="0" i="0">
                <a:latin typeface="Arial" charset="0"/>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GB" dirty="0"/>
              <a:t>Click to edit Master text styles</a:t>
            </a:r>
          </a:p>
        </p:txBody>
      </p:sp>
      <p:sp>
        <p:nvSpPr>
          <p:cNvPr id="5" name="Date Placeholder 4"/>
          <p:cNvSpPr>
            <a:spLocks noGrp="1"/>
          </p:cNvSpPr>
          <p:nvPr>
            <p:ph type="dt" sz="half" idx="10"/>
          </p:nvPr>
        </p:nvSpPr>
        <p:spPr>
          <a:xfrm>
            <a:off x="609441" y="6356351"/>
            <a:ext cx="2844059" cy="365125"/>
          </a:xfrm>
          <a:prstGeom prst="rect">
            <a:avLst/>
          </a:prstGeom>
        </p:spPr>
        <p:txBody>
          <a:bodyPr lIns="121899" tIns="60949" rIns="121899" bIns="60949"/>
          <a:lstStyle>
            <a:lvl1pPr>
              <a:defRPr b="0" i="0">
                <a:latin typeface="Arial" charset="0"/>
              </a:defRPr>
            </a:lvl1pPr>
          </a:lstStyle>
          <a:p>
            <a:fld id="{D483A025-B85B-C349-A0E2-7E611C5612D7}" type="datetime1">
              <a:rPr lang="en-GB" smtClean="0"/>
              <a:pPr/>
              <a:t>23/08/2021</a:t>
            </a:fld>
            <a:endParaRPr lang="en-US" dirty="0"/>
          </a:p>
        </p:txBody>
      </p:sp>
      <p:sp>
        <p:nvSpPr>
          <p:cNvPr id="6" name="Footer Placeholder 5"/>
          <p:cNvSpPr>
            <a:spLocks noGrp="1"/>
          </p:cNvSpPr>
          <p:nvPr>
            <p:ph type="ftr" sz="quarter" idx="11"/>
          </p:nvPr>
        </p:nvSpPr>
        <p:spPr>
          <a:xfrm>
            <a:off x="4164515" y="6356351"/>
            <a:ext cx="3859795" cy="365125"/>
          </a:xfrm>
          <a:prstGeom prst="rect">
            <a:avLst/>
          </a:prstGeom>
        </p:spPr>
        <p:txBody>
          <a:bodyPr lIns="121899" tIns="60949" rIns="121899" bIns="60949"/>
          <a:lstStyle>
            <a:lvl1pPr>
              <a:defRPr b="0" i="0">
                <a:latin typeface="Arial" charset="0"/>
              </a:defRPr>
            </a:lvl1pPr>
          </a:lstStyle>
          <a:p>
            <a:endParaRPr lang="en-US" dirty="0"/>
          </a:p>
        </p:txBody>
      </p:sp>
      <p:sp>
        <p:nvSpPr>
          <p:cNvPr id="7" name="Slide Number Placeholder 6"/>
          <p:cNvSpPr>
            <a:spLocks noGrp="1"/>
          </p:cNvSpPr>
          <p:nvPr>
            <p:ph type="sldNum" sz="quarter" idx="12"/>
          </p:nvPr>
        </p:nvSpPr>
        <p:spPr>
          <a:xfrm>
            <a:off x="8735325" y="6356351"/>
            <a:ext cx="2844059" cy="365125"/>
          </a:xfrm>
          <a:prstGeom prst="rect">
            <a:avLst/>
          </a:prstGeom>
        </p:spPr>
        <p:txBody>
          <a:bodyPr lIns="121899" tIns="60949" rIns="121899" bIns="60949"/>
          <a:lstStyle>
            <a:lvl1pPr>
              <a:defRPr b="0" i="0">
                <a:latin typeface="Arial" charset="0"/>
              </a:defRPr>
            </a:lvl1pPr>
          </a:lstStyle>
          <a:p>
            <a:fld id="{22B1B212-6FE7-EF40-BA63-B4403CA36806}" type="slidenum">
              <a:rPr lang="en-US" smtClean="0"/>
              <a:pPr/>
              <a:t>‹#›</a:t>
            </a:fld>
            <a:endParaRPr lang="en-US" dirty="0"/>
          </a:p>
        </p:txBody>
      </p:sp>
    </p:spTree>
    <p:extLst>
      <p:ext uri="{BB962C8B-B14F-4D97-AF65-F5344CB8AC3E}">
        <p14:creationId xmlns:p14="http://schemas.microsoft.com/office/powerpoint/2010/main" val="542090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775" y="6172336"/>
            <a:ext cx="12189600" cy="685664"/>
          </a:xfrm>
          <a:prstGeom prst="rect">
            <a:avLst/>
          </a:prstGeom>
        </p:spPr>
      </p:pic>
      <p:pic>
        <p:nvPicPr>
          <p:cNvPr id="10" name="Picture 9"/>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0" y="0"/>
            <a:ext cx="12189600" cy="878666"/>
          </a:xfrm>
          <a:prstGeom prst="rect">
            <a:avLst/>
          </a:prstGeom>
        </p:spPr>
      </p:pic>
    </p:spTree>
    <p:extLst>
      <p:ext uri="{BB962C8B-B14F-4D97-AF65-F5344CB8AC3E}">
        <p14:creationId xmlns:p14="http://schemas.microsoft.com/office/powerpoint/2010/main" val="1362853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609493"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609493" rtl="0" eaLnBrk="1" latinLnBrk="0" hangingPunct="1">
        <a:spcBef>
          <a:spcPct val="20000"/>
        </a:spcBef>
        <a:buFont typeface="Arial"/>
        <a:buChar char="•"/>
        <a:defRPr sz="4300" kern="1200">
          <a:solidFill>
            <a:schemeClr val="tx1"/>
          </a:solidFill>
          <a:latin typeface="+mn-lt"/>
          <a:ea typeface="+mn-ea"/>
          <a:cs typeface="+mn-cs"/>
        </a:defRPr>
      </a:lvl1pPr>
      <a:lvl2pPr marL="990427" indent="-380933" algn="l" defTabSz="609493" rtl="0" eaLnBrk="1" latinLnBrk="0" hangingPunct="1">
        <a:spcBef>
          <a:spcPct val="20000"/>
        </a:spcBef>
        <a:buFont typeface="Arial"/>
        <a:buChar char="–"/>
        <a:defRPr sz="3700" kern="1200">
          <a:solidFill>
            <a:schemeClr val="tx1"/>
          </a:solidFill>
          <a:latin typeface="+mn-lt"/>
          <a:ea typeface="+mn-ea"/>
          <a:cs typeface="+mn-cs"/>
        </a:defRPr>
      </a:lvl2pPr>
      <a:lvl3pPr marL="1523733" indent="-304747" algn="l" defTabSz="609493" rtl="0" eaLnBrk="1" latinLnBrk="0" hangingPunct="1">
        <a:spcBef>
          <a:spcPct val="20000"/>
        </a:spcBef>
        <a:buFont typeface="Arial"/>
        <a:buChar char="•"/>
        <a:defRPr sz="3200" kern="1200">
          <a:solidFill>
            <a:schemeClr val="tx1"/>
          </a:solidFill>
          <a:latin typeface="+mn-lt"/>
          <a:ea typeface="+mn-ea"/>
          <a:cs typeface="+mn-cs"/>
        </a:defRPr>
      </a:lvl3pPr>
      <a:lvl4pPr marL="2133227" indent="-304747" algn="l" defTabSz="609493" rtl="0" eaLnBrk="1" latinLnBrk="0" hangingPunct="1">
        <a:spcBef>
          <a:spcPct val="20000"/>
        </a:spcBef>
        <a:buFont typeface="Arial"/>
        <a:buChar char="–"/>
        <a:defRPr sz="2700" kern="1200">
          <a:solidFill>
            <a:schemeClr val="tx1"/>
          </a:solidFill>
          <a:latin typeface="+mn-lt"/>
          <a:ea typeface="+mn-ea"/>
          <a:cs typeface="+mn-cs"/>
        </a:defRPr>
      </a:lvl4pPr>
      <a:lvl5pPr marL="2742720" indent="-304747" algn="l" defTabSz="609493" rtl="0" eaLnBrk="1" latinLnBrk="0" hangingPunct="1">
        <a:spcBef>
          <a:spcPct val="20000"/>
        </a:spcBef>
        <a:buFont typeface="Arial"/>
        <a:buChar char="»"/>
        <a:defRPr sz="2700" kern="1200">
          <a:solidFill>
            <a:schemeClr val="tx1"/>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133" t="25140" r="-133" b="-6297"/>
          <a:stretch/>
        </p:blipFill>
        <p:spPr>
          <a:xfrm>
            <a:off x="0" y="122830"/>
            <a:ext cx="12224512" cy="6612338"/>
          </a:xfrm>
          <a:prstGeom prst="rect">
            <a:avLst/>
          </a:prstGeom>
        </p:spPr>
      </p:pic>
      <p:sp>
        <p:nvSpPr>
          <p:cNvPr id="19" name="object 51"/>
          <p:cNvSpPr txBox="1">
            <a:spLocks/>
          </p:cNvSpPr>
          <p:nvPr/>
        </p:nvSpPr>
        <p:spPr>
          <a:xfrm>
            <a:off x="2108200" y="2066426"/>
            <a:ext cx="7975600" cy="1948868"/>
          </a:xfrm>
          <a:prstGeom prst="rect">
            <a:avLst/>
          </a:prstGeom>
          <a:solidFill>
            <a:srgbClr val="231F20">
              <a:alpha val="75000"/>
            </a:srgbClr>
          </a:solidFill>
        </p:spPr>
        <p:txBody>
          <a:bodyPr vert="horz" wrap="square" lIns="0" tIns="38100" rIns="0" bIns="93600" rtlCol="0" anchor="t" anchorCtr="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R="116839">
              <a:spcBef>
                <a:spcPts val="0"/>
              </a:spcBef>
              <a:spcAft>
                <a:spcPts val="1200"/>
              </a:spcAft>
            </a:pPr>
            <a:r>
              <a:rPr lang="en-US" sz="4000" b="1" spc="-70" dirty="0">
                <a:solidFill>
                  <a:schemeClr val="bg1"/>
                </a:solidFill>
                <a:latin typeface="Arial"/>
                <a:cs typeface="Arial"/>
              </a:rPr>
              <a:t>Solar Panels: Modelling </a:t>
            </a:r>
            <a:br>
              <a:rPr lang="en-US" sz="4000" b="1" spc="-70" dirty="0">
                <a:solidFill>
                  <a:schemeClr val="bg1"/>
                </a:solidFill>
                <a:latin typeface="Arial"/>
                <a:cs typeface="Arial"/>
              </a:rPr>
            </a:br>
            <a:r>
              <a:rPr lang="en-US" sz="4000" b="1" spc="-70" dirty="0">
                <a:solidFill>
                  <a:schemeClr val="bg1"/>
                </a:solidFill>
                <a:latin typeface="Arial"/>
                <a:cs typeface="Arial"/>
              </a:rPr>
              <a:t>and Data Analysis </a:t>
            </a:r>
          </a:p>
          <a:p>
            <a:pPr marR="116839">
              <a:spcBef>
                <a:spcPts val="0"/>
              </a:spcBef>
            </a:pPr>
            <a:r>
              <a:rPr lang="en-US" sz="2800" b="1" dirty="0">
                <a:solidFill>
                  <a:schemeClr val="bg1"/>
                </a:solidFill>
                <a:latin typeface="Arial"/>
                <a:cs typeface="Arial"/>
              </a:rPr>
              <a:t>Lesson 2: measuring and monitoring</a:t>
            </a:r>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5" y="6172336"/>
            <a:ext cx="12189600" cy="685664"/>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2189600" cy="878666"/>
          </a:xfrm>
          <a:prstGeom prst="rect">
            <a:avLst/>
          </a:prstGeom>
        </p:spPr>
      </p:pic>
    </p:spTree>
    <p:extLst>
      <p:ext uri="{BB962C8B-B14F-4D97-AF65-F5344CB8AC3E}">
        <p14:creationId xmlns:p14="http://schemas.microsoft.com/office/powerpoint/2010/main" val="134350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5"/>
          <p:cNvSpPr txBox="1">
            <a:spLocks/>
          </p:cNvSpPr>
          <p:nvPr/>
        </p:nvSpPr>
        <p:spPr>
          <a:xfrm>
            <a:off x="574995"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Measuring Energy – Your Turn</a:t>
            </a:r>
            <a:endParaRPr lang="en-US" sz="3200" b="1" dirty="0">
              <a:solidFill>
                <a:srgbClr val="FF6E00"/>
              </a:solidFill>
              <a:latin typeface="Arial"/>
              <a:cs typeface="Arial"/>
            </a:endParaRPr>
          </a:p>
        </p:txBody>
      </p:sp>
      <p:sp>
        <p:nvSpPr>
          <p:cNvPr id="5" name="TextBox 4"/>
          <p:cNvSpPr txBox="1"/>
          <p:nvPr/>
        </p:nvSpPr>
        <p:spPr>
          <a:xfrm>
            <a:off x="557217" y="2599159"/>
            <a:ext cx="5456837" cy="1949252"/>
          </a:xfrm>
          <a:prstGeom prst="rect">
            <a:avLst/>
          </a:prstGeom>
          <a:noFill/>
        </p:spPr>
        <p:txBody>
          <a:bodyPr wrap="square" lIns="0" tIns="0" rIns="0" bIns="0" rtlCol="0">
            <a:spAutoFit/>
          </a:bodyPr>
          <a:lstStyle/>
          <a:p>
            <a:pPr marL="285750" lvl="1" indent="-285750">
              <a:lnSpc>
                <a:spcPts val="2800"/>
              </a:lnSpc>
              <a:spcAft>
                <a:spcPts val="1200"/>
              </a:spcAft>
              <a:buClr>
                <a:srgbClr val="FF6E00"/>
              </a:buClr>
              <a:buFont typeface="Arial" charset="0"/>
              <a:buChar char="•"/>
            </a:pPr>
            <a:r>
              <a:rPr lang="en-GB" sz="1800" dirty="0">
                <a:solidFill>
                  <a:srgbClr val="54565A"/>
                </a:solidFill>
                <a:latin typeface="Arial" charset="0"/>
              </a:rPr>
              <a:t>If one computer needs 80W of power, and one solar panel produces 200W on a sunny day how many computers can one solar panel power?</a:t>
            </a:r>
          </a:p>
          <a:p>
            <a:pPr marL="285750" lvl="1" indent="-285750">
              <a:lnSpc>
                <a:spcPts val="2800"/>
              </a:lnSpc>
              <a:spcAft>
                <a:spcPts val="1200"/>
              </a:spcAft>
              <a:buClr>
                <a:srgbClr val="FF6E00"/>
              </a:buClr>
              <a:buFont typeface="Arial" charset="0"/>
              <a:buChar char="•"/>
            </a:pPr>
            <a:r>
              <a:rPr lang="en-GB" sz="1800" dirty="0">
                <a:solidFill>
                  <a:srgbClr val="54565A"/>
                </a:solidFill>
                <a:latin typeface="Arial" charset="0"/>
              </a:rPr>
              <a:t>200W per solar panel ÷ 80W per computer</a:t>
            </a:r>
            <a:br>
              <a:rPr lang="en-GB" sz="1800" dirty="0">
                <a:solidFill>
                  <a:srgbClr val="54565A"/>
                </a:solidFill>
                <a:latin typeface="Arial" charset="0"/>
              </a:rPr>
            </a:br>
            <a:r>
              <a:rPr lang="en-GB" sz="1800" dirty="0">
                <a:solidFill>
                  <a:srgbClr val="54565A"/>
                </a:solidFill>
                <a:latin typeface="Arial" charset="0"/>
              </a:rPr>
              <a:t>= 2.5 computers per solar panel</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84272" y="1624271"/>
            <a:ext cx="5443728" cy="4206240"/>
          </a:xfrm>
          <a:prstGeom prst="rect">
            <a:avLst/>
          </a:prstGeom>
        </p:spPr>
      </p:pic>
      <p:sp>
        <p:nvSpPr>
          <p:cNvPr id="9"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49183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5"/>
          <p:cNvSpPr txBox="1">
            <a:spLocks/>
          </p:cNvSpPr>
          <p:nvPr/>
        </p:nvSpPr>
        <p:spPr>
          <a:xfrm>
            <a:off x="574995"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Measuring Energy – Your Turn</a:t>
            </a:r>
            <a:endParaRPr lang="en-US" sz="3200" b="1" dirty="0">
              <a:solidFill>
                <a:srgbClr val="FF6E00"/>
              </a:solidFill>
              <a:latin typeface="Arial"/>
              <a:cs typeface="Arial"/>
            </a:endParaRPr>
          </a:p>
        </p:txBody>
      </p:sp>
      <p:sp>
        <p:nvSpPr>
          <p:cNvPr id="5" name="TextBox 4"/>
          <p:cNvSpPr txBox="1"/>
          <p:nvPr/>
        </p:nvSpPr>
        <p:spPr>
          <a:xfrm>
            <a:off x="6415791" y="1624533"/>
            <a:ext cx="5576339" cy="3334246"/>
          </a:xfrm>
          <a:prstGeom prst="rect">
            <a:avLst/>
          </a:prstGeom>
          <a:noFill/>
        </p:spPr>
        <p:txBody>
          <a:bodyPr wrap="square" lIns="0" tIns="0" rIns="0" bIns="0" rtlCol="0">
            <a:spAutoFit/>
          </a:bodyPr>
          <a:lstStyle/>
          <a:p>
            <a:pPr marL="285750" lvl="1" indent="-285750">
              <a:lnSpc>
                <a:spcPts val="2800"/>
              </a:lnSpc>
              <a:spcAft>
                <a:spcPts val="1200"/>
              </a:spcAft>
              <a:buClr>
                <a:srgbClr val="FF6E00"/>
              </a:buClr>
              <a:buFont typeface="Arial" charset="0"/>
              <a:buChar char="•"/>
            </a:pPr>
            <a:r>
              <a:rPr lang="en-GB" sz="1800" dirty="0">
                <a:solidFill>
                  <a:srgbClr val="54565A"/>
                </a:solidFill>
                <a:latin typeface="Arial" charset="0"/>
              </a:rPr>
              <a:t>An electric drill uses 900W of power and you use it for 30 minutes. How many kWh of energy do you use?</a:t>
            </a:r>
          </a:p>
          <a:p>
            <a:pPr marL="285750" lvl="1" indent="-285750">
              <a:lnSpc>
                <a:spcPts val="2800"/>
              </a:lnSpc>
              <a:spcAft>
                <a:spcPts val="1200"/>
              </a:spcAft>
              <a:buClr>
                <a:srgbClr val="FF6E00"/>
              </a:buClr>
              <a:buFont typeface="Arial" charset="0"/>
              <a:buChar char="•"/>
            </a:pPr>
            <a:r>
              <a:rPr lang="en-GB" sz="1800" dirty="0">
                <a:solidFill>
                  <a:srgbClr val="54565A"/>
                </a:solidFill>
                <a:latin typeface="Arial" charset="0"/>
              </a:rPr>
              <a:t>900W = ___ kW (divide by 1000)</a:t>
            </a:r>
          </a:p>
          <a:p>
            <a:pPr marL="285750" lvl="1" indent="-285750">
              <a:lnSpc>
                <a:spcPts val="2800"/>
              </a:lnSpc>
              <a:spcAft>
                <a:spcPts val="1200"/>
              </a:spcAft>
              <a:buClr>
                <a:srgbClr val="FF6E00"/>
              </a:buClr>
              <a:buFont typeface="Arial" charset="0"/>
              <a:buChar char="•"/>
            </a:pPr>
            <a:r>
              <a:rPr lang="en-GB" sz="1800" dirty="0">
                <a:solidFill>
                  <a:srgbClr val="54565A"/>
                </a:solidFill>
                <a:latin typeface="Arial" charset="0"/>
              </a:rPr>
              <a:t>30 minutes = ___ hours</a:t>
            </a:r>
          </a:p>
          <a:p>
            <a:pPr marL="285750" lvl="1" indent="-285750">
              <a:lnSpc>
                <a:spcPts val="2800"/>
              </a:lnSpc>
              <a:spcAft>
                <a:spcPts val="1200"/>
              </a:spcAft>
              <a:buClr>
                <a:srgbClr val="FF6E00"/>
              </a:buClr>
              <a:buFont typeface="Arial" charset="0"/>
              <a:buChar char="•"/>
            </a:pPr>
            <a:r>
              <a:rPr lang="en-GB" sz="1800" dirty="0">
                <a:solidFill>
                  <a:srgbClr val="54565A"/>
                </a:solidFill>
                <a:latin typeface="Arial" charset="0"/>
              </a:rPr>
              <a:t>___ kW for ___ hours</a:t>
            </a:r>
            <a:br>
              <a:rPr lang="en-GB" sz="1800" dirty="0">
                <a:solidFill>
                  <a:srgbClr val="54565A"/>
                </a:solidFill>
                <a:latin typeface="Arial" charset="0"/>
              </a:rPr>
            </a:br>
            <a:r>
              <a:rPr lang="en-GB" sz="1800" dirty="0">
                <a:solidFill>
                  <a:srgbClr val="54565A"/>
                </a:solidFill>
                <a:latin typeface="Arial" charset="0"/>
              </a:rPr>
              <a:t>= ___ kW x ___ h</a:t>
            </a:r>
            <a:br>
              <a:rPr lang="en-GB" sz="1800" dirty="0">
                <a:solidFill>
                  <a:srgbClr val="54565A"/>
                </a:solidFill>
                <a:latin typeface="Arial" charset="0"/>
              </a:rPr>
            </a:br>
            <a:r>
              <a:rPr lang="en-GB" sz="1800" dirty="0">
                <a:solidFill>
                  <a:srgbClr val="54565A"/>
                </a:solidFill>
                <a:latin typeface="Arial" charset="0"/>
              </a:rPr>
              <a:t>= ____ kWh</a:t>
            </a:r>
          </a:p>
        </p:txBody>
      </p:sp>
      <p:sp>
        <p:nvSpPr>
          <p:cNvPr id="16" name="TextBox 15"/>
          <p:cNvSpPr txBox="1"/>
          <p:nvPr/>
        </p:nvSpPr>
        <p:spPr>
          <a:xfrm>
            <a:off x="6415791" y="5029425"/>
            <a:ext cx="5261545" cy="1135794"/>
          </a:xfrm>
          <a:prstGeom prst="rect">
            <a:avLst/>
          </a:prstGeom>
          <a:solidFill>
            <a:srgbClr val="FF6E00"/>
          </a:solidFill>
        </p:spPr>
        <p:txBody>
          <a:bodyPr wrap="square" numCol="1" rtlCol="0" anchor="ctr">
            <a:noAutofit/>
          </a:bodyPr>
          <a:lstStyle/>
          <a:p>
            <a:pPr marL="1800000"/>
            <a:r>
              <a:rPr lang="en-GB" sz="2000" b="1" dirty="0">
                <a:solidFill>
                  <a:schemeClr val="bg1"/>
                </a:solidFill>
                <a:latin typeface="Arial" charset="0"/>
              </a:rPr>
              <a:t>This is the total amount </a:t>
            </a:r>
            <a:br>
              <a:rPr lang="en-GB" sz="2000" b="1" dirty="0">
                <a:solidFill>
                  <a:schemeClr val="bg1"/>
                </a:solidFill>
                <a:latin typeface="Arial" charset="0"/>
              </a:rPr>
            </a:br>
            <a:r>
              <a:rPr lang="en-GB" sz="2000" b="1" dirty="0">
                <a:solidFill>
                  <a:schemeClr val="bg1"/>
                </a:solidFill>
                <a:latin typeface="Arial" charset="0"/>
              </a:rPr>
              <a:t>of energy used, in kWh</a:t>
            </a:r>
          </a:p>
        </p:txBody>
      </p:sp>
      <p:pic>
        <p:nvPicPr>
          <p:cNvPr id="18" name="Picture 17" descr="Note-pa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5670" y="5141912"/>
            <a:ext cx="1027827" cy="910819"/>
          </a:xfrm>
          <a:prstGeom prst="rect">
            <a:avLst/>
          </a:prstGeom>
        </p:spPr>
      </p:pic>
      <p:cxnSp>
        <p:nvCxnSpPr>
          <p:cNvPr id="19" name="Straight Connector 18"/>
          <p:cNvCxnSpPr/>
          <p:nvPr/>
        </p:nvCxnSpPr>
        <p:spPr>
          <a:xfrm>
            <a:off x="8001839" y="5141912"/>
            <a:ext cx="0" cy="91081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8D77F309-06DD-4ED1-A383-9F6FD0D2574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4636" y="1742400"/>
            <a:ext cx="5486400" cy="3216379"/>
          </a:xfrm>
          <a:prstGeom prst="rect">
            <a:avLst/>
          </a:prstGeom>
        </p:spPr>
      </p:pic>
      <p:sp>
        <p:nvSpPr>
          <p:cNvPr id="15"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564531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5"/>
          <p:cNvSpPr txBox="1">
            <a:spLocks/>
          </p:cNvSpPr>
          <p:nvPr/>
        </p:nvSpPr>
        <p:spPr>
          <a:xfrm>
            <a:off x="574995"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Measuring Energy – Your Turn</a:t>
            </a:r>
            <a:endParaRPr lang="en-US" sz="3200" b="1" dirty="0">
              <a:solidFill>
                <a:srgbClr val="FF6E00"/>
              </a:solidFill>
              <a:latin typeface="Arial"/>
              <a:cs typeface="Arial"/>
            </a:endParaRPr>
          </a:p>
        </p:txBody>
      </p:sp>
      <p:sp>
        <p:nvSpPr>
          <p:cNvPr id="5" name="TextBox 4"/>
          <p:cNvSpPr txBox="1"/>
          <p:nvPr/>
        </p:nvSpPr>
        <p:spPr>
          <a:xfrm>
            <a:off x="574996" y="2537054"/>
            <a:ext cx="5055784" cy="2308324"/>
          </a:xfrm>
          <a:prstGeom prst="rect">
            <a:avLst/>
          </a:prstGeom>
          <a:noFill/>
        </p:spPr>
        <p:txBody>
          <a:bodyPr wrap="square" lIns="0" tIns="0" rIns="0" bIns="0" rtlCol="0">
            <a:spAutoFit/>
          </a:bodyPr>
          <a:lstStyle/>
          <a:p>
            <a:pPr marL="285750" lvl="1" indent="-285750">
              <a:lnSpc>
                <a:spcPts val="2800"/>
              </a:lnSpc>
              <a:spcAft>
                <a:spcPts val="1200"/>
              </a:spcAft>
              <a:buClr>
                <a:srgbClr val="FF6E00"/>
              </a:buClr>
              <a:buFont typeface="Arial" charset="0"/>
              <a:buChar char="•"/>
            </a:pPr>
            <a:r>
              <a:rPr lang="en-GB" sz="1800" dirty="0">
                <a:solidFill>
                  <a:srgbClr val="54565A"/>
                </a:solidFill>
                <a:latin typeface="Arial" charset="0"/>
              </a:rPr>
              <a:t>If one electric drill needs 900W of power, and one solar panel produces 200W on a sunny day how many solar panels do you need to power one drill?</a:t>
            </a:r>
          </a:p>
          <a:p>
            <a:pPr marL="285750" lvl="1" indent="-285750">
              <a:lnSpc>
                <a:spcPts val="2800"/>
              </a:lnSpc>
              <a:spcAft>
                <a:spcPts val="1200"/>
              </a:spcAft>
              <a:buClr>
                <a:srgbClr val="FF6E00"/>
              </a:buClr>
              <a:buFont typeface="Arial" charset="0"/>
              <a:buChar char="•"/>
            </a:pPr>
            <a:r>
              <a:rPr lang="en-GB" sz="1800" dirty="0">
                <a:solidFill>
                  <a:srgbClr val="54565A"/>
                </a:solidFill>
                <a:latin typeface="Arial" charset="0"/>
              </a:rPr>
              <a:t>___ W per drill ÷ ___ W per solar panel</a:t>
            </a:r>
            <a:br>
              <a:rPr lang="en-GB" sz="1800" dirty="0">
                <a:solidFill>
                  <a:srgbClr val="54565A"/>
                </a:solidFill>
                <a:latin typeface="Arial" charset="0"/>
              </a:rPr>
            </a:br>
            <a:r>
              <a:rPr lang="en-GB" sz="1800" dirty="0">
                <a:solidFill>
                  <a:srgbClr val="54565A"/>
                </a:solidFill>
                <a:latin typeface="Arial" charset="0"/>
              </a:rPr>
              <a:t>= ___ solar panels per drill</a:t>
            </a:r>
          </a:p>
        </p:txBody>
      </p:sp>
      <p:pic>
        <p:nvPicPr>
          <p:cNvPr id="11" name="Picture 10">
            <a:extLst>
              <a:ext uri="{FF2B5EF4-FFF2-40B4-BE49-F238E27FC236}">
                <a16:creationId xmlns:a16="http://schemas.microsoft.com/office/drawing/2014/main" id="{CA97B643-DD95-483E-9C1C-DE6C19F0032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37670" y="2313028"/>
            <a:ext cx="5486400" cy="3216379"/>
          </a:xfrm>
          <a:prstGeom prst="rect">
            <a:avLst/>
          </a:prstGeom>
        </p:spPr>
      </p:pic>
      <p:sp>
        <p:nvSpPr>
          <p:cNvPr id="9"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23792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595313" y="1742399"/>
            <a:ext cx="5445723" cy="4366872"/>
          </a:xfrm>
          <a:prstGeom prst="rect">
            <a:avLst/>
          </a:prstGeom>
        </p:spPr>
      </p:pic>
      <p:sp>
        <p:nvSpPr>
          <p:cNvPr id="7" name="object 35"/>
          <p:cNvSpPr txBox="1">
            <a:spLocks/>
          </p:cNvSpPr>
          <p:nvPr/>
        </p:nvSpPr>
        <p:spPr>
          <a:xfrm>
            <a:off x="574995"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Measuring Energy – Your Turn</a:t>
            </a:r>
            <a:endParaRPr lang="en-US" sz="3200" b="1" dirty="0">
              <a:solidFill>
                <a:srgbClr val="FF6E00"/>
              </a:solidFill>
              <a:latin typeface="Arial"/>
              <a:cs typeface="Arial"/>
            </a:endParaRPr>
          </a:p>
        </p:txBody>
      </p:sp>
      <p:sp>
        <p:nvSpPr>
          <p:cNvPr id="5" name="TextBox 4"/>
          <p:cNvSpPr txBox="1"/>
          <p:nvPr/>
        </p:nvSpPr>
        <p:spPr>
          <a:xfrm>
            <a:off x="6415791" y="2348847"/>
            <a:ext cx="5576339" cy="2821285"/>
          </a:xfrm>
          <a:prstGeom prst="rect">
            <a:avLst/>
          </a:prstGeom>
          <a:noFill/>
        </p:spPr>
        <p:txBody>
          <a:bodyPr wrap="square" lIns="0" tIns="0" rIns="0" bIns="0" rtlCol="0">
            <a:spAutoFit/>
          </a:bodyPr>
          <a:lstStyle/>
          <a:p>
            <a:pPr marL="285750" lvl="1" indent="-285750">
              <a:lnSpc>
                <a:spcPts val="2800"/>
              </a:lnSpc>
              <a:spcAft>
                <a:spcPts val="1200"/>
              </a:spcAft>
              <a:buClr>
                <a:srgbClr val="FF6E00"/>
              </a:buClr>
              <a:buFont typeface="Arial" charset="0"/>
              <a:buChar char="•"/>
            </a:pPr>
            <a:r>
              <a:rPr lang="en-GB" sz="1800" dirty="0">
                <a:solidFill>
                  <a:srgbClr val="54565A"/>
                </a:solidFill>
                <a:latin typeface="Arial" charset="0"/>
              </a:rPr>
              <a:t>An energy-saving light bulb uses 25W of power, </a:t>
            </a:r>
            <a:br>
              <a:rPr lang="en-GB" sz="1800" dirty="0">
                <a:solidFill>
                  <a:srgbClr val="54565A"/>
                </a:solidFill>
                <a:latin typeface="Arial" charset="0"/>
              </a:rPr>
            </a:br>
            <a:r>
              <a:rPr lang="en-GB" sz="1800" dirty="0">
                <a:solidFill>
                  <a:srgbClr val="54565A"/>
                </a:solidFill>
                <a:latin typeface="Arial" charset="0"/>
              </a:rPr>
              <a:t>and it’s on for 4 hours. How many kWh of energy does it use?</a:t>
            </a:r>
          </a:p>
          <a:p>
            <a:pPr marL="285750" lvl="1" indent="-285750">
              <a:lnSpc>
                <a:spcPts val="2800"/>
              </a:lnSpc>
              <a:spcAft>
                <a:spcPts val="1200"/>
              </a:spcAft>
              <a:buClr>
                <a:srgbClr val="FF6E00"/>
              </a:buClr>
              <a:buFont typeface="Arial" charset="0"/>
              <a:buChar char="•"/>
            </a:pPr>
            <a:r>
              <a:rPr lang="en-GB" sz="1800" dirty="0">
                <a:solidFill>
                  <a:srgbClr val="54565A"/>
                </a:solidFill>
                <a:latin typeface="Arial" charset="0"/>
              </a:rPr>
              <a:t>25W = ___ kW (divide by 1000)</a:t>
            </a:r>
          </a:p>
          <a:p>
            <a:pPr marL="285750" lvl="1" indent="-285750">
              <a:lnSpc>
                <a:spcPts val="2800"/>
              </a:lnSpc>
              <a:spcAft>
                <a:spcPts val="1200"/>
              </a:spcAft>
              <a:buClr>
                <a:srgbClr val="FF6E00"/>
              </a:buClr>
              <a:buFont typeface="Arial" charset="0"/>
              <a:buChar char="•"/>
            </a:pPr>
            <a:r>
              <a:rPr lang="en-GB" sz="1800" dirty="0">
                <a:solidFill>
                  <a:srgbClr val="54565A"/>
                </a:solidFill>
                <a:latin typeface="Arial" charset="0"/>
              </a:rPr>
              <a:t>___ kW for ___ hours</a:t>
            </a:r>
            <a:br>
              <a:rPr lang="en-GB" sz="1800" dirty="0">
                <a:solidFill>
                  <a:srgbClr val="54565A"/>
                </a:solidFill>
                <a:latin typeface="Arial" charset="0"/>
              </a:rPr>
            </a:br>
            <a:r>
              <a:rPr lang="en-GB" sz="1800" dirty="0">
                <a:solidFill>
                  <a:srgbClr val="54565A"/>
                </a:solidFill>
                <a:latin typeface="Arial" charset="0"/>
              </a:rPr>
              <a:t>= ___ kW x ___ h</a:t>
            </a:r>
            <a:br>
              <a:rPr lang="en-GB" sz="1800" dirty="0">
                <a:solidFill>
                  <a:srgbClr val="54565A"/>
                </a:solidFill>
                <a:latin typeface="Arial" charset="0"/>
              </a:rPr>
            </a:br>
            <a:r>
              <a:rPr lang="en-GB" sz="1800" dirty="0">
                <a:solidFill>
                  <a:srgbClr val="54565A"/>
                </a:solidFill>
                <a:latin typeface="Arial" charset="0"/>
              </a:rPr>
              <a:t>= ____ kWh</a:t>
            </a:r>
          </a:p>
        </p:txBody>
      </p:sp>
      <p:sp>
        <p:nvSpPr>
          <p:cNvPr id="9"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695854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5"/>
          <p:cNvSpPr txBox="1">
            <a:spLocks/>
          </p:cNvSpPr>
          <p:nvPr/>
        </p:nvSpPr>
        <p:spPr>
          <a:xfrm>
            <a:off x="574995"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Measuring Energy – Your Turn</a:t>
            </a:r>
            <a:endParaRPr lang="en-US" sz="3200" b="1" dirty="0">
              <a:solidFill>
                <a:srgbClr val="FF6E00"/>
              </a:solidFill>
              <a:latin typeface="Arial"/>
              <a:cs typeface="Arial"/>
            </a:endParaRPr>
          </a:p>
        </p:txBody>
      </p:sp>
      <p:sp>
        <p:nvSpPr>
          <p:cNvPr id="5" name="TextBox 4"/>
          <p:cNvSpPr txBox="1"/>
          <p:nvPr/>
        </p:nvSpPr>
        <p:spPr>
          <a:xfrm>
            <a:off x="574995" y="1742399"/>
            <a:ext cx="5576339" cy="3693319"/>
          </a:xfrm>
          <a:prstGeom prst="rect">
            <a:avLst/>
          </a:prstGeom>
          <a:noFill/>
        </p:spPr>
        <p:txBody>
          <a:bodyPr wrap="square" lIns="0" tIns="0" rIns="0" bIns="0" rtlCol="0">
            <a:spAutoFit/>
          </a:bodyPr>
          <a:lstStyle/>
          <a:p>
            <a:pPr marL="285750" lvl="1" indent="-285750">
              <a:lnSpc>
                <a:spcPts val="2800"/>
              </a:lnSpc>
              <a:spcAft>
                <a:spcPts val="1200"/>
              </a:spcAft>
              <a:buClr>
                <a:srgbClr val="FF6E00"/>
              </a:buClr>
              <a:buFont typeface="Arial" charset="0"/>
              <a:buChar char="•"/>
            </a:pPr>
            <a:r>
              <a:rPr lang="en-GB" sz="1800" dirty="0">
                <a:solidFill>
                  <a:srgbClr val="54565A"/>
                </a:solidFill>
                <a:latin typeface="Arial" charset="0"/>
              </a:rPr>
              <a:t>If one energy-saving bulb needs 25W of power, </a:t>
            </a:r>
            <a:br>
              <a:rPr lang="en-GB" sz="1800" dirty="0">
                <a:solidFill>
                  <a:srgbClr val="54565A"/>
                </a:solidFill>
                <a:latin typeface="Arial" charset="0"/>
              </a:rPr>
            </a:br>
            <a:r>
              <a:rPr lang="en-GB" sz="1800" dirty="0">
                <a:solidFill>
                  <a:srgbClr val="54565A"/>
                </a:solidFill>
                <a:latin typeface="Arial" charset="0"/>
              </a:rPr>
              <a:t>and one solar panel produces 100W on a cloudy day how many solar panels do you need to power 22 bulbs?</a:t>
            </a:r>
          </a:p>
          <a:p>
            <a:pPr marL="285750" lvl="1" indent="-285750">
              <a:lnSpc>
                <a:spcPts val="2800"/>
              </a:lnSpc>
              <a:spcAft>
                <a:spcPts val="1200"/>
              </a:spcAft>
              <a:buClr>
                <a:srgbClr val="FF6E00"/>
              </a:buClr>
              <a:buFont typeface="Arial" charset="0"/>
              <a:buChar char="•"/>
            </a:pPr>
            <a:r>
              <a:rPr lang="en-GB" sz="1800" dirty="0">
                <a:solidFill>
                  <a:srgbClr val="54565A"/>
                </a:solidFill>
                <a:latin typeface="Arial" charset="0"/>
              </a:rPr>
              <a:t>25W per bulb x ___ bulbs </a:t>
            </a:r>
            <a:br>
              <a:rPr lang="en-GB" sz="1800" dirty="0">
                <a:solidFill>
                  <a:srgbClr val="54565A"/>
                </a:solidFill>
                <a:latin typeface="Arial" charset="0"/>
              </a:rPr>
            </a:br>
            <a:r>
              <a:rPr lang="en-GB" sz="1800" dirty="0">
                <a:solidFill>
                  <a:srgbClr val="54565A"/>
                </a:solidFill>
                <a:latin typeface="Arial" charset="0"/>
              </a:rPr>
              <a:t>= ___ W total power needed</a:t>
            </a:r>
          </a:p>
          <a:p>
            <a:pPr marL="285750" lvl="1" indent="-285750">
              <a:lnSpc>
                <a:spcPts val="2800"/>
              </a:lnSpc>
              <a:spcAft>
                <a:spcPts val="1200"/>
              </a:spcAft>
              <a:buClr>
                <a:srgbClr val="FF6E00"/>
              </a:buClr>
              <a:buFont typeface="Arial" charset="0"/>
              <a:buChar char="•"/>
            </a:pPr>
            <a:r>
              <a:rPr lang="en-GB" sz="1800" dirty="0">
                <a:solidFill>
                  <a:srgbClr val="54565A"/>
                </a:solidFill>
                <a:latin typeface="Arial" charset="0"/>
              </a:rPr>
              <a:t>___ W total ÷ ___ W per solar panel </a:t>
            </a:r>
            <a:br>
              <a:rPr lang="en-GB" sz="1800" dirty="0">
                <a:solidFill>
                  <a:srgbClr val="54565A"/>
                </a:solidFill>
                <a:latin typeface="Arial" charset="0"/>
              </a:rPr>
            </a:br>
            <a:r>
              <a:rPr lang="en-GB" sz="1800" dirty="0">
                <a:solidFill>
                  <a:srgbClr val="54565A"/>
                </a:solidFill>
                <a:latin typeface="Arial" charset="0"/>
              </a:rPr>
              <a:t>= ___ solar panels</a:t>
            </a:r>
          </a:p>
          <a:p>
            <a:pPr marL="266700" lvl="1" indent="-266700">
              <a:lnSpc>
                <a:spcPts val="2800"/>
              </a:lnSpc>
              <a:spcAft>
                <a:spcPts val="1200"/>
              </a:spcAft>
              <a:buClr>
                <a:srgbClr val="FF6E00"/>
              </a:buClr>
            </a:pPr>
            <a:endParaRPr lang="en-GB" sz="1800" dirty="0">
              <a:solidFill>
                <a:srgbClr val="54565A"/>
              </a:solidFill>
              <a:latin typeface="Arial" charset="0"/>
            </a:endParaRPr>
          </a:p>
        </p:txBody>
      </p:sp>
      <p:pic>
        <p:nvPicPr>
          <p:cNvPr id="20" name="Picture 19"/>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6375766" y="1742399"/>
            <a:ext cx="5445723" cy="4198020"/>
          </a:xfrm>
          <a:prstGeom prst="rect">
            <a:avLst/>
          </a:prstGeom>
        </p:spPr>
      </p:pic>
      <p:sp>
        <p:nvSpPr>
          <p:cNvPr id="9"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63002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bject 31"/>
          <p:cNvSpPr/>
          <p:nvPr/>
        </p:nvSpPr>
        <p:spPr>
          <a:xfrm>
            <a:off x="614851" y="5125949"/>
            <a:ext cx="0" cy="0"/>
          </a:xfrm>
          <a:custGeom>
            <a:avLst/>
            <a:gdLst/>
            <a:ahLst/>
            <a:cxnLst/>
            <a:rect l="l" t="t" r="r" b="b"/>
            <a:pathLst>
              <a:path>
                <a:moveTo>
                  <a:pt x="0" y="0"/>
                </a:moveTo>
                <a:lnTo>
                  <a:pt x="0" y="0"/>
                </a:lnTo>
              </a:path>
            </a:pathLst>
          </a:custGeom>
          <a:ln w="25400">
            <a:solidFill>
              <a:srgbClr val="65696D"/>
            </a:solidFill>
          </a:ln>
        </p:spPr>
        <p:txBody>
          <a:bodyPr wrap="square" lIns="0" tIns="0" rIns="0" bIns="0" rtlCol="0"/>
          <a:lstStyle/>
          <a:p>
            <a:endParaRPr>
              <a:latin typeface="Arial" charset="0"/>
            </a:endParaRPr>
          </a:p>
        </p:txBody>
      </p:sp>
      <p:sp>
        <p:nvSpPr>
          <p:cNvPr id="83" name="object 33"/>
          <p:cNvSpPr/>
          <p:nvPr/>
        </p:nvSpPr>
        <p:spPr>
          <a:xfrm>
            <a:off x="9881647" y="2092631"/>
            <a:ext cx="0" cy="0"/>
          </a:xfrm>
          <a:custGeom>
            <a:avLst/>
            <a:gdLst/>
            <a:ahLst/>
            <a:cxnLst/>
            <a:rect l="l" t="t" r="r" b="b"/>
            <a:pathLst>
              <a:path>
                <a:moveTo>
                  <a:pt x="0" y="0"/>
                </a:moveTo>
                <a:lnTo>
                  <a:pt x="0" y="0"/>
                </a:lnTo>
              </a:path>
            </a:pathLst>
          </a:custGeom>
          <a:ln w="25400">
            <a:solidFill>
              <a:srgbClr val="65696D"/>
            </a:solidFill>
          </a:ln>
        </p:spPr>
        <p:txBody>
          <a:bodyPr wrap="square" lIns="0" tIns="0" rIns="0" bIns="0" rtlCol="0"/>
          <a:lstStyle/>
          <a:p>
            <a:endParaRPr>
              <a:latin typeface="Arial" charset="0"/>
            </a:endParaRPr>
          </a:p>
        </p:txBody>
      </p:sp>
      <p:sp>
        <p:nvSpPr>
          <p:cNvPr id="84" name="object 34"/>
          <p:cNvSpPr/>
          <p:nvPr/>
        </p:nvSpPr>
        <p:spPr>
          <a:xfrm>
            <a:off x="614851" y="2092631"/>
            <a:ext cx="0" cy="0"/>
          </a:xfrm>
          <a:custGeom>
            <a:avLst/>
            <a:gdLst/>
            <a:ahLst/>
            <a:cxnLst/>
            <a:rect l="l" t="t" r="r" b="b"/>
            <a:pathLst>
              <a:path>
                <a:moveTo>
                  <a:pt x="0" y="0"/>
                </a:moveTo>
                <a:lnTo>
                  <a:pt x="0" y="0"/>
                </a:lnTo>
              </a:path>
            </a:pathLst>
          </a:custGeom>
          <a:ln w="25400">
            <a:solidFill>
              <a:srgbClr val="65696D"/>
            </a:solidFill>
          </a:ln>
        </p:spPr>
        <p:txBody>
          <a:bodyPr wrap="square" lIns="0" tIns="0" rIns="0" bIns="0" rtlCol="0"/>
          <a:lstStyle/>
          <a:p>
            <a:endParaRPr>
              <a:latin typeface="Arial" charset="0"/>
            </a:endParaRPr>
          </a:p>
        </p:txBody>
      </p:sp>
      <p:graphicFrame>
        <p:nvGraphicFramePr>
          <p:cNvPr id="17" name="Table 16">
            <a:extLst>
              <a:ext uri="{FF2B5EF4-FFF2-40B4-BE49-F238E27FC236}">
                <a16:creationId xmlns:a16="http://schemas.microsoft.com/office/drawing/2014/main" id="{74424EE5-78CD-4CDA-B9D6-F402AB4D9143}"/>
              </a:ext>
            </a:extLst>
          </p:cNvPr>
          <p:cNvGraphicFramePr>
            <a:graphicFrameLocks noGrp="1"/>
          </p:cNvGraphicFramePr>
          <p:nvPr>
            <p:extLst>
              <p:ext uri="{D42A27DB-BD31-4B8C-83A1-F6EECF244321}">
                <p14:modId xmlns:p14="http://schemas.microsoft.com/office/powerpoint/2010/main" val="934549329"/>
              </p:ext>
            </p:extLst>
          </p:nvPr>
        </p:nvGraphicFramePr>
        <p:xfrm>
          <a:off x="583223" y="1745920"/>
          <a:ext cx="10869262" cy="4072115"/>
        </p:xfrm>
        <a:graphic>
          <a:graphicData uri="http://schemas.openxmlformats.org/drawingml/2006/table">
            <a:tbl>
              <a:tblPr/>
              <a:tblGrid>
                <a:gridCol w="5434631">
                  <a:extLst>
                    <a:ext uri="{9D8B030D-6E8A-4147-A177-3AD203B41FA5}">
                      <a16:colId xmlns:a16="http://schemas.microsoft.com/office/drawing/2014/main" val="20001"/>
                    </a:ext>
                  </a:extLst>
                </a:gridCol>
                <a:gridCol w="5434631">
                  <a:extLst>
                    <a:ext uri="{9D8B030D-6E8A-4147-A177-3AD203B41FA5}">
                      <a16:colId xmlns:a16="http://schemas.microsoft.com/office/drawing/2014/main" val="20000"/>
                    </a:ext>
                  </a:extLst>
                </a:gridCol>
              </a:tblGrid>
              <a:tr h="64067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800" b="1" i="0" u="none" strike="noStrike" cap="none" normalizeH="0" baseline="0" dirty="0">
                          <a:ln>
                            <a:noFill/>
                          </a:ln>
                          <a:solidFill>
                            <a:srgbClr val="FFFFFF"/>
                          </a:solidFill>
                          <a:effectLst/>
                          <a:latin typeface="Arial"/>
                          <a:ea typeface="ヒラギノ角ゴ ProN W3" charset="-128"/>
                          <a:cs typeface="Arial"/>
                          <a:sym typeface="Gill Sans" charset="0"/>
                        </a:rPr>
                        <a:t>Advantages</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Arial"/>
                          <a:ea typeface="ヒラギノ角ゴ ProN W3" charset="-128"/>
                          <a:cs typeface="Arial"/>
                          <a:sym typeface="Gill Sans" charset="0"/>
                        </a:rPr>
                        <a:t>Disadvantages</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solidFill>
                  </a:tcPr>
                </a:tc>
                <a:extLst>
                  <a:ext uri="{0D108BD9-81ED-4DB2-BD59-A6C34878D82A}">
                    <a16:rowId xmlns:a16="http://schemas.microsoft.com/office/drawing/2014/main" val="10000"/>
                  </a:ext>
                </a:extLst>
              </a:tr>
              <a:tr h="68628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Arial" charset="0"/>
                        <a:ea typeface="ヒラギノ角ゴ ProN W3" charset="-128"/>
                        <a:sym typeface="Gill Sans" charset="0"/>
                      </a:endParaRP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alpha val="10000"/>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Arial" charset="0"/>
                        <a:ea typeface="ヒラギノ角ゴ ProN W3" charset="-128"/>
                        <a:sym typeface="Gill Sans" charset="0"/>
                      </a:endParaRP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2"/>
                  </a:ext>
                </a:extLst>
              </a:tr>
              <a:tr h="68628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Arial" charset="0"/>
                        <a:ea typeface="ヒラギノ角ゴ ProN W3" charset="-128"/>
                        <a:sym typeface="Gill Sans" charset="0"/>
                      </a:endParaRP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alpha val="10000"/>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Arial" charset="0"/>
                        <a:ea typeface="ヒラギノ角ゴ ProN W3" charset="-128"/>
                        <a:sym typeface="Gill Sans" charset="0"/>
                      </a:endParaRP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3"/>
                  </a:ext>
                </a:extLst>
              </a:tr>
              <a:tr h="68628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Arial" charset="0"/>
                        <a:ea typeface="ヒラギノ角ゴ ProN W3" charset="-128"/>
                        <a:sym typeface="Gill Sans" charset="0"/>
                      </a:endParaRP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alpha val="10000"/>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Arial" charset="0"/>
                        <a:ea typeface="ヒラギノ角ゴ ProN W3" charset="-128"/>
                        <a:sym typeface="Gill Sans" charset="0"/>
                      </a:endParaRP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4"/>
                  </a:ext>
                </a:extLst>
              </a:tr>
              <a:tr h="68628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Arial" charset="0"/>
                        <a:ea typeface="ヒラギノ角ゴ ProN W3" charset="-128"/>
                        <a:sym typeface="Gill Sans" charset="0"/>
                      </a:endParaRP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alpha val="10000"/>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Arial" charset="0"/>
                        <a:ea typeface="ヒラギノ角ゴ ProN W3" charset="-128"/>
                        <a:sym typeface="Gill Sans" charset="0"/>
                      </a:endParaRP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5"/>
                  </a:ext>
                </a:extLst>
              </a:tr>
              <a:tr h="68628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Arial" charset="0"/>
                        <a:ea typeface="ヒラギノ角ゴ ProN W3" charset="-128"/>
                        <a:sym typeface="Gill Sans" charset="0"/>
                      </a:endParaRP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Arial" charset="0"/>
                        <a:ea typeface="ヒラギノ角ゴ ProN W3" charset="-128"/>
                        <a:sym typeface="Gill Sans" charset="0"/>
                      </a:endParaRP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1"/>
                  </a:ext>
                </a:extLst>
              </a:tr>
            </a:tbl>
          </a:graphicData>
        </a:graphic>
      </p:graphicFrame>
      <p:sp>
        <p:nvSpPr>
          <p:cNvPr id="40" name="object 35"/>
          <p:cNvSpPr txBox="1">
            <a:spLocks/>
          </p:cNvSpPr>
          <p:nvPr/>
        </p:nvSpPr>
        <p:spPr>
          <a:xfrm>
            <a:off x="574995"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Solar Panels</a:t>
            </a:r>
            <a:endParaRPr lang="en-US" sz="3200" b="1" dirty="0">
              <a:solidFill>
                <a:srgbClr val="FF6E00"/>
              </a:solidFill>
              <a:latin typeface="Arial"/>
              <a:cs typeface="Arial"/>
            </a:endParaRPr>
          </a:p>
        </p:txBody>
      </p:sp>
      <p:sp>
        <p:nvSpPr>
          <p:cNvPr id="7"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865810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5"/>
          <p:cNvSpPr txBox="1">
            <a:spLocks/>
          </p:cNvSpPr>
          <p:nvPr/>
        </p:nvSpPr>
        <p:spPr>
          <a:xfrm>
            <a:off x="595312" y="1021979"/>
            <a:ext cx="8045253"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Measuring and Monitoring Solar Panels</a:t>
            </a:r>
            <a:endParaRPr lang="en-US" sz="3200" b="1" dirty="0">
              <a:solidFill>
                <a:srgbClr val="FF6E00"/>
              </a:solidFill>
              <a:latin typeface="Arial"/>
              <a:cs typeface="Arial"/>
            </a:endParaRPr>
          </a:p>
        </p:txBody>
      </p:sp>
      <p:sp>
        <p:nvSpPr>
          <p:cNvPr id="21" name="Rounded Rectangle 20"/>
          <p:cNvSpPr/>
          <p:nvPr/>
        </p:nvSpPr>
        <p:spPr>
          <a:xfrm>
            <a:off x="5565548" y="2851699"/>
            <a:ext cx="5495114" cy="658067"/>
          </a:xfrm>
          <a:prstGeom prst="roundRect">
            <a:avLst>
              <a:gd name="adj" fmla="val 3679"/>
            </a:avLst>
          </a:prstGeom>
          <a:solidFill>
            <a:schemeClr val="bg1"/>
          </a:solidFill>
          <a:ln w="19050" cmpd="sng">
            <a:solidFill>
              <a:schemeClr val="tx1">
                <a:lumMod val="50000"/>
                <a:lumOff val="50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6447693" y="2949899"/>
            <a:ext cx="4612970" cy="461665"/>
          </a:xfrm>
          <a:prstGeom prst="rect">
            <a:avLst/>
          </a:prstGeom>
          <a:noFill/>
        </p:spPr>
        <p:txBody>
          <a:bodyPr wrap="square" rtlCol="0">
            <a:spAutoFit/>
          </a:bodyPr>
          <a:lstStyle/>
          <a:p>
            <a:pPr marL="342900" indent="-342900">
              <a:buClr>
                <a:srgbClr val="FF6E00"/>
              </a:buClr>
              <a:buFont typeface="Arial" charset="0"/>
              <a:buChar char="•"/>
            </a:pPr>
            <a:r>
              <a:rPr lang="en-GB" dirty="0">
                <a:solidFill>
                  <a:srgbClr val="54565A"/>
                </a:solidFill>
                <a:latin typeface="Arial"/>
                <a:cs typeface="Arial"/>
              </a:rPr>
              <a:t>changes with time</a:t>
            </a:r>
          </a:p>
        </p:txBody>
      </p:sp>
      <p:sp>
        <p:nvSpPr>
          <p:cNvPr id="24" name="Chevron 23"/>
          <p:cNvSpPr/>
          <p:nvPr/>
        </p:nvSpPr>
        <p:spPr>
          <a:xfrm>
            <a:off x="1159983" y="2851699"/>
            <a:ext cx="4325560" cy="658067"/>
          </a:xfrm>
          <a:prstGeom prst="chevron">
            <a:avLst/>
          </a:prstGeom>
          <a:solidFill>
            <a:srgbClr val="FF6E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59055">
              <a:lnSpc>
                <a:spcPct val="100000"/>
              </a:lnSpc>
              <a:spcBef>
                <a:spcPts val="185"/>
              </a:spcBef>
            </a:pPr>
            <a:r>
              <a:rPr lang="en-US" b="1" dirty="0">
                <a:solidFill>
                  <a:srgbClr val="FFFFFF"/>
                </a:solidFill>
                <a:latin typeface="Arial"/>
                <a:cs typeface="Arial"/>
              </a:rPr>
              <a:t>Task 1</a:t>
            </a:r>
            <a:endParaRPr lang="en-US" b="1" dirty="0">
              <a:latin typeface="Arial"/>
              <a:cs typeface="Arial"/>
            </a:endParaRPr>
          </a:p>
        </p:txBody>
      </p:sp>
      <p:sp>
        <p:nvSpPr>
          <p:cNvPr id="26" name="TextBox 25"/>
          <p:cNvSpPr txBox="1"/>
          <p:nvPr/>
        </p:nvSpPr>
        <p:spPr>
          <a:xfrm>
            <a:off x="7048228" y="4110348"/>
            <a:ext cx="1180131" cy="461665"/>
          </a:xfrm>
          <a:prstGeom prst="rect">
            <a:avLst/>
          </a:prstGeom>
          <a:noFill/>
        </p:spPr>
        <p:txBody>
          <a:bodyPr wrap="none" rtlCol="0">
            <a:spAutoFit/>
          </a:bodyPr>
          <a:lstStyle/>
          <a:p>
            <a:pPr marL="59055">
              <a:spcBef>
                <a:spcPts val="185"/>
              </a:spcBef>
            </a:pPr>
            <a:r>
              <a:rPr lang="en-US" b="1" dirty="0">
                <a:solidFill>
                  <a:srgbClr val="FFFFFF"/>
                </a:solidFill>
                <a:latin typeface="Arial"/>
                <a:cs typeface="Arial"/>
              </a:rPr>
              <a:t>Task 2</a:t>
            </a:r>
          </a:p>
        </p:txBody>
      </p:sp>
      <p:sp>
        <p:nvSpPr>
          <p:cNvPr id="27" name="object 36">
            <a:extLst>
              <a:ext uri="{FF2B5EF4-FFF2-40B4-BE49-F238E27FC236}">
                <a16:creationId xmlns:a16="http://schemas.microsoft.com/office/drawing/2014/main" id="{94D22409-A29F-4C06-B55F-700C7640C896}"/>
              </a:ext>
            </a:extLst>
          </p:cNvPr>
          <p:cNvSpPr txBox="1">
            <a:spLocks/>
          </p:cNvSpPr>
          <p:nvPr/>
        </p:nvSpPr>
        <p:spPr>
          <a:xfrm>
            <a:off x="595312" y="1666354"/>
            <a:ext cx="10980388" cy="415498"/>
          </a:xfrm>
          <a:prstGeom prst="rect">
            <a:avLst/>
          </a:prstGeom>
          <a:noFill/>
        </p:spPr>
        <p:txBody>
          <a:bodyPr vert="horz" wrap="square" lIns="0" tIns="0" rIns="0" bIns="0" rtlCol="0">
            <a:spAutoFit/>
          </a:bodyPr>
          <a:lstStyle/>
          <a:p>
            <a:pPr>
              <a:lnSpc>
                <a:spcPct val="150000"/>
              </a:lnSpc>
            </a:pPr>
            <a:r>
              <a:rPr lang="en-GB" sz="1800" dirty="0">
                <a:solidFill>
                  <a:srgbClr val="54565A"/>
                </a:solidFill>
                <a:latin typeface="Arial"/>
                <a:cs typeface="Arial"/>
              </a:rPr>
              <a:t>Complete the tasks on the Measuring and Monitoring worksheets:</a:t>
            </a:r>
            <a:endParaRPr lang="en-US" sz="1800" dirty="0">
              <a:solidFill>
                <a:srgbClr val="54565A"/>
              </a:solidFill>
              <a:latin typeface="Arial" charset="0"/>
            </a:endParaRPr>
          </a:p>
        </p:txBody>
      </p:sp>
      <p:sp>
        <p:nvSpPr>
          <p:cNvPr id="12" name="Rounded Rectangle 20">
            <a:extLst>
              <a:ext uri="{FF2B5EF4-FFF2-40B4-BE49-F238E27FC236}">
                <a16:creationId xmlns:a16="http://schemas.microsoft.com/office/drawing/2014/main" id="{B225DA1A-29FC-4158-AEAF-9A437A7F25B9}"/>
              </a:ext>
            </a:extLst>
          </p:cNvPr>
          <p:cNvSpPr/>
          <p:nvPr/>
        </p:nvSpPr>
        <p:spPr>
          <a:xfrm>
            <a:off x="5528759" y="4170747"/>
            <a:ext cx="5495114" cy="658067"/>
          </a:xfrm>
          <a:prstGeom prst="roundRect">
            <a:avLst>
              <a:gd name="adj" fmla="val 3679"/>
            </a:avLst>
          </a:prstGeom>
          <a:solidFill>
            <a:schemeClr val="bg1"/>
          </a:solidFill>
          <a:ln w="19050" cmpd="sng">
            <a:solidFill>
              <a:schemeClr val="tx1">
                <a:lumMod val="50000"/>
                <a:lumOff val="50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84942D3-2B77-4D03-90F6-729E8725EB7B}"/>
              </a:ext>
            </a:extLst>
          </p:cNvPr>
          <p:cNvSpPr txBox="1"/>
          <p:nvPr/>
        </p:nvSpPr>
        <p:spPr>
          <a:xfrm>
            <a:off x="6447693" y="4268947"/>
            <a:ext cx="4576180" cy="461665"/>
          </a:xfrm>
          <a:prstGeom prst="rect">
            <a:avLst/>
          </a:prstGeom>
          <a:noFill/>
        </p:spPr>
        <p:txBody>
          <a:bodyPr wrap="square" rtlCol="0">
            <a:spAutoFit/>
          </a:bodyPr>
          <a:lstStyle/>
          <a:p>
            <a:pPr marL="342900" indent="-342900">
              <a:buClr>
                <a:srgbClr val="FF6E00"/>
              </a:buClr>
              <a:buFont typeface="Arial" charset="0"/>
              <a:buChar char="•"/>
            </a:pPr>
            <a:r>
              <a:rPr lang="en-GB" dirty="0">
                <a:solidFill>
                  <a:srgbClr val="54565A"/>
                </a:solidFill>
                <a:latin typeface="Arial"/>
                <a:cs typeface="Arial"/>
              </a:rPr>
              <a:t>changes with season</a:t>
            </a:r>
          </a:p>
        </p:txBody>
      </p:sp>
      <p:sp>
        <p:nvSpPr>
          <p:cNvPr id="14" name="Chevron 23">
            <a:extLst>
              <a:ext uri="{FF2B5EF4-FFF2-40B4-BE49-F238E27FC236}">
                <a16:creationId xmlns:a16="http://schemas.microsoft.com/office/drawing/2014/main" id="{5FBA2CBF-4BAF-47E8-93CC-901386094C43}"/>
              </a:ext>
            </a:extLst>
          </p:cNvPr>
          <p:cNvSpPr/>
          <p:nvPr/>
        </p:nvSpPr>
        <p:spPr>
          <a:xfrm>
            <a:off x="1123194" y="4170747"/>
            <a:ext cx="4325560" cy="658067"/>
          </a:xfrm>
          <a:prstGeom prst="chevron">
            <a:avLst/>
          </a:prstGeom>
          <a:solidFill>
            <a:srgbClr val="FF6E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59055">
              <a:lnSpc>
                <a:spcPct val="100000"/>
              </a:lnSpc>
              <a:spcBef>
                <a:spcPts val="185"/>
              </a:spcBef>
            </a:pPr>
            <a:r>
              <a:rPr lang="en-US" b="1" dirty="0">
                <a:solidFill>
                  <a:srgbClr val="FFFFFF"/>
                </a:solidFill>
                <a:latin typeface="Arial"/>
                <a:cs typeface="Arial"/>
              </a:rPr>
              <a:t>Task 2</a:t>
            </a:r>
            <a:endParaRPr lang="en-US" b="1" dirty="0">
              <a:latin typeface="Arial"/>
              <a:cs typeface="Arial"/>
            </a:endParaRPr>
          </a:p>
        </p:txBody>
      </p:sp>
      <p:sp>
        <p:nvSpPr>
          <p:cNvPr id="11"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765255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5"/>
          <p:cNvSpPr txBox="1">
            <a:spLocks/>
          </p:cNvSpPr>
          <p:nvPr/>
        </p:nvSpPr>
        <p:spPr>
          <a:xfrm>
            <a:off x="595313"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Task 2</a:t>
            </a:r>
            <a:endParaRPr lang="en-US" sz="3200" b="1" dirty="0">
              <a:solidFill>
                <a:srgbClr val="FF6E00"/>
              </a:solidFill>
              <a:latin typeface="Arial"/>
              <a:cs typeface="Arial"/>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51087" y="1290654"/>
            <a:ext cx="7916282" cy="4778042"/>
          </a:xfrm>
          <a:prstGeom prst="rect">
            <a:avLst/>
          </a:prstGeom>
        </p:spPr>
      </p:pic>
      <p:sp>
        <p:nvSpPr>
          <p:cNvPr id="16" name="TextBox 15"/>
          <p:cNvSpPr txBox="1"/>
          <p:nvPr/>
        </p:nvSpPr>
        <p:spPr>
          <a:xfrm>
            <a:off x="8455464" y="1892966"/>
            <a:ext cx="3479862" cy="1604211"/>
          </a:xfrm>
          <a:prstGeom prst="rect">
            <a:avLst/>
          </a:prstGeom>
          <a:solidFill>
            <a:srgbClr val="FF6E0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numCol="1" rtlCol="0" anchor="ctr">
            <a:noAutofit/>
          </a:bodyPr>
          <a:lstStyle/>
          <a:p>
            <a:pPr marL="1440000">
              <a:spcAft>
                <a:spcPts val="1800"/>
              </a:spcAft>
            </a:pPr>
            <a:r>
              <a:rPr lang="en-GB" sz="1400" dirty="0">
                <a:solidFill>
                  <a:schemeClr val="bg1"/>
                </a:solidFill>
                <a:latin typeface="Arial" charset="0"/>
              </a:rPr>
              <a:t>You can assume that the power output throughout each hour is constant, i.e. </a:t>
            </a:r>
            <a:br>
              <a:rPr lang="en-GB" sz="1400" dirty="0">
                <a:solidFill>
                  <a:schemeClr val="bg1"/>
                </a:solidFill>
                <a:latin typeface="Arial" charset="0"/>
              </a:rPr>
            </a:br>
            <a:r>
              <a:rPr lang="en-GB" sz="1400" dirty="0">
                <a:solidFill>
                  <a:schemeClr val="bg1"/>
                </a:solidFill>
                <a:latin typeface="Arial" charset="0"/>
              </a:rPr>
              <a:t>75kWh means 75kW for the whole hour.</a:t>
            </a:r>
          </a:p>
        </p:txBody>
      </p:sp>
      <p:pic>
        <p:nvPicPr>
          <p:cNvPr id="17" name="Picture 16" descr="Note-pa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95343" y="2199599"/>
            <a:ext cx="801617" cy="990944"/>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8" name="Straight Connector 17"/>
          <p:cNvCxnSpPr/>
          <p:nvPr/>
        </p:nvCxnSpPr>
        <p:spPr>
          <a:xfrm>
            <a:off x="9771689" y="2074638"/>
            <a:ext cx="0" cy="1240867"/>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2">
            <a:schemeClr val="accent1"/>
          </a:lnRef>
          <a:fillRef idx="0">
            <a:schemeClr val="accent1"/>
          </a:fillRef>
          <a:effectRef idx="1">
            <a:schemeClr val="accent1"/>
          </a:effectRef>
          <a:fontRef idx="minor">
            <a:schemeClr val="tx1"/>
          </a:fontRef>
        </p:style>
      </p:cxnSp>
      <p:sp>
        <p:nvSpPr>
          <p:cNvPr id="7"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26304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5"/>
          <p:cNvSpPr txBox="1">
            <a:spLocks/>
          </p:cNvSpPr>
          <p:nvPr/>
        </p:nvSpPr>
        <p:spPr>
          <a:xfrm>
            <a:off x="595313"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Task 3</a:t>
            </a:r>
            <a:endParaRPr lang="en-US" sz="3200" b="1" dirty="0">
              <a:solidFill>
                <a:srgbClr val="FF6E00"/>
              </a:solidFill>
              <a:latin typeface="Arial"/>
              <a:cs typeface="Aria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50730" y="1045108"/>
            <a:ext cx="7924533" cy="5023588"/>
          </a:xfrm>
          <a:prstGeom prst="rect">
            <a:avLst/>
          </a:prstGeom>
        </p:spPr>
      </p:pic>
      <p:sp>
        <p:nvSpPr>
          <p:cNvPr id="4"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2054236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172BBA-FDCA-4009-8509-FE31465F22B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08304" y="1922615"/>
            <a:ext cx="2803002" cy="3177931"/>
          </a:xfrm>
          <a:prstGeom prst="rect">
            <a:avLst/>
          </a:prstGeom>
          <a:ln w="127000" cmpd="dbl">
            <a:solidFill>
              <a:schemeClr val="bg1"/>
            </a:solidFill>
          </a:ln>
        </p:spPr>
      </p:pic>
      <p:sp>
        <p:nvSpPr>
          <p:cNvPr id="81" name="object 31"/>
          <p:cNvSpPr/>
          <p:nvPr/>
        </p:nvSpPr>
        <p:spPr>
          <a:xfrm>
            <a:off x="614851" y="5125949"/>
            <a:ext cx="0" cy="0"/>
          </a:xfrm>
          <a:custGeom>
            <a:avLst/>
            <a:gdLst/>
            <a:ahLst/>
            <a:cxnLst/>
            <a:rect l="l" t="t" r="r" b="b"/>
            <a:pathLst>
              <a:path>
                <a:moveTo>
                  <a:pt x="0" y="0"/>
                </a:moveTo>
                <a:lnTo>
                  <a:pt x="0" y="0"/>
                </a:lnTo>
              </a:path>
            </a:pathLst>
          </a:custGeom>
          <a:ln w="25400">
            <a:solidFill>
              <a:srgbClr val="65696D"/>
            </a:solidFill>
          </a:ln>
        </p:spPr>
        <p:txBody>
          <a:bodyPr wrap="square" lIns="0" tIns="0" rIns="0" bIns="0" rtlCol="0"/>
          <a:lstStyle/>
          <a:p>
            <a:endParaRPr>
              <a:latin typeface="Arial" charset="0"/>
            </a:endParaRPr>
          </a:p>
        </p:txBody>
      </p:sp>
      <p:sp>
        <p:nvSpPr>
          <p:cNvPr id="83" name="object 33"/>
          <p:cNvSpPr/>
          <p:nvPr/>
        </p:nvSpPr>
        <p:spPr>
          <a:xfrm>
            <a:off x="9881647" y="2092631"/>
            <a:ext cx="0" cy="0"/>
          </a:xfrm>
          <a:custGeom>
            <a:avLst/>
            <a:gdLst/>
            <a:ahLst/>
            <a:cxnLst/>
            <a:rect l="l" t="t" r="r" b="b"/>
            <a:pathLst>
              <a:path>
                <a:moveTo>
                  <a:pt x="0" y="0"/>
                </a:moveTo>
                <a:lnTo>
                  <a:pt x="0" y="0"/>
                </a:lnTo>
              </a:path>
            </a:pathLst>
          </a:custGeom>
          <a:ln w="25400">
            <a:solidFill>
              <a:srgbClr val="65696D"/>
            </a:solidFill>
          </a:ln>
        </p:spPr>
        <p:txBody>
          <a:bodyPr wrap="square" lIns="0" tIns="0" rIns="0" bIns="0" rtlCol="0"/>
          <a:lstStyle/>
          <a:p>
            <a:endParaRPr>
              <a:latin typeface="Arial" charset="0"/>
            </a:endParaRPr>
          </a:p>
        </p:txBody>
      </p:sp>
      <p:sp>
        <p:nvSpPr>
          <p:cNvPr id="84" name="object 34"/>
          <p:cNvSpPr/>
          <p:nvPr/>
        </p:nvSpPr>
        <p:spPr>
          <a:xfrm>
            <a:off x="614851" y="2092631"/>
            <a:ext cx="0" cy="0"/>
          </a:xfrm>
          <a:custGeom>
            <a:avLst/>
            <a:gdLst/>
            <a:ahLst/>
            <a:cxnLst/>
            <a:rect l="l" t="t" r="r" b="b"/>
            <a:pathLst>
              <a:path>
                <a:moveTo>
                  <a:pt x="0" y="0"/>
                </a:moveTo>
                <a:lnTo>
                  <a:pt x="0" y="0"/>
                </a:lnTo>
              </a:path>
            </a:pathLst>
          </a:custGeom>
          <a:ln w="25400">
            <a:solidFill>
              <a:srgbClr val="65696D"/>
            </a:solidFill>
          </a:ln>
        </p:spPr>
        <p:txBody>
          <a:bodyPr wrap="square" lIns="0" tIns="0" rIns="0" bIns="0" rtlCol="0"/>
          <a:lstStyle/>
          <a:p>
            <a:endParaRPr>
              <a:latin typeface="Arial" charset="0"/>
            </a:endParaRPr>
          </a:p>
        </p:txBody>
      </p:sp>
      <p:graphicFrame>
        <p:nvGraphicFramePr>
          <p:cNvPr id="17" name="Table 16">
            <a:extLst>
              <a:ext uri="{FF2B5EF4-FFF2-40B4-BE49-F238E27FC236}">
                <a16:creationId xmlns:a16="http://schemas.microsoft.com/office/drawing/2014/main" id="{74424EE5-78CD-4CDA-B9D6-F402AB4D9143}"/>
              </a:ext>
            </a:extLst>
          </p:cNvPr>
          <p:cNvGraphicFramePr>
            <a:graphicFrameLocks noGrp="1"/>
          </p:cNvGraphicFramePr>
          <p:nvPr>
            <p:extLst>
              <p:ext uri="{D42A27DB-BD31-4B8C-83A1-F6EECF244321}">
                <p14:modId xmlns:p14="http://schemas.microsoft.com/office/powerpoint/2010/main" val="476376252"/>
              </p:ext>
            </p:extLst>
          </p:nvPr>
        </p:nvGraphicFramePr>
        <p:xfrm>
          <a:off x="583223" y="1773710"/>
          <a:ext cx="5434805" cy="4192375"/>
        </p:xfrm>
        <a:graphic>
          <a:graphicData uri="http://schemas.openxmlformats.org/drawingml/2006/table">
            <a:tbl>
              <a:tblPr/>
              <a:tblGrid>
                <a:gridCol w="1755243">
                  <a:extLst>
                    <a:ext uri="{9D8B030D-6E8A-4147-A177-3AD203B41FA5}">
                      <a16:colId xmlns:a16="http://schemas.microsoft.com/office/drawing/2014/main" val="20000"/>
                    </a:ext>
                  </a:extLst>
                </a:gridCol>
                <a:gridCol w="1094282">
                  <a:extLst>
                    <a:ext uri="{9D8B030D-6E8A-4147-A177-3AD203B41FA5}">
                      <a16:colId xmlns:a16="http://schemas.microsoft.com/office/drawing/2014/main" val="20001"/>
                    </a:ext>
                  </a:extLst>
                </a:gridCol>
                <a:gridCol w="1373168">
                  <a:extLst>
                    <a:ext uri="{9D8B030D-6E8A-4147-A177-3AD203B41FA5}">
                      <a16:colId xmlns:a16="http://schemas.microsoft.com/office/drawing/2014/main" val="20003"/>
                    </a:ext>
                  </a:extLst>
                </a:gridCol>
                <a:gridCol w="1212112">
                  <a:extLst>
                    <a:ext uri="{9D8B030D-6E8A-4147-A177-3AD203B41FA5}">
                      <a16:colId xmlns:a16="http://schemas.microsoft.com/office/drawing/2014/main" val="20002"/>
                    </a:ext>
                  </a:extLst>
                </a:gridCol>
              </a:tblGrid>
              <a:tr h="115855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FFFFFF"/>
                          </a:solidFill>
                          <a:effectLst/>
                          <a:latin typeface="Arial"/>
                          <a:ea typeface="ヒラギノ角ゴ ProN W3" charset="-128"/>
                          <a:cs typeface="Arial"/>
                          <a:sym typeface="Gill Sans" charset="0"/>
                        </a:rPr>
                        <a:t>Equipment</a:t>
                      </a:r>
                    </a:p>
                  </a:txBody>
                  <a:tcPr marL="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FFFFFF"/>
                          </a:solidFill>
                          <a:effectLst/>
                          <a:latin typeface="Arial"/>
                          <a:ea typeface="ヒラギノ角ゴ ProN W3" charset="-128"/>
                          <a:cs typeface="Arial"/>
                          <a:sym typeface="Gill Sans" charset="0"/>
                        </a:rPr>
                        <a:t>Quantity</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600" b="1" i="0" u="none" strike="noStrike" cap="none" normalizeH="0" baseline="0" dirty="0">
                          <a:ln>
                            <a:noFill/>
                          </a:ln>
                          <a:solidFill>
                            <a:srgbClr val="FFFFFF"/>
                          </a:solidFill>
                          <a:effectLst/>
                          <a:latin typeface="Arial"/>
                          <a:ea typeface="ヒラギノ角ゴ ProN W3" charset="-128"/>
                          <a:cs typeface="Arial"/>
                          <a:sym typeface="Gill Sans" charset="0"/>
                        </a:rPr>
                        <a:t>Energy used in 1hour (</a:t>
                      </a:r>
                      <a:r>
                        <a:rPr kumimoji="0" lang="en-GB" altLang="en-US" sz="1600" b="1" i="0" u="none" strike="noStrike" cap="none" normalizeH="0" baseline="0" dirty="0" err="1">
                          <a:ln>
                            <a:noFill/>
                          </a:ln>
                          <a:solidFill>
                            <a:srgbClr val="FFFFFF"/>
                          </a:solidFill>
                          <a:effectLst/>
                          <a:latin typeface="Arial"/>
                          <a:ea typeface="ヒラギノ角ゴ ProN W3" charset="-128"/>
                          <a:cs typeface="Arial"/>
                          <a:sym typeface="Gill Sans" charset="0"/>
                        </a:rPr>
                        <a:t>Wh</a:t>
                      </a:r>
                      <a:r>
                        <a:rPr kumimoji="0" lang="en-GB" altLang="en-US" sz="1600" b="1" i="0" u="none" strike="noStrike" cap="none" normalizeH="0" baseline="0" dirty="0">
                          <a:ln>
                            <a:noFill/>
                          </a:ln>
                          <a:solidFill>
                            <a:srgbClr val="FFFFFF"/>
                          </a:solidFill>
                          <a:effectLst/>
                          <a:latin typeface="Arial"/>
                          <a:ea typeface="ヒラギノ角ゴ ProN W3" charset="-128"/>
                          <a:cs typeface="Arial"/>
                          <a:sym typeface="Gill Sans" charset="0"/>
                        </a:rPr>
                        <a:t>)</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FFFFFF"/>
                          </a:solidFill>
                          <a:effectLst/>
                          <a:latin typeface="Arial"/>
                          <a:ea typeface="ヒラギノ角ゴ ProN W3" charset="-128"/>
                          <a:cs typeface="Arial"/>
                          <a:sym typeface="Gill Sans" charset="0"/>
                        </a:rPr>
                        <a:t>Quantity </a:t>
                      </a:r>
                      <a:br>
                        <a:rPr kumimoji="0" lang="en-GB" altLang="en-US" sz="1600" b="1" i="0" u="none" strike="noStrike" cap="none" normalizeH="0" baseline="0" dirty="0">
                          <a:ln>
                            <a:noFill/>
                          </a:ln>
                          <a:solidFill>
                            <a:srgbClr val="FFFFFF"/>
                          </a:solidFill>
                          <a:effectLst/>
                          <a:latin typeface="Arial"/>
                          <a:ea typeface="ヒラギノ角ゴ ProN W3" charset="-128"/>
                          <a:cs typeface="Arial"/>
                          <a:sym typeface="Gill Sans" charset="0"/>
                        </a:rPr>
                      </a:br>
                      <a:r>
                        <a:rPr kumimoji="0" lang="en-GB" altLang="en-US" sz="1600" b="1" i="0" u="none" strike="noStrike" cap="none" normalizeH="0" baseline="0" dirty="0">
                          <a:ln>
                            <a:noFill/>
                          </a:ln>
                          <a:solidFill>
                            <a:srgbClr val="FFFFFF"/>
                          </a:solidFill>
                          <a:effectLst/>
                          <a:latin typeface="Arial"/>
                          <a:ea typeface="ヒラギノ角ゴ ProN W3" charset="-128"/>
                          <a:cs typeface="Arial"/>
                          <a:sym typeface="Gill Sans" charset="0"/>
                        </a:rPr>
                        <a:t>x energy (</a:t>
                      </a:r>
                      <a:r>
                        <a:rPr kumimoji="0" lang="en-GB" altLang="en-US" sz="1600" b="1" i="0" u="none" strike="noStrike" cap="none" normalizeH="0" baseline="0" dirty="0" err="1">
                          <a:ln>
                            <a:noFill/>
                          </a:ln>
                          <a:solidFill>
                            <a:srgbClr val="FFFFFF"/>
                          </a:solidFill>
                          <a:effectLst/>
                          <a:latin typeface="Arial"/>
                          <a:ea typeface="ヒラギノ角ゴ ProN W3" charset="-128"/>
                          <a:cs typeface="Arial"/>
                          <a:sym typeface="Gill Sans" charset="0"/>
                        </a:rPr>
                        <a:t>Wh</a:t>
                      </a:r>
                      <a:r>
                        <a:rPr kumimoji="0" lang="en-GB" altLang="en-US" sz="1600" b="1" i="0" u="none" strike="noStrike" cap="none" normalizeH="0" baseline="0" dirty="0">
                          <a:ln>
                            <a:noFill/>
                          </a:ln>
                          <a:solidFill>
                            <a:srgbClr val="FFFFFF"/>
                          </a:solidFill>
                          <a:effectLst/>
                          <a:latin typeface="Arial"/>
                          <a:ea typeface="ヒラギノ角ゴ ProN W3" charset="-128"/>
                          <a:cs typeface="Arial"/>
                          <a:sym typeface="Gill Sans" charset="0"/>
                        </a:rPr>
                        <a:t>)</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extLst>
                  <a:ext uri="{0D108BD9-81ED-4DB2-BD59-A6C34878D82A}">
                    <a16:rowId xmlns:a16="http://schemas.microsoft.com/office/drawing/2014/main" val="10000"/>
                  </a:ext>
                </a:extLst>
              </a:tr>
              <a:tr h="606765">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Desktop computer</a:t>
                      </a:r>
                    </a:p>
                  </a:txBody>
                  <a:tcPr marL="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hr-HR" altLang="en-US" sz="1600" b="0" i="0" u="none" strike="noStrike" cap="none" normalizeH="0" baseline="0" dirty="0">
                          <a:ln>
                            <a:noFill/>
                          </a:ln>
                          <a:solidFill>
                            <a:srgbClr val="54565A"/>
                          </a:solidFill>
                          <a:effectLst/>
                          <a:latin typeface="Arial" charset="0"/>
                          <a:ea typeface="Arial" charset="0"/>
                          <a:cs typeface="Arial" charset="0"/>
                          <a:sym typeface="Gill Sans" charset="0"/>
                        </a:rPr>
                        <a:t>80</a:t>
                      </a:r>
                    </a:p>
                  </a:txBody>
                  <a:tcPr marR="468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110</a:t>
                      </a:r>
                    </a:p>
                  </a:txBody>
                  <a:tcPr marR="468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Arial" charset="0"/>
                        <a:ea typeface="Arial" charset="0"/>
                        <a:cs typeface="Arial" charset="0"/>
                        <a:sym typeface="Gill Sans" charset="0"/>
                      </a:endParaRP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alpha val="10000"/>
                      </a:srgbClr>
                    </a:solidFill>
                  </a:tcPr>
                </a:tc>
                <a:extLst>
                  <a:ext uri="{0D108BD9-81ED-4DB2-BD59-A6C34878D82A}">
                    <a16:rowId xmlns:a16="http://schemas.microsoft.com/office/drawing/2014/main" val="10001"/>
                  </a:ext>
                </a:extLst>
              </a:tr>
              <a:tr h="606765">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TV screen</a:t>
                      </a:r>
                    </a:p>
                  </a:txBody>
                  <a:tcPr marL="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12</a:t>
                      </a:r>
                      <a:endParaRPr kumimoji="0" lang="mr-IN" altLang="en-US" sz="1600" b="0" i="0" u="none" strike="noStrike" cap="none" normalizeH="0" baseline="0" dirty="0">
                        <a:ln>
                          <a:noFill/>
                        </a:ln>
                        <a:solidFill>
                          <a:srgbClr val="54565A"/>
                        </a:solidFill>
                        <a:effectLst/>
                        <a:latin typeface="Arial" charset="0"/>
                        <a:ea typeface="Arial" charset="0"/>
                        <a:cs typeface="Arial" charset="0"/>
                        <a:sym typeface="Gill Sans" charset="0"/>
                      </a:endParaRPr>
                    </a:p>
                  </a:txBody>
                  <a:tcPr marR="468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75</a:t>
                      </a:r>
                    </a:p>
                  </a:txBody>
                  <a:tcPr marR="468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Arial" charset="0"/>
                        <a:ea typeface="Arial" charset="0"/>
                        <a:cs typeface="Arial" charset="0"/>
                        <a:sym typeface="Gill Sans" charset="0"/>
                      </a:endParaRP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alpha val="10000"/>
                      </a:srgbClr>
                    </a:solidFill>
                  </a:tcPr>
                </a:tc>
                <a:extLst>
                  <a:ext uri="{0D108BD9-81ED-4DB2-BD59-A6C34878D82A}">
                    <a16:rowId xmlns:a16="http://schemas.microsoft.com/office/drawing/2014/main" val="10002"/>
                  </a:ext>
                </a:extLst>
              </a:tr>
              <a:tr h="606765">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Lights</a:t>
                      </a:r>
                    </a:p>
                  </a:txBody>
                  <a:tcPr marL="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22</a:t>
                      </a:r>
                      <a:endParaRPr kumimoji="0" lang="mr-IN" altLang="en-US" sz="1600" b="0" i="0" u="none" strike="noStrike" cap="none" normalizeH="0" baseline="0" dirty="0">
                        <a:ln>
                          <a:noFill/>
                        </a:ln>
                        <a:solidFill>
                          <a:srgbClr val="54565A"/>
                        </a:solidFill>
                        <a:effectLst/>
                        <a:latin typeface="Arial" charset="0"/>
                        <a:ea typeface="Arial" charset="0"/>
                        <a:cs typeface="Arial" charset="0"/>
                        <a:sym typeface="Gill Sans" charset="0"/>
                      </a:endParaRPr>
                    </a:p>
                  </a:txBody>
                  <a:tcPr marR="468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25</a:t>
                      </a:r>
                    </a:p>
                  </a:txBody>
                  <a:tcPr marR="468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Arial" charset="0"/>
                        <a:ea typeface="Arial" charset="0"/>
                        <a:cs typeface="Arial" charset="0"/>
                        <a:sym typeface="Gill Sans" charset="0"/>
                      </a:endParaRP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alpha val="10000"/>
                      </a:srgbClr>
                    </a:solidFill>
                  </a:tcPr>
                </a:tc>
                <a:extLst>
                  <a:ext uri="{0D108BD9-81ED-4DB2-BD59-A6C34878D82A}">
                    <a16:rowId xmlns:a16="http://schemas.microsoft.com/office/drawing/2014/main" val="10003"/>
                  </a:ext>
                </a:extLst>
              </a:tr>
              <a:tr h="606765">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Air conditioner</a:t>
                      </a:r>
                    </a:p>
                  </a:txBody>
                  <a:tcPr marL="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8</a:t>
                      </a:r>
                      <a:endParaRPr kumimoji="0" lang="mr-IN" altLang="en-US" sz="1600" b="0" i="0" u="none" strike="noStrike" cap="none" normalizeH="0" baseline="0" dirty="0">
                        <a:ln>
                          <a:noFill/>
                        </a:ln>
                        <a:solidFill>
                          <a:srgbClr val="54565A"/>
                        </a:solidFill>
                        <a:effectLst/>
                        <a:latin typeface="Arial" charset="0"/>
                        <a:ea typeface="Arial" charset="0"/>
                        <a:cs typeface="Arial" charset="0"/>
                        <a:sym typeface="Gill Sans" charset="0"/>
                      </a:endParaRPr>
                    </a:p>
                  </a:txBody>
                  <a:tcPr marR="468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54565A"/>
                          </a:solidFill>
                          <a:effectLst/>
                          <a:latin typeface="Arial" charset="0"/>
                          <a:ea typeface="Arial" charset="0"/>
                          <a:cs typeface="Arial" charset="0"/>
                          <a:sym typeface="Gill Sans" charset="0"/>
                        </a:rPr>
                        <a:t>1000</a:t>
                      </a:r>
                      <a:endPar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endParaRPr>
                    </a:p>
                  </a:txBody>
                  <a:tcPr marR="468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Arial" charset="0"/>
                        <a:ea typeface="Arial" charset="0"/>
                        <a:cs typeface="Arial" charset="0"/>
                        <a:sym typeface="Gill Sans" charset="0"/>
                      </a:endParaRP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alpha val="10000"/>
                      </a:srgbClr>
                    </a:solidFill>
                  </a:tcPr>
                </a:tc>
                <a:extLst>
                  <a:ext uri="{0D108BD9-81ED-4DB2-BD59-A6C34878D82A}">
                    <a16:rowId xmlns:a16="http://schemas.microsoft.com/office/drawing/2014/main" val="10004"/>
                  </a:ext>
                </a:extLst>
              </a:tr>
              <a:tr h="606765">
                <a:tc gridSpan="3">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Total energy over 1h =</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alpha val="10000"/>
                      </a:srgbClr>
                    </a:solidFill>
                  </a:tcPr>
                </a:tc>
                <a:tc hMerge="1">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mr-IN"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7">
                        <a:alpha val="10000"/>
                      </a:srgbClr>
                    </a:solidFill>
                  </a:tcPr>
                </a:tc>
                <a:tc hMerge="1">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7">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Arial" charset="0"/>
                        <a:ea typeface="Arial" charset="0"/>
                        <a:cs typeface="Arial" charset="0"/>
                        <a:sym typeface="Gill Sans" charset="0"/>
                      </a:endParaRP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alpha val="10000"/>
                      </a:srgbClr>
                    </a:solidFill>
                  </a:tcPr>
                </a:tc>
                <a:extLst>
                  <a:ext uri="{0D108BD9-81ED-4DB2-BD59-A6C34878D82A}">
                    <a16:rowId xmlns:a16="http://schemas.microsoft.com/office/drawing/2014/main" val="10005"/>
                  </a:ext>
                </a:extLst>
              </a:tr>
            </a:tbl>
          </a:graphicData>
        </a:graphic>
      </p:graphicFrame>
      <p:sp>
        <p:nvSpPr>
          <p:cNvPr id="43" name="object 35"/>
          <p:cNvSpPr txBox="1">
            <a:spLocks/>
          </p:cNvSpPr>
          <p:nvPr/>
        </p:nvSpPr>
        <p:spPr>
          <a:xfrm>
            <a:off x="583223" y="1038913"/>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Task 2</a:t>
            </a:r>
            <a:endParaRPr lang="en-US" sz="3200" b="1" dirty="0">
              <a:solidFill>
                <a:srgbClr val="FF6E00"/>
              </a:solidFill>
              <a:latin typeface="Arial"/>
              <a:cs typeface="Arial"/>
            </a:endParaRPr>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08304" y="3605267"/>
            <a:ext cx="2835973" cy="1890648"/>
          </a:xfrm>
          <a:prstGeom prst="rect">
            <a:avLst/>
          </a:prstGeom>
          <a:ln w="127000" cmpd="dbl">
            <a:solidFill>
              <a:schemeClr val="bg1"/>
            </a:solidFill>
          </a:ln>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987452" y="3564298"/>
            <a:ext cx="2841533" cy="2195585"/>
          </a:xfrm>
          <a:prstGeom prst="rect">
            <a:avLst/>
          </a:prstGeom>
          <a:ln w="38100">
            <a:solidFill>
              <a:schemeClr val="bg1"/>
            </a:solidFill>
          </a:ln>
        </p:spPr>
      </p:pic>
      <p:pic>
        <p:nvPicPr>
          <p:cNvPr id="3" name="Picture 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987452" y="1922615"/>
            <a:ext cx="2969002" cy="1616555"/>
          </a:xfrm>
          <a:prstGeom prst="rect">
            <a:avLst/>
          </a:prstGeom>
        </p:spPr>
      </p:pic>
      <p:sp>
        <p:nvSpPr>
          <p:cNvPr id="11"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253602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5"/>
          <p:cNvSpPr txBox="1">
            <a:spLocks/>
          </p:cNvSpPr>
          <p:nvPr/>
        </p:nvSpPr>
        <p:spPr>
          <a:xfrm>
            <a:off x="571500" y="1028700"/>
            <a:ext cx="42164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Learning Objectives</a:t>
            </a:r>
          </a:p>
        </p:txBody>
      </p:sp>
      <p:sp>
        <p:nvSpPr>
          <p:cNvPr id="13" name="object 36"/>
          <p:cNvSpPr txBox="1"/>
          <p:nvPr/>
        </p:nvSpPr>
        <p:spPr>
          <a:xfrm>
            <a:off x="557217" y="1814735"/>
            <a:ext cx="10790156" cy="3062377"/>
          </a:xfrm>
          <a:prstGeom prst="rect">
            <a:avLst/>
          </a:prstGeom>
        </p:spPr>
        <p:txBody>
          <a:bodyPr vert="horz" wrap="square" lIns="0" tIns="0" rIns="0" bIns="0" rtlCol="0" anchor="t">
            <a:spAutoFit/>
          </a:bodyPr>
          <a:lstStyle/>
          <a:p>
            <a:pPr marL="342900" indent="-342900">
              <a:lnSpc>
                <a:spcPct val="150000"/>
              </a:lnSpc>
              <a:buClr>
                <a:srgbClr val="FF6E00"/>
              </a:buClr>
              <a:buSzPct val="90000"/>
              <a:buFont typeface="Wingdings" charset="2"/>
              <a:buChar char="v"/>
              <a:tabLst>
                <a:tab pos="926465" algn="l"/>
                <a:tab pos="927100" algn="l"/>
              </a:tabLst>
            </a:pPr>
            <a:r>
              <a:rPr lang="en-US" sz="1800" dirty="0">
                <a:solidFill>
                  <a:srgbClr val="54565A"/>
                </a:solidFill>
                <a:latin typeface="Arial" charset="0"/>
                <a:ea typeface="Arial" charset="0"/>
                <a:cs typeface="Arial" charset="0"/>
              </a:rPr>
              <a:t>Read and describe data from bar charts</a:t>
            </a:r>
          </a:p>
          <a:p>
            <a:pPr marL="342900" indent="-342900">
              <a:lnSpc>
                <a:spcPct val="150000"/>
              </a:lnSpc>
              <a:buClr>
                <a:srgbClr val="FF6E00"/>
              </a:buClr>
              <a:buSzPct val="90000"/>
              <a:buFont typeface="Wingdings" charset="2"/>
              <a:buChar char="v"/>
              <a:tabLst>
                <a:tab pos="926465" algn="l"/>
                <a:tab pos="927100" algn="l"/>
              </a:tabLst>
            </a:pPr>
            <a:r>
              <a:rPr lang="en-US" sz="1800" dirty="0">
                <a:solidFill>
                  <a:srgbClr val="54565A"/>
                </a:solidFill>
                <a:latin typeface="Arial" charset="0"/>
                <a:ea typeface="Arial" charset="0"/>
                <a:cs typeface="Arial" charset="0"/>
              </a:rPr>
              <a:t>Compare data from similar charts</a:t>
            </a:r>
          </a:p>
          <a:p>
            <a:pPr marL="342900" indent="-342900">
              <a:lnSpc>
                <a:spcPct val="150000"/>
              </a:lnSpc>
              <a:spcAft>
                <a:spcPts val="1200"/>
              </a:spcAft>
              <a:buClr>
                <a:srgbClr val="FF6E00"/>
              </a:buClr>
              <a:buSzPct val="90000"/>
              <a:buFont typeface="Wingdings" charset="2"/>
              <a:buChar char="v"/>
              <a:tabLst>
                <a:tab pos="926465" algn="l"/>
                <a:tab pos="927100" algn="l"/>
              </a:tabLst>
            </a:pPr>
            <a:r>
              <a:rPr lang="en-US" sz="1800" dirty="0">
                <a:solidFill>
                  <a:srgbClr val="54565A"/>
                </a:solidFill>
                <a:latin typeface="Arial" charset="0"/>
                <a:ea typeface="Arial" charset="0"/>
                <a:cs typeface="Arial" charset="0"/>
              </a:rPr>
              <a:t>Consider how concepts could be applied in everyday life</a:t>
            </a:r>
          </a:p>
          <a:p>
            <a:pPr>
              <a:lnSpc>
                <a:spcPct val="150000"/>
              </a:lnSpc>
              <a:buClr>
                <a:srgbClr val="00AAE7"/>
              </a:buClr>
              <a:buSzPct val="90000"/>
              <a:tabLst>
                <a:tab pos="926465" algn="l"/>
                <a:tab pos="927100" algn="l"/>
              </a:tabLst>
            </a:pPr>
            <a:r>
              <a:rPr lang="en-US" sz="1800" b="1" dirty="0">
                <a:solidFill>
                  <a:srgbClr val="FF6E00"/>
                </a:solidFill>
                <a:latin typeface="Helvetica" charset="0"/>
                <a:ea typeface="Helvetica" charset="0"/>
                <a:cs typeface="Helvetica" charset="0"/>
              </a:rPr>
              <a:t>Learning outcomes:</a:t>
            </a:r>
          </a:p>
          <a:p>
            <a:pPr marL="342900" indent="-342900">
              <a:lnSpc>
                <a:spcPct val="150000"/>
              </a:lnSpc>
              <a:buClr>
                <a:srgbClr val="FF6E00"/>
              </a:buClr>
              <a:buSzPct val="90000"/>
              <a:buFont typeface="Wingdings" charset="2"/>
              <a:buChar char="v"/>
              <a:tabLst>
                <a:tab pos="926465" algn="l"/>
                <a:tab pos="927100" algn="l"/>
              </a:tabLst>
            </a:pPr>
            <a:r>
              <a:rPr lang="en-US" sz="1800" dirty="0">
                <a:solidFill>
                  <a:srgbClr val="54565A"/>
                </a:solidFill>
                <a:latin typeface="Arial" charset="0"/>
                <a:ea typeface="Arial" charset="0"/>
                <a:cs typeface="Arial" charset="0"/>
              </a:rPr>
              <a:t>Methodical and precise measurements</a:t>
            </a:r>
          </a:p>
          <a:p>
            <a:pPr marL="342900" indent="-342900">
              <a:lnSpc>
                <a:spcPct val="150000"/>
              </a:lnSpc>
              <a:buClr>
                <a:srgbClr val="FF6E00"/>
              </a:buClr>
              <a:buSzPct val="90000"/>
              <a:buFont typeface="Wingdings" charset="2"/>
              <a:buChar char="v"/>
              <a:tabLst>
                <a:tab pos="926465" algn="l"/>
                <a:tab pos="927100" algn="l"/>
              </a:tabLst>
            </a:pPr>
            <a:r>
              <a:rPr lang="en-US" sz="1800" dirty="0">
                <a:solidFill>
                  <a:srgbClr val="54565A"/>
                </a:solidFill>
                <a:latin typeface="Arial" charset="0"/>
                <a:ea typeface="Arial" charset="0"/>
                <a:cs typeface="Arial" charset="0"/>
              </a:rPr>
              <a:t>Explanations with reasons based on data</a:t>
            </a:r>
          </a:p>
          <a:p>
            <a:pPr marL="342900" indent="-342900">
              <a:lnSpc>
                <a:spcPct val="150000"/>
              </a:lnSpc>
              <a:buClr>
                <a:srgbClr val="FF6E00"/>
              </a:buClr>
              <a:buSzPct val="90000"/>
              <a:buFont typeface="Wingdings" charset="2"/>
              <a:buChar char="v"/>
              <a:tabLst>
                <a:tab pos="926465" algn="l"/>
                <a:tab pos="927100" algn="l"/>
              </a:tabLst>
            </a:pPr>
            <a:r>
              <a:rPr lang="en-US" sz="1800" dirty="0">
                <a:solidFill>
                  <a:srgbClr val="54565A"/>
                </a:solidFill>
                <a:latin typeface="Arial" charset="0"/>
                <a:ea typeface="Arial" charset="0"/>
                <a:cs typeface="Arial" charset="0"/>
              </a:rPr>
              <a:t>Good ideas with sensible justifications.</a:t>
            </a:r>
          </a:p>
        </p:txBody>
      </p:sp>
      <p:sp>
        <p:nvSpPr>
          <p:cNvPr id="4"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34056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val="0"/>
              </a:ext>
            </a:extLst>
          </a:blip>
          <a:srcRect t="29588" b="5728"/>
          <a:stretch/>
        </p:blipFill>
        <p:spPr>
          <a:xfrm>
            <a:off x="0" y="878400"/>
            <a:ext cx="12224512" cy="5270152"/>
          </a:xfrm>
          <a:prstGeom prst="rect">
            <a:avLst/>
          </a:prstGeom>
        </p:spPr>
      </p:pic>
      <p:sp>
        <p:nvSpPr>
          <p:cNvPr id="10" name="object 36"/>
          <p:cNvSpPr txBox="1">
            <a:spLocks noChangeAspect="1"/>
          </p:cNvSpPr>
          <p:nvPr/>
        </p:nvSpPr>
        <p:spPr>
          <a:xfrm>
            <a:off x="2099713" y="3125101"/>
            <a:ext cx="7984087" cy="761686"/>
          </a:xfrm>
          <a:prstGeom prst="rect">
            <a:avLst/>
          </a:prstGeom>
          <a:solidFill>
            <a:schemeClr val="tx1">
              <a:alpha val="75000"/>
            </a:schemeClr>
          </a:solidFill>
        </p:spPr>
        <p:txBody>
          <a:bodyPr vert="horz" wrap="square" lIns="144000" tIns="140400" rIns="144000" bIns="187200" rtlCol="0">
            <a:spAutoFit/>
          </a:bodyPr>
          <a:lstStyle/>
          <a:p>
            <a:pPr algn="ctr" defTabSz="457200">
              <a:defRPr sz="1600">
                <a:latin typeface="Helvetica"/>
                <a:ea typeface="Helvetica"/>
                <a:cs typeface="Helvetica"/>
                <a:sym typeface="Helvetica"/>
              </a:defRPr>
            </a:pPr>
            <a:r>
              <a:rPr lang="en-GB" sz="2800" b="1" dirty="0">
                <a:solidFill>
                  <a:schemeClr val="bg1"/>
                </a:solidFill>
                <a:latin typeface="Arial"/>
                <a:cs typeface="Arial"/>
              </a:rPr>
              <a:t>Reporting Back - Findings</a:t>
            </a:r>
            <a:endParaRPr lang="en-GB" sz="2800" dirty="0">
              <a:solidFill>
                <a:schemeClr val="bg1"/>
              </a:solidFill>
              <a:latin typeface="Arial"/>
              <a:cs typeface="Arial"/>
            </a:endParaRPr>
          </a:p>
        </p:txBody>
      </p:sp>
      <p:sp>
        <p:nvSpPr>
          <p:cNvPr id="11"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90822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5"/>
          <p:cNvSpPr txBox="1">
            <a:spLocks/>
          </p:cNvSpPr>
          <p:nvPr/>
        </p:nvSpPr>
        <p:spPr>
          <a:xfrm>
            <a:off x="553748"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GB" sz="3200" b="1" spc="-5" dirty="0">
                <a:solidFill>
                  <a:srgbClr val="FF6E00"/>
                </a:solidFill>
                <a:latin typeface="Arial"/>
                <a:cs typeface="Arial"/>
              </a:rPr>
              <a:t>Reporting Back – Findings</a:t>
            </a:r>
            <a:endParaRPr lang="en-US" sz="3200" b="1" dirty="0">
              <a:solidFill>
                <a:srgbClr val="FF6E00"/>
              </a:solidFill>
              <a:latin typeface="Arial"/>
              <a:cs typeface="Arial"/>
            </a:endParaRPr>
          </a:p>
        </p:txBody>
      </p:sp>
      <p:grpSp>
        <p:nvGrpSpPr>
          <p:cNvPr id="9" name="Group 8"/>
          <p:cNvGrpSpPr/>
          <p:nvPr/>
        </p:nvGrpSpPr>
        <p:grpSpPr>
          <a:xfrm>
            <a:off x="3792046" y="2115198"/>
            <a:ext cx="6430477" cy="3234558"/>
            <a:chOff x="3792046" y="1994601"/>
            <a:chExt cx="6430477" cy="3234558"/>
          </a:xfrm>
        </p:grpSpPr>
        <p:sp>
          <p:nvSpPr>
            <p:cNvPr id="10" name="object 36">
              <a:extLst>
                <a:ext uri="{FF2B5EF4-FFF2-40B4-BE49-F238E27FC236}">
                  <a16:creationId xmlns:a16="http://schemas.microsoft.com/office/drawing/2014/main" id="{94D22409-A29F-4C06-B55F-700C7640C896}"/>
                </a:ext>
              </a:extLst>
            </p:cNvPr>
            <p:cNvSpPr txBox="1">
              <a:spLocks/>
            </p:cNvSpPr>
            <p:nvPr/>
          </p:nvSpPr>
          <p:spPr>
            <a:xfrm>
              <a:off x="3792046" y="1994601"/>
              <a:ext cx="5033299" cy="553998"/>
            </a:xfrm>
            <a:prstGeom prst="rect">
              <a:avLst/>
            </a:prstGeom>
            <a:noFill/>
          </p:spPr>
          <p:txBody>
            <a:bodyPr vert="horz" wrap="square" lIns="0" tIns="0" rIns="0" bIns="0" rtlCol="0">
              <a:spAutoFit/>
            </a:bodyPr>
            <a:lstStyle/>
            <a:p>
              <a:r>
                <a:rPr lang="en-GB" sz="1800" b="1" dirty="0">
                  <a:solidFill>
                    <a:srgbClr val="FF6E00"/>
                  </a:solidFill>
                  <a:latin typeface="Arial"/>
                  <a:cs typeface="Arial"/>
                </a:rPr>
                <a:t>Mark Rogers:</a:t>
              </a:r>
            </a:p>
            <a:p>
              <a:r>
                <a:rPr lang="en-GB" sz="1800" b="1" dirty="0">
                  <a:solidFill>
                    <a:srgbClr val="FF6E00"/>
                  </a:solidFill>
                  <a:latin typeface="Arial"/>
                  <a:cs typeface="Arial"/>
                </a:rPr>
                <a:t>INEOS TEAM UK Facilities Manager</a:t>
              </a:r>
            </a:p>
          </p:txBody>
        </p:sp>
        <p:sp>
          <p:nvSpPr>
            <p:cNvPr id="13" name="object 36">
              <a:extLst>
                <a:ext uri="{FF2B5EF4-FFF2-40B4-BE49-F238E27FC236}">
                  <a16:creationId xmlns:a16="http://schemas.microsoft.com/office/drawing/2014/main" id="{94D22409-A29F-4C06-B55F-700C7640C896}"/>
                </a:ext>
              </a:extLst>
            </p:cNvPr>
            <p:cNvSpPr txBox="1">
              <a:spLocks/>
            </p:cNvSpPr>
            <p:nvPr/>
          </p:nvSpPr>
          <p:spPr>
            <a:xfrm>
              <a:off x="3792046" y="2736169"/>
              <a:ext cx="6430477" cy="2492990"/>
            </a:xfrm>
            <a:prstGeom prst="rect">
              <a:avLst/>
            </a:prstGeom>
            <a:noFill/>
          </p:spPr>
          <p:txBody>
            <a:bodyPr vert="horz" wrap="square" lIns="0" tIns="0" rIns="0" bIns="0" rtlCol="0">
              <a:spAutoFit/>
            </a:bodyPr>
            <a:lstStyle/>
            <a:p>
              <a:pPr marL="285750" lvl="1" indent="-285750">
                <a:lnSpc>
                  <a:spcPct val="150000"/>
                </a:lnSpc>
                <a:buClr>
                  <a:srgbClr val="FF6E00"/>
                </a:buClr>
                <a:buFont typeface="Arial" charset="0"/>
                <a:buChar char="•"/>
                <a:tabLst>
                  <a:tab pos="263525" algn="l"/>
                </a:tabLst>
              </a:pPr>
              <a:r>
                <a:rPr lang="en-GB" sz="1800" dirty="0">
                  <a:solidFill>
                    <a:srgbClr val="54565A"/>
                  </a:solidFill>
                  <a:latin typeface="Arial" charset="0"/>
                </a:rPr>
                <a:t>Write down three interesting things that you found out ready </a:t>
              </a:r>
              <a:br>
                <a:rPr lang="en-GB" sz="1800" dirty="0">
                  <a:solidFill>
                    <a:srgbClr val="54565A"/>
                  </a:solidFill>
                  <a:latin typeface="Arial" charset="0"/>
                </a:rPr>
              </a:br>
              <a:r>
                <a:rPr lang="en-GB" sz="1800" dirty="0">
                  <a:solidFill>
                    <a:srgbClr val="54565A"/>
                  </a:solidFill>
                  <a:latin typeface="Arial" charset="0"/>
                </a:rPr>
                <a:t>to feedback to INEOS TEAM UK.</a:t>
              </a:r>
            </a:p>
            <a:p>
              <a:pPr marL="285750" lvl="1" indent="-285750">
                <a:lnSpc>
                  <a:spcPct val="150000"/>
                </a:lnSpc>
                <a:buClr>
                  <a:srgbClr val="FF6E00"/>
                </a:buClr>
                <a:buFont typeface="Arial" charset="0"/>
                <a:buChar char="•"/>
                <a:tabLst>
                  <a:tab pos="263525" algn="l"/>
                </a:tabLst>
              </a:pPr>
              <a:r>
                <a:rPr lang="en-GB" sz="1800" dirty="0">
                  <a:solidFill>
                    <a:srgbClr val="54565A"/>
                  </a:solidFill>
                  <a:latin typeface="Arial" charset="0"/>
                </a:rPr>
                <a:t>What do these mean for the base’s energy use?</a:t>
              </a:r>
            </a:p>
            <a:p>
              <a:pPr marL="285750" lvl="1" indent="-285750">
                <a:lnSpc>
                  <a:spcPct val="150000"/>
                </a:lnSpc>
                <a:buClr>
                  <a:srgbClr val="FF6E00"/>
                </a:buClr>
                <a:buFont typeface="Arial" charset="0"/>
                <a:buChar char="•"/>
                <a:tabLst>
                  <a:tab pos="263525" algn="l"/>
                </a:tabLst>
              </a:pPr>
              <a:r>
                <a:rPr lang="en-GB" sz="1800" dirty="0">
                  <a:solidFill>
                    <a:srgbClr val="54565A"/>
                  </a:solidFill>
                  <a:latin typeface="Arial" charset="0"/>
                </a:rPr>
                <a:t>Do you have any recommendations or questions?</a:t>
              </a:r>
            </a:p>
            <a:p>
              <a:pPr marL="285750" lvl="1" indent="-285750">
                <a:lnSpc>
                  <a:spcPct val="150000"/>
                </a:lnSpc>
                <a:buClr>
                  <a:srgbClr val="FF6E00"/>
                </a:buClr>
                <a:buFont typeface="Arial" charset="0"/>
                <a:buChar char="•"/>
                <a:tabLst>
                  <a:tab pos="263525" algn="l"/>
                </a:tabLst>
              </a:pPr>
              <a:r>
                <a:rPr lang="en-GB" sz="1800" dirty="0">
                  <a:solidFill>
                    <a:srgbClr val="54565A"/>
                  </a:solidFill>
                  <a:latin typeface="Arial" charset="0"/>
                </a:rPr>
                <a:t>How might this apply to your home?</a:t>
              </a:r>
            </a:p>
            <a:p>
              <a:pPr marL="285750" lvl="1" indent="-285750">
                <a:lnSpc>
                  <a:spcPct val="150000"/>
                </a:lnSpc>
                <a:buClr>
                  <a:srgbClr val="FF6E00"/>
                </a:buClr>
                <a:buFont typeface="Arial" charset="0"/>
                <a:buChar char="•"/>
                <a:tabLst>
                  <a:tab pos="263525" algn="l"/>
                </a:tabLst>
              </a:pPr>
              <a:r>
                <a:rPr lang="en-GB" sz="1800" dirty="0">
                  <a:solidFill>
                    <a:srgbClr val="54565A"/>
                  </a:solidFill>
                  <a:latin typeface="Arial" charset="0"/>
                </a:rPr>
                <a:t>What could you do to reduce your electricity bill?</a:t>
              </a:r>
            </a:p>
          </p:txBody>
        </p:sp>
      </p:grpSp>
      <p:sp>
        <p:nvSpPr>
          <p:cNvPr id="11" name="Oval 10"/>
          <p:cNvSpPr/>
          <p:nvPr/>
        </p:nvSpPr>
        <p:spPr>
          <a:xfrm>
            <a:off x="553748" y="2115198"/>
            <a:ext cx="2368800" cy="2368800"/>
          </a:xfrm>
          <a:prstGeom prst="ellipse">
            <a:avLst/>
          </a:prstGeom>
          <a:blipFill>
            <a:blip r:embed="rId3"/>
            <a:srcRect/>
            <a:stretch>
              <a:fillRect l="-9097" t="-2675" r="-6767" b="-3309"/>
            </a:stretch>
          </a:blipFill>
          <a:ln w="44450">
            <a:solidFill>
              <a:srgbClr val="FF6E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215318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val="0"/>
              </a:ext>
            </a:extLst>
          </a:blip>
          <a:srcRect t="29588" b="5728"/>
          <a:stretch/>
        </p:blipFill>
        <p:spPr>
          <a:xfrm>
            <a:off x="0" y="878400"/>
            <a:ext cx="12224512" cy="5270152"/>
          </a:xfrm>
          <a:prstGeom prst="rect">
            <a:avLst/>
          </a:prstGeom>
        </p:spPr>
      </p:pic>
      <p:sp>
        <p:nvSpPr>
          <p:cNvPr id="10" name="object 36"/>
          <p:cNvSpPr txBox="1">
            <a:spLocks noChangeAspect="1"/>
          </p:cNvSpPr>
          <p:nvPr/>
        </p:nvSpPr>
        <p:spPr>
          <a:xfrm>
            <a:off x="2099713" y="3125101"/>
            <a:ext cx="7984087" cy="761686"/>
          </a:xfrm>
          <a:prstGeom prst="rect">
            <a:avLst/>
          </a:prstGeom>
          <a:solidFill>
            <a:schemeClr val="tx1">
              <a:alpha val="75000"/>
            </a:schemeClr>
          </a:solidFill>
        </p:spPr>
        <p:txBody>
          <a:bodyPr vert="horz" wrap="square" lIns="144000" tIns="140400" rIns="144000" bIns="187200" rtlCol="0">
            <a:spAutoFit/>
          </a:bodyPr>
          <a:lstStyle/>
          <a:p>
            <a:pPr algn="ctr" defTabSz="457200">
              <a:defRPr sz="1600">
                <a:latin typeface="Helvetica"/>
                <a:ea typeface="Helvetica"/>
                <a:cs typeface="Helvetica"/>
                <a:sym typeface="Helvetica"/>
              </a:defRPr>
            </a:pPr>
            <a:r>
              <a:rPr lang="en-GB" sz="2800" b="1" dirty="0">
                <a:solidFill>
                  <a:schemeClr val="bg1"/>
                </a:solidFill>
                <a:latin typeface="Arial"/>
                <a:cs typeface="Arial"/>
              </a:rPr>
              <a:t>Worksheet Answers</a:t>
            </a:r>
            <a:endParaRPr lang="en-GB" sz="2800" dirty="0">
              <a:solidFill>
                <a:schemeClr val="bg1"/>
              </a:solidFill>
              <a:latin typeface="Arial"/>
              <a:cs typeface="Arial"/>
            </a:endParaRPr>
          </a:p>
        </p:txBody>
      </p:sp>
      <p:sp>
        <p:nvSpPr>
          <p:cNvPr id="9"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61017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5"/>
          <p:cNvSpPr txBox="1">
            <a:spLocks/>
          </p:cNvSpPr>
          <p:nvPr/>
        </p:nvSpPr>
        <p:spPr>
          <a:xfrm>
            <a:off x="595313"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Answers for Worksheet 11</a:t>
            </a:r>
            <a:r>
              <a:rPr lang="mr-IN" sz="3200" b="1" spc="-5" dirty="0">
                <a:solidFill>
                  <a:srgbClr val="FF6E00"/>
                </a:solidFill>
                <a:latin typeface="Arial"/>
                <a:cs typeface="Arial"/>
              </a:rPr>
              <a:t>–</a:t>
            </a:r>
            <a:r>
              <a:rPr lang="en-US" sz="3200" b="1" spc="-5" dirty="0">
                <a:solidFill>
                  <a:srgbClr val="FF6E00"/>
                </a:solidFill>
                <a:latin typeface="Arial"/>
                <a:cs typeface="Arial"/>
              </a:rPr>
              <a:t>14 L (1)</a:t>
            </a:r>
            <a:endParaRPr lang="en-US" sz="3200" b="1" dirty="0">
              <a:solidFill>
                <a:srgbClr val="FF6E00"/>
              </a:solidFill>
              <a:latin typeface="Arial"/>
              <a:cs typeface="Arial"/>
            </a:endParaRPr>
          </a:p>
        </p:txBody>
      </p:sp>
      <p:sp>
        <p:nvSpPr>
          <p:cNvPr id="6" name="object 36">
            <a:extLst>
              <a:ext uri="{FF2B5EF4-FFF2-40B4-BE49-F238E27FC236}">
                <a16:creationId xmlns:a16="http://schemas.microsoft.com/office/drawing/2014/main" id="{94D22409-A29F-4C06-B55F-700C7640C896}"/>
              </a:ext>
            </a:extLst>
          </p:cNvPr>
          <p:cNvSpPr txBox="1">
            <a:spLocks/>
          </p:cNvSpPr>
          <p:nvPr/>
        </p:nvSpPr>
        <p:spPr>
          <a:xfrm>
            <a:off x="574996" y="1744341"/>
            <a:ext cx="11110185" cy="4443808"/>
          </a:xfrm>
          <a:prstGeom prst="rect">
            <a:avLst/>
          </a:prstGeom>
          <a:noFill/>
        </p:spPr>
        <p:txBody>
          <a:bodyPr vert="horz" wrap="square" lIns="0" tIns="0" rIns="0" bIns="0" numCol="2" spcCol="180000" rtlCol="0">
            <a:noAutofit/>
          </a:bodyPr>
          <a:lstStyle/>
          <a:p>
            <a:pPr marL="342900" indent="-342900">
              <a:buClr>
                <a:srgbClr val="FF6E00"/>
              </a:buClr>
              <a:buFont typeface="+mj-lt"/>
              <a:buAutoNum type="arabicPeriod"/>
            </a:pPr>
            <a:r>
              <a:rPr lang="en-GB" sz="1400" b="1" dirty="0">
                <a:solidFill>
                  <a:srgbClr val="54565A"/>
                </a:solidFill>
                <a:latin typeface="Arial"/>
                <a:cs typeface="Arial"/>
              </a:rPr>
              <a:t> </a:t>
            </a:r>
            <a:endParaRPr lang="en-US" sz="1400" b="1" dirty="0">
              <a:solidFill>
                <a:srgbClr val="54565A"/>
              </a:solidFill>
              <a:latin typeface="Arial"/>
              <a:ea typeface="ＭＳ 明朝"/>
              <a:cs typeface="Arial"/>
            </a:endParaRPr>
          </a:p>
          <a:p>
            <a:pPr marL="952394" lvl="2" indent="-342900">
              <a:buClr>
                <a:srgbClr val="FF6E00"/>
              </a:buClr>
              <a:buFont typeface="+mj-lt"/>
              <a:buAutoNum type="alphaLcParenR"/>
              <a:tabLst>
                <a:tab pos="263525" algn="l"/>
              </a:tabLst>
            </a:pPr>
            <a:r>
              <a:rPr lang="en-GB" sz="1400" dirty="0">
                <a:solidFill>
                  <a:srgbClr val="54565A"/>
                </a:solidFill>
                <a:latin typeface="Arial" charset="0"/>
              </a:rPr>
              <a:t>62</a:t>
            </a:r>
            <a:r>
              <a:rPr lang="mr-IN" sz="1400" dirty="0">
                <a:solidFill>
                  <a:srgbClr val="54565A"/>
                </a:solidFill>
                <a:latin typeface="Arial" charset="0"/>
              </a:rPr>
              <a:t>kWh</a:t>
            </a:r>
          </a:p>
          <a:p>
            <a:pPr marL="952394" lvl="2" indent="-342900">
              <a:buClr>
                <a:srgbClr val="FF6E00"/>
              </a:buClr>
              <a:buFont typeface="+mj-lt"/>
              <a:buAutoNum type="alphaLcParenR"/>
              <a:tabLst>
                <a:tab pos="263525" algn="l"/>
              </a:tabLst>
            </a:pPr>
            <a:r>
              <a:rPr lang="mr-IN" sz="1400" dirty="0">
                <a:solidFill>
                  <a:srgbClr val="54565A"/>
                </a:solidFill>
                <a:latin typeface="Arial" charset="0"/>
              </a:rPr>
              <a:t>2pm</a:t>
            </a:r>
            <a:r>
              <a:rPr lang="en-US" sz="1400" dirty="0">
                <a:solidFill>
                  <a:srgbClr val="54565A"/>
                </a:solidFill>
                <a:latin typeface="Arial" charset="0"/>
              </a:rPr>
              <a:t>–</a:t>
            </a:r>
            <a:r>
              <a:rPr lang="mr-IN" sz="1400" dirty="0">
                <a:solidFill>
                  <a:srgbClr val="54565A"/>
                </a:solidFill>
                <a:latin typeface="Arial" charset="0"/>
              </a:rPr>
              <a:t>3pm = 76kWh, 1pm-2pm = 6</a:t>
            </a:r>
            <a:r>
              <a:rPr lang="en-GB" sz="1400" dirty="0">
                <a:solidFill>
                  <a:srgbClr val="54565A"/>
                </a:solidFill>
                <a:latin typeface="Arial" charset="0"/>
              </a:rPr>
              <a:t>4</a:t>
            </a:r>
            <a:r>
              <a:rPr lang="mr-IN" sz="1400" dirty="0">
                <a:solidFill>
                  <a:srgbClr val="54565A"/>
                </a:solidFill>
                <a:latin typeface="Arial" charset="0"/>
              </a:rPr>
              <a:t>kWh</a:t>
            </a:r>
            <a:r>
              <a:rPr lang="en-GB" sz="1400" dirty="0">
                <a:solidFill>
                  <a:srgbClr val="54565A"/>
                </a:solidFill>
                <a:latin typeface="Arial" charset="0"/>
              </a:rPr>
              <a:t>                   </a:t>
            </a:r>
            <a:r>
              <a:rPr lang="mr-IN" sz="1400" dirty="0">
                <a:solidFill>
                  <a:srgbClr val="54565A"/>
                </a:solidFill>
                <a:latin typeface="Arial" charset="0"/>
              </a:rPr>
              <a:t>76kWh – 6</a:t>
            </a:r>
            <a:r>
              <a:rPr lang="en-GB" sz="1400" dirty="0">
                <a:solidFill>
                  <a:srgbClr val="54565A"/>
                </a:solidFill>
                <a:latin typeface="Arial" charset="0"/>
              </a:rPr>
              <a:t>4</a:t>
            </a:r>
            <a:r>
              <a:rPr lang="mr-IN" sz="1400" dirty="0">
                <a:solidFill>
                  <a:srgbClr val="54565A"/>
                </a:solidFill>
                <a:latin typeface="Arial" charset="0"/>
              </a:rPr>
              <a:t>kWh = 1</a:t>
            </a:r>
            <a:r>
              <a:rPr lang="en-GB" sz="1400" dirty="0">
                <a:solidFill>
                  <a:srgbClr val="54565A"/>
                </a:solidFill>
                <a:latin typeface="Arial" charset="0"/>
              </a:rPr>
              <a:t>2</a:t>
            </a:r>
            <a:r>
              <a:rPr lang="mr-IN" sz="1400" dirty="0">
                <a:solidFill>
                  <a:srgbClr val="54565A"/>
                </a:solidFill>
                <a:latin typeface="Arial" charset="0"/>
              </a:rPr>
              <a:t>kWh</a:t>
            </a:r>
          </a:p>
          <a:p>
            <a:pPr marL="952394" lvl="2" indent="-342900">
              <a:spcAft>
                <a:spcPts val="600"/>
              </a:spcAft>
              <a:buClr>
                <a:srgbClr val="FF6E00"/>
              </a:buClr>
              <a:buFont typeface="+mj-lt"/>
              <a:buAutoNum type="alphaLcParenR"/>
              <a:tabLst>
                <a:tab pos="263525" algn="l"/>
              </a:tabLst>
            </a:pPr>
            <a:r>
              <a:rPr lang="mr-IN" sz="1400" dirty="0">
                <a:solidFill>
                  <a:srgbClr val="54565A"/>
                </a:solidFill>
                <a:latin typeface="Arial" charset="0"/>
              </a:rPr>
              <a:t>12pm-1pm and 2pm-3pm</a:t>
            </a:r>
            <a:endParaRPr lang="en-GB" sz="1400" dirty="0">
              <a:solidFill>
                <a:srgbClr val="54565A"/>
              </a:solidFill>
              <a:latin typeface="Arial" charset="0"/>
            </a:endParaRPr>
          </a:p>
          <a:p>
            <a:pPr marL="342900" indent="-342900">
              <a:buClr>
                <a:srgbClr val="FF6E00"/>
              </a:buClr>
              <a:buFont typeface="+mj-lt"/>
              <a:buAutoNum type="arabicPeriod"/>
            </a:pPr>
            <a:r>
              <a:rPr lang="en-GB" sz="1400" b="1" dirty="0">
                <a:solidFill>
                  <a:srgbClr val="00ABE7"/>
                </a:solidFill>
                <a:latin typeface="Arial"/>
                <a:cs typeface="Arial"/>
              </a:rPr>
              <a:t> </a:t>
            </a:r>
            <a:endParaRPr lang="en-US" sz="1400" b="1" dirty="0">
              <a:solidFill>
                <a:srgbClr val="00ABE7"/>
              </a:solidFill>
              <a:latin typeface="Arial"/>
              <a:ea typeface="ＭＳ 明朝"/>
              <a:cs typeface="Arial"/>
            </a:endParaRPr>
          </a:p>
          <a:p>
            <a:pPr marL="952394" lvl="2" indent="-342900">
              <a:buClr>
                <a:srgbClr val="FF6E00"/>
              </a:buClr>
              <a:buFont typeface="+mj-lt"/>
              <a:buAutoNum type="alphaLcParenR"/>
              <a:tabLst>
                <a:tab pos="263525" algn="l"/>
              </a:tabLst>
            </a:pPr>
            <a:r>
              <a:rPr lang="en-GB" sz="1400" dirty="0">
                <a:solidFill>
                  <a:srgbClr val="54565A"/>
                </a:solidFill>
                <a:latin typeface="Arial" charset="0"/>
              </a:rPr>
              <a:t>As the sun comes up, the power output </a:t>
            </a:r>
            <a:r>
              <a:rPr lang="en-GB" sz="1400" u="sng" dirty="0">
                <a:solidFill>
                  <a:srgbClr val="54565A"/>
                </a:solidFill>
                <a:latin typeface="Arial" charset="0"/>
              </a:rPr>
              <a:t>increases</a:t>
            </a:r>
            <a:r>
              <a:rPr lang="en-GB" sz="1400" dirty="0">
                <a:solidFill>
                  <a:srgbClr val="54565A"/>
                </a:solidFill>
                <a:latin typeface="Arial" charset="0"/>
              </a:rPr>
              <a:t> </a:t>
            </a:r>
            <a:br>
              <a:rPr lang="en-GB" sz="1400" dirty="0">
                <a:solidFill>
                  <a:srgbClr val="54565A"/>
                </a:solidFill>
                <a:latin typeface="Arial" charset="0"/>
              </a:rPr>
            </a:br>
            <a:r>
              <a:rPr lang="en-GB" sz="1400" dirty="0">
                <a:solidFill>
                  <a:srgbClr val="54565A"/>
                </a:solidFill>
                <a:latin typeface="Arial" charset="0"/>
              </a:rPr>
              <a:t>until the middle of the day. </a:t>
            </a:r>
            <a:br>
              <a:rPr lang="en-GB" sz="1400" dirty="0">
                <a:solidFill>
                  <a:srgbClr val="54565A"/>
                </a:solidFill>
                <a:latin typeface="Arial" charset="0"/>
              </a:rPr>
            </a:br>
            <a:r>
              <a:rPr lang="en-GB" sz="1400" dirty="0">
                <a:solidFill>
                  <a:srgbClr val="54565A"/>
                </a:solidFill>
                <a:latin typeface="Arial" charset="0"/>
              </a:rPr>
              <a:t>After that, as the sun goes down, the power </a:t>
            </a:r>
            <a:br>
              <a:rPr lang="en-GB" sz="1400" dirty="0">
                <a:solidFill>
                  <a:srgbClr val="54565A"/>
                </a:solidFill>
                <a:latin typeface="Arial" charset="0"/>
              </a:rPr>
            </a:br>
            <a:r>
              <a:rPr lang="en-GB" sz="1400" dirty="0">
                <a:solidFill>
                  <a:srgbClr val="54565A"/>
                </a:solidFill>
                <a:latin typeface="Arial" charset="0"/>
              </a:rPr>
              <a:t>output </a:t>
            </a:r>
            <a:r>
              <a:rPr lang="en-GB" sz="1400" u="sng" dirty="0">
                <a:solidFill>
                  <a:srgbClr val="54565A"/>
                </a:solidFill>
                <a:latin typeface="Arial" charset="0"/>
              </a:rPr>
              <a:t>decreases</a:t>
            </a:r>
            <a:r>
              <a:rPr lang="en-GB" sz="1400" dirty="0">
                <a:solidFill>
                  <a:srgbClr val="54565A"/>
                </a:solidFill>
                <a:latin typeface="Arial" charset="0"/>
              </a:rPr>
              <a:t>. </a:t>
            </a:r>
          </a:p>
          <a:p>
            <a:pPr marL="952394" lvl="2" indent="-342900">
              <a:spcAft>
                <a:spcPts val="600"/>
              </a:spcAft>
              <a:buClr>
                <a:srgbClr val="FF6E00"/>
              </a:buClr>
              <a:buFont typeface="+mj-lt"/>
              <a:buAutoNum type="alphaLcParenR"/>
              <a:tabLst>
                <a:tab pos="263525" algn="l"/>
              </a:tabLst>
            </a:pPr>
            <a:r>
              <a:rPr lang="en-GB" sz="1400" dirty="0">
                <a:solidFill>
                  <a:srgbClr val="54565A"/>
                </a:solidFill>
                <a:latin typeface="Arial" charset="0"/>
              </a:rPr>
              <a:t>The dip at 1-2pm could have been caused by </a:t>
            </a:r>
            <a:br>
              <a:rPr lang="en-GB" sz="1400" dirty="0">
                <a:solidFill>
                  <a:srgbClr val="54565A"/>
                </a:solidFill>
                <a:latin typeface="Arial" charset="0"/>
              </a:rPr>
            </a:br>
            <a:r>
              <a:rPr lang="en-GB" sz="1400" u="sng" dirty="0">
                <a:solidFill>
                  <a:srgbClr val="54565A"/>
                </a:solidFill>
                <a:latin typeface="Arial" charset="0"/>
              </a:rPr>
              <a:t>clouds</a:t>
            </a:r>
            <a:r>
              <a:rPr lang="en-GB" sz="1400" dirty="0">
                <a:solidFill>
                  <a:srgbClr val="54565A"/>
                </a:solidFill>
                <a:latin typeface="Arial" charset="0"/>
              </a:rPr>
              <a:t> passing in front of the sun.</a:t>
            </a:r>
          </a:p>
          <a:p>
            <a:pPr marL="342900" indent="-342900">
              <a:buClr>
                <a:srgbClr val="FF6E00"/>
              </a:buClr>
              <a:buFont typeface="+mj-lt"/>
              <a:buAutoNum type="arabicPeriod"/>
            </a:pPr>
            <a:r>
              <a:rPr lang="en-GB" sz="1400" b="1" dirty="0">
                <a:solidFill>
                  <a:srgbClr val="54565A"/>
                </a:solidFill>
                <a:latin typeface="Arial"/>
                <a:cs typeface="Arial"/>
              </a:rPr>
              <a:t> </a:t>
            </a:r>
            <a:endParaRPr lang="en-US" sz="1400" b="1" dirty="0">
              <a:solidFill>
                <a:srgbClr val="54565A"/>
              </a:solidFill>
              <a:latin typeface="Arial"/>
              <a:ea typeface="ＭＳ 明朝"/>
              <a:cs typeface="Arial"/>
            </a:endParaRPr>
          </a:p>
          <a:p>
            <a:pPr marL="952394" lvl="2" indent="-342900">
              <a:buClr>
                <a:srgbClr val="FF6E00"/>
              </a:buClr>
              <a:buFont typeface="+mj-lt"/>
              <a:buAutoNum type="alphaLcParenR"/>
              <a:tabLst>
                <a:tab pos="263525" algn="l"/>
              </a:tabLst>
            </a:pPr>
            <a:r>
              <a:rPr lang="en-US" sz="1400" dirty="0">
                <a:solidFill>
                  <a:srgbClr val="54565A"/>
                </a:solidFill>
                <a:latin typeface="Arial" charset="0"/>
              </a:rPr>
              <a:t>See table.</a:t>
            </a:r>
          </a:p>
          <a:p>
            <a:pPr marL="952394" lvl="2" indent="-342900">
              <a:buClr>
                <a:srgbClr val="FF6E00"/>
              </a:buClr>
              <a:buFont typeface="+mj-lt"/>
              <a:buAutoNum type="alphaLcParenR"/>
              <a:tabLst>
                <a:tab pos="263525" algn="l"/>
              </a:tabLst>
            </a:pPr>
            <a:r>
              <a:rPr lang="en-US" sz="1400" dirty="0">
                <a:solidFill>
                  <a:srgbClr val="54565A"/>
                </a:solidFill>
                <a:latin typeface="Arial" charset="0"/>
              </a:rPr>
              <a:t>18,250Wh = 18.25kWh</a:t>
            </a:r>
          </a:p>
          <a:p>
            <a:pPr marL="952394" lvl="2" indent="-342900">
              <a:buClr>
                <a:srgbClr val="FF6E00"/>
              </a:buClr>
              <a:buFont typeface="+mj-lt"/>
              <a:buAutoNum type="alphaLcParenR"/>
              <a:tabLst>
                <a:tab pos="263525" algn="l"/>
              </a:tabLst>
            </a:pPr>
            <a:r>
              <a:rPr lang="en-US" sz="1400" dirty="0">
                <a:solidFill>
                  <a:srgbClr val="54565A"/>
                </a:solidFill>
                <a:latin typeface="Arial" charset="0"/>
              </a:rPr>
              <a:t>Horizontal line should be drawn at 18.25kWh </a:t>
            </a:r>
            <a:br>
              <a:rPr lang="en-US" sz="1400" dirty="0">
                <a:solidFill>
                  <a:srgbClr val="54565A"/>
                </a:solidFill>
                <a:latin typeface="Arial" charset="0"/>
              </a:rPr>
            </a:br>
            <a:r>
              <a:rPr lang="en-US" sz="1400" dirty="0">
                <a:solidFill>
                  <a:srgbClr val="54565A"/>
                </a:solidFill>
                <a:latin typeface="Arial" charset="0"/>
              </a:rPr>
              <a:t>(see later slide).</a:t>
            </a:r>
          </a:p>
          <a:p>
            <a:pPr marL="952394" lvl="2" indent="-342900">
              <a:spcAft>
                <a:spcPts val="600"/>
              </a:spcAft>
              <a:buClr>
                <a:srgbClr val="FF6E00"/>
              </a:buClr>
              <a:buFont typeface="+mj-lt"/>
              <a:buAutoNum type="alphaLcParenR"/>
              <a:tabLst>
                <a:tab pos="263525" algn="l"/>
              </a:tabLst>
            </a:pPr>
            <a:r>
              <a:rPr lang="en-US" sz="1400" dirty="0">
                <a:solidFill>
                  <a:srgbClr val="54565A"/>
                </a:solidFill>
                <a:latin typeface="Arial" charset="0"/>
              </a:rPr>
              <a:t>The solar panels produce power from 8am–7pm </a:t>
            </a:r>
            <a:br>
              <a:rPr lang="en-US" sz="1400" dirty="0">
                <a:solidFill>
                  <a:srgbClr val="54565A"/>
                </a:solidFill>
                <a:latin typeface="Arial" charset="0"/>
              </a:rPr>
            </a:br>
            <a:r>
              <a:rPr lang="en-US" sz="1400" dirty="0">
                <a:solidFill>
                  <a:srgbClr val="54565A"/>
                </a:solidFill>
                <a:latin typeface="Arial" charset="0"/>
              </a:rPr>
              <a:t>(6pm–7pm is 19kWh)</a:t>
            </a:r>
            <a:endParaRPr lang="en-GB" sz="1400" dirty="0">
              <a:solidFill>
                <a:srgbClr val="54565A"/>
              </a:solidFill>
              <a:latin typeface="Arial" charset="0"/>
            </a:endParaRPr>
          </a:p>
          <a:p>
            <a:pPr marL="342900" indent="-342900">
              <a:buClr>
                <a:srgbClr val="FF6E00"/>
              </a:buClr>
              <a:buFont typeface="+mj-lt"/>
              <a:buAutoNum type="arabicPeriod"/>
            </a:pPr>
            <a:r>
              <a:rPr lang="en-GB" sz="1400" b="1" dirty="0">
                <a:solidFill>
                  <a:srgbClr val="54565A"/>
                </a:solidFill>
                <a:latin typeface="Arial"/>
                <a:cs typeface="Arial"/>
              </a:rPr>
              <a:t> </a:t>
            </a:r>
            <a:endParaRPr lang="en-US" sz="1400" b="1" dirty="0">
              <a:solidFill>
                <a:srgbClr val="54565A"/>
              </a:solidFill>
              <a:latin typeface="Arial"/>
              <a:ea typeface="ＭＳ 明朝"/>
              <a:cs typeface="Arial"/>
            </a:endParaRPr>
          </a:p>
          <a:p>
            <a:pPr marL="952394" lvl="2" indent="-342900">
              <a:buClr>
                <a:srgbClr val="FF6E00"/>
              </a:buClr>
              <a:buFont typeface="+mj-lt"/>
              <a:buAutoNum type="alphaLcParenR"/>
              <a:tabLst>
                <a:tab pos="263525" algn="l"/>
              </a:tabLst>
            </a:pPr>
            <a:r>
              <a:rPr lang="en-US" sz="1400" dirty="0" err="1">
                <a:solidFill>
                  <a:srgbClr val="54565A"/>
                </a:solidFill>
                <a:latin typeface="Arial" charset="0"/>
              </a:rPr>
              <a:t>i</a:t>
            </a:r>
            <a:r>
              <a:rPr lang="en-US" sz="1400" dirty="0">
                <a:solidFill>
                  <a:srgbClr val="54565A"/>
                </a:solidFill>
                <a:latin typeface="Arial" charset="0"/>
              </a:rPr>
              <a:t>) 50kWh	ii) 12kWh</a:t>
            </a:r>
          </a:p>
          <a:p>
            <a:pPr marL="952394" lvl="2" indent="-342900">
              <a:buClr>
                <a:srgbClr val="FF6E00"/>
              </a:buClr>
              <a:buFont typeface="+mj-lt"/>
              <a:buAutoNum type="alphaLcParenR"/>
              <a:tabLst>
                <a:tab pos="263525" algn="l"/>
              </a:tabLst>
            </a:pPr>
            <a:r>
              <a:rPr lang="en-US" sz="1400" dirty="0">
                <a:solidFill>
                  <a:srgbClr val="54565A"/>
                </a:solidFill>
                <a:latin typeface="Arial" charset="0"/>
              </a:rPr>
              <a:t>38kWh</a:t>
            </a:r>
          </a:p>
          <a:p>
            <a:pPr marL="952394" lvl="2" indent="-342900">
              <a:buClr>
                <a:srgbClr val="FF6E00"/>
              </a:buClr>
              <a:buFont typeface="+mj-lt"/>
              <a:buAutoNum type="alphaLcParenR"/>
              <a:tabLst>
                <a:tab pos="263525" algn="l"/>
              </a:tabLst>
            </a:pPr>
            <a:r>
              <a:rPr lang="en-US" sz="1400" dirty="0">
                <a:solidFill>
                  <a:srgbClr val="54565A"/>
                </a:solidFill>
                <a:latin typeface="Arial" charset="0"/>
              </a:rPr>
              <a:t>7 hours (8am–9am and 4pm–5pm have values </a:t>
            </a:r>
            <a:br>
              <a:rPr lang="en-US" sz="1400" dirty="0">
                <a:solidFill>
                  <a:srgbClr val="54565A"/>
                </a:solidFill>
                <a:latin typeface="Arial" charset="0"/>
              </a:rPr>
            </a:br>
            <a:r>
              <a:rPr lang="en-US" sz="1400" dirty="0">
                <a:solidFill>
                  <a:srgbClr val="54565A"/>
                </a:solidFill>
                <a:latin typeface="Arial" charset="0"/>
              </a:rPr>
              <a:t>under 1kWh)</a:t>
            </a:r>
          </a:p>
          <a:p>
            <a:pPr marL="952394" lvl="2" indent="-342900">
              <a:buClr>
                <a:srgbClr val="FF6E00"/>
              </a:buClr>
              <a:buFont typeface="+mj-lt"/>
              <a:buAutoNum type="alphaLcParenR"/>
              <a:tabLst>
                <a:tab pos="263525" algn="l"/>
              </a:tabLst>
            </a:pPr>
            <a:r>
              <a:rPr lang="en-US" sz="1400" dirty="0">
                <a:solidFill>
                  <a:srgbClr val="54565A"/>
                </a:solidFill>
                <a:latin typeface="Arial" charset="0"/>
              </a:rPr>
              <a:t>True, the base produces more than 3 times the solar output on 1</a:t>
            </a:r>
            <a:r>
              <a:rPr lang="en-US" sz="1400" baseline="30000" dirty="0">
                <a:solidFill>
                  <a:srgbClr val="54565A"/>
                </a:solidFill>
                <a:latin typeface="Arial" charset="0"/>
              </a:rPr>
              <a:t>st</a:t>
            </a:r>
            <a:r>
              <a:rPr lang="en-US" sz="1400" dirty="0">
                <a:solidFill>
                  <a:srgbClr val="54565A"/>
                </a:solidFill>
                <a:latin typeface="Arial" charset="0"/>
              </a:rPr>
              <a:t> August than 1</a:t>
            </a:r>
            <a:r>
              <a:rPr lang="en-US" sz="1400" baseline="30000" dirty="0">
                <a:solidFill>
                  <a:srgbClr val="54565A"/>
                </a:solidFill>
                <a:latin typeface="Arial" charset="0"/>
              </a:rPr>
              <a:t>st</a:t>
            </a:r>
            <a:r>
              <a:rPr lang="en-US" sz="1400" dirty="0">
                <a:solidFill>
                  <a:srgbClr val="54565A"/>
                </a:solidFill>
                <a:latin typeface="Arial" charset="0"/>
              </a:rPr>
              <a:t> January for that hour</a:t>
            </a:r>
            <a:br>
              <a:rPr lang="en-US" sz="1400" dirty="0">
                <a:solidFill>
                  <a:srgbClr val="54565A"/>
                </a:solidFill>
                <a:latin typeface="Arial" charset="0"/>
              </a:rPr>
            </a:br>
            <a:r>
              <a:rPr lang="en-US" sz="1400" dirty="0">
                <a:solidFill>
                  <a:srgbClr val="54565A"/>
                </a:solidFill>
                <a:latin typeface="Arial" charset="0"/>
              </a:rPr>
              <a:t>1</a:t>
            </a:r>
            <a:r>
              <a:rPr lang="en-US" sz="1400" baseline="30000" dirty="0">
                <a:solidFill>
                  <a:srgbClr val="54565A"/>
                </a:solidFill>
                <a:latin typeface="Arial" charset="0"/>
              </a:rPr>
              <a:t>st</a:t>
            </a:r>
            <a:r>
              <a:rPr lang="en-US" sz="1400" dirty="0">
                <a:solidFill>
                  <a:srgbClr val="54565A"/>
                </a:solidFill>
                <a:latin typeface="Arial" charset="0"/>
              </a:rPr>
              <a:t> Aug = 71kWh, 1</a:t>
            </a:r>
            <a:r>
              <a:rPr lang="en-US" sz="1400" baseline="30000" dirty="0">
                <a:solidFill>
                  <a:srgbClr val="54565A"/>
                </a:solidFill>
                <a:latin typeface="Arial" charset="0"/>
              </a:rPr>
              <a:t>st</a:t>
            </a:r>
            <a:r>
              <a:rPr lang="en-US" sz="1400" dirty="0">
                <a:solidFill>
                  <a:srgbClr val="54565A"/>
                </a:solidFill>
                <a:latin typeface="Arial" charset="0"/>
              </a:rPr>
              <a:t> Jan = 22kWh.  </a:t>
            </a:r>
            <a:br>
              <a:rPr lang="en-US" sz="1400" dirty="0">
                <a:solidFill>
                  <a:srgbClr val="54565A"/>
                </a:solidFill>
                <a:latin typeface="Arial" charset="0"/>
              </a:rPr>
            </a:br>
            <a:r>
              <a:rPr lang="en-US" sz="1400" dirty="0">
                <a:solidFill>
                  <a:srgbClr val="54565A"/>
                </a:solidFill>
                <a:latin typeface="Arial" charset="0"/>
              </a:rPr>
              <a:t>22 x 3 = 66.  71 is more than 66.  </a:t>
            </a:r>
          </a:p>
          <a:p>
            <a:pPr marL="0" lvl="1" indent="355600">
              <a:tabLst>
                <a:tab pos="263525" algn="l"/>
              </a:tabLst>
            </a:pPr>
            <a:endParaRPr lang="en-GB" sz="1400" dirty="0">
              <a:solidFill>
                <a:srgbClr val="4D5C6F"/>
              </a:solidFill>
              <a:latin typeface="Arial" charset="0"/>
            </a:endParaRPr>
          </a:p>
          <a:p>
            <a:pPr marL="0" lvl="1" indent="355600">
              <a:tabLst>
                <a:tab pos="263525" algn="l"/>
              </a:tabLst>
            </a:pPr>
            <a:endParaRPr lang="en-GB" sz="1400" dirty="0">
              <a:solidFill>
                <a:srgbClr val="4D5C6F"/>
              </a:solidFill>
              <a:latin typeface="Arial" charset="0"/>
            </a:endParaRPr>
          </a:p>
          <a:p>
            <a:pPr lvl="0"/>
            <a:endParaRPr lang="en-US" sz="1400" dirty="0">
              <a:solidFill>
                <a:srgbClr val="4D5C6F"/>
              </a:solidFill>
              <a:latin typeface="Arial"/>
              <a:ea typeface="ＭＳ 明朝"/>
              <a:cs typeface="Arial"/>
            </a:endParaRPr>
          </a:p>
        </p:txBody>
      </p:sp>
      <p:graphicFrame>
        <p:nvGraphicFramePr>
          <p:cNvPr id="7" name="Table 6">
            <a:extLst>
              <a:ext uri="{FF2B5EF4-FFF2-40B4-BE49-F238E27FC236}">
                <a16:creationId xmlns:a16="http://schemas.microsoft.com/office/drawing/2014/main" id="{74424EE5-78CD-4CDA-B9D6-F402AB4D9143}"/>
              </a:ext>
            </a:extLst>
          </p:cNvPr>
          <p:cNvGraphicFramePr>
            <a:graphicFrameLocks noGrp="1"/>
          </p:cNvGraphicFramePr>
          <p:nvPr>
            <p:extLst>
              <p:ext uri="{D42A27DB-BD31-4B8C-83A1-F6EECF244321}">
                <p14:modId xmlns:p14="http://schemas.microsoft.com/office/powerpoint/2010/main" val="1373699873"/>
              </p:ext>
            </p:extLst>
          </p:nvPr>
        </p:nvGraphicFramePr>
        <p:xfrm>
          <a:off x="6785811" y="3869407"/>
          <a:ext cx="4899370" cy="2167642"/>
        </p:xfrm>
        <a:graphic>
          <a:graphicData uri="http://schemas.openxmlformats.org/drawingml/2006/table">
            <a:tbl>
              <a:tblPr/>
              <a:tblGrid>
                <a:gridCol w="1570615">
                  <a:extLst>
                    <a:ext uri="{9D8B030D-6E8A-4147-A177-3AD203B41FA5}">
                      <a16:colId xmlns:a16="http://schemas.microsoft.com/office/drawing/2014/main" val="20000"/>
                    </a:ext>
                  </a:extLst>
                </a:gridCol>
                <a:gridCol w="916772">
                  <a:extLst>
                    <a:ext uri="{9D8B030D-6E8A-4147-A177-3AD203B41FA5}">
                      <a16:colId xmlns:a16="http://schemas.microsoft.com/office/drawing/2014/main" val="20001"/>
                    </a:ext>
                  </a:extLst>
                </a:gridCol>
                <a:gridCol w="1298760">
                  <a:extLst>
                    <a:ext uri="{9D8B030D-6E8A-4147-A177-3AD203B41FA5}">
                      <a16:colId xmlns:a16="http://schemas.microsoft.com/office/drawing/2014/main" val="20003"/>
                    </a:ext>
                  </a:extLst>
                </a:gridCol>
                <a:gridCol w="1113223">
                  <a:extLst>
                    <a:ext uri="{9D8B030D-6E8A-4147-A177-3AD203B41FA5}">
                      <a16:colId xmlns:a16="http://schemas.microsoft.com/office/drawing/2014/main" val="20002"/>
                    </a:ext>
                  </a:extLst>
                </a:gridCol>
              </a:tblGrid>
              <a:tr h="489942">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Equipment</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Quantity</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Energy used in 1hour (</a:t>
                      </a:r>
                      <a:r>
                        <a:rPr kumimoji="0" lang="en-GB" altLang="en-US" sz="1200" b="1" i="0" u="none" strike="noStrike" cap="none" normalizeH="0" baseline="0" dirty="0" err="1">
                          <a:ln>
                            <a:noFill/>
                          </a:ln>
                          <a:solidFill>
                            <a:srgbClr val="FFFFFF"/>
                          </a:solidFill>
                          <a:effectLst/>
                          <a:latin typeface="Arial"/>
                          <a:ea typeface="ヒラギノ角ゴ ProN W3" charset="-128"/>
                          <a:cs typeface="Arial"/>
                          <a:sym typeface="Gill Sans" charset="0"/>
                        </a:rPr>
                        <a:t>Wh</a:t>
                      </a: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Quantity x energy (</a:t>
                      </a:r>
                      <a:r>
                        <a:rPr kumimoji="0" lang="en-GB" altLang="en-US" sz="1200" b="1" i="0" u="none" strike="noStrike" cap="none" normalizeH="0" baseline="0" dirty="0" err="1">
                          <a:ln>
                            <a:noFill/>
                          </a:ln>
                          <a:solidFill>
                            <a:srgbClr val="FFFFFF"/>
                          </a:solidFill>
                          <a:effectLst/>
                          <a:latin typeface="Arial"/>
                          <a:ea typeface="ヒラギノ角ゴ ProN W3" charset="-128"/>
                          <a:cs typeface="Arial"/>
                          <a:sym typeface="Gill Sans" charset="0"/>
                        </a:rPr>
                        <a:t>Wh</a:t>
                      </a: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extLst>
                  <a:ext uri="{0D108BD9-81ED-4DB2-BD59-A6C34878D82A}">
                    <a16:rowId xmlns:a16="http://schemas.microsoft.com/office/drawing/2014/main" val="10000"/>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Desktop computer</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hr-HR" altLang="en-US" sz="1200" b="0" i="0" u="none" strike="noStrike" cap="none" normalizeH="0" baseline="0" dirty="0">
                          <a:ln>
                            <a:noFill/>
                          </a:ln>
                          <a:solidFill>
                            <a:srgbClr val="54565A"/>
                          </a:solidFill>
                          <a:effectLst/>
                          <a:latin typeface="Arial" charset="0"/>
                          <a:ea typeface="Arial" charset="0"/>
                          <a:cs typeface="Arial" charset="0"/>
                          <a:sym typeface="Gill Sans" charset="0"/>
                        </a:rPr>
                        <a:t>80</a:t>
                      </a:r>
                    </a:p>
                  </a:txBody>
                  <a:tcPr marL="90000" marR="36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110Wh</a:t>
                      </a:r>
                    </a:p>
                  </a:txBody>
                  <a:tcPr marR="32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8,800Wh</a:t>
                      </a:r>
                    </a:p>
                  </a:txBody>
                  <a:tcPr marR="18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1"/>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TV screen</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12</a:t>
                      </a:r>
                      <a:endParaRPr kumimoji="0" lang="mr-IN" altLang="en-US" sz="1200" b="0" i="0" u="none" strike="noStrike" cap="none" normalizeH="0" baseline="0" dirty="0">
                        <a:ln>
                          <a:noFill/>
                        </a:ln>
                        <a:solidFill>
                          <a:srgbClr val="54565A"/>
                        </a:solidFill>
                        <a:effectLst/>
                        <a:latin typeface="Arial" charset="0"/>
                        <a:ea typeface="Arial" charset="0"/>
                        <a:cs typeface="Arial" charset="0"/>
                        <a:sym typeface="Gill Sans" charset="0"/>
                      </a:endParaRPr>
                    </a:p>
                  </a:txBody>
                  <a:tcPr marL="90000" marR="36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75Wh</a:t>
                      </a:r>
                    </a:p>
                  </a:txBody>
                  <a:tcPr marR="32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900Wh</a:t>
                      </a:r>
                    </a:p>
                  </a:txBody>
                  <a:tcPr marR="18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2"/>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Lights</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22</a:t>
                      </a:r>
                      <a:endParaRPr kumimoji="0" lang="mr-IN" altLang="en-US" sz="1200" b="0" i="0" u="none" strike="noStrike" cap="none" normalizeH="0" baseline="0" dirty="0">
                        <a:ln>
                          <a:noFill/>
                        </a:ln>
                        <a:solidFill>
                          <a:srgbClr val="54565A"/>
                        </a:solidFill>
                        <a:effectLst/>
                        <a:latin typeface="Arial" charset="0"/>
                        <a:ea typeface="Arial" charset="0"/>
                        <a:cs typeface="Arial" charset="0"/>
                        <a:sym typeface="Gill Sans" charset="0"/>
                      </a:endParaRPr>
                    </a:p>
                  </a:txBody>
                  <a:tcPr marL="90000" marR="36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25Wh</a:t>
                      </a:r>
                    </a:p>
                  </a:txBody>
                  <a:tcPr marR="32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550Wh</a:t>
                      </a:r>
                    </a:p>
                  </a:txBody>
                  <a:tcPr marR="18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3"/>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Air conditioner</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8</a:t>
                      </a:r>
                      <a:endParaRPr kumimoji="0" lang="mr-IN" altLang="en-US" sz="1200" b="0" i="0" u="none" strike="noStrike" cap="none" normalizeH="0" baseline="0" dirty="0">
                        <a:ln>
                          <a:noFill/>
                        </a:ln>
                        <a:solidFill>
                          <a:srgbClr val="54565A"/>
                        </a:solidFill>
                        <a:effectLst/>
                        <a:latin typeface="Arial" charset="0"/>
                        <a:ea typeface="Arial" charset="0"/>
                        <a:cs typeface="Arial" charset="0"/>
                        <a:sym typeface="Gill Sans" charset="0"/>
                      </a:endParaRPr>
                    </a:p>
                  </a:txBody>
                  <a:tcPr marL="90000" marR="36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1000Wh</a:t>
                      </a:r>
                    </a:p>
                  </a:txBody>
                  <a:tcPr marR="32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8000Wh</a:t>
                      </a:r>
                    </a:p>
                  </a:txBody>
                  <a:tcPr marR="18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4"/>
                  </a:ext>
                </a:extLst>
              </a:tr>
              <a:tr h="335540">
                <a:tc gridSpan="3">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Total energy over 1h =</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hMerge="1">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mr-IN"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7">
                        <a:alpha val="10000"/>
                      </a:srgbClr>
                    </a:solidFill>
                  </a:tcPr>
                </a:tc>
                <a:tc hMerge="1">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7">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18,250Wh</a:t>
                      </a:r>
                    </a:p>
                  </a:txBody>
                  <a:tcPr marR="18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5"/>
                  </a:ext>
                </a:extLst>
              </a:tr>
            </a:tbl>
          </a:graphicData>
        </a:graphic>
      </p:graphicFrame>
      <p:sp>
        <p:nvSpPr>
          <p:cNvPr id="5"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417132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5"/>
          <p:cNvSpPr txBox="1">
            <a:spLocks/>
          </p:cNvSpPr>
          <p:nvPr/>
        </p:nvSpPr>
        <p:spPr>
          <a:xfrm>
            <a:off x="595313"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Answers for Worksheet 11</a:t>
            </a:r>
            <a:r>
              <a:rPr lang="mr-IN" sz="3200" b="1" spc="-5" dirty="0">
                <a:solidFill>
                  <a:srgbClr val="FF6E00"/>
                </a:solidFill>
                <a:latin typeface="Arial"/>
                <a:cs typeface="Arial"/>
              </a:rPr>
              <a:t>–</a:t>
            </a:r>
            <a:r>
              <a:rPr lang="en-US" sz="3200" b="1" spc="-5" dirty="0">
                <a:solidFill>
                  <a:srgbClr val="FF6E00"/>
                </a:solidFill>
                <a:latin typeface="Arial"/>
                <a:cs typeface="Arial"/>
              </a:rPr>
              <a:t>14 L (2)</a:t>
            </a:r>
            <a:endParaRPr lang="en-US" sz="3200" b="1" dirty="0">
              <a:solidFill>
                <a:srgbClr val="FF6E00"/>
              </a:solidFill>
              <a:latin typeface="Arial"/>
              <a:cs typeface="Arial"/>
            </a:endParaRPr>
          </a:p>
        </p:txBody>
      </p:sp>
      <p:sp>
        <p:nvSpPr>
          <p:cNvPr id="6" name="object 36">
            <a:extLst>
              <a:ext uri="{FF2B5EF4-FFF2-40B4-BE49-F238E27FC236}">
                <a16:creationId xmlns:a16="http://schemas.microsoft.com/office/drawing/2014/main" id="{94D22409-A29F-4C06-B55F-700C7640C896}"/>
              </a:ext>
            </a:extLst>
          </p:cNvPr>
          <p:cNvSpPr txBox="1">
            <a:spLocks/>
          </p:cNvSpPr>
          <p:nvPr/>
        </p:nvSpPr>
        <p:spPr>
          <a:xfrm>
            <a:off x="595312" y="1744341"/>
            <a:ext cx="11198103" cy="1523494"/>
          </a:xfrm>
          <a:prstGeom prst="rect">
            <a:avLst/>
          </a:prstGeom>
          <a:noFill/>
        </p:spPr>
        <p:txBody>
          <a:bodyPr vert="horz" wrap="square" lIns="0" tIns="0" rIns="0" bIns="0" numCol="1" spcCol="180000" rtlCol="0">
            <a:spAutoFit/>
          </a:bodyPr>
          <a:lstStyle/>
          <a:p>
            <a:pPr marL="342900" indent="-342900">
              <a:spcAft>
                <a:spcPts val="600"/>
              </a:spcAft>
              <a:buClr>
                <a:srgbClr val="FF6E00"/>
              </a:buClr>
              <a:buFont typeface="+mj-lt"/>
              <a:buAutoNum type="arabicPeriod" startAt="5"/>
            </a:pPr>
            <a:r>
              <a:rPr lang="en-GB" sz="1400" b="1" dirty="0">
                <a:solidFill>
                  <a:srgbClr val="54565A"/>
                </a:solidFill>
                <a:latin typeface="Arial"/>
                <a:cs typeface="Arial"/>
              </a:rPr>
              <a:t> </a:t>
            </a:r>
            <a:endParaRPr lang="en-US" sz="1400" b="1" dirty="0">
              <a:solidFill>
                <a:srgbClr val="54565A"/>
              </a:solidFill>
              <a:latin typeface="Arial"/>
              <a:ea typeface="ＭＳ 明朝"/>
              <a:cs typeface="Arial"/>
            </a:endParaRPr>
          </a:p>
          <a:p>
            <a:pPr marL="952394" lvl="2" indent="-342900">
              <a:spcAft>
                <a:spcPts val="600"/>
              </a:spcAft>
              <a:buClr>
                <a:srgbClr val="FF6E00"/>
              </a:buClr>
              <a:buFont typeface="+mj-lt"/>
              <a:buAutoNum type="alphaLcParenR"/>
              <a:tabLst>
                <a:tab pos="263525" algn="l"/>
              </a:tabLst>
            </a:pPr>
            <a:r>
              <a:rPr lang="en-US" sz="1400" dirty="0">
                <a:solidFill>
                  <a:srgbClr val="54565A"/>
                </a:solidFill>
                <a:latin typeface="Arial" charset="0"/>
              </a:rPr>
              <a:t>In the summer, the power output from the solar panels is </a:t>
            </a:r>
            <a:r>
              <a:rPr lang="en-US" sz="1400" u="sng" dirty="0">
                <a:solidFill>
                  <a:srgbClr val="54565A"/>
                </a:solidFill>
                <a:latin typeface="Arial" charset="0"/>
              </a:rPr>
              <a:t>higher</a:t>
            </a:r>
            <a:r>
              <a:rPr lang="en-US" sz="1400" dirty="0">
                <a:solidFill>
                  <a:srgbClr val="54565A"/>
                </a:solidFill>
                <a:latin typeface="Arial" charset="0"/>
              </a:rPr>
              <a:t> than in the winter. This is because he sun is </a:t>
            </a:r>
            <a:r>
              <a:rPr lang="en-US" sz="1400" u="sng" dirty="0">
                <a:solidFill>
                  <a:srgbClr val="54565A"/>
                </a:solidFill>
                <a:latin typeface="Arial" charset="0"/>
              </a:rPr>
              <a:t>higher</a:t>
            </a:r>
            <a:r>
              <a:rPr lang="en-US" sz="1400" dirty="0">
                <a:solidFill>
                  <a:srgbClr val="54565A"/>
                </a:solidFill>
                <a:latin typeface="Arial" charset="0"/>
              </a:rPr>
              <a:t> </a:t>
            </a:r>
            <a:br>
              <a:rPr lang="en-US" sz="1400" dirty="0">
                <a:solidFill>
                  <a:srgbClr val="54565A"/>
                </a:solidFill>
                <a:latin typeface="Arial" charset="0"/>
              </a:rPr>
            </a:br>
            <a:r>
              <a:rPr lang="en-US" sz="1400" dirty="0">
                <a:solidFill>
                  <a:srgbClr val="54565A"/>
                </a:solidFill>
                <a:latin typeface="Arial" charset="0"/>
              </a:rPr>
              <a:t>in the sky during the summer.</a:t>
            </a:r>
          </a:p>
          <a:p>
            <a:pPr marL="952394" lvl="2" indent="-342900">
              <a:spcAft>
                <a:spcPts val="600"/>
              </a:spcAft>
              <a:buClr>
                <a:srgbClr val="FF6E00"/>
              </a:buClr>
              <a:buFont typeface="+mj-lt"/>
              <a:buAutoNum type="alphaLcParenR"/>
              <a:tabLst>
                <a:tab pos="263525" algn="l"/>
              </a:tabLst>
            </a:pPr>
            <a:r>
              <a:rPr lang="en-US" sz="1400" dirty="0">
                <a:solidFill>
                  <a:srgbClr val="54565A"/>
                </a:solidFill>
                <a:latin typeface="Arial" charset="0"/>
              </a:rPr>
              <a:t>In the winter, the solar array produces electricity for </a:t>
            </a:r>
            <a:r>
              <a:rPr lang="en-US" sz="1400" u="sng" dirty="0">
                <a:solidFill>
                  <a:srgbClr val="54565A"/>
                </a:solidFill>
                <a:latin typeface="Arial" charset="0"/>
              </a:rPr>
              <a:t>fewer</a:t>
            </a:r>
            <a:r>
              <a:rPr lang="en-US" sz="1400" dirty="0">
                <a:solidFill>
                  <a:srgbClr val="54565A"/>
                </a:solidFill>
                <a:latin typeface="Arial" charset="0"/>
              </a:rPr>
              <a:t> hours than in the summer. This is because the sun rises </a:t>
            </a:r>
            <a:r>
              <a:rPr lang="en-US" sz="1400" u="sng" dirty="0">
                <a:solidFill>
                  <a:srgbClr val="54565A"/>
                </a:solidFill>
                <a:latin typeface="Arial" charset="0"/>
              </a:rPr>
              <a:t>later</a:t>
            </a:r>
            <a:r>
              <a:rPr lang="en-US" sz="1400" dirty="0">
                <a:solidFill>
                  <a:srgbClr val="54565A"/>
                </a:solidFill>
                <a:latin typeface="Arial" charset="0"/>
              </a:rPr>
              <a:t> and sets </a:t>
            </a:r>
            <a:r>
              <a:rPr lang="en-US" sz="1400" u="sng" dirty="0">
                <a:solidFill>
                  <a:srgbClr val="54565A"/>
                </a:solidFill>
                <a:latin typeface="Arial" charset="0"/>
              </a:rPr>
              <a:t>earlier</a:t>
            </a:r>
            <a:r>
              <a:rPr lang="en-US" sz="1400" dirty="0">
                <a:solidFill>
                  <a:srgbClr val="54565A"/>
                </a:solidFill>
                <a:latin typeface="Arial" charset="0"/>
              </a:rPr>
              <a:t> in the winter than in the summer. </a:t>
            </a:r>
          </a:p>
          <a:p>
            <a:pPr marL="342900" indent="-342900">
              <a:spcAft>
                <a:spcPts val="600"/>
              </a:spcAft>
              <a:buClr>
                <a:srgbClr val="FF6E00"/>
              </a:buClr>
              <a:buFont typeface="+mj-lt"/>
              <a:buAutoNum type="arabicPeriod" startAt="5"/>
            </a:pPr>
            <a:r>
              <a:rPr lang="en-GB" sz="1400" b="1" dirty="0">
                <a:solidFill>
                  <a:srgbClr val="00ABE7"/>
                </a:solidFill>
                <a:latin typeface="Arial"/>
                <a:cs typeface="Arial"/>
              </a:rPr>
              <a:t> </a:t>
            </a:r>
            <a:endParaRPr lang="en-US" sz="1400" b="1" dirty="0">
              <a:solidFill>
                <a:srgbClr val="00ABE7"/>
              </a:solidFill>
              <a:latin typeface="Arial"/>
              <a:ea typeface="ＭＳ 明朝"/>
              <a:cs typeface="Arial"/>
            </a:endParaRPr>
          </a:p>
        </p:txBody>
      </p:sp>
      <p:graphicFrame>
        <p:nvGraphicFramePr>
          <p:cNvPr id="5" name="Table 4">
            <a:extLst>
              <a:ext uri="{FF2B5EF4-FFF2-40B4-BE49-F238E27FC236}">
                <a16:creationId xmlns:a16="http://schemas.microsoft.com/office/drawing/2014/main" id="{74424EE5-78CD-4CDA-B9D6-F402AB4D9143}"/>
              </a:ext>
            </a:extLst>
          </p:cNvPr>
          <p:cNvGraphicFramePr>
            <a:graphicFrameLocks noGrp="1"/>
          </p:cNvGraphicFramePr>
          <p:nvPr>
            <p:extLst>
              <p:ext uri="{D42A27DB-BD31-4B8C-83A1-F6EECF244321}">
                <p14:modId xmlns:p14="http://schemas.microsoft.com/office/powerpoint/2010/main" val="738455057"/>
              </p:ext>
            </p:extLst>
          </p:nvPr>
        </p:nvGraphicFramePr>
        <p:xfrm>
          <a:off x="1217579" y="3226790"/>
          <a:ext cx="8279348" cy="2662670"/>
        </p:xfrm>
        <a:graphic>
          <a:graphicData uri="http://schemas.openxmlformats.org/drawingml/2006/table">
            <a:tbl>
              <a:tblPr/>
              <a:tblGrid>
                <a:gridCol w="2069837">
                  <a:extLst>
                    <a:ext uri="{9D8B030D-6E8A-4147-A177-3AD203B41FA5}">
                      <a16:colId xmlns:a16="http://schemas.microsoft.com/office/drawing/2014/main" val="20000"/>
                    </a:ext>
                  </a:extLst>
                </a:gridCol>
                <a:gridCol w="2069837">
                  <a:extLst>
                    <a:ext uri="{9D8B030D-6E8A-4147-A177-3AD203B41FA5}">
                      <a16:colId xmlns:a16="http://schemas.microsoft.com/office/drawing/2014/main" val="20001"/>
                    </a:ext>
                  </a:extLst>
                </a:gridCol>
                <a:gridCol w="2069837">
                  <a:extLst>
                    <a:ext uri="{9D8B030D-6E8A-4147-A177-3AD203B41FA5}">
                      <a16:colId xmlns:a16="http://schemas.microsoft.com/office/drawing/2014/main" val="20003"/>
                    </a:ext>
                  </a:extLst>
                </a:gridCol>
                <a:gridCol w="2069837">
                  <a:extLst>
                    <a:ext uri="{9D8B030D-6E8A-4147-A177-3AD203B41FA5}">
                      <a16:colId xmlns:a16="http://schemas.microsoft.com/office/drawing/2014/main" val="20002"/>
                    </a:ext>
                  </a:extLst>
                </a:gridCol>
              </a:tblGrid>
              <a:tr h="64943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Device</a:t>
                      </a:r>
                    </a:p>
                  </a:txBody>
                  <a:tcPr marL="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Power requirement</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Can run for free?</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Number of panels needed</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extLst>
                  <a:ext uri="{0D108BD9-81ED-4DB2-BD59-A6C34878D82A}">
                    <a16:rowId xmlns:a16="http://schemas.microsoft.com/office/drawing/2014/main" val="10000"/>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42” TV</a:t>
                      </a:r>
                    </a:p>
                  </a:txBody>
                  <a:tcPr marL="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hr-HR" altLang="en-US" sz="1200" b="0" i="0" u="none" strike="noStrike" cap="none" normalizeH="0" baseline="0" dirty="0">
                          <a:ln>
                            <a:noFill/>
                          </a:ln>
                          <a:solidFill>
                            <a:srgbClr val="54565A"/>
                          </a:solidFill>
                          <a:effectLst/>
                          <a:latin typeface="Arial" charset="0"/>
                          <a:ea typeface="Arial" charset="0"/>
                          <a:cs typeface="Arial" charset="0"/>
                          <a:sym typeface="Gill Sans" charset="0"/>
                        </a:rPr>
                        <a:t>75W</a:t>
                      </a:r>
                    </a:p>
                  </a:txBody>
                  <a:tcPr marR="827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Yes/</a:t>
                      </a:r>
                      <a:r>
                        <a:rPr kumimoji="0" lang="en-GB" altLang="en-US" sz="1200" b="0" i="0" u="none" strike="sngStrike" cap="none" normalizeH="0" baseline="0" dirty="0">
                          <a:ln>
                            <a:noFill/>
                          </a:ln>
                          <a:solidFill>
                            <a:srgbClr val="54565A"/>
                          </a:solidFill>
                          <a:effectLst/>
                          <a:latin typeface="Arial" charset="0"/>
                          <a:ea typeface="Arial" charset="0"/>
                          <a:cs typeface="Arial" charset="0"/>
                          <a:sym typeface="Gill Sans" charset="0"/>
                        </a:rPr>
                        <a:t>No</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1</a:t>
                      </a:r>
                    </a:p>
                  </a:txBody>
                  <a:tcPr marR="1007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1"/>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Xbox One</a:t>
                      </a:r>
                    </a:p>
                  </a:txBody>
                  <a:tcPr marL="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110W</a:t>
                      </a:r>
                      <a:endParaRPr kumimoji="0" lang="mr-IN" altLang="en-US" sz="1200" b="0" i="0" u="none" strike="noStrike" cap="none" normalizeH="0" baseline="0" dirty="0">
                        <a:ln>
                          <a:noFill/>
                        </a:ln>
                        <a:solidFill>
                          <a:srgbClr val="54565A"/>
                        </a:solidFill>
                        <a:effectLst/>
                        <a:latin typeface="Arial" charset="0"/>
                        <a:ea typeface="Arial" charset="0"/>
                        <a:cs typeface="Arial" charset="0"/>
                        <a:sym typeface="Gill Sans" charset="0"/>
                      </a:endParaRPr>
                    </a:p>
                  </a:txBody>
                  <a:tcPr marR="827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Yes/</a:t>
                      </a:r>
                      <a:r>
                        <a:rPr kumimoji="0" lang="en-GB" altLang="en-US" sz="1200" b="0" i="0" u="none" strike="sngStrike" cap="none" normalizeH="0" baseline="0" dirty="0">
                          <a:ln>
                            <a:noFill/>
                          </a:ln>
                          <a:solidFill>
                            <a:srgbClr val="54565A"/>
                          </a:solidFill>
                          <a:effectLst/>
                          <a:latin typeface="Arial" charset="0"/>
                          <a:ea typeface="Arial" charset="0"/>
                          <a:cs typeface="Arial" charset="0"/>
                          <a:sym typeface="Gill Sans" charset="0"/>
                        </a:rPr>
                        <a:t>No</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1</a:t>
                      </a:r>
                    </a:p>
                  </a:txBody>
                  <a:tcPr marR="1007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2"/>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PlayStation 4</a:t>
                      </a:r>
                    </a:p>
                  </a:txBody>
                  <a:tcPr marL="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137W</a:t>
                      </a:r>
                      <a:endParaRPr kumimoji="0" lang="mr-IN" altLang="en-US" sz="1200" b="0" i="0" u="none" strike="noStrike" cap="none" normalizeH="0" baseline="0" dirty="0">
                        <a:ln>
                          <a:noFill/>
                        </a:ln>
                        <a:solidFill>
                          <a:srgbClr val="54565A"/>
                        </a:solidFill>
                        <a:effectLst/>
                        <a:latin typeface="Arial" charset="0"/>
                        <a:ea typeface="Arial" charset="0"/>
                        <a:cs typeface="Arial" charset="0"/>
                        <a:sym typeface="Gill Sans" charset="0"/>
                      </a:endParaRPr>
                    </a:p>
                  </a:txBody>
                  <a:tcPr marR="827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sngStrike" cap="none" normalizeH="0" baseline="0" dirty="0">
                          <a:ln>
                            <a:noFill/>
                          </a:ln>
                          <a:solidFill>
                            <a:srgbClr val="54565A"/>
                          </a:solidFill>
                          <a:effectLst/>
                          <a:latin typeface="Arial" charset="0"/>
                          <a:ea typeface="Arial" charset="0"/>
                          <a:cs typeface="Arial" charset="0"/>
                          <a:sym typeface="Gill Sans" charset="0"/>
                        </a:rPr>
                        <a:t>Yes</a:t>
                      </a: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/No</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2</a:t>
                      </a:r>
                    </a:p>
                  </a:txBody>
                  <a:tcPr marR="1007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3"/>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Laptop</a:t>
                      </a:r>
                    </a:p>
                  </a:txBody>
                  <a:tcPr marL="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70W</a:t>
                      </a:r>
                      <a:endParaRPr kumimoji="0" lang="mr-IN" altLang="en-US" sz="1200" b="0" i="0" u="none" strike="noStrike" cap="none" normalizeH="0" baseline="0" dirty="0">
                        <a:ln>
                          <a:noFill/>
                        </a:ln>
                        <a:solidFill>
                          <a:srgbClr val="54565A"/>
                        </a:solidFill>
                        <a:effectLst/>
                        <a:latin typeface="Arial" charset="0"/>
                        <a:ea typeface="Arial" charset="0"/>
                        <a:cs typeface="Arial" charset="0"/>
                        <a:sym typeface="Gill Sans" charset="0"/>
                      </a:endParaRPr>
                    </a:p>
                  </a:txBody>
                  <a:tcPr marR="827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Yes/</a:t>
                      </a:r>
                      <a:r>
                        <a:rPr kumimoji="0" lang="en-GB" altLang="en-US" sz="1200" b="0" i="0" u="none" strike="sngStrike" cap="none" normalizeH="0" baseline="0" dirty="0">
                          <a:ln>
                            <a:noFill/>
                          </a:ln>
                          <a:solidFill>
                            <a:srgbClr val="54565A"/>
                          </a:solidFill>
                          <a:effectLst/>
                          <a:latin typeface="Arial" charset="0"/>
                          <a:ea typeface="Arial" charset="0"/>
                          <a:cs typeface="Arial" charset="0"/>
                          <a:sym typeface="Gill Sans" charset="0"/>
                        </a:rPr>
                        <a:t>No</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1</a:t>
                      </a:r>
                    </a:p>
                  </a:txBody>
                  <a:tcPr marR="1007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4"/>
                  </a:ext>
                </a:extLst>
              </a:tr>
              <a:tr h="335540">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Washing machine</a:t>
                      </a:r>
                    </a:p>
                  </a:txBody>
                  <a:tcPr marL="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500W</a:t>
                      </a:r>
                      <a:endParaRPr kumimoji="0" lang="mr-IN" altLang="en-US" sz="1200" b="0" i="0" u="none" strike="noStrike" cap="none" normalizeH="0" baseline="0" dirty="0">
                        <a:ln>
                          <a:noFill/>
                        </a:ln>
                        <a:solidFill>
                          <a:srgbClr val="54565A"/>
                        </a:solidFill>
                        <a:effectLst/>
                        <a:latin typeface="Arial" charset="0"/>
                        <a:ea typeface="Arial" charset="0"/>
                        <a:cs typeface="Arial" charset="0"/>
                        <a:sym typeface="Gill Sans" charset="0"/>
                      </a:endParaRPr>
                    </a:p>
                  </a:txBody>
                  <a:tcPr marR="827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sngStrike" cap="none" normalizeH="0" baseline="0" dirty="0">
                          <a:ln>
                            <a:noFill/>
                          </a:ln>
                          <a:solidFill>
                            <a:srgbClr val="54565A"/>
                          </a:solidFill>
                          <a:effectLst/>
                          <a:latin typeface="Arial" charset="0"/>
                          <a:ea typeface="Arial" charset="0"/>
                          <a:cs typeface="Arial" charset="0"/>
                          <a:sym typeface="Gill Sans" charset="0"/>
                        </a:rPr>
                        <a:t>Yes</a:t>
                      </a: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/No</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5</a:t>
                      </a:r>
                    </a:p>
                  </a:txBody>
                  <a:tcPr marR="1007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5"/>
                  </a:ext>
                </a:extLst>
              </a:tr>
              <a:tr h="335540">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Kettle</a:t>
                      </a:r>
                    </a:p>
                  </a:txBody>
                  <a:tcPr marL="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2200W</a:t>
                      </a:r>
                      <a:endParaRPr kumimoji="0" lang="mr-IN" altLang="en-US" sz="1200" b="0" i="0" u="none" strike="noStrike" cap="none" normalizeH="0" baseline="0" dirty="0">
                        <a:ln>
                          <a:noFill/>
                        </a:ln>
                        <a:solidFill>
                          <a:srgbClr val="54565A"/>
                        </a:solidFill>
                        <a:effectLst/>
                        <a:latin typeface="Arial" charset="0"/>
                        <a:ea typeface="Arial" charset="0"/>
                        <a:cs typeface="Arial" charset="0"/>
                        <a:sym typeface="Gill Sans" charset="0"/>
                      </a:endParaRPr>
                    </a:p>
                  </a:txBody>
                  <a:tcPr marR="827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sngStrike" cap="none" normalizeH="0" baseline="0" dirty="0">
                          <a:ln>
                            <a:noFill/>
                          </a:ln>
                          <a:solidFill>
                            <a:srgbClr val="54565A"/>
                          </a:solidFill>
                          <a:effectLst/>
                          <a:latin typeface="Arial" charset="0"/>
                          <a:ea typeface="Arial" charset="0"/>
                          <a:cs typeface="Arial" charset="0"/>
                          <a:sym typeface="Gill Sans" charset="0"/>
                        </a:rPr>
                        <a:t>Yes</a:t>
                      </a: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/No</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20</a:t>
                      </a:r>
                    </a:p>
                  </a:txBody>
                  <a:tcPr marR="1007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6"/>
                  </a:ext>
                </a:extLst>
              </a:tr>
            </a:tbl>
          </a:graphicData>
        </a:graphic>
      </p:graphicFrame>
      <p:sp>
        <p:nvSpPr>
          <p:cNvPr id="7"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975140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5"/>
          <p:cNvSpPr txBox="1">
            <a:spLocks/>
          </p:cNvSpPr>
          <p:nvPr/>
        </p:nvSpPr>
        <p:spPr>
          <a:xfrm>
            <a:off x="595313"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Answers for Worksheet 11</a:t>
            </a:r>
            <a:r>
              <a:rPr lang="mr-IN" sz="3200" b="1" spc="-5" dirty="0">
                <a:solidFill>
                  <a:srgbClr val="FF6E00"/>
                </a:solidFill>
                <a:latin typeface="Arial"/>
                <a:cs typeface="Arial"/>
              </a:rPr>
              <a:t>–</a:t>
            </a:r>
            <a:r>
              <a:rPr lang="en-US" sz="3200" b="1" spc="-5" dirty="0">
                <a:solidFill>
                  <a:srgbClr val="FF6E00"/>
                </a:solidFill>
                <a:latin typeface="Arial"/>
                <a:cs typeface="Arial"/>
              </a:rPr>
              <a:t>14 H (1)</a:t>
            </a:r>
            <a:endParaRPr lang="en-US" sz="3200" b="1" dirty="0">
              <a:solidFill>
                <a:srgbClr val="FF6E00"/>
              </a:solidFill>
              <a:latin typeface="Arial"/>
              <a:cs typeface="Arial"/>
            </a:endParaRPr>
          </a:p>
        </p:txBody>
      </p:sp>
      <p:sp>
        <p:nvSpPr>
          <p:cNvPr id="6" name="object 36">
            <a:extLst>
              <a:ext uri="{FF2B5EF4-FFF2-40B4-BE49-F238E27FC236}">
                <a16:creationId xmlns:a16="http://schemas.microsoft.com/office/drawing/2014/main" id="{94D22409-A29F-4C06-B55F-700C7640C896}"/>
              </a:ext>
            </a:extLst>
          </p:cNvPr>
          <p:cNvSpPr txBox="1">
            <a:spLocks/>
          </p:cNvSpPr>
          <p:nvPr/>
        </p:nvSpPr>
        <p:spPr>
          <a:xfrm>
            <a:off x="574996" y="1744341"/>
            <a:ext cx="11110185" cy="3806227"/>
          </a:xfrm>
          <a:prstGeom prst="rect">
            <a:avLst/>
          </a:prstGeom>
          <a:noFill/>
        </p:spPr>
        <p:txBody>
          <a:bodyPr vert="horz" wrap="square" lIns="0" tIns="0" rIns="0" bIns="0" numCol="2" spcCol="180000" rtlCol="0">
            <a:noAutofit/>
          </a:bodyPr>
          <a:lstStyle/>
          <a:p>
            <a:pPr marL="342900" indent="-342900">
              <a:buClr>
                <a:srgbClr val="FF6E00"/>
              </a:buClr>
              <a:buFont typeface="+mj-lt"/>
              <a:buAutoNum type="arabicPeriod"/>
            </a:pPr>
            <a:r>
              <a:rPr lang="en-GB" sz="1400" b="1" dirty="0">
                <a:solidFill>
                  <a:srgbClr val="00ABE7"/>
                </a:solidFill>
                <a:latin typeface="Arial"/>
                <a:cs typeface="Arial"/>
              </a:rPr>
              <a:t> </a:t>
            </a:r>
            <a:endParaRPr lang="en-US" sz="1400" b="1" dirty="0">
              <a:solidFill>
                <a:srgbClr val="00ABE7"/>
              </a:solidFill>
              <a:latin typeface="Arial"/>
              <a:ea typeface="ＭＳ 明朝"/>
              <a:cs typeface="Arial"/>
            </a:endParaRPr>
          </a:p>
          <a:p>
            <a:pPr marL="952394" lvl="2" indent="-342900">
              <a:buClr>
                <a:srgbClr val="FF6E00"/>
              </a:buClr>
              <a:buFont typeface="+mj-lt"/>
              <a:buAutoNum type="alphaLcParenR"/>
              <a:tabLst>
                <a:tab pos="263525" algn="l"/>
              </a:tabLst>
            </a:pPr>
            <a:r>
              <a:rPr lang="mr-IN" sz="1400" dirty="0">
                <a:solidFill>
                  <a:srgbClr val="54565A"/>
                </a:solidFill>
                <a:latin typeface="Arial" charset="0"/>
              </a:rPr>
              <a:t>71kWh</a:t>
            </a:r>
            <a:endParaRPr lang="en-US" sz="1400" dirty="0">
              <a:solidFill>
                <a:srgbClr val="54565A"/>
              </a:solidFill>
              <a:latin typeface="Arial" charset="0"/>
            </a:endParaRPr>
          </a:p>
          <a:p>
            <a:pPr marL="952394" lvl="2" indent="-342900">
              <a:buClr>
                <a:srgbClr val="FF6E00"/>
              </a:buClr>
              <a:buFont typeface="+mj-lt"/>
              <a:buAutoNum type="alphaLcParenR"/>
              <a:tabLst>
                <a:tab pos="263525" algn="l"/>
              </a:tabLst>
            </a:pPr>
            <a:r>
              <a:rPr lang="en-US" sz="1400" dirty="0">
                <a:solidFill>
                  <a:srgbClr val="54565A"/>
                </a:solidFill>
                <a:latin typeface="Arial" charset="0"/>
              </a:rPr>
              <a:t>2pm–3pm = 76kWh, 9pm–10pm = 39kWh  </a:t>
            </a:r>
            <a:br>
              <a:rPr lang="en-US" sz="1400" dirty="0">
                <a:solidFill>
                  <a:srgbClr val="54565A"/>
                </a:solidFill>
                <a:latin typeface="Arial" charset="0"/>
              </a:rPr>
            </a:br>
            <a:r>
              <a:rPr lang="en-US" sz="1400" dirty="0">
                <a:solidFill>
                  <a:srgbClr val="54565A"/>
                </a:solidFill>
                <a:latin typeface="Arial" charset="0"/>
              </a:rPr>
              <a:t>76kWh – 39kWh = 37kWh</a:t>
            </a:r>
          </a:p>
          <a:p>
            <a:pPr marL="952394" lvl="2" indent="-342900">
              <a:buClr>
                <a:srgbClr val="FF6E00"/>
              </a:buClr>
              <a:buFont typeface="+mj-lt"/>
              <a:buAutoNum type="alphaLcParenR"/>
              <a:tabLst>
                <a:tab pos="263525" algn="l"/>
              </a:tabLst>
            </a:pPr>
            <a:r>
              <a:rPr lang="en-US" sz="1400" dirty="0">
                <a:solidFill>
                  <a:srgbClr val="54565A"/>
                </a:solidFill>
                <a:latin typeface="Arial" charset="0"/>
              </a:rPr>
              <a:t>11am–12pm and 1pm–2pm</a:t>
            </a:r>
          </a:p>
          <a:p>
            <a:pPr marL="952394" lvl="2" indent="-342900">
              <a:spcAft>
                <a:spcPts val="600"/>
              </a:spcAft>
              <a:buClr>
                <a:srgbClr val="FF6E00"/>
              </a:buClr>
              <a:buFont typeface="+mj-lt"/>
              <a:buAutoNum type="alphaLcParenR"/>
              <a:tabLst>
                <a:tab pos="263525" algn="l"/>
              </a:tabLst>
            </a:pPr>
            <a:r>
              <a:rPr lang="en-US" sz="1400" dirty="0">
                <a:solidFill>
                  <a:srgbClr val="54565A"/>
                </a:solidFill>
                <a:latin typeface="Arial" charset="0"/>
              </a:rPr>
              <a:t>12pm –1pm and 2pm –3pm </a:t>
            </a:r>
            <a:endParaRPr lang="mr-IN" sz="1400" dirty="0">
              <a:solidFill>
                <a:srgbClr val="54565A"/>
              </a:solidFill>
              <a:latin typeface="Arial" charset="0"/>
            </a:endParaRPr>
          </a:p>
          <a:p>
            <a:pPr marL="342900" indent="-342900">
              <a:buClr>
                <a:srgbClr val="FF6E00"/>
              </a:buClr>
              <a:buFont typeface="+mj-lt"/>
              <a:buAutoNum type="arabicPeriod"/>
            </a:pPr>
            <a:r>
              <a:rPr lang="en-GB" sz="1400" b="1" dirty="0">
                <a:solidFill>
                  <a:srgbClr val="54565A"/>
                </a:solidFill>
                <a:latin typeface="Arial"/>
                <a:cs typeface="Arial"/>
              </a:rPr>
              <a:t> </a:t>
            </a:r>
            <a:endParaRPr lang="en-US" sz="1400" b="1" dirty="0">
              <a:solidFill>
                <a:srgbClr val="54565A"/>
              </a:solidFill>
              <a:latin typeface="Arial"/>
              <a:ea typeface="ＭＳ 明朝"/>
              <a:cs typeface="Arial"/>
            </a:endParaRPr>
          </a:p>
          <a:p>
            <a:pPr marL="952394" lvl="2" indent="-342900">
              <a:spcAft>
                <a:spcPts val="600"/>
              </a:spcAft>
              <a:buClr>
                <a:srgbClr val="FF6E00"/>
              </a:buClr>
              <a:buFont typeface="+mj-lt"/>
              <a:buAutoNum type="alphaLcParenR"/>
              <a:tabLst>
                <a:tab pos="263525" algn="l"/>
              </a:tabLst>
            </a:pPr>
            <a:r>
              <a:rPr lang="en-GB" sz="1400" dirty="0">
                <a:solidFill>
                  <a:srgbClr val="54565A"/>
                </a:solidFill>
                <a:latin typeface="Arial" charset="0"/>
              </a:rPr>
              <a:t>Starts low (as sun rises) at around 7 am, increases to a maximum at 2pm</a:t>
            </a:r>
            <a:r>
              <a:rPr lang="en-US" sz="1400" dirty="0">
                <a:solidFill>
                  <a:srgbClr val="54565A"/>
                </a:solidFill>
                <a:latin typeface="Arial" charset="0"/>
              </a:rPr>
              <a:t> –3pm</a:t>
            </a:r>
            <a:r>
              <a:rPr lang="en-GB" sz="1400" dirty="0">
                <a:solidFill>
                  <a:srgbClr val="54565A"/>
                </a:solidFill>
                <a:latin typeface="Arial" charset="0"/>
              </a:rPr>
              <a:t>, decreases (as sun sets) until 9pm. Dip likely caused by cloud/rain.</a:t>
            </a:r>
          </a:p>
          <a:p>
            <a:pPr marL="342900" indent="-342900">
              <a:buClr>
                <a:srgbClr val="FF6E00"/>
              </a:buClr>
              <a:buFont typeface="+mj-lt"/>
              <a:buAutoNum type="arabicPeriod"/>
            </a:pPr>
            <a:r>
              <a:rPr lang="en-GB" sz="1400" b="1" dirty="0">
                <a:solidFill>
                  <a:srgbClr val="54565A"/>
                </a:solidFill>
                <a:latin typeface="Arial"/>
                <a:cs typeface="Arial"/>
              </a:rPr>
              <a:t> </a:t>
            </a:r>
            <a:endParaRPr lang="en-US" sz="1400" b="1" dirty="0">
              <a:solidFill>
                <a:srgbClr val="54565A"/>
              </a:solidFill>
              <a:latin typeface="Arial"/>
              <a:ea typeface="ＭＳ 明朝"/>
              <a:cs typeface="Arial"/>
            </a:endParaRPr>
          </a:p>
          <a:p>
            <a:pPr marL="952394" lvl="2" indent="-342900">
              <a:buClr>
                <a:srgbClr val="FF6E00"/>
              </a:buClr>
              <a:buFont typeface="+mj-lt"/>
              <a:buAutoNum type="alphaLcParenR"/>
              <a:tabLst>
                <a:tab pos="263525" algn="l"/>
              </a:tabLst>
            </a:pPr>
            <a:r>
              <a:rPr lang="en-US" sz="1400" dirty="0">
                <a:solidFill>
                  <a:srgbClr val="54565A"/>
                </a:solidFill>
                <a:latin typeface="Arial" charset="0"/>
              </a:rPr>
              <a:t>See table. </a:t>
            </a:r>
          </a:p>
          <a:p>
            <a:pPr marL="952394" lvl="2" indent="-342900">
              <a:buClr>
                <a:srgbClr val="FF6E00"/>
              </a:buClr>
              <a:buFont typeface="+mj-lt"/>
              <a:buAutoNum type="alphaLcParenR"/>
              <a:tabLst>
                <a:tab pos="263525" algn="l"/>
              </a:tabLst>
            </a:pPr>
            <a:r>
              <a:rPr lang="en-US" sz="1400" dirty="0">
                <a:solidFill>
                  <a:srgbClr val="54565A"/>
                </a:solidFill>
                <a:latin typeface="Arial" charset="0"/>
              </a:rPr>
              <a:t>18,250Wh = 18.25kWh</a:t>
            </a:r>
          </a:p>
          <a:p>
            <a:pPr marL="952394" lvl="2" indent="-342900">
              <a:buClr>
                <a:srgbClr val="FF6E00"/>
              </a:buClr>
              <a:buFont typeface="+mj-lt"/>
              <a:buAutoNum type="alphaLcParenR"/>
              <a:tabLst>
                <a:tab pos="263525" algn="l"/>
              </a:tabLst>
            </a:pPr>
            <a:r>
              <a:rPr lang="en-US" sz="1400" dirty="0">
                <a:solidFill>
                  <a:srgbClr val="54565A"/>
                </a:solidFill>
                <a:latin typeface="Arial" charset="0"/>
              </a:rPr>
              <a:t>Horizontal line should be drawn at 18.25kWh </a:t>
            </a:r>
            <a:br>
              <a:rPr lang="en-US" sz="1400" dirty="0">
                <a:solidFill>
                  <a:srgbClr val="54565A"/>
                </a:solidFill>
                <a:latin typeface="Arial" charset="0"/>
              </a:rPr>
            </a:br>
            <a:r>
              <a:rPr lang="en-US" sz="1400" dirty="0">
                <a:solidFill>
                  <a:srgbClr val="54565A"/>
                </a:solidFill>
                <a:latin typeface="Arial" charset="0"/>
              </a:rPr>
              <a:t>(see later slide)</a:t>
            </a:r>
          </a:p>
          <a:p>
            <a:pPr marL="952394" lvl="2" indent="-342900">
              <a:spcAft>
                <a:spcPts val="600"/>
              </a:spcAft>
              <a:buClr>
                <a:srgbClr val="FF6E00"/>
              </a:buClr>
              <a:buFont typeface="+mj-lt"/>
              <a:buAutoNum type="alphaLcParenR"/>
              <a:tabLst>
                <a:tab pos="263525" algn="l"/>
              </a:tabLst>
            </a:pPr>
            <a:r>
              <a:rPr lang="en-US" sz="1400" dirty="0">
                <a:solidFill>
                  <a:srgbClr val="54565A"/>
                </a:solidFill>
                <a:latin typeface="Arial" charset="0"/>
              </a:rPr>
              <a:t>Can run equipment from solar energy 8am–7pm.</a:t>
            </a:r>
            <a:endParaRPr lang="en-GB" sz="1400" dirty="0">
              <a:solidFill>
                <a:srgbClr val="54565A"/>
              </a:solidFill>
              <a:latin typeface="Arial" charset="0"/>
            </a:endParaRPr>
          </a:p>
          <a:p>
            <a:pPr marL="342900" indent="-342900">
              <a:buClr>
                <a:srgbClr val="FF6E00"/>
              </a:buClr>
              <a:buFont typeface="+mj-lt"/>
              <a:buAutoNum type="arabicPeriod"/>
            </a:pPr>
            <a:r>
              <a:rPr lang="en-GB" sz="1400" b="1" dirty="0">
                <a:solidFill>
                  <a:srgbClr val="54565A"/>
                </a:solidFill>
                <a:latin typeface="Arial"/>
                <a:cs typeface="Arial"/>
              </a:rPr>
              <a:t> </a:t>
            </a:r>
            <a:endParaRPr lang="en-US" sz="1400" b="1" dirty="0">
              <a:solidFill>
                <a:srgbClr val="54565A"/>
              </a:solidFill>
              <a:latin typeface="Arial"/>
              <a:ea typeface="ＭＳ 明朝"/>
              <a:cs typeface="Arial"/>
            </a:endParaRPr>
          </a:p>
          <a:p>
            <a:pPr marL="952394" lvl="2" indent="-342900">
              <a:buClr>
                <a:srgbClr val="FF6E00"/>
              </a:buClr>
              <a:buFont typeface="+mj-lt"/>
              <a:buAutoNum type="alphaLcParenR"/>
              <a:tabLst>
                <a:tab pos="263525" algn="l"/>
              </a:tabLst>
            </a:pPr>
            <a:r>
              <a:rPr lang="en-US" sz="1400" dirty="0">
                <a:solidFill>
                  <a:srgbClr val="54565A"/>
                </a:solidFill>
                <a:latin typeface="Arial" charset="0"/>
              </a:rPr>
              <a:t>1</a:t>
            </a:r>
            <a:r>
              <a:rPr lang="en-US" sz="1400" baseline="30000" dirty="0">
                <a:solidFill>
                  <a:srgbClr val="54565A"/>
                </a:solidFill>
                <a:latin typeface="Arial" charset="0"/>
              </a:rPr>
              <a:t>st</a:t>
            </a:r>
            <a:r>
              <a:rPr lang="en-US" sz="1400" dirty="0">
                <a:solidFill>
                  <a:srgbClr val="54565A"/>
                </a:solidFill>
                <a:latin typeface="Arial" charset="0"/>
              </a:rPr>
              <a:t> Aug = 50kWh,  1</a:t>
            </a:r>
            <a:r>
              <a:rPr lang="en-US" sz="1400" baseline="30000" dirty="0">
                <a:solidFill>
                  <a:srgbClr val="54565A"/>
                </a:solidFill>
                <a:latin typeface="Arial" charset="0"/>
              </a:rPr>
              <a:t>st</a:t>
            </a:r>
            <a:r>
              <a:rPr lang="en-US" sz="1400" dirty="0">
                <a:solidFill>
                  <a:srgbClr val="54565A"/>
                </a:solidFill>
                <a:latin typeface="Arial" charset="0"/>
              </a:rPr>
              <a:t> Jan = 12kWh</a:t>
            </a:r>
            <a:br>
              <a:rPr lang="en-US" sz="1400" dirty="0">
                <a:solidFill>
                  <a:srgbClr val="54565A"/>
                </a:solidFill>
                <a:latin typeface="Arial" charset="0"/>
              </a:rPr>
            </a:br>
            <a:r>
              <a:rPr lang="en-US" sz="1400" dirty="0">
                <a:solidFill>
                  <a:srgbClr val="54565A"/>
                </a:solidFill>
                <a:latin typeface="Arial" charset="0"/>
              </a:rPr>
              <a:t>50kWh-12kWh = 38kWh</a:t>
            </a:r>
          </a:p>
          <a:p>
            <a:pPr marL="952394" lvl="2" indent="-342900">
              <a:buClr>
                <a:srgbClr val="FF6E00"/>
              </a:buClr>
              <a:buFont typeface="+mj-lt"/>
              <a:buAutoNum type="alphaLcParenR"/>
              <a:tabLst>
                <a:tab pos="263525" algn="l"/>
              </a:tabLst>
            </a:pPr>
            <a:r>
              <a:rPr lang="en-US" sz="1400" dirty="0">
                <a:solidFill>
                  <a:srgbClr val="54565A"/>
                </a:solidFill>
                <a:latin typeface="Arial" charset="0"/>
              </a:rPr>
              <a:t>7 hours (ignore 8am–9am and 4pm-5pm as below 1kWh)</a:t>
            </a:r>
          </a:p>
          <a:p>
            <a:pPr marL="952394" lvl="2" indent="-342900">
              <a:buClr>
                <a:srgbClr val="FF6E00"/>
              </a:buClr>
              <a:buFont typeface="+mj-lt"/>
              <a:buAutoNum type="alphaLcParenR"/>
              <a:tabLst>
                <a:tab pos="263525" algn="l"/>
              </a:tabLst>
            </a:pPr>
            <a:r>
              <a:rPr lang="en-US" sz="1400" dirty="0">
                <a:solidFill>
                  <a:srgbClr val="54565A"/>
                </a:solidFill>
                <a:latin typeface="Arial" charset="0"/>
              </a:rPr>
              <a:t>2pm–3pm with a difference of 62kWh</a:t>
            </a:r>
          </a:p>
          <a:p>
            <a:pPr marL="952394" lvl="2" indent="-342900">
              <a:buClr>
                <a:srgbClr val="FF6E00"/>
              </a:buClr>
              <a:buFont typeface="+mj-lt"/>
              <a:buAutoNum type="alphaLcParenR"/>
              <a:tabLst>
                <a:tab pos="263525" algn="l"/>
              </a:tabLst>
            </a:pPr>
            <a:r>
              <a:rPr lang="en-US" sz="1400" dirty="0">
                <a:solidFill>
                  <a:srgbClr val="54565A"/>
                </a:solidFill>
                <a:latin typeface="Arial" charset="0"/>
              </a:rPr>
              <a:t>True, the base produces more than 3 times the solar output on 1</a:t>
            </a:r>
            <a:r>
              <a:rPr lang="en-US" sz="1400" baseline="30000" dirty="0">
                <a:solidFill>
                  <a:srgbClr val="54565A"/>
                </a:solidFill>
                <a:latin typeface="Arial" charset="0"/>
              </a:rPr>
              <a:t>st</a:t>
            </a:r>
            <a:r>
              <a:rPr lang="en-US" sz="1400" dirty="0">
                <a:solidFill>
                  <a:srgbClr val="54565A"/>
                </a:solidFill>
                <a:latin typeface="Arial" charset="0"/>
              </a:rPr>
              <a:t> August than 1</a:t>
            </a:r>
            <a:r>
              <a:rPr lang="en-US" sz="1400" baseline="30000" dirty="0">
                <a:solidFill>
                  <a:srgbClr val="54565A"/>
                </a:solidFill>
                <a:latin typeface="Arial" charset="0"/>
              </a:rPr>
              <a:t>st</a:t>
            </a:r>
            <a:r>
              <a:rPr lang="en-US" sz="1400" dirty="0">
                <a:solidFill>
                  <a:srgbClr val="54565A"/>
                </a:solidFill>
                <a:latin typeface="Arial" charset="0"/>
              </a:rPr>
              <a:t> January for that hour</a:t>
            </a:r>
            <a:br>
              <a:rPr lang="en-US" sz="1400" dirty="0">
                <a:solidFill>
                  <a:srgbClr val="54565A"/>
                </a:solidFill>
                <a:latin typeface="Arial" charset="0"/>
              </a:rPr>
            </a:br>
            <a:r>
              <a:rPr lang="en-US" sz="1400" dirty="0">
                <a:solidFill>
                  <a:srgbClr val="54565A"/>
                </a:solidFill>
                <a:latin typeface="Arial" charset="0"/>
              </a:rPr>
              <a:t>1</a:t>
            </a:r>
            <a:r>
              <a:rPr lang="en-US" sz="1400" baseline="30000" dirty="0">
                <a:solidFill>
                  <a:srgbClr val="54565A"/>
                </a:solidFill>
                <a:latin typeface="Arial" charset="0"/>
              </a:rPr>
              <a:t>st</a:t>
            </a:r>
            <a:r>
              <a:rPr lang="en-US" sz="1400" dirty="0">
                <a:solidFill>
                  <a:srgbClr val="54565A"/>
                </a:solidFill>
                <a:latin typeface="Arial" charset="0"/>
              </a:rPr>
              <a:t> Aug = 71kWh, 1</a:t>
            </a:r>
            <a:r>
              <a:rPr lang="en-US" sz="1400" baseline="30000" dirty="0">
                <a:solidFill>
                  <a:srgbClr val="54565A"/>
                </a:solidFill>
                <a:latin typeface="Arial" charset="0"/>
              </a:rPr>
              <a:t>st</a:t>
            </a:r>
            <a:r>
              <a:rPr lang="en-US" sz="1400" dirty="0">
                <a:solidFill>
                  <a:srgbClr val="54565A"/>
                </a:solidFill>
                <a:latin typeface="Arial" charset="0"/>
              </a:rPr>
              <a:t> Jan = 22kWh. </a:t>
            </a:r>
            <a:br>
              <a:rPr lang="en-US" sz="1400" dirty="0">
                <a:solidFill>
                  <a:srgbClr val="54565A"/>
                </a:solidFill>
                <a:latin typeface="Arial" charset="0"/>
              </a:rPr>
            </a:br>
            <a:r>
              <a:rPr lang="en-US" sz="1400" dirty="0">
                <a:solidFill>
                  <a:srgbClr val="54565A"/>
                </a:solidFill>
                <a:latin typeface="Arial" charset="0"/>
              </a:rPr>
              <a:t>22 x 3 = 66.71 is more than 66.  </a:t>
            </a:r>
          </a:p>
        </p:txBody>
      </p:sp>
      <p:graphicFrame>
        <p:nvGraphicFramePr>
          <p:cNvPr id="5" name="Table 4">
            <a:extLst>
              <a:ext uri="{FF2B5EF4-FFF2-40B4-BE49-F238E27FC236}">
                <a16:creationId xmlns:a16="http://schemas.microsoft.com/office/drawing/2014/main" id="{74424EE5-78CD-4CDA-B9D6-F402AB4D9143}"/>
              </a:ext>
            </a:extLst>
          </p:cNvPr>
          <p:cNvGraphicFramePr>
            <a:graphicFrameLocks noGrp="1"/>
          </p:cNvGraphicFramePr>
          <p:nvPr>
            <p:extLst>
              <p:ext uri="{D42A27DB-BD31-4B8C-83A1-F6EECF244321}">
                <p14:modId xmlns:p14="http://schemas.microsoft.com/office/powerpoint/2010/main" val="1825719391"/>
              </p:ext>
            </p:extLst>
          </p:nvPr>
        </p:nvGraphicFramePr>
        <p:xfrm>
          <a:off x="6912131" y="3869407"/>
          <a:ext cx="4773050" cy="2167642"/>
        </p:xfrm>
        <a:graphic>
          <a:graphicData uri="http://schemas.openxmlformats.org/drawingml/2006/table">
            <a:tbl>
              <a:tblPr/>
              <a:tblGrid>
                <a:gridCol w="1530120">
                  <a:extLst>
                    <a:ext uri="{9D8B030D-6E8A-4147-A177-3AD203B41FA5}">
                      <a16:colId xmlns:a16="http://schemas.microsoft.com/office/drawing/2014/main" val="20000"/>
                    </a:ext>
                  </a:extLst>
                </a:gridCol>
                <a:gridCol w="893135">
                  <a:extLst>
                    <a:ext uri="{9D8B030D-6E8A-4147-A177-3AD203B41FA5}">
                      <a16:colId xmlns:a16="http://schemas.microsoft.com/office/drawing/2014/main" val="20001"/>
                    </a:ext>
                  </a:extLst>
                </a:gridCol>
                <a:gridCol w="1265274">
                  <a:extLst>
                    <a:ext uri="{9D8B030D-6E8A-4147-A177-3AD203B41FA5}">
                      <a16:colId xmlns:a16="http://schemas.microsoft.com/office/drawing/2014/main" val="20003"/>
                    </a:ext>
                  </a:extLst>
                </a:gridCol>
                <a:gridCol w="1084521">
                  <a:extLst>
                    <a:ext uri="{9D8B030D-6E8A-4147-A177-3AD203B41FA5}">
                      <a16:colId xmlns:a16="http://schemas.microsoft.com/office/drawing/2014/main" val="20002"/>
                    </a:ext>
                  </a:extLst>
                </a:gridCol>
              </a:tblGrid>
              <a:tr h="489942">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Equipment</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Quantity</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Energy used in 1hour (</a:t>
                      </a:r>
                      <a:r>
                        <a:rPr kumimoji="0" lang="en-GB" altLang="en-US" sz="1200" b="1" i="0" u="none" strike="noStrike" cap="none" normalizeH="0" baseline="0" dirty="0" err="1">
                          <a:ln>
                            <a:noFill/>
                          </a:ln>
                          <a:solidFill>
                            <a:srgbClr val="FFFFFF"/>
                          </a:solidFill>
                          <a:effectLst/>
                          <a:latin typeface="Arial"/>
                          <a:ea typeface="ヒラギノ角ゴ ProN W3" charset="-128"/>
                          <a:cs typeface="Arial"/>
                          <a:sym typeface="Gill Sans" charset="0"/>
                        </a:rPr>
                        <a:t>Wh</a:t>
                      </a: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Quantity x energy (</a:t>
                      </a:r>
                      <a:r>
                        <a:rPr kumimoji="0" lang="en-GB" altLang="en-US" sz="1200" b="1" i="0" u="none" strike="noStrike" cap="none" normalizeH="0" baseline="0" dirty="0" err="1">
                          <a:ln>
                            <a:noFill/>
                          </a:ln>
                          <a:solidFill>
                            <a:srgbClr val="FFFFFF"/>
                          </a:solidFill>
                          <a:effectLst/>
                          <a:latin typeface="Arial"/>
                          <a:ea typeface="ヒラギノ角ゴ ProN W3" charset="-128"/>
                          <a:cs typeface="Arial"/>
                          <a:sym typeface="Gill Sans" charset="0"/>
                        </a:rPr>
                        <a:t>Wh</a:t>
                      </a: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extLst>
                  <a:ext uri="{0D108BD9-81ED-4DB2-BD59-A6C34878D82A}">
                    <a16:rowId xmlns:a16="http://schemas.microsoft.com/office/drawing/2014/main" val="10000"/>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Desktop computer</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hr-HR" altLang="en-US" sz="1200" b="0" i="0" u="none" strike="noStrike" cap="none" normalizeH="0" baseline="0" dirty="0">
                          <a:ln>
                            <a:noFill/>
                          </a:ln>
                          <a:solidFill>
                            <a:srgbClr val="54565A"/>
                          </a:solidFill>
                          <a:effectLst/>
                          <a:latin typeface="Arial" charset="0"/>
                          <a:ea typeface="Arial" charset="0"/>
                          <a:cs typeface="Arial" charset="0"/>
                          <a:sym typeface="Gill Sans" charset="0"/>
                        </a:rPr>
                        <a:t>80</a:t>
                      </a:r>
                    </a:p>
                  </a:txBody>
                  <a:tcPr marR="36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110Wh</a:t>
                      </a:r>
                    </a:p>
                  </a:txBody>
                  <a:tcPr marR="288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8800Wh</a:t>
                      </a:r>
                    </a:p>
                  </a:txBody>
                  <a:tcPr marR="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1"/>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TV screen</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12</a:t>
                      </a:r>
                      <a:endParaRPr kumimoji="0" lang="mr-IN" altLang="en-US" sz="1200" b="0" i="0" u="none" strike="noStrike" cap="none" normalizeH="0" baseline="0" dirty="0">
                        <a:ln>
                          <a:noFill/>
                        </a:ln>
                        <a:solidFill>
                          <a:srgbClr val="54565A"/>
                        </a:solidFill>
                        <a:effectLst/>
                        <a:latin typeface="Arial" charset="0"/>
                        <a:ea typeface="Arial" charset="0"/>
                        <a:cs typeface="Arial" charset="0"/>
                        <a:sym typeface="Gill Sans" charset="0"/>
                      </a:endParaRPr>
                    </a:p>
                  </a:txBody>
                  <a:tcPr marR="36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75Wh</a:t>
                      </a:r>
                    </a:p>
                  </a:txBody>
                  <a:tcPr marR="288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900Wh</a:t>
                      </a:r>
                    </a:p>
                  </a:txBody>
                  <a:tcPr marR="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2"/>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Lights</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22</a:t>
                      </a:r>
                      <a:endParaRPr kumimoji="0" lang="mr-IN" altLang="en-US" sz="1200" b="0" i="0" u="none" strike="noStrike" cap="none" normalizeH="0" baseline="0" dirty="0">
                        <a:ln>
                          <a:noFill/>
                        </a:ln>
                        <a:solidFill>
                          <a:srgbClr val="54565A"/>
                        </a:solidFill>
                        <a:effectLst/>
                        <a:latin typeface="Arial" charset="0"/>
                        <a:ea typeface="Arial" charset="0"/>
                        <a:cs typeface="Arial" charset="0"/>
                        <a:sym typeface="Gill Sans" charset="0"/>
                      </a:endParaRPr>
                    </a:p>
                  </a:txBody>
                  <a:tcPr marR="36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25Wh</a:t>
                      </a:r>
                    </a:p>
                  </a:txBody>
                  <a:tcPr marR="288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550Wh</a:t>
                      </a:r>
                    </a:p>
                  </a:txBody>
                  <a:tcPr marR="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3"/>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Air conditioner</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8</a:t>
                      </a:r>
                      <a:endParaRPr kumimoji="0" lang="mr-IN" altLang="en-US" sz="1200" b="0" i="0" u="none" strike="noStrike" cap="none" normalizeH="0" baseline="0" dirty="0">
                        <a:ln>
                          <a:noFill/>
                        </a:ln>
                        <a:solidFill>
                          <a:srgbClr val="54565A"/>
                        </a:solidFill>
                        <a:effectLst/>
                        <a:latin typeface="Arial" charset="0"/>
                        <a:ea typeface="Arial" charset="0"/>
                        <a:cs typeface="Arial" charset="0"/>
                        <a:sym typeface="Gill Sans" charset="0"/>
                      </a:endParaRPr>
                    </a:p>
                  </a:txBody>
                  <a:tcPr marR="36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1000Wh</a:t>
                      </a:r>
                    </a:p>
                  </a:txBody>
                  <a:tcPr marR="288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8000Wh</a:t>
                      </a:r>
                    </a:p>
                  </a:txBody>
                  <a:tcPr marR="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4"/>
                  </a:ext>
                </a:extLst>
              </a:tr>
              <a:tr h="335540">
                <a:tc gridSpan="3">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Total energy over 1h =</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hMerge="1">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mr-IN"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7">
                        <a:alpha val="10000"/>
                      </a:srgbClr>
                    </a:solidFill>
                  </a:tcPr>
                </a:tc>
                <a:tc hMerge="1">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7">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18,250Wh</a:t>
                      </a:r>
                    </a:p>
                  </a:txBody>
                  <a:tcPr marR="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5"/>
                  </a:ext>
                </a:extLst>
              </a:tr>
            </a:tbl>
          </a:graphicData>
        </a:graphic>
      </p:graphicFrame>
      <p:sp>
        <p:nvSpPr>
          <p:cNvPr id="7"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795482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5"/>
          <p:cNvSpPr txBox="1">
            <a:spLocks/>
          </p:cNvSpPr>
          <p:nvPr/>
        </p:nvSpPr>
        <p:spPr>
          <a:xfrm>
            <a:off x="595313"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Answers for worksheet 11</a:t>
            </a:r>
            <a:r>
              <a:rPr lang="mr-IN" sz="3200" b="1" spc="-5" dirty="0">
                <a:solidFill>
                  <a:srgbClr val="FF6E00"/>
                </a:solidFill>
                <a:latin typeface="Arial"/>
                <a:cs typeface="Arial"/>
              </a:rPr>
              <a:t>–</a:t>
            </a:r>
            <a:r>
              <a:rPr lang="en-US" sz="3200" b="1" spc="-5" dirty="0">
                <a:solidFill>
                  <a:srgbClr val="FF6E00"/>
                </a:solidFill>
                <a:latin typeface="Arial"/>
                <a:cs typeface="Arial"/>
              </a:rPr>
              <a:t>14 H (2)</a:t>
            </a:r>
            <a:endParaRPr lang="en-US" sz="3200" b="1" dirty="0">
              <a:solidFill>
                <a:srgbClr val="FF6E00"/>
              </a:solidFill>
              <a:latin typeface="Arial"/>
              <a:cs typeface="Arial"/>
            </a:endParaRPr>
          </a:p>
        </p:txBody>
      </p:sp>
      <p:sp>
        <p:nvSpPr>
          <p:cNvPr id="6" name="object 36">
            <a:extLst>
              <a:ext uri="{FF2B5EF4-FFF2-40B4-BE49-F238E27FC236}">
                <a16:creationId xmlns:a16="http://schemas.microsoft.com/office/drawing/2014/main" id="{94D22409-A29F-4C06-B55F-700C7640C896}"/>
              </a:ext>
            </a:extLst>
          </p:cNvPr>
          <p:cNvSpPr txBox="1">
            <a:spLocks/>
          </p:cNvSpPr>
          <p:nvPr/>
        </p:nvSpPr>
        <p:spPr>
          <a:xfrm>
            <a:off x="574996" y="1744341"/>
            <a:ext cx="11440792" cy="1369606"/>
          </a:xfrm>
          <a:prstGeom prst="rect">
            <a:avLst/>
          </a:prstGeom>
          <a:noFill/>
        </p:spPr>
        <p:txBody>
          <a:bodyPr vert="horz" wrap="square" lIns="0" tIns="0" rIns="0" bIns="0" numCol="1" spcCol="180000" rtlCol="0">
            <a:spAutoFit/>
          </a:bodyPr>
          <a:lstStyle/>
          <a:p>
            <a:pPr marL="342900" indent="-342900">
              <a:buClr>
                <a:srgbClr val="FF6E00"/>
              </a:buClr>
              <a:buFont typeface="+mj-lt"/>
              <a:buAutoNum type="arabicPeriod" startAt="5"/>
            </a:pPr>
            <a:r>
              <a:rPr lang="en-GB" sz="1400" b="1" dirty="0">
                <a:solidFill>
                  <a:srgbClr val="54565A"/>
                </a:solidFill>
                <a:latin typeface="Arial"/>
                <a:cs typeface="Arial"/>
              </a:rPr>
              <a:t> </a:t>
            </a:r>
            <a:endParaRPr lang="en-US" sz="1400" b="1" dirty="0">
              <a:solidFill>
                <a:srgbClr val="54565A"/>
              </a:solidFill>
              <a:latin typeface="Arial" charset="0"/>
            </a:endParaRPr>
          </a:p>
          <a:p>
            <a:pPr marL="952394" lvl="2" indent="-342900">
              <a:spcAft>
                <a:spcPts val="600"/>
              </a:spcAft>
              <a:buClr>
                <a:srgbClr val="FF6E00"/>
              </a:buClr>
              <a:buFont typeface="+mj-lt"/>
              <a:buAutoNum type="alphaLcParenR"/>
              <a:tabLst>
                <a:tab pos="263525" algn="l"/>
              </a:tabLst>
            </a:pPr>
            <a:r>
              <a:rPr lang="en-US" sz="1400" dirty="0">
                <a:solidFill>
                  <a:srgbClr val="54565A"/>
                </a:solidFill>
                <a:latin typeface="Arial" charset="0"/>
              </a:rPr>
              <a:t>Maximum in summer is 75kWh, in winter is 22kWh.</a:t>
            </a:r>
            <a:br>
              <a:rPr lang="en-US" sz="1400" dirty="0">
                <a:solidFill>
                  <a:srgbClr val="54565A"/>
                </a:solidFill>
                <a:latin typeface="Arial" charset="0"/>
              </a:rPr>
            </a:br>
            <a:r>
              <a:rPr lang="en-US" sz="1400" dirty="0">
                <a:solidFill>
                  <a:srgbClr val="54565A"/>
                </a:solidFill>
                <a:latin typeface="Arial" charset="0"/>
              </a:rPr>
              <a:t>Maximum happens earlier in winter.</a:t>
            </a:r>
            <a:br>
              <a:rPr lang="en-US" sz="1400" dirty="0">
                <a:solidFill>
                  <a:srgbClr val="54565A"/>
                </a:solidFill>
                <a:latin typeface="Arial" charset="0"/>
              </a:rPr>
            </a:br>
            <a:r>
              <a:rPr lang="en-US" sz="1400" dirty="0">
                <a:solidFill>
                  <a:srgbClr val="54565A"/>
                </a:solidFill>
                <a:latin typeface="Arial" charset="0"/>
              </a:rPr>
              <a:t>Power produced for 15h in summer, and 9h in winter.</a:t>
            </a:r>
            <a:br>
              <a:rPr lang="en-US" sz="1400" dirty="0">
                <a:solidFill>
                  <a:srgbClr val="54565A"/>
                </a:solidFill>
                <a:latin typeface="Arial" charset="0"/>
              </a:rPr>
            </a:br>
            <a:r>
              <a:rPr lang="en-US" sz="1400" dirty="0">
                <a:solidFill>
                  <a:srgbClr val="54565A"/>
                </a:solidFill>
                <a:latin typeface="Arial" charset="0"/>
              </a:rPr>
              <a:t>Explanation: Sun is up for less time, and is lower in the sky in the winter.</a:t>
            </a:r>
          </a:p>
          <a:p>
            <a:pPr marL="952394" lvl="2" indent="-342900">
              <a:spcAft>
                <a:spcPts val="600"/>
              </a:spcAft>
              <a:buClr>
                <a:srgbClr val="FF6E00"/>
              </a:buClr>
              <a:buFont typeface="+mj-lt"/>
              <a:buAutoNum type="alphaLcParenR"/>
              <a:tabLst>
                <a:tab pos="263525" algn="l"/>
              </a:tabLst>
            </a:pPr>
            <a:r>
              <a:rPr lang="en-US" sz="1400" dirty="0">
                <a:solidFill>
                  <a:srgbClr val="54565A"/>
                </a:solidFill>
                <a:latin typeface="Arial" charset="0"/>
              </a:rPr>
              <a:t>11am and 2pm</a:t>
            </a:r>
            <a:endParaRPr lang="en-US" sz="1400" dirty="0">
              <a:solidFill>
                <a:srgbClr val="54565A"/>
              </a:solidFill>
              <a:latin typeface="Arial"/>
              <a:ea typeface="ＭＳ 明朝"/>
              <a:cs typeface="Arial"/>
            </a:endParaRPr>
          </a:p>
        </p:txBody>
      </p:sp>
      <p:sp>
        <p:nvSpPr>
          <p:cNvPr id="4"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093388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5"/>
          <p:cNvSpPr txBox="1">
            <a:spLocks/>
          </p:cNvSpPr>
          <p:nvPr/>
        </p:nvSpPr>
        <p:spPr>
          <a:xfrm>
            <a:off x="595313"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Answers for Worksheet 11</a:t>
            </a:r>
            <a:r>
              <a:rPr lang="mr-IN" sz="3200" b="1" spc="-5" dirty="0">
                <a:solidFill>
                  <a:srgbClr val="FF6E00"/>
                </a:solidFill>
                <a:latin typeface="Arial"/>
                <a:cs typeface="Arial"/>
              </a:rPr>
              <a:t>–</a:t>
            </a:r>
            <a:r>
              <a:rPr lang="en-US" sz="3200" b="1" spc="-5" dirty="0">
                <a:solidFill>
                  <a:srgbClr val="FF6E00"/>
                </a:solidFill>
                <a:latin typeface="Arial"/>
                <a:cs typeface="Arial"/>
              </a:rPr>
              <a:t>14 H (3)</a:t>
            </a:r>
            <a:endParaRPr lang="en-US" sz="3200" b="1" dirty="0">
              <a:solidFill>
                <a:srgbClr val="FF6E00"/>
              </a:solidFill>
              <a:latin typeface="Arial"/>
              <a:cs typeface="Arial"/>
            </a:endParaRPr>
          </a:p>
        </p:txBody>
      </p:sp>
      <p:sp>
        <p:nvSpPr>
          <p:cNvPr id="6" name="object 36">
            <a:extLst>
              <a:ext uri="{FF2B5EF4-FFF2-40B4-BE49-F238E27FC236}">
                <a16:creationId xmlns:a16="http://schemas.microsoft.com/office/drawing/2014/main" id="{94D22409-A29F-4C06-B55F-700C7640C896}"/>
              </a:ext>
            </a:extLst>
          </p:cNvPr>
          <p:cNvSpPr txBox="1">
            <a:spLocks/>
          </p:cNvSpPr>
          <p:nvPr/>
        </p:nvSpPr>
        <p:spPr>
          <a:xfrm>
            <a:off x="595313" y="1744341"/>
            <a:ext cx="11538634" cy="3308598"/>
          </a:xfrm>
          <a:prstGeom prst="rect">
            <a:avLst/>
          </a:prstGeom>
          <a:noFill/>
        </p:spPr>
        <p:txBody>
          <a:bodyPr vert="horz" wrap="square" lIns="0" tIns="0" rIns="0" bIns="0" numCol="1" spcCol="180000" rtlCol="0">
            <a:spAutoFit/>
          </a:bodyPr>
          <a:lstStyle/>
          <a:p>
            <a:pPr marL="342900" indent="-342900">
              <a:buClr>
                <a:srgbClr val="FF6E00"/>
              </a:buClr>
              <a:buFont typeface="+mj-lt"/>
              <a:buAutoNum type="arabicPeriod" startAt="6"/>
            </a:pPr>
            <a:r>
              <a:rPr lang="en-GB" sz="1400" b="1" dirty="0">
                <a:solidFill>
                  <a:srgbClr val="54565A"/>
                </a:solidFill>
                <a:latin typeface="Arial"/>
                <a:cs typeface="Arial"/>
              </a:rPr>
              <a:t> </a:t>
            </a:r>
            <a:endParaRPr lang="en-US" sz="1400" b="1" dirty="0">
              <a:solidFill>
                <a:srgbClr val="54565A"/>
              </a:solidFill>
              <a:latin typeface="Arial"/>
              <a:ea typeface="ＭＳ 明朝"/>
              <a:cs typeface="Arial"/>
            </a:endParaRPr>
          </a:p>
          <a:p>
            <a:pPr marL="952394" lvl="2" indent="-342900">
              <a:buClr>
                <a:srgbClr val="FF6E00"/>
              </a:buClr>
              <a:buFont typeface="+mj-lt"/>
              <a:buAutoNum type="alphaLcParenR"/>
              <a:tabLst>
                <a:tab pos="263525" algn="l"/>
              </a:tabLst>
            </a:pPr>
            <a:r>
              <a:rPr lang="en-US" sz="1400" dirty="0">
                <a:solidFill>
                  <a:srgbClr val="54565A"/>
                </a:solidFill>
                <a:latin typeface="Arial" charset="0"/>
              </a:rPr>
              <a:t> </a:t>
            </a:r>
          </a:p>
          <a:p>
            <a:pPr marL="952394" lvl="2" indent="-342900">
              <a:buClr>
                <a:srgbClr val="FF6E00"/>
              </a:buClr>
              <a:buFont typeface="+mj-lt"/>
              <a:buAutoNum type="alphaLcParenR"/>
              <a:tabLst>
                <a:tab pos="263525" algn="l"/>
              </a:tabLst>
            </a:pPr>
            <a:endParaRPr lang="en-US" sz="1400" dirty="0">
              <a:solidFill>
                <a:srgbClr val="54565A"/>
              </a:solidFill>
              <a:latin typeface="Arial" charset="0"/>
            </a:endParaRPr>
          </a:p>
          <a:p>
            <a:pPr marL="952394" lvl="2" indent="-342900">
              <a:buClr>
                <a:srgbClr val="FF6E00"/>
              </a:buClr>
              <a:buFont typeface="+mj-lt"/>
              <a:buAutoNum type="alphaLcParenR"/>
              <a:tabLst>
                <a:tab pos="263525" algn="l"/>
              </a:tabLst>
            </a:pPr>
            <a:endParaRPr lang="en-US" sz="1400" dirty="0">
              <a:solidFill>
                <a:srgbClr val="54565A"/>
              </a:solidFill>
              <a:latin typeface="Arial" charset="0"/>
            </a:endParaRPr>
          </a:p>
          <a:p>
            <a:pPr marL="952394" lvl="2" indent="-342900">
              <a:buClr>
                <a:srgbClr val="FF6E00"/>
              </a:buClr>
              <a:buFont typeface="+mj-lt"/>
              <a:buAutoNum type="alphaLcParenR"/>
              <a:tabLst>
                <a:tab pos="263525" algn="l"/>
              </a:tabLst>
            </a:pPr>
            <a:endParaRPr lang="en-US" sz="1400" dirty="0">
              <a:solidFill>
                <a:srgbClr val="54565A"/>
              </a:solidFill>
              <a:latin typeface="Arial" charset="0"/>
            </a:endParaRPr>
          </a:p>
          <a:p>
            <a:pPr marL="952394" lvl="2" indent="-342900">
              <a:buClr>
                <a:srgbClr val="FF6E00"/>
              </a:buClr>
              <a:buFont typeface="+mj-lt"/>
              <a:buAutoNum type="alphaLcParenR"/>
              <a:tabLst>
                <a:tab pos="263525" algn="l"/>
              </a:tabLst>
            </a:pPr>
            <a:endParaRPr lang="en-US" sz="1400" dirty="0">
              <a:solidFill>
                <a:srgbClr val="54565A"/>
              </a:solidFill>
              <a:latin typeface="Arial" charset="0"/>
            </a:endParaRPr>
          </a:p>
          <a:p>
            <a:pPr marL="952394" lvl="2" indent="-342900">
              <a:buClr>
                <a:srgbClr val="FF6E00"/>
              </a:buClr>
              <a:buFont typeface="+mj-lt"/>
              <a:buAutoNum type="alphaLcParenR"/>
              <a:tabLst>
                <a:tab pos="263525" algn="l"/>
              </a:tabLst>
            </a:pPr>
            <a:endParaRPr lang="en-US" sz="1400" dirty="0">
              <a:solidFill>
                <a:srgbClr val="54565A"/>
              </a:solidFill>
              <a:latin typeface="Arial" charset="0"/>
            </a:endParaRPr>
          </a:p>
          <a:p>
            <a:pPr marL="952394" lvl="2" indent="-342900">
              <a:buClr>
                <a:srgbClr val="FF6E00"/>
              </a:buClr>
              <a:buFont typeface="+mj-lt"/>
              <a:buAutoNum type="alphaLcParenR"/>
              <a:tabLst>
                <a:tab pos="263525" algn="l"/>
              </a:tabLst>
            </a:pPr>
            <a:endParaRPr lang="en-US" sz="1400" dirty="0">
              <a:solidFill>
                <a:srgbClr val="54565A"/>
              </a:solidFill>
              <a:latin typeface="Arial" charset="0"/>
            </a:endParaRPr>
          </a:p>
          <a:p>
            <a:pPr marL="952394" lvl="2" indent="-342900">
              <a:buClr>
                <a:srgbClr val="FF6E00"/>
              </a:buClr>
              <a:buFont typeface="+mj-lt"/>
              <a:buAutoNum type="alphaLcParenR"/>
              <a:tabLst>
                <a:tab pos="263525" algn="l"/>
              </a:tabLst>
            </a:pPr>
            <a:endParaRPr lang="en-US" sz="1400" dirty="0">
              <a:solidFill>
                <a:srgbClr val="54565A"/>
              </a:solidFill>
              <a:latin typeface="Arial" charset="0"/>
            </a:endParaRPr>
          </a:p>
          <a:p>
            <a:pPr marL="952394" lvl="2" indent="-342900">
              <a:buClr>
                <a:srgbClr val="FF6E00"/>
              </a:buClr>
              <a:buFont typeface="+mj-lt"/>
              <a:buAutoNum type="alphaLcParenR"/>
              <a:tabLst>
                <a:tab pos="263525" algn="l"/>
              </a:tabLst>
            </a:pPr>
            <a:endParaRPr lang="en-US" sz="1400" dirty="0">
              <a:solidFill>
                <a:srgbClr val="54565A"/>
              </a:solidFill>
              <a:latin typeface="Arial" charset="0"/>
            </a:endParaRPr>
          </a:p>
          <a:p>
            <a:pPr marL="952394" lvl="2" indent="-342900">
              <a:buClr>
                <a:srgbClr val="FF6E00"/>
              </a:buClr>
              <a:buFont typeface="+mj-lt"/>
              <a:buAutoNum type="alphaLcParenR"/>
              <a:tabLst>
                <a:tab pos="263525" algn="l"/>
              </a:tabLst>
            </a:pPr>
            <a:endParaRPr lang="en-US" sz="1400" dirty="0">
              <a:solidFill>
                <a:srgbClr val="54565A"/>
              </a:solidFill>
              <a:latin typeface="Arial" charset="0"/>
            </a:endParaRPr>
          </a:p>
          <a:p>
            <a:pPr marL="952394" lvl="2" indent="-342900">
              <a:buClr>
                <a:srgbClr val="FF6E00"/>
              </a:buClr>
              <a:buFont typeface="+mj-lt"/>
              <a:buAutoNum type="alphaLcParenR"/>
              <a:tabLst>
                <a:tab pos="263525" algn="l"/>
              </a:tabLst>
            </a:pPr>
            <a:endParaRPr lang="en-US" sz="1400" dirty="0">
              <a:solidFill>
                <a:srgbClr val="54565A"/>
              </a:solidFill>
              <a:latin typeface="Arial" charset="0"/>
            </a:endParaRPr>
          </a:p>
          <a:p>
            <a:pPr marL="952394" lvl="2" indent="-342900">
              <a:buClr>
                <a:srgbClr val="FF6E00"/>
              </a:buClr>
              <a:buFont typeface="+mj-lt"/>
              <a:buAutoNum type="alphaLcParenR"/>
              <a:tabLst>
                <a:tab pos="263525" algn="l"/>
              </a:tabLst>
            </a:pPr>
            <a:endParaRPr lang="en-US" sz="1400" dirty="0">
              <a:solidFill>
                <a:srgbClr val="54565A"/>
              </a:solidFill>
              <a:latin typeface="Arial" charset="0"/>
            </a:endParaRPr>
          </a:p>
          <a:p>
            <a:pPr marL="952394" lvl="2" indent="-342900">
              <a:spcAft>
                <a:spcPts val="600"/>
              </a:spcAft>
              <a:buClr>
                <a:srgbClr val="FF6E00"/>
              </a:buClr>
              <a:buFont typeface="+mj-lt"/>
              <a:buAutoNum type="alphaLcParenR"/>
              <a:tabLst>
                <a:tab pos="263525" algn="l"/>
              </a:tabLst>
            </a:pPr>
            <a:r>
              <a:rPr lang="en-US" sz="1400" dirty="0">
                <a:solidFill>
                  <a:srgbClr val="54565A"/>
                </a:solidFill>
                <a:latin typeface="Arial" charset="0"/>
              </a:rPr>
              <a:t>No, the power will be less earlier in the morning and later in the afternoon.</a:t>
            </a:r>
          </a:p>
          <a:p>
            <a:pPr marL="952394" lvl="2" indent="-342900">
              <a:spcAft>
                <a:spcPts val="600"/>
              </a:spcAft>
              <a:buClr>
                <a:srgbClr val="FF6E00"/>
              </a:buClr>
              <a:buFont typeface="+mj-lt"/>
              <a:buAutoNum type="alphaLcParenR"/>
              <a:tabLst>
                <a:tab pos="263525" algn="l"/>
              </a:tabLst>
            </a:pPr>
            <a:r>
              <a:rPr lang="en-US" sz="1400" dirty="0">
                <a:solidFill>
                  <a:srgbClr val="54565A"/>
                </a:solidFill>
                <a:latin typeface="Arial" charset="0"/>
              </a:rPr>
              <a:t>Add more panels, use energy saving devices, turn unused devices off, add a different renewable energy source e.g. wind power.</a:t>
            </a:r>
          </a:p>
        </p:txBody>
      </p:sp>
      <p:graphicFrame>
        <p:nvGraphicFramePr>
          <p:cNvPr id="5" name="Table 4">
            <a:extLst>
              <a:ext uri="{FF2B5EF4-FFF2-40B4-BE49-F238E27FC236}">
                <a16:creationId xmlns:a16="http://schemas.microsoft.com/office/drawing/2014/main" id="{74424EE5-78CD-4CDA-B9D6-F402AB4D9143}"/>
              </a:ext>
            </a:extLst>
          </p:cNvPr>
          <p:cNvGraphicFramePr>
            <a:graphicFrameLocks noGrp="1"/>
          </p:cNvGraphicFramePr>
          <p:nvPr>
            <p:extLst>
              <p:ext uri="{D42A27DB-BD31-4B8C-83A1-F6EECF244321}">
                <p14:modId xmlns:p14="http://schemas.microsoft.com/office/powerpoint/2010/main" val="1388073757"/>
              </p:ext>
            </p:extLst>
          </p:nvPr>
        </p:nvGraphicFramePr>
        <p:xfrm>
          <a:off x="1586337" y="1966180"/>
          <a:ext cx="6843205" cy="2379000"/>
        </p:xfrm>
        <a:graphic>
          <a:graphicData uri="http://schemas.openxmlformats.org/drawingml/2006/table">
            <a:tbl>
              <a:tblPr/>
              <a:tblGrid>
                <a:gridCol w="1426591">
                  <a:extLst>
                    <a:ext uri="{9D8B030D-6E8A-4147-A177-3AD203B41FA5}">
                      <a16:colId xmlns:a16="http://schemas.microsoft.com/office/drawing/2014/main" val="20000"/>
                    </a:ext>
                  </a:extLst>
                </a:gridCol>
                <a:gridCol w="1605280">
                  <a:extLst>
                    <a:ext uri="{9D8B030D-6E8A-4147-A177-3AD203B41FA5}">
                      <a16:colId xmlns:a16="http://schemas.microsoft.com/office/drawing/2014/main" val="20001"/>
                    </a:ext>
                  </a:extLst>
                </a:gridCol>
                <a:gridCol w="1920304">
                  <a:extLst>
                    <a:ext uri="{9D8B030D-6E8A-4147-A177-3AD203B41FA5}">
                      <a16:colId xmlns:a16="http://schemas.microsoft.com/office/drawing/2014/main" val="20003"/>
                    </a:ext>
                  </a:extLst>
                </a:gridCol>
                <a:gridCol w="1891030">
                  <a:extLst>
                    <a:ext uri="{9D8B030D-6E8A-4147-A177-3AD203B41FA5}">
                      <a16:colId xmlns:a16="http://schemas.microsoft.com/office/drawing/2014/main" val="20002"/>
                    </a:ext>
                  </a:extLst>
                </a:gridCol>
              </a:tblGrid>
              <a:tr h="36235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Device</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Power requirement </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Number of panels required 1</a:t>
                      </a:r>
                      <a:r>
                        <a:rPr kumimoji="0" lang="en-GB" altLang="en-US" sz="1200" b="1" i="0" u="none" strike="noStrike" cap="none" normalizeH="0" baseline="30000" dirty="0">
                          <a:ln>
                            <a:noFill/>
                          </a:ln>
                          <a:solidFill>
                            <a:srgbClr val="FFFFFF"/>
                          </a:solidFill>
                          <a:effectLst/>
                          <a:latin typeface="Arial"/>
                          <a:ea typeface="ヒラギノ角ゴ ProN W3" charset="-128"/>
                          <a:cs typeface="Arial"/>
                          <a:sym typeface="Gill Sans" charset="0"/>
                        </a:rPr>
                        <a:t>st</a:t>
                      </a: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 Aug</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Number of panels required 1</a:t>
                      </a:r>
                      <a:r>
                        <a:rPr kumimoji="0" lang="en-GB" altLang="en-US" sz="1200" b="1" i="0" u="none" strike="noStrike" cap="none" normalizeH="0" baseline="30000" dirty="0">
                          <a:ln>
                            <a:noFill/>
                          </a:ln>
                          <a:solidFill>
                            <a:srgbClr val="FFFFFF"/>
                          </a:solidFill>
                          <a:effectLst/>
                          <a:latin typeface="Arial"/>
                          <a:ea typeface="ヒラギノ角ゴ ProN W3" charset="-128"/>
                          <a:cs typeface="Arial"/>
                          <a:sym typeface="Gill Sans" charset="0"/>
                        </a:rPr>
                        <a:t>st</a:t>
                      </a: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 Jan</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extLst>
                  <a:ext uri="{0D108BD9-81ED-4DB2-BD59-A6C34878D82A}">
                    <a16:rowId xmlns:a16="http://schemas.microsoft.com/office/drawing/2014/main" val="10000"/>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42” TV</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hr-HR" altLang="en-US" sz="1200" b="0" i="0" u="none" strike="noStrike" cap="none" normalizeH="0" baseline="0" dirty="0">
                          <a:ln>
                            <a:noFill/>
                          </a:ln>
                          <a:solidFill>
                            <a:srgbClr val="54565A"/>
                          </a:solidFill>
                          <a:effectLst/>
                          <a:latin typeface="Arial" charset="0"/>
                          <a:ea typeface="Arial" charset="0"/>
                          <a:cs typeface="Arial" charset="0"/>
                          <a:sym typeface="Gill Sans" charset="0"/>
                        </a:rPr>
                        <a:t>75W</a:t>
                      </a:r>
                    </a:p>
                  </a:txBody>
                  <a:tcPr marR="54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0.7</a:t>
                      </a:r>
                    </a:p>
                  </a:txBody>
                  <a:tcPr marR="827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2.5</a:t>
                      </a:r>
                    </a:p>
                  </a:txBody>
                  <a:tcPr marR="79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1"/>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Xbox One</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110W</a:t>
                      </a:r>
                      <a:endParaRPr kumimoji="0" lang="mr-IN" altLang="en-US" sz="1200" b="0" i="0" u="none" strike="noStrike" cap="none" normalizeH="0" baseline="0" dirty="0">
                        <a:ln>
                          <a:noFill/>
                        </a:ln>
                        <a:solidFill>
                          <a:srgbClr val="54565A"/>
                        </a:solidFill>
                        <a:effectLst/>
                        <a:latin typeface="Arial" charset="0"/>
                        <a:ea typeface="Arial" charset="0"/>
                        <a:cs typeface="Arial" charset="0"/>
                        <a:sym typeface="Gill Sans" charset="0"/>
                      </a:endParaRPr>
                    </a:p>
                  </a:txBody>
                  <a:tcPr marR="54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1.0</a:t>
                      </a:r>
                    </a:p>
                  </a:txBody>
                  <a:tcPr marR="827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3.7</a:t>
                      </a:r>
                    </a:p>
                  </a:txBody>
                  <a:tcPr marR="79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2"/>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PlayStation 4</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137W</a:t>
                      </a:r>
                      <a:endParaRPr kumimoji="0" lang="mr-IN" altLang="en-US" sz="1200" b="0" i="0" u="none" strike="noStrike" cap="none" normalizeH="0" baseline="0" dirty="0">
                        <a:ln>
                          <a:noFill/>
                        </a:ln>
                        <a:solidFill>
                          <a:srgbClr val="54565A"/>
                        </a:solidFill>
                        <a:effectLst/>
                        <a:latin typeface="Arial" charset="0"/>
                        <a:ea typeface="Arial" charset="0"/>
                        <a:cs typeface="Arial" charset="0"/>
                        <a:sym typeface="Gill Sans" charset="0"/>
                      </a:endParaRPr>
                    </a:p>
                  </a:txBody>
                  <a:tcPr marR="54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1.2</a:t>
                      </a:r>
                    </a:p>
                  </a:txBody>
                  <a:tcPr marR="827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4.6</a:t>
                      </a:r>
                    </a:p>
                  </a:txBody>
                  <a:tcPr marR="79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3"/>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Laptop</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70W</a:t>
                      </a:r>
                      <a:endParaRPr kumimoji="0" lang="mr-IN" altLang="en-US" sz="1200" b="0" i="0" u="none" strike="noStrike" cap="none" normalizeH="0" baseline="0" dirty="0">
                        <a:ln>
                          <a:noFill/>
                        </a:ln>
                        <a:solidFill>
                          <a:srgbClr val="54565A"/>
                        </a:solidFill>
                        <a:effectLst/>
                        <a:latin typeface="Arial" charset="0"/>
                        <a:ea typeface="Arial" charset="0"/>
                        <a:cs typeface="Arial" charset="0"/>
                        <a:sym typeface="Gill Sans" charset="0"/>
                      </a:endParaRPr>
                    </a:p>
                  </a:txBody>
                  <a:tcPr marR="54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0.6</a:t>
                      </a:r>
                    </a:p>
                  </a:txBody>
                  <a:tcPr marR="827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2.3</a:t>
                      </a:r>
                    </a:p>
                  </a:txBody>
                  <a:tcPr marR="79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4"/>
                  </a:ext>
                </a:extLst>
              </a:tr>
              <a:tr h="335540">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Washing machine</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500W</a:t>
                      </a:r>
                      <a:endParaRPr kumimoji="0" lang="mr-IN" altLang="en-US" sz="1200" b="0" i="0" u="none" strike="noStrike" cap="none" normalizeH="0" baseline="0" dirty="0">
                        <a:ln>
                          <a:noFill/>
                        </a:ln>
                        <a:solidFill>
                          <a:srgbClr val="54565A"/>
                        </a:solidFill>
                        <a:effectLst/>
                        <a:latin typeface="Arial" charset="0"/>
                        <a:ea typeface="Arial" charset="0"/>
                        <a:cs typeface="Arial" charset="0"/>
                        <a:sym typeface="Gill Sans" charset="0"/>
                      </a:endParaRPr>
                    </a:p>
                  </a:txBody>
                  <a:tcPr marR="54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4.5</a:t>
                      </a:r>
                    </a:p>
                  </a:txBody>
                  <a:tcPr marR="827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16.7</a:t>
                      </a:r>
                    </a:p>
                  </a:txBody>
                  <a:tcPr marR="79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5"/>
                  </a:ext>
                </a:extLst>
              </a:tr>
              <a:tr h="335540">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Kettle</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2200W</a:t>
                      </a:r>
                      <a:endParaRPr kumimoji="0" lang="mr-IN" altLang="en-US" sz="1200" b="0" i="0" u="none" strike="noStrike" cap="none" normalizeH="0" baseline="0" dirty="0">
                        <a:ln>
                          <a:noFill/>
                        </a:ln>
                        <a:solidFill>
                          <a:srgbClr val="54565A"/>
                        </a:solidFill>
                        <a:effectLst/>
                        <a:latin typeface="Arial" charset="0"/>
                        <a:ea typeface="Arial" charset="0"/>
                        <a:cs typeface="Arial" charset="0"/>
                        <a:sym typeface="Gill Sans" charset="0"/>
                      </a:endParaRPr>
                    </a:p>
                  </a:txBody>
                  <a:tcPr marR="54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20.0</a:t>
                      </a:r>
                    </a:p>
                  </a:txBody>
                  <a:tcPr marR="827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73.3</a:t>
                      </a:r>
                    </a:p>
                  </a:txBody>
                  <a:tcPr marR="79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6"/>
                  </a:ext>
                </a:extLst>
              </a:tr>
            </a:tbl>
          </a:graphicData>
        </a:graphic>
      </p:graphicFrame>
      <p:sp>
        <p:nvSpPr>
          <p:cNvPr id="7"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925312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5"/>
          <p:cNvSpPr txBox="1">
            <a:spLocks/>
          </p:cNvSpPr>
          <p:nvPr/>
        </p:nvSpPr>
        <p:spPr>
          <a:xfrm>
            <a:off x="595313"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Answers for Worksheet 14</a:t>
            </a:r>
            <a:r>
              <a:rPr lang="mr-IN" sz="3200" b="1" spc="-5" dirty="0">
                <a:solidFill>
                  <a:srgbClr val="FF6E00"/>
                </a:solidFill>
                <a:latin typeface="Arial"/>
                <a:cs typeface="Arial"/>
              </a:rPr>
              <a:t>–</a:t>
            </a:r>
            <a:r>
              <a:rPr lang="en-US" sz="3200" b="1" spc="-5" dirty="0">
                <a:solidFill>
                  <a:srgbClr val="FF6E00"/>
                </a:solidFill>
                <a:latin typeface="Arial"/>
                <a:cs typeface="Arial"/>
              </a:rPr>
              <a:t>16 (1)</a:t>
            </a:r>
            <a:endParaRPr lang="en-US" sz="3200" b="1" dirty="0">
              <a:solidFill>
                <a:srgbClr val="FF6E00"/>
              </a:solidFill>
              <a:latin typeface="Arial"/>
              <a:cs typeface="Arial"/>
            </a:endParaRPr>
          </a:p>
        </p:txBody>
      </p:sp>
      <p:sp>
        <p:nvSpPr>
          <p:cNvPr id="6" name="object 36">
            <a:extLst>
              <a:ext uri="{FF2B5EF4-FFF2-40B4-BE49-F238E27FC236}">
                <a16:creationId xmlns:a16="http://schemas.microsoft.com/office/drawing/2014/main" id="{94D22409-A29F-4C06-B55F-700C7640C896}"/>
              </a:ext>
            </a:extLst>
          </p:cNvPr>
          <p:cNvSpPr txBox="1">
            <a:spLocks/>
          </p:cNvSpPr>
          <p:nvPr/>
        </p:nvSpPr>
        <p:spPr>
          <a:xfrm>
            <a:off x="595313" y="1744342"/>
            <a:ext cx="10271980" cy="4177994"/>
          </a:xfrm>
          <a:prstGeom prst="rect">
            <a:avLst/>
          </a:prstGeom>
          <a:noFill/>
        </p:spPr>
        <p:txBody>
          <a:bodyPr vert="horz" wrap="square" lIns="0" tIns="0" rIns="0" bIns="0" numCol="1" spcCol="180000" rtlCol="0">
            <a:noAutofit/>
          </a:bodyPr>
          <a:lstStyle/>
          <a:p>
            <a:pPr marL="342900" indent="-342900">
              <a:spcAft>
                <a:spcPts val="600"/>
              </a:spcAft>
              <a:buClr>
                <a:srgbClr val="FF6E00"/>
              </a:buClr>
              <a:buFont typeface="+mj-lt"/>
              <a:buAutoNum type="arabicPeriod"/>
            </a:pPr>
            <a:r>
              <a:rPr lang="en-GB" sz="1400" b="1" dirty="0">
                <a:solidFill>
                  <a:srgbClr val="54565A"/>
                </a:solidFill>
                <a:latin typeface="Arial"/>
                <a:cs typeface="Arial"/>
              </a:rPr>
              <a:t> </a:t>
            </a:r>
            <a:endParaRPr lang="en-US" sz="1400" b="1" dirty="0">
              <a:solidFill>
                <a:srgbClr val="54565A"/>
              </a:solidFill>
              <a:latin typeface="Arial"/>
              <a:ea typeface="ＭＳ 明朝"/>
              <a:cs typeface="Arial"/>
            </a:endParaRPr>
          </a:p>
          <a:p>
            <a:pPr marL="952394" lvl="2" indent="-342900">
              <a:spcAft>
                <a:spcPts val="600"/>
              </a:spcAft>
              <a:buClr>
                <a:srgbClr val="FF6E00"/>
              </a:buClr>
              <a:buFont typeface="+mj-lt"/>
              <a:buAutoNum type="alphaLcParenR"/>
              <a:tabLst>
                <a:tab pos="263525" algn="l"/>
              </a:tabLst>
            </a:pPr>
            <a:r>
              <a:rPr lang="en-GB" sz="1400" dirty="0">
                <a:solidFill>
                  <a:srgbClr val="54565A"/>
                </a:solidFill>
                <a:latin typeface="Arial" charset="0"/>
              </a:rPr>
              <a:t>Starts low (as sun rises) at around 7 am, increases to a maximum at 2pm</a:t>
            </a:r>
            <a:r>
              <a:rPr lang="en-US" sz="1400" dirty="0">
                <a:solidFill>
                  <a:srgbClr val="54565A"/>
                </a:solidFill>
                <a:latin typeface="Arial" charset="0"/>
              </a:rPr>
              <a:t> –3pm</a:t>
            </a:r>
            <a:r>
              <a:rPr lang="en-GB" sz="1400" dirty="0">
                <a:solidFill>
                  <a:srgbClr val="54565A"/>
                </a:solidFill>
                <a:latin typeface="Arial" charset="0"/>
              </a:rPr>
              <a:t>, decreases (as sun sets) until 9pm. </a:t>
            </a:r>
            <a:br>
              <a:rPr lang="en-GB" sz="1400" dirty="0">
                <a:solidFill>
                  <a:srgbClr val="54565A"/>
                </a:solidFill>
                <a:latin typeface="Arial" charset="0"/>
              </a:rPr>
            </a:br>
            <a:r>
              <a:rPr lang="en-GB" sz="1400" dirty="0">
                <a:solidFill>
                  <a:srgbClr val="54565A"/>
                </a:solidFill>
                <a:latin typeface="Arial" charset="0"/>
              </a:rPr>
              <a:t>Dip likely caused by cloud/rain.  Students should include some precise information, e.g. Maximum kWh</a:t>
            </a:r>
          </a:p>
          <a:p>
            <a:pPr marL="952394" lvl="2" indent="-342900">
              <a:spcAft>
                <a:spcPts val="600"/>
              </a:spcAft>
              <a:buClr>
                <a:srgbClr val="FF6E00"/>
              </a:buClr>
              <a:buFont typeface="+mj-lt"/>
              <a:buAutoNum type="alphaLcParenR"/>
              <a:tabLst>
                <a:tab pos="263525" algn="l"/>
              </a:tabLst>
            </a:pPr>
            <a:r>
              <a:rPr lang="en-US" sz="1400" dirty="0">
                <a:solidFill>
                  <a:srgbClr val="54565A"/>
                </a:solidFill>
                <a:latin typeface="Arial" charset="0"/>
              </a:rPr>
              <a:t>Cloud/rain. </a:t>
            </a:r>
          </a:p>
          <a:p>
            <a:pPr marL="952394" lvl="2" indent="-342900">
              <a:spcAft>
                <a:spcPts val="600"/>
              </a:spcAft>
              <a:buClr>
                <a:srgbClr val="FF6E00"/>
              </a:buClr>
              <a:buFont typeface="+mj-lt"/>
              <a:buAutoNum type="alphaLcParenR"/>
              <a:tabLst>
                <a:tab pos="263525" algn="l"/>
              </a:tabLst>
            </a:pPr>
            <a:r>
              <a:rPr lang="en-US" sz="1400" dirty="0">
                <a:solidFill>
                  <a:srgbClr val="54565A"/>
                </a:solidFill>
                <a:latin typeface="Arial" charset="0"/>
              </a:rPr>
              <a:t>62+71+62+75+64 = 334kWh</a:t>
            </a:r>
          </a:p>
          <a:p>
            <a:pPr marL="952394" lvl="2" indent="-342900">
              <a:spcAft>
                <a:spcPts val="600"/>
              </a:spcAft>
              <a:buClr>
                <a:srgbClr val="FF6E00"/>
              </a:buClr>
              <a:buFont typeface="+mj-lt"/>
              <a:buAutoNum type="alphaLcParenR"/>
              <a:tabLst>
                <a:tab pos="263525" algn="l"/>
              </a:tabLst>
            </a:pPr>
            <a:r>
              <a:rPr lang="en-US" sz="1400" dirty="0">
                <a:solidFill>
                  <a:srgbClr val="54565A"/>
                </a:solidFill>
                <a:latin typeface="Arial" charset="0"/>
              </a:rPr>
              <a:t>334/5 = 67kWh</a:t>
            </a:r>
          </a:p>
          <a:p>
            <a:pPr marL="952394" lvl="2" indent="-342900">
              <a:spcAft>
                <a:spcPts val="600"/>
              </a:spcAft>
              <a:buClr>
                <a:srgbClr val="FF6E00"/>
              </a:buClr>
              <a:buFont typeface="+mj-lt"/>
              <a:buAutoNum type="alphaLcParenR"/>
              <a:tabLst>
                <a:tab pos="263525" algn="l"/>
              </a:tabLst>
            </a:pPr>
            <a:r>
              <a:rPr lang="en-US" sz="1400" dirty="0">
                <a:solidFill>
                  <a:srgbClr val="54565A"/>
                </a:solidFill>
                <a:latin typeface="Arial" charset="0"/>
              </a:rPr>
              <a:t>4 hours   6am–10am (1+8+28+39 = 76)</a:t>
            </a:r>
          </a:p>
          <a:p>
            <a:pPr marL="952394" lvl="2" indent="-342900">
              <a:spcAft>
                <a:spcPts val="600"/>
              </a:spcAft>
              <a:buClr>
                <a:srgbClr val="FF6E00"/>
              </a:buClr>
              <a:buFont typeface="+mj-lt"/>
              <a:buAutoNum type="alphaLcParenR"/>
              <a:tabLst>
                <a:tab pos="263525" algn="l"/>
              </a:tabLst>
            </a:pPr>
            <a:r>
              <a:rPr lang="en-US" sz="1400" dirty="0">
                <a:solidFill>
                  <a:srgbClr val="54565A"/>
                </a:solidFill>
                <a:latin typeface="Arial" charset="0"/>
              </a:rPr>
              <a:t>See table. Total power requirement = 18.25kW. Sufficient supply 8am–6pm. See later slide for chart.</a:t>
            </a:r>
          </a:p>
          <a:p>
            <a:pPr marL="952394" lvl="2" indent="-342900">
              <a:spcAft>
                <a:spcPts val="600"/>
              </a:spcAft>
              <a:buClr>
                <a:srgbClr val="FF6E00"/>
              </a:buClr>
              <a:buFont typeface="+mj-lt"/>
              <a:buAutoNum type="alphaLcParenR"/>
              <a:tabLst>
                <a:tab pos="263525" algn="l"/>
              </a:tabLst>
            </a:pPr>
            <a:r>
              <a:rPr lang="en-US" sz="1400" dirty="0">
                <a:solidFill>
                  <a:srgbClr val="54565A"/>
                </a:solidFill>
                <a:latin typeface="Arial" charset="0"/>
              </a:rPr>
              <a:t>No problem – enough power is produced during </a:t>
            </a:r>
            <a:br>
              <a:rPr lang="en-US" sz="1400" dirty="0">
                <a:solidFill>
                  <a:srgbClr val="54565A"/>
                </a:solidFill>
                <a:latin typeface="Arial" charset="0"/>
              </a:rPr>
            </a:br>
            <a:r>
              <a:rPr lang="en-US" sz="1400" dirty="0">
                <a:solidFill>
                  <a:srgbClr val="54565A"/>
                </a:solidFill>
                <a:latin typeface="Arial" charset="0"/>
              </a:rPr>
              <a:t>working hours.</a:t>
            </a:r>
          </a:p>
          <a:p>
            <a:pPr marL="952394" lvl="2" indent="-342900">
              <a:spcAft>
                <a:spcPts val="600"/>
              </a:spcAft>
              <a:buClr>
                <a:srgbClr val="FF6E00"/>
              </a:buClr>
              <a:buFont typeface="+mj-lt"/>
              <a:buAutoNum type="alphaLcParenR"/>
              <a:tabLst>
                <a:tab pos="263525" algn="l"/>
              </a:tabLst>
            </a:pPr>
            <a:r>
              <a:rPr lang="en-US" sz="1400" dirty="0">
                <a:solidFill>
                  <a:srgbClr val="54565A"/>
                </a:solidFill>
                <a:latin typeface="Arial" charset="0"/>
              </a:rPr>
              <a:t>Couldn’t run earlier/later in the day, or if the weather was cloudy, or in other seasons. Panels could become damaged, faulty of dirty</a:t>
            </a:r>
          </a:p>
          <a:p>
            <a:pPr marL="342900" indent="-342900">
              <a:spcAft>
                <a:spcPts val="600"/>
              </a:spcAft>
              <a:buFont typeface="+mj-lt"/>
              <a:buAutoNum type="arabicPeriod"/>
            </a:pPr>
            <a:endParaRPr lang="en-GB" sz="1400" b="1" dirty="0">
              <a:solidFill>
                <a:srgbClr val="00ABE7"/>
              </a:solidFill>
              <a:latin typeface="Arial"/>
              <a:cs typeface="Arial"/>
            </a:endParaRPr>
          </a:p>
        </p:txBody>
      </p:sp>
      <p:sp>
        <p:nvSpPr>
          <p:cNvPr id="4"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596343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5"/>
          <p:cNvSpPr txBox="1">
            <a:spLocks/>
          </p:cNvSpPr>
          <p:nvPr/>
        </p:nvSpPr>
        <p:spPr>
          <a:xfrm>
            <a:off x="595313"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Answers for Worksheet 14</a:t>
            </a:r>
            <a:r>
              <a:rPr lang="mr-IN" sz="3200" b="1" spc="-5" dirty="0">
                <a:solidFill>
                  <a:srgbClr val="FF6E00"/>
                </a:solidFill>
                <a:latin typeface="Arial"/>
                <a:cs typeface="Arial"/>
              </a:rPr>
              <a:t>–</a:t>
            </a:r>
            <a:r>
              <a:rPr lang="en-US" sz="3200" b="1" spc="-5" dirty="0">
                <a:solidFill>
                  <a:srgbClr val="FF6E00"/>
                </a:solidFill>
                <a:latin typeface="Arial"/>
                <a:cs typeface="Arial"/>
              </a:rPr>
              <a:t>16 (2)</a:t>
            </a:r>
            <a:endParaRPr lang="en-US" sz="3200" b="1" dirty="0">
              <a:solidFill>
                <a:srgbClr val="FF6E00"/>
              </a:solidFill>
              <a:latin typeface="Arial"/>
              <a:cs typeface="Arial"/>
            </a:endParaRPr>
          </a:p>
        </p:txBody>
      </p:sp>
      <p:sp>
        <p:nvSpPr>
          <p:cNvPr id="6" name="object 36">
            <a:extLst>
              <a:ext uri="{FF2B5EF4-FFF2-40B4-BE49-F238E27FC236}">
                <a16:creationId xmlns:a16="http://schemas.microsoft.com/office/drawing/2014/main" id="{94D22409-A29F-4C06-B55F-700C7640C896}"/>
              </a:ext>
            </a:extLst>
          </p:cNvPr>
          <p:cNvSpPr txBox="1">
            <a:spLocks/>
          </p:cNvSpPr>
          <p:nvPr/>
        </p:nvSpPr>
        <p:spPr>
          <a:xfrm>
            <a:off x="595313" y="1744342"/>
            <a:ext cx="6192350" cy="4177994"/>
          </a:xfrm>
          <a:prstGeom prst="rect">
            <a:avLst/>
          </a:prstGeom>
          <a:noFill/>
        </p:spPr>
        <p:txBody>
          <a:bodyPr vert="horz" wrap="square" lIns="0" tIns="0" rIns="0" bIns="0" numCol="1" spcCol="180000" rtlCol="0">
            <a:noAutofit/>
          </a:bodyPr>
          <a:lstStyle/>
          <a:p>
            <a:pPr marL="342900" indent="-342900">
              <a:spcAft>
                <a:spcPts val="600"/>
              </a:spcAft>
              <a:buClr>
                <a:srgbClr val="FF6E00"/>
              </a:buClr>
              <a:buFont typeface="+mj-lt"/>
              <a:buAutoNum type="arabicPeriod" startAt="2"/>
            </a:pPr>
            <a:r>
              <a:rPr lang="en-GB" sz="1400" b="1" dirty="0">
                <a:solidFill>
                  <a:srgbClr val="54565A"/>
                </a:solidFill>
                <a:latin typeface="Arial"/>
                <a:cs typeface="Arial"/>
              </a:rPr>
              <a:t>  </a:t>
            </a:r>
          </a:p>
          <a:p>
            <a:pPr marL="952394" lvl="2" indent="-342900">
              <a:spcAft>
                <a:spcPts val="600"/>
              </a:spcAft>
              <a:buClr>
                <a:srgbClr val="FF6E00"/>
              </a:buClr>
              <a:buFont typeface="+mj-lt"/>
              <a:buAutoNum type="alphaLcParenR"/>
              <a:tabLst>
                <a:tab pos="263525" algn="l"/>
              </a:tabLst>
            </a:pPr>
            <a:r>
              <a:rPr lang="en-US" sz="1400" dirty="0">
                <a:solidFill>
                  <a:srgbClr val="54565A"/>
                </a:solidFill>
                <a:latin typeface="Arial" charset="0"/>
              </a:rPr>
              <a:t>19+22+19+14+6 = 80kWh</a:t>
            </a:r>
          </a:p>
          <a:p>
            <a:pPr marL="952394" lvl="2" indent="-342900">
              <a:spcAft>
                <a:spcPts val="600"/>
              </a:spcAft>
              <a:buClr>
                <a:srgbClr val="FF6E00"/>
              </a:buClr>
              <a:buFont typeface="+mj-lt"/>
              <a:buAutoNum type="alphaLcParenR"/>
              <a:tabLst>
                <a:tab pos="263525" algn="l"/>
              </a:tabLst>
            </a:pPr>
            <a:r>
              <a:rPr lang="en-US" sz="1400" dirty="0">
                <a:solidFill>
                  <a:srgbClr val="54565A"/>
                </a:solidFill>
                <a:latin typeface="Arial" charset="0"/>
              </a:rPr>
              <a:t>80/5 = 16kW</a:t>
            </a:r>
          </a:p>
          <a:p>
            <a:pPr marL="952394" lvl="2" indent="-342900">
              <a:spcAft>
                <a:spcPts val="600"/>
              </a:spcAft>
              <a:buClr>
                <a:srgbClr val="FF6E00"/>
              </a:buClr>
              <a:buFont typeface="+mj-lt"/>
              <a:buAutoNum type="alphaLcParenR"/>
              <a:tabLst>
                <a:tab pos="263525" algn="l"/>
              </a:tabLst>
            </a:pPr>
            <a:r>
              <a:rPr lang="en-US" sz="1400" dirty="0">
                <a:solidFill>
                  <a:srgbClr val="54565A"/>
                </a:solidFill>
                <a:latin typeface="Arial" charset="0"/>
              </a:rPr>
              <a:t>1st Aug = 72kWh, 1st Jan = 22kWh. </a:t>
            </a:r>
            <a:br>
              <a:rPr lang="en-US" sz="1400" dirty="0">
                <a:solidFill>
                  <a:srgbClr val="54565A"/>
                </a:solidFill>
                <a:latin typeface="Arial" charset="0"/>
              </a:rPr>
            </a:br>
            <a:r>
              <a:rPr lang="en-US" sz="1400" dirty="0">
                <a:solidFill>
                  <a:srgbClr val="54565A"/>
                </a:solidFill>
                <a:latin typeface="Arial" charset="0"/>
              </a:rPr>
              <a:t>72kWh – 22kWh = 50kWh</a:t>
            </a:r>
          </a:p>
          <a:p>
            <a:pPr marL="952394" lvl="2" indent="-342900">
              <a:spcAft>
                <a:spcPts val="600"/>
              </a:spcAft>
              <a:buClr>
                <a:srgbClr val="FF6E00"/>
              </a:buClr>
              <a:buFont typeface="+mj-lt"/>
              <a:buAutoNum type="alphaLcParenR"/>
              <a:tabLst>
                <a:tab pos="263525" algn="l"/>
              </a:tabLst>
            </a:pPr>
            <a:r>
              <a:rPr lang="en-US" sz="1400" dirty="0">
                <a:solidFill>
                  <a:srgbClr val="54565A"/>
                </a:solidFill>
                <a:latin typeface="Arial" charset="0"/>
              </a:rPr>
              <a:t>Total and average much lower due to sun being lower in sky, and up for less time. Possibility of worse weather. Average and total outputs lower. Peak output in winter only 29% of summer peak, and occurs earlier in the day.</a:t>
            </a:r>
          </a:p>
          <a:p>
            <a:pPr marL="952394" lvl="2" indent="-342900">
              <a:spcAft>
                <a:spcPts val="600"/>
              </a:spcAft>
              <a:buClr>
                <a:srgbClr val="FF6E00"/>
              </a:buClr>
              <a:buFont typeface="+mj-lt"/>
              <a:buAutoNum type="alphaLcParenR"/>
              <a:tabLst>
                <a:tab pos="263525" algn="l"/>
              </a:tabLst>
            </a:pPr>
            <a:r>
              <a:rPr lang="en-US" sz="1400" dirty="0">
                <a:solidFill>
                  <a:srgbClr val="54565A"/>
                </a:solidFill>
                <a:latin typeface="Arial" charset="0"/>
              </a:rPr>
              <a:t>11am–2pm</a:t>
            </a:r>
          </a:p>
          <a:p>
            <a:pPr marL="952394" lvl="2" indent="-342900">
              <a:spcAft>
                <a:spcPts val="600"/>
              </a:spcAft>
              <a:buClr>
                <a:srgbClr val="FF6E00"/>
              </a:buClr>
              <a:buFont typeface="+mj-lt"/>
              <a:buAutoNum type="alphaLcParenR"/>
              <a:tabLst>
                <a:tab pos="263525" algn="l"/>
              </a:tabLst>
            </a:pPr>
            <a:r>
              <a:rPr lang="en-US" sz="1400" dirty="0">
                <a:solidFill>
                  <a:srgbClr val="54565A"/>
                </a:solidFill>
                <a:latin typeface="Arial" charset="0"/>
              </a:rPr>
              <a:t>Total power 9am–5pm = 18.25kWh x 8h = 146kWh</a:t>
            </a:r>
            <a:br>
              <a:rPr lang="en-US" sz="1400" dirty="0">
                <a:solidFill>
                  <a:srgbClr val="54565A"/>
                </a:solidFill>
                <a:latin typeface="Arial" charset="0"/>
              </a:rPr>
            </a:br>
            <a:r>
              <a:rPr lang="en-US" sz="1400" dirty="0">
                <a:solidFill>
                  <a:srgbClr val="54565A"/>
                </a:solidFill>
                <a:latin typeface="Arial" charset="0"/>
              </a:rPr>
              <a:t>Total solar power output = 4+12+19+22+14+6 = 96kWh</a:t>
            </a:r>
            <a:br>
              <a:rPr lang="en-US" sz="1400" dirty="0">
                <a:solidFill>
                  <a:srgbClr val="54565A"/>
                </a:solidFill>
                <a:latin typeface="Arial" charset="0"/>
              </a:rPr>
            </a:br>
            <a:r>
              <a:rPr lang="en-US" sz="1400" spc="-20" dirty="0">
                <a:solidFill>
                  <a:srgbClr val="54565A"/>
                </a:solidFill>
                <a:latin typeface="Arial" charset="0"/>
              </a:rPr>
              <a:t>Additional purchase required = 146kWh – 96kWh = 50kWh</a:t>
            </a:r>
            <a:br>
              <a:rPr lang="en-US" sz="1400" dirty="0">
                <a:solidFill>
                  <a:srgbClr val="54565A"/>
                </a:solidFill>
                <a:latin typeface="Arial" charset="0"/>
              </a:rPr>
            </a:br>
            <a:r>
              <a:rPr lang="en-US" sz="1400" dirty="0">
                <a:solidFill>
                  <a:srgbClr val="54565A"/>
                </a:solidFill>
                <a:latin typeface="Arial" charset="0"/>
              </a:rPr>
              <a:t>Cost = 50kWh x 25p = 1250p = £12.50</a:t>
            </a:r>
          </a:p>
        </p:txBody>
      </p:sp>
      <p:graphicFrame>
        <p:nvGraphicFramePr>
          <p:cNvPr id="7" name="Table 6">
            <a:extLst>
              <a:ext uri="{FF2B5EF4-FFF2-40B4-BE49-F238E27FC236}">
                <a16:creationId xmlns:a16="http://schemas.microsoft.com/office/drawing/2014/main" id="{74424EE5-78CD-4CDA-B9D6-F402AB4D9143}"/>
              </a:ext>
            </a:extLst>
          </p:cNvPr>
          <p:cNvGraphicFramePr>
            <a:graphicFrameLocks noGrp="1"/>
          </p:cNvGraphicFramePr>
          <p:nvPr>
            <p:extLst>
              <p:ext uri="{D42A27DB-BD31-4B8C-83A1-F6EECF244321}">
                <p14:modId xmlns:p14="http://schemas.microsoft.com/office/powerpoint/2010/main" val="50842860"/>
              </p:ext>
            </p:extLst>
          </p:nvPr>
        </p:nvGraphicFramePr>
        <p:xfrm>
          <a:off x="6912131" y="2018836"/>
          <a:ext cx="4773050" cy="2167642"/>
        </p:xfrm>
        <a:graphic>
          <a:graphicData uri="http://schemas.openxmlformats.org/drawingml/2006/table">
            <a:tbl>
              <a:tblPr/>
              <a:tblGrid>
                <a:gridCol w="1530120">
                  <a:extLst>
                    <a:ext uri="{9D8B030D-6E8A-4147-A177-3AD203B41FA5}">
                      <a16:colId xmlns:a16="http://schemas.microsoft.com/office/drawing/2014/main" val="20000"/>
                    </a:ext>
                  </a:extLst>
                </a:gridCol>
                <a:gridCol w="893135">
                  <a:extLst>
                    <a:ext uri="{9D8B030D-6E8A-4147-A177-3AD203B41FA5}">
                      <a16:colId xmlns:a16="http://schemas.microsoft.com/office/drawing/2014/main" val="20001"/>
                    </a:ext>
                  </a:extLst>
                </a:gridCol>
                <a:gridCol w="1265274">
                  <a:extLst>
                    <a:ext uri="{9D8B030D-6E8A-4147-A177-3AD203B41FA5}">
                      <a16:colId xmlns:a16="http://schemas.microsoft.com/office/drawing/2014/main" val="20003"/>
                    </a:ext>
                  </a:extLst>
                </a:gridCol>
                <a:gridCol w="1084521">
                  <a:extLst>
                    <a:ext uri="{9D8B030D-6E8A-4147-A177-3AD203B41FA5}">
                      <a16:colId xmlns:a16="http://schemas.microsoft.com/office/drawing/2014/main" val="20002"/>
                    </a:ext>
                  </a:extLst>
                </a:gridCol>
              </a:tblGrid>
              <a:tr h="489942">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Equipment</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Quantity</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Energy used in 1hour (</a:t>
                      </a:r>
                      <a:r>
                        <a:rPr kumimoji="0" lang="en-GB" altLang="en-US" sz="1200" b="1" i="0" u="none" strike="noStrike" cap="none" normalizeH="0" baseline="0" dirty="0" err="1">
                          <a:ln>
                            <a:noFill/>
                          </a:ln>
                          <a:solidFill>
                            <a:srgbClr val="FFFFFF"/>
                          </a:solidFill>
                          <a:effectLst/>
                          <a:latin typeface="Arial"/>
                          <a:ea typeface="ヒラギノ角ゴ ProN W3" charset="-128"/>
                          <a:cs typeface="Arial"/>
                          <a:sym typeface="Gill Sans" charset="0"/>
                        </a:rPr>
                        <a:t>Wh</a:t>
                      </a: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Quantity x energy (</a:t>
                      </a:r>
                      <a:r>
                        <a:rPr kumimoji="0" lang="en-GB" altLang="en-US" sz="1200" b="1" i="0" u="none" strike="noStrike" cap="none" normalizeH="0" baseline="0" dirty="0" err="1">
                          <a:ln>
                            <a:noFill/>
                          </a:ln>
                          <a:solidFill>
                            <a:srgbClr val="FFFFFF"/>
                          </a:solidFill>
                          <a:effectLst/>
                          <a:latin typeface="Arial"/>
                          <a:ea typeface="ヒラギノ角ゴ ProN W3" charset="-128"/>
                          <a:cs typeface="Arial"/>
                          <a:sym typeface="Gill Sans" charset="0"/>
                        </a:rPr>
                        <a:t>Wh</a:t>
                      </a: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extLst>
                  <a:ext uri="{0D108BD9-81ED-4DB2-BD59-A6C34878D82A}">
                    <a16:rowId xmlns:a16="http://schemas.microsoft.com/office/drawing/2014/main" val="10000"/>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Desktop computer</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hr-HR" altLang="en-US" sz="1200" b="0" i="0" u="none" strike="noStrike" cap="none" normalizeH="0" baseline="0" dirty="0">
                          <a:ln>
                            <a:noFill/>
                          </a:ln>
                          <a:solidFill>
                            <a:srgbClr val="54565A"/>
                          </a:solidFill>
                          <a:effectLst/>
                          <a:latin typeface="Arial" charset="0"/>
                          <a:ea typeface="Arial" charset="0"/>
                          <a:cs typeface="Arial" charset="0"/>
                          <a:sym typeface="Gill Sans" charset="0"/>
                        </a:rPr>
                        <a:t>80</a:t>
                      </a:r>
                    </a:p>
                  </a:txBody>
                  <a:tcPr marR="32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110Wh</a:t>
                      </a:r>
                    </a:p>
                  </a:txBody>
                  <a:tcPr marR="288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8800Wh</a:t>
                      </a:r>
                    </a:p>
                  </a:txBody>
                  <a:tcPr marR="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1"/>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TV screen</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12</a:t>
                      </a:r>
                      <a:endParaRPr kumimoji="0" lang="mr-IN" altLang="en-US" sz="1200" b="0" i="0" u="none" strike="noStrike" cap="none" normalizeH="0" baseline="0" dirty="0">
                        <a:ln>
                          <a:noFill/>
                        </a:ln>
                        <a:solidFill>
                          <a:srgbClr val="54565A"/>
                        </a:solidFill>
                        <a:effectLst/>
                        <a:latin typeface="Arial" charset="0"/>
                        <a:ea typeface="Arial" charset="0"/>
                        <a:cs typeface="Arial" charset="0"/>
                        <a:sym typeface="Gill Sans" charset="0"/>
                      </a:endParaRPr>
                    </a:p>
                  </a:txBody>
                  <a:tcPr marR="32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75Wh</a:t>
                      </a:r>
                    </a:p>
                  </a:txBody>
                  <a:tcPr marR="288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900Wh</a:t>
                      </a:r>
                    </a:p>
                  </a:txBody>
                  <a:tcPr marR="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2"/>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Lights</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22</a:t>
                      </a:r>
                      <a:endParaRPr kumimoji="0" lang="mr-IN" altLang="en-US" sz="1200" b="0" i="0" u="none" strike="noStrike" cap="none" normalizeH="0" baseline="0" dirty="0">
                        <a:ln>
                          <a:noFill/>
                        </a:ln>
                        <a:solidFill>
                          <a:srgbClr val="54565A"/>
                        </a:solidFill>
                        <a:effectLst/>
                        <a:latin typeface="Arial" charset="0"/>
                        <a:ea typeface="Arial" charset="0"/>
                        <a:cs typeface="Arial" charset="0"/>
                        <a:sym typeface="Gill Sans" charset="0"/>
                      </a:endParaRPr>
                    </a:p>
                  </a:txBody>
                  <a:tcPr marR="32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25Wh</a:t>
                      </a:r>
                    </a:p>
                  </a:txBody>
                  <a:tcPr marR="288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550Wh</a:t>
                      </a:r>
                    </a:p>
                  </a:txBody>
                  <a:tcPr marR="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3"/>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Air conditioner</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8</a:t>
                      </a:r>
                      <a:endParaRPr kumimoji="0" lang="mr-IN" altLang="en-US" sz="1200" b="0" i="0" u="none" strike="noStrike" cap="none" normalizeH="0" baseline="0" dirty="0">
                        <a:ln>
                          <a:noFill/>
                        </a:ln>
                        <a:solidFill>
                          <a:srgbClr val="54565A"/>
                        </a:solidFill>
                        <a:effectLst/>
                        <a:latin typeface="Arial" charset="0"/>
                        <a:ea typeface="Arial" charset="0"/>
                        <a:cs typeface="Arial" charset="0"/>
                        <a:sym typeface="Gill Sans" charset="0"/>
                      </a:endParaRPr>
                    </a:p>
                  </a:txBody>
                  <a:tcPr marR="32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1000Wh</a:t>
                      </a:r>
                    </a:p>
                  </a:txBody>
                  <a:tcPr marR="288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8000Wh</a:t>
                      </a:r>
                    </a:p>
                  </a:txBody>
                  <a:tcPr marR="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4"/>
                  </a:ext>
                </a:extLst>
              </a:tr>
              <a:tr h="335540">
                <a:tc gridSpan="3">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Total energy over 1h =</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hMerge="1">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mr-IN"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7">
                        <a:alpha val="10000"/>
                      </a:srgbClr>
                    </a:solidFill>
                  </a:tcPr>
                </a:tc>
                <a:tc hMerge="1">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7">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18,250Wh</a:t>
                      </a:r>
                    </a:p>
                  </a:txBody>
                  <a:tcPr marR="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5"/>
                  </a:ext>
                </a:extLst>
              </a:tr>
            </a:tbl>
          </a:graphicData>
        </a:graphic>
      </p:graphicFrame>
      <p:sp>
        <p:nvSpPr>
          <p:cNvPr id="5"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612285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5"/>
          <p:cNvSpPr txBox="1">
            <a:spLocks/>
          </p:cNvSpPr>
          <p:nvPr/>
        </p:nvSpPr>
        <p:spPr>
          <a:xfrm>
            <a:off x="557217"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Key Words</a:t>
            </a:r>
            <a:endParaRPr lang="en-US" sz="3200" b="1" dirty="0">
              <a:solidFill>
                <a:srgbClr val="FF6E00"/>
              </a:solidFill>
              <a:latin typeface="Arial"/>
              <a:cs typeface="Arial"/>
            </a:endParaRPr>
          </a:p>
        </p:txBody>
      </p:sp>
      <p:sp>
        <p:nvSpPr>
          <p:cNvPr id="13" name="TextBox 12"/>
          <p:cNvSpPr txBox="1"/>
          <p:nvPr/>
        </p:nvSpPr>
        <p:spPr>
          <a:xfrm>
            <a:off x="564836" y="1656941"/>
            <a:ext cx="11204377" cy="4167661"/>
          </a:xfrm>
          <a:prstGeom prst="rect">
            <a:avLst/>
          </a:prstGeom>
          <a:solidFill>
            <a:srgbClr val="54565A"/>
          </a:solidFill>
        </p:spPr>
        <p:txBody>
          <a:bodyPr wrap="square" numCol="1" rtlCol="0" anchor="ctr">
            <a:noAutofit/>
          </a:bodyPr>
          <a:lstStyle/>
          <a:p>
            <a:pPr marL="2085750" indent="-285750">
              <a:lnSpc>
                <a:spcPct val="150000"/>
              </a:lnSpc>
              <a:spcAft>
                <a:spcPts val="1200"/>
              </a:spcAft>
              <a:buFont typeface="Arial" charset="0"/>
              <a:buChar char="•"/>
            </a:pPr>
            <a:r>
              <a:rPr lang="en-GB" sz="1800" b="1" dirty="0">
                <a:solidFill>
                  <a:schemeClr val="bg1"/>
                </a:solidFill>
                <a:latin typeface="Arial" charset="0"/>
              </a:rPr>
              <a:t>Sustainability: </a:t>
            </a:r>
            <a:r>
              <a:rPr lang="en-GB" sz="1800" dirty="0">
                <a:solidFill>
                  <a:schemeClr val="bg1"/>
                </a:solidFill>
                <a:latin typeface="Arial" charset="0"/>
              </a:rPr>
              <a:t>development that meets the needs of the present without </a:t>
            </a:r>
            <a:br>
              <a:rPr lang="en-GB" sz="1800" dirty="0">
                <a:solidFill>
                  <a:schemeClr val="bg1"/>
                </a:solidFill>
                <a:latin typeface="Arial" charset="0"/>
              </a:rPr>
            </a:br>
            <a:r>
              <a:rPr lang="en-GB" sz="1800" dirty="0">
                <a:solidFill>
                  <a:schemeClr val="bg1"/>
                </a:solidFill>
                <a:latin typeface="Arial" charset="0"/>
              </a:rPr>
              <a:t>compromising the ability of future generations to meet their own needs</a:t>
            </a:r>
          </a:p>
          <a:p>
            <a:pPr marL="2085750" indent="-285750">
              <a:lnSpc>
                <a:spcPct val="150000"/>
              </a:lnSpc>
              <a:spcAft>
                <a:spcPts val="1200"/>
              </a:spcAft>
              <a:buFont typeface="Arial" charset="0"/>
              <a:buChar char="•"/>
            </a:pPr>
            <a:r>
              <a:rPr lang="en-GB" sz="1800" b="1" dirty="0">
                <a:solidFill>
                  <a:schemeClr val="bg1"/>
                </a:solidFill>
                <a:latin typeface="Arial" charset="0"/>
              </a:rPr>
              <a:t>Solar panel: </a:t>
            </a:r>
            <a:r>
              <a:rPr lang="en-GB" sz="1800" dirty="0">
                <a:solidFill>
                  <a:schemeClr val="bg1"/>
                </a:solidFill>
                <a:latin typeface="Arial" charset="0"/>
              </a:rPr>
              <a:t>converts light energy into electrical energy</a:t>
            </a:r>
          </a:p>
          <a:p>
            <a:pPr marL="2085750" indent="-285750">
              <a:lnSpc>
                <a:spcPct val="150000"/>
              </a:lnSpc>
              <a:spcAft>
                <a:spcPts val="1200"/>
              </a:spcAft>
              <a:buFont typeface="Arial" charset="0"/>
              <a:buChar char="•"/>
            </a:pPr>
            <a:r>
              <a:rPr lang="en-GB" sz="1800" b="1" dirty="0">
                <a:solidFill>
                  <a:schemeClr val="bg1"/>
                </a:solidFill>
                <a:latin typeface="Arial" charset="0"/>
              </a:rPr>
              <a:t>Solar array: </a:t>
            </a:r>
            <a:r>
              <a:rPr lang="en-GB" sz="1800" dirty="0">
                <a:solidFill>
                  <a:schemeClr val="bg1"/>
                </a:solidFill>
                <a:latin typeface="Arial" charset="0"/>
              </a:rPr>
              <a:t>lots of solar panels linked together</a:t>
            </a:r>
          </a:p>
          <a:p>
            <a:pPr marL="2085750" indent="-285750">
              <a:lnSpc>
                <a:spcPct val="150000"/>
              </a:lnSpc>
              <a:spcAft>
                <a:spcPts val="1200"/>
              </a:spcAft>
              <a:buFont typeface="Arial" charset="0"/>
              <a:buChar char="•"/>
            </a:pPr>
            <a:r>
              <a:rPr lang="en-GB" sz="1800" b="1" dirty="0">
                <a:solidFill>
                  <a:schemeClr val="bg1"/>
                </a:solidFill>
                <a:latin typeface="Arial" charset="0"/>
              </a:rPr>
              <a:t>Power: </a:t>
            </a:r>
            <a:r>
              <a:rPr lang="en-GB" sz="1800" dirty="0">
                <a:solidFill>
                  <a:schemeClr val="bg1"/>
                </a:solidFill>
                <a:latin typeface="Arial" charset="0"/>
              </a:rPr>
              <a:t>how much energy is produced every second, measured in Watts or </a:t>
            </a:r>
            <a:br>
              <a:rPr lang="en-GB" sz="1800" dirty="0">
                <a:solidFill>
                  <a:schemeClr val="bg1"/>
                </a:solidFill>
                <a:latin typeface="Arial" charset="0"/>
              </a:rPr>
            </a:br>
            <a:r>
              <a:rPr lang="en-GB" sz="1800" dirty="0">
                <a:solidFill>
                  <a:schemeClr val="bg1"/>
                </a:solidFill>
                <a:latin typeface="Arial" charset="0"/>
              </a:rPr>
              <a:t>kilowatts (1kW = 1000W)</a:t>
            </a:r>
          </a:p>
          <a:p>
            <a:pPr marL="2085750" indent="-285750">
              <a:lnSpc>
                <a:spcPct val="150000"/>
              </a:lnSpc>
              <a:spcAft>
                <a:spcPts val="1200"/>
              </a:spcAft>
              <a:buFont typeface="Arial" charset="0"/>
              <a:buChar char="•"/>
            </a:pPr>
            <a:r>
              <a:rPr lang="en-GB" sz="1800" b="1" dirty="0">
                <a:solidFill>
                  <a:schemeClr val="bg1"/>
                </a:solidFill>
                <a:latin typeface="Arial" charset="0"/>
              </a:rPr>
              <a:t>Efficiency: </a:t>
            </a:r>
            <a:r>
              <a:rPr lang="en-GB" sz="1800" dirty="0">
                <a:solidFill>
                  <a:schemeClr val="bg1"/>
                </a:solidFill>
                <a:latin typeface="Arial" charset="0"/>
              </a:rPr>
              <a:t>amount of power that can be used, compared to the total power </a:t>
            </a:r>
            <a:br>
              <a:rPr lang="en-GB" sz="1800" dirty="0">
                <a:solidFill>
                  <a:schemeClr val="bg1"/>
                </a:solidFill>
                <a:latin typeface="Arial" charset="0"/>
              </a:rPr>
            </a:br>
            <a:r>
              <a:rPr lang="en-GB" sz="1800" dirty="0">
                <a:solidFill>
                  <a:schemeClr val="bg1"/>
                </a:solidFill>
                <a:latin typeface="Arial" charset="0"/>
              </a:rPr>
              <a:t>that is available (%)</a:t>
            </a:r>
          </a:p>
        </p:txBody>
      </p:sp>
      <p:pic>
        <p:nvPicPr>
          <p:cNvPr id="14" name="Picture 13" descr="Note-pa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4716" y="1761209"/>
            <a:ext cx="1027827" cy="1136019"/>
          </a:xfrm>
          <a:prstGeom prst="rect">
            <a:avLst/>
          </a:prstGeom>
        </p:spPr>
      </p:pic>
      <p:cxnSp>
        <p:nvCxnSpPr>
          <p:cNvPr id="15" name="Straight Connector 14"/>
          <p:cNvCxnSpPr/>
          <p:nvPr/>
        </p:nvCxnSpPr>
        <p:spPr>
          <a:xfrm>
            <a:off x="2150885" y="1765442"/>
            <a:ext cx="0" cy="395065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223427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5"/>
          <p:cNvSpPr txBox="1">
            <a:spLocks/>
          </p:cNvSpPr>
          <p:nvPr/>
        </p:nvSpPr>
        <p:spPr>
          <a:xfrm>
            <a:off x="595313"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Answers for Worksheet 14</a:t>
            </a:r>
            <a:r>
              <a:rPr lang="mr-IN" sz="3200" b="1" spc="-5" dirty="0">
                <a:solidFill>
                  <a:srgbClr val="FF6E00"/>
                </a:solidFill>
                <a:latin typeface="Arial"/>
                <a:cs typeface="Arial"/>
              </a:rPr>
              <a:t>–</a:t>
            </a:r>
            <a:r>
              <a:rPr lang="en-US" sz="3200" b="1" spc="-5" dirty="0">
                <a:solidFill>
                  <a:srgbClr val="FF6E00"/>
                </a:solidFill>
                <a:latin typeface="Arial"/>
                <a:cs typeface="Arial"/>
              </a:rPr>
              <a:t>16 (3)</a:t>
            </a:r>
            <a:endParaRPr lang="en-US" sz="3200" b="1" dirty="0">
              <a:solidFill>
                <a:srgbClr val="FF6E00"/>
              </a:solidFill>
              <a:latin typeface="Arial"/>
              <a:cs typeface="Arial"/>
            </a:endParaRPr>
          </a:p>
        </p:txBody>
      </p:sp>
      <p:sp>
        <p:nvSpPr>
          <p:cNvPr id="6" name="object 36">
            <a:extLst>
              <a:ext uri="{FF2B5EF4-FFF2-40B4-BE49-F238E27FC236}">
                <a16:creationId xmlns:a16="http://schemas.microsoft.com/office/drawing/2014/main" id="{94D22409-A29F-4C06-B55F-700C7640C896}"/>
              </a:ext>
            </a:extLst>
          </p:cNvPr>
          <p:cNvSpPr txBox="1">
            <a:spLocks/>
          </p:cNvSpPr>
          <p:nvPr/>
        </p:nvSpPr>
        <p:spPr>
          <a:xfrm>
            <a:off x="601849" y="1744341"/>
            <a:ext cx="11538634" cy="3893374"/>
          </a:xfrm>
          <a:prstGeom prst="rect">
            <a:avLst/>
          </a:prstGeom>
          <a:noFill/>
        </p:spPr>
        <p:txBody>
          <a:bodyPr vert="horz" wrap="square" lIns="0" tIns="0" rIns="0" bIns="0" numCol="1" spcCol="180000" rtlCol="0">
            <a:spAutoFit/>
          </a:bodyPr>
          <a:lstStyle/>
          <a:p>
            <a:pPr marL="342900" indent="-342900">
              <a:buClr>
                <a:srgbClr val="FF6E00"/>
              </a:buClr>
              <a:buFont typeface="+mj-lt"/>
              <a:buAutoNum type="arabicPeriod" startAt="3"/>
            </a:pPr>
            <a:r>
              <a:rPr lang="en-GB" sz="1400" b="1" dirty="0">
                <a:solidFill>
                  <a:srgbClr val="54565A"/>
                </a:solidFill>
                <a:latin typeface="Arial"/>
                <a:cs typeface="Arial"/>
              </a:rPr>
              <a:t> </a:t>
            </a:r>
            <a:endParaRPr lang="en-US" sz="1400" b="1" dirty="0">
              <a:solidFill>
                <a:srgbClr val="54565A"/>
              </a:solidFill>
              <a:latin typeface="Arial"/>
              <a:ea typeface="ＭＳ 明朝"/>
              <a:cs typeface="Arial"/>
            </a:endParaRPr>
          </a:p>
          <a:p>
            <a:pPr marL="952394" lvl="2" indent="-342900">
              <a:buClr>
                <a:srgbClr val="FF6E00"/>
              </a:buClr>
              <a:buFont typeface="+mj-lt"/>
              <a:buAutoNum type="alphaLcParenR"/>
              <a:tabLst>
                <a:tab pos="263525" algn="l"/>
              </a:tabLst>
            </a:pPr>
            <a:r>
              <a:rPr lang="en-US" sz="1400" dirty="0">
                <a:solidFill>
                  <a:srgbClr val="54565A"/>
                </a:solidFill>
                <a:latin typeface="Arial" charset="0"/>
              </a:rPr>
              <a:t> </a:t>
            </a:r>
          </a:p>
          <a:p>
            <a:pPr marL="952394" lvl="2" indent="-342900">
              <a:buClr>
                <a:srgbClr val="FF6E00"/>
              </a:buClr>
              <a:buFont typeface="+mj-lt"/>
              <a:buAutoNum type="alphaLcParenR"/>
              <a:tabLst>
                <a:tab pos="263525" algn="l"/>
              </a:tabLst>
            </a:pPr>
            <a:endParaRPr lang="en-US" sz="1400" dirty="0">
              <a:solidFill>
                <a:srgbClr val="54565A"/>
              </a:solidFill>
              <a:latin typeface="Arial" charset="0"/>
            </a:endParaRPr>
          </a:p>
          <a:p>
            <a:pPr marL="952394" lvl="2" indent="-342900">
              <a:buClr>
                <a:srgbClr val="FF6E00"/>
              </a:buClr>
              <a:buFont typeface="+mj-lt"/>
              <a:buAutoNum type="alphaLcParenR"/>
              <a:tabLst>
                <a:tab pos="263525" algn="l"/>
              </a:tabLst>
            </a:pPr>
            <a:endParaRPr lang="en-US" sz="1400" dirty="0">
              <a:solidFill>
                <a:srgbClr val="54565A"/>
              </a:solidFill>
              <a:latin typeface="Arial" charset="0"/>
            </a:endParaRPr>
          </a:p>
          <a:p>
            <a:pPr marL="952394" lvl="2" indent="-342900">
              <a:buClr>
                <a:srgbClr val="FF6E00"/>
              </a:buClr>
              <a:buFont typeface="+mj-lt"/>
              <a:buAutoNum type="alphaLcParenR"/>
              <a:tabLst>
                <a:tab pos="263525" algn="l"/>
              </a:tabLst>
            </a:pPr>
            <a:endParaRPr lang="en-US" sz="1400" dirty="0">
              <a:solidFill>
                <a:srgbClr val="54565A"/>
              </a:solidFill>
              <a:latin typeface="Arial" charset="0"/>
            </a:endParaRPr>
          </a:p>
          <a:p>
            <a:pPr marL="952394" lvl="2" indent="-342900">
              <a:buClr>
                <a:srgbClr val="FF6E00"/>
              </a:buClr>
              <a:buFont typeface="+mj-lt"/>
              <a:buAutoNum type="alphaLcParenR"/>
              <a:tabLst>
                <a:tab pos="263525" algn="l"/>
              </a:tabLst>
            </a:pPr>
            <a:endParaRPr lang="en-US" sz="1400" dirty="0">
              <a:solidFill>
                <a:srgbClr val="54565A"/>
              </a:solidFill>
              <a:latin typeface="Arial" charset="0"/>
            </a:endParaRPr>
          </a:p>
          <a:p>
            <a:pPr marL="952394" lvl="2" indent="-342900">
              <a:buClr>
                <a:srgbClr val="FF6E00"/>
              </a:buClr>
              <a:buFont typeface="+mj-lt"/>
              <a:buAutoNum type="alphaLcParenR"/>
              <a:tabLst>
                <a:tab pos="263525" algn="l"/>
              </a:tabLst>
            </a:pPr>
            <a:endParaRPr lang="en-US" sz="1400" dirty="0">
              <a:solidFill>
                <a:srgbClr val="54565A"/>
              </a:solidFill>
              <a:latin typeface="Arial" charset="0"/>
            </a:endParaRPr>
          </a:p>
          <a:p>
            <a:pPr marL="952394" lvl="2" indent="-342900">
              <a:buClr>
                <a:srgbClr val="FF6E00"/>
              </a:buClr>
              <a:buFont typeface="+mj-lt"/>
              <a:buAutoNum type="alphaLcParenR"/>
              <a:tabLst>
                <a:tab pos="263525" algn="l"/>
              </a:tabLst>
            </a:pPr>
            <a:endParaRPr lang="en-US" sz="1400" dirty="0">
              <a:solidFill>
                <a:srgbClr val="54565A"/>
              </a:solidFill>
              <a:latin typeface="Arial" charset="0"/>
            </a:endParaRPr>
          </a:p>
          <a:p>
            <a:pPr marL="952394" lvl="2" indent="-342900">
              <a:buClr>
                <a:srgbClr val="FF6E00"/>
              </a:buClr>
              <a:buFont typeface="+mj-lt"/>
              <a:buAutoNum type="alphaLcParenR"/>
              <a:tabLst>
                <a:tab pos="263525" algn="l"/>
              </a:tabLst>
            </a:pPr>
            <a:endParaRPr lang="en-US" sz="1400" dirty="0">
              <a:solidFill>
                <a:srgbClr val="54565A"/>
              </a:solidFill>
              <a:latin typeface="Arial" charset="0"/>
            </a:endParaRPr>
          </a:p>
          <a:p>
            <a:pPr marL="952394" lvl="2" indent="-342900">
              <a:buClr>
                <a:srgbClr val="FF6E00"/>
              </a:buClr>
              <a:buFont typeface="+mj-lt"/>
              <a:buAutoNum type="alphaLcParenR"/>
              <a:tabLst>
                <a:tab pos="263525" algn="l"/>
              </a:tabLst>
            </a:pPr>
            <a:endParaRPr lang="en-US" sz="1400" dirty="0">
              <a:solidFill>
                <a:srgbClr val="54565A"/>
              </a:solidFill>
              <a:latin typeface="Arial" charset="0"/>
            </a:endParaRPr>
          </a:p>
          <a:p>
            <a:pPr marL="952394" lvl="2" indent="-342900">
              <a:buClr>
                <a:srgbClr val="FF6E00"/>
              </a:buClr>
              <a:buFont typeface="+mj-lt"/>
              <a:buAutoNum type="alphaLcParenR"/>
              <a:tabLst>
                <a:tab pos="263525" algn="l"/>
              </a:tabLst>
            </a:pPr>
            <a:endParaRPr lang="en-US" sz="1400" dirty="0">
              <a:solidFill>
                <a:srgbClr val="54565A"/>
              </a:solidFill>
              <a:latin typeface="Arial" charset="0"/>
            </a:endParaRPr>
          </a:p>
          <a:p>
            <a:pPr marL="952394" lvl="2" indent="-342900">
              <a:spcAft>
                <a:spcPts val="600"/>
              </a:spcAft>
              <a:buClr>
                <a:srgbClr val="FF6E00"/>
              </a:buClr>
              <a:buFont typeface="+mj-lt"/>
              <a:buAutoNum type="alphaLcParenR"/>
              <a:tabLst>
                <a:tab pos="263525" algn="l"/>
              </a:tabLst>
            </a:pPr>
            <a:r>
              <a:rPr lang="en-US" sz="1400" dirty="0" err="1">
                <a:solidFill>
                  <a:srgbClr val="54565A"/>
                </a:solidFill>
                <a:latin typeface="Arial" charset="0"/>
              </a:rPr>
              <a:t>i</a:t>
            </a:r>
            <a:r>
              <a:rPr lang="en-US" sz="1400" dirty="0">
                <a:solidFill>
                  <a:srgbClr val="54565A"/>
                </a:solidFill>
                <a:latin typeface="Arial" charset="0"/>
              </a:rPr>
              <a:t>. 11am–4pm</a:t>
            </a:r>
            <a:br>
              <a:rPr lang="en-US" sz="1400" dirty="0">
                <a:solidFill>
                  <a:srgbClr val="54565A"/>
                </a:solidFill>
                <a:latin typeface="Arial" charset="0"/>
              </a:rPr>
            </a:br>
            <a:r>
              <a:rPr lang="en-US" sz="1400" dirty="0">
                <a:solidFill>
                  <a:srgbClr val="54565A"/>
                </a:solidFill>
                <a:latin typeface="Arial" charset="0"/>
              </a:rPr>
              <a:t>ii. 8am–7pm</a:t>
            </a:r>
            <a:br>
              <a:rPr lang="en-US" sz="1400" dirty="0">
                <a:solidFill>
                  <a:srgbClr val="54565A"/>
                </a:solidFill>
                <a:latin typeface="Arial" charset="0"/>
              </a:rPr>
            </a:br>
            <a:r>
              <a:rPr lang="en-US" sz="1400" dirty="0">
                <a:solidFill>
                  <a:srgbClr val="54565A"/>
                </a:solidFill>
                <a:latin typeface="Arial" charset="0"/>
              </a:rPr>
              <a:t>iii. Never</a:t>
            </a:r>
          </a:p>
          <a:p>
            <a:pPr marL="952394" lvl="2" indent="-342900">
              <a:spcAft>
                <a:spcPts val="600"/>
              </a:spcAft>
              <a:buClr>
                <a:srgbClr val="FF6E00"/>
              </a:buClr>
              <a:buFont typeface="+mj-lt"/>
              <a:buAutoNum type="alphaLcParenR"/>
              <a:tabLst>
                <a:tab pos="263525" algn="l"/>
              </a:tabLst>
            </a:pPr>
            <a:r>
              <a:rPr lang="en-US" sz="1400" dirty="0">
                <a:solidFill>
                  <a:srgbClr val="54565A"/>
                </a:solidFill>
                <a:latin typeface="Arial" charset="0"/>
              </a:rPr>
              <a:t>20% of £540 = £108,  £540 - £108 = £432</a:t>
            </a:r>
          </a:p>
          <a:p>
            <a:pPr marL="952394" lvl="2" indent="-342900">
              <a:spcAft>
                <a:spcPts val="600"/>
              </a:spcAft>
              <a:buClr>
                <a:srgbClr val="FF6E00"/>
              </a:buClr>
              <a:buFont typeface="+mj-lt"/>
              <a:buAutoNum type="alphaLcParenR"/>
              <a:tabLst>
                <a:tab pos="263525" algn="l"/>
              </a:tabLst>
            </a:pPr>
            <a:r>
              <a:rPr lang="en-US" sz="1400" dirty="0">
                <a:solidFill>
                  <a:srgbClr val="54565A"/>
                </a:solidFill>
                <a:latin typeface="Arial" charset="0"/>
              </a:rPr>
              <a:t>3.6p x 1400kWh = 5040p = £50.40</a:t>
            </a:r>
          </a:p>
          <a:p>
            <a:pPr marL="952394" lvl="2" indent="-342900">
              <a:spcAft>
                <a:spcPts val="600"/>
              </a:spcAft>
              <a:buClr>
                <a:srgbClr val="FF6E00"/>
              </a:buClr>
              <a:buFont typeface="+mj-lt"/>
              <a:buAutoNum type="alphaLcParenR"/>
              <a:tabLst>
                <a:tab pos="263525" algn="l"/>
              </a:tabLst>
            </a:pPr>
            <a:r>
              <a:rPr lang="en-US" sz="1400" dirty="0">
                <a:solidFill>
                  <a:srgbClr val="54565A"/>
                </a:solidFill>
                <a:latin typeface="Arial" charset="0"/>
              </a:rPr>
              <a:t>Add more panels, use energy saving devices, turn unused devices off, add a different renewable energy source e.g. wind power.</a:t>
            </a:r>
          </a:p>
        </p:txBody>
      </p:sp>
      <p:graphicFrame>
        <p:nvGraphicFramePr>
          <p:cNvPr id="5" name="Table 4">
            <a:extLst>
              <a:ext uri="{FF2B5EF4-FFF2-40B4-BE49-F238E27FC236}">
                <a16:creationId xmlns:a16="http://schemas.microsoft.com/office/drawing/2014/main" id="{74424EE5-78CD-4CDA-B9D6-F402AB4D9143}"/>
              </a:ext>
            </a:extLst>
          </p:cNvPr>
          <p:cNvGraphicFramePr>
            <a:graphicFrameLocks noGrp="1"/>
          </p:cNvGraphicFramePr>
          <p:nvPr>
            <p:extLst>
              <p:ext uri="{D42A27DB-BD31-4B8C-83A1-F6EECF244321}">
                <p14:modId xmlns:p14="http://schemas.microsoft.com/office/powerpoint/2010/main" val="129824096"/>
              </p:ext>
            </p:extLst>
          </p:nvPr>
        </p:nvGraphicFramePr>
        <p:xfrm>
          <a:off x="1573944" y="1923648"/>
          <a:ext cx="6843205" cy="2043460"/>
        </p:xfrm>
        <a:graphic>
          <a:graphicData uri="http://schemas.openxmlformats.org/drawingml/2006/table">
            <a:tbl>
              <a:tblPr/>
              <a:tblGrid>
                <a:gridCol w="1426591">
                  <a:extLst>
                    <a:ext uri="{9D8B030D-6E8A-4147-A177-3AD203B41FA5}">
                      <a16:colId xmlns:a16="http://schemas.microsoft.com/office/drawing/2014/main" val="20000"/>
                    </a:ext>
                  </a:extLst>
                </a:gridCol>
                <a:gridCol w="1605280">
                  <a:extLst>
                    <a:ext uri="{9D8B030D-6E8A-4147-A177-3AD203B41FA5}">
                      <a16:colId xmlns:a16="http://schemas.microsoft.com/office/drawing/2014/main" val="20001"/>
                    </a:ext>
                  </a:extLst>
                </a:gridCol>
                <a:gridCol w="1920304">
                  <a:extLst>
                    <a:ext uri="{9D8B030D-6E8A-4147-A177-3AD203B41FA5}">
                      <a16:colId xmlns:a16="http://schemas.microsoft.com/office/drawing/2014/main" val="20003"/>
                    </a:ext>
                  </a:extLst>
                </a:gridCol>
                <a:gridCol w="1891030">
                  <a:extLst>
                    <a:ext uri="{9D8B030D-6E8A-4147-A177-3AD203B41FA5}">
                      <a16:colId xmlns:a16="http://schemas.microsoft.com/office/drawing/2014/main" val="20002"/>
                    </a:ext>
                  </a:extLst>
                </a:gridCol>
              </a:tblGrid>
              <a:tr h="36235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Device</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Power requirement</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Number of panels required 1</a:t>
                      </a:r>
                      <a:r>
                        <a:rPr kumimoji="0" lang="en-GB" altLang="en-US" sz="1200" b="1" i="0" u="none" strike="noStrike" cap="none" normalizeH="0" baseline="30000" dirty="0">
                          <a:ln>
                            <a:noFill/>
                          </a:ln>
                          <a:solidFill>
                            <a:srgbClr val="FFFFFF"/>
                          </a:solidFill>
                          <a:effectLst/>
                          <a:latin typeface="Arial"/>
                          <a:ea typeface="ヒラギノ角ゴ ProN W3" charset="-128"/>
                          <a:cs typeface="Arial"/>
                          <a:sym typeface="Gill Sans" charset="0"/>
                        </a:rPr>
                        <a:t>st</a:t>
                      </a: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 Aug</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Number of panels required 1</a:t>
                      </a:r>
                      <a:r>
                        <a:rPr kumimoji="0" lang="en-GB" altLang="en-US" sz="1200" b="1" i="0" u="none" strike="noStrike" cap="none" normalizeH="0" baseline="30000" dirty="0">
                          <a:ln>
                            <a:noFill/>
                          </a:ln>
                          <a:solidFill>
                            <a:srgbClr val="FFFFFF"/>
                          </a:solidFill>
                          <a:effectLst/>
                          <a:latin typeface="Arial"/>
                          <a:ea typeface="ヒラギノ角ゴ ProN W3" charset="-128"/>
                          <a:cs typeface="Arial"/>
                          <a:sym typeface="Gill Sans" charset="0"/>
                        </a:rPr>
                        <a:t>st</a:t>
                      </a:r>
                      <a:r>
                        <a:rPr kumimoji="0" lang="en-GB" altLang="en-US" sz="1200" b="1" i="0" u="none" strike="noStrike" cap="none" normalizeH="0" baseline="0" dirty="0">
                          <a:ln>
                            <a:noFill/>
                          </a:ln>
                          <a:solidFill>
                            <a:srgbClr val="FFFFFF"/>
                          </a:solidFill>
                          <a:effectLst/>
                          <a:latin typeface="Arial"/>
                          <a:ea typeface="ヒラギノ角ゴ ProN W3" charset="-128"/>
                          <a:cs typeface="Arial"/>
                          <a:sym typeface="Gill Sans" charset="0"/>
                        </a:rPr>
                        <a:t> Jan</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extLst>
                  <a:ext uri="{0D108BD9-81ED-4DB2-BD59-A6C34878D82A}">
                    <a16:rowId xmlns:a16="http://schemas.microsoft.com/office/drawing/2014/main" val="10000"/>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42” TV</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hr-HR" altLang="en-US" sz="1200" b="0" i="0" u="none" strike="noStrike" cap="none" normalizeH="0" baseline="0" dirty="0">
                          <a:ln>
                            <a:noFill/>
                          </a:ln>
                          <a:solidFill>
                            <a:srgbClr val="54565A"/>
                          </a:solidFill>
                          <a:effectLst/>
                          <a:latin typeface="Arial" charset="0"/>
                          <a:ea typeface="Arial" charset="0"/>
                          <a:cs typeface="Arial" charset="0"/>
                          <a:sym typeface="Gill Sans" charset="0"/>
                        </a:rPr>
                        <a:t>75W</a:t>
                      </a:r>
                    </a:p>
                  </a:txBody>
                  <a:tcPr marR="503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1   (0.7)</a:t>
                      </a:r>
                    </a:p>
                  </a:txBody>
                  <a:tcPr marR="61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3    (2.7)</a:t>
                      </a:r>
                    </a:p>
                  </a:txBody>
                  <a:tcPr marR="54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1"/>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Xbox One</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120W</a:t>
                      </a:r>
                      <a:endParaRPr kumimoji="0" lang="mr-IN" altLang="en-US" sz="1200" b="0" i="0" u="none" strike="noStrike" cap="none" normalizeH="0" baseline="0" dirty="0">
                        <a:ln>
                          <a:noFill/>
                        </a:ln>
                        <a:solidFill>
                          <a:srgbClr val="54565A"/>
                        </a:solidFill>
                        <a:effectLst/>
                        <a:latin typeface="Arial" charset="0"/>
                        <a:ea typeface="Arial" charset="0"/>
                        <a:cs typeface="Arial" charset="0"/>
                        <a:sym typeface="Gill Sans" charset="0"/>
                      </a:endParaRPr>
                    </a:p>
                  </a:txBody>
                  <a:tcPr marR="503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2   (1.0)</a:t>
                      </a:r>
                    </a:p>
                  </a:txBody>
                  <a:tcPr marR="61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4    (4.0)</a:t>
                      </a:r>
                    </a:p>
                  </a:txBody>
                  <a:tcPr marR="54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2"/>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iPhone</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25W</a:t>
                      </a:r>
                      <a:endParaRPr kumimoji="0" lang="mr-IN" altLang="en-US" sz="1200" b="0" i="0" u="none" strike="noStrike" cap="none" normalizeH="0" baseline="0" dirty="0">
                        <a:ln>
                          <a:noFill/>
                        </a:ln>
                        <a:solidFill>
                          <a:srgbClr val="54565A"/>
                        </a:solidFill>
                        <a:effectLst/>
                        <a:latin typeface="Arial" charset="0"/>
                        <a:ea typeface="Arial" charset="0"/>
                        <a:cs typeface="Arial" charset="0"/>
                        <a:sym typeface="Gill Sans" charset="0"/>
                      </a:endParaRPr>
                    </a:p>
                  </a:txBody>
                  <a:tcPr marR="503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1   (0.2)</a:t>
                      </a:r>
                    </a:p>
                  </a:txBody>
                  <a:tcPr marR="61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1    (0.8)</a:t>
                      </a:r>
                    </a:p>
                  </a:txBody>
                  <a:tcPr marR="54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3"/>
                  </a:ext>
                </a:extLst>
              </a:tr>
              <a:tr h="335540">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Washing machine</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500W</a:t>
                      </a:r>
                      <a:endParaRPr kumimoji="0" lang="mr-IN" altLang="en-US" sz="1200" b="0" i="0" u="none" strike="noStrike" cap="none" normalizeH="0" baseline="0" dirty="0">
                        <a:ln>
                          <a:noFill/>
                        </a:ln>
                        <a:solidFill>
                          <a:srgbClr val="54565A"/>
                        </a:solidFill>
                        <a:effectLst/>
                        <a:latin typeface="Arial" charset="0"/>
                        <a:ea typeface="Arial" charset="0"/>
                        <a:cs typeface="Arial" charset="0"/>
                        <a:sym typeface="Gill Sans" charset="0"/>
                      </a:endParaRPr>
                    </a:p>
                  </a:txBody>
                  <a:tcPr marR="503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5   (4.5)</a:t>
                      </a:r>
                    </a:p>
                  </a:txBody>
                  <a:tcPr marR="61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17   (16.7)</a:t>
                      </a:r>
                    </a:p>
                  </a:txBody>
                  <a:tcPr marR="54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4"/>
                  </a:ext>
                </a:extLst>
              </a:tr>
              <a:tr h="335540">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Kettle</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2200W</a:t>
                      </a:r>
                      <a:endParaRPr kumimoji="0" lang="mr-IN" altLang="en-US" sz="1200" b="0" i="0" u="none" strike="noStrike" cap="none" normalizeH="0" baseline="0" dirty="0">
                        <a:ln>
                          <a:noFill/>
                        </a:ln>
                        <a:solidFill>
                          <a:srgbClr val="54565A"/>
                        </a:solidFill>
                        <a:effectLst/>
                        <a:latin typeface="Arial" charset="0"/>
                        <a:ea typeface="Arial" charset="0"/>
                        <a:cs typeface="Arial" charset="0"/>
                        <a:sym typeface="Gill Sans" charset="0"/>
                      </a:endParaRPr>
                    </a:p>
                  </a:txBody>
                  <a:tcPr marR="503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20 (20.0)</a:t>
                      </a:r>
                    </a:p>
                  </a:txBody>
                  <a:tcPr marR="612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cap="none" normalizeH="0" baseline="0" dirty="0">
                          <a:ln>
                            <a:noFill/>
                          </a:ln>
                          <a:solidFill>
                            <a:srgbClr val="54565A"/>
                          </a:solidFill>
                          <a:effectLst/>
                          <a:latin typeface="Arial" charset="0"/>
                          <a:ea typeface="Arial" charset="0"/>
                          <a:cs typeface="Arial" charset="0"/>
                          <a:sym typeface="Gill Sans" charset="0"/>
                        </a:rPr>
                        <a:t>74   (73.3)</a:t>
                      </a:r>
                    </a:p>
                  </a:txBody>
                  <a:tcPr marR="54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5"/>
                  </a:ext>
                </a:extLst>
              </a:tr>
            </a:tbl>
          </a:graphicData>
        </a:graphic>
      </p:graphicFrame>
      <p:sp>
        <p:nvSpPr>
          <p:cNvPr id="7"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696036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18323" y="3974802"/>
            <a:ext cx="131042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dirty="0">
                <a:solidFill>
                  <a:srgbClr val="FF0000"/>
                </a:solidFill>
                <a:latin typeface="Arial" charset="0"/>
              </a:rPr>
              <a:t>18.25kWh</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77652" y="1054973"/>
            <a:ext cx="8065438" cy="5112912"/>
          </a:xfrm>
          <a:prstGeom prst="rect">
            <a:avLst/>
          </a:prstGeom>
        </p:spPr>
      </p:pic>
      <p:cxnSp>
        <p:nvCxnSpPr>
          <p:cNvPr id="7" name="Straight Connector 6"/>
          <p:cNvCxnSpPr/>
          <p:nvPr/>
        </p:nvCxnSpPr>
        <p:spPr>
          <a:xfrm>
            <a:off x="2335706" y="4148453"/>
            <a:ext cx="75129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903059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6"/>
          <p:cNvSpPr txBox="1"/>
          <p:nvPr/>
        </p:nvSpPr>
        <p:spPr>
          <a:xfrm>
            <a:off x="557217" y="2157197"/>
            <a:ext cx="10790156" cy="2492990"/>
          </a:xfrm>
          <a:prstGeom prst="rect">
            <a:avLst/>
          </a:prstGeom>
        </p:spPr>
        <p:txBody>
          <a:bodyPr vert="horz" wrap="square" lIns="0" tIns="0" rIns="0" bIns="0" rtlCol="0" anchor="t">
            <a:spAutoFit/>
          </a:bodyPr>
          <a:lstStyle/>
          <a:p>
            <a:pPr marL="342900" indent="-342900">
              <a:lnSpc>
                <a:spcPct val="150000"/>
              </a:lnSpc>
              <a:buClr>
                <a:srgbClr val="FF6E00"/>
              </a:buClr>
              <a:buSzPct val="90000"/>
              <a:buFont typeface="Wingdings" charset="2"/>
              <a:buChar char="ü"/>
              <a:tabLst>
                <a:tab pos="926465" algn="l"/>
                <a:tab pos="927100" algn="l"/>
              </a:tabLst>
            </a:pPr>
            <a:r>
              <a:rPr lang="en-US" sz="1800" dirty="0">
                <a:solidFill>
                  <a:srgbClr val="54565A"/>
                </a:solidFill>
                <a:latin typeface="Arial" charset="0"/>
                <a:ea typeface="Arial" charset="0"/>
                <a:cs typeface="Arial" charset="0"/>
              </a:rPr>
              <a:t>Read and describe data from bar charts</a:t>
            </a:r>
          </a:p>
          <a:p>
            <a:pPr marL="342900" indent="-342900">
              <a:lnSpc>
                <a:spcPct val="150000"/>
              </a:lnSpc>
              <a:buClr>
                <a:srgbClr val="FF6E00"/>
              </a:buClr>
              <a:buSzPct val="90000"/>
              <a:buFont typeface="Wingdings" charset="2"/>
              <a:buChar char="ü"/>
              <a:tabLst>
                <a:tab pos="926465" algn="l"/>
                <a:tab pos="927100" algn="l"/>
              </a:tabLst>
            </a:pPr>
            <a:r>
              <a:rPr lang="en-US" sz="1800" dirty="0">
                <a:solidFill>
                  <a:srgbClr val="54565A"/>
                </a:solidFill>
                <a:latin typeface="Arial" charset="0"/>
                <a:ea typeface="Arial" charset="0"/>
                <a:cs typeface="Arial" charset="0"/>
              </a:rPr>
              <a:t>Compare data from similar charts</a:t>
            </a:r>
          </a:p>
          <a:p>
            <a:pPr marL="342900" indent="-342900">
              <a:lnSpc>
                <a:spcPct val="150000"/>
              </a:lnSpc>
              <a:buClr>
                <a:srgbClr val="FF6E00"/>
              </a:buClr>
              <a:buSzPct val="90000"/>
              <a:buFont typeface="Wingdings" charset="2"/>
              <a:buChar char="ü"/>
              <a:tabLst>
                <a:tab pos="926465" algn="l"/>
                <a:tab pos="927100" algn="l"/>
              </a:tabLst>
            </a:pPr>
            <a:r>
              <a:rPr lang="en-US" sz="1800" dirty="0">
                <a:solidFill>
                  <a:srgbClr val="54565A"/>
                </a:solidFill>
                <a:latin typeface="Arial" charset="0"/>
                <a:ea typeface="Arial" charset="0"/>
                <a:cs typeface="Arial" charset="0"/>
              </a:rPr>
              <a:t>Consider</a:t>
            </a:r>
            <a:r>
              <a:rPr lang="en-US" sz="1800" dirty="0">
                <a:solidFill>
                  <a:srgbClr val="54565A"/>
                </a:solidFill>
                <a:latin typeface="Arial" charset="0"/>
                <a:cs typeface="Arial" charset="0"/>
              </a:rPr>
              <a:t> how concepts could be applied in everyday life</a:t>
            </a:r>
            <a:endParaRPr lang="en-US" sz="1800" dirty="0">
              <a:solidFill>
                <a:srgbClr val="54565A"/>
              </a:solidFill>
              <a:latin typeface="Arial" charset="0"/>
              <a:ea typeface="Arial" charset="0"/>
              <a:cs typeface="Arial" charset="0"/>
            </a:endParaRPr>
          </a:p>
          <a:p>
            <a:pPr marL="342900" indent="-342900">
              <a:lnSpc>
                <a:spcPct val="150000"/>
              </a:lnSpc>
              <a:buClr>
                <a:srgbClr val="FF6E00"/>
              </a:buClr>
              <a:buSzPct val="90000"/>
              <a:buFont typeface="Wingdings" charset="2"/>
              <a:buChar char="ü"/>
              <a:tabLst>
                <a:tab pos="926465" algn="l"/>
                <a:tab pos="927100" algn="l"/>
              </a:tabLst>
            </a:pPr>
            <a:r>
              <a:rPr lang="en-US" sz="1800" dirty="0">
                <a:solidFill>
                  <a:srgbClr val="54565A"/>
                </a:solidFill>
                <a:latin typeface="Arial" charset="0"/>
                <a:ea typeface="Arial" charset="0"/>
                <a:cs typeface="Arial" charset="0"/>
              </a:rPr>
              <a:t>Make </a:t>
            </a:r>
            <a:r>
              <a:rPr lang="en-US" sz="1800" dirty="0">
                <a:solidFill>
                  <a:srgbClr val="54565A"/>
                </a:solidFill>
                <a:latin typeface="Arial" charset="0"/>
                <a:cs typeface="Arial" charset="0"/>
              </a:rPr>
              <a:t>methodical and precise measurements</a:t>
            </a:r>
          </a:p>
          <a:p>
            <a:pPr marL="342900" indent="-342900">
              <a:lnSpc>
                <a:spcPct val="150000"/>
              </a:lnSpc>
              <a:buClr>
                <a:srgbClr val="FF6E00"/>
              </a:buClr>
              <a:buSzPct val="90000"/>
              <a:buFont typeface="Wingdings" charset="2"/>
              <a:buChar char="ü"/>
              <a:tabLst>
                <a:tab pos="926465" algn="l"/>
                <a:tab pos="927100" algn="l"/>
              </a:tabLst>
            </a:pPr>
            <a:r>
              <a:rPr lang="en-US" sz="1800" dirty="0">
                <a:solidFill>
                  <a:srgbClr val="54565A"/>
                </a:solidFill>
                <a:latin typeface="Arial" charset="0"/>
                <a:cs typeface="Arial" charset="0"/>
              </a:rPr>
              <a:t>Give explanations with reasons based on data</a:t>
            </a:r>
          </a:p>
          <a:p>
            <a:pPr marL="342900" indent="-342900">
              <a:lnSpc>
                <a:spcPct val="150000"/>
              </a:lnSpc>
              <a:buClr>
                <a:srgbClr val="FF6E00"/>
              </a:buClr>
              <a:buSzPct val="90000"/>
              <a:buFont typeface="Wingdings" charset="2"/>
              <a:buChar char="ü"/>
              <a:tabLst>
                <a:tab pos="926465" algn="l"/>
                <a:tab pos="927100" algn="l"/>
              </a:tabLst>
            </a:pPr>
            <a:r>
              <a:rPr lang="en-US" sz="1800" dirty="0">
                <a:solidFill>
                  <a:srgbClr val="54565A"/>
                </a:solidFill>
                <a:latin typeface="Arial" charset="0"/>
                <a:cs typeface="Arial" charset="0"/>
              </a:rPr>
              <a:t>Give good ideas with sensible justifications</a:t>
            </a:r>
          </a:p>
        </p:txBody>
      </p:sp>
      <p:sp>
        <p:nvSpPr>
          <p:cNvPr id="31" name="object 35"/>
          <p:cNvSpPr txBox="1">
            <a:spLocks/>
          </p:cNvSpPr>
          <p:nvPr/>
        </p:nvSpPr>
        <p:spPr>
          <a:xfrm>
            <a:off x="571500" y="1521069"/>
            <a:ext cx="42164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How did you do?</a:t>
            </a:r>
          </a:p>
        </p:txBody>
      </p:sp>
      <p:sp>
        <p:nvSpPr>
          <p:cNvPr id="4"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206281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t="29588" b="5728"/>
          <a:stretch/>
        </p:blipFill>
        <p:spPr>
          <a:xfrm>
            <a:off x="0" y="878400"/>
            <a:ext cx="12224512" cy="5270152"/>
          </a:xfrm>
          <a:prstGeom prst="rect">
            <a:avLst/>
          </a:prstGeom>
        </p:spPr>
      </p:pic>
    </p:spTree>
    <p:extLst>
      <p:ext uri="{BB962C8B-B14F-4D97-AF65-F5344CB8AC3E}">
        <p14:creationId xmlns:p14="http://schemas.microsoft.com/office/powerpoint/2010/main" val="293831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753715-6C9F-4FE9-8762-3A0610A5750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1388"/>
          <a:stretch/>
        </p:blipFill>
        <p:spPr>
          <a:xfrm>
            <a:off x="95912" y="929755"/>
            <a:ext cx="12188825" cy="5289267"/>
          </a:xfrm>
          <a:prstGeom prst="rect">
            <a:avLst/>
          </a:prstGeom>
        </p:spPr>
      </p:pic>
      <p:sp>
        <p:nvSpPr>
          <p:cNvPr id="7"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267588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a:extLst>
              <a:ext uri="{FF2B5EF4-FFF2-40B4-BE49-F238E27FC236}">
                <a16:creationId xmlns:a16="http://schemas.microsoft.com/office/drawing/2014/main" id="{94D22409-A29F-4C06-B55F-700C7640C896}"/>
              </a:ext>
            </a:extLst>
          </p:cNvPr>
          <p:cNvSpPr txBox="1">
            <a:spLocks/>
          </p:cNvSpPr>
          <p:nvPr/>
        </p:nvSpPr>
        <p:spPr>
          <a:xfrm>
            <a:off x="583222" y="1656080"/>
            <a:ext cx="10980388" cy="5001369"/>
          </a:xfrm>
          <a:prstGeom prst="rect">
            <a:avLst/>
          </a:prstGeom>
          <a:noFill/>
        </p:spPr>
        <p:txBody>
          <a:bodyPr vert="horz" wrap="square" lIns="0" tIns="0" rIns="0" bIns="0" rtlCol="0">
            <a:spAutoFit/>
          </a:bodyPr>
          <a:lstStyle/>
          <a:p>
            <a:pPr>
              <a:lnSpc>
                <a:spcPct val="150000"/>
              </a:lnSpc>
            </a:pPr>
            <a:r>
              <a:rPr lang="en-GB" sz="1800" dirty="0">
                <a:solidFill>
                  <a:srgbClr val="54565A"/>
                </a:solidFill>
                <a:latin typeface="Arial"/>
                <a:cs typeface="Arial"/>
              </a:rPr>
              <a:t>Imagine you are a </a:t>
            </a:r>
            <a:r>
              <a:rPr lang="en-GB" sz="1800" b="1" dirty="0">
                <a:solidFill>
                  <a:srgbClr val="54565A"/>
                </a:solidFill>
                <a:latin typeface="Arial"/>
                <a:cs typeface="Arial"/>
              </a:rPr>
              <a:t>Renewable Energy Consultant</a:t>
            </a:r>
            <a:r>
              <a:rPr lang="en-GB" sz="1800" dirty="0">
                <a:solidFill>
                  <a:srgbClr val="54565A"/>
                </a:solidFill>
                <a:latin typeface="Arial"/>
                <a:cs typeface="Arial"/>
              </a:rPr>
              <a:t>. That means that you improve the sustainability </a:t>
            </a:r>
            <a:br>
              <a:rPr lang="en-GB" sz="1800" dirty="0">
                <a:solidFill>
                  <a:srgbClr val="54565A"/>
                </a:solidFill>
                <a:latin typeface="Arial"/>
                <a:cs typeface="Arial"/>
              </a:rPr>
            </a:br>
            <a:r>
              <a:rPr lang="en-GB" sz="1800" dirty="0">
                <a:solidFill>
                  <a:srgbClr val="54565A"/>
                </a:solidFill>
                <a:latin typeface="Arial"/>
                <a:cs typeface="Arial"/>
              </a:rPr>
              <a:t>of people’s energy use by: </a:t>
            </a:r>
            <a:endParaRPr lang="en-US" sz="1800" dirty="0">
              <a:solidFill>
                <a:srgbClr val="54565A"/>
              </a:solidFill>
              <a:latin typeface="Arial"/>
              <a:ea typeface="ＭＳ 明朝"/>
              <a:cs typeface="Arial"/>
            </a:endParaRPr>
          </a:p>
          <a:p>
            <a:pPr marL="895244" lvl="2" indent="-285750">
              <a:lnSpc>
                <a:spcPct val="150000"/>
              </a:lnSpc>
              <a:buClr>
                <a:srgbClr val="FF6E00"/>
              </a:buClr>
              <a:buFont typeface="Arial" charset="0"/>
              <a:buChar char="•"/>
              <a:tabLst>
                <a:tab pos="263525" algn="l"/>
              </a:tabLst>
            </a:pPr>
            <a:r>
              <a:rPr lang="en-GB" sz="1800" dirty="0">
                <a:solidFill>
                  <a:srgbClr val="54565A"/>
                </a:solidFill>
                <a:latin typeface="Arial" charset="0"/>
              </a:rPr>
              <a:t>Using maths to solve energy problems</a:t>
            </a:r>
          </a:p>
          <a:p>
            <a:pPr marL="895244" lvl="2" indent="-285750">
              <a:lnSpc>
                <a:spcPct val="150000"/>
              </a:lnSpc>
              <a:buClr>
                <a:srgbClr val="FF6E00"/>
              </a:buClr>
              <a:buFont typeface="Arial" charset="0"/>
              <a:buChar char="•"/>
              <a:tabLst>
                <a:tab pos="263525" algn="l"/>
              </a:tabLst>
            </a:pPr>
            <a:r>
              <a:rPr lang="en-GB" sz="1800" dirty="0">
                <a:solidFill>
                  <a:srgbClr val="54565A"/>
                </a:solidFill>
                <a:latin typeface="Arial" charset="0"/>
              </a:rPr>
              <a:t>Communicating with people to help them make choices</a:t>
            </a:r>
          </a:p>
          <a:p>
            <a:pPr marL="895244" lvl="2" indent="-285750">
              <a:lnSpc>
                <a:spcPct val="150000"/>
              </a:lnSpc>
              <a:spcAft>
                <a:spcPts val="1200"/>
              </a:spcAft>
              <a:buClr>
                <a:srgbClr val="FF6E00"/>
              </a:buClr>
              <a:buFont typeface="Arial" charset="0"/>
              <a:buChar char="•"/>
              <a:tabLst>
                <a:tab pos="263525" algn="l"/>
              </a:tabLst>
            </a:pPr>
            <a:r>
              <a:rPr lang="en-GB" sz="1800" dirty="0">
                <a:solidFill>
                  <a:srgbClr val="54565A"/>
                </a:solidFill>
                <a:latin typeface="Arial" charset="0"/>
              </a:rPr>
              <a:t>Improving the sustainability of people’s energy use.</a:t>
            </a:r>
          </a:p>
          <a:p>
            <a:pPr marL="0" lvl="1">
              <a:lnSpc>
                <a:spcPct val="150000"/>
              </a:lnSpc>
            </a:pPr>
            <a:r>
              <a:rPr lang="en-GB" sz="1800" dirty="0">
                <a:solidFill>
                  <a:srgbClr val="54565A"/>
                </a:solidFill>
                <a:latin typeface="Arial"/>
                <a:cs typeface="Arial"/>
              </a:rPr>
              <a:t>Now that the solar arrays are in place, you need to help INEOS TEAM UK to: </a:t>
            </a:r>
            <a:endParaRPr lang="en-US" sz="1800" dirty="0">
              <a:solidFill>
                <a:srgbClr val="54565A"/>
              </a:solidFill>
              <a:latin typeface="Arial"/>
              <a:ea typeface="ＭＳ 明朝"/>
              <a:cs typeface="Arial"/>
            </a:endParaRPr>
          </a:p>
          <a:p>
            <a:pPr marL="895244" lvl="2" indent="-285750">
              <a:lnSpc>
                <a:spcPct val="150000"/>
              </a:lnSpc>
              <a:buClr>
                <a:srgbClr val="FF6E00"/>
              </a:buClr>
              <a:buFont typeface="Arial" charset="0"/>
              <a:buChar char="•"/>
              <a:tabLst>
                <a:tab pos="263525" algn="l"/>
              </a:tabLst>
            </a:pPr>
            <a:r>
              <a:rPr lang="en-GB" sz="1800" dirty="0">
                <a:solidFill>
                  <a:srgbClr val="54565A"/>
                </a:solidFill>
                <a:latin typeface="Arial" charset="0"/>
              </a:rPr>
              <a:t>Understand solar data over the course of one day</a:t>
            </a:r>
          </a:p>
          <a:p>
            <a:pPr marL="895244" lvl="2" indent="-285750">
              <a:lnSpc>
                <a:spcPct val="150000"/>
              </a:lnSpc>
              <a:buClr>
                <a:srgbClr val="FF6E00"/>
              </a:buClr>
              <a:buFont typeface="Arial" charset="0"/>
              <a:buChar char="•"/>
              <a:tabLst>
                <a:tab pos="263525" algn="l"/>
              </a:tabLst>
            </a:pPr>
            <a:r>
              <a:rPr lang="en-GB" sz="1800" dirty="0">
                <a:solidFill>
                  <a:srgbClr val="54565A"/>
                </a:solidFill>
                <a:latin typeface="Arial" charset="0"/>
              </a:rPr>
              <a:t>Calculate values to help make decisions</a:t>
            </a:r>
          </a:p>
          <a:p>
            <a:pPr marL="895244" lvl="2" indent="-285750">
              <a:lnSpc>
                <a:spcPct val="150000"/>
              </a:lnSpc>
              <a:buClr>
                <a:srgbClr val="FF6E00"/>
              </a:buClr>
              <a:buFont typeface="Arial" charset="0"/>
              <a:buChar char="•"/>
              <a:tabLst>
                <a:tab pos="263525" algn="l"/>
              </a:tabLst>
            </a:pPr>
            <a:r>
              <a:rPr lang="en-GB" sz="1800" dirty="0">
                <a:solidFill>
                  <a:srgbClr val="54565A"/>
                </a:solidFill>
                <a:latin typeface="Arial" charset="0"/>
              </a:rPr>
              <a:t>Compare data at different times of the year.</a:t>
            </a:r>
          </a:p>
          <a:p>
            <a:pPr marL="0" lvl="1" indent="355600">
              <a:lnSpc>
                <a:spcPct val="150000"/>
              </a:lnSpc>
              <a:tabLst>
                <a:tab pos="263525" algn="l"/>
              </a:tabLst>
            </a:pPr>
            <a:endParaRPr lang="en-GB" sz="1800" dirty="0">
              <a:solidFill>
                <a:srgbClr val="4D5C6F"/>
              </a:solidFill>
              <a:latin typeface="Arial" charset="0"/>
            </a:endParaRPr>
          </a:p>
          <a:p>
            <a:pPr marL="0" lvl="1" indent="355600">
              <a:lnSpc>
                <a:spcPct val="150000"/>
              </a:lnSpc>
              <a:tabLst>
                <a:tab pos="263525" algn="l"/>
              </a:tabLst>
            </a:pPr>
            <a:endParaRPr lang="en-GB" sz="1800" dirty="0">
              <a:solidFill>
                <a:srgbClr val="4D5C6F"/>
              </a:solidFill>
              <a:latin typeface="Arial" charset="0"/>
            </a:endParaRPr>
          </a:p>
          <a:p>
            <a:pPr>
              <a:defRPr sz="2000">
                <a:solidFill>
                  <a:schemeClr val="accent5"/>
                </a:solidFill>
              </a:defRPr>
            </a:pPr>
            <a:endParaRPr lang="en-US" sz="1800" dirty="0">
              <a:latin typeface="Arial" charset="0"/>
            </a:endParaRPr>
          </a:p>
        </p:txBody>
      </p:sp>
      <p:sp>
        <p:nvSpPr>
          <p:cNvPr id="9" name="object 35"/>
          <p:cNvSpPr txBox="1">
            <a:spLocks/>
          </p:cNvSpPr>
          <p:nvPr/>
        </p:nvSpPr>
        <p:spPr>
          <a:xfrm>
            <a:off x="557217"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Introducing the Challenge</a:t>
            </a:r>
            <a:endParaRPr lang="en-US" sz="3200" b="1" dirty="0">
              <a:solidFill>
                <a:srgbClr val="FF6E00"/>
              </a:solidFill>
              <a:latin typeface="Arial"/>
              <a:cs typeface="Arial"/>
            </a:endParaRPr>
          </a:p>
        </p:txBody>
      </p:sp>
      <p:sp>
        <p:nvSpPr>
          <p:cNvPr id="4"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136127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0">
            <a:extLst>
              <a:ext uri="{FF2B5EF4-FFF2-40B4-BE49-F238E27FC236}">
                <a16:creationId xmlns:a16="http://schemas.microsoft.com/office/drawing/2014/main" id="{4C76CC26-272C-4505-A6BA-8F9944E34C8A}"/>
              </a:ext>
            </a:extLst>
          </p:cNvPr>
          <p:cNvSpPr/>
          <p:nvPr/>
        </p:nvSpPr>
        <p:spPr>
          <a:xfrm>
            <a:off x="1365711" y="1675132"/>
            <a:ext cx="10127354" cy="1324328"/>
          </a:xfrm>
          <a:prstGeom prst="roundRect">
            <a:avLst>
              <a:gd name="adj" fmla="val 3679"/>
            </a:avLst>
          </a:prstGeom>
          <a:solidFill>
            <a:srgbClr val="FFFFFF"/>
          </a:solidFill>
          <a:ln w="19050" cmpd="sng">
            <a:solidFill>
              <a:schemeClr val="tx1">
                <a:lumMod val="50000"/>
                <a:lumOff val="50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bject 36">
            <a:extLst>
              <a:ext uri="{FF2B5EF4-FFF2-40B4-BE49-F238E27FC236}">
                <a16:creationId xmlns:a16="http://schemas.microsoft.com/office/drawing/2014/main" id="{ED6D5E1F-6EE4-439E-ABC7-EA04C034DE1B}"/>
              </a:ext>
            </a:extLst>
          </p:cNvPr>
          <p:cNvSpPr txBox="1">
            <a:spLocks noChangeAspect="1"/>
          </p:cNvSpPr>
          <p:nvPr/>
        </p:nvSpPr>
        <p:spPr>
          <a:xfrm>
            <a:off x="2368269" y="2224917"/>
            <a:ext cx="9036983" cy="415498"/>
          </a:xfrm>
          <a:prstGeom prst="rect">
            <a:avLst/>
          </a:prstGeom>
          <a:noFill/>
        </p:spPr>
        <p:txBody>
          <a:bodyPr vert="horz" wrap="square" lIns="0" tIns="0" rIns="0" bIns="0" rtlCol="0" anchor="t" anchorCtr="0">
            <a:spAutoFit/>
          </a:bodyPr>
          <a:lstStyle/>
          <a:p>
            <a:pPr>
              <a:lnSpc>
                <a:spcPct val="150000"/>
              </a:lnSpc>
            </a:pPr>
            <a:r>
              <a:rPr lang="en-GB" sz="1800">
                <a:solidFill>
                  <a:srgbClr val="54565A"/>
                </a:solidFill>
                <a:latin typeface="Arial"/>
                <a:cs typeface="Arial"/>
              </a:rPr>
              <a:t>Mark helps to ensure the INEOS TEAM UK base is as energy efficient as possible.</a:t>
            </a:r>
            <a:endParaRPr lang="en-US" sz="1800" dirty="0">
              <a:solidFill>
                <a:srgbClr val="54565A"/>
              </a:solidFill>
              <a:latin typeface="Arial"/>
              <a:cs typeface="Arial"/>
            </a:endParaRPr>
          </a:p>
        </p:txBody>
      </p:sp>
      <p:sp>
        <p:nvSpPr>
          <p:cNvPr id="19" name="object 37">
            <a:extLst>
              <a:ext uri="{FF2B5EF4-FFF2-40B4-BE49-F238E27FC236}">
                <a16:creationId xmlns:a16="http://schemas.microsoft.com/office/drawing/2014/main" id="{D75B022C-7DA1-48AE-9883-C5B7626A3E23}"/>
              </a:ext>
            </a:extLst>
          </p:cNvPr>
          <p:cNvSpPr txBox="1"/>
          <p:nvPr/>
        </p:nvSpPr>
        <p:spPr>
          <a:xfrm>
            <a:off x="1526168" y="1717731"/>
            <a:ext cx="9966897" cy="289823"/>
          </a:xfrm>
          <a:prstGeom prst="rect">
            <a:avLst/>
          </a:prstGeom>
          <a:solidFill>
            <a:srgbClr val="FF6E00"/>
          </a:solidFill>
        </p:spPr>
        <p:txBody>
          <a:bodyPr vert="horz" wrap="square" lIns="792000" tIns="0" rIns="0" bIns="12700" rtlCol="0" anchor="ctr">
            <a:spAutoFit/>
          </a:bodyPr>
          <a:lstStyle/>
          <a:p>
            <a:pPr marL="59055">
              <a:spcBef>
                <a:spcPts val="185"/>
              </a:spcBef>
            </a:pPr>
            <a:r>
              <a:rPr lang="en-GB" sz="1800" b="1" dirty="0">
                <a:solidFill>
                  <a:schemeClr val="bg1"/>
                </a:solidFill>
                <a:latin typeface="Arial"/>
                <a:cs typeface="Arial"/>
              </a:rPr>
              <a:t>Your client is Mark Rogers: Facilities Manager at INEOS TEAM UK</a:t>
            </a:r>
          </a:p>
        </p:txBody>
      </p:sp>
      <p:sp>
        <p:nvSpPr>
          <p:cNvPr id="10" name="object 36">
            <a:extLst>
              <a:ext uri="{FF2B5EF4-FFF2-40B4-BE49-F238E27FC236}">
                <a16:creationId xmlns:a16="http://schemas.microsoft.com/office/drawing/2014/main" id="{94D22409-A29F-4C06-B55F-700C7640C896}"/>
              </a:ext>
            </a:extLst>
          </p:cNvPr>
          <p:cNvSpPr txBox="1">
            <a:spLocks/>
          </p:cNvSpPr>
          <p:nvPr/>
        </p:nvSpPr>
        <p:spPr>
          <a:xfrm>
            <a:off x="477155" y="3630290"/>
            <a:ext cx="6088537" cy="1661993"/>
          </a:xfrm>
          <a:prstGeom prst="rect">
            <a:avLst/>
          </a:prstGeom>
          <a:noFill/>
        </p:spPr>
        <p:txBody>
          <a:bodyPr vert="horz" wrap="square" lIns="0" tIns="0" rIns="0" bIns="0" rtlCol="0">
            <a:spAutoFit/>
          </a:bodyPr>
          <a:lstStyle/>
          <a:p>
            <a:pPr>
              <a:lnSpc>
                <a:spcPct val="150000"/>
              </a:lnSpc>
              <a:spcAft>
                <a:spcPts val="1200"/>
              </a:spcAft>
            </a:pPr>
            <a:r>
              <a:rPr lang="en-GB" sz="1800" dirty="0">
                <a:solidFill>
                  <a:srgbClr val="54565A"/>
                </a:solidFill>
                <a:latin typeface="Arial"/>
                <a:cs typeface="Arial"/>
              </a:rPr>
              <a:t>The INEOS TEAM UK base has a fantastic solar array on the roof. To ensure they are reaching their sustainability goals, the team wants to make sure it’s working at its best, and understand the impact that it has.</a:t>
            </a:r>
          </a:p>
        </p:txBody>
      </p:sp>
      <p:sp>
        <p:nvSpPr>
          <p:cNvPr id="8" name="object 35"/>
          <p:cNvSpPr txBox="1">
            <a:spLocks/>
          </p:cNvSpPr>
          <p:nvPr/>
        </p:nvSpPr>
        <p:spPr>
          <a:xfrm>
            <a:off x="557217"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Introducing the Challenge</a:t>
            </a:r>
            <a:endParaRPr lang="en-US" sz="3200" b="1" dirty="0">
              <a:solidFill>
                <a:srgbClr val="FF6E00"/>
              </a:solidFill>
              <a:latin typeface="Arial"/>
              <a:cs typeface="Arial"/>
            </a:endParaRPr>
          </a:p>
        </p:txBody>
      </p:sp>
      <p:pic>
        <p:nvPicPr>
          <p:cNvPr id="13" name="Picture 12">
            <a:extLst>
              <a:ext uri="{FF2B5EF4-FFF2-40B4-BE49-F238E27FC236}">
                <a16:creationId xmlns:a16="http://schemas.microsoft.com/office/drawing/2014/main" id="{8BD70946-50ED-43D9-85A3-A4D4671DC6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81671" y="3291406"/>
            <a:ext cx="4129927" cy="2724925"/>
          </a:xfrm>
          <a:prstGeom prst="rect">
            <a:avLst/>
          </a:prstGeom>
        </p:spPr>
      </p:pic>
      <p:sp>
        <p:nvSpPr>
          <p:cNvPr id="2" name="Oval 1"/>
          <p:cNvSpPr/>
          <p:nvPr/>
        </p:nvSpPr>
        <p:spPr>
          <a:xfrm>
            <a:off x="319916" y="1627660"/>
            <a:ext cx="1890239" cy="1890239"/>
          </a:xfrm>
          <a:prstGeom prst="ellipse">
            <a:avLst/>
          </a:prstGeom>
          <a:blipFill>
            <a:blip r:embed="rId4"/>
            <a:srcRect/>
            <a:stretch>
              <a:fillRect l="-9097" t="-2675" r="-6767" b="-3309"/>
            </a:stretch>
          </a:blipFill>
          <a:ln w="44450">
            <a:solidFill>
              <a:srgbClr val="FF6E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645952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5"/>
          <p:cNvSpPr txBox="1">
            <a:spLocks/>
          </p:cNvSpPr>
          <p:nvPr/>
        </p:nvSpPr>
        <p:spPr>
          <a:xfrm>
            <a:off x="574995"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Measuring Impact</a:t>
            </a:r>
            <a:endParaRPr lang="en-US" sz="3200" b="1" dirty="0">
              <a:solidFill>
                <a:srgbClr val="FF6E00"/>
              </a:solidFill>
              <a:latin typeface="Arial"/>
              <a:cs typeface="Arial"/>
            </a:endParaRPr>
          </a:p>
        </p:txBody>
      </p:sp>
      <p:sp>
        <p:nvSpPr>
          <p:cNvPr id="5" name="TextBox 4"/>
          <p:cNvSpPr txBox="1"/>
          <p:nvPr/>
        </p:nvSpPr>
        <p:spPr>
          <a:xfrm>
            <a:off x="6415200" y="1742518"/>
            <a:ext cx="5666872" cy="1569660"/>
          </a:xfrm>
          <a:prstGeom prst="rect">
            <a:avLst/>
          </a:prstGeom>
          <a:noFill/>
        </p:spPr>
        <p:txBody>
          <a:bodyPr wrap="square" lIns="0" tIns="0" rIns="0" bIns="0" rtlCol="0">
            <a:spAutoFit/>
          </a:bodyPr>
          <a:lstStyle/>
          <a:p>
            <a:pPr marL="285750" lvl="1" indent="-285750">
              <a:spcAft>
                <a:spcPts val="1200"/>
              </a:spcAft>
              <a:buClr>
                <a:srgbClr val="FF6E00"/>
              </a:buClr>
              <a:buFont typeface="Arial" charset="0"/>
              <a:buChar char="•"/>
            </a:pPr>
            <a:r>
              <a:rPr lang="en-GB" sz="1800" dirty="0">
                <a:solidFill>
                  <a:srgbClr val="54565A"/>
                </a:solidFill>
                <a:latin typeface="Arial" charset="0"/>
              </a:rPr>
              <a:t>What do we mean by ‘impact’?</a:t>
            </a:r>
          </a:p>
          <a:p>
            <a:pPr marL="285750" lvl="1" indent="-285750">
              <a:spcAft>
                <a:spcPts val="1200"/>
              </a:spcAft>
              <a:buClr>
                <a:srgbClr val="FF6E00"/>
              </a:buClr>
              <a:buFont typeface="Arial" charset="0"/>
              <a:buChar char="•"/>
            </a:pPr>
            <a:r>
              <a:rPr lang="en-GB" sz="1800" dirty="0">
                <a:solidFill>
                  <a:srgbClr val="54565A"/>
                </a:solidFill>
                <a:latin typeface="Arial" charset="0"/>
              </a:rPr>
              <a:t>What impact do we want our solar array to have?</a:t>
            </a:r>
          </a:p>
          <a:p>
            <a:pPr marL="285750" lvl="1" indent="-285750">
              <a:spcAft>
                <a:spcPts val="1200"/>
              </a:spcAft>
              <a:buClr>
                <a:srgbClr val="FF6E00"/>
              </a:buClr>
              <a:buFont typeface="Arial" charset="0"/>
              <a:buChar char="•"/>
            </a:pPr>
            <a:r>
              <a:rPr lang="en-GB" sz="1800" dirty="0">
                <a:solidFill>
                  <a:srgbClr val="54565A"/>
                </a:solidFill>
                <a:latin typeface="Arial" charset="0"/>
              </a:rPr>
              <a:t>What would good impact look like?</a:t>
            </a:r>
          </a:p>
          <a:p>
            <a:pPr marL="285750" lvl="1" indent="-285750">
              <a:spcAft>
                <a:spcPts val="1200"/>
              </a:spcAft>
              <a:buClr>
                <a:srgbClr val="FF6E00"/>
              </a:buClr>
              <a:buFont typeface="Arial" charset="0"/>
              <a:buChar char="•"/>
            </a:pPr>
            <a:r>
              <a:rPr lang="en-GB" sz="1800" dirty="0">
                <a:solidFill>
                  <a:srgbClr val="54565A"/>
                </a:solidFill>
                <a:latin typeface="Arial" charset="0"/>
              </a:rPr>
              <a:t>How could we measure it?</a:t>
            </a:r>
          </a:p>
        </p:txBody>
      </p:sp>
      <p:pic>
        <p:nvPicPr>
          <p:cNvPr id="22" name="Picture 21"/>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595314" y="1742518"/>
            <a:ext cx="5446800" cy="4029632"/>
          </a:xfrm>
          <a:prstGeom prst="rect">
            <a:avLst/>
          </a:prstGeom>
        </p:spPr>
      </p:pic>
      <p:sp>
        <p:nvSpPr>
          <p:cNvPr id="9"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288414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5314" y="1654030"/>
            <a:ext cx="5412039" cy="4980851"/>
          </a:xfrm>
          <a:prstGeom prst="rect">
            <a:avLst/>
          </a:prstGeom>
          <a:noFill/>
        </p:spPr>
        <p:txBody>
          <a:bodyPr wrap="square" lIns="0" tIns="0" rIns="0" bIns="0" rtlCol="0">
            <a:spAutoFit/>
          </a:bodyPr>
          <a:lstStyle/>
          <a:p>
            <a:pPr marL="285750" lvl="1" indent="-285750">
              <a:lnSpc>
                <a:spcPts val="2800"/>
              </a:lnSpc>
              <a:spcAft>
                <a:spcPts val="1200"/>
              </a:spcAft>
              <a:buClr>
                <a:srgbClr val="FF6E00"/>
              </a:buClr>
              <a:buFont typeface="Arial" charset="0"/>
              <a:buChar char="•"/>
            </a:pPr>
            <a:r>
              <a:rPr lang="en-GB" sz="1800" dirty="0">
                <a:solidFill>
                  <a:srgbClr val="54565A"/>
                </a:solidFill>
                <a:latin typeface="Arial" charset="0"/>
              </a:rPr>
              <a:t>The unit for power is Watts (W). It tells us how </a:t>
            </a:r>
            <a:br>
              <a:rPr lang="en-GB" sz="1800" dirty="0">
                <a:solidFill>
                  <a:srgbClr val="54565A"/>
                </a:solidFill>
                <a:latin typeface="Arial" charset="0"/>
              </a:rPr>
            </a:br>
            <a:r>
              <a:rPr lang="en-GB" sz="1800" dirty="0">
                <a:solidFill>
                  <a:srgbClr val="54565A"/>
                </a:solidFill>
                <a:latin typeface="Arial" charset="0"/>
              </a:rPr>
              <a:t>fast energy is being produced or used.</a:t>
            </a:r>
          </a:p>
          <a:p>
            <a:pPr marL="285750" lvl="1" indent="-285750">
              <a:lnSpc>
                <a:spcPts val="2800"/>
              </a:lnSpc>
              <a:spcAft>
                <a:spcPts val="1200"/>
              </a:spcAft>
              <a:buClr>
                <a:srgbClr val="FF6E00"/>
              </a:buClr>
              <a:buFont typeface="Arial" charset="0"/>
              <a:buChar char="•"/>
            </a:pPr>
            <a:r>
              <a:rPr lang="en-GB" sz="1800" dirty="0">
                <a:solidFill>
                  <a:srgbClr val="54565A"/>
                </a:solidFill>
                <a:latin typeface="Arial" charset="0"/>
              </a:rPr>
              <a:t>1000 Watts (W) = 1 kilowatt (kW).</a:t>
            </a:r>
          </a:p>
          <a:p>
            <a:pPr marL="285750" lvl="1" indent="-285750">
              <a:lnSpc>
                <a:spcPts val="2800"/>
              </a:lnSpc>
              <a:spcAft>
                <a:spcPts val="1200"/>
              </a:spcAft>
              <a:buClr>
                <a:srgbClr val="FF6E00"/>
              </a:buClr>
              <a:buFont typeface="Arial" charset="0"/>
              <a:buChar char="•"/>
            </a:pPr>
            <a:r>
              <a:rPr lang="en-GB" sz="1800" dirty="0">
                <a:solidFill>
                  <a:srgbClr val="54565A"/>
                </a:solidFill>
                <a:latin typeface="Arial" charset="0"/>
              </a:rPr>
              <a:t>The total amount of energy used depends </a:t>
            </a:r>
            <a:br>
              <a:rPr lang="en-GB" sz="1800" dirty="0">
                <a:solidFill>
                  <a:srgbClr val="54565A"/>
                </a:solidFill>
                <a:latin typeface="Arial" charset="0"/>
              </a:rPr>
            </a:br>
            <a:r>
              <a:rPr lang="en-GB" sz="1800" dirty="0">
                <a:solidFill>
                  <a:srgbClr val="54565A"/>
                </a:solidFill>
                <a:latin typeface="Arial" charset="0"/>
              </a:rPr>
              <a:t>on how long an appliance is left on. For example,</a:t>
            </a:r>
            <a:br>
              <a:rPr lang="en-GB" sz="1800" dirty="0">
                <a:solidFill>
                  <a:srgbClr val="54565A"/>
                </a:solidFill>
                <a:latin typeface="Arial" charset="0"/>
              </a:rPr>
            </a:br>
            <a:r>
              <a:rPr lang="en-GB" sz="1800" dirty="0">
                <a:solidFill>
                  <a:srgbClr val="54565A"/>
                </a:solidFill>
                <a:latin typeface="Arial" charset="0"/>
              </a:rPr>
              <a:t>if you used a computer for an hour, you’d use twice as much energy as if you only used it for </a:t>
            </a:r>
            <a:br>
              <a:rPr lang="en-GB" sz="1800" dirty="0">
                <a:solidFill>
                  <a:srgbClr val="54565A"/>
                </a:solidFill>
                <a:latin typeface="Arial" charset="0"/>
              </a:rPr>
            </a:br>
            <a:r>
              <a:rPr lang="en-GB" sz="1800" dirty="0">
                <a:solidFill>
                  <a:srgbClr val="54565A"/>
                </a:solidFill>
                <a:latin typeface="Arial" charset="0"/>
              </a:rPr>
              <a:t>half an hour.</a:t>
            </a:r>
          </a:p>
          <a:p>
            <a:pPr marL="285750" lvl="1" indent="-285750">
              <a:lnSpc>
                <a:spcPts val="2800"/>
              </a:lnSpc>
              <a:spcAft>
                <a:spcPts val="1200"/>
              </a:spcAft>
              <a:buClr>
                <a:srgbClr val="FF6E00"/>
              </a:buClr>
              <a:buFont typeface="Arial" charset="0"/>
              <a:buChar char="•"/>
            </a:pPr>
            <a:r>
              <a:rPr lang="en-GB" sz="1800" dirty="0">
                <a:solidFill>
                  <a:srgbClr val="54565A"/>
                </a:solidFill>
                <a:latin typeface="Arial" charset="0"/>
              </a:rPr>
              <a:t>One way to measure total energy use is in </a:t>
            </a:r>
            <a:br>
              <a:rPr lang="en-GB" sz="1800" dirty="0">
                <a:solidFill>
                  <a:srgbClr val="54565A"/>
                </a:solidFill>
                <a:latin typeface="Arial" charset="0"/>
              </a:rPr>
            </a:br>
            <a:r>
              <a:rPr lang="en-GB" sz="1800" dirty="0">
                <a:solidFill>
                  <a:srgbClr val="54565A"/>
                </a:solidFill>
                <a:latin typeface="Arial" charset="0"/>
              </a:rPr>
              <a:t>kilowatt hours (kWh). This is what is shown </a:t>
            </a:r>
            <a:br>
              <a:rPr lang="en-GB" sz="1800" dirty="0">
                <a:solidFill>
                  <a:srgbClr val="54565A"/>
                </a:solidFill>
                <a:latin typeface="Arial" charset="0"/>
              </a:rPr>
            </a:br>
            <a:r>
              <a:rPr lang="en-GB" sz="1800" dirty="0">
                <a:solidFill>
                  <a:srgbClr val="54565A"/>
                </a:solidFill>
                <a:latin typeface="Arial" charset="0"/>
              </a:rPr>
              <a:t>on your electricity bill.</a:t>
            </a:r>
          </a:p>
          <a:p>
            <a:pPr marL="266700" lvl="1" indent="-266700">
              <a:lnSpc>
                <a:spcPct val="150000"/>
              </a:lnSpc>
              <a:spcAft>
                <a:spcPts val="1200"/>
              </a:spcAft>
              <a:buClr>
                <a:srgbClr val="FF6E00"/>
              </a:buClr>
            </a:pPr>
            <a:endParaRPr lang="en-GB" sz="1800" dirty="0">
              <a:solidFill>
                <a:srgbClr val="54565A"/>
              </a:solidFill>
              <a:latin typeface="Arial" charset="0"/>
            </a:endParaRPr>
          </a:p>
        </p:txBody>
      </p:sp>
      <p:sp>
        <p:nvSpPr>
          <p:cNvPr id="16" name="object 35"/>
          <p:cNvSpPr txBox="1">
            <a:spLocks/>
          </p:cNvSpPr>
          <p:nvPr/>
        </p:nvSpPr>
        <p:spPr>
          <a:xfrm>
            <a:off x="574995"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Measuring Impact</a:t>
            </a:r>
            <a:endParaRPr lang="en-US" sz="3200" b="1" dirty="0">
              <a:solidFill>
                <a:srgbClr val="FF6E00"/>
              </a:solidFill>
              <a:latin typeface="Arial"/>
              <a:cs typeface="Arial"/>
            </a:endParaRPr>
          </a:p>
        </p:txBody>
      </p:sp>
      <p:pic>
        <p:nvPicPr>
          <p:cNvPr id="3" name="Picture 2">
            <a:extLst>
              <a:ext uri="{FF2B5EF4-FFF2-40B4-BE49-F238E27FC236}">
                <a16:creationId xmlns:a16="http://schemas.microsoft.com/office/drawing/2014/main" id="{78682AB5-EBC4-46A8-BA27-1D665632473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1069" y="1654029"/>
            <a:ext cx="4670870" cy="3113913"/>
          </a:xfrm>
          <a:prstGeom prst="rect">
            <a:avLst/>
          </a:prstGeom>
        </p:spPr>
      </p:pic>
      <p:sp>
        <p:nvSpPr>
          <p:cNvPr id="9"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40083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5"/>
          <p:cNvSpPr txBox="1">
            <a:spLocks/>
          </p:cNvSpPr>
          <p:nvPr/>
        </p:nvSpPr>
        <p:spPr>
          <a:xfrm>
            <a:off x="574995"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Measuring Energy – Example</a:t>
            </a:r>
            <a:endParaRPr lang="en-US" sz="3200" b="1" dirty="0">
              <a:solidFill>
                <a:srgbClr val="FF6E00"/>
              </a:solidFill>
              <a:latin typeface="Arial"/>
              <a:cs typeface="Arial"/>
            </a:endParaRPr>
          </a:p>
        </p:txBody>
      </p:sp>
      <p:sp>
        <p:nvSpPr>
          <p:cNvPr id="5" name="TextBox 4"/>
          <p:cNvSpPr txBox="1"/>
          <p:nvPr/>
        </p:nvSpPr>
        <p:spPr>
          <a:xfrm>
            <a:off x="6415199" y="1639282"/>
            <a:ext cx="5188743" cy="2821285"/>
          </a:xfrm>
          <a:prstGeom prst="rect">
            <a:avLst/>
          </a:prstGeom>
          <a:noFill/>
        </p:spPr>
        <p:txBody>
          <a:bodyPr wrap="square" lIns="0" tIns="0" rIns="0" bIns="0" rtlCol="0">
            <a:spAutoFit/>
          </a:bodyPr>
          <a:lstStyle/>
          <a:p>
            <a:pPr marL="285750" lvl="1" indent="-285750">
              <a:lnSpc>
                <a:spcPts val="2800"/>
              </a:lnSpc>
              <a:spcAft>
                <a:spcPts val="1200"/>
              </a:spcAft>
              <a:buClr>
                <a:srgbClr val="FF6E00"/>
              </a:buClr>
              <a:buFont typeface="Arial" charset="0"/>
              <a:buChar char="•"/>
            </a:pPr>
            <a:r>
              <a:rPr lang="en-GB" sz="1800" dirty="0">
                <a:solidFill>
                  <a:srgbClr val="54565A"/>
                </a:solidFill>
                <a:latin typeface="Arial" charset="0"/>
              </a:rPr>
              <a:t>A desktop computer uses 80W of power and you use it for two hours. How many kWh of energy do you use?</a:t>
            </a:r>
          </a:p>
          <a:p>
            <a:pPr marL="285750" lvl="1" indent="-285750">
              <a:lnSpc>
                <a:spcPts val="2800"/>
              </a:lnSpc>
              <a:spcAft>
                <a:spcPts val="1200"/>
              </a:spcAft>
              <a:buClr>
                <a:srgbClr val="FF6E00"/>
              </a:buClr>
              <a:buFont typeface="Arial" charset="0"/>
              <a:buChar char="•"/>
            </a:pPr>
            <a:r>
              <a:rPr lang="en-GB" sz="1800" dirty="0">
                <a:solidFill>
                  <a:srgbClr val="54565A"/>
                </a:solidFill>
                <a:latin typeface="Arial" charset="0"/>
              </a:rPr>
              <a:t>80W = 0.08kW (divide by 1000)</a:t>
            </a:r>
          </a:p>
          <a:p>
            <a:pPr marL="285750" lvl="1" indent="-285750">
              <a:lnSpc>
                <a:spcPts val="2800"/>
              </a:lnSpc>
              <a:spcAft>
                <a:spcPts val="1200"/>
              </a:spcAft>
              <a:buClr>
                <a:srgbClr val="FF6E00"/>
              </a:buClr>
              <a:buFont typeface="Arial" charset="0"/>
              <a:buChar char="•"/>
            </a:pPr>
            <a:r>
              <a:rPr lang="en-GB" sz="1800" dirty="0">
                <a:solidFill>
                  <a:srgbClr val="54565A"/>
                </a:solidFill>
                <a:latin typeface="Arial" charset="0"/>
              </a:rPr>
              <a:t>0.08kW for two hours</a:t>
            </a:r>
            <a:br>
              <a:rPr lang="en-GB" sz="1800" dirty="0">
                <a:solidFill>
                  <a:srgbClr val="54565A"/>
                </a:solidFill>
                <a:latin typeface="Arial" charset="0"/>
              </a:rPr>
            </a:br>
            <a:r>
              <a:rPr lang="en-GB" sz="1800" dirty="0">
                <a:solidFill>
                  <a:srgbClr val="54565A"/>
                </a:solidFill>
                <a:latin typeface="Arial" charset="0"/>
              </a:rPr>
              <a:t>= 0.08kW x 2h</a:t>
            </a:r>
            <a:br>
              <a:rPr lang="en-GB" sz="1800" dirty="0">
                <a:solidFill>
                  <a:srgbClr val="54565A"/>
                </a:solidFill>
                <a:latin typeface="Arial" charset="0"/>
              </a:rPr>
            </a:br>
            <a:r>
              <a:rPr lang="en-GB" sz="1800" dirty="0">
                <a:solidFill>
                  <a:srgbClr val="54565A"/>
                </a:solidFill>
                <a:latin typeface="Arial" charset="0"/>
              </a:rPr>
              <a:t>= 0.16kWh</a:t>
            </a:r>
          </a:p>
        </p:txBody>
      </p:sp>
      <p:sp>
        <p:nvSpPr>
          <p:cNvPr id="16" name="TextBox 15"/>
          <p:cNvSpPr txBox="1"/>
          <p:nvPr/>
        </p:nvSpPr>
        <p:spPr>
          <a:xfrm>
            <a:off x="6415793" y="4531908"/>
            <a:ext cx="5261545" cy="1416619"/>
          </a:xfrm>
          <a:prstGeom prst="rect">
            <a:avLst/>
          </a:prstGeom>
          <a:solidFill>
            <a:srgbClr val="FF6E00"/>
          </a:solidFill>
        </p:spPr>
        <p:txBody>
          <a:bodyPr wrap="square" numCol="1" rtlCol="0" anchor="ctr">
            <a:noAutofit/>
          </a:bodyPr>
          <a:lstStyle/>
          <a:p>
            <a:pPr marL="1800000">
              <a:spcAft>
                <a:spcPts val="600"/>
              </a:spcAft>
            </a:pPr>
            <a:r>
              <a:rPr lang="en-GB" sz="2000" b="1" dirty="0">
                <a:solidFill>
                  <a:schemeClr val="bg1"/>
                </a:solidFill>
                <a:latin typeface="Arial" charset="0"/>
              </a:rPr>
              <a:t>Top tip: you can multiply units!</a:t>
            </a:r>
          </a:p>
          <a:p>
            <a:pPr marL="1800000"/>
            <a:r>
              <a:rPr lang="en-GB" sz="2000" b="1" dirty="0">
                <a:solidFill>
                  <a:schemeClr val="bg1"/>
                </a:solidFill>
                <a:latin typeface="Arial" charset="0"/>
              </a:rPr>
              <a:t>kW x h = kWh</a:t>
            </a:r>
          </a:p>
        </p:txBody>
      </p:sp>
      <p:pic>
        <p:nvPicPr>
          <p:cNvPr id="18" name="Picture 17" descr="Note-pa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5672" y="4672208"/>
            <a:ext cx="1027827" cy="1136019"/>
          </a:xfrm>
          <a:prstGeom prst="rect">
            <a:avLst/>
          </a:prstGeom>
        </p:spPr>
      </p:pic>
      <p:cxnSp>
        <p:nvCxnSpPr>
          <p:cNvPr id="19" name="Straight Connector 18"/>
          <p:cNvCxnSpPr/>
          <p:nvPr/>
        </p:nvCxnSpPr>
        <p:spPr>
          <a:xfrm>
            <a:off x="8001841" y="4672208"/>
            <a:ext cx="0" cy="113601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4995" y="1580095"/>
            <a:ext cx="5443728" cy="4206240"/>
          </a:xfrm>
          <a:prstGeom prst="rect">
            <a:avLst/>
          </a:prstGeom>
        </p:spPr>
      </p:pic>
      <p:sp>
        <p:nvSpPr>
          <p:cNvPr id="15" name="object 39">
            <a:extLst>
              <a:ext uri="{FF2B5EF4-FFF2-40B4-BE49-F238E27FC236}">
                <a16:creationId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448044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22386262900E489A061346DC7B7A48" ma:contentTypeVersion="13" ma:contentTypeDescription="Create a new document." ma:contentTypeScope="" ma:versionID="5934bec3fcb828db2262d7a84854eb5c">
  <xsd:schema xmlns:xsd="http://www.w3.org/2001/XMLSchema" xmlns:xs="http://www.w3.org/2001/XMLSchema" xmlns:p="http://schemas.microsoft.com/office/2006/metadata/properties" xmlns:ns2="4b31ba56-69c9-4f7b-a39a-403e4e2674f0" xmlns:ns3="49db2f9b-a592-452f-a9b5-f90c48491e0e" targetNamespace="http://schemas.microsoft.com/office/2006/metadata/properties" ma:root="true" ma:fieldsID="2a8552d0b3d08fc1d9db147152a63dfc" ns2:_="" ns3:_="">
    <xsd:import namespace="4b31ba56-69c9-4f7b-a39a-403e4e2674f0"/>
    <xsd:import namespace="49db2f9b-a592-452f-a9b5-f90c48491e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2:MediaServiceOCR"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31ba56-69c9-4f7b-a39a-403e4e2674f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db2f9b-a592-452f-a9b5-f90c48491e0e"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97E391-E826-4B9D-80C5-E4173A5AF5BB}">
  <ds:schemaRefs>
    <ds:schemaRef ds:uri="http://schemas.microsoft.com/office/infopath/2007/PartnerControls"/>
    <ds:schemaRef ds:uri="http://purl.org/dc/terms/"/>
    <ds:schemaRef ds:uri="http://schemas.microsoft.com/office/2006/metadata/properties"/>
    <ds:schemaRef ds:uri="http://purl.org/dc/elements/1.1/"/>
    <ds:schemaRef ds:uri="49db2f9b-a592-452f-a9b5-f90c48491e0e"/>
    <ds:schemaRef ds:uri="4b31ba56-69c9-4f7b-a39a-403e4e2674f0"/>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1C0A0F8-A7F2-4EBF-B4FC-E630E10C741F}">
  <ds:schemaRefs>
    <ds:schemaRef ds:uri="http://schemas.microsoft.com/sharepoint/v3/contenttype/forms"/>
  </ds:schemaRefs>
</ds:datastoreItem>
</file>

<file path=customXml/itemProps3.xml><?xml version="1.0" encoding="utf-8"?>
<ds:datastoreItem xmlns:ds="http://schemas.openxmlformats.org/officeDocument/2006/customXml" ds:itemID="{D5895235-DAFC-4FA5-8DB7-628935CA31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31ba56-69c9-4f7b-a39a-403e4e2674f0"/>
    <ds:schemaRef ds:uri="49db2f9b-a592-452f-a9b5-f90c48491e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14489</TotalTime>
  <Words>4500</Words>
  <Application>Microsoft Office PowerPoint</Application>
  <PresentationFormat>Custom</PresentationFormat>
  <Paragraphs>524</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 DESIGN 6 IM</dc:creator>
  <cp:lastModifiedBy>Elizabeth Hooper</cp:lastModifiedBy>
  <cp:revision>438</cp:revision>
  <cp:lastPrinted>2017-10-25T15:33:30Z</cp:lastPrinted>
  <dcterms:created xsi:type="dcterms:W3CDTF">2017-10-03T12:31:49Z</dcterms:created>
  <dcterms:modified xsi:type="dcterms:W3CDTF">2021-08-23T16:06:24Z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0x0101003F22386262900E489A061346DC7B7A48</vt:lpwstr>
  </property>
</Properties>
</file>