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336" r:id="rId5"/>
    <p:sldId id="347" r:id="rId6"/>
    <p:sldId id="351" r:id="rId7"/>
    <p:sldId id="352" r:id="rId8"/>
    <p:sldId id="375" r:id="rId9"/>
    <p:sldId id="316" r:id="rId10"/>
    <p:sldId id="353" r:id="rId11"/>
    <p:sldId id="354" r:id="rId12"/>
    <p:sldId id="355" r:id="rId13"/>
    <p:sldId id="356" r:id="rId14"/>
    <p:sldId id="357" r:id="rId15"/>
    <p:sldId id="358" r:id="rId16"/>
    <p:sldId id="324" r:id="rId17"/>
    <p:sldId id="359" r:id="rId18"/>
    <p:sldId id="361" r:id="rId19"/>
    <p:sldId id="362" r:id="rId20"/>
    <p:sldId id="363" r:id="rId21"/>
    <p:sldId id="378" r:id="rId22"/>
    <p:sldId id="365" r:id="rId23"/>
    <p:sldId id="366" r:id="rId24"/>
    <p:sldId id="367" r:id="rId25"/>
    <p:sldId id="368" r:id="rId26"/>
    <p:sldId id="369" r:id="rId27"/>
    <p:sldId id="370" r:id="rId28"/>
    <p:sldId id="371" r:id="rId29"/>
    <p:sldId id="372" r:id="rId30"/>
    <p:sldId id="373" r:id="rId31"/>
    <p:sldId id="376" r:id="rId32"/>
    <p:sldId id="377" r:id="rId33"/>
  </p:sldIdLst>
  <p:sldSz cx="12192000" cy="6858000"/>
  <p:notesSz cx="6858000" cy="1371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 Smith" initials="BS"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E00"/>
    <a:srgbClr val="D2D7DB"/>
    <a:srgbClr val="54565A"/>
    <a:srgbClr val="8F1639"/>
    <a:srgbClr val="480B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7211" autoAdjust="0"/>
  </p:normalViewPr>
  <p:slideViewPr>
    <p:cSldViewPr snapToGrid="0">
      <p:cViewPr varScale="1">
        <p:scale>
          <a:sx n="51" d="100"/>
          <a:sy n="51" d="100"/>
        </p:scale>
        <p:origin x="123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t>Pacemaker</a:t>
            </a:r>
            <a:r>
              <a:rPr lang="en-GB" baseline="0"/>
              <a:t> Formation Vs Runner Movement</a:t>
            </a:r>
            <a:endParaRPr lang="en-GB"/>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3777614503552705E-2"/>
          <c:y val="0.111937619635295"/>
          <c:w val="0.92622238549644698"/>
          <c:h val="0.80562148072945905"/>
        </c:manualLayout>
      </c:layout>
      <c:barChart>
        <c:barDir val="col"/>
        <c:grouping val="clustered"/>
        <c:varyColors val="0"/>
        <c:ser>
          <c:idx val="0"/>
          <c:order val="0"/>
          <c:tx>
            <c:strRef>
              <c:f>Sheet1!$B$1</c:f>
              <c:strCache>
                <c:ptCount val="1"/>
                <c:pt idx="0">
                  <c:v>Movement in mm</c:v>
                </c:pt>
              </c:strCache>
            </c:strRef>
          </c:tx>
          <c:spPr>
            <a:solidFill>
              <a:schemeClr val="accent1"/>
            </a:solidFill>
            <a:ln>
              <a:noFill/>
            </a:ln>
            <a:effectLst/>
          </c:spPr>
          <c:invertIfNegative val="0"/>
          <c:cat>
            <c:strRef>
              <c:f>Sheet1!$A$2:$A$5</c:f>
              <c:strCache>
                <c:ptCount val="4"/>
                <c:pt idx="0">
                  <c:v>V shape</c:v>
                </c:pt>
                <c:pt idx="1">
                  <c:v>Semicircle</c:v>
                </c:pt>
                <c:pt idx="2">
                  <c:v>M shape</c:v>
                </c:pt>
                <c:pt idx="3">
                  <c:v>Straight line</c:v>
                </c:pt>
              </c:strCache>
            </c:strRef>
          </c:cat>
          <c:val>
            <c:numRef>
              <c:f>Sheet1!$B$2:$B$5</c:f>
              <c:numCache>
                <c:formatCode>General</c:formatCode>
                <c:ptCount val="4"/>
                <c:pt idx="0">
                  <c:v>40.659999999999997</c:v>
                </c:pt>
                <c:pt idx="1">
                  <c:v>41.1</c:v>
                </c:pt>
                <c:pt idx="2">
                  <c:v>43.5</c:v>
                </c:pt>
                <c:pt idx="3">
                  <c:v>37.800000000000011</c:v>
                </c:pt>
              </c:numCache>
            </c:numRef>
          </c:val>
          <c:extLst>
            <c:ext xmlns:c16="http://schemas.microsoft.com/office/drawing/2014/chart" uri="{C3380CC4-5D6E-409C-BE32-E72D297353CC}">
              <c16:uniqueId val="{00000000-3184-45E1-8EE1-18AF34E316C5}"/>
            </c:ext>
          </c:extLst>
        </c:ser>
        <c:ser>
          <c:idx val="1"/>
          <c:order val="1"/>
          <c:tx>
            <c:strRef>
              <c:f>Sheet1!$C$1</c:f>
              <c:strCache>
                <c:ptCount val="1"/>
                <c:pt idx="0">
                  <c:v>Column1</c:v>
                </c:pt>
              </c:strCache>
            </c:strRef>
          </c:tx>
          <c:spPr>
            <a:solidFill>
              <a:schemeClr val="accent2"/>
            </a:solidFill>
            <a:ln>
              <a:noFill/>
            </a:ln>
            <a:effectLst/>
          </c:spPr>
          <c:invertIfNegative val="0"/>
          <c:cat>
            <c:strRef>
              <c:f>Sheet1!$A$2:$A$5</c:f>
              <c:strCache>
                <c:ptCount val="4"/>
                <c:pt idx="0">
                  <c:v>V shape</c:v>
                </c:pt>
                <c:pt idx="1">
                  <c:v>Semicircle</c:v>
                </c:pt>
                <c:pt idx="2">
                  <c:v>M shape</c:v>
                </c:pt>
                <c:pt idx="3">
                  <c:v>Straight line</c:v>
                </c:pt>
              </c:strCache>
            </c:strRef>
          </c:cat>
          <c:val>
            <c:numRef>
              <c:f>Sheet1!$C$2:$C$5</c:f>
              <c:numCache>
                <c:formatCode>General</c:formatCode>
                <c:ptCount val="4"/>
              </c:numCache>
            </c:numRef>
          </c:val>
          <c:extLst>
            <c:ext xmlns:c16="http://schemas.microsoft.com/office/drawing/2014/chart" uri="{C3380CC4-5D6E-409C-BE32-E72D297353CC}">
              <c16:uniqueId val="{00000001-3184-45E1-8EE1-18AF34E316C5}"/>
            </c:ext>
          </c:extLst>
        </c:ser>
        <c:ser>
          <c:idx val="2"/>
          <c:order val="2"/>
          <c:tx>
            <c:strRef>
              <c:f>Sheet1!$D$1</c:f>
              <c:strCache>
                <c:ptCount val="1"/>
                <c:pt idx="0">
                  <c:v>Column2</c:v>
                </c:pt>
              </c:strCache>
            </c:strRef>
          </c:tx>
          <c:spPr>
            <a:solidFill>
              <a:schemeClr val="accent3"/>
            </a:solidFill>
            <a:ln>
              <a:noFill/>
            </a:ln>
            <a:effectLst/>
          </c:spPr>
          <c:invertIfNegative val="0"/>
          <c:cat>
            <c:strRef>
              <c:f>Sheet1!$A$2:$A$5</c:f>
              <c:strCache>
                <c:ptCount val="4"/>
                <c:pt idx="0">
                  <c:v>V shape</c:v>
                </c:pt>
                <c:pt idx="1">
                  <c:v>Semicircle</c:v>
                </c:pt>
                <c:pt idx="2">
                  <c:v>M shape</c:v>
                </c:pt>
                <c:pt idx="3">
                  <c:v>Straight line</c:v>
                </c:pt>
              </c:strCache>
            </c:strRef>
          </c:cat>
          <c:val>
            <c:numRef>
              <c:f>Sheet1!$D$2:$D$5</c:f>
              <c:numCache>
                <c:formatCode>General</c:formatCode>
                <c:ptCount val="4"/>
              </c:numCache>
            </c:numRef>
          </c:val>
          <c:extLst>
            <c:ext xmlns:c16="http://schemas.microsoft.com/office/drawing/2014/chart" uri="{C3380CC4-5D6E-409C-BE32-E72D297353CC}">
              <c16:uniqueId val="{00000002-3184-45E1-8EE1-18AF34E316C5}"/>
            </c:ext>
          </c:extLst>
        </c:ser>
        <c:dLbls>
          <c:showLegendKey val="0"/>
          <c:showVal val="0"/>
          <c:showCatName val="0"/>
          <c:showSerName val="0"/>
          <c:showPercent val="0"/>
          <c:showBubbleSize val="0"/>
        </c:dLbls>
        <c:gapWidth val="219"/>
        <c:overlap val="-27"/>
        <c:axId val="-2062616144"/>
        <c:axId val="-2059282336"/>
      </c:barChart>
      <c:catAx>
        <c:axId val="-206261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marL="180000">
              <a:defRPr sz="1197" b="0" i="0" u="none" strike="noStrike" kern="1200" baseline="0">
                <a:solidFill>
                  <a:schemeClr val="tx1">
                    <a:lumMod val="65000"/>
                    <a:lumOff val="35000"/>
                  </a:schemeClr>
                </a:solidFill>
                <a:latin typeface="+mn-lt"/>
                <a:ea typeface="+mn-ea"/>
                <a:cs typeface="+mn-cs"/>
              </a:defRPr>
            </a:pPr>
            <a:endParaRPr lang="en-US"/>
          </a:p>
        </c:txPr>
        <c:crossAx val="-2059282336"/>
        <c:crosses val="autoZero"/>
        <c:auto val="1"/>
        <c:lblAlgn val="l"/>
        <c:lblOffset val="100"/>
        <c:noMultiLvlLbl val="0"/>
      </c:catAx>
      <c:valAx>
        <c:axId val="-2059282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62616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05-22T09:14:47.900" idx="8">
    <p:pos x="10" y="10"/>
    <p:text>animations here</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CDD41-DA05-44F9-9202-0E44056637C1}" type="datetimeFigureOut">
              <a:rPr lang="en-GB" smtClean="0"/>
              <a:t>25/08/2021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DA8B27-C172-462E-A421-E5057B8D4457}" type="slidenum">
              <a:rPr lang="en-GB" smtClean="0"/>
              <a:t>‹#›</a:t>
            </a:fld>
            <a:endParaRPr lang="en-GB"/>
          </a:p>
        </p:txBody>
      </p:sp>
    </p:spTree>
    <p:extLst>
      <p:ext uri="{BB962C8B-B14F-4D97-AF65-F5344CB8AC3E}">
        <p14:creationId xmlns:p14="http://schemas.microsoft.com/office/powerpoint/2010/main" val="301441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iu2c1P_oCg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uWwkqBMVCfo"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nike.com/gb/running/breaking2"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youtube.com/watch?v=7XW63dM_1d0&amp;list=PLEW_k71ouSK51ShZ3e3gqNtYmjy55ozGL"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r>
              <a:rPr lang="en-GB" b="0" dirty="0"/>
              <a:t>Watch the film below in order to inspire and set the context for students before beginning the lesson. </a:t>
            </a:r>
          </a:p>
          <a:p>
            <a:endParaRPr lang="en-GB" b="0" dirty="0">
              <a:hlinkClick r:id="rId3"/>
            </a:endParaRPr>
          </a:p>
          <a:p>
            <a:r>
              <a:rPr lang="en-GB" dirty="0">
                <a:hlinkClick r:id="rId3"/>
              </a:rPr>
              <a:t>https://www.youtube.com/watch?v=iu2c1P_oCgE</a:t>
            </a:r>
            <a:endParaRPr lang="en-GB" b="0" dirty="0"/>
          </a:p>
          <a:p>
            <a:pPr algn="r">
              <a:lnSpc>
                <a:spcPct val="100000"/>
              </a:lnSpc>
            </a:pPr>
            <a:endParaRPr lang="en-US" dirty="0"/>
          </a:p>
          <a:p>
            <a:endParaRPr lang="en-GB" b="1" dirty="0"/>
          </a:p>
        </p:txBody>
      </p:sp>
      <p:sp>
        <p:nvSpPr>
          <p:cNvPr id="4" name="Slide Number Placeholder 3"/>
          <p:cNvSpPr>
            <a:spLocks noGrp="1"/>
          </p:cNvSpPr>
          <p:nvPr>
            <p:ph type="sldNum" sz="quarter" idx="5"/>
          </p:nvPr>
        </p:nvSpPr>
        <p:spPr/>
        <p:txBody>
          <a:bodyPr/>
          <a:lstStyle/>
          <a:p>
            <a:fld id="{21DA8B27-C172-462E-A421-E5057B8D4457}" type="slidenum">
              <a:rPr lang="en-GB" smtClean="0"/>
              <a:t>1</a:t>
            </a:fld>
            <a:endParaRPr lang="en-GB"/>
          </a:p>
        </p:txBody>
      </p:sp>
    </p:spTree>
    <p:extLst>
      <p:ext uri="{BB962C8B-B14F-4D97-AF65-F5344CB8AC3E}">
        <p14:creationId xmlns:p14="http://schemas.microsoft.com/office/powerpoint/2010/main" val="1152669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 </a:t>
            </a:r>
          </a:p>
          <a:p>
            <a:r>
              <a:rPr lang="en-US" dirty="0"/>
              <a:t>Students should work in twos or threes to carry out this investigation.</a:t>
            </a:r>
          </a:p>
          <a:p>
            <a:r>
              <a:rPr lang="en-US" dirty="0"/>
              <a:t>The idea is to demonstrate that although we can’t see air particles air resistance makes a big difference to the speed of an object moving through it.</a:t>
            </a:r>
          </a:p>
          <a:p>
            <a:r>
              <a:rPr lang="en-US" dirty="0"/>
              <a:t>You will need to identify a set height that students can drop their cone from or provide them with a tape measure to determine their own drop height.</a:t>
            </a:r>
          </a:p>
          <a:p>
            <a:endParaRPr lang="en-US" dirty="0"/>
          </a:p>
          <a:p>
            <a:r>
              <a:rPr lang="en-US" b="1" dirty="0"/>
              <a:t>Possible questions to ask before the investigation:</a:t>
            </a:r>
          </a:p>
          <a:p>
            <a:r>
              <a:rPr lang="en-US" dirty="0"/>
              <a:t>Which shape of cone do you predict will have the lowest air resistance and why? </a:t>
            </a:r>
          </a:p>
          <a:p>
            <a:r>
              <a:rPr lang="en-US" dirty="0"/>
              <a:t>What sort of height would give the most accurate results? Why is this important? </a:t>
            </a:r>
          </a:p>
          <a:p>
            <a:r>
              <a:rPr lang="en-US" dirty="0"/>
              <a:t>How else can we ensure the accuracy of our results?</a:t>
            </a:r>
          </a:p>
          <a:p>
            <a:endParaRPr lang="en-US" dirty="0"/>
          </a:p>
          <a:p>
            <a:r>
              <a:rPr lang="en-US" dirty="0"/>
              <a:t>Students should be encouraged to think scientifically about the need to produce reliable results including; repeat testing, consistent release height, accurate timing systems, using the same cone and tape every time etc. </a:t>
            </a:r>
          </a:p>
          <a:p>
            <a:r>
              <a:rPr lang="en-US" dirty="0"/>
              <a:t>Students will need to draw up an appropriate results table, building on skills learnt in the previous lesson. </a:t>
            </a:r>
          </a:p>
          <a:p>
            <a:endParaRPr lang="en-US" dirty="0"/>
          </a:p>
          <a:p>
            <a:r>
              <a:rPr lang="en-US" b="1" dirty="0"/>
              <a:t>Apparatus;</a:t>
            </a:r>
          </a:p>
          <a:p>
            <a:pPr marL="171450" indent="-171450">
              <a:buFont typeface="Arial" panose="020B0604020202020204" pitchFamily="34" charset="0"/>
              <a:buChar char="•"/>
            </a:pPr>
            <a:r>
              <a:rPr lang="en-US" dirty="0"/>
              <a:t>Scissors</a:t>
            </a:r>
          </a:p>
          <a:p>
            <a:pPr marL="171450" indent="-171450">
              <a:buFont typeface="Arial" panose="020B0604020202020204" pitchFamily="34" charset="0"/>
              <a:buChar char="•"/>
            </a:pPr>
            <a:r>
              <a:rPr lang="en-US" dirty="0"/>
              <a:t>One cone template from STEM Crew website per group. (The template has 2 per sheet to save printing costs!).</a:t>
            </a:r>
          </a:p>
          <a:p>
            <a:pPr marL="171450" indent="-171450">
              <a:buFont typeface="Arial" panose="020B0604020202020204" pitchFamily="34" charset="0"/>
              <a:buChar char="•"/>
            </a:pPr>
            <a:r>
              <a:rPr lang="en-US" dirty="0"/>
              <a:t>10mm of masking tape per group (not sticky tape as students will need to reuse the tape as they adjust the size of their cone to re-test).</a:t>
            </a:r>
          </a:p>
          <a:p>
            <a:pPr marL="171450" indent="-171450">
              <a:buFont typeface="Arial" panose="020B0604020202020204" pitchFamily="34" charset="0"/>
              <a:buChar char="•"/>
            </a:pPr>
            <a:r>
              <a:rPr lang="en-US" dirty="0"/>
              <a:t>Stopwatch, watch or phone to accurately time the drop.</a:t>
            </a:r>
          </a:p>
          <a:p>
            <a:pPr marL="171450" indent="-171450">
              <a:buFont typeface="Arial" panose="020B0604020202020204" pitchFamily="34" charset="0"/>
              <a:buChar char="•"/>
            </a:pPr>
            <a:r>
              <a:rPr lang="en-US" dirty="0"/>
              <a:t>Calculator.</a:t>
            </a:r>
          </a:p>
          <a:p>
            <a:pPr marL="171450" indent="-171450">
              <a:buFont typeface="Arial" panose="020B0604020202020204" pitchFamily="34" charset="0"/>
              <a:buChar char="•"/>
            </a:pPr>
            <a:r>
              <a:rPr lang="en-US" dirty="0"/>
              <a:t>One tape measure per group if giving students the option to determine their own height for the cone drop.</a:t>
            </a:r>
          </a:p>
          <a:p>
            <a:r>
              <a:rPr lang="en-US" dirty="0"/>
              <a:t> </a:t>
            </a:r>
          </a:p>
          <a:p>
            <a:endParaRPr lang="en-GB" dirty="0"/>
          </a:p>
        </p:txBody>
      </p:sp>
      <p:sp>
        <p:nvSpPr>
          <p:cNvPr id="4" name="Slide Number Placeholder 3"/>
          <p:cNvSpPr>
            <a:spLocks noGrp="1"/>
          </p:cNvSpPr>
          <p:nvPr>
            <p:ph type="sldNum" sz="quarter" idx="5"/>
          </p:nvPr>
        </p:nvSpPr>
        <p:spPr/>
        <p:txBody>
          <a:bodyPr/>
          <a:lstStyle/>
          <a:p>
            <a:fld id="{21DA8B27-C172-462E-A421-E5057B8D4457}" type="slidenum">
              <a:rPr lang="en-GB" smtClean="0"/>
              <a:t>10</a:t>
            </a:fld>
            <a:endParaRPr lang="en-GB"/>
          </a:p>
        </p:txBody>
      </p:sp>
    </p:spTree>
    <p:extLst>
      <p:ext uri="{BB962C8B-B14F-4D97-AF65-F5344CB8AC3E}">
        <p14:creationId xmlns:p14="http://schemas.microsoft.com/office/powerpoint/2010/main" val="1275948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endParaRPr lang="en-GB" b="0" dirty="0"/>
          </a:p>
          <a:p>
            <a:r>
              <a:rPr lang="en-GB" dirty="0"/>
              <a:t>Students to communicate their answers to the question as a class and use for discussion prior to the next slide.</a:t>
            </a:r>
          </a:p>
        </p:txBody>
      </p:sp>
      <p:sp>
        <p:nvSpPr>
          <p:cNvPr id="4" name="Slide Number Placeholder 3"/>
          <p:cNvSpPr>
            <a:spLocks noGrp="1"/>
          </p:cNvSpPr>
          <p:nvPr>
            <p:ph type="sldNum" sz="quarter" idx="5"/>
          </p:nvPr>
        </p:nvSpPr>
        <p:spPr/>
        <p:txBody>
          <a:bodyPr/>
          <a:lstStyle/>
          <a:p>
            <a:fld id="{21DA8B27-C172-462E-A421-E5057B8D4457}" type="slidenum">
              <a:rPr lang="en-GB" smtClean="0"/>
              <a:t>11</a:t>
            </a:fld>
            <a:endParaRPr lang="en-GB"/>
          </a:p>
        </p:txBody>
      </p:sp>
    </p:spTree>
    <p:extLst>
      <p:ext uri="{BB962C8B-B14F-4D97-AF65-F5344CB8AC3E}">
        <p14:creationId xmlns:p14="http://schemas.microsoft.com/office/powerpoint/2010/main" val="1522316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r>
              <a:rPr lang="en-GB" sz="1100" dirty="0">
                <a:effectLst/>
                <a:latin typeface="Calibri" panose="020F0502020204030204" pitchFamily="34" charset="0"/>
                <a:ea typeface="Times New Roman" panose="02020603050405020304" pitchFamily="18" charset="0"/>
                <a:cs typeface="Times New Roman" panose="02020603050405020304" pitchFamily="18" charset="0"/>
              </a:rPr>
              <a:t>How the ‘inverted v’ formation works;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spcAft>
                <a:spcPts val="0"/>
              </a:spcAft>
              <a:buFont typeface="Arial" panose="020B0604020202020204" pitchFamily="34" charset="0"/>
              <a:buChar char="•"/>
            </a:pPr>
            <a:r>
              <a:rPr lang="en-GB" sz="1100" dirty="0">
                <a:effectLst/>
                <a:latin typeface="Calibri" panose="020F0502020204030204" pitchFamily="34" charset="0"/>
                <a:ea typeface="Times New Roman" panose="02020603050405020304" pitchFamily="18" charset="0"/>
              </a:rPr>
              <a:t>The pacemaker on the outside of the V takes air.</a:t>
            </a:r>
            <a:endParaRPr lang="en-GB" sz="1100" dirty="0">
              <a:effectLst/>
              <a:latin typeface="Calibri" panose="020F0502020204030204" pitchFamily="34" charset="0"/>
              <a:ea typeface="Calibri" panose="020F0502020204030204" pitchFamily="34" charset="0"/>
            </a:endParaRPr>
          </a:p>
          <a:p>
            <a:pPr marL="628650" lvl="1" indent="-171450">
              <a:spcAft>
                <a:spcPts val="0"/>
              </a:spcAft>
              <a:buFont typeface="Arial" panose="020B0604020202020204" pitchFamily="34" charset="0"/>
              <a:buChar char="•"/>
            </a:pPr>
            <a:r>
              <a:rPr lang="en-GB" sz="1100" dirty="0">
                <a:effectLst/>
                <a:latin typeface="Calibri" panose="020F0502020204030204" pitchFamily="34" charset="0"/>
                <a:ea typeface="Times New Roman" panose="02020603050405020304" pitchFamily="18" charset="0"/>
              </a:rPr>
              <a:t>Half of the air goes to one side (out of the formation). Other half goes the other way (inside the formation onto the next pacemaker).</a:t>
            </a:r>
            <a:endParaRPr lang="en-GB" sz="1100" dirty="0">
              <a:effectLst/>
              <a:latin typeface="Calibri" panose="020F0502020204030204" pitchFamily="34" charset="0"/>
              <a:ea typeface="Calibri" panose="020F0502020204030204" pitchFamily="34" charset="0"/>
            </a:endParaRPr>
          </a:p>
          <a:p>
            <a:pPr marL="628650" lvl="1" indent="-171450">
              <a:spcAft>
                <a:spcPts val="0"/>
              </a:spcAft>
              <a:buFont typeface="Arial" panose="020B0604020202020204" pitchFamily="34" charset="0"/>
              <a:buChar char="•"/>
            </a:pPr>
            <a:r>
              <a:rPr lang="en-GB" sz="1100" dirty="0">
                <a:effectLst/>
                <a:latin typeface="Calibri" panose="020F0502020204030204" pitchFamily="34" charset="0"/>
                <a:ea typeface="Times New Roman" panose="02020603050405020304" pitchFamily="18" charset="0"/>
              </a:rPr>
              <a:t>That then repeats essentially ‘funnelling’ the air until it hits the captain (the pacemaker right in front of Eliud). The captain throughout was effectively taking quite a beating, taking on a lot of air.</a:t>
            </a:r>
            <a:endParaRPr lang="en-GB" sz="1100" dirty="0">
              <a:effectLst/>
              <a:latin typeface="Calibri" panose="020F0502020204030204" pitchFamily="34" charset="0"/>
              <a:ea typeface="Calibri" panose="020F0502020204030204" pitchFamily="34" charset="0"/>
            </a:endParaRPr>
          </a:p>
          <a:p>
            <a:pPr marL="628650" lvl="1" indent="-171450">
              <a:spcAft>
                <a:spcPts val="0"/>
              </a:spcAft>
              <a:buFont typeface="Arial" panose="020B0604020202020204" pitchFamily="34" charset="0"/>
              <a:buChar char="•"/>
            </a:pPr>
            <a:r>
              <a:rPr lang="en-GB" sz="1100" dirty="0">
                <a:effectLst/>
                <a:latin typeface="Calibri" panose="020F0502020204030204" pitchFamily="34" charset="0"/>
                <a:ea typeface="Times New Roman" panose="02020603050405020304" pitchFamily="18" charset="0"/>
              </a:rPr>
              <a:t>But what that meant was there was a perfectly still pocket behind Eliud. </a:t>
            </a:r>
            <a:endParaRPr lang="en-GB" b="0" dirty="0"/>
          </a:p>
        </p:txBody>
      </p:sp>
      <p:sp>
        <p:nvSpPr>
          <p:cNvPr id="4" name="Slide Number Placeholder 3"/>
          <p:cNvSpPr>
            <a:spLocks noGrp="1"/>
          </p:cNvSpPr>
          <p:nvPr>
            <p:ph type="sldNum" sz="quarter" idx="5"/>
          </p:nvPr>
        </p:nvSpPr>
        <p:spPr/>
        <p:txBody>
          <a:bodyPr/>
          <a:lstStyle/>
          <a:p>
            <a:fld id="{21DA8B27-C172-462E-A421-E5057B8D4457}" type="slidenum">
              <a:rPr lang="en-GB" smtClean="0"/>
              <a:t>12</a:t>
            </a:fld>
            <a:endParaRPr lang="en-GB"/>
          </a:p>
        </p:txBody>
      </p:sp>
    </p:spTree>
    <p:extLst>
      <p:ext uri="{BB962C8B-B14F-4D97-AF65-F5344CB8AC3E}">
        <p14:creationId xmlns:p14="http://schemas.microsoft.com/office/powerpoint/2010/main" val="333407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Teacher notes</a:t>
            </a:r>
          </a:p>
          <a:p>
            <a:r>
              <a:rPr lang="en-GB" b="0"/>
              <a:t>Ask students to label the arrows as a brief recap on types of forces</a:t>
            </a:r>
          </a:p>
        </p:txBody>
      </p:sp>
      <p:sp>
        <p:nvSpPr>
          <p:cNvPr id="4" name="Slide Number Placeholder 3"/>
          <p:cNvSpPr>
            <a:spLocks noGrp="1"/>
          </p:cNvSpPr>
          <p:nvPr>
            <p:ph type="sldNum" sz="quarter" idx="5"/>
          </p:nvPr>
        </p:nvSpPr>
        <p:spPr/>
        <p:txBody>
          <a:bodyPr/>
          <a:lstStyle/>
          <a:p>
            <a:fld id="{8B1A3E52-D848-4847-AD09-6F335BE86AF6}" type="slidenum">
              <a:rPr lang="en-US" smtClean="0"/>
              <a:pPr/>
              <a:t>13</a:t>
            </a:fld>
            <a:endParaRPr lang="en-US"/>
          </a:p>
        </p:txBody>
      </p:sp>
    </p:spTree>
    <p:extLst>
      <p:ext uri="{BB962C8B-B14F-4D97-AF65-F5344CB8AC3E}">
        <p14:creationId xmlns:p14="http://schemas.microsoft.com/office/powerpoint/2010/main" val="2334992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r>
              <a:rPr lang="en-GB" b="0" dirty="0"/>
              <a:t>Watch short video here;</a:t>
            </a:r>
          </a:p>
          <a:p>
            <a:r>
              <a:rPr lang="en-GB" dirty="0">
                <a:hlinkClick r:id="rId3"/>
              </a:rPr>
              <a:t>https://www.youtube.com/watch?v=uWwkqBMVCfo</a:t>
            </a:r>
            <a:endParaRPr lang="en-GB" b="0" dirty="0"/>
          </a:p>
          <a:p>
            <a:endParaRPr lang="en-GB" dirty="0"/>
          </a:p>
        </p:txBody>
      </p:sp>
      <p:sp>
        <p:nvSpPr>
          <p:cNvPr id="4" name="Slide Number Placeholder 3"/>
          <p:cNvSpPr>
            <a:spLocks noGrp="1"/>
          </p:cNvSpPr>
          <p:nvPr>
            <p:ph type="sldNum" sz="quarter" idx="5"/>
          </p:nvPr>
        </p:nvSpPr>
        <p:spPr/>
        <p:txBody>
          <a:bodyPr/>
          <a:lstStyle/>
          <a:p>
            <a:fld id="{21DA8B27-C172-462E-A421-E5057B8D4457}" type="slidenum">
              <a:rPr lang="en-GB" smtClean="0"/>
              <a:t>14</a:t>
            </a:fld>
            <a:endParaRPr lang="en-GB"/>
          </a:p>
        </p:txBody>
      </p:sp>
    </p:spTree>
    <p:extLst>
      <p:ext uri="{BB962C8B-B14F-4D97-AF65-F5344CB8AC3E}">
        <p14:creationId xmlns:p14="http://schemas.microsoft.com/office/powerpoint/2010/main" val="1213893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a:p>
        </p:txBody>
      </p:sp>
      <p:sp>
        <p:nvSpPr>
          <p:cNvPr id="4" name="Slide Number Placeholder 3"/>
          <p:cNvSpPr>
            <a:spLocks noGrp="1"/>
          </p:cNvSpPr>
          <p:nvPr>
            <p:ph type="sldNum" sz="quarter" idx="5"/>
          </p:nvPr>
        </p:nvSpPr>
        <p:spPr/>
        <p:txBody>
          <a:bodyPr/>
          <a:lstStyle/>
          <a:p>
            <a:fld id="{21DA8B27-C172-462E-A421-E5057B8D4457}" type="slidenum">
              <a:rPr lang="en-GB" smtClean="0"/>
              <a:t>15</a:t>
            </a:fld>
            <a:endParaRPr lang="en-GB"/>
          </a:p>
        </p:txBody>
      </p:sp>
    </p:spTree>
    <p:extLst>
      <p:ext uri="{BB962C8B-B14F-4D97-AF65-F5344CB8AC3E}">
        <p14:creationId xmlns:p14="http://schemas.microsoft.com/office/powerpoint/2010/main" val="247092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Teacher notes </a:t>
            </a:r>
          </a:p>
          <a:p>
            <a:r>
              <a:rPr lang="en-GB"/>
              <a:t>Encourage students to think scientifically about factors </a:t>
            </a:r>
            <a:r>
              <a:rPr lang="en-GB" b="1"/>
              <a:t>other than fitness </a:t>
            </a:r>
            <a:r>
              <a:rPr lang="en-GB" b="0"/>
              <a:t>that affect running speed</a:t>
            </a:r>
            <a:r>
              <a:rPr lang="en-GB"/>
              <a:t>, Including:</a:t>
            </a:r>
          </a:p>
          <a:p>
            <a:r>
              <a:rPr lang="en-GB" b="1"/>
              <a:t>Physical environment </a:t>
            </a:r>
            <a:r>
              <a:rPr lang="en-GB"/>
              <a:t>– Running surface, wind, temperature, tightness of bends, slope and altitude. </a:t>
            </a:r>
          </a:p>
          <a:p>
            <a:r>
              <a:rPr lang="en-GB" b="1"/>
              <a:t>Equipment</a:t>
            </a:r>
            <a:r>
              <a:rPr lang="en-GB"/>
              <a:t> – clothing, running shoes,</a:t>
            </a:r>
          </a:p>
          <a:p>
            <a:r>
              <a:rPr lang="en-GB" b="1"/>
              <a:t>Psychological</a:t>
            </a:r>
            <a:r>
              <a:rPr lang="en-GB"/>
              <a:t> – self-belief, determination, Crowds </a:t>
            </a:r>
          </a:p>
          <a:p>
            <a:r>
              <a:rPr lang="en-GB" b="1"/>
              <a:t>Individual </a:t>
            </a:r>
            <a:r>
              <a:rPr lang="en-GB"/>
              <a:t>– Genetics, age, gender </a:t>
            </a:r>
          </a:p>
          <a:p>
            <a:r>
              <a:rPr lang="en-GB"/>
              <a:t> </a:t>
            </a:r>
          </a:p>
        </p:txBody>
      </p:sp>
      <p:sp>
        <p:nvSpPr>
          <p:cNvPr id="4" name="Slide Number Placeholder 3"/>
          <p:cNvSpPr>
            <a:spLocks noGrp="1"/>
          </p:cNvSpPr>
          <p:nvPr>
            <p:ph type="sldNum" sz="quarter" idx="5"/>
          </p:nvPr>
        </p:nvSpPr>
        <p:spPr/>
        <p:txBody>
          <a:bodyPr/>
          <a:lstStyle/>
          <a:p>
            <a:fld id="{21DA8B27-C172-462E-A421-E5057B8D4457}" type="slidenum">
              <a:rPr lang="en-GB" smtClean="0"/>
              <a:t>16</a:t>
            </a:fld>
            <a:endParaRPr lang="en-GB"/>
          </a:p>
        </p:txBody>
      </p:sp>
    </p:spTree>
    <p:extLst>
      <p:ext uri="{BB962C8B-B14F-4D97-AF65-F5344CB8AC3E}">
        <p14:creationId xmlns:p14="http://schemas.microsoft.com/office/powerpoint/2010/main" val="1765495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Teacher notes</a:t>
            </a:r>
          </a:p>
          <a:p>
            <a:r>
              <a:rPr lang="en-GB" b="0"/>
              <a:t>The image above shows the effect on air flow of a car ahead of the runners. </a:t>
            </a:r>
          </a:p>
          <a:p>
            <a:r>
              <a:rPr lang="en-GB"/>
              <a:t>Students to communicate their answers to the question as a class and use for discussion prior to the next slide.</a:t>
            </a:r>
          </a:p>
        </p:txBody>
      </p:sp>
      <p:sp>
        <p:nvSpPr>
          <p:cNvPr id="4" name="Slide Number Placeholder 3"/>
          <p:cNvSpPr>
            <a:spLocks noGrp="1"/>
          </p:cNvSpPr>
          <p:nvPr>
            <p:ph type="sldNum" sz="quarter" idx="5"/>
          </p:nvPr>
        </p:nvSpPr>
        <p:spPr/>
        <p:txBody>
          <a:bodyPr/>
          <a:lstStyle/>
          <a:p>
            <a:fld id="{21DA8B27-C172-462E-A421-E5057B8D4457}" type="slidenum">
              <a:rPr lang="en-GB" smtClean="0"/>
              <a:t>17</a:t>
            </a:fld>
            <a:endParaRPr lang="en-GB"/>
          </a:p>
        </p:txBody>
      </p:sp>
    </p:spTree>
    <p:extLst>
      <p:ext uri="{BB962C8B-B14F-4D97-AF65-F5344CB8AC3E}">
        <p14:creationId xmlns:p14="http://schemas.microsoft.com/office/powerpoint/2010/main" val="1388162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r>
              <a:rPr lang="en-GB" b="0" dirty="0"/>
              <a:t>The image above is a short film of formation training. </a:t>
            </a:r>
          </a:p>
        </p:txBody>
      </p:sp>
      <p:sp>
        <p:nvSpPr>
          <p:cNvPr id="4" name="Slide Number Placeholder 3"/>
          <p:cNvSpPr>
            <a:spLocks noGrp="1"/>
          </p:cNvSpPr>
          <p:nvPr>
            <p:ph type="sldNum" sz="quarter" idx="5"/>
          </p:nvPr>
        </p:nvSpPr>
        <p:spPr/>
        <p:txBody>
          <a:bodyPr/>
          <a:lstStyle/>
          <a:p>
            <a:fld id="{21DA8B27-C172-462E-A421-E5057B8D4457}" type="slidenum">
              <a:rPr lang="en-GB" smtClean="0"/>
              <a:t>18</a:t>
            </a:fld>
            <a:endParaRPr lang="en-GB"/>
          </a:p>
        </p:txBody>
      </p:sp>
    </p:spTree>
    <p:extLst>
      <p:ext uri="{BB962C8B-B14F-4D97-AF65-F5344CB8AC3E}">
        <p14:creationId xmlns:p14="http://schemas.microsoft.com/office/powerpoint/2010/main" val="625034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Teacher Notes</a:t>
            </a:r>
          </a:p>
          <a:p>
            <a:r>
              <a:rPr lang="en-GB" sz="1200" dirty="0"/>
              <a:t>A grid template is provided you will need to print one per group.</a:t>
            </a:r>
          </a:p>
          <a:p>
            <a:r>
              <a:rPr lang="en-GB" sz="1200" dirty="0"/>
              <a:t>Ask students to make their 7 paper runners using the templates provided. </a:t>
            </a:r>
          </a:p>
          <a:p>
            <a:r>
              <a:rPr lang="en-GB" sz="1200" dirty="0"/>
              <a:t>The arrow represents the direction of air flow.</a:t>
            </a:r>
          </a:p>
          <a:p>
            <a:endParaRPr lang="en-GB" sz="1200" dirty="0"/>
          </a:p>
        </p:txBody>
      </p:sp>
      <p:sp>
        <p:nvSpPr>
          <p:cNvPr id="4" name="Slide Number Placeholder 3"/>
          <p:cNvSpPr>
            <a:spLocks noGrp="1"/>
          </p:cNvSpPr>
          <p:nvPr>
            <p:ph type="sldNum" sz="quarter" idx="5"/>
          </p:nvPr>
        </p:nvSpPr>
        <p:spPr/>
        <p:txBody>
          <a:bodyPr/>
          <a:lstStyle/>
          <a:p>
            <a:fld id="{21DA8B27-C172-462E-A421-E5057B8D4457}" type="slidenum">
              <a:rPr lang="en-GB" smtClean="0"/>
              <a:t>19</a:t>
            </a:fld>
            <a:endParaRPr lang="en-GB"/>
          </a:p>
        </p:txBody>
      </p:sp>
    </p:spTree>
    <p:extLst>
      <p:ext uri="{BB962C8B-B14F-4D97-AF65-F5344CB8AC3E}">
        <p14:creationId xmlns:p14="http://schemas.microsoft.com/office/powerpoint/2010/main" val="1116152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Teacher notes</a:t>
            </a:r>
          </a:p>
          <a:p>
            <a:r>
              <a:rPr lang="en-GB" b="0"/>
              <a:t>Explain we will be answering the Big Question above as a series of 3 STEM challenges that students will undertake.</a:t>
            </a:r>
          </a:p>
        </p:txBody>
      </p:sp>
      <p:sp>
        <p:nvSpPr>
          <p:cNvPr id="4" name="Slide Number Placeholder 3"/>
          <p:cNvSpPr>
            <a:spLocks noGrp="1"/>
          </p:cNvSpPr>
          <p:nvPr>
            <p:ph type="sldNum" sz="quarter" idx="5"/>
          </p:nvPr>
        </p:nvSpPr>
        <p:spPr/>
        <p:txBody>
          <a:bodyPr/>
          <a:lstStyle/>
          <a:p>
            <a:fld id="{21DA8B27-C172-462E-A421-E5057B8D4457}" type="slidenum">
              <a:rPr lang="en-GB" smtClean="0"/>
              <a:t>2</a:t>
            </a:fld>
            <a:endParaRPr lang="en-GB"/>
          </a:p>
        </p:txBody>
      </p:sp>
    </p:spTree>
    <p:extLst>
      <p:ext uri="{BB962C8B-B14F-4D97-AF65-F5344CB8AC3E}">
        <p14:creationId xmlns:p14="http://schemas.microsoft.com/office/powerpoint/2010/main" val="2597978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a:p>
        </p:txBody>
      </p:sp>
      <p:sp>
        <p:nvSpPr>
          <p:cNvPr id="4" name="Slide Number Placeholder 3"/>
          <p:cNvSpPr>
            <a:spLocks noGrp="1"/>
          </p:cNvSpPr>
          <p:nvPr>
            <p:ph type="sldNum" sz="quarter" idx="5"/>
          </p:nvPr>
        </p:nvSpPr>
        <p:spPr/>
        <p:txBody>
          <a:bodyPr/>
          <a:lstStyle/>
          <a:p>
            <a:fld id="{21DA8B27-C172-462E-A421-E5057B8D4457}" type="slidenum">
              <a:rPr lang="en-GB" smtClean="0"/>
              <a:t>20</a:t>
            </a:fld>
            <a:endParaRPr lang="en-GB"/>
          </a:p>
        </p:txBody>
      </p:sp>
    </p:spTree>
    <p:extLst>
      <p:ext uri="{BB962C8B-B14F-4D97-AF65-F5344CB8AC3E}">
        <p14:creationId xmlns:p14="http://schemas.microsoft.com/office/powerpoint/2010/main" val="525262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21DA8B27-C172-462E-A421-E5057B8D4457}" type="slidenum">
              <a:rPr lang="en-GB" smtClean="0"/>
              <a:t>21</a:t>
            </a:fld>
            <a:endParaRPr lang="en-GB"/>
          </a:p>
        </p:txBody>
      </p:sp>
    </p:spTree>
    <p:extLst>
      <p:ext uri="{BB962C8B-B14F-4D97-AF65-F5344CB8AC3E}">
        <p14:creationId xmlns:p14="http://schemas.microsoft.com/office/powerpoint/2010/main" val="546243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Teacher Notes</a:t>
            </a:r>
          </a:p>
          <a:p>
            <a:r>
              <a:rPr lang="en-GB" sz="1200" dirty="0"/>
              <a:t>You may find that a fan is too powerful for the test, therefore try a hairdryer with a variety of settings or ask the students to blow the runners. </a:t>
            </a:r>
          </a:p>
          <a:p>
            <a:r>
              <a:rPr lang="en-GB" sz="1200" dirty="0"/>
              <a:t>Blowing the runners will be less accurate and this can form part of a discussion with students regarding fair testing. </a:t>
            </a:r>
          </a:p>
        </p:txBody>
      </p:sp>
      <p:sp>
        <p:nvSpPr>
          <p:cNvPr id="4" name="Slide Number Placeholder 3"/>
          <p:cNvSpPr>
            <a:spLocks noGrp="1"/>
          </p:cNvSpPr>
          <p:nvPr>
            <p:ph type="sldNum" sz="quarter" idx="5"/>
          </p:nvPr>
        </p:nvSpPr>
        <p:spPr/>
        <p:txBody>
          <a:bodyPr/>
          <a:lstStyle/>
          <a:p>
            <a:fld id="{21DA8B27-C172-462E-A421-E5057B8D4457}" type="slidenum">
              <a:rPr lang="en-GB" smtClean="0"/>
              <a:t>22</a:t>
            </a:fld>
            <a:endParaRPr lang="en-GB"/>
          </a:p>
        </p:txBody>
      </p:sp>
    </p:spTree>
    <p:extLst>
      <p:ext uri="{BB962C8B-B14F-4D97-AF65-F5344CB8AC3E}">
        <p14:creationId xmlns:p14="http://schemas.microsoft.com/office/powerpoint/2010/main" val="589160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DA8B27-C172-462E-A421-E5057B8D4457}" type="slidenum">
              <a:rPr lang="en-GB" smtClean="0"/>
              <a:t>23</a:t>
            </a:fld>
            <a:endParaRPr lang="en-GB"/>
          </a:p>
        </p:txBody>
      </p:sp>
    </p:spTree>
    <p:extLst>
      <p:ext uri="{BB962C8B-B14F-4D97-AF65-F5344CB8AC3E}">
        <p14:creationId xmlns:p14="http://schemas.microsoft.com/office/powerpoint/2010/main" val="1772850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r>
              <a:rPr lang="en-GB" b="0" dirty="0"/>
              <a:t>Model writing a method here. Explain what makes a good method and ask students to take turns to write the next instruction in the list. </a:t>
            </a:r>
          </a:p>
          <a:p>
            <a:endParaRPr lang="en-GB" b="0" dirty="0"/>
          </a:p>
        </p:txBody>
      </p:sp>
      <p:sp>
        <p:nvSpPr>
          <p:cNvPr id="4" name="Slide Number Placeholder 3"/>
          <p:cNvSpPr>
            <a:spLocks noGrp="1"/>
          </p:cNvSpPr>
          <p:nvPr>
            <p:ph type="sldNum" sz="quarter" idx="5"/>
          </p:nvPr>
        </p:nvSpPr>
        <p:spPr/>
        <p:txBody>
          <a:bodyPr/>
          <a:lstStyle/>
          <a:p>
            <a:fld id="{21DA8B27-C172-462E-A421-E5057B8D4457}" type="slidenum">
              <a:rPr lang="en-GB" smtClean="0"/>
              <a:t>24</a:t>
            </a:fld>
            <a:endParaRPr lang="en-GB"/>
          </a:p>
        </p:txBody>
      </p:sp>
    </p:spTree>
    <p:extLst>
      <p:ext uri="{BB962C8B-B14F-4D97-AF65-F5344CB8AC3E}">
        <p14:creationId xmlns:p14="http://schemas.microsoft.com/office/powerpoint/2010/main" val="1114272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endParaRPr lang="en-GB" b="0" dirty="0"/>
          </a:p>
          <a:p>
            <a:r>
              <a:rPr lang="en-GB" b="0" dirty="0"/>
              <a:t>The formation shapes in the table are suggestions and your students may come up with their own ideas.</a:t>
            </a:r>
          </a:p>
          <a:p>
            <a:r>
              <a:rPr lang="en-GB" b="0" dirty="0"/>
              <a:t>You may wish to furnish the students with a table or get your more able to design their own.</a:t>
            </a:r>
          </a:p>
          <a:p>
            <a:r>
              <a:rPr lang="en-GB" b="0" dirty="0"/>
              <a:t>Suggest that at least 3 readings are taken for each formation for accuracy. </a:t>
            </a:r>
          </a:p>
          <a:p>
            <a:r>
              <a:rPr lang="en-GB" b="1" dirty="0"/>
              <a:t>Tip: </a:t>
            </a:r>
            <a:r>
              <a:rPr lang="en-GB" b="0" dirty="0"/>
              <a:t>Make sure students have stuck down their pacemakers- you only want the runner to move.</a:t>
            </a:r>
            <a:endParaRPr lang="en-GB" b="1" dirty="0"/>
          </a:p>
        </p:txBody>
      </p:sp>
      <p:sp>
        <p:nvSpPr>
          <p:cNvPr id="4" name="Slide Number Placeholder 3"/>
          <p:cNvSpPr>
            <a:spLocks noGrp="1"/>
          </p:cNvSpPr>
          <p:nvPr>
            <p:ph type="sldNum" sz="quarter" idx="5"/>
          </p:nvPr>
        </p:nvSpPr>
        <p:spPr/>
        <p:txBody>
          <a:bodyPr/>
          <a:lstStyle/>
          <a:p>
            <a:fld id="{21DA8B27-C172-462E-A421-E5057B8D4457}" type="slidenum">
              <a:rPr lang="en-GB" smtClean="0"/>
              <a:t>25</a:t>
            </a:fld>
            <a:endParaRPr lang="en-GB"/>
          </a:p>
        </p:txBody>
      </p:sp>
    </p:spTree>
    <p:extLst>
      <p:ext uri="{BB962C8B-B14F-4D97-AF65-F5344CB8AC3E}">
        <p14:creationId xmlns:p14="http://schemas.microsoft.com/office/powerpoint/2010/main" val="395051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On the slide, model drawing a graph using a set of data collected from the class. Discuss which graph is most appropriate  – line graph for continuous data, bar chart for discrete data which they have collected. . Model drawing a scale and plotting points on a line graph. Ensure all axis are labelled and the graph has a title. </a:t>
            </a:r>
          </a:p>
          <a:p>
            <a:endParaRPr lang="en-GB"/>
          </a:p>
        </p:txBody>
      </p:sp>
      <p:sp>
        <p:nvSpPr>
          <p:cNvPr id="4" name="Slide Number Placeholder 3"/>
          <p:cNvSpPr>
            <a:spLocks noGrp="1"/>
          </p:cNvSpPr>
          <p:nvPr>
            <p:ph type="sldNum" sz="quarter" idx="5"/>
          </p:nvPr>
        </p:nvSpPr>
        <p:spPr/>
        <p:txBody>
          <a:bodyPr/>
          <a:lstStyle/>
          <a:p>
            <a:fld id="{21DA8B27-C172-462E-A421-E5057B8D4457}" type="slidenum">
              <a:rPr lang="en-GB" smtClean="0"/>
              <a:t>26</a:t>
            </a:fld>
            <a:endParaRPr lang="en-GB"/>
          </a:p>
        </p:txBody>
      </p:sp>
    </p:spTree>
    <p:extLst>
      <p:ext uri="{BB962C8B-B14F-4D97-AF65-F5344CB8AC3E}">
        <p14:creationId xmlns:p14="http://schemas.microsoft.com/office/powerpoint/2010/main" val="14476362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Explain that when concluding results, students will need to write their conclusion in 2 parts as demonstrated above. They should always state their findings and then the counter argument to their findings. They must also ensure they have answered the original question they posed when starting the investigation.  They should always refer back to their original question they posed. </a:t>
            </a:r>
          </a:p>
        </p:txBody>
      </p:sp>
      <p:sp>
        <p:nvSpPr>
          <p:cNvPr id="4" name="Slide Number Placeholder 3"/>
          <p:cNvSpPr>
            <a:spLocks noGrp="1"/>
          </p:cNvSpPr>
          <p:nvPr>
            <p:ph type="sldNum" sz="quarter" idx="5"/>
          </p:nvPr>
        </p:nvSpPr>
        <p:spPr/>
        <p:txBody>
          <a:bodyPr/>
          <a:lstStyle/>
          <a:p>
            <a:fld id="{21DA8B27-C172-462E-A421-E5057B8D4457}" type="slidenum">
              <a:rPr lang="en-GB" smtClean="0"/>
              <a:t>27</a:t>
            </a:fld>
            <a:endParaRPr lang="en-GB"/>
          </a:p>
        </p:txBody>
      </p:sp>
    </p:spTree>
    <p:extLst>
      <p:ext uri="{BB962C8B-B14F-4D97-AF65-F5344CB8AC3E}">
        <p14:creationId xmlns:p14="http://schemas.microsoft.com/office/powerpoint/2010/main" val="1000473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r>
              <a:rPr lang="en-GB" b="1" i="1" dirty="0"/>
              <a:t>This longer research task may be set as a homework or longer class project. The idea is that students gain an understanding of real-life sporting challenges- they aren’t always successful first time round. </a:t>
            </a:r>
          </a:p>
          <a:p>
            <a:endParaRPr lang="en-GB" b="0" dirty="0"/>
          </a:p>
          <a:p>
            <a:r>
              <a:rPr lang="en-GB" b="0" dirty="0"/>
              <a:t>Explain to the students that success does not always come first time round and that scientists gained many insights during the Breaking 2 project which allowed them to plan for success during INEOS </a:t>
            </a:r>
            <a:r>
              <a:rPr lang="de-DE" b="0" dirty="0"/>
              <a:t>1:59</a:t>
            </a:r>
            <a:r>
              <a:rPr lang="en-GB" b="0" dirty="0"/>
              <a:t>. </a:t>
            </a:r>
          </a:p>
          <a:p>
            <a:endParaRPr lang="en-GB" b="0" dirty="0"/>
          </a:p>
          <a:p>
            <a:r>
              <a:rPr lang="en-GB" b="0" dirty="0"/>
              <a:t>As a longer task/ homework, set students the research project above. They will need to watch the documentary </a:t>
            </a:r>
            <a:r>
              <a:rPr lang="en-GB" dirty="0">
                <a:hlinkClick r:id="rId3"/>
              </a:rPr>
              <a:t>https://www.nike.com/gb/running/breaking2</a:t>
            </a:r>
            <a:r>
              <a:rPr lang="en-GB" dirty="0"/>
              <a:t> make notes and compare to the INEOS </a:t>
            </a:r>
            <a:r>
              <a:rPr lang="de-DE" dirty="0"/>
              <a:t>1:59</a:t>
            </a:r>
            <a:r>
              <a:rPr lang="en-GB" dirty="0"/>
              <a:t> </a:t>
            </a:r>
            <a:r>
              <a:rPr lang="en-GB" dirty="0" err="1"/>
              <a:t>projec;t</a:t>
            </a:r>
            <a:r>
              <a:rPr lang="en-GB" dirty="0"/>
              <a:t>; </a:t>
            </a:r>
            <a:r>
              <a:rPr lang="en-GB" dirty="0">
                <a:hlinkClick r:id="rId4"/>
              </a:rPr>
              <a:t>https://www.youtube.com/watch?v=7XW63dM_1d0&amp;list=PLEW_k71ouSK51ShZ3e3gqNtYmjy55ozGL</a:t>
            </a:r>
            <a:endParaRPr lang="en-GB" dirty="0"/>
          </a:p>
          <a:p>
            <a:endParaRPr lang="en-GB" b="0" dirty="0"/>
          </a:p>
          <a:p>
            <a:r>
              <a:rPr lang="en-GB" b="0" dirty="0"/>
              <a:t>Students may present their findings in a variety of ways; a </a:t>
            </a:r>
            <a:r>
              <a:rPr lang="en-GB" b="0" dirty="0" err="1"/>
              <a:t>Powerpoint</a:t>
            </a:r>
            <a:r>
              <a:rPr lang="en-GB" b="0" dirty="0"/>
              <a:t>, fact sheet, Prezi etc. Encourage them to link back to their own experiment in which to gain more accuracy they would need to consider more variables. </a:t>
            </a:r>
          </a:p>
        </p:txBody>
      </p:sp>
      <p:sp>
        <p:nvSpPr>
          <p:cNvPr id="4" name="Slide Number Placeholder 3"/>
          <p:cNvSpPr>
            <a:spLocks noGrp="1"/>
          </p:cNvSpPr>
          <p:nvPr>
            <p:ph type="sldNum" sz="quarter" idx="5"/>
          </p:nvPr>
        </p:nvSpPr>
        <p:spPr/>
        <p:txBody>
          <a:bodyPr/>
          <a:lstStyle/>
          <a:p>
            <a:fld id="{21DA8B27-C172-462E-A421-E5057B8D4457}" type="slidenum">
              <a:rPr lang="en-GB" smtClean="0"/>
              <a:t>28</a:t>
            </a:fld>
            <a:endParaRPr lang="en-GB"/>
          </a:p>
        </p:txBody>
      </p:sp>
    </p:spTree>
    <p:extLst>
      <p:ext uri="{BB962C8B-B14F-4D97-AF65-F5344CB8AC3E}">
        <p14:creationId xmlns:p14="http://schemas.microsoft.com/office/powerpoint/2010/main" val="17219966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DA8B27-C172-462E-A421-E5057B8D4457}" type="slidenum">
              <a:rPr lang="en-GB" smtClean="0"/>
              <a:t>29</a:t>
            </a:fld>
            <a:endParaRPr lang="en-GB"/>
          </a:p>
        </p:txBody>
      </p:sp>
    </p:spTree>
    <p:extLst>
      <p:ext uri="{BB962C8B-B14F-4D97-AF65-F5344CB8AC3E}">
        <p14:creationId xmlns:p14="http://schemas.microsoft.com/office/powerpoint/2010/main" val="1767474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Teacher notes</a:t>
            </a:r>
          </a:p>
          <a:p>
            <a:r>
              <a:rPr lang="en-GB"/>
              <a:t>This lesson may be done in isolation or as part of a series of 3 as per the slide above, </a:t>
            </a:r>
          </a:p>
        </p:txBody>
      </p:sp>
      <p:sp>
        <p:nvSpPr>
          <p:cNvPr id="4" name="Slide Number Placeholder 3"/>
          <p:cNvSpPr>
            <a:spLocks noGrp="1"/>
          </p:cNvSpPr>
          <p:nvPr>
            <p:ph type="sldNum" sz="quarter" idx="5"/>
          </p:nvPr>
        </p:nvSpPr>
        <p:spPr/>
        <p:txBody>
          <a:bodyPr/>
          <a:lstStyle/>
          <a:p>
            <a:fld id="{21DA8B27-C172-462E-A421-E5057B8D4457}" type="slidenum">
              <a:rPr lang="en-GB" smtClean="0"/>
              <a:t>3</a:t>
            </a:fld>
            <a:endParaRPr lang="en-GB"/>
          </a:p>
        </p:txBody>
      </p:sp>
    </p:spTree>
    <p:extLst>
      <p:ext uri="{BB962C8B-B14F-4D97-AF65-F5344CB8AC3E}">
        <p14:creationId xmlns:p14="http://schemas.microsoft.com/office/powerpoint/2010/main" val="2056338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r>
              <a:rPr lang="en-GB" b="0" dirty="0"/>
              <a:t>Explain that for the first STEM challenge we will be investigating the impact of air resistance on long distance running. </a:t>
            </a:r>
          </a:p>
          <a:p>
            <a:endParaRPr lang="en-GB" b="0" dirty="0"/>
          </a:p>
        </p:txBody>
      </p:sp>
      <p:sp>
        <p:nvSpPr>
          <p:cNvPr id="4" name="Slide Number Placeholder 3"/>
          <p:cNvSpPr>
            <a:spLocks noGrp="1"/>
          </p:cNvSpPr>
          <p:nvPr>
            <p:ph type="sldNum" sz="quarter" idx="5"/>
          </p:nvPr>
        </p:nvSpPr>
        <p:spPr/>
        <p:txBody>
          <a:bodyPr/>
          <a:lstStyle/>
          <a:p>
            <a:fld id="{21DA8B27-C172-462E-A421-E5057B8D4457}" type="slidenum">
              <a:rPr lang="en-GB" smtClean="0"/>
              <a:t>4</a:t>
            </a:fld>
            <a:endParaRPr lang="en-GB"/>
          </a:p>
        </p:txBody>
      </p:sp>
    </p:spTree>
    <p:extLst>
      <p:ext uri="{BB962C8B-B14F-4D97-AF65-F5344CB8AC3E}">
        <p14:creationId xmlns:p14="http://schemas.microsoft.com/office/powerpoint/2010/main" val="1688068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r>
              <a:rPr lang="en-GB" b="0" dirty="0"/>
              <a:t>Explain that for the first STEM challenge we will be investigating the impact of air resistance on long distance running. </a:t>
            </a:r>
          </a:p>
          <a:p>
            <a:endParaRPr lang="en-GB" b="0" dirty="0"/>
          </a:p>
        </p:txBody>
      </p:sp>
      <p:sp>
        <p:nvSpPr>
          <p:cNvPr id="4" name="Slide Number Placeholder 3"/>
          <p:cNvSpPr>
            <a:spLocks noGrp="1"/>
          </p:cNvSpPr>
          <p:nvPr>
            <p:ph type="sldNum" sz="quarter" idx="5"/>
          </p:nvPr>
        </p:nvSpPr>
        <p:spPr/>
        <p:txBody>
          <a:bodyPr/>
          <a:lstStyle/>
          <a:p>
            <a:fld id="{21DA8B27-C172-462E-A421-E5057B8D4457}" type="slidenum">
              <a:rPr lang="en-GB" smtClean="0"/>
              <a:t>5</a:t>
            </a:fld>
            <a:endParaRPr lang="en-GB"/>
          </a:p>
        </p:txBody>
      </p:sp>
    </p:spTree>
    <p:extLst>
      <p:ext uri="{BB962C8B-B14F-4D97-AF65-F5344CB8AC3E}">
        <p14:creationId xmlns:p14="http://schemas.microsoft.com/office/powerpoint/2010/main" val="1688068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r>
              <a:rPr lang="en-GB" b="0" dirty="0"/>
              <a:t>Have students heard of a marathon before? Has anyone run a marathon? How long is it and why is it such an achievement? </a:t>
            </a:r>
          </a:p>
          <a:p>
            <a:r>
              <a:rPr lang="en-GB" b="1" i="1" dirty="0"/>
              <a:t>Average time for men is 4 hours 30 min and for women 4 hours 45 min. </a:t>
            </a:r>
          </a:p>
        </p:txBody>
      </p:sp>
      <p:sp>
        <p:nvSpPr>
          <p:cNvPr id="4" name="Slide Number Placeholder 3"/>
          <p:cNvSpPr>
            <a:spLocks noGrp="1"/>
          </p:cNvSpPr>
          <p:nvPr>
            <p:ph type="sldNum" sz="quarter" idx="5"/>
          </p:nvPr>
        </p:nvSpPr>
        <p:spPr/>
        <p:txBody>
          <a:bodyPr/>
          <a:lstStyle/>
          <a:p>
            <a:fld id="{21DA8B27-C172-462E-A421-E5057B8D4457}" type="slidenum">
              <a:rPr lang="en-GB" smtClean="0"/>
              <a:t>6</a:t>
            </a:fld>
            <a:endParaRPr lang="en-GB"/>
          </a:p>
        </p:txBody>
      </p:sp>
    </p:spTree>
    <p:extLst>
      <p:ext uri="{BB962C8B-B14F-4D97-AF65-F5344CB8AC3E}">
        <p14:creationId xmlns:p14="http://schemas.microsoft.com/office/powerpoint/2010/main" val="251243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Teacher notes </a:t>
            </a:r>
          </a:p>
          <a:p>
            <a:r>
              <a:rPr lang="en-GB"/>
              <a:t>Getting students to understand quite how fast you must run to complete a sub 2hr marathon will help them appreciate the scale of the achievement and engage with their learning.</a:t>
            </a:r>
          </a:p>
          <a:p>
            <a:r>
              <a:rPr lang="en-GB"/>
              <a:t>Depending on the space you have available, some timings have been provided above for regulation size courts, however it would be worth checking the actual size of any courts being used and encourage students to do the speed distance time calculation to establish the exact time they need to run the distance in.</a:t>
            </a:r>
          </a:p>
          <a:p>
            <a:r>
              <a:rPr lang="en-GB"/>
              <a:t>It also provides excellent opportunities for scientific thinking; how can we make sure we are working accurately? Measurements, SI units repeat readings, control variables, external factors  wind direction etc.</a:t>
            </a:r>
          </a:p>
        </p:txBody>
      </p:sp>
      <p:sp>
        <p:nvSpPr>
          <p:cNvPr id="4" name="Slide Number Placeholder 3"/>
          <p:cNvSpPr>
            <a:spLocks noGrp="1"/>
          </p:cNvSpPr>
          <p:nvPr>
            <p:ph type="sldNum" sz="quarter" idx="5"/>
          </p:nvPr>
        </p:nvSpPr>
        <p:spPr/>
        <p:txBody>
          <a:bodyPr/>
          <a:lstStyle/>
          <a:p>
            <a:fld id="{21DA8B27-C172-462E-A421-E5057B8D4457}" type="slidenum">
              <a:rPr lang="en-GB" smtClean="0"/>
              <a:t>7</a:t>
            </a:fld>
            <a:endParaRPr lang="en-GB"/>
          </a:p>
        </p:txBody>
      </p:sp>
    </p:spTree>
    <p:extLst>
      <p:ext uri="{BB962C8B-B14F-4D97-AF65-F5344CB8AC3E}">
        <p14:creationId xmlns:p14="http://schemas.microsoft.com/office/powerpoint/2010/main" val="573042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r>
              <a:rPr lang="en-GB" b="0" dirty="0"/>
              <a:t>Try the mini practical above to get students to gain an understanding of the speed at which Eliud needed to run. </a:t>
            </a:r>
          </a:p>
          <a:p>
            <a:endParaRPr lang="en-GB" b="0" dirty="0"/>
          </a:p>
          <a:p>
            <a:r>
              <a:rPr lang="en-GB" b="0" dirty="0"/>
              <a:t>NB: a football pitch is normally 105m in length, though they can vary in size.</a:t>
            </a:r>
          </a:p>
        </p:txBody>
      </p:sp>
      <p:sp>
        <p:nvSpPr>
          <p:cNvPr id="4" name="Slide Number Placeholder 3"/>
          <p:cNvSpPr>
            <a:spLocks noGrp="1"/>
          </p:cNvSpPr>
          <p:nvPr>
            <p:ph type="sldNum" sz="quarter" idx="5"/>
          </p:nvPr>
        </p:nvSpPr>
        <p:spPr/>
        <p:txBody>
          <a:bodyPr/>
          <a:lstStyle/>
          <a:p>
            <a:fld id="{21DA8B27-C172-462E-A421-E5057B8D4457}" type="slidenum">
              <a:rPr lang="en-GB" smtClean="0"/>
              <a:t>8</a:t>
            </a:fld>
            <a:endParaRPr lang="en-GB"/>
          </a:p>
        </p:txBody>
      </p:sp>
    </p:spTree>
    <p:extLst>
      <p:ext uri="{BB962C8B-B14F-4D97-AF65-F5344CB8AC3E}">
        <p14:creationId xmlns:p14="http://schemas.microsoft.com/office/powerpoint/2010/main" val="1900272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a:t>
            </a:r>
          </a:p>
          <a:p>
            <a:r>
              <a:rPr lang="en-GB" b="0" dirty="0"/>
              <a:t>Make the link between balanced and unbalanced forces here. </a:t>
            </a:r>
          </a:p>
          <a:p>
            <a:endParaRPr lang="en-GB" b="0" dirty="0"/>
          </a:p>
        </p:txBody>
      </p:sp>
      <p:sp>
        <p:nvSpPr>
          <p:cNvPr id="4" name="Slide Number Placeholder 3"/>
          <p:cNvSpPr>
            <a:spLocks noGrp="1"/>
          </p:cNvSpPr>
          <p:nvPr>
            <p:ph type="sldNum" sz="quarter" idx="5"/>
          </p:nvPr>
        </p:nvSpPr>
        <p:spPr/>
        <p:txBody>
          <a:bodyPr/>
          <a:lstStyle/>
          <a:p>
            <a:fld id="{21DA8B27-C172-462E-A421-E5057B8D4457}" type="slidenum">
              <a:rPr lang="en-GB" smtClean="0"/>
              <a:t>9</a:t>
            </a:fld>
            <a:endParaRPr lang="en-GB"/>
          </a:p>
        </p:txBody>
      </p:sp>
    </p:spTree>
    <p:extLst>
      <p:ext uri="{BB962C8B-B14F-4D97-AF65-F5344CB8AC3E}">
        <p14:creationId xmlns:p14="http://schemas.microsoft.com/office/powerpoint/2010/main" val="818790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4BA53-9171-40BF-9D5E-C24D5393DD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61039B0-44D9-420B-9F2F-3E6D7990FF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56D7BE9-7ACD-47BC-A331-2FD35B2C8351}"/>
              </a:ext>
            </a:extLst>
          </p:cNvPr>
          <p:cNvSpPr>
            <a:spLocks noGrp="1"/>
          </p:cNvSpPr>
          <p:nvPr>
            <p:ph type="dt" sz="half" idx="10"/>
          </p:nvPr>
        </p:nvSpPr>
        <p:spPr/>
        <p:txBody>
          <a:bodyPr/>
          <a:lstStyle/>
          <a:p>
            <a:fld id="{67CFC722-D595-42B6-863D-8B2DE05DFB52}" type="datetimeFigureOut">
              <a:rPr lang="en-GB" smtClean="0"/>
              <a:t>25/08/2021</a:t>
            </a:fld>
            <a:endParaRPr lang="en-GB"/>
          </a:p>
        </p:txBody>
      </p:sp>
      <p:sp>
        <p:nvSpPr>
          <p:cNvPr id="5" name="Footer Placeholder 4">
            <a:extLst>
              <a:ext uri="{FF2B5EF4-FFF2-40B4-BE49-F238E27FC236}">
                <a16:creationId xmlns:a16="http://schemas.microsoft.com/office/drawing/2014/main" id="{81FA828C-3935-4088-B571-886BCEB4CB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134F48-EBB3-4624-B750-C078E53D5669}"/>
              </a:ext>
            </a:extLst>
          </p:cNvPr>
          <p:cNvSpPr>
            <a:spLocks noGrp="1"/>
          </p:cNvSpPr>
          <p:nvPr>
            <p:ph type="sldNum" sz="quarter" idx="12"/>
          </p:nvPr>
        </p:nvSpPr>
        <p:spPr/>
        <p:txBody>
          <a:bodyPr/>
          <a:lstStyle/>
          <a:p>
            <a:fld id="{9F8E2D80-C26D-4A64-8BE6-C62967793F4A}" type="slidenum">
              <a:rPr lang="en-GB" smtClean="0"/>
              <a:t>‹#›</a:t>
            </a:fld>
            <a:endParaRPr lang="en-GB"/>
          </a:p>
        </p:txBody>
      </p:sp>
    </p:spTree>
    <p:extLst>
      <p:ext uri="{BB962C8B-B14F-4D97-AF65-F5344CB8AC3E}">
        <p14:creationId xmlns:p14="http://schemas.microsoft.com/office/powerpoint/2010/main" val="3961420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3BE6A-9874-4394-A2A7-60B9AD3707F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5C00D8A-4BD7-4D57-ABED-364D364ED3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EF8245-B6C6-42B6-B44B-273A646F99EA}"/>
              </a:ext>
            </a:extLst>
          </p:cNvPr>
          <p:cNvSpPr>
            <a:spLocks noGrp="1"/>
          </p:cNvSpPr>
          <p:nvPr>
            <p:ph type="dt" sz="half" idx="10"/>
          </p:nvPr>
        </p:nvSpPr>
        <p:spPr/>
        <p:txBody>
          <a:bodyPr/>
          <a:lstStyle/>
          <a:p>
            <a:fld id="{67CFC722-D595-42B6-863D-8B2DE05DFB52}" type="datetimeFigureOut">
              <a:rPr lang="en-GB" smtClean="0"/>
              <a:t>25/08/2021</a:t>
            </a:fld>
            <a:endParaRPr lang="en-GB"/>
          </a:p>
        </p:txBody>
      </p:sp>
      <p:sp>
        <p:nvSpPr>
          <p:cNvPr id="5" name="Footer Placeholder 4">
            <a:extLst>
              <a:ext uri="{FF2B5EF4-FFF2-40B4-BE49-F238E27FC236}">
                <a16:creationId xmlns:a16="http://schemas.microsoft.com/office/drawing/2014/main" id="{224E6AFE-DD83-48E4-9F76-3208422654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381BB9-B050-4538-84A8-E14301B77C38}"/>
              </a:ext>
            </a:extLst>
          </p:cNvPr>
          <p:cNvSpPr>
            <a:spLocks noGrp="1"/>
          </p:cNvSpPr>
          <p:nvPr>
            <p:ph type="sldNum" sz="quarter" idx="12"/>
          </p:nvPr>
        </p:nvSpPr>
        <p:spPr/>
        <p:txBody>
          <a:bodyPr/>
          <a:lstStyle/>
          <a:p>
            <a:fld id="{9F8E2D80-C26D-4A64-8BE6-C62967793F4A}" type="slidenum">
              <a:rPr lang="en-GB" smtClean="0"/>
              <a:t>‹#›</a:t>
            </a:fld>
            <a:endParaRPr lang="en-GB"/>
          </a:p>
        </p:txBody>
      </p:sp>
    </p:spTree>
    <p:extLst>
      <p:ext uri="{BB962C8B-B14F-4D97-AF65-F5344CB8AC3E}">
        <p14:creationId xmlns:p14="http://schemas.microsoft.com/office/powerpoint/2010/main" val="3623002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3E2380-A757-4F86-9F73-494AC99B9CE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9D0B69B-4672-4910-AD12-5FEF6A3584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1A16E0-957F-455E-A2B4-410CFA948095}"/>
              </a:ext>
            </a:extLst>
          </p:cNvPr>
          <p:cNvSpPr>
            <a:spLocks noGrp="1"/>
          </p:cNvSpPr>
          <p:nvPr>
            <p:ph type="dt" sz="half" idx="10"/>
          </p:nvPr>
        </p:nvSpPr>
        <p:spPr/>
        <p:txBody>
          <a:bodyPr/>
          <a:lstStyle/>
          <a:p>
            <a:fld id="{67CFC722-D595-42B6-863D-8B2DE05DFB52}" type="datetimeFigureOut">
              <a:rPr lang="en-GB" smtClean="0"/>
              <a:t>25/08/2021</a:t>
            </a:fld>
            <a:endParaRPr lang="en-GB"/>
          </a:p>
        </p:txBody>
      </p:sp>
      <p:sp>
        <p:nvSpPr>
          <p:cNvPr id="5" name="Footer Placeholder 4">
            <a:extLst>
              <a:ext uri="{FF2B5EF4-FFF2-40B4-BE49-F238E27FC236}">
                <a16:creationId xmlns:a16="http://schemas.microsoft.com/office/drawing/2014/main" id="{27E8A989-9B47-4872-8E89-216E9B4DDE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D3A070-857E-44CD-9306-C96CB59AF279}"/>
              </a:ext>
            </a:extLst>
          </p:cNvPr>
          <p:cNvSpPr>
            <a:spLocks noGrp="1"/>
          </p:cNvSpPr>
          <p:nvPr>
            <p:ph type="sldNum" sz="quarter" idx="12"/>
          </p:nvPr>
        </p:nvSpPr>
        <p:spPr/>
        <p:txBody>
          <a:bodyPr/>
          <a:lstStyle/>
          <a:p>
            <a:fld id="{9F8E2D80-C26D-4A64-8BE6-C62967793F4A}" type="slidenum">
              <a:rPr lang="en-GB" smtClean="0"/>
              <a:t>‹#›</a:t>
            </a:fld>
            <a:endParaRPr lang="en-GB"/>
          </a:p>
        </p:txBody>
      </p:sp>
    </p:spTree>
    <p:extLst>
      <p:ext uri="{BB962C8B-B14F-4D97-AF65-F5344CB8AC3E}">
        <p14:creationId xmlns:p14="http://schemas.microsoft.com/office/powerpoint/2010/main" val="1093826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2EF40BE7-CC71-D348-9FC2-1222DEB01307}"/>
              </a:ext>
            </a:extLst>
          </p:cNvPr>
          <p:cNvSpPr>
            <a:spLocks noGrp="1"/>
          </p:cNvSpPr>
          <p:nvPr>
            <p:ph type="body" sz="quarter" idx="13" hasCustomPrompt="1"/>
          </p:nvPr>
        </p:nvSpPr>
        <p:spPr>
          <a:xfrm>
            <a:off x="1141228" y="2554470"/>
            <a:ext cx="9909544" cy="845265"/>
          </a:xfrm>
          <a:prstGeom prst="rect">
            <a:avLst/>
          </a:prstGeom>
        </p:spPr>
        <p:txBody>
          <a:bodyPr lIns="0" tIns="0" rIns="0" bIns="0" anchor="b"/>
          <a:lstStyle>
            <a:lvl1pPr marL="0" indent="0" algn="ctr">
              <a:lnSpc>
                <a:spcPts val="3467"/>
              </a:lnSpc>
              <a:spcBef>
                <a:spcPts val="0"/>
              </a:spcBef>
              <a:buNone/>
              <a:defRPr lang="en-GB" sz="4667" b="1" i="0" cap="all" baseline="0" smtClean="0">
                <a:solidFill>
                  <a:srgbClr val="EF781A"/>
                </a:solidFill>
                <a:effectLst/>
                <a:latin typeface="URW DIN Cond" pitchFamily="2" charset="77"/>
              </a:defRPr>
            </a:lvl1pPr>
            <a:lvl2pPr>
              <a:defRPr b="0" i="0">
                <a:latin typeface="Gotham HTF Medium" pitchFamily="2" charset="77"/>
              </a:defRPr>
            </a:lvl2pPr>
            <a:lvl3pPr>
              <a:defRPr b="0" i="0">
                <a:latin typeface="Gotham HTF Medium" pitchFamily="2" charset="77"/>
              </a:defRPr>
            </a:lvl3pPr>
            <a:lvl4pPr>
              <a:defRPr b="0" i="0">
                <a:latin typeface="Gotham HTF Medium" pitchFamily="2" charset="77"/>
              </a:defRPr>
            </a:lvl4pPr>
            <a:lvl5pPr>
              <a:defRPr b="0" i="0">
                <a:latin typeface="Gotham HTF Medium" pitchFamily="2" charset="77"/>
              </a:defRPr>
            </a:lvl5pPr>
          </a:lstStyle>
          <a:p>
            <a:r>
              <a:rPr lang="en-US"/>
              <a:t>URW DIN CONDENSED BOLD 25PT</a:t>
            </a:r>
          </a:p>
        </p:txBody>
      </p:sp>
      <p:sp>
        <p:nvSpPr>
          <p:cNvPr id="20" name="Text Placeholder 3">
            <a:extLst>
              <a:ext uri="{FF2B5EF4-FFF2-40B4-BE49-F238E27FC236}">
                <a16:creationId xmlns:a16="http://schemas.microsoft.com/office/drawing/2014/main" id="{119790AE-D46F-1D4A-92D3-701BD3734288}"/>
              </a:ext>
            </a:extLst>
          </p:cNvPr>
          <p:cNvSpPr>
            <a:spLocks noGrp="1"/>
          </p:cNvSpPr>
          <p:nvPr>
            <p:ph type="body" sz="quarter" idx="14" hasCustomPrompt="1"/>
          </p:nvPr>
        </p:nvSpPr>
        <p:spPr>
          <a:xfrm>
            <a:off x="3508375" y="3459856"/>
            <a:ext cx="5175251" cy="845265"/>
          </a:xfrm>
          <a:prstGeom prst="rect">
            <a:avLst/>
          </a:prstGeom>
        </p:spPr>
        <p:txBody>
          <a:bodyPr lIns="0" tIns="0" rIns="0" bIns="0" anchor="t"/>
          <a:lstStyle>
            <a:lvl1pPr marL="0" indent="0" algn="ctr">
              <a:lnSpc>
                <a:spcPts val="3467"/>
              </a:lnSpc>
              <a:spcBef>
                <a:spcPts val="0"/>
              </a:spcBef>
              <a:buNone/>
              <a:defRPr lang="en-GB" sz="2000" b="0" i="0" spc="0" baseline="0" smtClean="0">
                <a:solidFill>
                  <a:schemeClr val="bg1"/>
                </a:solidFill>
                <a:effectLst/>
                <a:latin typeface="Neuzeit Grotesk" pitchFamily="2" charset="77"/>
              </a:defRPr>
            </a:lvl1pPr>
            <a:lvl2pPr>
              <a:defRPr b="0" i="0">
                <a:latin typeface="Gotham HTF Medium" pitchFamily="2" charset="77"/>
              </a:defRPr>
            </a:lvl2pPr>
            <a:lvl3pPr>
              <a:defRPr b="0" i="0">
                <a:latin typeface="Gotham HTF Medium" pitchFamily="2" charset="77"/>
              </a:defRPr>
            </a:lvl3pPr>
            <a:lvl4pPr>
              <a:defRPr b="0" i="0">
                <a:latin typeface="Gotham HTF Medium" pitchFamily="2" charset="77"/>
              </a:defRPr>
            </a:lvl4pPr>
            <a:lvl5pPr>
              <a:defRPr b="0" i="0">
                <a:latin typeface="Gotham HTF Medium" pitchFamily="2" charset="77"/>
              </a:defRPr>
            </a:lvl5pPr>
          </a:lstStyle>
          <a:p>
            <a:r>
              <a:rPr lang="en-GB">
                <a:effectLst/>
                <a:latin typeface="Neuzeit Grotesk" pitchFamily="2" charset="77"/>
              </a:rPr>
              <a:t>Subhead </a:t>
            </a:r>
            <a:r>
              <a:rPr lang="en-GB" err="1">
                <a:effectLst/>
                <a:latin typeface="Neuzeit Grotesk" pitchFamily="2" charset="77"/>
              </a:rPr>
              <a:t>Neuzeit</a:t>
            </a:r>
            <a:r>
              <a:rPr lang="en-GB">
                <a:effectLst/>
                <a:latin typeface="Neuzeit Grotesk" pitchFamily="2" charset="77"/>
              </a:rPr>
              <a:t> </a:t>
            </a:r>
            <a:r>
              <a:rPr lang="en-GB" err="1">
                <a:effectLst/>
                <a:latin typeface="Neuzeit Grotesk" pitchFamily="2" charset="77"/>
              </a:rPr>
              <a:t>Grotesk</a:t>
            </a:r>
            <a:r>
              <a:rPr lang="en-GB">
                <a:effectLst/>
                <a:latin typeface="Neuzeit Grotesk" pitchFamily="2" charset="77"/>
              </a:rPr>
              <a:t> Light 15pt</a:t>
            </a:r>
          </a:p>
        </p:txBody>
      </p:sp>
      <p:sp>
        <p:nvSpPr>
          <p:cNvPr id="14" name="Slide Number Placeholder 5">
            <a:extLst>
              <a:ext uri="{FF2B5EF4-FFF2-40B4-BE49-F238E27FC236}">
                <a16:creationId xmlns:a16="http://schemas.microsoft.com/office/drawing/2014/main" id="{FA3E40AB-B56F-9F45-81E5-34C8AF819465}"/>
              </a:ext>
            </a:extLst>
          </p:cNvPr>
          <p:cNvSpPr>
            <a:spLocks noGrp="1"/>
          </p:cNvSpPr>
          <p:nvPr>
            <p:ph type="sldNum" sz="quarter" idx="12"/>
          </p:nvPr>
        </p:nvSpPr>
        <p:spPr>
          <a:xfrm>
            <a:off x="300509" y="6324054"/>
            <a:ext cx="361575" cy="365125"/>
          </a:xfrm>
          <a:prstGeom prst="rect">
            <a:avLst/>
          </a:prstGeom>
        </p:spPr>
        <p:txBody>
          <a:bodyPr lIns="0" tIns="0" rIns="0" bIns="0" anchor="ctr"/>
          <a:lstStyle>
            <a:lvl1pPr algn="l">
              <a:defRPr sz="1000" b="1" i="0" baseline="0">
                <a:solidFill>
                  <a:schemeClr val="bg1"/>
                </a:solidFill>
                <a:latin typeface="Neuzeit Grotesk" pitchFamily="2" charset="77"/>
                <a:ea typeface="Neuzeit Grotesk" pitchFamily="2" charset="77"/>
                <a:cs typeface="Neuzeit Grotesk" pitchFamily="2" charset="77"/>
              </a:defRPr>
            </a:lvl1pPr>
          </a:lstStyle>
          <a:p>
            <a:fld id="{704B2BD9-4D75-2144-B225-F9F846417999}" type="slidenum">
              <a:rPr lang="en-US" smtClean="0"/>
              <a:pPr/>
              <a:t>‹#›</a:t>
            </a:fld>
            <a:endParaRPr lang="en-US"/>
          </a:p>
        </p:txBody>
      </p:sp>
      <p:cxnSp>
        <p:nvCxnSpPr>
          <p:cNvPr id="16" name="Straight Connector 15">
            <a:extLst>
              <a:ext uri="{FF2B5EF4-FFF2-40B4-BE49-F238E27FC236}">
                <a16:creationId xmlns:a16="http://schemas.microsoft.com/office/drawing/2014/main" id="{6FD2F812-6E84-CC41-88BB-18470B822547}"/>
              </a:ext>
            </a:extLst>
          </p:cNvPr>
          <p:cNvCxnSpPr/>
          <p:nvPr userDrawn="1"/>
        </p:nvCxnSpPr>
        <p:spPr>
          <a:xfrm>
            <a:off x="662083" y="6394743"/>
            <a:ext cx="0" cy="185707"/>
          </a:xfrm>
          <a:prstGeom prst="line">
            <a:avLst/>
          </a:prstGeom>
          <a:ln>
            <a:solidFill>
              <a:srgbClr val="EF78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7992357"/>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 Image Page - White">
    <p:bg>
      <p:bgPr>
        <a:solidFill>
          <a:schemeClr val="bg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2D37E82D-50FF-BB48-9785-E329D00A3547}"/>
              </a:ext>
            </a:extLst>
          </p:cNvPr>
          <p:cNvSpPr>
            <a:spLocks noGrp="1"/>
          </p:cNvSpPr>
          <p:nvPr>
            <p:ph type="pic" sz="quarter" idx="15"/>
          </p:nvPr>
        </p:nvSpPr>
        <p:spPr>
          <a:xfrm>
            <a:off x="6354233" y="661852"/>
            <a:ext cx="5175251" cy="5487065"/>
          </a:xfrm>
          <a:prstGeom prst="rect">
            <a:avLst/>
          </a:prstGeom>
        </p:spPr>
        <p:txBody>
          <a:bodyPr/>
          <a:lstStyle>
            <a:lvl1pPr>
              <a:defRPr b="0" i="0">
                <a:solidFill>
                  <a:schemeClr val="bg2"/>
                </a:solidFill>
                <a:latin typeface="Neuzeit Grotesk" pitchFamily="2" charset="77"/>
              </a:defRPr>
            </a:lvl1pPr>
          </a:lstStyle>
          <a:p>
            <a:endParaRPr lang="en-US"/>
          </a:p>
        </p:txBody>
      </p:sp>
      <p:sp>
        <p:nvSpPr>
          <p:cNvPr id="11" name="Text Placeholder 3">
            <a:extLst>
              <a:ext uri="{FF2B5EF4-FFF2-40B4-BE49-F238E27FC236}">
                <a16:creationId xmlns:a16="http://schemas.microsoft.com/office/drawing/2014/main" id="{ECA735BF-D8EC-EA4C-85C6-3DC6FCA6B288}"/>
              </a:ext>
            </a:extLst>
          </p:cNvPr>
          <p:cNvSpPr>
            <a:spLocks noGrp="1"/>
          </p:cNvSpPr>
          <p:nvPr>
            <p:ph type="body" sz="quarter" idx="10" hasCustomPrompt="1"/>
          </p:nvPr>
        </p:nvSpPr>
        <p:spPr>
          <a:xfrm>
            <a:off x="662082" y="306812"/>
            <a:ext cx="5175251" cy="845265"/>
          </a:xfrm>
          <a:prstGeom prst="rect">
            <a:avLst/>
          </a:prstGeom>
        </p:spPr>
        <p:txBody>
          <a:bodyPr lIns="0" tIns="0" rIns="0" bIns="0" anchor="b"/>
          <a:lstStyle>
            <a:lvl1pPr marL="0" indent="0" algn="l">
              <a:lnSpc>
                <a:spcPts val="3467"/>
              </a:lnSpc>
              <a:spcBef>
                <a:spcPts val="0"/>
              </a:spcBef>
              <a:buNone/>
              <a:defRPr lang="en-GB" sz="3333" b="1" i="0" cap="all" baseline="0" smtClean="0">
                <a:solidFill>
                  <a:srgbClr val="EF781A"/>
                </a:solidFill>
                <a:effectLst/>
                <a:latin typeface="URW DIN Cond" pitchFamily="2" charset="77"/>
              </a:defRPr>
            </a:lvl1pPr>
            <a:lvl2pPr>
              <a:defRPr b="0" i="0">
                <a:latin typeface="Gotham HTF Medium" pitchFamily="2" charset="77"/>
              </a:defRPr>
            </a:lvl2pPr>
            <a:lvl3pPr>
              <a:defRPr b="0" i="0">
                <a:latin typeface="Gotham HTF Medium" pitchFamily="2" charset="77"/>
              </a:defRPr>
            </a:lvl3pPr>
            <a:lvl4pPr>
              <a:defRPr b="0" i="0">
                <a:latin typeface="Gotham HTF Medium" pitchFamily="2" charset="77"/>
              </a:defRPr>
            </a:lvl4pPr>
            <a:lvl5pPr>
              <a:defRPr b="0" i="0">
                <a:latin typeface="Gotham HTF Medium" pitchFamily="2" charset="77"/>
              </a:defRPr>
            </a:lvl5pPr>
          </a:lstStyle>
          <a:p>
            <a:r>
              <a:rPr lang="en-US"/>
              <a:t>URW DIN CONDENSED BOLD 25PT</a:t>
            </a:r>
          </a:p>
        </p:txBody>
      </p:sp>
      <p:sp>
        <p:nvSpPr>
          <p:cNvPr id="12" name="Text Placeholder 3">
            <a:extLst>
              <a:ext uri="{FF2B5EF4-FFF2-40B4-BE49-F238E27FC236}">
                <a16:creationId xmlns:a16="http://schemas.microsoft.com/office/drawing/2014/main" id="{638DF474-B554-6344-A769-4A35F3E812ED}"/>
              </a:ext>
            </a:extLst>
          </p:cNvPr>
          <p:cNvSpPr>
            <a:spLocks noGrp="1"/>
          </p:cNvSpPr>
          <p:nvPr>
            <p:ph type="body" sz="quarter" idx="11" hasCustomPrompt="1"/>
          </p:nvPr>
        </p:nvSpPr>
        <p:spPr>
          <a:xfrm>
            <a:off x="662082" y="1152872"/>
            <a:ext cx="5175251" cy="845265"/>
          </a:xfrm>
          <a:prstGeom prst="rect">
            <a:avLst/>
          </a:prstGeom>
        </p:spPr>
        <p:txBody>
          <a:bodyPr lIns="0" tIns="0" rIns="0" bIns="0" anchor="t"/>
          <a:lstStyle>
            <a:lvl1pPr marL="0" indent="0" algn="l">
              <a:lnSpc>
                <a:spcPts val="3467"/>
              </a:lnSpc>
              <a:spcBef>
                <a:spcPts val="0"/>
              </a:spcBef>
              <a:buNone/>
              <a:defRPr lang="en-GB" sz="1867" b="0" i="0" spc="0" baseline="0" smtClean="0">
                <a:solidFill>
                  <a:schemeClr val="bg2">
                    <a:lumMod val="10000"/>
                  </a:schemeClr>
                </a:solidFill>
                <a:effectLst/>
                <a:latin typeface="Neuzeit Grotesk" pitchFamily="2" charset="77"/>
              </a:defRPr>
            </a:lvl1pPr>
            <a:lvl2pPr>
              <a:defRPr b="0" i="0">
                <a:latin typeface="Gotham HTF Medium" pitchFamily="2" charset="77"/>
              </a:defRPr>
            </a:lvl2pPr>
            <a:lvl3pPr>
              <a:defRPr b="0" i="0">
                <a:latin typeface="Gotham HTF Medium" pitchFamily="2" charset="77"/>
              </a:defRPr>
            </a:lvl3pPr>
            <a:lvl4pPr>
              <a:defRPr b="0" i="0">
                <a:latin typeface="Gotham HTF Medium" pitchFamily="2" charset="77"/>
              </a:defRPr>
            </a:lvl4pPr>
            <a:lvl5pPr>
              <a:defRPr b="0" i="0">
                <a:latin typeface="Gotham HTF Medium" pitchFamily="2" charset="77"/>
              </a:defRPr>
            </a:lvl5pPr>
          </a:lstStyle>
          <a:p>
            <a:r>
              <a:rPr lang="en-GB">
                <a:effectLst/>
                <a:latin typeface="Neuzeit Grotesk" pitchFamily="2" charset="77"/>
              </a:rPr>
              <a:t>Subhead </a:t>
            </a:r>
            <a:r>
              <a:rPr lang="en-GB" err="1">
                <a:effectLst/>
                <a:latin typeface="Neuzeit Grotesk" pitchFamily="2" charset="77"/>
              </a:rPr>
              <a:t>Neuzeit</a:t>
            </a:r>
            <a:r>
              <a:rPr lang="en-GB">
                <a:effectLst/>
                <a:latin typeface="Neuzeit Grotesk" pitchFamily="2" charset="77"/>
              </a:rPr>
              <a:t> </a:t>
            </a:r>
            <a:r>
              <a:rPr lang="en-GB" err="1">
                <a:effectLst/>
                <a:latin typeface="Neuzeit Grotesk" pitchFamily="2" charset="77"/>
              </a:rPr>
              <a:t>Grotesk</a:t>
            </a:r>
            <a:r>
              <a:rPr lang="en-GB">
                <a:effectLst/>
                <a:latin typeface="Neuzeit Grotesk" pitchFamily="2" charset="77"/>
              </a:rPr>
              <a:t> Regular 14pt</a:t>
            </a:r>
          </a:p>
        </p:txBody>
      </p:sp>
      <p:sp>
        <p:nvSpPr>
          <p:cNvPr id="17" name="Text Placeholder 3">
            <a:extLst>
              <a:ext uri="{FF2B5EF4-FFF2-40B4-BE49-F238E27FC236}">
                <a16:creationId xmlns:a16="http://schemas.microsoft.com/office/drawing/2014/main" id="{E0336714-8838-384D-87CD-F35D06BB366D}"/>
              </a:ext>
            </a:extLst>
          </p:cNvPr>
          <p:cNvSpPr>
            <a:spLocks noGrp="1"/>
          </p:cNvSpPr>
          <p:nvPr>
            <p:ph type="body" sz="quarter" idx="13" hasCustomPrompt="1"/>
          </p:nvPr>
        </p:nvSpPr>
        <p:spPr>
          <a:xfrm>
            <a:off x="662083" y="2215035"/>
            <a:ext cx="5175544" cy="2965708"/>
          </a:xfrm>
          <a:prstGeom prst="rect">
            <a:avLst/>
          </a:prstGeom>
        </p:spPr>
        <p:txBody>
          <a:bodyPr lIns="0" tIns="0" rIns="0" bIns="0" anchor="t"/>
          <a:lstStyle>
            <a:lvl1pPr marL="0" indent="0" algn="l">
              <a:lnSpc>
                <a:spcPts val="2000"/>
              </a:lnSpc>
              <a:spcBef>
                <a:spcPts val="0"/>
              </a:spcBef>
              <a:buNone/>
              <a:defRPr lang="en-GB" sz="1333" kern="500" spc="0" baseline="0" smtClean="0">
                <a:solidFill>
                  <a:schemeClr val="bg2">
                    <a:lumMod val="10000"/>
                  </a:schemeClr>
                </a:solidFill>
                <a:effectLst/>
                <a:latin typeface="Neuzeit Grotesk Light" pitchFamily="2" charset="77"/>
              </a:defRPr>
            </a:lvl1pPr>
            <a:lvl2pPr>
              <a:defRPr b="0" i="0">
                <a:latin typeface="Gotham HTF Medium" pitchFamily="2" charset="77"/>
              </a:defRPr>
            </a:lvl2pPr>
            <a:lvl3pPr>
              <a:defRPr b="0" i="0">
                <a:latin typeface="Gotham HTF Medium" pitchFamily="2" charset="77"/>
              </a:defRPr>
            </a:lvl3pPr>
            <a:lvl4pPr>
              <a:defRPr b="0" i="0">
                <a:latin typeface="Gotham HTF Medium" pitchFamily="2" charset="77"/>
              </a:defRPr>
            </a:lvl4pPr>
            <a:lvl5pPr>
              <a:defRPr b="0" i="0">
                <a:latin typeface="Gotham HTF Medium" pitchFamily="2" charset="77"/>
              </a:defRPr>
            </a:lvl5pPr>
          </a:lstStyle>
          <a:p>
            <a:r>
              <a:rPr lang="en-GB" err="1">
                <a:effectLst/>
                <a:latin typeface="Neuzeit Grotesk Light" pitchFamily="2" charset="77"/>
              </a:rPr>
              <a:t>Neuzeit</a:t>
            </a:r>
            <a:r>
              <a:rPr lang="en-GB">
                <a:effectLst/>
                <a:latin typeface="Neuzeit Grotesk Light" pitchFamily="2" charset="77"/>
              </a:rPr>
              <a:t> </a:t>
            </a:r>
            <a:r>
              <a:rPr lang="en-GB" err="1">
                <a:effectLst/>
                <a:latin typeface="Neuzeit Grotesk Light" pitchFamily="2" charset="77"/>
              </a:rPr>
              <a:t>Grotesk</a:t>
            </a:r>
            <a:r>
              <a:rPr lang="en-GB">
                <a:effectLst/>
                <a:latin typeface="Neuzeit Grotesk Light" pitchFamily="2" charset="77"/>
              </a:rPr>
              <a:t> Light 10pt - </a:t>
            </a:r>
            <a:r>
              <a:rPr lang="en-GB" err="1">
                <a:effectLst/>
                <a:latin typeface="Neuzeit Grotesk Light" pitchFamily="2" charset="77"/>
              </a:rPr>
              <a:t>Minventi</a:t>
            </a:r>
            <a:r>
              <a:rPr lang="en-GB">
                <a:effectLst/>
                <a:latin typeface="Neuzeit Grotesk Light" pitchFamily="2" charset="77"/>
              </a:rPr>
              <a:t> </a:t>
            </a:r>
            <a:r>
              <a:rPr lang="en-GB" err="1">
                <a:effectLst/>
                <a:latin typeface="Neuzeit Grotesk Light" pitchFamily="2" charset="77"/>
              </a:rPr>
              <a:t>berores</a:t>
            </a:r>
            <a:r>
              <a:rPr lang="en-GB">
                <a:effectLst/>
                <a:latin typeface="Neuzeit Grotesk Light" pitchFamily="2" charset="77"/>
              </a:rPr>
              <a:t> </a:t>
            </a:r>
            <a:r>
              <a:rPr lang="en-GB" err="1">
                <a:effectLst/>
                <a:latin typeface="Neuzeit Grotesk Light" pitchFamily="2" charset="77"/>
              </a:rPr>
              <a:t>exped</a:t>
            </a:r>
            <a:r>
              <a:rPr lang="en-GB">
                <a:effectLst/>
                <a:latin typeface="Neuzeit Grotesk Light" pitchFamily="2" charset="77"/>
              </a:rPr>
              <a:t> et </a:t>
            </a:r>
            <a:r>
              <a:rPr lang="en-GB" err="1">
                <a:effectLst/>
                <a:latin typeface="Neuzeit Grotesk Light" pitchFamily="2" charset="77"/>
              </a:rPr>
              <a:t>verum</a:t>
            </a:r>
            <a:r>
              <a:rPr lang="en-GB">
                <a:effectLst/>
                <a:latin typeface="Neuzeit Grotesk Light" pitchFamily="2" charset="77"/>
              </a:rPr>
              <a:t> </a:t>
            </a:r>
            <a:r>
              <a:rPr lang="en-GB" err="1">
                <a:effectLst/>
                <a:latin typeface="Neuzeit Grotesk Light" pitchFamily="2" charset="77"/>
              </a:rPr>
              <a:t>nes</a:t>
            </a:r>
            <a:r>
              <a:rPr lang="en-GB">
                <a:effectLst/>
                <a:latin typeface="Neuzeit Grotesk Light" pitchFamily="2" charset="77"/>
              </a:rPr>
              <a:t> </a:t>
            </a:r>
            <a:r>
              <a:rPr lang="en-GB" err="1">
                <a:effectLst/>
                <a:latin typeface="Neuzeit Grotesk Light" pitchFamily="2" charset="77"/>
              </a:rPr>
              <a:t>dessimi</a:t>
            </a:r>
            <a:r>
              <a:rPr lang="en-GB">
                <a:effectLst/>
                <a:latin typeface="Neuzeit Grotesk Light" pitchFamily="2" charset="77"/>
              </a:rPr>
              <a:t>, </a:t>
            </a:r>
            <a:r>
              <a:rPr lang="en-GB" err="1">
                <a:effectLst/>
                <a:latin typeface="Neuzeit Grotesk Light" pitchFamily="2" charset="77"/>
              </a:rPr>
              <a:t>vellam</a:t>
            </a:r>
            <a:r>
              <a:rPr lang="en-GB">
                <a:effectLst/>
                <a:latin typeface="Neuzeit Grotesk Light" pitchFamily="2" charset="77"/>
              </a:rPr>
              <a:t> </a:t>
            </a:r>
            <a:r>
              <a:rPr lang="en-GB" err="1">
                <a:effectLst/>
                <a:latin typeface="Neuzeit Grotesk Light" pitchFamily="2" charset="77"/>
              </a:rPr>
              <a:t>coribus</a:t>
            </a:r>
            <a:r>
              <a:rPr lang="en-GB">
                <a:effectLst/>
                <a:latin typeface="Neuzeit Grotesk Light" pitchFamily="2" charset="77"/>
              </a:rPr>
              <a:t> </a:t>
            </a:r>
            <a:r>
              <a:rPr lang="en-GB" err="1">
                <a:effectLst/>
                <a:latin typeface="Neuzeit Grotesk Light" pitchFamily="2" charset="77"/>
              </a:rPr>
              <a:t>aperiscit</a:t>
            </a:r>
            <a:r>
              <a:rPr lang="en-GB">
                <a:effectLst/>
                <a:latin typeface="Neuzeit Grotesk Light" pitchFamily="2" charset="77"/>
              </a:rPr>
              <a:t> et, </a:t>
            </a:r>
            <a:r>
              <a:rPr lang="en-GB" err="1">
                <a:effectLst/>
                <a:latin typeface="Neuzeit Grotesk Light" pitchFamily="2" charset="77"/>
              </a:rPr>
              <a:t>sunt</a:t>
            </a:r>
            <a:r>
              <a:rPr lang="en-GB">
                <a:effectLst/>
                <a:latin typeface="Neuzeit Grotesk Light" pitchFamily="2" charset="77"/>
              </a:rPr>
              <a:t> </a:t>
            </a:r>
            <a:r>
              <a:rPr lang="en-GB" err="1">
                <a:effectLst/>
                <a:latin typeface="Neuzeit Grotesk Light" pitchFamily="2" charset="77"/>
              </a:rPr>
              <a:t>aut</a:t>
            </a:r>
            <a:r>
              <a:rPr lang="en-GB">
                <a:effectLst/>
                <a:latin typeface="Neuzeit Grotesk Light" pitchFamily="2" charset="77"/>
              </a:rPr>
              <a:t> </a:t>
            </a:r>
            <a:r>
              <a:rPr lang="en-GB" err="1">
                <a:effectLst/>
                <a:latin typeface="Neuzeit Grotesk Light" pitchFamily="2" charset="77"/>
              </a:rPr>
              <a:t>ut</a:t>
            </a:r>
            <a:r>
              <a:rPr lang="en-GB">
                <a:effectLst/>
                <a:latin typeface="Neuzeit Grotesk Light" pitchFamily="2" charset="77"/>
              </a:rPr>
              <a:t> </a:t>
            </a:r>
            <a:r>
              <a:rPr lang="en-GB" err="1">
                <a:effectLst/>
                <a:latin typeface="Neuzeit Grotesk Light" pitchFamily="2" charset="77"/>
              </a:rPr>
              <a:t>verrorum</a:t>
            </a:r>
            <a:r>
              <a:rPr lang="en-GB">
                <a:effectLst/>
                <a:latin typeface="Neuzeit Grotesk Light" pitchFamily="2" charset="77"/>
              </a:rPr>
              <a:t> </a:t>
            </a:r>
            <a:r>
              <a:rPr lang="en-GB" err="1">
                <a:effectLst/>
                <a:latin typeface="Neuzeit Grotesk Light" pitchFamily="2" charset="77"/>
              </a:rPr>
              <a:t>sitatis</a:t>
            </a:r>
            <a:r>
              <a:rPr lang="en-GB">
                <a:effectLst/>
                <a:latin typeface="Neuzeit Grotesk Light" pitchFamily="2" charset="77"/>
              </a:rPr>
              <a:t> as ex </a:t>
            </a:r>
            <a:r>
              <a:rPr lang="en-GB" err="1">
                <a:effectLst/>
                <a:latin typeface="Neuzeit Grotesk Light" pitchFamily="2" charset="77"/>
              </a:rPr>
              <a:t>es</a:t>
            </a:r>
            <a:r>
              <a:rPr lang="en-GB">
                <a:effectLst/>
                <a:latin typeface="Neuzeit Grotesk Light" pitchFamily="2" charset="77"/>
              </a:rPr>
              <a:t> </a:t>
            </a:r>
            <a:r>
              <a:rPr lang="en-GB" err="1">
                <a:effectLst/>
                <a:latin typeface="Neuzeit Grotesk Light" pitchFamily="2" charset="77"/>
              </a:rPr>
              <a:t>saniatia</a:t>
            </a:r>
            <a:r>
              <a:rPr lang="en-GB">
                <a:effectLst/>
                <a:latin typeface="Neuzeit Grotesk Light" pitchFamily="2" charset="77"/>
              </a:rPr>
              <a:t> </a:t>
            </a:r>
            <a:r>
              <a:rPr lang="en-GB" err="1">
                <a:effectLst/>
                <a:latin typeface="Neuzeit Grotesk Light" pitchFamily="2" charset="77"/>
              </a:rPr>
              <a:t>velis</a:t>
            </a:r>
            <a:r>
              <a:rPr lang="en-GB">
                <a:effectLst/>
                <a:latin typeface="Neuzeit Grotesk Light" pitchFamily="2" charset="77"/>
              </a:rPr>
              <a:t> </a:t>
            </a:r>
            <a:r>
              <a:rPr lang="en-GB" err="1">
                <a:effectLst/>
                <a:latin typeface="Neuzeit Grotesk Light" pitchFamily="2" charset="77"/>
              </a:rPr>
              <a:t>dolorent</a:t>
            </a:r>
            <a:r>
              <a:rPr lang="en-GB">
                <a:effectLst/>
                <a:latin typeface="Neuzeit Grotesk Light" pitchFamily="2" charset="77"/>
              </a:rPr>
              <a:t> </a:t>
            </a:r>
            <a:r>
              <a:rPr lang="en-GB" err="1">
                <a:effectLst/>
                <a:latin typeface="Neuzeit Grotesk Light" pitchFamily="2" charset="77"/>
              </a:rPr>
              <a:t>remporro</a:t>
            </a:r>
            <a:r>
              <a:rPr lang="en-GB">
                <a:effectLst/>
                <a:latin typeface="Neuzeit Grotesk Light" pitchFamily="2" charset="77"/>
              </a:rPr>
              <a:t> maximus. Am </a:t>
            </a:r>
            <a:r>
              <a:rPr lang="en-GB" err="1">
                <a:effectLst/>
                <a:latin typeface="Neuzeit Grotesk Light" pitchFamily="2" charset="77"/>
              </a:rPr>
              <a:t>est</a:t>
            </a:r>
            <a:r>
              <a:rPr lang="en-GB">
                <a:effectLst/>
                <a:latin typeface="Neuzeit Grotesk Light" pitchFamily="2" charset="77"/>
              </a:rPr>
              <a:t> </a:t>
            </a:r>
            <a:r>
              <a:rPr lang="en-GB" err="1">
                <a:effectLst/>
                <a:latin typeface="Neuzeit Grotesk Light" pitchFamily="2" charset="77"/>
              </a:rPr>
              <a:t>atio</a:t>
            </a:r>
            <a:r>
              <a:rPr lang="en-GB">
                <a:effectLst/>
                <a:latin typeface="Neuzeit Grotesk Light" pitchFamily="2" charset="77"/>
              </a:rPr>
              <a:t> </a:t>
            </a:r>
            <a:r>
              <a:rPr lang="en-GB" err="1">
                <a:effectLst/>
                <a:latin typeface="Neuzeit Grotesk Light" pitchFamily="2" charset="77"/>
              </a:rPr>
              <a:t>quia</a:t>
            </a:r>
            <a:r>
              <a:rPr lang="en-GB">
                <a:effectLst/>
                <a:latin typeface="Neuzeit Grotesk Light" pitchFamily="2" charset="77"/>
              </a:rPr>
              <a:t> </a:t>
            </a:r>
            <a:r>
              <a:rPr lang="en-GB" err="1">
                <a:effectLst/>
                <a:latin typeface="Neuzeit Grotesk Light" pitchFamily="2" charset="77"/>
              </a:rPr>
              <a:t>volore</a:t>
            </a:r>
            <a:r>
              <a:rPr lang="en-GB">
                <a:effectLst/>
                <a:latin typeface="Neuzeit Grotesk Light" pitchFamily="2" charset="77"/>
              </a:rPr>
              <a:t>, qui </a:t>
            </a:r>
            <a:r>
              <a:rPr lang="en-GB" err="1">
                <a:effectLst/>
                <a:latin typeface="Neuzeit Grotesk Light" pitchFamily="2" charset="77"/>
              </a:rPr>
              <a:t>nonsequamet</a:t>
            </a:r>
            <a:r>
              <a:rPr lang="en-GB">
                <a:effectLst/>
                <a:latin typeface="Neuzeit Grotesk Light" pitchFamily="2" charset="77"/>
              </a:rPr>
              <a:t>, in rem </a:t>
            </a:r>
            <a:r>
              <a:rPr lang="en-GB" err="1">
                <a:effectLst/>
                <a:latin typeface="Neuzeit Grotesk Light" pitchFamily="2" charset="77"/>
              </a:rPr>
              <a:t>faccus</a:t>
            </a:r>
            <a:r>
              <a:rPr lang="en-GB">
                <a:effectLst/>
                <a:latin typeface="Neuzeit Grotesk Light" pitchFamily="2" charset="77"/>
              </a:rPr>
              <a:t> </a:t>
            </a:r>
            <a:r>
              <a:rPr lang="en-GB" err="1">
                <a:effectLst/>
                <a:latin typeface="Neuzeit Grotesk Light" pitchFamily="2" charset="77"/>
              </a:rPr>
              <a:t>ratemos</a:t>
            </a:r>
            <a:r>
              <a:rPr lang="en-GB">
                <a:effectLst/>
                <a:latin typeface="Neuzeit Grotesk Light" pitchFamily="2" charset="77"/>
              </a:rPr>
              <a:t> re </a:t>
            </a:r>
            <a:r>
              <a:rPr lang="en-GB" err="1">
                <a:effectLst/>
                <a:latin typeface="Neuzeit Grotesk Light" pitchFamily="2" charset="77"/>
              </a:rPr>
              <a:t>porisquod</a:t>
            </a:r>
            <a:r>
              <a:rPr lang="en-GB">
                <a:effectLst/>
                <a:latin typeface="Neuzeit Grotesk Light" pitchFamily="2" charset="77"/>
              </a:rPr>
              <a:t> quo </a:t>
            </a:r>
            <a:r>
              <a:rPr lang="en-GB" err="1">
                <a:effectLst/>
                <a:latin typeface="Neuzeit Grotesk Light" pitchFamily="2" charset="77"/>
              </a:rPr>
              <a:t>ipsunt</a:t>
            </a:r>
            <a:r>
              <a:rPr lang="en-GB">
                <a:effectLst/>
                <a:latin typeface="Neuzeit Grotesk Light" pitchFamily="2" charset="77"/>
              </a:rPr>
              <a:t> </a:t>
            </a:r>
            <a:r>
              <a:rPr lang="en-GB" err="1">
                <a:effectLst/>
                <a:latin typeface="Neuzeit Grotesk Light" pitchFamily="2" charset="77"/>
              </a:rPr>
              <a:t>liquam</a:t>
            </a:r>
            <a:r>
              <a:rPr lang="en-GB">
                <a:effectLst/>
                <a:latin typeface="Neuzeit Grotesk Light" pitchFamily="2" charset="77"/>
              </a:rPr>
              <a:t> </a:t>
            </a:r>
            <a:r>
              <a:rPr lang="en-GB" err="1">
                <a:effectLst/>
                <a:latin typeface="Neuzeit Grotesk Light" pitchFamily="2" charset="77"/>
              </a:rPr>
              <a:t>autatus</a:t>
            </a:r>
            <a:r>
              <a:rPr lang="en-GB">
                <a:effectLst/>
                <a:latin typeface="Neuzeit Grotesk Light" pitchFamily="2" charset="77"/>
              </a:rPr>
              <a:t> </a:t>
            </a:r>
            <a:r>
              <a:rPr lang="en-GB" err="1">
                <a:effectLst/>
                <a:latin typeface="Neuzeit Grotesk Light" pitchFamily="2" charset="77"/>
              </a:rPr>
              <a:t>volorpore</a:t>
            </a:r>
            <a:r>
              <a:rPr lang="en-GB">
                <a:effectLst/>
                <a:latin typeface="Neuzeit Grotesk Light" pitchFamily="2" charset="77"/>
              </a:rPr>
              <a:t> </a:t>
            </a:r>
            <a:r>
              <a:rPr lang="en-GB" err="1">
                <a:effectLst/>
                <a:latin typeface="Neuzeit Grotesk Light" pitchFamily="2" charset="77"/>
              </a:rPr>
              <a:t>prerunt</a:t>
            </a:r>
            <a:r>
              <a:rPr lang="en-GB">
                <a:effectLst/>
                <a:latin typeface="Neuzeit Grotesk Light" pitchFamily="2" charset="77"/>
              </a:rPr>
              <a:t> </a:t>
            </a:r>
            <a:r>
              <a:rPr lang="en-GB" err="1">
                <a:effectLst/>
                <a:latin typeface="Neuzeit Grotesk Light" pitchFamily="2" charset="77"/>
              </a:rPr>
              <a:t>iusant</a:t>
            </a:r>
            <a:r>
              <a:rPr lang="en-GB">
                <a:effectLst/>
                <a:latin typeface="Neuzeit Grotesk Light" pitchFamily="2" charset="77"/>
              </a:rPr>
              <a:t> </a:t>
            </a:r>
            <a:r>
              <a:rPr lang="en-GB" err="1">
                <a:effectLst/>
                <a:latin typeface="Neuzeit Grotesk Light" pitchFamily="2" charset="77"/>
              </a:rPr>
              <a:t>faccatur</a:t>
            </a:r>
            <a:r>
              <a:rPr lang="en-GB">
                <a:effectLst/>
                <a:latin typeface="Neuzeit Grotesk Light" pitchFamily="2" charset="77"/>
              </a:rPr>
              <a:t> </a:t>
            </a:r>
            <a:r>
              <a:rPr lang="en-GB" err="1">
                <a:effectLst/>
                <a:latin typeface="Neuzeit Grotesk Light" pitchFamily="2" charset="77"/>
              </a:rPr>
              <a:t>sitatem</a:t>
            </a:r>
            <a:r>
              <a:rPr lang="en-GB">
                <a:effectLst/>
                <a:latin typeface="Neuzeit Grotesk Light" pitchFamily="2" charset="77"/>
              </a:rPr>
              <a:t> </a:t>
            </a:r>
            <a:r>
              <a:rPr lang="en-GB" err="1">
                <a:effectLst/>
                <a:latin typeface="Neuzeit Grotesk Light" pitchFamily="2" charset="77"/>
              </a:rPr>
              <a:t>nis</a:t>
            </a:r>
            <a:r>
              <a:rPr lang="en-GB">
                <a:effectLst/>
                <a:latin typeface="Neuzeit Grotesk Light" pitchFamily="2" charset="77"/>
              </a:rPr>
              <a:t> et </a:t>
            </a:r>
            <a:r>
              <a:rPr lang="en-GB" err="1">
                <a:effectLst/>
                <a:latin typeface="Neuzeit Grotesk Light" pitchFamily="2" charset="77"/>
              </a:rPr>
              <a:t>quam</a:t>
            </a:r>
            <a:r>
              <a:rPr lang="en-GB">
                <a:effectLst/>
                <a:latin typeface="Neuzeit Grotesk Light" pitchFamily="2" charset="77"/>
              </a:rPr>
              <a:t> </a:t>
            </a:r>
            <a:r>
              <a:rPr lang="en-GB" err="1">
                <a:effectLst/>
                <a:latin typeface="Neuzeit Grotesk Light" pitchFamily="2" charset="77"/>
              </a:rPr>
              <a:t>eaque</a:t>
            </a:r>
            <a:r>
              <a:rPr lang="en-GB">
                <a:effectLst/>
                <a:latin typeface="Neuzeit Grotesk Light" pitchFamily="2" charset="77"/>
              </a:rPr>
              <a:t> sum </a:t>
            </a:r>
            <a:r>
              <a:rPr lang="en-GB" err="1">
                <a:effectLst/>
                <a:latin typeface="Neuzeit Grotesk Light" pitchFamily="2" charset="77"/>
              </a:rPr>
              <a:t>laut</a:t>
            </a:r>
            <a:r>
              <a:rPr lang="en-GB">
                <a:effectLst/>
                <a:latin typeface="Neuzeit Grotesk Light" pitchFamily="2" charset="77"/>
              </a:rPr>
              <a:t> </a:t>
            </a:r>
            <a:r>
              <a:rPr lang="en-GB" err="1">
                <a:effectLst/>
                <a:latin typeface="Neuzeit Grotesk Light" pitchFamily="2" charset="77"/>
              </a:rPr>
              <a:t>facearum</a:t>
            </a:r>
            <a:r>
              <a:rPr lang="en-GB">
                <a:effectLst/>
                <a:latin typeface="Neuzeit Grotesk Light" pitchFamily="2" charset="77"/>
              </a:rPr>
              <a:t> </a:t>
            </a:r>
            <a:r>
              <a:rPr lang="en-GB" err="1">
                <a:effectLst/>
                <a:latin typeface="Neuzeit Grotesk Light" pitchFamily="2" charset="77"/>
              </a:rPr>
              <a:t>ulpa</a:t>
            </a:r>
            <a:r>
              <a:rPr lang="en-GB">
                <a:effectLst/>
                <a:latin typeface="Neuzeit Grotesk Light" pitchFamily="2" charset="77"/>
              </a:rPr>
              <a:t> </a:t>
            </a:r>
            <a:r>
              <a:rPr lang="en-GB" err="1">
                <a:effectLst/>
                <a:latin typeface="Neuzeit Grotesk Light" pitchFamily="2" charset="77"/>
              </a:rPr>
              <a:t>seque</a:t>
            </a:r>
            <a:r>
              <a:rPr lang="en-GB">
                <a:effectLst/>
                <a:latin typeface="Neuzeit Grotesk Light" pitchFamily="2" charset="77"/>
              </a:rPr>
              <a:t> </a:t>
            </a:r>
            <a:r>
              <a:rPr lang="en-GB" err="1">
                <a:effectLst/>
                <a:latin typeface="Neuzeit Grotesk Light" pitchFamily="2" charset="77"/>
              </a:rPr>
              <a:t>consequ</a:t>
            </a:r>
            <a:r>
              <a:rPr lang="en-GB">
                <a:effectLst/>
                <a:latin typeface="Neuzeit Grotesk Light" pitchFamily="2" charset="77"/>
              </a:rPr>
              <a:t> </a:t>
            </a:r>
            <a:r>
              <a:rPr lang="en-GB" err="1">
                <a:effectLst/>
                <a:latin typeface="Neuzeit Grotesk Light" pitchFamily="2" charset="77"/>
              </a:rPr>
              <a:t>iatibus</a:t>
            </a:r>
            <a:r>
              <a:rPr lang="en-GB">
                <a:effectLst/>
                <a:latin typeface="Neuzeit Grotesk Light" pitchFamily="2" charset="77"/>
              </a:rPr>
              <a:t> qui </a:t>
            </a:r>
            <a:r>
              <a:rPr lang="en-GB" err="1">
                <a:effectLst/>
                <a:latin typeface="Neuzeit Grotesk Light" pitchFamily="2" charset="77"/>
              </a:rPr>
              <a:t>officabo</a:t>
            </a:r>
            <a:r>
              <a:rPr lang="en-GB">
                <a:effectLst/>
                <a:latin typeface="Neuzeit Grotesk Light" pitchFamily="2" charset="77"/>
              </a:rPr>
              <a:t>. </a:t>
            </a:r>
            <a:r>
              <a:rPr lang="en-GB" err="1">
                <a:effectLst/>
                <a:latin typeface="Neuzeit Grotesk Light" pitchFamily="2" charset="77"/>
              </a:rPr>
              <a:t>Nequi</a:t>
            </a:r>
            <a:r>
              <a:rPr lang="en-GB">
                <a:effectLst/>
                <a:latin typeface="Neuzeit Grotesk Light" pitchFamily="2" charset="77"/>
              </a:rPr>
              <a:t> nus </a:t>
            </a:r>
            <a:r>
              <a:rPr lang="en-GB" err="1">
                <a:effectLst/>
                <a:latin typeface="Neuzeit Grotesk Light" pitchFamily="2" charset="77"/>
              </a:rPr>
              <a:t>volo</a:t>
            </a:r>
            <a:r>
              <a:rPr lang="en-GB">
                <a:effectLst/>
                <a:latin typeface="Neuzeit Grotesk Light" pitchFamily="2" charset="77"/>
              </a:rPr>
              <a:t> </a:t>
            </a:r>
            <a:r>
              <a:rPr lang="en-GB" err="1">
                <a:effectLst/>
                <a:latin typeface="Neuzeit Grotesk Light" pitchFamily="2" charset="77"/>
              </a:rPr>
              <a:t>etus</a:t>
            </a:r>
            <a:r>
              <a:rPr lang="en-GB">
                <a:effectLst/>
                <a:latin typeface="Neuzeit Grotesk Light" pitchFamily="2" charset="77"/>
              </a:rPr>
              <a:t> </a:t>
            </a:r>
            <a:r>
              <a:rPr lang="en-GB" err="1">
                <a:effectLst/>
                <a:latin typeface="Neuzeit Grotesk Light" pitchFamily="2" charset="77"/>
              </a:rPr>
              <a:t>pratis</a:t>
            </a:r>
            <a:r>
              <a:rPr lang="en-GB">
                <a:effectLst/>
                <a:latin typeface="Neuzeit Grotesk Light" pitchFamily="2" charset="77"/>
              </a:rPr>
              <a:t> </a:t>
            </a:r>
            <a:r>
              <a:rPr lang="en-GB" err="1">
                <a:effectLst/>
                <a:latin typeface="Neuzeit Grotesk Light" pitchFamily="2" charset="77"/>
              </a:rPr>
              <a:t>elique</a:t>
            </a:r>
            <a:r>
              <a:rPr lang="en-GB">
                <a:effectLst/>
                <a:latin typeface="Neuzeit Grotesk Light" pitchFamily="2" charset="77"/>
              </a:rPr>
              <a:t> </a:t>
            </a:r>
            <a:r>
              <a:rPr lang="en-GB" err="1">
                <a:effectLst/>
                <a:latin typeface="Neuzeit Grotesk Light" pitchFamily="2" charset="77"/>
              </a:rPr>
              <a:t>nobist</a:t>
            </a:r>
            <a:r>
              <a:rPr lang="en-GB">
                <a:effectLst/>
                <a:latin typeface="Neuzeit Grotesk Light" pitchFamily="2" charset="77"/>
              </a:rPr>
              <a:t>, </a:t>
            </a:r>
            <a:r>
              <a:rPr lang="en-GB" err="1">
                <a:effectLst/>
                <a:latin typeface="Neuzeit Grotesk Light" pitchFamily="2" charset="77"/>
              </a:rPr>
              <a:t>volore</a:t>
            </a:r>
            <a:r>
              <a:rPr lang="en-GB">
                <a:effectLst/>
                <a:latin typeface="Neuzeit Grotesk Light" pitchFamily="2" charset="77"/>
              </a:rPr>
              <a:t>, el </a:t>
            </a:r>
            <a:r>
              <a:rPr lang="en-GB" err="1">
                <a:effectLst/>
                <a:latin typeface="Neuzeit Grotesk Light" pitchFamily="2" charset="77"/>
              </a:rPr>
              <a:t>maximporum</a:t>
            </a:r>
            <a:r>
              <a:rPr lang="en-GB">
                <a:effectLst/>
                <a:latin typeface="Neuzeit Grotesk Light" pitchFamily="2" charset="77"/>
              </a:rPr>
              <a:t> que sum </a:t>
            </a:r>
            <a:r>
              <a:rPr lang="en-GB" err="1">
                <a:effectLst/>
                <a:latin typeface="Neuzeit Grotesk Light" pitchFamily="2" charset="77"/>
              </a:rPr>
              <a:t>es</a:t>
            </a:r>
            <a:r>
              <a:rPr lang="en-GB">
                <a:effectLst/>
                <a:latin typeface="Neuzeit Grotesk Light" pitchFamily="2" charset="77"/>
              </a:rPr>
              <a:t> ex et </a:t>
            </a:r>
            <a:r>
              <a:rPr lang="en-GB" err="1">
                <a:effectLst/>
                <a:latin typeface="Neuzeit Grotesk Light" pitchFamily="2" charset="77"/>
              </a:rPr>
              <a:t>antio</a:t>
            </a:r>
            <a:r>
              <a:rPr lang="en-GB">
                <a:effectLst/>
                <a:latin typeface="Neuzeit Grotesk Light" pitchFamily="2" charset="77"/>
              </a:rPr>
              <a:t>. </a:t>
            </a:r>
            <a:r>
              <a:rPr lang="en-GB" err="1">
                <a:effectLst/>
                <a:latin typeface="Neuzeit Grotesk Light" pitchFamily="2" charset="77"/>
              </a:rPr>
              <a:t>Ebit</a:t>
            </a:r>
            <a:r>
              <a:rPr lang="en-GB">
                <a:effectLst/>
                <a:latin typeface="Neuzeit Grotesk Light" pitchFamily="2" charset="77"/>
              </a:rPr>
              <a:t>, a </a:t>
            </a:r>
            <a:r>
              <a:rPr lang="en-GB" err="1">
                <a:effectLst/>
                <a:latin typeface="Neuzeit Grotesk Light" pitchFamily="2" charset="77"/>
              </a:rPr>
              <a:t>intiur</a:t>
            </a:r>
            <a:r>
              <a:rPr lang="en-GB">
                <a:effectLst/>
                <a:latin typeface="Neuzeit Grotesk Light" pitchFamily="2" charset="77"/>
              </a:rPr>
              <a:t> </a:t>
            </a:r>
            <a:r>
              <a:rPr lang="en-GB" err="1">
                <a:effectLst/>
                <a:latin typeface="Neuzeit Grotesk Light" pitchFamily="2" charset="77"/>
              </a:rPr>
              <a:t>asitatur</a:t>
            </a:r>
            <a:r>
              <a:rPr lang="en-GB">
                <a:effectLst/>
                <a:latin typeface="Neuzeit Grotesk Light" pitchFamily="2" charset="77"/>
              </a:rPr>
              <a:t>? </a:t>
            </a:r>
            <a:r>
              <a:rPr lang="en-GB" err="1">
                <a:effectLst/>
                <a:latin typeface="Neuzeit Grotesk Light" pitchFamily="2" charset="77"/>
              </a:rPr>
              <a:t>Quiam</a:t>
            </a:r>
            <a:r>
              <a:rPr lang="en-GB">
                <a:effectLst/>
                <a:latin typeface="Neuzeit Grotesk Light" pitchFamily="2" charset="77"/>
              </a:rPr>
              <a:t> con </a:t>
            </a:r>
            <a:r>
              <a:rPr lang="en-GB" err="1">
                <a:effectLst/>
                <a:latin typeface="Neuzeit Grotesk Light" pitchFamily="2" charset="77"/>
              </a:rPr>
              <a:t>praectotae</a:t>
            </a:r>
            <a:r>
              <a:rPr lang="en-GB">
                <a:effectLst/>
                <a:latin typeface="Neuzeit Grotesk Light" pitchFamily="2" charset="77"/>
              </a:rPr>
              <a:t> </a:t>
            </a:r>
            <a:r>
              <a:rPr lang="en-GB" err="1">
                <a:effectLst/>
                <a:latin typeface="Neuzeit Grotesk Light" pitchFamily="2" charset="77"/>
              </a:rPr>
              <a:t>si</a:t>
            </a:r>
            <a:r>
              <a:rPr lang="en-GB">
                <a:effectLst/>
                <a:latin typeface="Neuzeit Grotesk Light" pitchFamily="2" charset="77"/>
              </a:rPr>
              <a:t> </a:t>
            </a:r>
            <a:r>
              <a:rPr lang="en-GB" err="1">
                <a:effectLst/>
                <a:latin typeface="Neuzeit Grotesk Light" pitchFamily="2" charset="77"/>
              </a:rPr>
              <a:t>undigen</a:t>
            </a:r>
            <a:r>
              <a:rPr lang="en-GB">
                <a:effectLst/>
                <a:latin typeface="Neuzeit Grotesk Light" pitchFamily="2" charset="77"/>
              </a:rPr>
              <a:t> </a:t>
            </a:r>
            <a:r>
              <a:rPr lang="en-GB" err="1">
                <a:effectLst/>
                <a:latin typeface="Neuzeit Grotesk Light" pitchFamily="2" charset="77"/>
              </a:rPr>
              <a:t>tintium</a:t>
            </a:r>
            <a:endParaRPr lang="en-GB">
              <a:effectLst/>
              <a:latin typeface="Neuzeit Grotesk Light" pitchFamily="2" charset="77"/>
            </a:endParaRPr>
          </a:p>
        </p:txBody>
      </p:sp>
      <p:sp>
        <p:nvSpPr>
          <p:cNvPr id="18" name="Slide Number Placeholder 5">
            <a:extLst>
              <a:ext uri="{FF2B5EF4-FFF2-40B4-BE49-F238E27FC236}">
                <a16:creationId xmlns:a16="http://schemas.microsoft.com/office/drawing/2014/main" id="{572F248C-A7A7-1041-9496-E9CD17EB18A2}"/>
              </a:ext>
            </a:extLst>
          </p:cNvPr>
          <p:cNvSpPr>
            <a:spLocks noGrp="1"/>
          </p:cNvSpPr>
          <p:nvPr>
            <p:ph type="sldNum" sz="quarter" idx="12"/>
          </p:nvPr>
        </p:nvSpPr>
        <p:spPr>
          <a:xfrm>
            <a:off x="300509" y="6324054"/>
            <a:ext cx="361575" cy="365125"/>
          </a:xfrm>
          <a:prstGeom prst="rect">
            <a:avLst/>
          </a:prstGeom>
        </p:spPr>
        <p:txBody>
          <a:bodyPr lIns="0" tIns="0" rIns="0" bIns="0" anchor="ctr"/>
          <a:lstStyle>
            <a:lvl1pPr algn="l">
              <a:defRPr sz="1000" b="1" i="0" baseline="0">
                <a:solidFill>
                  <a:schemeClr val="bg2">
                    <a:lumMod val="10000"/>
                  </a:schemeClr>
                </a:solidFill>
                <a:latin typeface="Neuzeit Grotesk" pitchFamily="2" charset="77"/>
                <a:ea typeface="Neuzeit Grotesk" pitchFamily="2" charset="77"/>
                <a:cs typeface="Neuzeit Grotesk" pitchFamily="2" charset="77"/>
              </a:defRPr>
            </a:lvl1pPr>
          </a:lstStyle>
          <a:p>
            <a:fld id="{704B2BD9-4D75-2144-B225-F9F846417999}" type="slidenum">
              <a:rPr lang="en-US" smtClean="0"/>
              <a:pPr/>
              <a:t>‹#›</a:t>
            </a:fld>
            <a:endParaRPr lang="en-US"/>
          </a:p>
        </p:txBody>
      </p:sp>
      <p:cxnSp>
        <p:nvCxnSpPr>
          <p:cNvPr id="20" name="Straight Connector 19">
            <a:extLst>
              <a:ext uri="{FF2B5EF4-FFF2-40B4-BE49-F238E27FC236}">
                <a16:creationId xmlns:a16="http://schemas.microsoft.com/office/drawing/2014/main" id="{EF49E115-CF7B-F848-A746-D9D9085809BB}"/>
              </a:ext>
            </a:extLst>
          </p:cNvPr>
          <p:cNvCxnSpPr/>
          <p:nvPr userDrawn="1"/>
        </p:nvCxnSpPr>
        <p:spPr>
          <a:xfrm>
            <a:off x="662083" y="6394743"/>
            <a:ext cx="0" cy="185707"/>
          </a:xfrm>
          <a:prstGeom prst="line">
            <a:avLst/>
          </a:prstGeom>
          <a:ln>
            <a:solidFill>
              <a:srgbClr val="EF781A"/>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6"/>
          </p:nvPr>
        </p:nvSpPr>
        <p:spPr/>
        <p:txBody>
          <a:bodyPr/>
          <a:lstStyle/>
          <a:p>
            <a:fld id="{67CFC722-D595-42B6-863D-8B2DE05DFB52}" type="datetimeFigureOut">
              <a:rPr lang="en-GB" smtClean="0"/>
              <a:t>25/08/2021</a:t>
            </a:fld>
            <a:endParaRPr lang="en-GB"/>
          </a:p>
        </p:txBody>
      </p:sp>
      <p:sp>
        <p:nvSpPr>
          <p:cNvPr id="3" name="Footer Placeholder 2"/>
          <p:cNvSpPr>
            <a:spLocks noGrp="1"/>
          </p:cNvSpPr>
          <p:nvPr>
            <p:ph type="ftr" sz="quarter" idx="17"/>
          </p:nvPr>
        </p:nvSpPr>
        <p:spPr/>
        <p:txBody>
          <a:bodyPr/>
          <a:lstStyle/>
          <a:p>
            <a:endParaRPr lang="en-GB"/>
          </a:p>
        </p:txBody>
      </p:sp>
    </p:spTree>
    <p:extLst>
      <p:ext uri="{BB962C8B-B14F-4D97-AF65-F5344CB8AC3E}">
        <p14:creationId xmlns:p14="http://schemas.microsoft.com/office/powerpoint/2010/main" val="1340247352"/>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8EF36-D218-431A-BB19-6EA3B882E5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5F94E0-C664-42C2-8C0E-5CF24201CA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890632-7362-4C75-A3CD-2481B972E469}"/>
              </a:ext>
            </a:extLst>
          </p:cNvPr>
          <p:cNvSpPr>
            <a:spLocks noGrp="1"/>
          </p:cNvSpPr>
          <p:nvPr>
            <p:ph type="dt" sz="half" idx="10"/>
          </p:nvPr>
        </p:nvSpPr>
        <p:spPr/>
        <p:txBody>
          <a:bodyPr/>
          <a:lstStyle/>
          <a:p>
            <a:fld id="{67CFC722-D595-42B6-863D-8B2DE05DFB52}" type="datetimeFigureOut">
              <a:rPr lang="en-GB" smtClean="0"/>
              <a:t>25/08/2021</a:t>
            </a:fld>
            <a:endParaRPr lang="en-GB"/>
          </a:p>
        </p:txBody>
      </p:sp>
      <p:sp>
        <p:nvSpPr>
          <p:cNvPr id="5" name="Footer Placeholder 4">
            <a:extLst>
              <a:ext uri="{FF2B5EF4-FFF2-40B4-BE49-F238E27FC236}">
                <a16:creationId xmlns:a16="http://schemas.microsoft.com/office/drawing/2014/main" id="{48990909-C4F3-4D99-9AD1-AB49177F97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710BF4-ECEE-47E3-954F-F024D3BDB21C}"/>
              </a:ext>
            </a:extLst>
          </p:cNvPr>
          <p:cNvSpPr>
            <a:spLocks noGrp="1"/>
          </p:cNvSpPr>
          <p:nvPr>
            <p:ph type="sldNum" sz="quarter" idx="12"/>
          </p:nvPr>
        </p:nvSpPr>
        <p:spPr/>
        <p:txBody>
          <a:bodyPr/>
          <a:lstStyle/>
          <a:p>
            <a:fld id="{9F8E2D80-C26D-4A64-8BE6-C62967793F4A}" type="slidenum">
              <a:rPr lang="en-GB" smtClean="0"/>
              <a:t>‹#›</a:t>
            </a:fld>
            <a:endParaRPr lang="en-GB"/>
          </a:p>
        </p:txBody>
      </p:sp>
    </p:spTree>
    <p:extLst>
      <p:ext uri="{BB962C8B-B14F-4D97-AF65-F5344CB8AC3E}">
        <p14:creationId xmlns:p14="http://schemas.microsoft.com/office/powerpoint/2010/main" val="3727327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A17DD-C6B0-4A26-B00E-BC8A5A9287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1535A41-3E97-4DFB-B115-B359142B09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BA09CE-71EA-4416-8386-88779993830C}"/>
              </a:ext>
            </a:extLst>
          </p:cNvPr>
          <p:cNvSpPr>
            <a:spLocks noGrp="1"/>
          </p:cNvSpPr>
          <p:nvPr>
            <p:ph type="dt" sz="half" idx="10"/>
          </p:nvPr>
        </p:nvSpPr>
        <p:spPr/>
        <p:txBody>
          <a:bodyPr/>
          <a:lstStyle/>
          <a:p>
            <a:fld id="{67CFC722-D595-42B6-863D-8B2DE05DFB52}" type="datetimeFigureOut">
              <a:rPr lang="en-GB" smtClean="0"/>
              <a:t>25/08/2021</a:t>
            </a:fld>
            <a:endParaRPr lang="en-GB"/>
          </a:p>
        </p:txBody>
      </p:sp>
      <p:sp>
        <p:nvSpPr>
          <p:cNvPr id="5" name="Footer Placeholder 4">
            <a:extLst>
              <a:ext uri="{FF2B5EF4-FFF2-40B4-BE49-F238E27FC236}">
                <a16:creationId xmlns:a16="http://schemas.microsoft.com/office/drawing/2014/main" id="{3F6A5C37-2285-4DF8-9314-FBF9B14630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2F1DB3-D303-4C79-B57D-DE3334DE5770}"/>
              </a:ext>
            </a:extLst>
          </p:cNvPr>
          <p:cNvSpPr>
            <a:spLocks noGrp="1"/>
          </p:cNvSpPr>
          <p:nvPr>
            <p:ph type="sldNum" sz="quarter" idx="12"/>
          </p:nvPr>
        </p:nvSpPr>
        <p:spPr/>
        <p:txBody>
          <a:bodyPr/>
          <a:lstStyle/>
          <a:p>
            <a:fld id="{9F8E2D80-C26D-4A64-8BE6-C62967793F4A}" type="slidenum">
              <a:rPr lang="en-GB" smtClean="0"/>
              <a:t>‹#›</a:t>
            </a:fld>
            <a:endParaRPr lang="en-GB"/>
          </a:p>
        </p:txBody>
      </p:sp>
    </p:spTree>
    <p:extLst>
      <p:ext uri="{BB962C8B-B14F-4D97-AF65-F5344CB8AC3E}">
        <p14:creationId xmlns:p14="http://schemas.microsoft.com/office/powerpoint/2010/main" val="196370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09167-A939-491A-9278-F01BC93FE2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6B1B448-280B-41BB-B469-8B8EE5845B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EEBA7AA-95BC-476E-96A0-6F0E757F1C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AFC447D-7403-4D33-80F7-716767DFB01B}"/>
              </a:ext>
            </a:extLst>
          </p:cNvPr>
          <p:cNvSpPr>
            <a:spLocks noGrp="1"/>
          </p:cNvSpPr>
          <p:nvPr>
            <p:ph type="dt" sz="half" idx="10"/>
          </p:nvPr>
        </p:nvSpPr>
        <p:spPr/>
        <p:txBody>
          <a:bodyPr/>
          <a:lstStyle/>
          <a:p>
            <a:fld id="{67CFC722-D595-42B6-863D-8B2DE05DFB52}" type="datetimeFigureOut">
              <a:rPr lang="en-GB" smtClean="0"/>
              <a:t>25/08/2021</a:t>
            </a:fld>
            <a:endParaRPr lang="en-GB"/>
          </a:p>
        </p:txBody>
      </p:sp>
      <p:sp>
        <p:nvSpPr>
          <p:cNvPr id="6" name="Footer Placeholder 5">
            <a:extLst>
              <a:ext uri="{FF2B5EF4-FFF2-40B4-BE49-F238E27FC236}">
                <a16:creationId xmlns:a16="http://schemas.microsoft.com/office/drawing/2014/main" id="{023627E5-1828-40FB-8DB1-9A78B6AB44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E33023-0A0A-4B58-81CF-AE805E9B1BA3}"/>
              </a:ext>
            </a:extLst>
          </p:cNvPr>
          <p:cNvSpPr>
            <a:spLocks noGrp="1"/>
          </p:cNvSpPr>
          <p:nvPr>
            <p:ph type="sldNum" sz="quarter" idx="12"/>
          </p:nvPr>
        </p:nvSpPr>
        <p:spPr/>
        <p:txBody>
          <a:bodyPr/>
          <a:lstStyle/>
          <a:p>
            <a:fld id="{9F8E2D80-C26D-4A64-8BE6-C62967793F4A}" type="slidenum">
              <a:rPr lang="en-GB" smtClean="0"/>
              <a:t>‹#›</a:t>
            </a:fld>
            <a:endParaRPr lang="en-GB"/>
          </a:p>
        </p:txBody>
      </p:sp>
    </p:spTree>
    <p:extLst>
      <p:ext uri="{BB962C8B-B14F-4D97-AF65-F5344CB8AC3E}">
        <p14:creationId xmlns:p14="http://schemas.microsoft.com/office/powerpoint/2010/main" val="3194370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2FB6E-E6A8-457D-A201-5C836483538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69A54F9-791E-4380-AFCF-EE663C0034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0D5266-0C22-4E38-9CBB-39FF09BCB5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7E4A6EC-7FAA-4242-B520-9D8AAEC2DF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6DABBA-49CF-46B3-B9E8-FCE1D0E11C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24C057B-C4F2-4439-8E7F-10C244F0D3BD}"/>
              </a:ext>
            </a:extLst>
          </p:cNvPr>
          <p:cNvSpPr>
            <a:spLocks noGrp="1"/>
          </p:cNvSpPr>
          <p:nvPr>
            <p:ph type="dt" sz="half" idx="10"/>
          </p:nvPr>
        </p:nvSpPr>
        <p:spPr/>
        <p:txBody>
          <a:bodyPr/>
          <a:lstStyle/>
          <a:p>
            <a:fld id="{67CFC722-D595-42B6-863D-8B2DE05DFB52}" type="datetimeFigureOut">
              <a:rPr lang="en-GB" smtClean="0"/>
              <a:t>25/08/2021</a:t>
            </a:fld>
            <a:endParaRPr lang="en-GB"/>
          </a:p>
        </p:txBody>
      </p:sp>
      <p:sp>
        <p:nvSpPr>
          <p:cNvPr id="8" name="Footer Placeholder 7">
            <a:extLst>
              <a:ext uri="{FF2B5EF4-FFF2-40B4-BE49-F238E27FC236}">
                <a16:creationId xmlns:a16="http://schemas.microsoft.com/office/drawing/2014/main" id="{EE08962D-A762-4A6A-9FCA-72AEEB5E0DC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2878356-FE2B-4DDA-A79E-FC6E4D109961}"/>
              </a:ext>
            </a:extLst>
          </p:cNvPr>
          <p:cNvSpPr>
            <a:spLocks noGrp="1"/>
          </p:cNvSpPr>
          <p:nvPr>
            <p:ph type="sldNum" sz="quarter" idx="12"/>
          </p:nvPr>
        </p:nvSpPr>
        <p:spPr/>
        <p:txBody>
          <a:bodyPr/>
          <a:lstStyle/>
          <a:p>
            <a:fld id="{9F8E2D80-C26D-4A64-8BE6-C62967793F4A}" type="slidenum">
              <a:rPr lang="en-GB" smtClean="0"/>
              <a:t>‹#›</a:t>
            </a:fld>
            <a:endParaRPr lang="en-GB"/>
          </a:p>
        </p:txBody>
      </p:sp>
    </p:spTree>
    <p:extLst>
      <p:ext uri="{BB962C8B-B14F-4D97-AF65-F5344CB8AC3E}">
        <p14:creationId xmlns:p14="http://schemas.microsoft.com/office/powerpoint/2010/main" val="1916505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31290-F9A4-43FF-8217-DB252A45976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9BAC044-CFDD-449C-A340-91D365CF2579}"/>
              </a:ext>
            </a:extLst>
          </p:cNvPr>
          <p:cNvSpPr>
            <a:spLocks noGrp="1"/>
          </p:cNvSpPr>
          <p:nvPr>
            <p:ph type="dt" sz="half" idx="10"/>
          </p:nvPr>
        </p:nvSpPr>
        <p:spPr/>
        <p:txBody>
          <a:bodyPr/>
          <a:lstStyle/>
          <a:p>
            <a:fld id="{67CFC722-D595-42B6-863D-8B2DE05DFB52}" type="datetimeFigureOut">
              <a:rPr lang="en-GB" smtClean="0"/>
              <a:t>25/08/2021</a:t>
            </a:fld>
            <a:endParaRPr lang="en-GB"/>
          </a:p>
        </p:txBody>
      </p:sp>
      <p:sp>
        <p:nvSpPr>
          <p:cNvPr id="4" name="Footer Placeholder 3">
            <a:extLst>
              <a:ext uri="{FF2B5EF4-FFF2-40B4-BE49-F238E27FC236}">
                <a16:creationId xmlns:a16="http://schemas.microsoft.com/office/drawing/2014/main" id="{8840D6B6-D543-4E52-9657-6F5F9EEBBF9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AD0A3DF-A0F0-41D3-AFB9-601EA58D9023}"/>
              </a:ext>
            </a:extLst>
          </p:cNvPr>
          <p:cNvSpPr>
            <a:spLocks noGrp="1"/>
          </p:cNvSpPr>
          <p:nvPr>
            <p:ph type="sldNum" sz="quarter" idx="12"/>
          </p:nvPr>
        </p:nvSpPr>
        <p:spPr/>
        <p:txBody>
          <a:bodyPr/>
          <a:lstStyle/>
          <a:p>
            <a:fld id="{9F8E2D80-C26D-4A64-8BE6-C62967793F4A}" type="slidenum">
              <a:rPr lang="en-GB" smtClean="0"/>
              <a:t>‹#›</a:t>
            </a:fld>
            <a:endParaRPr lang="en-GB"/>
          </a:p>
        </p:txBody>
      </p:sp>
    </p:spTree>
    <p:extLst>
      <p:ext uri="{BB962C8B-B14F-4D97-AF65-F5344CB8AC3E}">
        <p14:creationId xmlns:p14="http://schemas.microsoft.com/office/powerpoint/2010/main" val="2512998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ED3CAF-A228-4AE0-A191-0306C36DBBE0}"/>
              </a:ext>
            </a:extLst>
          </p:cNvPr>
          <p:cNvSpPr>
            <a:spLocks noGrp="1"/>
          </p:cNvSpPr>
          <p:nvPr>
            <p:ph type="dt" sz="half" idx="10"/>
          </p:nvPr>
        </p:nvSpPr>
        <p:spPr/>
        <p:txBody>
          <a:bodyPr/>
          <a:lstStyle/>
          <a:p>
            <a:fld id="{67CFC722-D595-42B6-863D-8B2DE05DFB52}" type="datetimeFigureOut">
              <a:rPr lang="en-GB" smtClean="0"/>
              <a:t>25/08/2021</a:t>
            </a:fld>
            <a:endParaRPr lang="en-GB"/>
          </a:p>
        </p:txBody>
      </p:sp>
      <p:sp>
        <p:nvSpPr>
          <p:cNvPr id="3" name="Footer Placeholder 2">
            <a:extLst>
              <a:ext uri="{FF2B5EF4-FFF2-40B4-BE49-F238E27FC236}">
                <a16:creationId xmlns:a16="http://schemas.microsoft.com/office/drawing/2014/main" id="{6618755F-C5D9-4E87-A91E-2291DDB1C11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A380B9B-5973-4237-A9A0-0F668EF0E651}"/>
              </a:ext>
            </a:extLst>
          </p:cNvPr>
          <p:cNvSpPr>
            <a:spLocks noGrp="1"/>
          </p:cNvSpPr>
          <p:nvPr>
            <p:ph type="sldNum" sz="quarter" idx="12"/>
          </p:nvPr>
        </p:nvSpPr>
        <p:spPr/>
        <p:txBody>
          <a:bodyPr/>
          <a:lstStyle/>
          <a:p>
            <a:fld id="{9F8E2D80-C26D-4A64-8BE6-C62967793F4A}" type="slidenum">
              <a:rPr lang="en-GB" smtClean="0"/>
              <a:t>‹#›</a:t>
            </a:fld>
            <a:endParaRPr lang="en-GB"/>
          </a:p>
        </p:txBody>
      </p:sp>
    </p:spTree>
    <p:extLst>
      <p:ext uri="{BB962C8B-B14F-4D97-AF65-F5344CB8AC3E}">
        <p14:creationId xmlns:p14="http://schemas.microsoft.com/office/powerpoint/2010/main" val="2808722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00610-2602-496A-B33A-28445A6D0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C6B5572-0A2A-4F52-96AE-5A10BDB02A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272ED40-C824-4FC8-B19F-A1D28CEAED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BCCDD1-A370-49FD-9DCB-237BE301AB91}"/>
              </a:ext>
            </a:extLst>
          </p:cNvPr>
          <p:cNvSpPr>
            <a:spLocks noGrp="1"/>
          </p:cNvSpPr>
          <p:nvPr>
            <p:ph type="dt" sz="half" idx="10"/>
          </p:nvPr>
        </p:nvSpPr>
        <p:spPr/>
        <p:txBody>
          <a:bodyPr/>
          <a:lstStyle/>
          <a:p>
            <a:fld id="{67CFC722-D595-42B6-863D-8B2DE05DFB52}" type="datetimeFigureOut">
              <a:rPr lang="en-GB" smtClean="0"/>
              <a:t>25/08/2021</a:t>
            </a:fld>
            <a:endParaRPr lang="en-GB"/>
          </a:p>
        </p:txBody>
      </p:sp>
      <p:sp>
        <p:nvSpPr>
          <p:cNvPr id="6" name="Footer Placeholder 5">
            <a:extLst>
              <a:ext uri="{FF2B5EF4-FFF2-40B4-BE49-F238E27FC236}">
                <a16:creationId xmlns:a16="http://schemas.microsoft.com/office/drawing/2014/main" id="{95E6DAA3-8A52-4219-A946-77DFBD9811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BB65D3-D896-4068-B1A8-697BFD1E076D}"/>
              </a:ext>
            </a:extLst>
          </p:cNvPr>
          <p:cNvSpPr>
            <a:spLocks noGrp="1"/>
          </p:cNvSpPr>
          <p:nvPr>
            <p:ph type="sldNum" sz="quarter" idx="12"/>
          </p:nvPr>
        </p:nvSpPr>
        <p:spPr/>
        <p:txBody>
          <a:bodyPr/>
          <a:lstStyle/>
          <a:p>
            <a:fld id="{9F8E2D80-C26D-4A64-8BE6-C62967793F4A}" type="slidenum">
              <a:rPr lang="en-GB" smtClean="0"/>
              <a:t>‹#›</a:t>
            </a:fld>
            <a:endParaRPr lang="en-GB"/>
          </a:p>
        </p:txBody>
      </p:sp>
    </p:spTree>
    <p:extLst>
      <p:ext uri="{BB962C8B-B14F-4D97-AF65-F5344CB8AC3E}">
        <p14:creationId xmlns:p14="http://schemas.microsoft.com/office/powerpoint/2010/main" val="2109500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DAC6B-A6CB-48F5-B39B-63BD6B534D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EE32542-9B29-4A39-A876-7E334170B9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612760D-5CFA-4D1B-B6CF-C3F80DA4CD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01BDB8-F6AD-46B3-9EF5-1AE5E5405914}"/>
              </a:ext>
            </a:extLst>
          </p:cNvPr>
          <p:cNvSpPr>
            <a:spLocks noGrp="1"/>
          </p:cNvSpPr>
          <p:nvPr>
            <p:ph type="dt" sz="half" idx="10"/>
          </p:nvPr>
        </p:nvSpPr>
        <p:spPr/>
        <p:txBody>
          <a:bodyPr/>
          <a:lstStyle/>
          <a:p>
            <a:fld id="{67CFC722-D595-42B6-863D-8B2DE05DFB52}" type="datetimeFigureOut">
              <a:rPr lang="en-GB" smtClean="0"/>
              <a:t>25/08/2021</a:t>
            </a:fld>
            <a:endParaRPr lang="en-GB"/>
          </a:p>
        </p:txBody>
      </p:sp>
      <p:sp>
        <p:nvSpPr>
          <p:cNvPr id="6" name="Footer Placeholder 5">
            <a:extLst>
              <a:ext uri="{FF2B5EF4-FFF2-40B4-BE49-F238E27FC236}">
                <a16:creationId xmlns:a16="http://schemas.microsoft.com/office/drawing/2014/main" id="{376ACE5E-7ECC-4174-9CD5-6F12337CAB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FEA6E1-6B07-42E8-A2D3-624291A4B4A0}"/>
              </a:ext>
            </a:extLst>
          </p:cNvPr>
          <p:cNvSpPr>
            <a:spLocks noGrp="1"/>
          </p:cNvSpPr>
          <p:nvPr>
            <p:ph type="sldNum" sz="quarter" idx="12"/>
          </p:nvPr>
        </p:nvSpPr>
        <p:spPr/>
        <p:txBody>
          <a:bodyPr/>
          <a:lstStyle/>
          <a:p>
            <a:fld id="{9F8E2D80-C26D-4A64-8BE6-C62967793F4A}" type="slidenum">
              <a:rPr lang="en-GB" smtClean="0"/>
              <a:t>‹#›</a:t>
            </a:fld>
            <a:endParaRPr lang="en-GB"/>
          </a:p>
        </p:txBody>
      </p:sp>
    </p:spTree>
    <p:extLst>
      <p:ext uri="{BB962C8B-B14F-4D97-AF65-F5344CB8AC3E}">
        <p14:creationId xmlns:p14="http://schemas.microsoft.com/office/powerpoint/2010/main" val="4270426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C8EA76-83A9-4AFB-9E5B-E191FBD64B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6CAC6E-F26D-4B2D-A6EE-58D2CEB97A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4392A1-4265-4CC4-BDCB-4501972D24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CFC722-D595-42B6-863D-8B2DE05DFB52}" type="datetimeFigureOut">
              <a:rPr lang="en-GB" smtClean="0"/>
              <a:t>25/08/2021</a:t>
            </a:fld>
            <a:endParaRPr lang="en-GB"/>
          </a:p>
        </p:txBody>
      </p:sp>
      <p:sp>
        <p:nvSpPr>
          <p:cNvPr id="5" name="Footer Placeholder 4">
            <a:extLst>
              <a:ext uri="{FF2B5EF4-FFF2-40B4-BE49-F238E27FC236}">
                <a16:creationId xmlns:a16="http://schemas.microsoft.com/office/drawing/2014/main" id="{29EA0371-EBA0-43E2-9198-00F32470D0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85849CD-A5BD-43DD-B842-979E1B39D0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8E2D80-C26D-4A64-8BE6-C62967793F4A}" type="slidenum">
              <a:rPr lang="en-GB" smtClean="0"/>
              <a:t>‹#›</a:t>
            </a:fld>
            <a:endParaRPr lang="en-GB"/>
          </a:p>
        </p:txBody>
      </p:sp>
    </p:spTree>
    <p:extLst>
      <p:ext uri="{BB962C8B-B14F-4D97-AF65-F5344CB8AC3E}">
        <p14:creationId xmlns:p14="http://schemas.microsoft.com/office/powerpoint/2010/main" val="2203703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14.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comments" Target="../comments/comment1.xml"/><Relationship Id="rId5" Type="http://schemas.openxmlformats.org/officeDocument/2006/relationships/image" Target="../media/image3.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4.jpeg"/><Relationship Id="rId7" Type="http://schemas.openxmlformats.org/officeDocument/2006/relationships/image" Target="../media/image19.jpeg"/><Relationship Id="rId12"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png"/><Relationship Id="rId11" Type="http://schemas.openxmlformats.org/officeDocument/2006/relationships/image" Target="../media/image23.jpeg"/><Relationship Id="rId5" Type="http://schemas.openxmlformats.org/officeDocument/2006/relationships/image" Target="../media/image18.png"/><Relationship Id="rId10" Type="http://schemas.openxmlformats.org/officeDocument/2006/relationships/image" Target="../media/image22.jpeg"/><Relationship Id="rId4" Type="http://schemas.openxmlformats.org/officeDocument/2006/relationships/image" Target="../media/image17.jpeg"/><Relationship Id="rId9"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https://www.youtube.com/watch?v=KIzZgDXfm18" TargetMode="External"/><Relationship Id="rId5" Type="http://schemas.openxmlformats.org/officeDocument/2006/relationships/image" Target="../media/image2.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3.xml"/><Relationship Id="rId7"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26.jpeg"/><Relationship Id="rId10" Type="http://schemas.openxmlformats.org/officeDocument/2006/relationships/image" Target="../media/image3.jpeg"/><Relationship Id="rId4" Type="http://schemas.openxmlformats.org/officeDocument/2006/relationships/notesSlide" Target="../notesSlides/notesSlide18.xml"/><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34.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jpe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png"/><Relationship Id="rId4" Type="http://schemas.openxmlformats.org/officeDocument/2006/relationships/image" Target="../media/image26.jpeg"/><Relationship Id="rId9"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chart" Target="../charts/char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34.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5.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8.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9139F1-A4ED-4C99-B360-EBE0F53D01E1}"/>
              </a:ext>
            </a:extLst>
          </p:cNvPr>
          <p:cNvSpPr>
            <a:spLocks noGrp="1"/>
          </p:cNvSpPr>
          <p:nvPr>
            <p:ph type="sldNum" sz="quarter" idx="12"/>
          </p:nvPr>
        </p:nvSpPr>
        <p:spPr/>
        <p:txBody>
          <a:bodyPr/>
          <a:lstStyle/>
          <a:p>
            <a:fld id="{704B2BD9-4D75-2144-B225-F9F846417999}" type="slidenum">
              <a:rPr lang="en-US" smtClean="0"/>
              <a:pPr/>
              <a:t>1</a:t>
            </a:fld>
            <a:endParaRPr lang="en-US"/>
          </a:p>
        </p:txBody>
      </p:sp>
      <p:sp>
        <p:nvSpPr>
          <p:cNvPr id="7" name="Text Placeholder 2"/>
          <p:cNvSpPr txBox="1">
            <a:spLocks/>
          </p:cNvSpPr>
          <p:nvPr/>
        </p:nvSpPr>
        <p:spPr>
          <a:xfrm>
            <a:off x="2655371" y="4953401"/>
            <a:ext cx="8309499" cy="845265"/>
          </a:xfrm>
          <a:prstGeom prst="rect">
            <a:avLst/>
          </a:prstGeom>
        </p:spPr>
        <p:txBody>
          <a:bodyPr lIns="0" tIns="0" rIns="0" bIns="0" anchor="t"/>
          <a:lstStyle>
            <a:lvl1pPr marL="0" indent="0" algn="ctr" defTabSz="685800" rtl="0" eaLnBrk="1" latinLnBrk="0" hangingPunct="1">
              <a:lnSpc>
                <a:spcPts val="2600"/>
              </a:lnSpc>
              <a:spcBef>
                <a:spcPts val="0"/>
              </a:spcBef>
              <a:buFont typeface="Arial" panose="020B0604020202020204" pitchFamily="34" charset="0"/>
              <a:buNone/>
              <a:defRPr lang="en-GB" sz="1500" b="0" i="0" kern="1200" spc="0" baseline="0" smtClean="0">
                <a:solidFill>
                  <a:schemeClr val="bg1"/>
                </a:solidFill>
                <a:effectLst/>
                <a:latin typeface="Neuzeit Grotesk"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Gotham HTF Medium"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Gotham HTF Medium"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Gotham HTF Medium"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Gotham HTF Mediu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en-US" sz="2000" b="1">
                <a:latin typeface="NeuzeitGro" charset="0"/>
                <a:ea typeface="NeuzeitGro" charset="0"/>
                <a:cs typeface="NeuzeitGro" charset="0"/>
              </a:rPr>
              <a:t>Years 7-9</a:t>
            </a:r>
          </a:p>
          <a:p>
            <a:pPr algn="r"/>
            <a:r>
              <a:rPr lang="en-US" sz="2000" b="1">
                <a:latin typeface="NeuzeitGro" charset="0"/>
                <a:ea typeface="NeuzeitGro" charset="0"/>
                <a:cs typeface="NeuzeitGro" charset="0"/>
              </a:rPr>
              <a:t>3 hours</a:t>
            </a:r>
          </a:p>
          <a:p>
            <a:pPr algn="r"/>
            <a:endParaRPr lang="en-US" sz="2000" b="1">
              <a:latin typeface="NeuzeitGro" charset="0"/>
              <a:ea typeface="NeuzeitGro" charset="0"/>
              <a:cs typeface="NeuzeitGro"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5747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88D44074-5407-4CBD-AA61-426B5E30CD5A}"/>
              </a:ext>
            </a:extLst>
          </p:cNvPr>
          <p:cNvSpPr>
            <a:spLocks noGrp="1"/>
          </p:cNvSpPr>
          <p:nvPr>
            <p:ph type="body" sz="quarter" idx="10"/>
          </p:nvPr>
        </p:nvSpPr>
        <p:spPr>
          <a:xfrm>
            <a:off x="300509" y="1211631"/>
            <a:ext cx="6167343" cy="577327"/>
          </a:xfrm>
        </p:spPr>
        <p:txBody>
          <a:bodyPr anchor="t" anchorCtr="0">
            <a:noAutofit/>
          </a:bodyPr>
          <a:lstStyle/>
          <a:p>
            <a:r>
              <a:rPr lang="en-GB" sz="3400" dirty="0">
                <a:solidFill>
                  <a:srgbClr val="FF6E00"/>
                </a:solidFill>
                <a:latin typeface="Arial" charset="0"/>
                <a:ea typeface="Arial" charset="0"/>
                <a:cs typeface="Arial" charset="0"/>
              </a:rPr>
              <a:t>QUICK FORCES ACTIVITY</a:t>
            </a:r>
          </a:p>
        </p:txBody>
      </p:sp>
      <p:sp>
        <p:nvSpPr>
          <p:cNvPr id="11" name="Text Placeholder 4">
            <a:extLst>
              <a:ext uri="{FF2B5EF4-FFF2-40B4-BE49-F238E27FC236}">
                <a16:creationId xmlns:a16="http://schemas.microsoft.com/office/drawing/2014/main" id="{649A963C-D78A-45C5-BF10-C8BCF504955D}"/>
              </a:ext>
            </a:extLst>
          </p:cNvPr>
          <p:cNvSpPr>
            <a:spLocks noGrp="1"/>
          </p:cNvSpPr>
          <p:nvPr>
            <p:ph type="body" sz="quarter" idx="13"/>
          </p:nvPr>
        </p:nvSpPr>
        <p:spPr>
          <a:xfrm>
            <a:off x="307295" y="1986674"/>
            <a:ext cx="5352638" cy="5363518"/>
          </a:xfrm>
        </p:spPr>
        <p:txBody>
          <a:bodyPr>
            <a:noAutofit/>
          </a:bodyPr>
          <a:lstStyle/>
          <a:p>
            <a:pPr marL="342900" indent="-342900">
              <a:lnSpc>
                <a:spcPct val="100000"/>
              </a:lnSpc>
              <a:spcBef>
                <a:spcPts val="600"/>
              </a:spcBef>
              <a:buClr>
                <a:srgbClr val="FF6E00"/>
              </a:buClr>
              <a:buFont typeface="+mj-lt"/>
              <a:buAutoNum type="arabicPeriod"/>
            </a:pPr>
            <a:r>
              <a:rPr lang="en-GB" sz="1600" dirty="0">
                <a:solidFill>
                  <a:srgbClr val="54565A"/>
                </a:solidFill>
                <a:latin typeface="Arial" charset="0"/>
                <a:ea typeface="Arial" charset="0"/>
                <a:cs typeface="Arial" charset="0"/>
              </a:rPr>
              <a:t>Use the paper cone template to carefully cut out the disk and make one radius cut along the dotted line as indicated. </a:t>
            </a:r>
          </a:p>
          <a:p>
            <a:pPr marL="342900" indent="-342900">
              <a:lnSpc>
                <a:spcPct val="100000"/>
              </a:lnSpc>
              <a:spcBef>
                <a:spcPts val="600"/>
              </a:spcBef>
              <a:buClr>
                <a:srgbClr val="FF6E00"/>
              </a:buClr>
              <a:buFont typeface="+mj-lt"/>
              <a:buAutoNum type="arabicPeriod"/>
            </a:pPr>
            <a:r>
              <a:rPr lang="en-GB" sz="1600" dirty="0">
                <a:solidFill>
                  <a:srgbClr val="54565A"/>
                </a:solidFill>
                <a:latin typeface="Arial" charset="0"/>
                <a:ea typeface="Arial" charset="0"/>
                <a:cs typeface="Arial" charset="0"/>
              </a:rPr>
              <a:t>Make the paper disk into a cone shape by overlapping the radius cut up to line 1. </a:t>
            </a:r>
          </a:p>
          <a:p>
            <a:pPr marL="342900" indent="-342900">
              <a:lnSpc>
                <a:spcPct val="100000"/>
              </a:lnSpc>
              <a:spcBef>
                <a:spcPts val="600"/>
              </a:spcBef>
              <a:buClr>
                <a:srgbClr val="FF6E00"/>
              </a:buClr>
              <a:buFont typeface="+mj-lt"/>
              <a:buAutoNum type="arabicPeriod"/>
            </a:pPr>
            <a:r>
              <a:rPr lang="en-GB" sz="1600" dirty="0">
                <a:solidFill>
                  <a:srgbClr val="54565A"/>
                </a:solidFill>
                <a:latin typeface="Arial" charset="0"/>
                <a:ea typeface="Arial" charset="0"/>
                <a:cs typeface="Arial" charset="0"/>
              </a:rPr>
              <a:t>Tape in place using masking tape.</a:t>
            </a:r>
          </a:p>
          <a:p>
            <a:pPr marL="342900" indent="-342900">
              <a:lnSpc>
                <a:spcPct val="100000"/>
              </a:lnSpc>
              <a:spcBef>
                <a:spcPts val="600"/>
              </a:spcBef>
              <a:buClr>
                <a:srgbClr val="FF6E00"/>
              </a:buClr>
              <a:buFont typeface="+mj-lt"/>
              <a:buAutoNum type="arabicPeriod"/>
            </a:pPr>
            <a:r>
              <a:rPr lang="en-GB" sz="1600" dirty="0">
                <a:solidFill>
                  <a:srgbClr val="54565A"/>
                </a:solidFill>
                <a:latin typeface="Arial" charset="0"/>
                <a:ea typeface="Arial" charset="0"/>
                <a:cs typeface="Arial" charset="0"/>
              </a:rPr>
              <a:t>Drop the cone point down from a known height and accurately record the time taken to drop.</a:t>
            </a:r>
          </a:p>
          <a:p>
            <a:pPr marL="342900" indent="-342900">
              <a:lnSpc>
                <a:spcPct val="100000"/>
              </a:lnSpc>
              <a:spcBef>
                <a:spcPts val="600"/>
              </a:spcBef>
              <a:buClr>
                <a:srgbClr val="FF6E00"/>
              </a:buClr>
              <a:buFont typeface="+mj-lt"/>
              <a:buAutoNum type="arabicPeriod"/>
            </a:pPr>
            <a:r>
              <a:rPr lang="en-GB" sz="1600" dirty="0">
                <a:solidFill>
                  <a:srgbClr val="54565A"/>
                </a:solidFill>
                <a:latin typeface="Arial" charset="0"/>
                <a:ea typeface="Arial" charset="0"/>
                <a:cs typeface="Arial" charset="0"/>
              </a:rPr>
              <a:t>Repeat twice more for each cone size.</a:t>
            </a:r>
          </a:p>
          <a:p>
            <a:pPr marL="342900" indent="-342900">
              <a:lnSpc>
                <a:spcPct val="100000"/>
              </a:lnSpc>
              <a:spcBef>
                <a:spcPts val="600"/>
              </a:spcBef>
              <a:buClr>
                <a:srgbClr val="FF6E00"/>
              </a:buClr>
              <a:buFont typeface="+mj-lt"/>
              <a:buAutoNum type="arabicPeriod"/>
            </a:pPr>
            <a:r>
              <a:rPr lang="en-GB" sz="1600" dirty="0">
                <a:solidFill>
                  <a:srgbClr val="54565A"/>
                </a:solidFill>
                <a:latin typeface="Arial" charset="0"/>
                <a:ea typeface="Arial" charset="0"/>
                <a:cs typeface="Arial" charset="0"/>
              </a:rPr>
              <a:t>USING THE SAME PIECE OF PAPER, </a:t>
            </a:r>
            <a:br>
              <a:rPr lang="en-GB" sz="1600" dirty="0">
                <a:solidFill>
                  <a:srgbClr val="54565A"/>
                </a:solidFill>
                <a:latin typeface="Arial" charset="0"/>
                <a:ea typeface="Arial" charset="0"/>
                <a:cs typeface="Arial" charset="0"/>
              </a:rPr>
            </a:br>
            <a:r>
              <a:rPr lang="en-GB" sz="1600" dirty="0">
                <a:solidFill>
                  <a:srgbClr val="54565A"/>
                </a:solidFill>
                <a:latin typeface="Arial" charset="0"/>
                <a:ea typeface="Arial" charset="0"/>
                <a:cs typeface="Arial" charset="0"/>
              </a:rPr>
              <a:t>adjust the size of cone and repeat steps 1 to 5.</a:t>
            </a: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0" y="5928622"/>
            <a:ext cx="12193200" cy="1016100"/>
          </a:xfrm>
          <a:prstGeom prst="rect">
            <a:avLst/>
          </a:prstGeom>
        </p:spPr>
      </p:pic>
      <p:sp>
        <p:nvSpPr>
          <p:cNvPr id="6" name="Slide Number Placeholder 5">
            <a:extLst>
              <a:ext uri="{FF2B5EF4-FFF2-40B4-BE49-F238E27FC236}">
                <a16:creationId xmlns:a16="http://schemas.microsoft.com/office/drawing/2014/main" id="{49EA87F5-8821-43B9-BF11-75866791A289}"/>
              </a:ext>
            </a:extLst>
          </p:cNvPr>
          <p:cNvSpPr>
            <a:spLocks noGrp="1"/>
          </p:cNvSpPr>
          <p:nvPr>
            <p:ph type="sldNum" sz="quarter" idx="12"/>
          </p:nvPr>
        </p:nvSpPr>
        <p:spPr/>
        <p:txBody>
          <a:bodyPr/>
          <a:lstStyle/>
          <a:p>
            <a:fld id="{704B2BD9-4D75-2144-B225-F9F846417999}" type="slidenum">
              <a:rPr lang="en-US" b="0" smtClean="0">
                <a:latin typeface="Arial" charset="0"/>
                <a:ea typeface="Arial" charset="0"/>
                <a:cs typeface="Arial" charset="0"/>
              </a:rPr>
              <a:pPr/>
              <a:t>10</a:t>
            </a:fld>
            <a:endParaRPr lang="en-US" b="0">
              <a:latin typeface="Arial" charset="0"/>
              <a:ea typeface="Arial" charset="0"/>
              <a:cs typeface="Arial" charset="0"/>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
            <a:ext cx="12193200" cy="876386"/>
          </a:xfrm>
          <a:prstGeom prst="rect">
            <a:avLst/>
          </a:prstGeom>
        </p:spPr>
      </p:pic>
      <p:pic>
        <p:nvPicPr>
          <p:cNvPr id="1026" name="Picture 2">
            <a:extLst>
              <a:ext uri="{FF2B5EF4-FFF2-40B4-BE49-F238E27FC236}">
                <a16:creationId xmlns:a16="http://schemas.microsoft.com/office/drawing/2014/main" id="{F291DA22-EC8E-4AE6-A176-11C69ACCF2E0}"/>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5744479" y="869552"/>
            <a:ext cx="6447521" cy="549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11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28" name="Picture 4" descr="Eliud Kipchoge becomes first person to break two-hour marathon time">
            <a:extLst>
              <a:ext uri="{FF2B5EF4-FFF2-40B4-BE49-F238E27FC236}">
                <a16:creationId xmlns:a16="http://schemas.microsoft.com/office/drawing/2014/main" id="{23DBC65E-7DFF-4AF5-8703-E69781A449C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85165" y="84560"/>
            <a:ext cx="7006835" cy="437863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5EB7AD6-F142-47C5-A87D-3E7E486FF338}"/>
              </a:ext>
            </a:extLst>
          </p:cNvPr>
          <p:cNvSpPr txBox="1"/>
          <p:nvPr/>
        </p:nvSpPr>
        <p:spPr>
          <a:xfrm>
            <a:off x="5185165" y="4233151"/>
            <a:ext cx="7006835" cy="2160000"/>
          </a:xfrm>
          <a:prstGeom prst="rect">
            <a:avLst/>
          </a:prstGeom>
          <a:solidFill>
            <a:srgbClr val="FF6E00"/>
          </a:solidFill>
        </p:spPr>
        <p:txBody>
          <a:bodyPr wrap="square" tIns="0" rIns="720000" bIns="0" numCol="1" rtlCol="0" anchor="ctr">
            <a:noAutofit/>
          </a:bodyPr>
          <a:lstStyle/>
          <a:p>
            <a:pPr marL="1798638" indent="255588"/>
            <a:r>
              <a:rPr lang="en-GB" sz="3200" b="1">
                <a:solidFill>
                  <a:schemeClr val="bg1"/>
                </a:solidFill>
                <a:latin typeface="Arial" charset="0"/>
              </a:rPr>
              <a:t>Talking partners</a:t>
            </a:r>
          </a:p>
          <a:p>
            <a:pPr marL="1798638" indent="255588"/>
            <a:r>
              <a:rPr lang="en-GB" sz="2000">
                <a:solidFill>
                  <a:schemeClr val="bg1"/>
                </a:solidFill>
                <a:latin typeface="Arial" charset="0"/>
              </a:rPr>
              <a:t>So what is air resistance?</a:t>
            </a:r>
          </a:p>
          <a:p>
            <a:pPr marL="1798638" indent="255588"/>
            <a:r>
              <a:rPr lang="en-GB" sz="2000">
                <a:solidFill>
                  <a:schemeClr val="bg1"/>
                </a:solidFill>
                <a:latin typeface="Arial" charset="0"/>
              </a:rPr>
              <a:t>Discuss with a partner</a:t>
            </a:r>
            <a:endParaRPr lang="en-US" sz="2000">
              <a:solidFill>
                <a:schemeClr val="bg1"/>
              </a:solidFill>
              <a:latin typeface="Arial" charset="0"/>
            </a:endParaRPr>
          </a:p>
        </p:txBody>
      </p:sp>
      <p:sp>
        <p:nvSpPr>
          <p:cNvPr id="10" name="Text Placeholder 2">
            <a:extLst>
              <a:ext uri="{FF2B5EF4-FFF2-40B4-BE49-F238E27FC236}">
                <a16:creationId xmlns:a16="http://schemas.microsoft.com/office/drawing/2014/main" id="{88D44074-5407-4CBD-AA61-426B5E30CD5A}"/>
              </a:ext>
            </a:extLst>
          </p:cNvPr>
          <p:cNvSpPr>
            <a:spLocks noGrp="1"/>
          </p:cNvSpPr>
          <p:nvPr>
            <p:ph type="body" sz="quarter" idx="10"/>
          </p:nvPr>
        </p:nvSpPr>
        <p:spPr>
          <a:xfrm>
            <a:off x="662082" y="1260000"/>
            <a:ext cx="5175251" cy="577327"/>
          </a:xfrm>
        </p:spPr>
        <p:txBody>
          <a:bodyPr anchor="t" anchorCtr="0">
            <a:noAutofit/>
          </a:bodyPr>
          <a:lstStyle/>
          <a:p>
            <a:r>
              <a:rPr lang="en-GB" sz="3400">
                <a:solidFill>
                  <a:srgbClr val="FF6E00"/>
                </a:solidFill>
                <a:latin typeface="Arial" charset="0"/>
                <a:ea typeface="Arial" charset="0"/>
                <a:cs typeface="Arial" charset="0"/>
              </a:rPr>
              <a:t>RESISTIVE </a:t>
            </a:r>
          </a:p>
          <a:p>
            <a:r>
              <a:rPr lang="en-GB" sz="3400">
                <a:solidFill>
                  <a:srgbClr val="FF6E00"/>
                </a:solidFill>
                <a:latin typeface="Arial" charset="0"/>
                <a:ea typeface="Arial" charset="0"/>
                <a:cs typeface="Arial" charset="0"/>
              </a:rPr>
              <a:t>FORCES</a:t>
            </a:r>
          </a:p>
        </p:txBody>
      </p:sp>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00" y="5928622"/>
            <a:ext cx="12193200" cy="1016100"/>
          </a:xfrm>
          <a:prstGeom prst="rect">
            <a:avLst/>
          </a:prstGeom>
        </p:spPr>
      </p:pic>
      <p:sp>
        <p:nvSpPr>
          <p:cNvPr id="6" name="Slide Number Placeholder 5">
            <a:extLst>
              <a:ext uri="{FF2B5EF4-FFF2-40B4-BE49-F238E27FC236}">
                <a16:creationId xmlns:a16="http://schemas.microsoft.com/office/drawing/2014/main" id="{49EA87F5-8821-43B9-BF11-75866791A289}"/>
              </a:ext>
            </a:extLst>
          </p:cNvPr>
          <p:cNvSpPr>
            <a:spLocks noGrp="1"/>
          </p:cNvSpPr>
          <p:nvPr>
            <p:ph type="sldNum" sz="quarter" idx="12"/>
          </p:nvPr>
        </p:nvSpPr>
        <p:spPr/>
        <p:txBody>
          <a:bodyPr/>
          <a:lstStyle/>
          <a:p>
            <a:fld id="{704B2BD9-4D75-2144-B225-F9F846417999}" type="slidenum">
              <a:rPr lang="en-US" b="0" smtClean="0">
                <a:latin typeface="Arial" charset="0"/>
                <a:ea typeface="Arial" charset="0"/>
                <a:cs typeface="Arial" charset="0"/>
              </a:rPr>
              <a:pPr/>
              <a:t>11</a:t>
            </a:fld>
            <a:endParaRPr lang="en-US" b="0">
              <a:latin typeface="Arial" charset="0"/>
              <a:ea typeface="Arial" charset="0"/>
              <a:cs typeface="Arial" charset="0"/>
            </a:endParaRPr>
          </a:p>
        </p:txBody>
      </p:sp>
      <p:sp>
        <p:nvSpPr>
          <p:cNvPr id="9" name="object 36">
            <a:extLst>
              <a:ext uri="{FF2B5EF4-FFF2-40B4-BE49-F238E27FC236}">
                <a16:creationId xmlns:a16="http://schemas.microsoft.com/office/drawing/2014/main" id="{5B85BBC4-4DA8-4C69-A799-FD4E1B399E9C}"/>
              </a:ext>
            </a:extLst>
          </p:cNvPr>
          <p:cNvSpPr txBox="1"/>
          <p:nvPr/>
        </p:nvSpPr>
        <p:spPr>
          <a:xfrm>
            <a:off x="662083" y="2351480"/>
            <a:ext cx="3552730" cy="307777"/>
          </a:xfrm>
          <a:prstGeom prst="rect">
            <a:avLst/>
          </a:prstGeom>
        </p:spPr>
        <p:txBody>
          <a:bodyPr vert="horz" wrap="square" lIns="0" tIns="0" rIns="0" bIns="0" rtlCol="0" anchor="t">
            <a:spAutoFit/>
          </a:bodyPr>
          <a:lstStyle/>
          <a:p>
            <a:pPr defTabSz="609493">
              <a:lnSpc>
                <a:spcPts val="2400"/>
              </a:lnSpc>
              <a:spcAft>
                <a:spcPts val="400"/>
              </a:spcAft>
              <a:buClr>
                <a:srgbClr val="FF6E00"/>
              </a:buClr>
              <a:buSzPct val="90000"/>
              <a:tabLst>
                <a:tab pos="926465" algn="l"/>
                <a:tab pos="927100" algn="l"/>
              </a:tabLst>
            </a:pPr>
            <a:r>
              <a:rPr lang="en-US" sz="2000" b="1">
                <a:solidFill>
                  <a:srgbClr val="54565A"/>
                </a:solidFill>
                <a:latin typeface="Arial" charset="0"/>
                <a:ea typeface="Arial" charset="0"/>
                <a:cs typeface="Arial" charset="0"/>
              </a:rPr>
              <a:t>What is air resistance?</a:t>
            </a:r>
            <a:endParaRPr lang="en-US">
              <a:solidFill>
                <a:srgbClr val="54565A"/>
              </a:solidFill>
              <a:latin typeface="Arial" charset="0"/>
              <a:ea typeface="Arial" charset="0"/>
              <a:cs typeface="Arial" charset="0"/>
            </a:endParaRPr>
          </a:p>
        </p:txBody>
      </p:sp>
      <p:sp>
        <p:nvSpPr>
          <p:cNvPr id="13" name="object 36">
            <a:extLst>
              <a:ext uri="{FF2B5EF4-FFF2-40B4-BE49-F238E27FC236}">
                <a16:creationId xmlns:a16="http://schemas.microsoft.com/office/drawing/2014/main" id="{5B85BBC4-4DA8-4C69-A799-FD4E1B399E9C}"/>
              </a:ext>
            </a:extLst>
          </p:cNvPr>
          <p:cNvSpPr txBox="1"/>
          <p:nvPr/>
        </p:nvSpPr>
        <p:spPr>
          <a:xfrm>
            <a:off x="662083" y="2848156"/>
            <a:ext cx="3124105" cy="2041585"/>
          </a:xfrm>
          <a:prstGeom prst="rect">
            <a:avLst/>
          </a:prstGeom>
        </p:spPr>
        <p:txBody>
          <a:bodyPr vert="horz" wrap="square" lIns="0" tIns="0" rIns="0" bIns="0" rtlCol="0" anchor="t">
            <a:spAutoFit/>
          </a:bodyPr>
          <a:lstStyle/>
          <a:p>
            <a:pPr defTabSz="609493">
              <a:spcAft>
                <a:spcPts val="400"/>
              </a:spcAft>
              <a:buClr>
                <a:srgbClr val="FF6E00"/>
              </a:buClr>
              <a:buSzPct val="90000"/>
              <a:tabLst>
                <a:tab pos="926465" algn="l"/>
                <a:tab pos="927100" algn="l"/>
              </a:tabLst>
            </a:pPr>
            <a:r>
              <a:rPr lang="en-US" dirty="0">
                <a:solidFill>
                  <a:srgbClr val="54565A"/>
                </a:solidFill>
                <a:latin typeface="Arial" charset="0"/>
                <a:ea typeface="Arial" charset="0"/>
                <a:cs typeface="Arial" charset="0"/>
              </a:rPr>
              <a:t>Some objects are streamlined so they can travel more smoothly through the air.</a:t>
            </a:r>
          </a:p>
          <a:p>
            <a:pPr defTabSz="609493">
              <a:spcAft>
                <a:spcPts val="400"/>
              </a:spcAft>
              <a:buClr>
                <a:srgbClr val="FF6E00"/>
              </a:buClr>
              <a:buSzPct val="90000"/>
              <a:tabLst>
                <a:tab pos="926465" algn="l"/>
                <a:tab pos="927100" algn="l"/>
              </a:tabLst>
            </a:pPr>
            <a:endParaRPr lang="en-US" b="1" dirty="0">
              <a:solidFill>
                <a:srgbClr val="54565A"/>
              </a:solidFill>
              <a:latin typeface="Arial" charset="0"/>
              <a:ea typeface="Arial" charset="0"/>
              <a:cs typeface="Arial" charset="0"/>
            </a:endParaRPr>
          </a:p>
          <a:p>
            <a:pPr defTabSz="609493">
              <a:spcAft>
                <a:spcPts val="400"/>
              </a:spcAft>
              <a:buClr>
                <a:srgbClr val="FF6E00"/>
              </a:buClr>
              <a:buSzPct val="90000"/>
              <a:tabLst>
                <a:tab pos="926465" algn="l"/>
                <a:tab pos="927100" algn="l"/>
              </a:tabLst>
            </a:pPr>
            <a:r>
              <a:rPr lang="en-US" b="1" dirty="0">
                <a:solidFill>
                  <a:srgbClr val="54565A"/>
                </a:solidFill>
                <a:latin typeface="Arial" charset="0"/>
                <a:ea typeface="Arial" charset="0"/>
                <a:cs typeface="Arial" charset="0"/>
              </a:rPr>
              <a:t>Less air resistance means objects are able to travel faster. </a:t>
            </a:r>
            <a:endParaRPr lang="en-US" b="1" dirty="0">
              <a:solidFill>
                <a:srgbClr val="FF6E00"/>
              </a:solidFill>
              <a:latin typeface="Arial" charset="0"/>
              <a:ea typeface="Arial" charset="0"/>
              <a:cs typeface="Arial" charset="0"/>
            </a:endParaRPr>
          </a:p>
        </p:txBody>
      </p:sp>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45855" y="4747354"/>
            <a:ext cx="1310235" cy="1170432"/>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1"/>
            <a:ext cx="12193200" cy="876386"/>
          </a:xfrm>
          <a:prstGeom prst="rect">
            <a:avLst/>
          </a:prstGeom>
        </p:spPr>
      </p:pic>
    </p:spTree>
    <p:extLst>
      <p:ext uri="{BB962C8B-B14F-4D97-AF65-F5344CB8AC3E}">
        <p14:creationId xmlns:p14="http://schemas.microsoft.com/office/powerpoint/2010/main" val="1069040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88D44074-5407-4CBD-AA61-426B5E30CD5A}"/>
              </a:ext>
            </a:extLst>
          </p:cNvPr>
          <p:cNvSpPr>
            <a:spLocks noGrp="1"/>
          </p:cNvSpPr>
          <p:nvPr>
            <p:ph type="body" sz="quarter" idx="10"/>
          </p:nvPr>
        </p:nvSpPr>
        <p:spPr>
          <a:xfrm>
            <a:off x="662082" y="1260000"/>
            <a:ext cx="5175251" cy="577327"/>
          </a:xfrm>
        </p:spPr>
        <p:txBody>
          <a:bodyPr anchor="t" anchorCtr="0">
            <a:noAutofit/>
          </a:bodyPr>
          <a:lstStyle/>
          <a:p>
            <a:r>
              <a:rPr lang="en-GB" sz="3400" dirty="0">
                <a:solidFill>
                  <a:srgbClr val="FF6E00"/>
                </a:solidFill>
                <a:latin typeface="Arial" charset="0"/>
                <a:ea typeface="Arial" charset="0"/>
                <a:cs typeface="Arial" charset="0"/>
              </a:rPr>
              <a:t>What is air resistance?</a:t>
            </a: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0" y="5928622"/>
            <a:ext cx="12193200" cy="1016100"/>
          </a:xfrm>
          <a:prstGeom prst="rect">
            <a:avLst/>
          </a:prstGeom>
        </p:spPr>
      </p:pic>
      <p:sp>
        <p:nvSpPr>
          <p:cNvPr id="6" name="Slide Number Placeholder 5">
            <a:extLst>
              <a:ext uri="{FF2B5EF4-FFF2-40B4-BE49-F238E27FC236}">
                <a16:creationId xmlns:a16="http://schemas.microsoft.com/office/drawing/2014/main" id="{49EA87F5-8821-43B9-BF11-75866791A289}"/>
              </a:ext>
            </a:extLst>
          </p:cNvPr>
          <p:cNvSpPr>
            <a:spLocks noGrp="1"/>
          </p:cNvSpPr>
          <p:nvPr>
            <p:ph type="sldNum" sz="quarter" idx="12"/>
          </p:nvPr>
        </p:nvSpPr>
        <p:spPr/>
        <p:txBody>
          <a:bodyPr/>
          <a:lstStyle/>
          <a:p>
            <a:fld id="{704B2BD9-4D75-2144-B225-F9F846417999}" type="slidenum">
              <a:rPr lang="en-US" b="0" smtClean="0">
                <a:latin typeface="Arial" charset="0"/>
                <a:ea typeface="Arial" charset="0"/>
                <a:cs typeface="Arial" charset="0"/>
              </a:rPr>
              <a:pPr/>
              <a:t>12</a:t>
            </a:fld>
            <a:endParaRPr lang="en-US" b="0">
              <a:latin typeface="Arial" charset="0"/>
              <a:ea typeface="Arial" charset="0"/>
              <a:cs typeface="Arial" charset="0"/>
            </a:endParaRPr>
          </a:p>
        </p:txBody>
      </p:sp>
      <p:sp>
        <p:nvSpPr>
          <p:cNvPr id="13" name="object 36">
            <a:extLst>
              <a:ext uri="{FF2B5EF4-FFF2-40B4-BE49-F238E27FC236}">
                <a16:creationId xmlns:a16="http://schemas.microsoft.com/office/drawing/2014/main" id="{5B85BBC4-4DA8-4C69-A799-FD4E1B399E9C}"/>
              </a:ext>
            </a:extLst>
          </p:cNvPr>
          <p:cNvSpPr txBox="1"/>
          <p:nvPr/>
        </p:nvSpPr>
        <p:spPr>
          <a:xfrm>
            <a:off x="662083" y="2350800"/>
            <a:ext cx="3924205" cy="2595582"/>
          </a:xfrm>
          <a:prstGeom prst="rect">
            <a:avLst/>
          </a:prstGeom>
        </p:spPr>
        <p:txBody>
          <a:bodyPr vert="horz" wrap="square" lIns="0" tIns="0" rIns="0" bIns="0" rtlCol="0" anchor="t">
            <a:spAutoFit/>
          </a:bodyPr>
          <a:lstStyle/>
          <a:p>
            <a:pPr defTabSz="609493">
              <a:spcAft>
                <a:spcPts val="400"/>
              </a:spcAft>
              <a:buClr>
                <a:srgbClr val="FF6E00"/>
              </a:buClr>
              <a:buSzPct val="90000"/>
              <a:tabLst>
                <a:tab pos="926465" algn="l"/>
                <a:tab pos="927100" algn="l"/>
              </a:tabLst>
            </a:pPr>
            <a:r>
              <a:rPr lang="en-US" dirty="0">
                <a:solidFill>
                  <a:srgbClr val="54565A"/>
                </a:solidFill>
                <a:latin typeface="Arial" charset="0"/>
                <a:ea typeface="Arial" charset="0"/>
                <a:cs typeface="Arial" charset="0"/>
              </a:rPr>
              <a:t>Air resistance is particles of air hitting the surface of an object (push force)</a:t>
            </a:r>
          </a:p>
          <a:p>
            <a:pPr defTabSz="609493">
              <a:spcAft>
                <a:spcPts val="400"/>
              </a:spcAft>
              <a:buClr>
                <a:srgbClr val="FF6E00"/>
              </a:buClr>
              <a:buSzPct val="90000"/>
              <a:tabLst>
                <a:tab pos="926465" algn="l"/>
                <a:tab pos="927100" algn="l"/>
              </a:tabLst>
            </a:pPr>
            <a:r>
              <a:rPr lang="en-US" dirty="0">
                <a:solidFill>
                  <a:srgbClr val="54565A"/>
                </a:solidFill>
                <a:latin typeface="Arial" charset="0"/>
                <a:ea typeface="Arial" charset="0"/>
                <a:cs typeface="Arial" charset="0"/>
              </a:rPr>
              <a:t>As an object goes faster it will hit more air particles every second, so more push forces on it means more air resistance. </a:t>
            </a:r>
          </a:p>
          <a:p>
            <a:pPr defTabSz="609493">
              <a:spcAft>
                <a:spcPts val="400"/>
              </a:spcAft>
              <a:buClr>
                <a:srgbClr val="FF6E00"/>
              </a:buClr>
              <a:buSzPct val="90000"/>
              <a:tabLst>
                <a:tab pos="926465" algn="l"/>
                <a:tab pos="927100" algn="l"/>
              </a:tabLst>
            </a:pPr>
            <a:r>
              <a:rPr lang="en-US" dirty="0">
                <a:solidFill>
                  <a:srgbClr val="54565A"/>
                </a:solidFill>
                <a:latin typeface="Arial" charset="0"/>
                <a:ea typeface="Arial" charset="0"/>
                <a:cs typeface="Arial" charset="0"/>
              </a:rPr>
              <a:t>By creating a human ‘barrier’ between air particles and Eliud means less air resistance at the same speed.</a:t>
            </a:r>
            <a:endParaRPr lang="en-US" b="1" dirty="0">
              <a:solidFill>
                <a:srgbClr val="FF6E00"/>
              </a:solidFill>
              <a:latin typeface="Arial" charset="0"/>
              <a:ea typeface="Arial" charset="0"/>
              <a:cs typeface="Arial" charset="0"/>
            </a:endParaRPr>
          </a:p>
        </p:txBody>
      </p:sp>
      <p:pic>
        <p:nvPicPr>
          <p:cNvPr id="4" name="Picture 3" descr="A picture containing knife, box&#10;&#10;Description automatically generated">
            <a:extLst>
              <a:ext uri="{FF2B5EF4-FFF2-40B4-BE49-F238E27FC236}">
                <a16:creationId xmlns:a16="http://schemas.microsoft.com/office/drawing/2014/main" id="{335025BB-83A4-4EFF-94D8-144EFF928A4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33696" y="876385"/>
            <a:ext cx="6672591" cy="4286250"/>
          </a:xfrm>
          <a:prstGeom prst="rect">
            <a:avLst/>
          </a:prstGeom>
        </p:spPr>
      </p:pic>
      <p:sp>
        <p:nvSpPr>
          <p:cNvPr id="11" name="object 36">
            <a:extLst>
              <a:ext uri="{FF2B5EF4-FFF2-40B4-BE49-F238E27FC236}">
                <a16:creationId xmlns:a16="http://schemas.microsoft.com/office/drawing/2014/main" id="{013987E5-58A0-4FA1-A65F-40540433630E}"/>
              </a:ext>
            </a:extLst>
          </p:cNvPr>
          <p:cNvSpPr txBox="1"/>
          <p:nvPr/>
        </p:nvSpPr>
        <p:spPr>
          <a:xfrm>
            <a:off x="5533696" y="5349428"/>
            <a:ext cx="6524825" cy="1617109"/>
          </a:xfrm>
          <a:prstGeom prst="rect">
            <a:avLst/>
          </a:prstGeom>
        </p:spPr>
        <p:txBody>
          <a:bodyPr vert="horz" wrap="square" lIns="0" tIns="0" rIns="0" bIns="0" rtlCol="0" anchor="t">
            <a:spAutoFit/>
          </a:bodyPr>
          <a:lstStyle/>
          <a:p>
            <a:pPr defTabSz="609493">
              <a:lnSpc>
                <a:spcPts val="2400"/>
              </a:lnSpc>
              <a:spcAft>
                <a:spcPts val="400"/>
              </a:spcAft>
              <a:buClr>
                <a:srgbClr val="FF6E00"/>
              </a:buClr>
              <a:buSzPct val="90000"/>
              <a:tabLst>
                <a:tab pos="926465" algn="l"/>
                <a:tab pos="927100" algn="l"/>
              </a:tabLst>
            </a:pPr>
            <a:r>
              <a:rPr lang="en-US" sz="2000" b="1" dirty="0">
                <a:solidFill>
                  <a:srgbClr val="54565A"/>
                </a:solidFill>
                <a:latin typeface="Arial" charset="0"/>
                <a:ea typeface="Arial" charset="0"/>
                <a:cs typeface="Arial" charset="0"/>
              </a:rPr>
              <a:t>Graphic shows the airflow on each member of the 1:59 formation. </a:t>
            </a:r>
          </a:p>
          <a:p>
            <a:pPr defTabSz="609493">
              <a:lnSpc>
                <a:spcPts val="2400"/>
              </a:lnSpc>
              <a:spcAft>
                <a:spcPts val="400"/>
              </a:spcAft>
              <a:buClr>
                <a:srgbClr val="FF6E00"/>
              </a:buClr>
              <a:buSzPct val="90000"/>
              <a:tabLst>
                <a:tab pos="926465" algn="l"/>
                <a:tab pos="927100" algn="l"/>
              </a:tabLst>
            </a:pPr>
            <a:r>
              <a:rPr lang="en-US" sz="2000" b="1" dirty="0">
                <a:solidFill>
                  <a:srgbClr val="FF6E00"/>
                </a:solidFill>
                <a:latin typeface="Arial" charset="0"/>
                <a:ea typeface="Arial" charset="0"/>
                <a:cs typeface="Arial" charset="0"/>
              </a:rPr>
              <a:t>Which ‘dot’ represents Eliud and why?</a:t>
            </a:r>
          </a:p>
          <a:p>
            <a:pPr defTabSz="609493">
              <a:lnSpc>
                <a:spcPts val="2400"/>
              </a:lnSpc>
              <a:spcAft>
                <a:spcPts val="400"/>
              </a:spcAft>
              <a:buClr>
                <a:srgbClr val="FF6E00"/>
              </a:buClr>
              <a:buSzPct val="90000"/>
              <a:tabLst>
                <a:tab pos="926465" algn="l"/>
                <a:tab pos="927100" algn="l"/>
              </a:tabLst>
            </a:pPr>
            <a:br>
              <a:rPr lang="en-US" dirty="0">
                <a:solidFill>
                  <a:srgbClr val="54565A"/>
                </a:solidFill>
                <a:latin typeface="Arial" charset="0"/>
                <a:ea typeface="Arial" charset="0"/>
                <a:cs typeface="Arial" charset="0"/>
              </a:rPr>
            </a:br>
            <a:endParaRPr lang="en-US" dirty="0">
              <a:solidFill>
                <a:srgbClr val="54565A"/>
              </a:solidFill>
              <a:latin typeface="Arial" charset="0"/>
              <a:ea typeface="Arial" charset="0"/>
              <a:cs typeface="Arial" charset="0"/>
            </a:endParaRPr>
          </a:p>
        </p:txBody>
      </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
            <a:ext cx="12193200" cy="876386"/>
          </a:xfrm>
          <a:prstGeom prst="rect">
            <a:avLst/>
          </a:prstGeom>
        </p:spPr>
      </p:pic>
      <p:sp>
        <p:nvSpPr>
          <p:cNvPr id="2" name="TextBox 1">
            <a:extLst>
              <a:ext uri="{FF2B5EF4-FFF2-40B4-BE49-F238E27FC236}">
                <a16:creationId xmlns:a16="http://schemas.microsoft.com/office/drawing/2014/main" id="{D711D7B6-761C-4551-B692-F17A54125340}"/>
              </a:ext>
            </a:extLst>
          </p:cNvPr>
          <p:cNvSpPr txBox="1"/>
          <p:nvPr/>
        </p:nvSpPr>
        <p:spPr>
          <a:xfrm>
            <a:off x="10182578" y="1117600"/>
            <a:ext cx="1783644" cy="876386"/>
          </a:xfrm>
          <a:prstGeom prst="rect">
            <a:avLst/>
          </a:prstGeom>
          <a:solidFill>
            <a:schemeClr val="bg1"/>
          </a:solidFill>
          <a:ln>
            <a:solidFill>
              <a:schemeClr val="accent2"/>
            </a:solidFill>
          </a:ln>
        </p:spPr>
        <p:txBody>
          <a:bodyPr wrap="square" rtlCol="0">
            <a:spAutoFit/>
          </a:bodyPr>
          <a:lstStyle/>
          <a:p>
            <a:endParaRPr lang="en-GB" dirty="0"/>
          </a:p>
        </p:txBody>
      </p:sp>
      <p:sp>
        <p:nvSpPr>
          <p:cNvPr id="3" name="Oval 2">
            <a:extLst>
              <a:ext uri="{FF2B5EF4-FFF2-40B4-BE49-F238E27FC236}">
                <a16:creationId xmlns:a16="http://schemas.microsoft.com/office/drawing/2014/main" id="{A76341E0-0325-4F2A-9CA4-51E513CF6BA0}"/>
              </a:ext>
            </a:extLst>
          </p:cNvPr>
          <p:cNvSpPr/>
          <p:nvPr/>
        </p:nvSpPr>
        <p:spPr>
          <a:xfrm>
            <a:off x="10385778" y="1416659"/>
            <a:ext cx="180622" cy="14120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47EED3BD-23B1-453E-8CF0-EDBC80A6EA75}"/>
              </a:ext>
            </a:extLst>
          </p:cNvPr>
          <p:cNvSpPr/>
          <p:nvPr/>
        </p:nvSpPr>
        <p:spPr>
          <a:xfrm>
            <a:off x="10391423" y="1682167"/>
            <a:ext cx="180622" cy="1412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A967F28-1A9B-483E-9BDC-EEE54FA7AD9B}"/>
              </a:ext>
            </a:extLst>
          </p:cNvPr>
          <p:cNvSpPr txBox="1"/>
          <p:nvPr/>
        </p:nvSpPr>
        <p:spPr>
          <a:xfrm>
            <a:off x="10575468" y="1343018"/>
            <a:ext cx="1483053"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More air particles</a:t>
            </a:r>
          </a:p>
        </p:txBody>
      </p:sp>
      <p:sp>
        <p:nvSpPr>
          <p:cNvPr id="8" name="TextBox 7">
            <a:extLst>
              <a:ext uri="{FF2B5EF4-FFF2-40B4-BE49-F238E27FC236}">
                <a16:creationId xmlns:a16="http://schemas.microsoft.com/office/drawing/2014/main" id="{E483FEE8-CFA6-4215-AB42-6183EED30A0F}"/>
              </a:ext>
            </a:extLst>
          </p:cNvPr>
          <p:cNvSpPr txBox="1"/>
          <p:nvPr/>
        </p:nvSpPr>
        <p:spPr>
          <a:xfrm>
            <a:off x="10575468" y="1620017"/>
            <a:ext cx="1483053"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Less air particles</a:t>
            </a:r>
          </a:p>
        </p:txBody>
      </p:sp>
      <p:sp>
        <p:nvSpPr>
          <p:cNvPr id="17" name="TextBox 16">
            <a:extLst>
              <a:ext uri="{FF2B5EF4-FFF2-40B4-BE49-F238E27FC236}">
                <a16:creationId xmlns:a16="http://schemas.microsoft.com/office/drawing/2014/main" id="{BCC29BD6-C30F-423F-B14A-707D809ABCD5}"/>
              </a:ext>
            </a:extLst>
          </p:cNvPr>
          <p:cNvSpPr txBox="1"/>
          <p:nvPr/>
        </p:nvSpPr>
        <p:spPr>
          <a:xfrm>
            <a:off x="10214225" y="1124320"/>
            <a:ext cx="1483053"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Key: </a:t>
            </a:r>
          </a:p>
        </p:txBody>
      </p:sp>
    </p:spTree>
    <p:extLst>
      <p:ext uri="{BB962C8B-B14F-4D97-AF65-F5344CB8AC3E}">
        <p14:creationId xmlns:p14="http://schemas.microsoft.com/office/powerpoint/2010/main" val="1627722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00" y="0"/>
            <a:ext cx="12188433" cy="6693487"/>
          </a:xfrm>
          <a:prstGeom prst="rect">
            <a:avLst/>
          </a:prstGeom>
        </p:spPr>
      </p:pic>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0" y="5928622"/>
            <a:ext cx="12193200" cy="1016100"/>
          </a:xfrm>
          <a:prstGeom prst="rect">
            <a:avLst/>
          </a:prstGeom>
        </p:spPr>
      </p:pic>
      <p:sp>
        <p:nvSpPr>
          <p:cNvPr id="6" name="Slide Number Placeholder 5">
            <a:extLst>
              <a:ext uri="{FF2B5EF4-FFF2-40B4-BE49-F238E27FC236}">
                <a16:creationId xmlns:a16="http://schemas.microsoft.com/office/drawing/2014/main" id="{3934C79B-FA8D-47DC-9465-9C1583772725}"/>
              </a:ext>
            </a:extLst>
          </p:cNvPr>
          <p:cNvSpPr>
            <a:spLocks noGrp="1"/>
          </p:cNvSpPr>
          <p:nvPr>
            <p:ph type="sldNum" sz="quarter" idx="12"/>
          </p:nvPr>
        </p:nvSpPr>
        <p:spPr/>
        <p:txBody>
          <a:bodyPr/>
          <a:lstStyle/>
          <a:p>
            <a:fld id="{704B2BD9-4D75-2144-B225-F9F846417999}" type="slidenum">
              <a:rPr lang="en-US" smtClean="0"/>
              <a:pPr/>
              <a:t>13</a:t>
            </a:fld>
            <a:endParaRPr lang="en-US"/>
          </a:p>
        </p:txBody>
      </p:sp>
      <p:sp>
        <p:nvSpPr>
          <p:cNvPr id="9" name="Arrow: Down 8">
            <a:extLst>
              <a:ext uri="{FF2B5EF4-FFF2-40B4-BE49-F238E27FC236}">
                <a16:creationId xmlns:a16="http://schemas.microsoft.com/office/drawing/2014/main" id="{562D1766-BC78-43A5-9803-D99EB322437B}"/>
              </a:ext>
            </a:extLst>
          </p:cNvPr>
          <p:cNvSpPr/>
          <p:nvPr/>
        </p:nvSpPr>
        <p:spPr>
          <a:xfrm>
            <a:off x="6744706" y="4400341"/>
            <a:ext cx="514525" cy="1313715"/>
          </a:xfrm>
          <a:prstGeom prst="downArrow">
            <a:avLst/>
          </a:prstGeom>
          <a:solidFill>
            <a:srgbClr val="D2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Arrow: Down 10">
            <a:extLst>
              <a:ext uri="{FF2B5EF4-FFF2-40B4-BE49-F238E27FC236}">
                <a16:creationId xmlns:a16="http://schemas.microsoft.com/office/drawing/2014/main" id="{4EABCC81-A190-490F-B8F3-3D36E53CBD90}"/>
              </a:ext>
            </a:extLst>
          </p:cNvPr>
          <p:cNvSpPr/>
          <p:nvPr/>
        </p:nvSpPr>
        <p:spPr>
          <a:xfrm rot="10800000">
            <a:off x="6554369" y="1431931"/>
            <a:ext cx="514525" cy="1313715"/>
          </a:xfrm>
          <a:prstGeom prst="downArrow">
            <a:avLst/>
          </a:prstGeom>
          <a:solidFill>
            <a:srgbClr val="D2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Arrow: Down 11">
            <a:extLst>
              <a:ext uri="{FF2B5EF4-FFF2-40B4-BE49-F238E27FC236}">
                <a16:creationId xmlns:a16="http://schemas.microsoft.com/office/drawing/2014/main" id="{050D8FC3-9685-462A-A8EF-4EC59B9D7D65}"/>
              </a:ext>
            </a:extLst>
          </p:cNvPr>
          <p:cNvSpPr/>
          <p:nvPr/>
        </p:nvSpPr>
        <p:spPr>
          <a:xfrm rot="5400000">
            <a:off x="2160823" y="4127336"/>
            <a:ext cx="514525" cy="2707499"/>
          </a:xfrm>
          <a:prstGeom prst="downArrow">
            <a:avLst/>
          </a:prstGeom>
          <a:solidFill>
            <a:srgbClr val="D2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Arrow: Down 12">
            <a:extLst>
              <a:ext uri="{FF2B5EF4-FFF2-40B4-BE49-F238E27FC236}">
                <a16:creationId xmlns:a16="http://schemas.microsoft.com/office/drawing/2014/main" id="{FB50A919-F2B9-4814-83D2-E66A800D62F4}"/>
              </a:ext>
            </a:extLst>
          </p:cNvPr>
          <p:cNvSpPr/>
          <p:nvPr/>
        </p:nvSpPr>
        <p:spPr>
          <a:xfrm rot="16200000">
            <a:off x="9370801" y="1788146"/>
            <a:ext cx="514525" cy="1219007"/>
          </a:xfrm>
          <a:prstGeom prst="downArrow">
            <a:avLst/>
          </a:prstGeom>
          <a:solidFill>
            <a:srgbClr val="D2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extBox 1">
            <a:extLst>
              <a:ext uri="{FF2B5EF4-FFF2-40B4-BE49-F238E27FC236}">
                <a16:creationId xmlns:a16="http://schemas.microsoft.com/office/drawing/2014/main" id="{200D010F-393A-49A6-80CC-DC1822487DE6}"/>
              </a:ext>
            </a:extLst>
          </p:cNvPr>
          <p:cNvSpPr txBox="1"/>
          <p:nvPr/>
        </p:nvSpPr>
        <p:spPr>
          <a:xfrm>
            <a:off x="6316992" y="5667508"/>
            <a:ext cx="2078182" cy="523220"/>
          </a:xfrm>
          <a:prstGeom prst="rect">
            <a:avLst/>
          </a:prstGeom>
          <a:noFill/>
        </p:spPr>
        <p:txBody>
          <a:bodyPr wrap="square" rtlCol="0">
            <a:spAutoFit/>
          </a:bodyPr>
          <a:lstStyle/>
          <a:p>
            <a:r>
              <a:rPr lang="en-GB" sz="2800" b="1" dirty="0">
                <a:solidFill>
                  <a:schemeClr val="bg1"/>
                </a:solidFill>
                <a:latin typeface="Arial" charset="0"/>
                <a:ea typeface="Arial" charset="0"/>
                <a:cs typeface="Arial" charset="0"/>
              </a:rPr>
              <a:t>Gravity</a:t>
            </a:r>
          </a:p>
        </p:txBody>
      </p:sp>
      <p:sp>
        <p:nvSpPr>
          <p:cNvPr id="10" name="TextBox 9">
            <a:extLst>
              <a:ext uri="{FF2B5EF4-FFF2-40B4-BE49-F238E27FC236}">
                <a16:creationId xmlns:a16="http://schemas.microsoft.com/office/drawing/2014/main" id="{1C3E830F-6957-4826-8BA4-CE30549C677F}"/>
              </a:ext>
            </a:extLst>
          </p:cNvPr>
          <p:cNvSpPr txBox="1"/>
          <p:nvPr/>
        </p:nvSpPr>
        <p:spPr>
          <a:xfrm>
            <a:off x="6029803" y="929172"/>
            <a:ext cx="2078182" cy="523220"/>
          </a:xfrm>
          <a:prstGeom prst="rect">
            <a:avLst/>
          </a:prstGeom>
          <a:noFill/>
        </p:spPr>
        <p:txBody>
          <a:bodyPr wrap="square" rtlCol="0">
            <a:spAutoFit/>
          </a:bodyPr>
          <a:lstStyle/>
          <a:p>
            <a:r>
              <a:rPr lang="en-GB" sz="2800" b="1" dirty="0" err="1">
                <a:solidFill>
                  <a:schemeClr val="bg1"/>
                </a:solidFill>
                <a:latin typeface="Arial" charset="0"/>
                <a:ea typeface="Arial" charset="0"/>
                <a:cs typeface="Arial" charset="0"/>
              </a:rPr>
              <a:t>Upthrust</a:t>
            </a:r>
            <a:endParaRPr lang="en-GB" sz="2800" b="1" dirty="0">
              <a:solidFill>
                <a:schemeClr val="bg1"/>
              </a:solidFill>
              <a:latin typeface="Arial" charset="0"/>
              <a:ea typeface="Arial" charset="0"/>
              <a:cs typeface="Arial" charset="0"/>
            </a:endParaRPr>
          </a:p>
        </p:txBody>
      </p:sp>
      <p:sp>
        <p:nvSpPr>
          <p:cNvPr id="14" name="TextBox 13">
            <a:extLst>
              <a:ext uri="{FF2B5EF4-FFF2-40B4-BE49-F238E27FC236}">
                <a16:creationId xmlns:a16="http://schemas.microsoft.com/office/drawing/2014/main" id="{3FA49B20-0F90-4C5A-AC37-1CD0CEF10919}"/>
              </a:ext>
            </a:extLst>
          </p:cNvPr>
          <p:cNvSpPr txBox="1"/>
          <p:nvPr/>
        </p:nvSpPr>
        <p:spPr>
          <a:xfrm>
            <a:off x="1461861" y="4854491"/>
            <a:ext cx="3186061" cy="523220"/>
          </a:xfrm>
          <a:prstGeom prst="rect">
            <a:avLst/>
          </a:prstGeom>
          <a:noFill/>
        </p:spPr>
        <p:txBody>
          <a:bodyPr wrap="square" rtlCol="0">
            <a:spAutoFit/>
          </a:bodyPr>
          <a:lstStyle/>
          <a:p>
            <a:r>
              <a:rPr lang="en-GB" sz="2800" b="1">
                <a:solidFill>
                  <a:schemeClr val="bg1"/>
                </a:solidFill>
                <a:latin typeface="Arial" charset="0"/>
                <a:ea typeface="Arial" charset="0"/>
                <a:cs typeface="Arial" charset="0"/>
              </a:rPr>
              <a:t>Forward thrust</a:t>
            </a:r>
          </a:p>
        </p:txBody>
      </p:sp>
      <p:sp>
        <p:nvSpPr>
          <p:cNvPr id="15" name="TextBox 14">
            <a:extLst>
              <a:ext uri="{FF2B5EF4-FFF2-40B4-BE49-F238E27FC236}">
                <a16:creationId xmlns:a16="http://schemas.microsoft.com/office/drawing/2014/main" id="{F2CFBD17-ECB6-4CC4-8D0A-48FCBB191400}"/>
              </a:ext>
            </a:extLst>
          </p:cNvPr>
          <p:cNvSpPr txBox="1"/>
          <p:nvPr/>
        </p:nvSpPr>
        <p:spPr>
          <a:xfrm>
            <a:off x="8932832" y="1649081"/>
            <a:ext cx="3240734" cy="523220"/>
          </a:xfrm>
          <a:prstGeom prst="rect">
            <a:avLst/>
          </a:prstGeom>
          <a:noFill/>
        </p:spPr>
        <p:txBody>
          <a:bodyPr wrap="square" rtlCol="0">
            <a:spAutoFit/>
          </a:bodyPr>
          <a:lstStyle/>
          <a:p>
            <a:r>
              <a:rPr lang="en-GB" sz="2800" b="1">
                <a:solidFill>
                  <a:schemeClr val="bg1"/>
                </a:solidFill>
                <a:latin typeface="Arial" charset="0"/>
                <a:ea typeface="Arial" charset="0"/>
                <a:cs typeface="Arial" charset="0"/>
              </a:rPr>
              <a:t>Air resistance</a:t>
            </a:r>
          </a:p>
        </p:txBody>
      </p:sp>
      <p:sp>
        <p:nvSpPr>
          <p:cNvPr id="16" name="TextBox 15">
            <a:extLst>
              <a:ext uri="{FF2B5EF4-FFF2-40B4-BE49-F238E27FC236}">
                <a16:creationId xmlns:a16="http://schemas.microsoft.com/office/drawing/2014/main" id="{A91552A0-E4CE-43D8-95BA-6772DD54EFA0}"/>
              </a:ext>
            </a:extLst>
          </p:cNvPr>
          <p:cNvSpPr txBox="1"/>
          <p:nvPr/>
        </p:nvSpPr>
        <p:spPr>
          <a:xfrm>
            <a:off x="8932832" y="2603111"/>
            <a:ext cx="3240734" cy="523220"/>
          </a:xfrm>
          <a:prstGeom prst="rect">
            <a:avLst/>
          </a:prstGeom>
          <a:noFill/>
        </p:spPr>
        <p:txBody>
          <a:bodyPr wrap="square" rtlCol="0">
            <a:spAutoFit/>
          </a:bodyPr>
          <a:lstStyle/>
          <a:p>
            <a:r>
              <a:rPr lang="en-GB" sz="2800" b="1">
                <a:solidFill>
                  <a:schemeClr val="bg1"/>
                </a:solidFill>
                <a:latin typeface="Arial" charset="0"/>
                <a:ea typeface="Arial" charset="0"/>
                <a:cs typeface="Arial" charset="0"/>
              </a:rPr>
              <a:t>Friction</a:t>
            </a:r>
          </a:p>
        </p:txBody>
      </p:sp>
      <p:sp>
        <p:nvSpPr>
          <p:cNvPr id="19" name="Text Placeholder 2">
            <a:extLst>
              <a:ext uri="{FF2B5EF4-FFF2-40B4-BE49-F238E27FC236}">
                <a16:creationId xmlns:a16="http://schemas.microsoft.com/office/drawing/2014/main" id="{88D44074-5407-4CBD-AA61-426B5E30CD5A}"/>
              </a:ext>
            </a:extLst>
          </p:cNvPr>
          <p:cNvSpPr>
            <a:spLocks noGrp="1"/>
          </p:cNvSpPr>
          <p:nvPr>
            <p:ph type="body" sz="quarter" idx="10"/>
          </p:nvPr>
        </p:nvSpPr>
        <p:spPr>
          <a:xfrm>
            <a:off x="662083" y="1260000"/>
            <a:ext cx="4552856" cy="577327"/>
          </a:xfrm>
        </p:spPr>
        <p:txBody>
          <a:bodyPr anchor="t" anchorCtr="0">
            <a:noAutofit/>
          </a:bodyPr>
          <a:lstStyle/>
          <a:p>
            <a:r>
              <a:rPr lang="en-GB" sz="3400">
                <a:solidFill>
                  <a:srgbClr val="FF6E00"/>
                </a:solidFill>
                <a:latin typeface="Arial" charset="0"/>
                <a:ea typeface="Arial" charset="0"/>
                <a:cs typeface="Arial" charset="0"/>
              </a:rPr>
              <a:t>What forces are acting on the runners?</a:t>
            </a:r>
          </a:p>
        </p:txBody>
      </p:sp>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
            <a:ext cx="12193200" cy="876386"/>
          </a:xfrm>
          <a:prstGeom prst="rect">
            <a:avLst/>
          </a:prstGeom>
        </p:spPr>
      </p:pic>
    </p:spTree>
    <p:extLst>
      <p:ext uri="{BB962C8B-B14F-4D97-AF65-F5344CB8AC3E}">
        <p14:creationId xmlns:p14="http://schemas.microsoft.com/office/powerpoint/2010/main" val="120752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1+#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2" grpId="0"/>
      <p:bldP spid="10"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Text Placeholder 4">
            <a:extLst>
              <a:ext uri="{FF2B5EF4-FFF2-40B4-BE49-F238E27FC236}">
                <a16:creationId xmlns:a16="http://schemas.microsoft.com/office/drawing/2014/main" id="{5EC8D703-FF9D-4C3F-9656-F9DE27D3AE01}"/>
              </a:ext>
            </a:extLst>
          </p:cNvPr>
          <p:cNvSpPr>
            <a:spLocks noGrp="1"/>
          </p:cNvSpPr>
          <p:nvPr>
            <p:ph type="body" sz="quarter" idx="13"/>
          </p:nvPr>
        </p:nvSpPr>
        <p:spPr>
          <a:xfrm>
            <a:off x="661789" y="1919086"/>
            <a:ext cx="5808284" cy="1378036"/>
          </a:xfrm>
        </p:spPr>
        <p:txBody>
          <a:bodyPr>
            <a:noAutofit/>
          </a:bodyPr>
          <a:lstStyle/>
          <a:p>
            <a:r>
              <a:rPr lang="en-GB" sz="1600">
                <a:solidFill>
                  <a:srgbClr val="54565A"/>
                </a:solidFill>
                <a:latin typeface="Arial" charset="0"/>
                <a:ea typeface="Arial" charset="0"/>
                <a:cs typeface="Arial" charset="0"/>
              </a:rPr>
              <a:t>A pacemaker runs at a pre-determined speed in a race, typically a long-distance event. Other runners follow or stay with the pacer, to ensure that they’re running at their desired speed. A good pacemaker must be a steady, consistent runner who is focused on maintaining his speed and helping other runners realise their goals.</a:t>
            </a:r>
          </a:p>
          <a:p>
            <a:endParaRPr lang="en-GB" sz="1600">
              <a:solidFill>
                <a:srgbClr val="54565A"/>
              </a:solidFill>
              <a:latin typeface="Arial" charset="0"/>
              <a:ea typeface="Arial" charset="0"/>
              <a:cs typeface="Arial" charset="0"/>
            </a:endParaRPr>
          </a:p>
        </p:txBody>
      </p:sp>
      <p:pic>
        <p:nvPicPr>
          <p:cNvPr id="25" name="Picture Placeholder 24" descr="Eliud Kipchoge becomes first person to break two-hour marathon time">
            <a:extLst>
              <a:ext uri="{FF2B5EF4-FFF2-40B4-BE49-F238E27FC236}">
                <a16:creationId xmlns:a16="http://schemas.microsoft.com/office/drawing/2014/main" id="{9AE52440-07FB-4A3C-AF23-A031404B6FAB}"/>
              </a:ext>
            </a:extLst>
          </p:cNvPr>
          <p:cNvPicPr>
            <a:picLocks noGrp="1" noChangeAspect="1" noChangeArrowheads="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bwMode="auto">
          <a:xfrm>
            <a:off x="7016749" y="876385"/>
            <a:ext cx="5175251" cy="5487065"/>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a:extLst>
              <a:ext uri="{FF2B5EF4-FFF2-40B4-BE49-F238E27FC236}">
                <a16:creationId xmlns:a16="http://schemas.microsoft.com/office/drawing/2014/main" id="{A5BCA554-BF89-42B6-876D-6905D080F9A2}"/>
              </a:ext>
            </a:extLst>
          </p:cNvPr>
          <p:cNvCxnSpPr>
            <a:cxnSpLocks/>
          </p:cNvCxnSpPr>
          <p:nvPr/>
        </p:nvCxnSpPr>
        <p:spPr>
          <a:xfrm>
            <a:off x="9684879" y="2046117"/>
            <a:ext cx="708866" cy="618001"/>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F580DB97-79C6-43F1-9D7B-E00EEF9EF4F5}"/>
              </a:ext>
            </a:extLst>
          </p:cNvPr>
          <p:cNvCxnSpPr>
            <a:cxnSpLocks/>
          </p:cNvCxnSpPr>
          <p:nvPr/>
        </p:nvCxnSpPr>
        <p:spPr>
          <a:xfrm>
            <a:off x="7553860" y="1346066"/>
            <a:ext cx="240145" cy="700051"/>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
        <p:nvSpPr>
          <p:cNvPr id="28" name="TextBox 27">
            <a:extLst>
              <a:ext uri="{FF2B5EF4-FFF2-40B4-BE49-F238E27FC236}">
                <a16:creationId xmlns:a16="http://schemas.microsoft.com/office/drawing/2014/main" id="{DE1F8E5A-FBFB-4940-BF91-A77803C7BE33}"/>
              </a:ext>
            </a:extLst>
          </p:cNvPr>
          <p:cNvSpPr txBox="1"/>
          <p:nvPr/>
        </p:nvSpPr>
        <p:spPr>
          <a:xfrm>
            <a:off x="9368214" y="1676785"/>
            <a:ext cx="892706" cy="369332"/>
          </a:xfrm>
          <a:prstGeom prst="rect">
            <a:avLst/>
          </a:prstGeom>
          <a:noFill/>
        </p:spPr>
        <p:txBody>
          <a:bodyPr wrap="square" rtlCol="0">
            <a:spAutoFit/>
          </a:bodyPr>
          <a:lstStyle/>
          <a:p>
            <a:r>
              <a:rPr lang="en-GB" b="1" err="1">
                <a:solidFill>
                  <a:schemeClr val="accent2"/>
                </a:solidFill>
              </a:rPr>
              <a:t>Eliud</a:t>
            </a:r>
            <a:endParaRPr lang="en-GB" b="1">
              <a:solidFill>
                <a:schemeClr val="accent2"/>
              </a:solidFill>
            </a:endParaRPr>
          </a:p>
        </p:txBody>
      </p:sp>
      <p:sp>
        <p:nvSpPr>
          <p:cNvPr id="29" name="TextBox 28">
            <a:extLst>
              <a:ext uri="{FF2B5EF4-FFF2-40B4-BE49-F238E27FC236}">
                <a16:creationId xmlns:a16="http://schemas.microsoft.com/office/drawing/2014/main" id="{23F95DAB-1DEF-4058-BEC0-E52E97226DBC}"/>
              </a:ext>
            </a:extLst>
          </p:cNvPr>
          <p:cNvSpPr txBox="1"/>
          <p:nvPr/>
        </p:nvSpPr>
        <p:spPr>
          <a:xfrm>
            <a:off x="7247230" y="976734"/>
            <a:ext cx="1502273" cy="369332"/>
          </a:xfrm>
          <a:prstGeom prst="rect">
            <a:avLst/>
          </a:prstGeom>
          <a:noFill/>
        </p:spPr>
        <p:txBody>
          <a:bodyPr wrap="square" rtlCol="0">
            <a:spAutoFit/>
          </a:bodyPr>
          <a:lstStyle/>
          <a:p>
            <a:r>
              <a:rPr lang="en-GB" b="1">
                <a:solidFill>
                  <a:schemeClr val="accent2"/>
                </a:solidFill>
              </a:rPr>
              <a:t>Pacemakers</a:t>
            </a:r>
          </a:p>
        </p:txBody>
      </p:sp>
      <p:sp>
        <p:nvSpPr>
          <p:cNvPr id="30" name="Rectangle 29">
            <a:extLst>
              <a:ext uri="{FF2B5EF4-FFF2-40B4-BE49-F238E27FC236}">
                <a16:creationId xmlns:a16="http://schemas.microsoft.com/office/drawing/2014/main" id="{79E855B5-FDDF-4814-BD95-E67973DC244A}"/>
              </a:ext>
            </a:extLst>
          </p:cNvPr>
          <p:cNvSpPr/>
          <p:nvPr/>
        </p:nvSpPr>
        <p:spPr>
          <a:xfrm>
            <a:off x="662400" y="3738202"/>
            <a:ext cx="5807673" cy="1844287"/>
          </a:xfrm>
          <a:prstGeom prst="rect">
            <a:avLst/>
          </a:prstGeom>
        </p:spPr>
        <p:txBody>
          <a:bodyPr wrap="square" lIns="0" tIns="0" rIns="0" bIns="0">
            <a:spAutoFit/>
          </a:bodyPr>
          <a:lstStyle/>
          <a:p>
            <a:pPr>
              <a:lnSpc>
                <a:spcPct val="107000"/>
              </a:lnSpc>
            </a:pPr>
            <a:r>
              <a:rPr lang="en-GB" sz="1600" b="1" cap="all">
                <a:solidFill>
                  <a:srgbClr val="FF6E00"/>
                </a:solidFill>
                <a:latin typeface="Arial" charset="0"/>
                <a:ea typeface="Arial" charset="0"/>
                <a:cs typeface="Arial" charset="0"/>
              </a:rPr>
              <a:t>How does a pacemaker help a runner go faster?</a:t>
            </a:r>
          </a:p>
          <a:p>
            <a:pPr>
              <a:lnSpc>
                <a:spcPct val="107000"/>
              </a:lnSpc>
              <a:spcAft>
                <a:spcPts val="0"/>
              </a:spcAft>
            </a:pPr>
            <a:r>
              <a:rPr lang="en-GB" sz="1600">
                <a:solidFill>
                  <a:srgbClr val="54565A"/>
                </a:solidFill>
                <a:latin typeface="Arial" charset="0"/>
                <a:ea typeface="Arial" charset="0"/>
                <a:cs typeface="Arial" charset="0"/>
              </a:rPr>
              <a:t>The pacemaker encounters the air resistance first, pushing the air out of the way as they move through it, allowing other runners to tuck in behind them and gain the benefit of what’s called drafting. Drafting behind other competitors or pacemakers has helped set many records over the years, including Roger Bannister’s original four-minute mile. </a:t>
            </a:r>
          </a:p>
        </p:txBody>
      </p:sp>
      <p:pic>
        <p:nvPicPr>
          <p:cNvPr id="31" name="Picture 3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00" y="5914102"/>
            <a:ext cx="12193200" cy="1016100"/>
          </a:xfrm>
          <a:prstGeom prst="rect">
            <a:avLst/>
          </a:prstGeom>
        </p:spPr>
      </p:pic>
      <p:sp>
        <p:nvSpPr>
          <p:cNvPr id="32" name="Text Placeholder 2">
            <a:extLst>
              <a:ext uri="{FF2B5EF4-FFF2-40B4-BE49-F238E27FC236}">
                <a16:creationId xmlns:a16="http://schemas.microsoft.com/office/drawing/2014/main" id="{88D44074-5407-4CBD-AA61-426B5E30CD5A}"/>
              </a:ext>
            </a:extLst>
          </p:cNvPr>
          <p:cNvSpPr>
            <a:spLocks noGrp="1"/>
          </p:cNvSpPr>
          <p:nvPr>
            <p:ph type="body" sz="quarter" idx="10"/>
          </p:nvPr>
        </p:nvSpPr>
        <p:spPr>
          <a:xfrm>
            <a:off x="662082" y="1260000"/>
            <a:ext cx="5936280" cy="577327"/>
          </a:xfrm>
        </p:spPr>
        <p:txBody>
          <a:bodyPr anchor="t" anchorCtr="0">
            <a:normAutofit/>
          </a:bodyPr>
          <a:lstStyle/>
          <a:p>
            <a:r>
              <a:rPr lang="en-GB">
                <a:solidFill>
                  <a:srgbClr val="FF6E00"/>
                </a:solidFill>
                <a:latin typeface="Arial" charset="0"/>
                <a:ea typeface="Arial" charset="0"/>
                <a:cs typeface="Arial" charset="0"/>
              </a:rPr>
              <a:t>What is a PACEMAKER?</a:t>
            </a:r>
          </a:p>
        </p:txBody>
      </p:sp>
      <p:sp>
        <p:nvSpPr>
          <p:cNvPr id="6" name="Slide Number Placeholder 5">
            <a:extLst>
              <a:ext uri="{FF2B5EF4-FFF2-40B4-BE49-F238E27FC236}">
                <a16:creationId xmlns:a16="http://schemas.microsoft.com/office/drawing/2014/main" id="{49EA87F5-8821-43B9-BF11-75866791A289}"/>
              </a:ext>
            </a:extLst>
          </p:cNvPr>
          <p:cNvSpPr>
            <a:spLocks noGrp="1"/>
          </p:cNvSpPr>
          <p:nvPr>
            <p:ph type="sldNum" sz="quarter" idx="12"/>
          </p:nvPr>
        </p:nvSpPr>
        <p:spPr/>
        <p:txBody>
          <a:bodyPr/>
          <a:lstStyle/>
          <a:p>
            <a:fld id="{704B2BD9-4D75-2144-B225-F9F846417999}" type="slidenum">
              <a:rPr lang="en-US" b="0" smtClean="0">
                <a:latin typeface="Arial" charset="0"/>
                <a:ea typeface="Arial" charset="0"/>
                <a:cs typeface="Arial" charset="0"/>
              </a:rPr>
              <a:pPr/>
              <a:t>14</a:t>
            </a:fld>
            <a:endParaRPr lang="en-US" b="0">
              <a:latin typeface="Arial" charset="0"/>
              <a:ea typeface="Arial" charset="0"/>
              <a:cs typeface="Arial" charset="0"/>
            </a:endParaRPr>
          </a:p>
        </p:txBody>
      </p:sp>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
            <a:ext cx="12193200" cy="876386"/>
          </a:xfrm>
          <a:prstGeom prst="rect">
            <a:avLst/>
          </a:prstGeom>
        </p:spPr>
      </p:pic>
    </p:spTree>
    <p:extLst>
      <p:ext uri="{BB962C8B-B14F-4D97-AF65-F5344CB8AC3E}">
        <p14:creationId xmlns:p14="http://schemas.microsoft.com/office/powerpoint/2010/main" val="885668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72538" y="4214581"/>
            <a:ext cx="3319462" cy="2212975"/>
          </a:xfrm>
          <a:prstGeom prst="rect">
            <a:avLst/>
          </a:prstGeom>
        </p:spPr>
      </p:pic>
      <p:sp>
        <p:nvSpPr>
          <p:cNvPr id="15" name="TextBox 14">
            <a:extLst>
              <a:ext uri="{FF2B5EF4-FFF2-40B4-BE49-F238E27FC236}">
                <a16:creationId xmlns:a16="http://schemas.microsoft.com/office/drawing/2014/main" id="{25EB7AD6-F142-47C5-A87D-3E7E486FF338}"/>
              </a:ext>
            </a:extLst>
          </p:cNvPr>
          <p:cNvSpPr txBox="1"/>
          <p:nvPr/>
        </p:nvSpPr>
        <p:spPr>
          <a:xfrm>
            <a:off x="558000" y="4214581"/>
            <a:ext cx="8433600" cy="2160000"/>
          </a:xfrm>
          <a:prstGeom prst="rect">
            <a:avLst/>
          </a:prstGeom>
          <a:solidFill>
            <a:srgbClr val="FF6E00"/>
          </a:solidFill>
        </p:spPr>
        <p:txBody>
          <a:bodyPr wrap="square" tIns="0" rIns="720000" bIns="0" numCol="1" rtlCol="0" anchor="ctr">
            <a:noAutofit/>
          </a:bodyPr>
          <a:lstStyle/>
          <a:p>
            <a:pPr marL="1799590"/>
            <a:r>
              <a:rPr lang="en-GB" sz="3200" b="1">
                <a:solidFill>
                  <a:schemeClr val="bg1"/>
                </a:solidFill>
                <a:latin typeface="Arial"/>
                <a:cs typeface="Arial"/>
              </a:rPr>
              <a:t>2:50 minute challenge</a:t>
            </a:r>
            <a:endParaRPr lang="en-US">
              <a:solidFill>
                <a:schemeClr val="bg1"/>
              </a:solidFill>
              <a:latin typeface="Arial"/>
              <a:cs typeface="Arial"/>
            </a:endParaRPr>
          </a:p>
          <a:p>
            <a:pPr marL="1799590"/>
            <a:r>
              <a:rPr lang="en-GB" sz="2000">
                <a:solidFill>
                  <a:schemeClr val="bg1"/>
                </a:solidFill>
                <a:latin typeface="Arial"/>
                <a:cs typeface="Arial"/>
              </a:rPr>
              <a:t>You have got the time it takes </a:t>
            </a:r>
            <a:r>
              <a:rPr lang="en-GB" sz="2000" err="1">
                <a:solidFill>
                  <a:schemeClr val="bg1"/>
                </a:solidFill>
                <a:latin typeface="Arial"/>
                <a:cs typeface="Arial"/>
              </a:rPr>
              <a:t>Eliud</a:t>
            </a:r>
            <a:r>
              <a:rPr lang="en-GB" sz="2000">
                <a:solidFill>
                  <a:schemeClr val="bg1"/>
                </a:solidFill>
                <a:latin typeface="Arial"/>
                <a:cs typeface="Arial"/>
              </a:rPr>
              <a:t> to run 1 km, to work with your talking partner to think of  as many factors that affect running speed as possible.</a:t>
            </a:r>
          </a:p>
          <a:p>
            <a:pPr marL="1799590"/>
            <a:r>
              <a:rPr lang="en-GB" sz="1600">
                <a:solidFill>
                  <a:srgbClr val="54565A"/>
                </a:solidFill>
                <a:latin typeface="Arial" charset="0"/>
              </a:rPr>
              <a:t>Tip: think scientifically and use the images to help you.</a:t>
            </a:r>
            <a:endParaRPr lang="en-US" sz="2000">
              <a:solidFill>
                <a:srgbClr val="54565A"/>
              </a:solidFill>
              <a:latin typeface="Arial" charset="0"/>
              <a:cs typeface="Arial" charset="0"/>
            </a:endParaRPr>
          </a:p>
        </p:txBody>
      </p:sp>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4387" y="4728784"/>
            <a:ext cx="1172718" cy="1170432"/>
          </a:xfrm>
          <a:prstGeom prst="rect">
            <a:avLst/>
          </a:prstGeom>
        </p:spPr>
      </p:pic>
      <p:sp>
        <p:nvSpPr>
          <p:cNvPr id="10" name="Text Placeholder 2">
            <a:extLst>
              <a:ext uri="{FF2B5EF4-FFF2-40B4-BE49-F238E27FC236}">
                <a16:creationId xmlns:a16="http://schemas.microsoft.com/office/drawing/2014/main" id="{88D44074-5407-4CBD-AA61-426B5E30CD5A}"/>
              </a:ext>
            </a:extLst>
          </p:cNvPr>
          <p:cNvSpPr>
            <a:spLocks noGrp="1"/>
          </p:cNvSpPr>
          <p:nvPr>
            <p:ph type="body" sz="quarter" idx="10"/>
          </p:nvPr>
        </p:nvSpPr>
        <p:spPr>
          <a:xfrm>
            <a:off x="662082" y="1260000"/>
            <a:ext cx="3952781" cy="577327"/>
          </a:xfrm>
        </p:spPr>
        <p:txBody>
          <a:bodyPr anchor="t" anchorCtr="0">
            <a:noAutofit/>
          </a:bodyPr>
          <a:lstStyle/>
          <a:p>
            <a:r>
              <a:rPr lang="en-GB" sz="3400">
                <a:solidFill>
                  <a:srgbClr val="FF6E00"/>
                </a:solidFill>
                <a:latin typeface="Arial" charset="0"/>
                <a:ea typeface="Arial" charset="0"/>
                <a:cs typeface="Arial" charset="0"/>
              </a:rPr>
              <a:t>What factors affect how fast you run?</a:t>
            </a:r>
          </a:p>
        </p:txBody>
      </p:sp>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00" y="5928622"/>
            <a:ext cx="12193200" cy="1016100"/>
          </a:xfrm>
          <a:prstGeom prst="rect">
            <a:avLst/>
          </a:prstGeom>
        </p:spPr>
      </p:pic>
      <p:sp>
        <p:nvSpPr>
          <p:cNvPr id="6" name="Slide Number Placeholder 5">
            <a:extLst>
              <a:ext uri="{FF2B5EF4-FFF2-40B4-BE49-F238E27FC236}">
                <a16:creationId xmlns:a16="http://schemas.microsoft.com/office/drawing/2014/main" id="{49EA87F5-8821-43B9-BF11-75866791A289}"/>
              </a:ext>
            </a:extLst>
          </p:cNvPr>
          <p:cNvSpPr>
            <a:spLocks noGrp="1"/>
          </p:cNvSpPr>
          <p:nvPr>
            <p:ph type="sldNum" sz="quarter" idx="12"/>
          </p:nvPr>
        </p:nvSpPr>
        <p:spPr/>
        <p:txBody>
          <a:bodyPr/>
          <a:lstStyle/>
          <a:p>
            <a:fld id="{704B2BD9-4D75-2144-B225-F9F846417999}" type="slidenum">
              <a:rPr lang="en-US" b="0" smtClean="0">
                <a:latin typeface="Arial" charset="0"/>
                <a:ea typeface="Arial" charset="0"/>
                <a:cs typeface="Arial" charset="0"/>
              </a:rPr>
              <a:pPr/>
              <a:t>15</a:t>
            </a:fld>
            <a:endParaRPr lang="en-US" b="0">
              <a:latin typeface="Arial" charset="0"/>
              <a:ea typeface="Arial" charset="0"/>
              <a:cs typeface="Arial" charset="0"/>
            </a:endParaRPr>
          </a:p>
        </p:txBody>
      </p:sp>
      <p:sp>
        <p:nvSpPr>
          <p:cNvPr id="11" name="object 36">
            <a:extLst>
              <a:ext uri="{FF2B5EF4-FFF2-40B4-BE49-F238E27FC236}">
                <a16:creationId xmlns:a16="http://schemas.microsoft.com/office/drawing/2014/main" id="{5B85BBC4-4DA8-4C69-A799-FD4E1B399E9C}"/>
              </a:ext>
            </a:extLst>
          </p:cNvPr>
          <p:cNvSpPr txBox="1"/>
          <p:nvPr/>
        </p:nvSpPr>
        <p:spPr>
          <a:xfrm>
            <a:off x="662084" y="2658875"/>
            <a:ext cx="3366992" cy="1107996"/>
          </a:xfrm>
          <a:prstGeom prst="rect">
            <a:avLst/>
          </a:prstGeom>
        </p:spPr>
        <p:txBody>
          <a:bodyPr vert="horz" wrap="square" lIns="0" tIns="0" rIns="0" bIns="0" rtlCol="0" anchor="t">
            <a:spAutoFit/>
          </a:bodyPr>
          <a:lstStyle/>
          <a:p>
            <a:pPr defTabSz="609493">
              <a:spcAft>
                <a:spcPts val="400"/>
              </a:spcAft>
              <a:buClr>
                <a:srgbClr val="FF6E00"/>
              </a:buClr>
              <a:buSzPct val="90000"/>
              <a:tabLst>
                <a:tab pos="926465" algn="l"/>
                <a:tab pos="927100" algn="l"/>
              </a:tabLst>
            </a:pPr>
            <a:r>
              <a:rPr lang="en-US">
                <a:solidFill>
                  <a:srgbClr val="54565A"/>
                </a:solidFill>
                <a:latin typeface="Arial" charset="0"/>
                <a:ea typeface="Arial" charset="0"/>
                <a:cs typeface="Arial" charset="0"/>
              </a:rPr>
              <a:t>Other than fitness, how many other things can you think of that might affect how fast you are able to run a marathon?</a:t>
            </a:r>
            <a:endParaRPr lang="en-US" b="1">
              <a:solidFill>
                <a:srgbClr val="FF6E00"/>
              </a:solidFill>
              <a:latin typeface="Arial" charset="0"/>
              <a:ea typeface="Arial" charset="0"/>
              <a:cs typeface="Arial" charset="0"/>
            </a:endParaRPr>
          </a:p>
        </p:txBody>
      </p:sp>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32281" y="1260988"/>
            <a:ext cx="1467699" cy="2658875"/>
          </a:xfrm>
          <a:prstGeom prst="rect">
            <a:avLst/>
          </a:prstGeom>
        </p:spPr>
      </p:pic>
      <p:pic>
        <p:nvPicPr>
          <p:cNvPr id="5" name="Picture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99980" y="1260000"/>
            <a:ext cx="1321952" cy="2659863"/>
          </a:xfrm>
          <a:prstGeom prst="rect">
            <a:avLst/>
          </a:prstGeom>
        </p:spPr>
      </p:pic>
      <p:pic>
        <p:nvPicPr>
          <p:cNvPr id="7" name="Picture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21932" y="1260000"/>
            <a:ext cx="1255455" cy="2659863"/>
          </a:xfrm>
          <a:prstGeom prst="rect">
            <a:avLst/>
          </a:prstGeom>
        </p:spPr>
      </p:pic>
      <p:pic>
        <p:nvPicPr>
          <p:cNvPr id="20" name="Picture 19"/>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477388" y="1260000"/>
            <a:ext cx="1042596" cy="2659863"/>
          </a:xfrm>
          <a:prstGeom prst="rect">
            <a:avLst/>
          </a:prstGeom>
        </p:spPr>
      </p:pic>
      <p:pic>
        <p:nvPicPr>
          <p:cNvPr id="21" name="Picture 20"/>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0519984" y="1260000"/>
            <a:ext cx="1026139" cy="2659863"/>
          </a:xfrm>
          <a:prstGeom prst="rect">
            <a:avLst/>
          </a:prstGeom>
        </p:spPr>
      </p:pic>
      <p:pic>
        <p:nvPicPr>
          <p:cNvPr id="18" name="Picture 1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1"/>
            <a:ext cx="12193200" cy="876386"/>
          </a:xfrm>
          <a:prstGeom prst="rect">
            <a:avLst/>
          </a:prstGeom>
        </p:spPr>
      </p:pic>
    </p:spTree>
    <p:extLst>
      <p:ext uri="{BB962C8B-B14F-4D97-AF65-F5344CB8AC3E}">
        <p14:creationId xmlns:p14="http://schemas.microsoft.com/office/powerpoint/2010/main" val="2027263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88D44074-5407-4CBD-AA61-426B5E30CD5A}"/>
              </a:ext>
            </a:extLst>
          </p:cNvPr>
          <p:cNvSpPr>
            <a:spLocks noGrp="1"/>
          </p:cNvSpPr>
          <p:nvPr>
            <p:ph type="body" sz="quarter" idx="10"/>
          </p:nvPr>
        </p:nvSpPr>
        <p:spPr>
          <a:xfrm>
            <a:off x="662082" y="1260000"/>
            <a:ext cx="10061336" cy="577327"/>
          </a:xfrm>
        </p:spPr>
        <p:txBody>
          <a:bodyPr anchor="t" anchorCtr="0">
            <a:noAutofit/>
          </a:bodyPr>
          <a:lstStyle/>
          <a:p>
            <a:r>
              <a:rPr lang="en-GB" sz="3400">
                <a:solidFill>
                  <a:srgbClr val="FF6E00"/>
                </a:solidFill>
                <a:latin typeface="Arial" charset="0"/>
                <a:ea typeface="Arial" charset="0"/>
                <a:cs typeface="Arial" charset="0"/>
              </a:rPr>
              <a:t>What factors affect how fast you run?</a:t>
            </a: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0" y="5928622"/>
            <a:ext cx="12193200" cy="1016100"/>
          </a:xfrm>
          <a:prstGeom prst="rect">
            <a:avLst/>
          </a:prstGeom>
        </p:spPr>
      </p:pic>
      <p:sp>
        <p:nvSpPr>
          <p:cNvPr id="6" name="Slide Number Placeholder 5">
            <a:extLst>
              <a:ext uri="{FF2B5EF4-FFF2-40B4-BE49-F238E27FC236}">
                <a16:creationId xmlns:a16="http://schemas.microsoft.com/office/drawing/2014/main" id="{49EA87F5-8821-43B9-BF11-75866791A289}"/>
              </a:ext>
            </a:extLst>
          </p:cNvPr>
          <p:cNvSpPr>
            <a:spLocks noGrp="1"/>
          </p:cNvSpPr>
          <p:nvPr>
            <p:ph type="sldNum" sz="quarter" idx="12"/>
          </p:nvPr>
        </p:nvSpPr>
        <p:spPr/>
        <p:txBody>
          <a:bodyPr/>
          <a:lstStyle/>
          <a:p>
            <a:fld id="{704B2BD9-4D75-2144-B225-F9F846417999}" type="slidenum">
              <a:rPr lang="en-US" b="0" smtClean="0">
                <a:latin typeface="Arial" charset="0"/>
                <a:ea typeface="Arial" charset="0"/>
                <a:cs typeface="Arial" charset="0"/>
              </a:rPr>
              <a:pPr/>
              <a:t>16</a:t>
            </a:fld>
            <a:endParaRPr lang="en-US" b="0">
              <a:latin typeface="Arial" charset="0"/>
              <a:ea typeface="Arial" charset="0"/>
              <a:cs typeface="Arial" charset="0"/>
            </a:endParaRPr>
          </a:p>
        </p:txBody>
      </p:sp>
      <p:sp>
        <p:nvSpPr>
          <p:cNvPr id="9" name="object 36">
            <a:extLst>
              <a:ext uri="{FF2B5EF4-FFF2-40B4-BE49-F238E27FC236}">
                <a16:creationId xmlns:a16="http://schemas.microsoft.com/office/drawing/2014/main" id="{5B85BBC4-4DA8-4C69-A799-FD4E1B399E9C}"/>
              </a:ext>
            </a:extLst>
          </p:cNvPr>
          <p:cNvSpPr txBox="1"/>
          <p:nvPr/>
        </p:nvSpPr>
        <p:spPr>
          <a:xfrm>
            <a:off x="662083" y="1980000"/>
            <a:ext cx="7267480" cy="307777"/>
          </a:xfrm>
          <a:prstGeom prst="rect">
            <a:avLst/>
          </a:prstGeom>
        </p:spPr>
        <p:txBody>
          <a:bodyPr vert="horz" wrap="square" lIns="0" tIns="0" rIns="0" bIns="0" rtlCol="0" anchor="t">
            <a:spAutoFit/>
          </a:bodyPr>
          <a:lstStyle/>
          <a:p>
            <a:pPr defTabSz="609493">
              <a:lnSpc>
                <a:spcPts val="2400"/>
              </a:lnSpc>
              <a:spcAft>
                <a:spcPts val="400"/>
              </a:spcAft>
              <a:buClr>
                <a:srgbClr val="FF6E00"/>
              </a:buClr>
              <a:buSzPct val="90000"/>
              <a:tabLst>
                <a:tab pos="926465" algn="l"/>
                <a:tab pos="927100" algn="l"/>
              </a:tabLst>
            </a:pPr>
            <a:r>
              <a:rPr lang="en-US">
                <a:solidFill>
                  <a:srgbClr val="54565A"/>
                </a:solidFill>
                <a:latin typeface="Arial" charset="0"/>
                <a:ea typeface="Arial" charset="0"/>
                <a:cs typeface="Arial" charset="0"/>
              </a:rPr>
              <a:t>Think about the following areas;</a:t>
            </a:r>
          </a:p>
        </p:txBody>
      </p:sp>
      <p:sp>
        <p:nvSpPr>
          <p:cNvPr id="12" name="object 36">
            <a:extLst>
              <a:ext uri="{FF2B5EF4-FFF2-40B4-BE49-F238E27FC236}">
                <a16:creationId xmlns:a16="http://schemas.microsoft.com/office/drawing/2014/main" id="{5B85BBC4-4DA8-4C69-A799-FD4E1B399E9C}"/>
              </a:ext>
            </a:extLst>
          </p:cNvPr>
          <p:cNvSpPr txBox="1"/>
          <p:nvPr/>
        </p:nvSpPr>
        <p:spPr>
          <a:xfrm>
            <a:off x="662083" y="2385082"/>
            <a:ext cx="2649154" cy="1261884"/>
          </a:xfrm>
          <a:prstGeom prst="rect">
            <a:avLst/>
          </a:prstGeom>
        </p:spPr>
        <p:txBody>
          <a:bodyPr vert="horz" wrap="square" lIns="0" tIns="0" rIns="0" bIns="0" rtlCol="0" anchor="t">
            <a:spAutoFit/>
          </a:bodyPr>
          <a:lstStyle/>
          <a:p>
            <a:pPr marL="342900" indent="-342900" defTabSz="609493">
              <a:spcAft>
                <a:spcPts val="400"/>
              </a:spcAft>
              <a:buClr>
                <a:srgbClr val="FF6E00"/>
              </a:buClr>
              <a:buSzPct val="90000"/>
              <a:buFont typeface="Wingdings" charset="2"/>
              <a:buChar char="v"/>
              <a:tabLst>
                <a:tab pos="926465" algn="l"/>
                <a:tab pos="927100" algn="l"/>
              </a:tabLst>
            </a:pPr>
            <a:r>
              <a:rPr lang="en-US">
                <a:solidFill>
                  <a:srgbClr val="54565A"/>
                </a:solidFill>
                <a:latin typeface="Arial" charset="0"/>
                <a:ea typeface="Arial" charset="0"/>
                <a:cs typeface="Arial" charset="0"/>
              </a:rPr>
              <a:t>Individual</a:t>
            </a:r>
          </a:p>
          <a:p>
            <a:pPr marL="342900" indent="-342900" defTabSz="609493">
              <a:spcAft>
                <a:spcPts val="400"/>
              </a:spcAft>
              <a:buClr>
                <a:srgbClr val="FF6E00"/>
              </a:buClr>
              <a:buSzPct val="90000"/>
              <a:buFont typeface="Wingdings" charset="2"/>
              <a:buChar char="v"/>
              <a:tabLst>
                <a:tab pos="926465" algn="l"/>
                <a:tab pos="927100" algn="l"/>
              </a:tabLst>
            </a:pPr>
            <a:r>
              <a:rPr lang="en-US">
                <a:solidFill>
                  <a:srgbClr val="54565A"/>
                </a:solidFill>
                <a:latin typeface="Arial" charset="0"/>
                <a:ea typeface="Arial" charset="0"/>
                <a:cs typeface="Arial" charset="0"/>
              </a:rPr>
              <a:t>Equipment</a:t>
            </a:r>
          </a:p>
          <a:p>
            <a:pPr marL="342900" indent="-342900" defTabSz="609493">
              <a:spcAft>
                <a:spcPts val="400"/>
              </a:spcAft>
              <a:buClr>
                <a:srgbClr val="FF6E00"/>
              </a:buClr>
              <a:buSzPct val="90000"/>
              <a:buFont typeface="Wingdings" charset="2"/>
              <a:buChar char="v"/>
              <a:tabLst>
                <a:tab pos="926465" algn="l"/>
                <a:tab pos="927100" algn="l"/>
              </a:tabLst>
            </a:pPr>
            <a:r>
              <a:rPr lang="en-US">
                <a:solidFill>
                  <a:srgbClr val="54565A"/>
                </a:solidFill>
                <a:latin typeface="Arial" charset="0"/>
                <a:ea typeface="Arial" charset="0"/>
                <a:cs typeface="Arial" charset="0"/>
              </a:rPr>
              <a:t>Environment</a:t>
            </a:r>
          </a:p>
          <a:p>
            <a:pPr marL="342900" indent="-342900" defTabSz="609493">
              <a:spcAft>
                <a:spcPts val="400"/>
              </a:spcAft>
              <a:buClr>
                <a:srgbClr val="FF6E00"/>
              </a:buClr>
              <a:buSzPct val="90000"/>
              <a:buFont typeface="Wingdings" charset="2"/>
              <a:buChar char="v"/>
              <a:tabLst>
                <a:tab pos="926465" algn="l"/>
                <a:tab pos="927100" algn="l"/>
              </a:tabLst>
            </a:pPr>
            <a:r>
              <a:rPr lang="en-US">
                <a:solidFill>
                  <a:srgbClr val="54565A"/>
                </a:solidFill>
                <a:latin typeface="Arial" charset="0"/>
                <a:ea typeface="Arial" charset="0"/>
                <a:cs typeface="Arial" charset="0"/>
              </a:rPr>
              <a:t>Psychological</a:t>
            </a:r>
          </a:p>
        </p:txBody>
      </p:sp>
      <p:sp>
        <p:nvSpPr>
          <p:cNvPr id="13" name="Text Placeholder 2">
            <a:extLst>
              <a:ext uri="{FF2B5EF4-FFF2-40B4-BE49-F238E27FC236}">
                <a16:creationId xmlns:a16="http://schemas.microsoft.com/office/drawing/2014/main" id="{88D44074-5407-4CBD-AA61-426B5E30CD5A}"/>
              </a:ext>
            </a:extLst>
          </p:cNvPr>
          <p:cNvSpPr>
            <a:spLocks noGrp="1"/>
          </p:cNvSpPr>
          <p:nvPr>
            <p:ph type="body" sz="quarter" idx="10"/>
          </p:nvPr>
        </p:nvSpPr>
        <p:spPr>
          <a:xfrm>
            <a:off x="662082" y="5329623"/>
            <a:ext cx="10061336" cy="577327"/>
          </a:xfrm>
        </p:spPr>
        <p:txBody>
          <a:bodyPr anchor="t" anchorCtr="0">
            <a:noAutofit/>
          </a:bodyPr>
          <a:lstStyle/>
          <a:p>
            <a:r>
              <a:rPr lang="en-GB" sz="3400" cap="none" dirty="0">
                <a:solidFill>
                  <a:srgbClr val="FF6E00"/>
                </a:solidFill>
                <a:latin typeface="Arial" charset="0"/>
                <a:ea typeface="Arial" charset="0"/>
                <a:cs typeface="Arial" charset="0"/>
              </a:rPr>
              <a:t>How many did you get?</a:t>
            </a:r>
          </a:p>
        </p:txBody>
      </p:sp>
      <p:sp>
        <p:nvSpPr>
          <p:cNvPr id="15" name="TextBox 14">
            <a:extLst>
              <a:ext uri="{FF2B5EF4-FFF2-40B4-BE49-F238E27FC236}">
                <a16:creationId xmlns:a16="http://schemas.microsoft.com/office/drawing/2014/main" id="{BABF2A4D-A78E-42F9-8D86-13B8791CC3F4}"/>
              </a:ext>
            </a:extLst>
          </p:cNvPr>
          <p:cNvSpPr txBox="1"/>
          <p:nvPr/>
        </p:nvSpPr>
        <p:spPr>
          <a:xfrm>
            <a:off x="2343465" y="3968466"/>
            <a:ext cx="1762274" cy="646331"/>
          </a:xfrm>
          <a:prstGeom prst="rect">
            <a:avLst/>
          </a:prstGeom>
          <a:noFill/>
        </p:spPr>
        <p:txBody>
          <a:bodyPr wrap="square" rtlCol="0">
            <a:spAutoFit/>
          </a:bodyPr>
          <a:lstStyle/>
          <a:p>
            <a:r>
              <a:rPr lang="en-GB">
                <a:solidFill>
                  <a:srgbClr val="FF6E00"/>
                </a:solidFill>
                <a:latin typeface="Arial" charset="0"/>
                <a:ea typeface="Arial" charset="0"/>
                <a:cs typeface="Arial" charset="0"/>
              </a:rPr>
              <a:t>Running surface</a:t>
            </a:r>
          </a:p>
        </p:txBody>
      </p:sp>
      <p:sp>
        <p:nvSpPr>
          <p:cNvPr id="17" name="TextBox 16">
            <a:extLst>
              <a:ext uri="{FF2B5EF4-FFF2-40B4-BE49-F238E27FC236}">
                <a16:creationId xmlns:a16="http://schemas.microsoft.com/office/drawing/2014/main" id="{CF2DD45B-B43A-4713-B322-93D0FFAFA1C9}"/>
              </a:ext>
            </a:extLst>
          </p:cNvPr>
          <p:cNvSpPr txBox="1"/>
          <p:nvPr/>
        </p:nvSpPr>
        <p:spPr>
          <a:xfrm>
            <a:off x="2938044" y="3151802"/>
            <a:ext cx="1762274" cy="369332"/>
          </a:xfrm>
          <a:prstGeom prst="rect">
            <a:avLst/>
          </a:prstGeom>
          <a:noFill/>
        </p:spPr>
        <p:txBody>
          <a:bodyPr wrap="square" rtlCol="0">
            <a:spAutoFit/>
          </a:bodyPr>
          <a:lstStyle/>
          <a:p>
            <a:r>
              <a:rPr lang="en-GB" dirty="0">
                <a:solidFill>
                  <a:srgbClr val="FF6E00"/>
                </a:solidFill>
                <a:latin typeface="Arial" charset="0"/>
                <a:ea typeface="Arial" charset="0"/>
                <a:cs typeface="Arial" charset="0"/>
              </a:rPr>
              <a:t>Altitude</a:t>
            </a:r>
          </a:p>
        </p:txBody>
      </p:sp>
      <p:sp>
        <p:nvSpPr>
          <p:cNvPr id="18" name="TextBox 17">
            <a:extLst>
              <a:ext uri="{FF2B5EF4-FFF2-40B4-BE49-F238E27FC236}">
                <a16:creationId xmlns:a16="http://schemas.microsoft.com/office/drawing/2014/main" id="{710389D8-0117-43E3-8AC2-85C02C6B5041}"/>
              </a:ext>
            </a:extLst>
          </p:cNvPr>
          <p:cNvSpPr txBox="1"/>
          <p:nvPr/>
        </p:nvSpPr>
        <p:spPr>
          <a:xfrm>
            <a:off x="873186" y="3944393"/>
            <a:ext cx="1762274" cy="369332"/>
          </a:xfrm>
          <a:prstGeom prst="rect">
            <a:avLst/>
          </a:prstGeom>
          <a:noFill/>
        </p:spPr>
        <p:txBody>
          <a:bodyPr wrap="square" rtlCol="0">
            <a:spAutoFit/>
          </a:bodyPr>
          <a:lstStyle/>
          <a:p>
            <a:r>
              <a:rPr lang="en-GB" dirty="0">
                <a:solidFill>
                  <a:srgbClr val="FF6E00"/>
                </a:solidFill>
                <a:latin typeface="Arial" charset="0"/>
                <a:ea typeface="Arial" charset="0"/>
                <a:cs typeface="Arial" charset="0"/>
              </a:rPr>
              <a:t>slope</a:t>
            </a:r>
          </a:p>
        </p:txBody>
      </p:sp>
      <p:sp>
        <p:nvSpPr>
          <p:cNvPr id="19" name="TextBox 18">
            <a:extLst>
              <a:ext uri="{FF2B5EF4-FFF2-40B4-BE49-F238E27FC236}">
                <a16:creationId xmlns:a16="http://schemas.microsoft.com/office/drawing/2014/main" id="{0664E7CF-56F0-447B-B1CF-708823FB73C6}"/>
              </a:ext>
            </a:extLst>
          </p:cNvPr>
          <p:cNvSpPr txBox="1"/>
          <p:nvPr/>
        </p:nvSpPr>
        <p:spPr>
          <a:xfrm>
            <a:off x="4333753" y="3387778"/>
            <a:ext cx="2060083" cy="646331"/>
          </a:xfrm>
          <a:prstGeom prst="rect">
            <a:avLst/>
          </a:prstGeom>
          <a:noFill/>
        </p:spPr>
        <p:txBody>
          <a:bodyPr wrap="square" rtlCol="0">
            <a:spAutoFit/>
          </a:bodyPr>
          <a:lstStyle/>
          <a:p>
            <a:r>
              <a:rPr lang="en-GB" dirty="0">
                <a:solidFill>
                  <a:srgbClr val="FF6E00"/>
                </a:solidFill>
                <a:latin typeface="Arial" charset="0"/>
                <a:ea typeface="Arial" charset="0"/>
                <a:cs typeface="Arial" charset="0"/>
              </a:rPr>
              <a:t>Tightness of bends</a:t>
            </a:r>
          </a:p>
        </p:txBody>
      </p:sp>
      <p:sp>
        <p:nvSpPr>
          <p:cNvPr id="20" name="TextBox 19">
            <a:extLst>
              <a:ext uri="{FF2B5EF4-FFF2-40B4-BE49-F238E27FC236}">
                <a16:creationId xmlns:a16="http://schemas.microsoft.com/office/drawing/2014/main" id="{3F2F23DA-90C5-43F9-917C-803BB8E9FA8D}"/>
              </a:ext>
            </a:extLst>
          </p:cNvPr>
          <p:cNvSpPr txBox="1"/>
          <p:nvPr/>
        </p:nvSpPr>
        <p:spPr>
          <a:xfrm>
            <a:off x="1071513" y="4829649"/>
            <a:ext cx="1762274" cy="369332"/>
          </a:xfrm>
          <a:prstGeom prst="rect">
            <a:avLst/>
          </a:prstGeom>
          <a:noFill/>
        </p:spPr>
        <p:txBody>
          <a:bodyPr wrap="square" rtlCol="0">
            <a:spAutoFit/>
          </a:bodyPr>
          <a:lstStyle/>
          <a:p>
            <a:r>
              <a:rPr lang="en-GB" dirty="0">
                <a:solidFill>
                  <a:srgbClr val="FF6E00"/>
                </a:solidFill>
                <a:latin typeface="Arial" charset="0"/>
                <a:ea typeface="Arial" charset="0"/>
                <a:cs typeface="Arial" charset="0"/>
              </a:rPr>
              <a:t>temperature</a:t>
            </a:r>
          </a:p>
        </p:txBody>
      </p:sp>
      <p:sp>
        <p:nvSpPr>
          <p:cNvPr id="21" name="TextBox 20">
            <a:extLst>
              <a:ext uri="{FF2B5EF4-FFF2-40B4-BE49-F238E27FC236}">
                <a16:creationId xmlns:a16="http://schemas.microsoft.com/office/drawing/2014/main" id="{B9785341-505C-4A85-8477-CE336F576B40}"/>
              </a:ext>
            </a:extLst>
          </p:cNvPr>
          <p:cNvSpPr txBox="1"/>
          <p:nvPr/>
        </p:nvSpPr>
        <p:spPr>
          <a:xfrm>
            <a:off x="7796001" y="2325159"/>
            <a:ext cx="1762274" cy="305233"/>
          </a:xfrm>
          <a:prstGeom prst="rect">
            <a:avLst/>
          </a:prstGeom>
          <a:noFill/>
        </p:spPr>
        <p:txBody>
          <a:bodyPr wrap="square" rtlCol="0">
            <a:spAutoFit/>
          </a:bodyPr>
          <a:lstStyle/>
          <a:p>
            <a:r>
              <a:rPr lang="en-GB" dirty="0">
                <a:solidFill>
                  <a:schemeClr val="bg1">
                    <a:lumMod val="50000"/>
                  </a:schemeClr>
                </a:solidFill>
                <a:latin typeface="Arial" charset="0"/>
                <a:ea typeface="Arial" charset="0"/>
                <a:cs typeface="Arial" charset="0"/>
              </a:rPr>
              <a:t>Heart rate</a:t>
            </a:r>
          </a:p>
        </p:txBody>
      </p:sp>
      <p:sp>
        <p:nvSpPr>
          <p:cNvPr id="22" name="TextBox 21">
            <a:extLst>
              <a:ext uri="{FF2B5EF4-FFF2-40B4-BE49-F238E27FC236}">
                <a16:creationId xmlns:a16="http://schemas.microsoft.com/office/drawing/2014/main" id="{CF7DB9CA-831E-4160-B8BC-3B2EB7EB62A1}"/>
              </a:ext>
            </a:extLst>
          </p:cNvPr>
          <p:cNvSpPr txBox="1"/>
          <p:nvPr/>
        </p:nvSpPr>
        <p:spPr>
          <a:xfrm>
            <a:off x="7035127" y="3739191"/>
            <a:ext cx="1762274" cy="369332"/>
          </a:xfrm>
          <a:prstGeom prst="rect">
            <a:avLst/>
          </a:prstGeom>
          <a:noFill/>
        </p:spPr>
        <p:txBody>
          <a:bodyPr wrap="square" rtlCol="0">
            <a:spAutoFit/>
          </a:bodyPr>
          <a:lstStyle/>
          <a:p>
            <a:r>
              <a:rPr lang="en-GB">
                <a:solidFill>
                  <a:srgbClr val="8F1639"/>
                </a:solidFill>
                <a:latin typeface="Arial" charset="0"/>
                <a:ea typeface="Arial" charset="0"/>
                <a:cs typeface="Arial" charset="0"/>
              </a:rPr>
              <a:t>Clothing</a:t>
            </a:r>
          </a:p>
        </p:txBody>
      </p:sp>
      <p:sp>
        <p:nvSpPr>
          <p:cNvPr id="23" name="TextBox 22">
            <a:extLst>
              <a:ext uri="{FF2B5EF4-FFF2-40B4-BE49-F238E27FC236}">
                <a16:creationId xmlns:a16="http://schemas.microsoft.com/office/drawing/2014/main" id="{BB4D8048-CDE4-46E9-BB11-1C31EFC1219D}"/>
              </a:ext>
            </a:extLst>
          </p:cNvPr>
          <p:cNvSpPr txBox="1"/>
          <p:nvPr/>
        </p:nvSpPr>
        <p:spPr>
          <a:xfrm>
            <a:off x="6225486" y="4630449"/>
            <a:ext cx="1762274" cy="369332"/>
          </a:xfrm>
          <a:prstGeom prst="rect">
            <a:avLst/>
          </a:prstGeom>
          <a:noFill/>
        </p:spPr>
        <p:txBody>
          <a:bodyPr wrap="square" rtlCol="0">
            <a:spAutoFit/>
          </a:bodyPr>
          <a:lstStyle/>
          <a:p>
            <a:r>
              <a:rPr lang="en-GB">
                <a:solidFill>
                  <a:srgbClr val="8F1639"/>
                </a:solidFill>
                <a:latin typeface="Arial" charset="0"/>
                <a:ea typeface="Arial" charset="0"/>
                <a:cs typeface="Arial" charset="0"/>
              </a:rPr>
              <a:t>Running shoes</a:t>
            </a:r>
          </a:p>
        </p:txBody>
      </p:sp>
      <p:sp>
        <p:nvSpPr>
          <p:cNvPr id="24" name="TextBox 23">
            <a:extLst>
              <a:ext uri="{FF2B5EF4-FFF2-40B4-BE49-F238E27FC236}">
                <a16:creationId xmlns:a16="http://schemas.microsoft.com/office/drawing/2014/main" id="{B8CD2679-ED11-4D7B-81E5-50A84A4E0952}"/>
              </a:ext>
            </a:extLst>
          </p:cNvPr>
          <p:cNvSpPr txBox="1"/>
          <p:nvPr/>
        </p:nvSpPr>
        <p:spPr>
          <a:xfrm>
            <a:off x="3763755" y="4683772"/>
            <a:ext cx="1762274" cy="369332"/>
          </a:xfrm>
          <a:prstGeom prst="rect">
            <a:avLst/>
          </a:prstGeom>
          <a:noFill/>
        </p:spPr>
        <p:txBody>
          <a:bodyPr wrap="square" rtlCol="0">
            <a:spAutoFit/>
          </a:bodyPr>
          <a:lstStyle/>
          <a:p>
            <a:r>
              <a:rPr lang="en-GB" dirty="0">
                <a:solidFill>
                  <a:srgbClr val="FF6E00"/>
                </a:solidFill>
                <a:latin typeface="Arial" charset="0"/>
                <a:ea typeface="Arial" charset="0"/>
                <a:cs typeface="Arial" charset="0"/>
              </a:rPr>
              <a:t>Wind strength</a:t>
            </a:r>
          </a:p>
        </p:txBody>
      </p:sp>
      <p:sp>
        <p:nvSpPr>
          <p:cNvPr id="25" name="TextBox 24">
            <a:extLst>
              <a:ext uri="{FF2B5EF4-FFF2-40B4-BE49-F238E27FC236}">
                <a16:creationId xmlns:a16="http://schemas.microsoft.com/office/drawing/2014/main" id="{41E1BBF4-437C-4C57-8820-6D43C8CB4D7D}"/>
              </a:ext>
            </a:extLst>
          </p:cNvPr>
          <p:cNvSpPr txBox="1"/>
          <p:nvPr/>
        </p:nvSpPr>
        <p:spPr>
          <a:xfrm>
            <a:off x="9765582" y="3186300"/>
            <a:ext cx="1762274" cy="305233"/>
          </a:xfrm>
          <a:prstGeom prst="rect">
            <a:avLst/>
          </a:prstGeom>
          <a:noFill/>
        </p:spPr>
        <p:txBody>
          <a:bodyPr wrap="square" rtlCol="0">
            <a:spAutoFit/>
          </a:bodyPr>
          <a:lstStyle/>
          <a:p>
            <a:r>
              <a:rPr lang="en-GB" dirty="0">
                <a:solidFill>
                  <a:schemeClr val="bg1">
                    <a:lumMod val="50000"/>
                  </a:schemeClr>
                </a:solidFill>
                <a:latin typeface="Arial" charset="0"/>
                <a:ea typeface="Arial" charset="0"/>
                <a:cs typeface="Arial" charset="0"/>
              </a:rPr>
              <a:t>gender</a:t>
            </a:r>
          </a:p>
        </p:txBody>
      </p:sp>
      <p:sp>
        <p:nvSpPr>
          <p:cNvPr id="26" name="TextBox 25">
            <a:extLst>
              <a:ext uri="{FF2B5EF4-FFF2-40B4-BE49-F238E27FC236}">
                <a16:creationId xmlns:a16="http://schemas.microsoft.com/office/drawing/2014/main" id="{CB435948-781E-4DC6-933A-14ED01EE70F8}"/>
              </a:ext>
            </a:extLst>
          </p:cNvPr>
          <p:cNvSpPr txBox="1"/>
          <p:nvPr/>
        </p:nvSpPr>
        <p:spPr>
          <a:xfrm>
            <a:off x="5658211" y="2008445"/>
            <a:ext cx="1762274" cy="305233"/>
          </a:xfrm>
          <a:prstGeom prst="rect">
            <a:avLst/>
          </a:prstGeom>
          <a:noFill/>
        </p:spPr>
        <p:txBody>
          <a:bodyPr wrap="square" rtlCol="0">
            <a:spAutoFit/>
          </a:bodyPr>
          <a:lstStyle/>
          <a:p>
            <a:r>
              <a:rPr lang="en-GB" dirty="0">
                <a:solidFill>
                  <a:schemeClr val="bg1">
                    <a:lumMod val="50000"/>
                  </a:schemeClr>
                </a:solidFill>
                <a:latin typeface="Arial" charset="0"/>
                <a:ea typeface="Arial" charset="0"/>
                <a:cs typeface="Arial" charset="0"/>
              </a:rPr>
              <a:t>Muscle mass</a:t>
            </a:r>
          </a:p>
        </p:txBody>
      </p:sp>
      <p:sp>
        <p:nvSpPr>
          <p:cNvPr id="27" name="TextBox 26">
            <a:extLst>
              <a:ext uri="{FF2B5EF4-FFF2-40B4-BE49-F238E27FC236}">
                <a16:creationId xmlns:a16="http://schemas.microsoft.com/office/drawing/2014/main" id="{2D2A97D0-AFD7-4B07-81FC-FCA39109183A}"/>
              </a:ext>
            </a:extLst>
          </p:cNvPr>
          <p:cNvSpPr txBox="1"/>
          <p:nvPr/>
        </p:nvSpPr>
        <p:spPr>
          <a:xfrm>
            <a:off x="7549971" y="3091614"/>
            <a:ext cx="1762274" cy="305233"/>
          </a:xfrm>
          <a:prstGeom prst="rect">
            <a:avLst/>
          </a:prstGeom>
          <a:noFill/>
        </p:spPr>
        <p:txBody>
          <a:bodyPr wrap="square" rtlCol="0">
            <a:spAutoFit/>
          </a:bodyPr>
          <a:lstStyle/>
          <a:p>
            <a:r>
              <a:rPr lang="en-GB" dirty="0">
                <a:solidFill>
                  <a:schemeClr val="bg1">
                    <a:lumMod val="50000"/>
                  </a:schemeClr>
                </a:solidFill>
                <a:latin typeface="Arial" charset="0"/>
                <a:ea typeface="Arial" charset="0"/>
                <a:cs typeface="Arial" charset="0"/>
              </a:rPr>
              <a:t>weight</a:t>
            </a:r>
          </a:p>
        </p:txBody>
      </p:sp>
      <p:sp>
        <p:nvSpPr>
          <p:cNvPr id="28" name="TextBox 27">
            <a:extLst>
              <a:ext uri="{FF2B5EF4-FFF2-40B4-BE49-F238E27FC236}">
                <a16:creationId xmlns:a16="http://schemas.microsoft.com/office/drawing/2014/main" id="{2B8066F3-1ED6-4D03-B989-BB588D25143E}"/>
              </a:ext>
            </a:extLst>
          </p:cNvPr>
          <p:cNvSpPr txBox="1"/>
          <p:nvPr/>
        </p:nvSpPr>
        <p:spPr>
          <a:xfrm>
            <a:off x="8452718" y="1780693"/>
            <a:ext cx="1762274" cy="369332"/>
          </a:xfrm>
          <a:prstGeom prst="rect">
            <a:avLst/>
          </a:prstGeom>
          <a:noFill/>
        </p:spPr>
        <p:txBody>
          <a:bodyPr wrap="square" rtlCol="0">
            <a:spAutoFit/>
          </a:bodyPr>
          <a:lstStyle/>
          <a:p>
            <a:r>
              <a:rPr lang="en-GB" dirty="0">
                <a:solidFill>
                  <a:schemeClr val="bg1">
                    <a:lumMod val="50000"/>
                  </a:schemeClr>
                </a:solidFill>
                <a:latin typeface="Arial" charset="0"/>
                <a:ea typeface="Arial" charset="0"/>
                <a:cs typeface="Arial" charset="0"/>
              </a:rPr>
              <a:t>Age</a:t>
            </a:r>
          </a:p>
        </p:txBody>
      </p:sp>
      <p:sp>
        <p:nvSpPr>
          <p:cNvPr id="29" name="TextBox 28">
            <a:extLst>
              <a:ext uri="{FF2B5EF4-FFF2-40B4-BE49-F238E27FC236}">
                <a16:creationId xmlns:a16="http://schemas.microsoft.com/office/drawing/2014/main" id="{CAD21A83-D724-4144-940E-858E8126BB6A}"/>
              </a:ext>
            </a:extLst>
          </p:cNvPr>
          <p:cNvSpPr txBox="1"/>
          <p:nvPr/>
        </p:nvSpPr>
        <p:spPr>
          <a:xfrm>
            <a:off x="5165811" y="2808392"/>
            <a:ext cx="1762274" cy="305233"/>
          </a:xfrm>
          <a:prstGeom prst="rect">
            <a:avLst/>
          </a:prstGeom>
          <a:noFill/>
        </p:spPr>
        <p:txBody>
          <a:bodyPr wrap="square" rtlCol="0">
            <a:spAutoFit/>
          </a:bodyPr>
          <a:lstStyle/>
          <a:p>
            <a:r>
              <a:rPr lang="en-GB" dirty="0">
                <a:solidFill>
                  <a:schemeClr val="bg1">
                    <a:lumMod val="50000"/>
                  </a:schemeClr>
                </a:solidFill>
                <a:latin typeface="Arial" charset="0"/>
                <a:ea typeface="Arial" charset="0"/>
                <a:cs typeface="Arial" charset="0"/>
              </a:rPr>
              <a:t>strength</a:t>
            </a:r>
          </a:p>
        </p:txBody>
      </p:sp>
      <p:sp>
        <p:nvSpPr>
          <p:cNvPr id="30" name="TextBox 29">
            <a:extLst>
              <a:ext uri="{FF2B5EF4-FFF2-40B4-BE49-F238E27FC236}">
                <a16:creationId xmlns:a16="http://schemas.microsoft.com/office/drawing/2014/main" id="{1B088DE1-AA12-47A2-828C-5F9DC732A3C6}"/>
              </a:ext>
            </a:extLst>
          </p:cNvPr>
          <p:cNvSpPr txBox="1"/>
          <p:nvPr/>
        </p:nvSpPr>
        <p:spPr>
          <a:xfrm>
            <a:off x="10042696" y="4660310"/>
            <a:ext cx="1762274" cy="369332"/>
          </a:xfrm>
          <a:prstGeom prst="rect">
            <a:avLst/>
          </a:prstGeom>
          <a:noFill/>
        </p:spPr>
        <p:txBody>
          <a:bodyPr wrap="square" rtlCol="0">
            <a:spAutoFit/>
          </a:bodyPr>
          <a:lstStyle/>
          <a:p>
            <a:r>
              <a:rPr lang="en-GB">
                <a:solidFill>
                  <a:schemeClr val="bg2">
                    <a:lumMod val="75000"/>
                  </a:schemeClr>
                </a:solidFill>
                <a:latin typeface="Arial" charset="0"/>
                <a:ea typeface="Arial" charset="0"/>
                <a:cs typeface="Arial" charset="0"/>
              </a:rPr>
              <a:t>mindset</a:t>
            </a:r>
          </a:p>
        </p:txBody>
      </p:sp>
      <p:sp>
        <p:nvSpPr>
          <p:cNvPr id="31" name="TextBox 30">
            <a:extLst>
              <a:ext uri="{FF2B5EF4-FFF2-40B4-BE49-F238E27FC236}">
                <a16:creationId xmlns:a16="http://schemas.microsoft.com/office/drawing/2014/main" id="{403ACE3C-CB27-47A9-AFCE-969725A788A1}"/>
              </a:ext>
            </a:extLst>
          </p:cNvPr>
          <p:cNvSpPr txBox="1"/>
          <p:nvPr/>
        </p:nvSpPr>
        <p:spPr>
          <a:xfrm>
            <a:off x="9164310" y="5362564"/>
            <a:ext cx="1762274" cy="369332"/>
          </a:xfrm>
          <a:prstGeom prst="rect">
            <a:avLst/>
          </a:prstGeom>
          <a:noFill/>
        </p:spPr>
        <p:txBody>
          <a:bodyPr wrap="square" rtlCol="0">
            <a:spAutoFit/>
          </a:bodyPr>
          <a:lstStyle/>
          <a:p>
            <a:r>
              <a:rPr lang="en-GB" dirty="0">
                <a:solidFill>
                  <a:schemeClr val="bg2">
                    <a:lumMod val="75000"/>
                  </a:schemeClr>
                </a:solidFill>
                <a:latin typeface="Arial" charset="0"/>
                <a:ea typeface="Arial" charset="0"/>
                <a:cs typeface="Arial" charset="0"/>
              </a:rPr>
              <a:t>crowd</a:t>
            </a:r>
          </a:p>
        </p:txBody>
      </p:sp>
      <p:sp>
        <p:nvSpPr>
          <p:cNvPr id="32" name="TextBox 31">
            <a:extLst>
              <a:ext uri="{FF2B5EF4-FFF2-40B4-BE49-F238E27FC236}">
                <a16:creationId xmlns:a16="http://schemas.microsoft.com/office/drawing/2014/main" id="{A17D29E5-1DDF-4686-AB5D-793F59D64586}"/>
              </a:ext>
            </a:extLst>
          </p:cNvPr>
          <p:cNvSpPr txBox="1"/>
          <p:nvPr/>
        </p:nvSpPr>
        <p:spPr>
          <a:xfrm>
            <a:off x="8607357" y="4632642"/>
            <a:ext cx="1762274" cy="369332"/>
          </a:xfrm>
          <a:prstGeom prst="rect">
            <a:avLst/>
          </a:prstGeom>
          <a:noFill/>
        </p:spPr>
        <p:txBody>
          <a:bodyPr wrap="square" rtlCol="0">
            <a:spAutoFit/>
          </a:bodyPr>
          <a:lstStyle/>
          <a:p>
            <a:r>
              <a:rPr lang="en-GB" dirty="0">
                <a:solidFill>
                  <a:schemeClr val="bg2">
                    <a:lumMod val="75000"/>
                  </a:schemeClr>
                </a:solidFill>
                <a:latin typeface="Arial" charset="0"/>
                <a:ea typeface="Arial" charset="0"/>
                <a:cs typeface="Arial" charset="0"/>
              </a:rPr>
              <a:t>mood</a:t>
            </a:r>
          </a:p>
        </p:txBody>
      </p:sp>
      <p:pic>
        <p:nvPicPr>
          <p:cNvPr id="33" name="Picture 3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
            <a:ext cx="12193200" cy="876386"/>
          </a:xfrm>
          <a:prstGeom prst="rect">
            <a:avLst/>
          </a:prstGeom>
        </p:spPr>
      </p:pic>
    </p:spTree>
    <p:extLst>
      <p:ext uri="{BB962C8B-B14F-4D97-AF65-F5344CB8AC3E}">
        <p14:creationId xmlns:p14="http://schemas.microsoft.com/office/powerpoint/2010/main" val="210120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0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14000"/>
                                  </p:stCondLst>
                                  <p:childTnLst>
                                    <p:set>
                                      <p:cBhvr>
                                        <p:cTn id="56" dur="1" fill="hold">
                                          <p:stCondLst>
                                            <p:cond delay="0"/>
                                          </p:stCondLst>
                                        </p:cTn>
                                        <p:tgtEl>
                                          <p:spTgt spid="15"/>
                                        </p:tgtEl>
                                        <p:attrNameLst>
                                          <p:attrName>style.visibility</p:attrName>
                                        </p:attrNameLst>
                                      </p:cBhvr>
                                      <p:to>
                                        <p:strVal val="visible"/>
                                      </p:to>
                                    </p:set>
                                  </p:childTnLst>
                                </p:cTn>
                              </p:par>
                              <p:par>
                                <p:cTn id="57" presetID="1" presetClass="entr" presetSubtype="0" fill="hold" grpId="0" nodeType="withEffect">
                                  <p:stCondLst>
                                    <p:cond delay="1500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par>
                                <p:cTn id="67" presetID="1" presetClass="entr" presetSubtype="0" fill="hold" grpId="0" nodeType="withEffect">
                                  <p:stCondLst>
                                    <p:cond delay="20000"/>
                                  </p:stCondLst>
                                  <p:childTnLst>
                                    <p:set>
                                      <p:cBhvr>
                                        <p:cTn id="6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5"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00" y="1"/>
            <a:ext cx="12193200" cy="6858000"/>
          </a:xfrm>
          <a:prstGeom prst="rect">
            <a:avLst/>
          </a:prstGeom>
        </p:spPr>
      </p:pic>
      <p:sp>
        <p:nvSpPr>
          <p:cNvPr id="10" name="Text Placeholder 2">
            <a:extLst>
              <a:ext uri="{FF2B5EF4-FFF2-40B4-BE49-F238E27FC236}">
                <a16:creationId xmlns:a16="http://schemas.microsoft.com/office/drawing/2014/main" id="{88D44074-5407-4CBD-AA61-426B5E30CD5A}"/>
              </a:ext>
            </a:extLst>
          </p:cNvPr>
          <p:cNvSpPr>
            <a:spLocks noGrp="1"/>
          </p:cNvSpPr>
          <p:nvPr>
            <p:ph type="body" sz="quarter" idx="10"/>
          </p:nvPr>
        </p:nvSpPr>
        <p:spPr>
          <a:xfrm>
            <a:off x="662082" y="1260000"/>
            <a:ext cx="6362173" cy="577327"/>
          </a:xfrm>
        </p:spPr>
        <p:txBody>
          <a:bodyPr anchor="t" anchorCtr="0">
            <a:noAutofit/>
          </a:bodyPr>
          <a:lstStyle/>
          <a:p>
            <a:r>
              <a:rPr lang="en-GB" sz="3400">
                <a:solidFill>
                  <a:srgbClr val="FF6E00"/>
                </a:solidFill>
                <a:latin typeface="Arial" charset="0"/>
                <a:ea typeface="Arial" charset="0"/>
                <a:cs typeface="Arial" charset="0"/>
              </a:rPr>
              <a:t>pacemakers</a:t>
            </a:r>
          </a:p>
        </p:txBody>
      </p:sp>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00" y="5928622"/>
            <a:ext cx="12193200" cy="1016100"/>
          </a:xfrm>
          <a:prstGeom prst="rect">
            <a:avLst/>
          </a:prstGeom>
        </p:spPr>
      </p:pic>
      <p:sp>
        <p:nvSpPr>
          <p:cNvPr id="6" name="Slide Number Placeholder 5">
            <a:extLst>
              <a:ext uri="{FF2B5EF4-FFF2-40B4-BE49-F238E27FC236}">
                <a16:creationId xmlns:a16="http://schemas.microsoft.com/office/drawing/2014/main" id="{49EA87F5-8821-43B9-BF11-75866791A289}"/>
              </a:ext>
            </a:extLst>
          </p:cNvPr>
          <p:cNvSpPr>
            <a:spLocks noGrp="1"/>
          </p:cNvSpPr>
          <p:nvPr>
            <p:ph type="sldNum" sz="quarter" idx="12"/>
          </p:nvPr>
        </p:nvSpPr>
        <p:spPr/>
        <p:txBody>
          <a:bodyPr/>
          <a:lstStyle/>
          <a:p>
            <a:fld id="{704B2BD9-4D75-2144-B225-F9F846417999}" type="slidenum">
              <a:rPr lang="en-US" b="0" smtClean="0">
                <a:latin typeface="Arial" charset="0"/>
                <a:ea typeface="Arial" charset="0"/>
                <a:cs typeface="Arial" charset="0"/>
              </a:rPr>
              <a:pPr/>
              <a:t>17</a:t>
            </a:fld>
            <a:endParaRPr lang="en-US" b="0">
              <a:latin typeface="Arial" charset="0"/>
              <a:ea typeface="Arial" charset="0"/>
              <a:cs typeface="Arial" charset="0"/>
            </a:endParaRPr>
          </a:p>
        </p:txBody>
      </p:sp>
      <p:sp>
        <p:nvSpPr>
          <p:cNvPr id="9" name="object 36">
            <a:extLst>
              <a:ext uri="{FF2B5EF4-FFF2-40B4-BE49-F238E27FC236}">
                <a16:creationId xmlns:a16="http://schemas.microsoft.com/office/drawing/2014/main" id="{5B85BBC4-4DA8-4C69-A799-FD4E1B399E9C}"/>
              </a:ext>
            </a:extLst>
          </p:cNvPr>
          <p:cNvSpPr txBox="1"/>
          <p:nvPr/>
        </p:nvSpPr>
        <p:spPr>
          <a:xfrm>
            <a:off x="7813972" y="1980000"/>
            <a:ext cx="3061854" cy="923330"/>
          </a:xfrm>
          <a:prstGeom prst="rect">
            <a:avLst/>
          </a:prstGeom>
        </p:spPr>
        <p:txBody>
          <a:bodyPr vert="horz" wrap="square" lIns="0" tIns="0" rIns="0" bIns="0" rtlCol="0" anchor="t">
            <a:spAutoFit/>
          </a:bodyPr>
          <a:lstStyle/>
          <a:p>
            <a:pPr defTabSz="609493">
              <a:lnSpc>
                <a:spcPts val="2400"/>
              </a:lnSpc>
              <a:spcAft>
                <a:spcPts val="400"/>
              </a:spcAft>
              <a:buClr>
                <a:srgbClr val="FF6E00"/>
              </a:buClr>
              <a:buSzPct val="90000"/>
              <a:tabLst>
                <a:tab pos="926465" algn="l"/>
                <a:tab pos="927100" algn="l"/>
              </a:tabLst>
            </a:pPr>
            <a:r>
              <a:rPr lang="en-US" sz="1600" b="1">
                <a:solidFill>
                  <a:srgbClr val="54565A"/>
                </a:solidFill>
                <a:latin typeface="Arial" charset="0"/>
                <a:ea typeface="Arial" charset="0"/>
                <a:cs typeface="Arial" charset="0"/>
              </a:rPr>
              <a:t>Watch the film and discuss the role of the pacemakers during the </a:t>
            </a:r>
            <a:r>
              <a:rPr lang="de-DE" sz="1600" b="1">
                <a:solidFill>
                  <a:srgbClr val="54565A"/>
                </a:solidFill>
                <a:latin typeface="Arial" charset="0"/>
                <a:ea typeface="Arial" charset="0"/>
                <a:cs typeface="Arial" charset="0"/>
              </a:rPr>
              <a:t>1:59</a:t>
            </a:r>
            <a:r>
              <a:rPr lang="en-US" sz="1600" b="1">
                <a:solidFill>
                  <a:srgbClr val="54565A"/>
                </a:solidFill>
                <a:latin typeface="Arial" charset="0"/>
                <a:ea typeface="Arial" charset="0"/>
                <a:cs typeface="Arial" charset="0"/>
              </a:rPr>
              <a:t> challenge</a:t>
            </a:r>
            <a:endParaRPr lang="en-US" sz="1600">
              <a:solidFill>
                <a:srgbClr val="54565A"/>
              </a:solidFill>
              <a:latin typeface="Arial" charset="0"/>
              <a:ea typeface="Arial" charset="0"/>
              <a:cs typeface="Arial" charset="0"/>
            </a:endParaRPr>
          </a:p>
        </p:txBody>
      </p:sp>
      <p:sp>
        <p:nvSpPr>
          <p:cNvPr id="11" name="Rectangle 10">
            <a:extLst>
              <a:ext uri="{FF2B5EF4-FFF2-40B4-BE49-F238E27FC236}">
                <a16:creationId xmlns:a16="http://schemas.microsoft.com/office/drawing/2014/main" id="{66177F97-8E36-48DA-84EA-C95B50166088}"/>
              </a:ext>
            </a:extLst>
          </p:cNvPr>
          <p:cNvSpPr/>
          <p:nvPr/>
        </p:nvSpPr>
        <p:spPr>
          <a:xfrm>
            <a:off x="592136" y="1980000"/>
            <a:ext cx="4895443" cy="369332"/>
          </a:xfrm>
          <a:prstGeom prst="rect">
            <a:avLst/>
          </a:prstGeom>
        </p:spPr>
        <p:txBody>
          <a:bodyPr wrap="none">
            <a:spAutoFit/>
          </a:bodyPr>
          <a:lstStyle/>
          <a:p>
            <a:r>
              <a:rPr lang="en-GB">
                <a:hlinkClick r:id="rId6"/>
              </a:rPr>
              <a:t>https://www.youtube.com/watch?v=KIzZgDXfm18</a:t>
            </a:r>
            <a:endParaRPr lang="en-GB"/>
          </a:p>
        </p:txBody>
      </p:sp>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1"/>
            <a:ext cx="12193200" cy="876386"/>
          </a:xfrm>
          <a:prstGeom prst="rect">
            <a:avLst/>
          </a:prstGeom>
        </p:spPr>
      </p:pic>
    </p:spTree>
    <p:extLst>
      <p:ext uri="{BB962C8B-B14F-4D97-AF65-F5344CB8AC3E}">
        <p14:creationId xmlns:p14="http://schemas.microsoft.com/office/powerpoint/2010/main" val="978952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03061" y="2935872"/>
            <a:ext cx="3272903" cy="3272903"/>
          </a:xfrm>
          <a:prstGeom prst="rect">
            <a:avLst/>
          </a:prstGeom>
        </p:spPr>
      </p:pic>
      <p:sp>
        <p:nvSpPr>
          <p:cNvPr id="3" name="Rectangle 2"/>
          <p:cNvSpPr/>
          <p:nvPr/>
        </p:nvSpPr>
        <p:spPr>
          <a:xfrm>
            <a:off x="-1200" y="876386"/>
            <a:ext cx="4572000" cy="563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4">
            <a:extLst>
              <a:ext uri="{FF2B5EF4-FFF2-40B4-BE49-F238E27FC236}">
                <a16:creationId xmlns:a16="http://schemas.microsoft.com/office/drawing/2014/main" id="{5EC8D703-FF9D-4C3F-9656-F9DE27D3AE01}"/>
              </a:ext>
            </a:extLst>
          </p:cNvPr>
          <p:cNvSpPr>
            <a:spLocks noGrp="1"/>
          </p:cNvSpPr>
          <p:nvPr>
            <p:ph type="body" sz="quarter" idx="13"/>
          </p:nvPr>
        </p:nvSpPr>
        <p:spPr>
          <a:xfrm>
            <a:off x="5303061" y="1260000"/>
            <a:ext cx="5808284" cy="1683096"/>
          </a:xfrm>
        </p:spPr>
        <p:txBody>
          <a:bodyPr>
            <a:noAutofit/>
          </a:bodyPr>
          <a:lstStyle/>
          <a:p>
            <a:r>
              <a:rPr lang="en-GB" sz="1600" dirty="0">
                <a:solidFill>
                  <a:srgbClr val="54565A"/>
                </a:solidFill>
                <a:latin typeface="Arial" charset="0"/>
                <a:ea typeface="Arial" charset="0"/>
                <a:cs typeface="Arial" charset="0"/>
              </a:rPr>
              <a:t>You cannot make your runner smaller to reduce the amount of air resistance acting against them, but you can use the pacemakers to try and reduce the air particles hitting your runner and therefore reduce the air resistance.</a:t>
            </a:r>
          </a:p>
          <a:p>
            <a:r>
              <a:rPr lang="en-GB" sz="1600" b="1" dirty="0">
                <a:solidFill>
                  <a:srgbClr val="54565A"/>
                </a:solidFill>
                <a:latin typeface="Arial" charset="0"/>
                <a:ea typeface="Arial" charset="0"/>
                <a:cs typeface="Arial" charset="0"/>
              </a:rPr>
              <a:t>You have up to six pacemakers that you can use.</a:t>
            </a:r>
          </a:p>
        </p:txBody>
      </p:sp>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00" y="5914102"/>
            <a:ext cx="12193200" cy="1016100"/>
          </a:xfrm>
          <a:prstGeom prst="rect">
            <a:avLst/>
          </a:prstGeom>
        </p:spPr>
      </p:pic>
      <p:sp>
        <p:nvSpPr>
          <p:cNvPr id="32" name="Text Placeholder 2">
            <a:extLst>
              <a:ext uri="{FF2B5EF4-FFF2-40B4-BE49-F238E27FC236}">
                <a16:creationId xmlns:a16="http://schemas.microsoft.com/office/drawing/2014/main" id="{88D44074-5407-4CBD-AA61-426B5E30CD5A}"/>
              </a:ext>
            </a:extLst>
          </p:cNvPr>
          <p:cNvSpPr>
            <a:spLocks noGrp="1"/>
          </p:cNvSpPr>
          <p:nvPr>
            <p:ph type="body" sz="quarter" idx="10"/>
          </p:nvPr>
        </p:nvSpPr>
        <p:spPr>
          <a:xfrm>
            <a:off x="662082" y="1260000"/>
            <a:ext cx="4090028" cy="912138"/>
          </a:xfrm>
        </p:spPr>
        <p:txBody>
          <a:bodyPr anchor="t" anchorCtr="0">
            <a:noAutofit/>
          </a:bodyPr>
          <a:lstStyle/>
          <a:p>
            <a:r>
              <a:rPr lang="en-GB" dirty="0">
                <a:solidFill>
                  <a:srgbClr val="FF6E00"/>
                </a:solidFill>
                <a:latin typeface="Arial" charset="0"/>
                <a:ea typeface="Arial" charset="0"/>
                <a:cs typeface="Arial" charset="0"/>
              </a:rPr>
              <a:t>Air resistance </a:t>
            </a:r>
            <a:br>
              <a:rPr lang="en-GB" dirty="0">
                <a:solidFill>
                  <a:srgbClr val="FF6E00"/>
                </a:solidFill>
                <a:latin typeface="Arial" charset="0"/>
                <a:ea typeface="Arial" charset="0"/>
                <a:cs typeface="Arial" charset="0"/>
              </a:rPr>
            </a:br>
            <a:r>
              <a:rPr lang="en-GB" dirty="0">
                <a:solidFill>
                  <a:srgbClr val="FF6E00"/>
                </a:solidFill>
                <a:latin typeface="Arial" charset="0"/>
                <a:ea typeface="Arial" charset="0"/>
                <a:cs typeface="Arial" charset="0"/>
              </a:rPr>
              <a:t>investigation</a:t>
            </a:r>
          </a:p>
        </p:txBody>
      </p:sp>
      <p:sp>
        <p:nvSpPr>
          <p:cNvPr id="6" name="Slide Number Placeholder 5">
            <a:extLst>
              <a:ext uri="{FF2B5EF4-FFF2-40B4-BE49-F238E27FC236}">
                <a16:creationId xmlns:a16="http://schemas.microsoft.com/office/drawing/2014/main" id="{49EA87F5-8821-43B9-BF11-75866791A289}"/>
              </a:ext>
            </a:extLst>
          </p:cNvPr>
          <p:cNvSpPr>
            <a:spLocks noGrp="1"/>
          </p:cNvSpPr>
          <p:nvPr>
            <p:ph type="sldNum" sz="quarter" idx="12"/>
          </p:nvPr>
        </p:nvSpPr>
        <p:spPr/>
        <p:txBody>
          <a:bodyPr/>
          <a:lstStyle/>
          <a:p>
            <a:fld id="{704B2BD9-4D75-2144-B225-F9F846417999}" type="slidenum">
              <a:rPr lang="en-US" b="0" smtClean="0">
                <a:latin typeface="Arial" charset="0"/>
                <a:ea typeface="Arial" charset="0"/>
                <a:cs typeface="Arial" charset="0"/>
              </a:rPr>
              <a:pPr/>
              <a:t>18</a:t>
            </a:fld>
            <a:endParaRPr lang="en-US" b="0">
              <a:latin typeface="Arial" charset="0"/>
              <a:ea typeface="Arial" charset="0"/>
              <a:cs typeface="Arial" charset="0"/>
            </a:endParaRPr>
          </a:p>
        </p:txBody>
      </p:sp>
      <p:pic>
        <p:nvPicPr>
          <p:cNvPr id="14" name="field testing v formation">
            <a:hlinkClick r:id="" action="ppaction://media"/>
            <a:extLst>
              <a:ext uri="{FF2B5EF4-FFF2-40B4-BE49-F238E27FC236}">
                <a16:creationId xmlns:a16="http://schemas.microsoft.com/office/drawing/2014/main" id="{8BF7A681-3C30-4005-B386-62FE9F6DD0B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00" y="2633290"/>
            <a:ext cx="4572000" cy="2540000"/>
          </a:xfrm>
          <a:prstGeom prst="rect">
            <a:avLst/>
          </a:prstGeom>
        </p:spPr>
      </p:pic>
      <p:sp>
        <p:nvSpPr>
          <p:cNvPr id="48" name="Text Placeholder 4">
            <a:extLst>
              <a:ext uri="{FF2B5EF4-FFF2-40B4-BE49-F238E27FC236}">
                <a16:creationId xmlns:a16="http://schemas.microsoft.com/office/drawing/2014/main" id="{5EC8D703-FF9D-4C3F-9656-F9DE27D3AE01}"/>
              </a:ext>
            </a:extLst>
          </p:cNvPr>
          <p:cNvSpPr>
            <a:spLocks noGrp="1"/>
          </p:cNvSpPr>
          <p:nvPr>
            <p:ph type="body" sz="quarter" idx="13"/>
          </p:nvPr>
        </p:nvSpPr>
        <p:spPr>
          <a:xfrm>
            <a:off x="662082" y="5375197"/>
            <a:ext cx="2949013" cy="383025"/>
          </a:xfrm>
        </p:spPr>
        <p:txBody>
          <a:bodyPr>
            <a:noAutofit/>
          </a:bodyPr>
          <a:lstStyle/>
          <a:p>
            <a:r>
              <a:rPr lang="en-GB" sz="1600">
                <a:solidFill>
                  <a:srgbClr val="54565A"/>
                </a:solidFill>
                <a:latin typeface="Arial" charset="0"/>
                <a:ea typeface="Arial" charset="0"/>
                <a:cs typeface="Arial" charset="0"/>
              </a:rPr>
              <a:t>Field testing the ‘v’ formation</a:t>
            </a:r>
            <a:endParaRPr lang="en-GB" sz="1600" b="1">
              <a:solidFill>
                <a:srgbClr val="54565A"/>
              </a:solidFill>
              <a:latin typeface="Arial" charset="0"/>
              <a:ea typeface="Arial" charset="0"/>
              <a:cs typeface="Arial" charset="0"/>
            </a:endParaRPr>
          </a:p>
        </p:txBody>
      </p:sp>
      <p:pic>
        <p:nvPicPr>
          <p:cNvPr id="2" name="Picture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14570" y="3727141"/>
            <a:ext cx="360000" cy="697846"/>
          </a:xfrm>
          <a:prstGeom prst="rect">
            <a:avLst/>
          </a:prstGeom>
        </p:spPr>
      </p:pic>
      <p:pic>
        <p:nvPicPr>
          <p:cNvPr id="21" name="Picture 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61019" y="3141899"/>
            <a:ext cx="360000" cy="697846"/>
          </a:xfrm>
          <a:prstGeom prst="rect">
            <a:avLst/>
          </a:prstGeom>
        </p:spPr>
      </p:pic>
      <p:pic>
        <p:nvPicPr>
          <p:cNvPr id="22" name="Picture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03982" y="3253098"/>
            <a:ext cx="360000" cy="697846"/>
          </a:xfrm>
          <a:prstGeom prst="rect">
            <a:avLst/>
          </a:prstGeom>
        </p:spPr>
      </p:pic>
      <p:pic>
        <p:nvPicPr>
          <p:cNvPr id="23" name="Picture 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751345" y="3765766"/>
            <a:ext cx="360000" cy="697846"/>
          </a:xfrm>
          <a:prstGeom prst="rect">
            <a:avLst/>
          </a:prstGeom>
        </p:spPr>
      </p:pic>
      <p:pic>
        <p:nvPicPr>
          <p:cNvPr id="25" name="Picture 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68440" y="4083288"/>
            <a:ext cx="360000" cy="697846"/>
          </a:xfrm>
          <a:prstGeom prst="rect">
            <a:avLst/>
          </a:prstGeom>
        </p:spPr>
      </p:pic>
      <p:pic>
        <p:nvPicPr>
          <p:cNvPr id="26" name="Picture 2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60700" y="4044663"/>
            <a:ext cx="360000" cy="697846"/>
          </a:xfrm>
          <a:prstGeom prst="rect">
            <a:avLst/>
          </a:prstGeom>
        </p:spPr>
      </p:pic>
      <p:pic>
        <p:nvPicPr>
          <p:cNvPr id="7" name="Picture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14570" y="4889252"/>
            <a:ext cx="360000" cy="697846"/>
          </a:xfrm>
          <a:prstGeom prst="rect">
            <a:avLst/>
          </a:prstGeom>
        </p:spPr>
      </p:pic>
      <p:pic>
        <p:nvPicPr>
          <p:cNvPr id="18" name="Picture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1"/>
            <a:ext cx="12193200" cy="876386"/>
          </a:xfrm>
          <a:prstGeom prst="rect">
            <a:avLst/>
          </a:prstGeom>
        </p:spPr>
      </p:pic>
    </p:spTree>
    <p:extLst>
      <p:ext uri="{BB962C8B-B14F-4D97-AF65-F5344CB8AC3E}">
        <p14:creationId xmlns:p14="http://schemas.microsoft.com/office/powerpoint/2010/main" val="111243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2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Text Placeholder 4">
            <a:extLst>
              <a:ext uri="{FF2B5EF4-FFF2-40B4-BE49-F238E27FC236}">
                <a16:creationId xmlns:a16="http://schemas.microsoft.com/office/drawing/2014/main" id="{5EC8D703-FF9D-4C3F-9656-F9DE27D3AE01}"/>
              </a:ext>
            </a:extLst>
          </p:cNvPr>
          <p:cNvSpPr>
            <a:spLocks noGrp="1"/>
          </p:cNvSpPr>
          <p:nvPr>
            <p:ph type="body" sz="quarter" idx="13"/>
          </p:nvPr>
        </p:nvSpPr>
        <p:spPr>
          <a:xfrm>
            <a:off x="662082" y="2378861"/>
            <a:ext cx="3791385" cy="1683096"/>
          </a:xfrm>
        </p:spPr>
        <p:txBody>
          <a:bodyPr>
            <a:noAutofit/>
          </a:bodyPr>
          <a:lstStyle/>
          <a:p>
            <a:r>
              <a:rPr lang="en-GB" sz="1600" dirty="0">
                <a:solidFill>
                  <a:srgbClr val="54565A"/>
                </a:solidFill>
                <a:latin typeface="Arial" charset="0"/>
                <a:ea typeface="Arial" charset="0"/>
                <a:cs typeface="Arial" charset="0"/>
              </a:rPr>
              <a:t>Your task is to investigate how to minimise the air resistance operating on your marathon runner. </a:t>
            </a:r>
          </a:p>
          <a:p>
            <a:endParaRPr lang="en-GB" sz="1600" dirty="0">
              <a:solidFill>
                <a:srgbClr val="54565A"/>
              </a:solidFill>
              <a:latin typeface="Arial" charset="0"/>
              <a:ea typeface="Arial" charset="0"/>
              <a:cs typeface="Arial" charset="0"/>
            </a:endParaRPr>
          </a:p>
          <a:p>
            <a:r>
              <a:rPr lang="en-GB" sz="1600" dirty="0">
                <a:solidFill>
                  <a:srgbClr val="54565A"/>
                </a:solidFill>
                <a:latin typeface="Arial" charset="0"/>
                <a:ea typeface="Arial" charset="0"/>
                <a:cs typeface="Arial" charset="0"/>
              </a:rPr>
              <a:t>You will be provided with the following equipment;</a:t>
            </a:r>
          </a:p>
          <a:p>
            <a:endParaRPr lang="en-GB" sz="1600" dirty="0">
              <a:solidFill>
                <a:srgbClr val="54565A"/>
              </a:solidFill>
              <a:latin typeface="Arial" charset="0"/>
              <a:ea typeface="Arial" charset="0"/>
              <a:cs typeface="Arial" charset="0"/>
            </a:endParaRPr>
          </a:p>
          <a:p>
            <a:pPr marL="285750" indent="-285750">
              <a:buClr>
                <a:srgbClr val="FF6E00"/>
              </a:buClr>
              <a:buFont typeface="Wingdings" charset="2"/>
              <a:buChar char="v"/>
            </a:pPr>
            <a:r>
              <a:rPr lang="en-GB" sz="1600" dirty="0">
                <a:solidFill>
                  <a:srgbClr val="54565A"/>
                </a:solidFill>
                <a:latin typeface="Arial" charset="0"/>
                <a:ea typeface="Arial" charset="0"/>
                <a:cs typeface="Arial" charset="0"/>
              </a:rPr>
              <a:t>A grid</a:t>
            </a:r>
          </a:p>
          <a:p>
            <a:pPr marL="285750" indent="-285750">
              <a:buClr>
                <a:srgbClr val="FF6E00"/>
              </a:buClr>
              <a:buFont typeface="Wingdings" charset="2"/>
              <a:buChar char="v"/>
            </a:pPr>
            <a:r>
              <a:rPr lang="en-GB" sz="1600" dirty="0">
                <a:solidFill>
                  <a:srgbClr val="54565A"/>
                </a:solidFill>
                <a:latin typeface="Arial" charset="0"/>
                <a:ea typeface="Arial" charset="0"/>
                <a:cs typeface="Arial" charset="0"/>
              </a:rPr>
              <a:t>Runner templates</a:t>
            </a:r>
          </a:p>
        </p:txBody>
      </p:sp>
      <p:pic>
        <p:nvPicPr>
          <p:cNvPr id="31" name="Picture 3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0" y="5914102"/>
            <a:ext cx="12193200" cy="1016100"/>
          </a:xfrm>
          <a:prstGeom prst="rect">
            <a:avLst/>
          </a:prstGeom>
        </p:spPr>
      </p:pic>
      <p:sp>
        <p:nvSpPr>
          <p:cNvPr id="32" name="Text Placeholder 2">
            <a:extLst>
              <a:ext uri="{FF2B5EF4-FFF2-40B4-BE49-F238E27FC236}">
                <a16:creationId xmlns:a16="http://schemas.microsoft.com/office/drawing/2014/main" id="{88D44074-5407-4CBD-AA61-426B5E30CD5A}"/>
              </a:ext>
            </a:extLst>
          </p:cNvPr>
          <p:cNvSpPr>
            <a:spLocks noGrp="1"/>
          </p:cNvSpPr>
          <p:nvPr>
            <p:ph type="body" sz="quarter" idx="10"/>
          </p:nvPr>
        </p:nvSpPr>
        <p:spPr>
          <a:xfrm>
            <a:off x="662081" y="1260000"/>
            <a:ext cx="10903386" cy="912138"/>
          </a:xfrm>
        </p:spPr>
        <p:txBody>
          <a:bodyPr anchor="t" anchorCtr="0">
            <a:noAutofit/>
          </a:bodyPr>
          <a:lstStyle/>
          <a:p>
            <a:r>
              <a:rPr lang="en-GB">
                <a:solidFill>
                  <a:srgbClr val="FF6E00"/>
                </a:solidFill>
                <a:latin typeface="Arial" charset="0"/>
                <a:ea typeface="Arial" charset="0"/>
                <a:cs typeface="Arial" charset="0"/>
              </a:rPr>
              <a:t>investigate</a:t>
            </a:r>
            <a:br>
              <a:rPr lang="en-GB">
                <a:solidFill>
                  <a:srgbClr val="FF6E00"/>
                </a:solidFill>
                <a:latin typeface="Arial" charset="0"/>
                <a:ea typeface="Arial" charset="0"/>
                <a:cs typeface="Arial" charset="0"/>
              </a:rPr>
            </a:br>
            <a:r>
              <a:rPr lang="en-GB" cap="none">
                <a:solidFill>
                  <a:srgbClr val="54565A"/>
                </a:solidFill>
                <a:latin typeface="Arial" charset="0"/>
                <a:ea typeface="Arial" charset="0"/>
                <a:cs typeface="Arial" charset="0"/>
              </a:rPr>
              <a:t>How can we reduce the forces acting on the runners?</a:t>
            </a:r>
          </a:p>
        </p:txBody>
      </p:sp>
      <p:sp>
        <p:nvSpPr>
          <p:cNvPr id="6" name="Slide Number Placeholder 5">
            <a:extLst>
              <a:ext uri="{FF2B5EF4-FFF2-40B4-BE49-F238E27FC236}">
                <a16:creationId xmlns:a16="http://schemas.microsoft.com/office/drawing/2014/main" id="{49EA87F5-8821-43B9-BF11-75866791A289}"/>
              </a:ext>
            </a:extLst>
          </p:cNvPr>
          <p:cNvSpPr>
            <a:spLocks noGrp="1"/>
          </p:cNvSpPr>
          <p:nvPr>
            <p:ph type="sldNum" sz="quarter" idx="12"/>
          </p:nvPr>
        </p:nvSpPr>
        <p:spPr/>
        <p:txBody>
          <a:bodyPr/>
          <a:lstStyle/>
          <a:p>
            <a:fld id="{704B2BD9-4D75-2144-B225-F9F846417999}" type="slidenum">
              <a:rPr lang="en-US" b="0" smtClean="0">
                <a:latin typeface="Arial" charset="0"/>
                <a:ea typeface="Arial" charset="0"/>
                <a:cs typeface="Arial" charset="0"/>
              </a:rPr>
              <a:pPr/>
              <a:t>19</a:t>
            </a:fld>
            <a:endParaRPr lang="en-US" b="0">
              <a:latin typeface="Arial" charset="0"/>
              <a:ea typeface="Arial" charset="0"/>
              <a:cs typeface="Arial" charset="0"/>
            </a:endParaRPr>
          </a:p>
        </p:txBody>
      </p:sp>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5838" y="2378862"/>
            <a:ext cx="3829914" cy="3829914"/>
          </a:xfrm>
          <a:prstGeom prst="rect">
            <a:avLst/>
          </a:prstGeom>
        </p:spPr>
      </p:pic>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80551" y="3304796"/>
            <a:ext cx="421268" cy="816611"/>
          </a:xfrm>
          <a:prstGeom prst="rect">
            <a:avLst/>
          </a:prstGeom>
        </p:spPr>
      </p:pic>
      <p:pic>
        <p:nvPicPr>
          <p:cNvPr id="18" name="Pictur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34905" y="2619952"/>
            <a:ext cx="421268" cy="816611"/>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49564" y="2750076"/>
            <a:ext cx="421268" cy="816611"/>
          </a:xfrm>
          <a:prstGeom prst="rect">
            <a:avLst/>
          </a:prstGeom>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90082" y="3349995"/>
            <a:ext cx="421268" cy="816611"/>
          </a:xfrm>
          <a:prstGeom prst="rect">
            <a:avLst/>
          </a:prstGeom>
        </p:spPr>
      </p:pic>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41476" y="3721555"/>
            <a:ext cx="421268" cy="816611"/>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9626" y="3676357"/>
            <a:ext cx="421268" cy="816611"/>
          </a:xfrm>
          <a:prstGeom prst="rect">
            <a:avLst/>
          </a:prstGeom>
        </p:spPr>
      </p:pic>
      <p:pic>
        <p:nvPicPr>
          <p:cNvPr id="23" name="Picture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80551" y="4664685"/>
            <a:ext cx="421268" cy="816611"/>
          </a:xfrm>
          <a:prstGeom prst="rect">
            <a:avLst/>
          </a:prstGeom>
        </p:spPr>
      </p:pic>
      <p:pic>
        <p:nvPicPr>
          <p:cNvPr id="3" name="Picture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60207">
            <a:off x="4926588" y="2399081"/>
            <a:ext cx="1080000" cy="540000"/>
          </a:xfrm>
          <a:prstGeom prst="rect">
            <a:avLst/>
          </a:prstGeom>
        </p:spPr>
      </p:pic>
      <p:pic>
        <p:nvPicPr>
          <p:cNvPr id="25" name="Picture 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1"/>
            <a:ext cx="12193200" cy="876386"/>
          </a:xfrm>
          <a:prstGeom prst="rect">
            <a:avLst/>
          </a:prstGeom>
        </p:spPr>
      </p:pic>
    </p:spTree>
    <p:extLst>
      <p:ext uri="{BB962C8B-B14F-4D97-AF65-F5344CB8AC3E}">
        <p14:creationId xmlns:p14="http://schemas.microsoft.com/office/powerpoint/2010/main" val="1224516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10F2B-8FE8-457B-934E-DB7DA41F6B19}"/>
              </a:ext>
            </a:extLst>
          </p:cNvPr>
          <p:cNvSpPr>
            <a:spLocks noGrp="1"/>
          </p:cNvSpPr>
          <p:nvPr>
            <p:ph type="body" sz="quarter" idx="13"/>
          </p:nvPr>
        </p:nvSpPr>
        <p:spPr>
          <a:xfrm>
            <a:off x="708074" y="2410692"/>
            <a:ext cx="10775852" cy="1911926"/>
          </a:xfrm>
        </p:spPr>
        <p:txBody>
          <a:bodyPr anchor="t" anchorCtr="0">
            <a:normAutofit/>
          </a:bodyPr>
          <a:lstStyle/>
          <a:p>
            <a:pPr>
              <a:lnSpc>
                <a:spcPts val="4400"/>
              </a:lnSpc>
            </a:pPr>
            <a:r>
              <a:rPr lang="en-GB" sz="4400">
                <a:latin typeface="Arial" charset="0"/>
                <a:ea typeface="Arial" charset="0"/>
                <a:cs typeface="Arial" charset="0"/>
              </a:rPr>
              <a:t>What does it take </a:t>
            </a:r>
            <a:br>
              <a:rPr lang="en-GB" sz="4400">
                <a:latin typeface="Arial" charset="0"/>
                <a:ea typeface="Arial" charset="0"/>
                <a:cs typeface="Arial" charset="0"/>
              </a:rPr>
            </a:br>
            <a:r>
              <a:rPr lang="en-GB" sz="4400">
                <a:latin typeface="Arial" charset="0"/>
                <a:ea typeface="Arial" charset="0"/>
                <a:cs typeface="Arial" charset="0"/>
              </a:rPr>
              <a:t>to run a marathon in </a:t>
            </a:r>
          </a:p>
          <a:p>
            <a:pPr>
              <a:lnSpc>
                <a:spcPts val="4400"/>
              </a:lnSpc>
            </a:pPr>
            <a:r>
              <a:rPr lang="en-GB" sz="4400">
                <a:solidFill>
                  <a:srgbClr val="C00000"/>
                </a:solidFill>
                <a:latin typeface="Arial" charset="0"/>
                <a:ea typeface="Arial" charset="0"/>
                <a:cs typeface="Arial" charset="0"/>
              </a:rPr>
              <a:t>Under 2 hours?</a:t>
            </a:r>
          </a:p>
        </p:txBody>
      </p:sp>
    </p:spTree>
    <p:extLst>
      <p:ext uri="{BB962C8B-B14F-4D97-AF65-F5344CB8AC3E}">
        <p14:creationId xmlns:p14="http://schemas.microsoft.com/office/powerpoint/2010/main" val="1725666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5EB7AD6-F142-47C5-A87D-3E7E486FF338}"/>
              </a:ext>
            </a:extLst>
          </p:cNvPr>
          <p:cNvSpPr txBox="1"/>
          <p:nvPr/>
        </p:nvSpPr>
        <p:spPr>
          <a:xfrm>
            <a:off x="662400" y="3483428"/>
            <a:ext cx="11529600" cy="2891153"/>
          </a:xfrm>
          <a:prstGeom prst="rect">
            <a:avLst/>
          </a:prstGeom>
          <a:solidFill>
            <a:srgbClr val="FF6E00"/>
          </a:solidFill>
        </p:spPr>
        <p:txBody>
          <a:bodyPr wrap="square" tIns="0" rIns="360000" bIns="0" numCol="1" rtlCol="0" anchor="ctr">
            <a:noAutofit/>
          </a:bodyPr>
          <a:lstStyle/>
          <a:p>
            <a:pPr marL="1438275"/>
            <a:r>
              <a:rPr lang="en-GB" sz="3200" b="1">
                <a:solidFill>
                  <a:schemeClr val="bg1"/>
                </a:solidFill>
                <a:latin typeface="Arial" charset="0"/>
              </a:rPr>
              <a:t>Task:</a:t>
            </a:r>
          </a:p>
          <a:p>
            <a:pPr marL="1438275"/>
            <a:r>
              <a:rPr lang="en-GB" sz="2000">
                <a:solidFill>
                  <a:schemeClr val="bg1"/>
                </a:solidFill>
                <a:latin typeface="Arial" charset="0"/>
              </a:rPr>
              <a:t>Task: with your partner/ team write a prediction about your pacemaker formation e.g. </a:t>
            </a:r>
            <a:br>
              <a:rPr lang="en-GB" sz="2000">
                <a:solidFill>
                  <a:schemeClr val="bg1"/>
                </a:solidFill>
                <a:latin typeface="Arial" charset="0"/>
              </a:rPr>
            </a:br>
            <a:r>
              <a:rPr lang="en-GB" sz="2400">
                <a:solidFill>
                  <a:srgbClr val="54565A"/>
                </a:solidFill>
                <a:latin typeface="Comic Sans MS" charset="0"/>
                <a:ea typeface="Comic Sans MS" charset="0"/>
                <a:cs typeface="Comic Sans MS" charset="0"/>
              </a:rPr>
              <a:t>I predict an ‘inverted v’ will minimise air resistance the most.</a:t>
            </a:r>
          </a:p>
          <a:p>
            <a:pPr marL="1438275"/>
            <a:endParaRPr lang="en-GB" sz="2000">
              <a:solidFill>
                <a:schemeClr val="bg1"/>
              </a:solidFill>
              <a:latin typeface="Arial" charset="0"/>
            </a:endParaRPr>
          </a:p>
          <a:p>
            <a:pPr marL="1438275"/>
            <a:r>
              <a:rPr lang="en-GB" sz="1600">
                <a:solidFill>
                  <a:schemeClr val="bg1"/>
                </a:solidFill>
                <a:latin typeface="Arial" charset="0"/>
              </a:rPr>
              <a:t>Remember- your prediction may be proved or disproved in your investigation.</a:t>
            </a:r>
            <a:endParaRPr lang="en-US" sz="2000">
              <a:solidFill>
                <a:schemeClr val="bg1"/>
              </a:solidFill>
              <a:latin typeface="Arial" charset="0"/>
            </a:endParaRPr>
          </a:p>
        </p:txBody>
      </p:sp>
      <p:sp>
        <p:nvSpPr>
          <p:cNvPr id="10" name="Text Placeholder 2">
            <a:extLst>
              <a:ext uri="{FF2B5EF4-FFF2-40B4-BE49-F238E27FC236}">
                <a16:creationId xmlns:a16="http://schemas.microsoft.com/office/drawing/2014/main" id="{88D44074-5407-4CBD-AA61-426B5E30CD5A}"/>
              </a:ext>
            </a:extLst>
          </p:cNvPr>
          <p:cNvSpPr>
            <a:spLocks noGrp="1"/>
          </p:cNvSpPr>
          <p:nvPr>
            <p:ph type="body" sz="quarter" idx="10"/>
          </p:nvPr>
        </p:nvSpPr>
        <p:spPr>
          <a:xfrm>
            <a:off x="662082" y="1260000"/>
            <a:ext cx="3952781" cy="577327"/>
          </a:xfrm>
        </p:spPr>
        <p:txBody>
          <a:bodyPr anchor="t" anchorCtr="0">
            <a:noAutofit/>
          </a:bodyPr>
          <a:lstStyle/>
          <a:p>
            <a:r>
              <a:rPr lang="en-GB" sz="3400">
                <a:solidFill>
                  <a:srgbClr val="FF6E00"/>
                </a:solidFill>
                <a:latin typeface="Arial" charset="0"/>
                <a:ea typeface="Arial" charset="0"/>
                <a:cs typeface="Arial" charset="0"/>
              </a:rPr>
              <a:t>predict</a:t>
            </a: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0" y="5928622"/>
            <a:ext cx="12193200" cy="1016100"/>
          </a:xfrm>
          <a:prstGeom prst="rect">
            <a:avLst/>
          </a:prstGeom>
        </p:spPr>
      </p:pic>
      <p:sp>
        <p:nvSpPr>
          <p:cNvPr id="6" name="Slide Number Placeholder 5">
            <a:extLst>
              <a:ext uri="{FF2B5EF4-FFF2-40B4-BE49-F238E27FC236}">
                <a16:creationId xmlns:a16="http://schemas.microsoft.com/office/drawing/2014/main" id="{49EA87F5-8821-43B9-BF11-75866791A289}"/>
              </a:ext>
            </a:extLst>
          </p:cNvPr>
          <p:cNvSpPr>
            <a:spLocks noGrp="1"/>
          </p:cNvSpPr>
          <p:nvPr>
            <p:ph type="sldNum" sz="quarter" idx="12"/>
          </p:nvPr>
        </p:nvSpPr>
        <p:spPr/>
        <p:txBody>
          <a:bodyPr/>
          <a:lstStyle/>
          <a:p>
            <a:fld id="{704B2BD9-4D75-2144-B225-F9F846417999}" type="slidenum">
              <a:rPr lang="en-US" b="0" smtClean="0">
                <a:latin typeface="Arial" charset="0"/>
                <a:ea typeface="Arial" charset="0"/>
                <a:cs typeface="Arial" charset="0"/>
              </a:rPr>
              <a:pPr/>
              <a:t>20</a:t>
            </a:fld>
            <a:endParaRPr lang="en-US" b="0">
              <a:latin typeface="Arial" charset="0"/>
              <a:ea typeface="Arial" charset="0"/>
              <a:cs typeface="Arial" charset="0"/>
            </a:endParaRPr>
          </a:p>
        </p:txBody>
      </p:sp>
      <p:sp>
        <p:nvSpPr>
          <p:cNvPr id="11" name="object 36">
            <a:extLst>
              <a:ext uri="{FF2B5EF4-FFF2-40B4-BE49-F238E27FC236}">
                <a16:creationId xmlns:a16="http://schemas.microsoft.com/office/drawing/2014/main" id="{5B85BBC4-4DA8-4C69-A799-FD4E1B399E9C}"/>
              </a:ext>
            </a:extLst>
          </p:cNvPr>
          <p:cNvSpPr txBox="1"/>
          <p:nvPr/>
        </p:nvSpPr>
        <p:spPr>
          <a:xfrm>
            <a:off x="662084" y="1980000"/>
            <a:ext cx="7042583" cy="1025922"/>
          </a:xfrm>
          <a:prstGeom prst="rect">
            <a:avLst/>
          </a:prstGeom>
        </p:spPr>
        <p:txBody>
          <a:bodyPr vert="horz" wrap="square" lIns="0" tIns="0" rIns="0" bIns="0" rtlCol="0" anchor="t">
            <a:spAutoFit/>
          </a:bodyPr>
          <a:lstStyle/>
          <a:p>
            <a:pPr defTabSz="609493">
              <a:lnSpc>
                <a:spcPts val="2000"/>
              </a:lnSpc>
              <a:spcAft>
                <a:spcPts val="400"/>
              </a:spcAft>
              <a:buClr>
                <a:srgbClr val="FF6E00"/>
              </a:buClr>
              <a:buSzPct val="90000"/>
              <a:tabLst>
                <a:tab pos="926465" algn="l"/>
                <a:tab pos="927100" algn="l"/>
              </a:tabLst>
            </a:pPr>
            <a:r>
              <a:rPr lang="en-US" sz="1600" b="1" dirty="0">
                <a:solidFill>
                  <a:srgbClr val="54565A"/>
                </a:solidFill>
                <a:latin typeface="Arial" charset="0"/>
                <a:ea typeface="Arial" charset="0"/>
                <a:cs typeface="Arial" charset="0"/>
              </a:rPr>
              <a:t>A prediction is a guess at what may happen based on an observation. </a:t>
            </a:r>
            <a:r>
              <a:rPr lang="en-US" sz="1600" dirty="0">
                <a:solidFill>
                  <a:srgbClr val="54565A"/>
                </a:solidFill>
                <a:latin typeface="Arial" charset="0"/>
                <a:ea typeface="Arial" charset="0"/>
                <a:cs typeface="Arial" charset="0"/>
              </a:rPr>
              <a:t>Predictions are important because they provide a reference point for the scientist. If the prediction is proved or disproved, then the scientist has increased their knowledge of the process.</a:t>
            </a:r>
            <a:endParaRPr lang="en-US" sz="1600" b="1" dirty="0">
              <a:solidFill>
                <a:srgbClr val="FF6E00"/>
              </a:solidFill>
              <a:latin typeface="Arial" charset="0"/>
              <a:ea typeface="Arial" charset="0"/>
              <a:cs typeface="Arial" charset="0"/>
            </a:endParaRPr>
          </a:p>
        </p:txBody>
      </p:sp>
      <p:pic>
        <p:nvPicPr>
          <p:cNvPr id="18" name="Picture 17">
            <a:extLst>
              <a:ext uri="{FF2B5EF4-FFF2-40B4-BE49-F238E27FC236}">
                <a16:creationId xmlns:a16="http://schemas.microsoft.com/office/drawing/2014/main" id="{B7AE2B61-A1EB-45AB-84B3-349323B4DF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0901" y="4626800"/>
            <a:ext cx="803042" cy="717001"/>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
            <a:ext cx="12193200" cy="876386"/>
          </a:xfrm>
          <a:prstGeom prst="rect">
            <a:avLst/>
          </a:prstGeom>
        </p:spPr>
      </p:pic>
    </p:spTree>
    <p:extLst>
      <p:ext uri="{BB962C8B-B14F-4D97-AF65-F5344CB8AC3E}">
        <p14:creationId xmlns:p14="http://schemas.microsoft.com/office/powerpoint/2010/main" val="1710147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31467" y="846735"/>
            <a:ext cx="5960533" cy="5609082"/>
          </a:xfrm>
          <a:prstGeom prst="rect">
            <a:avLst/>
          </a:prstGeom>
        </p:spPr>
      </p:pic>
      <p:sp>
        <p:nvSpPr>
          <p:cNvPr id="10" name="Text Placeholder 2">
            <a:extLst>
              <a:ext uri="{FF2B5EF4-FFF2-40B4-BE49-F238E27FC236}">
                <a16:creationId xmlns:a16="http://schemas.microsoft.com/office/drawing/2014/main" id="{88D44074-5407-4CBD-AA61-426B5E30CD5A}"/>
              </a:ext>
            </a:extLst>
          </p:cNvPr>
          <p:cNvSpPr>
            <a:spLocks noGrp="1"/>
          </p:cNvSpPr>
          <p:nvPr>
            <p:ph type="body" sz="quarter" idx="10"/>
          </p:nvPr>
        </p:nvSpPr>
        <p:spPr>
          <a:xfrm>
            <a:off x="662082" y="1260000"/>
            <a:ext cx="5433918" cy="577327"/>
          </a:xfrm>
        </p:spPr>
        <p:txBody>
          <a:bodyPr anchor="t" anchorCtr="0">
            <a:noAutofit/>
          </a:bodyPr>
          <a:lstStyle/>
          <a:p>
            <a:r>
              <a:rPr lang="en-GB" sz="3400" dirty="0">
                <a:solidFill>
                  <a:srgbClr val="FF6E00"/>
                </a:solidFill>
                <a:latin typeface="Arial" charset="0"/>
                <a:ea typeface="Arial" charset="0"/>
                <a:cs typeface="Arial" charset="0"/>
              </a:rPr>
              <a:t>What predictions did the 1:59 team make about pacemakers?</a:t>
            </a:r>
          </a:p>
        </p:txBody>
      </p:sp>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00" y="5928622"/>
            <a:ext cx="12193200" cy="1016100"/>
          </a:xfrm>
          <a:prstGeom prst="rect">
            <a:avLst/>
          </a:prstGeom>
        </p:spPr>
      </p:pic>
      <p:sp>
        <p:nvSpPr>
          <p:cNvPr id="6" name="Slide Number Placeholder 5">
            <a:extLst>
              <a:ext uri="{FF2B5EF4-FFF2-40B4-BE49-F238E27FC236}">
                <a16:creationId xmlns:a16="http://schemas.microsoft.com/office/drawing/2014/main" id="{49EA87F5-8821-43B9-BF11-75866791A289}"/>
              </a:ext>
            </a:extLst>
          </p:cNvPr>
          <p:cNvSpPr>
            <a:spLocks noGrp="1"/>
          </p:cNvSpPr>
          <p:nvPr>
            <p:ph type="sldNum" sz="quarter" idx="12"/>
          </p:nvPr>
        </p:nvSpPr>
        <p:spPr/>
        <p:txBody>
          <a:bodyPr/>
          <a:lstStyle/>
          <a:p>
            <a:fld id="{704B2BD9-4D75-2144-B225-F9F846417999}" type="slidenum">
              <a:rPr lang="en-US" b="0" smtClean="0">
                <a:latin typeface="Arial" charset="0"/>
                <a:ea typeface="Arial" charset="0"/>
                <a:cs typeface="Arial" charset="0"/>
              </a:rPr>
              <a:pPr/>
              <a:t>21</a:t>
            </a:fld>
            <a:endParaRPr lang="en-US" b="0">
              <a:latin typeface="Arial" charset="0"/>
              <a:ea typeface="Arial" charset="0"/>
              <a:cs typeface="Arial" charset="0"/>
            </a:endParaRPr>
          </a:p>
        </p:txBody>
      </p:sp>
      <p:sp>
        <p:nvSpPr>
          <p:cNvPr id="11" name="object 36">
            <a:extLst>
              <a:ext uri="{FF2B5EF4-FFF2-40B4-BE49-F238E27FC236}">
                <a16:creationId xmlns:a16="http://schemas.microsoft.com/office/drawing/2014/main" id="{5B85BBC4-4DA8-4C69-A799-FD4E1B399E9C}"/>
              </a:ext>
            </a:extLst>
          </p:cNvPr>
          <p:cNvSpPr txBox="1"/>
          <p:nvPr/>
        </p:nvSpPr>
        <p:spPr>
          <a:xfrm>
            <a:off x="662084" y="3116075"/>
            <a:ext cx="4553383" cy="2231380"/>
          </a:xfrm>
          <a:prstGeom prst="rect">
            <a:avLst/>
          </a:prstGeom>
        </p:spPr>
        <p:txBody>
          <a:bodyPr vert="horz" wrap="square" lIns="0" tIns="0" rIns="0" bIns="0" rtlCol="0" anchor="t">
            <a:spAutoFit/>
          </a:bodyPr>
          <a:lstStyle/>
          <a:p>
            <a:pPr marL="15875" indent="-15875" defTabSz="609493">
              <a:spcAft>
                <a:spcPts val="600"/>
              </a:spcAft>
              <a:buClr>
                <a:srgbClr val="FF6E00"/>
              </a:buClr>
              <a:buSzPct val="200000"/>
              <a:buFont typeface="Wingdings" charset="2"/>
              <a:buChar char="ü"/>
              <a:tabLst>
                <a:tab pos="523875" algn="l"/>
                <a:tab pos="925513" algn="l"/>
              </a:tabLst>
            </a:pPr>
            <a:r>
              <a:rPr lang="en-US" dirty="0">
                <a:solidFill>
                  <a:srgbClr val="54565A"/>
                </a:solidFill>
                <a:latin typeface="Arial" charset="0"/>
                <a:ea typeface="Arial" charset="0"/>
                <a:cs typeface="Arial" charset="0"/>
              </a:rPr>
              <a:t> 	</a:t>
            </a:r>
            <a:r>
              <a:rPr lang="en-US" sz="1600" dirty="0">
                <a:solidFill>
                  <a:srgbClr val="54565A"/>
                </a:solidFill>
                <a:latin typeface="Arial" charset="0"/>
                <a:ea typeface="Arial" charset="0"/>
                <a:cs typeface="Arial" charset="0"/>
              </a:rPr>
              <a:t>Pacemakers will ensure Eliud runs at the 	correct speed</a:t>
            </a:r>
          </a:p>
          <a:p>
            <a:pPr marL="15875" indent="-15875" defTabSz="609493">
              <a:spcAft>
                <a:spcPts val="600"/>
              </a:spcAft>
              <a:buClr>
                <a:srgbClr val="FF6E00"/>
              </a:buClr>
              <a:buSzPct val="200000"/>
              <a:buFont typeface="Wingdings" charset="2"/>
              <a:buChar char="ü"/>
              <a:tabLst>
                <a:tab pos="523875" algn="l"/>
                <a:tab pos="925513" algn="l"/>
              </a:tabLst>
            </a:pPr>
            <a:r>
              <a:rPr lang="en-US" sz="1600" dirty="0">
                <a:solidFill>
                  <a:srgbClr val="54565A"/>
                </a:solidFill>
                <a:latin typeface="Arial" charset="0"/>
                <a:ea typeface="Arial" charset="0"/>
                <a:cs typeface="Arial" charset="0"/>
              </a:rPr>
              <a:t> 	Pacemakers will ensure Eliud doesn’t waste 	any energy</a:t>
            </a:r>
          </a:p>
          <a:p>
            <a:pPr marL="15875" indent="-15875" defTabSz="609493">
              <a:spcAft>
                <a:spcPts val="600"/>
              </a:spcAft>
              <a:buClr>
                <a:srgbClr val="FF6E00"/>
              </a:buClr>
              <a:buSzPct val="200000"/>
              <a:buFont typeface="Wingdings" charset="2"/>
              <a:buChar char="ü"/>
              <a:tabLst>
                <a:tab pos="523875" algn="l"/>
                <a:tab pos="925513" algn="l"/>
              </a:tabLst>
            </a:pPr>
            <a:r>
              <a:rPr lang="en-US" sz="1600" dirty="0">
                <a:solidFill>
                  <a:srgbClr val="54565A"/>
                </a:solidFill>
                <a:latin typeface="Arial" charset="0"/>
                <a:ea typeface="Arial" charset="0"/>
                <a:cs typeface="Arial" charset="0"/>
              </a:rPr>
              <a:t> 	Pacemakers will decrease the air 	resistance acting on Eliud</a:t>
            </a:r>
          </a:p>
          <a:p>
            <a:pPr marL="15875" indent="-15875" defTabSz="609493">
              <a:spcAft>
                <a:spcPts val="600"/>
              </a:spcAft>
              <a:buClr>
                <a:srgbClr val="FF6E00"/>
              </a:buClr>
              <a:buSzPct val="200000"/>
              <a:buFont typeface="Wingdings" charset="2"/>
              <a:buChar char="ü"/>
              <a:tabLst>
                <a:tab pos="523875" algn="l"/>
                <a:tab pos="925513" algn="l"/>
              </a:tabLst>
            </a:pPr>
            <a:r>
              <a:rPr lang="en-US" sz="1600" dirty="0">
                <a:solidFill>
                  <a:srgbClr val="54565A"/>
                </a:solidFill>
                <a:latin typeface="Arial" charset="0"/>
                <a:ea typeface="Arial" charset="0"/>
                <a:cs typeface="Arial" charset="0"/>
              </a:rPr>
              <a:t> 	An inverse ‘V’ formation will decrease air 	resistance acting on Eliud the most</a:t>
            </a:r>
            <a:endParaRPr lang="en-US" sz="1600" b="1" dirty="0">
              <a:solidFill>
                <a:srgbClr val="FF6E00"/>
              </a:solidFill>
              <a:latin typeface="Arial" charset="0"/>
              <a:ea typeface="Arial" charset="0"/>
              <a:cs typeface="Arial" charset="0"/>
            </a:endParaRPr>
          </a:p>
        </p:txBody>
      </p:sp>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
            <a:ext cx="12193200" cy="876386"/>
          </a:xfrm>
          <a:prstGeom prst="rect">
            <a:avLst/>
          </a:prstGeom>
        </p:spPr>
      </p:pic>
    </p:spTree>
    <p:extLst>
      <p:ext uri="{BB962C8B-B14F-4D97-AF65-F5344CB8AC3E}">
        <p14:creationId xmlns:p14="http://schemas.microsoft.com/office/powerpoint/2010/main" val="599033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5339" y="2001854"/>
            <a:ext cx="3272903" cy="3272903"/>
          </a:xfrm>
          <a:prstGeom prst="rect">
            <a:avLst/>
          </a:prstGeom>
        </p:spPr>
      </p:pic>
      <p:sp>
        <p:nvSpPr>
          <p:cNvPr id="10" name="Text Placeholder 2">
            <a:extLst>
              <a:ext uri="{FF2B5EF4-FFF2-40B4-BE49-F238E27FC236}">
                <a16:creationId xmlns:a16="http://schemas.microsoft.com/office/drawing/2014/main" id="{88D44074-5407-4CBD-AA61-426B5E30CD5A}"/>
              </a:ext>
            </a:extLst>
          </p:cNvPr>
          <p:cNvSpPr>
            <a:spLocks noGrp="1"/>
          </p:cNvSpPr>
          <p:nvPr>
            <p:ph type="body" sz="quarter" idx="10"/>
          </p:nvPr>
        </p:nvSpPr>
        <p:spPr>
          <a:xfrm>
            <a:off x="662082" y="1260000"/>
            <a:ext cx="8583518" cy="577327"/>
          </a:xfrm>
        </p:spPr>
        <p:txBody>
          <a:bodyPr anchor="t" anchorCtr="0">
            <a:noAutofit/>
          </a:bodyPr>
          <a:lstStyle/>
          <a:p>
            <a:r>
              <a:rPr lang="en-GB" sz="3400">
                <a:solidFill>
                  <a:srgbClr val="FF6E00"/>
                </a:solidFill>
                <a:latin typeface="Arial" charset="0"/>
                <a:ea typeface="Arial" charset="0"/>
                <a:cs typeface="Arial" charset="0"/>
              </a:rPr>
              <a:t>How to use the grid and cones</a:t>
            </a:r>
          </a:p>
        </p:txBody>
      </p:sp>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00" y="5928622"/>
            <a:ext cx="12193200" cy="1016100"/>
          </a:xfrm>
          <a:prstGeom prst="rect">
            <a:avLst/>
          </a:prstGeom>
        </p:spPr>
      </p:pic>
      <p:sp>
        <p:nvSpPr>
          <p:cNvPr id="6" name="Slide Number Placeholder 5">
            <a:extLst>
              <a:ext uri="{FF2B5EF4-FFF2-40B4-BE49-F238E27FC236}">
                <a16:creationId xmlns:a16="http://schemas.microsoft.com/office/drawing/2014/main" id="{49EA87F5-8821-43B9-BF11-75866791A289}"/>
              </a:ext>
            </a:extLst>
          </p:cNvPr>
          <p:cNvSpPr>
            <a:spLocks noGrp="1"/>
          </p:cNvSpPr>
          <p:nvPr>
            <p:ph type="sldNum" sz="quarter" idx="12"/>
          </p:nvPr>
        </p:nvSpPr>
        <p:spPr/>
        <p:txBody>
          <a:bodyPr/>
          <a:lstStyle/>
          <a:p>
            <a:fld id="{704B2BD9-4D75-2144-B225-F9F846417999}" type="slidenum">
              <a:rPr lang="en-US" b="0" smtClean="0">
                <a:latin typeface="Arial" charset="0"/>
                <a:ea typeface="Arial" charset="0"/>
                <a:cs typeface="Arial" charset="0"/>
              </a:rPr>
              <a:pPr/>
              <a:t>22</a:t>
            </a:fld>
            <a:endParaRPr lang="en-US" b="0">
              <a:latin typeface="Arial" charset="0"/>
              <a:ea typeface="Arial" charset="0"/>
              <a:cs typeface="Arial" charset="0"/>
            </a:endParaRPr>
          </a:p>
        </p:txBody>
      </p:sp>
      <p:sp>
        <p:nvSpPr>
          <p:cNvPr id="11" name="object 36">
            <a:extLst>
              <a:ext uri="{FF2B5EF4-FFF2-40B4-BE49-F238E27FC236}">
                <a16:creationId xmlns:a16="http://schemas.microsoft.com/office/drawing/2014/main" id="{5B85BBC4-4DA8-4C69-A799-FD4E1B399E9C}"/>
              </a:ext>
            </a:extLst>
          </p:cNvPr>
          <p:cNvSpPr txBox="1"/>
          <p:nvPr/>
        </p:nvSpPr>
        <p:spPr>
          <a:xfrm>
            <a:off x="662083" y="1980000"/>
            <a:ext cx="6531453" cy="3334246"/>
          </a:xfrm>
          <a:prstGeom prst="rect">
            <a:avLst/>
          </a:prstGeom>
        </p:spPr>
        <p:txBody>
          <a:bodyPr vert="horz" wrap="square" lIns="0" tIns="0" rIns="0" bIns="0" rtlCol="0" anchor="t">
            <a:spAutoFit/>
          </a:bodyPr>
          <a:lstStyle/>
          <a:p>
            <a:pPr marL="342900" indent="-342900" defTabSz="609493">
              <a:lnSpc>
                <a:spcPts val="2000"/>
              </a:lnSpc>
              <a:spcAft>
                <a:spcPts val="1000"/>
              </a:spcAft>
              <a:buClr>
                <a:srgbClr val="FF6E00"/>
              </a:buClr>
              <a:buSzPct val="100000"/>
              <a:buFont typeface="+mj-lt"/>
              <a:buAutoNum type="arabicPeriod"/>
              <a:tabLst>
                <a:tab pos="523875" algn="l"/>
                <a:tab pos="925513" algn="l"/>
              </a:tabLst>
            </a:pPr>
            <a:r>
              <a:rPr lang="en-US" sz="1600" dirty="0">
                <a:solidFill>
                  <a:srgbClr val="54565A"/>
                </a:solidFill>
                <a:latin typeface="Arial" charset="0"/>
                <a:ea typeface="Arial" charset="0"/>
                <a:cs typeface="Arial" charset="0"/>
              </a:rPr>
              <a:t>Use your paper runners to represent your pacemakers, you have up to six that you can use. </a:t>
            </a:r>
          </a:p>
          <a:p>
            <a:pPr marL="342900" indent="-342900" defTabSz="609493">
              <a:lnSpc>
                <a:spcPts val="2000"/>
              </a:lnSpc>
              <a:spcAft>
                <a:spcPts val="1000"/>
              </a:spcAft>
              <a:buClr>
                <a:srgbClr val="FF6E00"/>
              </a:buClr>
              <a:buSzPct val="100000"/>
              <a:buFont typeface="+mj-lt"/>
              <a:buAutoNum type="arabicPeriod"/>
              <a:tabLst>
                <a:tab pos="523875" algn="l"/>
                <a:tab pos="925513" algn="l"/>
              </a:tabLst>
            </a:pPr>
            <a:r>
              <a:rPr lang="en-US" sz="1600" dirty="0">
                <a:solidFill>
                  <a:srgbClr val="54565A"/>
                </a:solidFill>
                <a:latin typeface="Arial" charset="0"/>
                <a:ea typeface="Arial" charset="0"/>
                <a:cs typeface="Arial" charset="0"/>
              </a:rPr>
              <a:t>Choose where you are going to place them holding them in place with </a:t>
            </a:r>
            <a:r>
              <a:rPr lang="en-US" sz="1600" dirty="0" err="1">
                <a:solidFill>
                  <a:srgbClr val="54565A"/>
                </a:solidFill>
                <a:latin typeface="Arial" charset="0"/>
                <a:ea typeface="Arial" charset="0"/>
                <a:cs typeface="Arial" charset="0"/>
              </a:rPr>
              <a:t>bluetack</a:t>
            </a:r>
            <a:r>
              <a:rPr lang="en-US" sz="1600" dirty="0">
                <a:solidFill>
                  <a:srgbClr val="54565A"/>
                </a:solidFill>
                <a:latin typeface="Arial" charset="0"/>
                <a:ea typeface="Arial" charset="0"/>
                <a:cs typeface="Arial" charset="0"/>
              </a:rPr>
              <a:t> and note their position by recording the coordinates. </a:t>
            </a:r>
          </a:p>
          <a:p>
            <a:pPr marL="342900" indent="-342900" defTabSz="609493">
              <a:lnSpc>
                <a:spcPts val="2000"/>
              </a:lnSpc>
              <a:spcAft>
                <a:spcPts val="1000"/>
              </a:spcAft>
              <a:buClr>
                <a:srgbClr val="FF6E00"/>
              </a:buClr>
              <a:buSzPct val="100000"/>
              <a:buFont typeface="+mj-lt"/>
              <a:buAutoNum type="arabicPeriod"/>
              <a:tabLst>
                <a:tab pos="523875" algn="l"/>
                <a:tab pos="925513" algn="l"/>
              </a:tabLst>
            </a:pPr>
            <a:r>
              <a:rPr lang="en-US" sz="1600" dirty="0">
                <a:solidFill>
                  <a:srgbClr val="54565A"/>
                </a:solidFill>
                <a:latin typeface="Arial" charset="0"/>
                <a:ea typeface="Arial" charset="0"/>
                <a:cs typeface="Arial" charset="0"/>
              </a:rPr>
              <a:t>Place your runner on the grid but do not stick down and again note their position by recording the coordinates.</a:t>
            </a:r>
          </a:p>
          <a:p>
            <a:pPr marL="342900" indent="-342900" defTabSz="609493">
              <a:lnSpc>
                <a:spcPts val="2000"/>
              </a:lnSpc>
              <a:spcAft>
                <a:spcPts val="1000"/>
              </a:spcAft>
              <a:buClr>
                <a:srgbClr val="FF6E00"/>
              </a:buClr>
              <a:buSzPct val="100000"/>
              <a:buFont typeface="+mj-lt"/>
              <a:buAutoNum type="arabicPeriod"/>
              <a:tabLst>
                <a:tab pos="523875" algn="l"/>
                <a:tab pos="925513" algn="l"/>
              </a:tabLst>
            </a:pPr>
            <a:r>
              <a:rPr lang="en-US" sz="1600" dirty="0">
                <a:solidFill>
                  <a:srgbClr val="54565A"/>
                </a:solidFill>
                <a:latin typeface="Arial" charset="0"/>
                <a:ea typeface="Arial" charset="0"/>
                <a:cs typeface="Arial" charset="0"/>
              </a:rPr>
              <a:t>Place the desk fan 30cm from the front runner and turn it on at the lowest setting.  Does your runner get blown over or out of position?</a:t>
            </a:r>
          </a:p>
          <a:p>
            <a:pPr marL="342900" indent="-342900" defTabSz="609493">
              <a:lnSpc>
                <a:spcPts val="2000"/>
              </a:lnSpc>
              <a:spcAft>
                <a:spcPts val="1000"/>
              </a:spcAft>
              <a:buClr>
                <a:srgbClr val="FF6E00"/>
              </a:buClr>
              <a:buSzPct val="100000"/>
              <a:buFont typeface="+mj-lt"/>
              <a:buAutoNum type="arabicPeriod"/>
              <a:tabLst>
                <a:tab pos="523875" algn="l"/>
                <a:tab pos="925513" algn="l"/>
              </a:tabLst>
            </a:pPr>
            <a:r>
              <a:rPr lang="en-US" sz="1600" dirty="0">
                <a:solidFill>
                  <a:srgbClr val="54565A"/>
                </a:solidFill>
                <a:latin typeface="Arial" charset="0"/>
                <a:ea typeface="Arial" charset="0"/>
                <a:cs typeface="Arial" charset="0"/>
              </a:rPr>
              <a:t>Repeat steps 1 to 4 choosing a new placement until you have found the best placement of your pacemakers to reduce the air resistance acting on your runner.</a:t>
            </a:r>
            <a:endParaRPr lang="en-US" sz="1600" b="1" dirty="0">
              <a:solidFill>
                <a:srgbClr val="FF6E00"/>
              </a:solidFill>
              <a:latin typeface="Arial" charset="0"/>
              <a:ea typeface="Arial" charset="0"/>
              <a:cs typeface="Arial" charset="0"/>
            </a:endParaRPr>
          </a:p>
        </p:txBody>
      </p:sp>
      <p:cxnSp>
        <p:nvCxnSpPr>
          <p:cNvPr id="21" name="Straight Arrow Connector 20">
            <a:extLst>
              <a:ext uri="{FF2B5EF4-FFF2-40B4-BE49-F238E27FC236}">
                <a16:creationId xmlns:a16="http://schemas.microsoft.com/office/drawing/2014/main" id="{7DF7DB2D-2BB6-4ACB-B4BE-2B4D149DC2BC}"/>
              </a:ext>
            </a:extLst>
          </p:cNvPr>
          <p:cNvCxnSpPr>
            <a:cxnSpLocks/>
            <a:endCxn id="32" idx="2"/>
          </p:cNvCxnSpPr>
          <p:nvPr/>
        </p:nvCxnSpPr>
        <p:spPr>
          <a:xfrm flipV="1">
            <a:off x="8985081" y="3374916"/>
            <a:ext cx="107102" cy="2329359"/>
          </a:xfrm>
          <a:prstGeom prst="straightConnector1">
            <a:avLst/>
          </a:prstGeom>
          <a:ln>
            <a:solidFill>
              <a:srgbClr val="FF6E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46CCC92-0DAB-4D50-8FC5-C37F513DF4DD}"/>
              </a:ext>
            </a:extLst>
          </p:cNvPr>
          <p:cNvCxnSpPr>
            <a:cxnSpLocks/>
          </p:cNvCxnSpPr>
          <p:nvPr/>
        </p:nvCxnSpPr>
        <p:spPr>
          <a:xfrm flipV="1">
            <a:off x="7345185" y="3712890"/>
            <a:ext cx="948093" cy="1645252"/>
          </a:xfrm>
          <a:prstGeom prst="straightConnector1">
            <a:avLst/>
          </a:prstGeom>
          <a:ln>
            <a:solidFill>
              <a:srgbClr val="FF6E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C4E60C2-2406-4D25-9B0C-AEE69435CEA6}"/>
              </a:ext>
            </a:extLst>
          </p:cNvPr>
          <p:cNvSpPr txBox="1"/>
          <p:nvPr/>
        </p:nvSpPr>
        <p:spPr>
          <a:xfrm>
            <a:off x="7182654" y="5456919"/>
            <a:ext cx="1632703" cy="369332"/>
          </a:xfrm>
          <a:prstGeom prst="rect">
            <a:avLst/>
          </a:prstGeom>
          <a:noFill/>
        </p:spPr>
        <p:txBody>
          <a:bodyPr wrap="square" rtlCol="0">
            <a:spAutoFit/>
          </a:bodyPr>
          <a:lstStyle/>
          <a:p>
            <a:r>
              <a:rPr lang="en-GB">
                <a:solidFill>
                  <a:srgbClr val="54565A"/>
                </a:solidFill>
                <a:latin typeface="Arial" charset="0"/>
                <a:ea typeface="Arial" charset="0"/>
                <a:cs typeface="Arial" charset="0"/>
              </a:rPr>
              <a:t>Pacemaker</a:t>
            </a:r>
          </a:p>
        </p:txBody>
      </p:sp>
      <p:sp>
        <p:nvSpPr>
          <p:cNvPr id="24" name="TextBox 23">
            <a:extLst>
              <a:ext uri="{FF2B5EF4-FFF2-40B4-BE49-F238E27FC236}">
                <a16:creationId xmlns:a16="http://schemas.microsoft.com/office/drawing/2014/main" id="{84F6221A-364A-4D36-89A4-E9471D206D2C}"/>
              </a:ext>
            </a:extLst>
          </p:cNvPr>
          <p:cNvSpPr txBox="1"/>
          <p:nvPr/>
        </p:nvSpPr>
        <p:spPr>
          <a:xfrm>
            <a:off x="9017777" y="5723851"/>
            <a:ext cx="1632703" cy="369332"/>
          </a:xfrm>
          <a:prstGeom prst="rect">
            <a:avLst/>
          </a:prstGeom>
          <a:noFill/>
        </p:spPr>
        <p:txBody>
          <a:bodyPr wrap="square" rtlCol="0">
            <a:spAutoFit/>
          </a:bodyPr>
          <a:lstStyle/>
          <a:p>
            <a:r>
              <a:rPr lang="en-GB" dirty="0">
                <a:solidFill>
                  <a:srgbClr val="54565A"/>
                </a:solidFill>
                <a:latin typeface="Arial" charset="0"/>
                <a:ea typeface="Arial" charset="0"/>
                <a:cs typeface="Arial" charset="0"/>
              </a:rPr>
              <a:t>Runner</a:t>
            </a:r>
          </a:p>
        </p:txBody>
      </p:sp>
      <p:pic>
        <p:nvPicPr>
          <p:cNvPr id="26" name="Picture 2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55357" y="2361179"/>
            <a:ext cx="360000" cy="697846"/>
          </a:xfrm>
          <a:prstGeom prst="rect">
            <a:avLst/>
          </a:prstGeom>
        </p:spPr>
      </p:pic>
      <p:pic>
        <p:nvPicPr>
          <p:cNvPr id="27" name="Picture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23023" y="2242614"/>
            <a:ext cx="360000" cy="697846"/>
          </a:xfrm>
          <a:prstGeom prst="rect">
            <a:avLst/>
          </a:prstGeom>
        </p:spPr>
      </p:pic>
      <p:pic>
        <p:nvPicPr>
          <p:cNvPr id="28" name="Picture 2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34143" y="2959992"/>
            <a:ext cx="360000" cy="697846"/>
          </a:xfrm>
          <a:prstGeom prst="rect">
            <a:avLst/>
          </a:prstGeom>
        </p:spPr>
      </p:pic>
      <p:pic>
        <p:nvPicPr>
          <p:cNvPr id="29"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670045" y="3623121"/>
            <a:ext cx="360000" cy="697846"/>
          </a:xfrm>
          <a:prstGeom prst="rect">
            <a:avLst/>
          </a:prstGeom>
        </p:spPr>
      </p:pic>
      <p:pic>
        <p:nvPicPr>
          <p:cNvPr id="30" name="Picture 2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62165" y="2940460"/>
            <a:ext cx="360000" cy="697846"/>
          </a:xfrm>
          <a:prstGeom prst="rect">
            <a:avLst/>
          </a:prstGeom>
        </p:spPr>
      </p:pic>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35212" y="2484040"/>
            <a:ext cx="360000" cy="697846"/>
          </a:xfrm>
          <a:prstGeom prst="rect">
            <a:avLst/>
          </a:prstGeom>
        </p:spPr>
      </p:pic>
      <p:pic>
        <p:nvPicPr>
          <p:cNvPr id="32" name="Picture 3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12183" y="2677070"/>
            <a:ext cx="360000" cy="697846"/>
          </a:xfrm>
          <a:prstGeom prst="rect">
            <a:avLst/>
          </a:prstGeom>
        </p:spPr>
      </p:pic>
      <p:pic>
        <p:nvPicPr>
          <p:cNvPr id="33" name="Picture 3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60207">
            <a:off x="7364292" y="1967017"/>
            <a:ext cx="1008976" cy="504488"/>
          </a:xfrm>
          <a:prstGeom prst="rect">
            <a:avLst/>
          </a:prstGeom>
        </p:spPr>
      </p:pic>
      <p:pic>
        <p:nvPicPr>
          <p:cNvPr id="20"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1"/>
            <a:ext cx="12193200" cy="876386"/>
          </a:xfrm>
          <a:prstGeom prst="rect">
            <a:avLst/>
          </a:prstGeom>
        </p:spPr>
      </p:pic>
    </p:spTree>
    <p:extLst>
      <p:ext uri="{BB962C8B-B14F-4D97-AF65-F5344CB8AC3E}">
        <p14:creationId xmlns:p14="http://schemas.microsoft.com/office/powerpoint/2010/main" val="1555034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38799" y="773545"/>
            <a:ext cx="6553201" cy="5678055"/>
          </a:xfrm>
          <a:prstGeom prst="rect">
            <a:avLst/>
          </a:prstGeom>
        </p:spPr>
      </p:pic>
      <p:sp>
        <p:nvSpPr>
          <p:cNvPr id="10" name="Text Placeholder 2">
            <a:extLst>
              <a:ext uri="{FF2B5EF4-FFF2-40B4-BE49-F238E27FC236}">
                <a16:creationId xmlns:a16="http://schemas.microsoft.com/office/drawing/2014/main" id="{88D44074-5407-4CBD-AA61-426B5E30CD5A}"/>
              </a:ext>
            </a:extLst>
          </p:cNvPr>
          <p:cNvSpPr>
            <a:spLocks noGrp="1"/>
          </p:cNvSpPr>
          <p:nvPr>
            <p:ph type="body" sz="quarter" idx="10"/>
          </p:nvPr>
        </p:nvSpPr>
        <p:spPr>
          <a:xfrm>
            <a:off x="662082" y="1260000"/>
            <a:ext cx="5175251" cy="577327"/>
          </a:xfrm>
        </p:spPr>
        <p:txBody>
          <a:bodyPr anchor="t" anchorCtr="0">
            <a:noAutofit/>
          </a:bodyPr>
          <a:lstStyle/>
          <a:p>
            <a:r>
              <a:rPr lang="en-GB" sz="3400">
                <a:solidFill>
                  <a:srgbClr val="FF6E00"/>
                </a:solidFill>
                <a:latin typeface="Arial" charset="0"/>
                <a:ea typeface="Arial" charset="0"/>
                <a:cs typeface="Arial" charset="0"/>
              </a:rPr>
              <a:t>Writing a </a:t>
            </a:r>
            <a:br>
              <a:rPr lang="en-GB" sz="3400">
                <a:solidFill>
                  <a:srgbClr val="FF6E00"/>
                </a:solidFill>
                <a:latin typeface="Arial" charset="0"/>
                <a:ea typeface="Arial" charset="0"/>
                <a:cs typeface="Arial" charset="0"/>
              </a:rPr>
            </a:br>
            <a:r>
              <a:rPr lang="en-GB" sz="3400">
                <a:solidFill>
                  <a:srgbClr val="FF6E00"/>
                </a:solidFill>
                <a:latin typeface="Arial" charset="0"/>
                <a:ea typeface="Arial" charset="0"/>
                <a:cs typeface="Arial" charset="0"/>
              </a:rPr>
              <a:t>method</a:t>
            </a:r>
          </a:p>
        </p:txBody>
      </p:sp>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00" y="5928622"/>
            <a:ext cx="12193200" cy="1016100"/>
          </a:xfrm>
          <a:prstGeom prst="rect">
            <a:avLst/>
          </a:prstGeom>
        </p:spPr>
      </p:pic>
      <p:sp>
        <p:nvSpPr>
          <p:cNvPr id="6" name="Slide Number Placeholder 5">
            <a:extLst>
              <a:ext uri="{FF2B5EF4-FFF2-40B4-BE49-F238E27FC236}">
                <a16:creationId xmlns:a16="http://schemas.microsoft.com/office/drawing/2014/main" id="{49EA87F5-8821-43B9-BF11-75866791A289}"/>
              </a:ext>
            </a:extLst>
          </p:cNvPr>
          <p:cNvSpPr>
            <a:spLocks noGrp="1"/>
          </p:cNvSpPr>
          <p:nvPr>
            <p:ph type="sldNum" sz="quarter" idx="12"/>
          </p:nvPr>
        </p:nvSpPr>
        <p:spPr/>
        <p:txBody>
          <a:bodyPr/>
          <a:lstStyle/>
          <a:p>
            <a:fld id="{704B2BD9-4D75-2144-B225-F9F846417999}" type="slidenum">
              <a:rPr lang="en-US" b="0" smtClean="0">
                <a:latin typeface="Arial" charset="0"/>
                <a:ea typeface="Arial" charset="0"/>
                <a:cs typeface="Arial" charset="0"/>
              </a:rPr>
              <a:pPr/>
              <a:t>23</a:t>
            </a:fld>
            <a:endParaRPr lang="en-US" b="0">
              <a:latin typeface="Arial" charset="0"/>
              <a:ea typeface="Arial" charset="0"/>
              <a:cs typeface="Arial" charset="0"/>
            </a:endParaRPr>
          </a:p>
        </p:txBody>
      </p:sp>
      <p:sp>
        <p:nvSpPr>
          <p:cNvPr id="13" name="object 36">
            <a:extLst>
              <a:ext uri="{FF2B5EF4-FFF2-40B4-BE49-F238E27FC236}">
                <a16:creationId xmlns:a16="http://schemas.microsoft.com/office/drawing/2014/main" id="{5B85BBC4-4DA8-4C69-A799-FD4E1B399E9C}"/>
              </a:ext>
            </a:extLst>
          </p:cNvPr>
          <p:cNvSpPr txBox="1"/>
          <p:nvPr/>
        </p:nvSpPr>
        <p:spPr>
          <a:xfrm>
            <a:off x="662083" y="2350800"/>
            <a:ext cx="3982488" cy="2800767"/>
          </a:xfrm>
          <a:prstGeom prst="rect">
            <a:avLst/>
          </a:prstGeom>
        </p:spPr>
        <p:txBody>
          <a:bodyPr vert="horz" wrap="square" lIns="0" tIns="0" rIns="0" bIns="0" rtlCol="0" anchor="t">
            <a:spAutoFit/>
          </a:bodyPr>
          <a:lstStyle/>
          <a:p>
            <a:pPr defTabSz="609493">
              <a:spcAft>
                <a:spcPts val="400"/>
              </a:spcAft>
              <a:buClr>
                <a:srgbClr val="FF6E00"/>
              </a:buClr>
              <a:buSzPct val="90000"/>
              <a:tabLst>
                <a:tab pos="926465" algn="l"/>
                <a:tab pos="927100" algn="l"/>
              </a:tabLst>
            </a:pPr>
            <a:r>
              <a:rPr lang="en-US" sz="1600">
                <a:solidFill>
                  <a:srgbClr val="54565A"/>
                </a:solidFill>
                <a:latin typeface="Arial" charset="0"/>
                <a:ea typeface="Arial" charset="0"/>
                <a:cs typeface="Arial" charset="0"/>
              </a:rPr>
              <a:t>The method should explain exactly what you are going to do in detail.</a:t>
            </a:r>
            <a:br>
              <a:rPr lang="en-US" sz="1600">
                <a:solidFill>
                  <a:srgbClr val="54565A"/>
                </a:solidFill>
                <a:latin typeface="Arial" charset="0"/>
                <a:ea typeface="Arial" charset="0"/>
                <a:cs typeface="Arial" charset="0"/>
              </a:rPr>
            </a:br>
            <a:br>
              <a:rPr lang="en-US" sz="1600">
                <a:solidFill>
                  <a:srgbClr val="54565A"/>
                </a:solidFill>
                <a:latin typeface="Arial" charset="0"/>
                <a:ea typeface="Arial" charset="0"/>
                <a:cs typeface="Arial" charset="0"/>
              </a:rPr>
            </a:br>
            <a:r>
              <a:rPr lang="en-US" sz="1600">
                <a:solidFill>
                  <a:srgbClr val="54565A"/>
                </a:solidFill>
                <a:latin typeface="Arial" charset="0"/>
                <a:ea typeface="Arial" charset="0"/>
                <a:cs typeface="Arial" charset="0"/>
              </a:rPr>
              <a:t>Scientific experiments should be repeatable so that anyone could pick up your work and repeat it to check their results against yours. The more results we have the more accurate the conclusions. </a:t>
            </a:r>
            <a:br>
              <a:rPr lang="en-US">
                <a:solidFill>
                  <a:srgbClr val="54565A"/>
                </a:solidFill>
                <a:latin typeface="Arial" charset="0"/>
                <a:ea typeface="Arial" charset="0"/>
                <a:cs typeface="Arial" charset="0"/>
              </a:rPr>
            </a:br>
            <a:br>
              <a:rPr lang="en-US">
                <a:solidFill>
                  <a:srgbClr val="54565A"/>
                </a:solidFill>
                <a:latin typeface="Arial" charset="0"/>
                <a:ea typeface="Arial" charset="0"/>
                <a:cs typeface="Arial" charset="0"/>
              </a:rPr>
            </a:br>
            <a:r>
              <a:rPr lang="en-US" b="1">
                <a:solidFill>
                  <a:srgbClr val="54565A"/>
                </a:solidFill>
                <a:latin typeface="Arial" charset="0"/>
                <a:ea typeface="Arial" charset="0"/>
                <a:cs typeface="Arial" charset="0"/>
              </a:rPr>
              <a:t>How do we go about writing a method?</a:t>
            </a:r>
            <a:endParaRPr lang="en-US" b="1">
              <a:solidFill>
                <a:srgbClr val="FF6E00"/>
              </a:solidFill>
              <a:latin typeface="Arial" charset="0"/>
              <a:ea typeface="Arial" charset="0"/>
              <a:cs typeface="Arial" charset="0"/>
            </a:endParaRPr>
          </a:p>
        </p:txBody>
      </p:sp>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
            <a:ext cx="12193200" cy="876386"/>
          </a:xfrm>
          <a:prstGeom prst="rect">
            <a:avLst/>
          </a:prstGeom>
        </p:spPr>
      </p:pic>
    </p:spTree>
    <p:extLst>
      <p:ext uri="{BB962C8B-B14F-4D97-AF65-F5344CB8AC3E}">
        <p14:creationId xmlns:p14="http://schemas.microsoft.com/office/powerpoint/2010/main" val="2126506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88D44074-5407-4CBD-AA61-426B5E30CD5A}"/>
              </a:ext>
            </a:extLst>
          </p:cNvPr>
          <p:cNvSpPr>
            <a:spLocks noGrp="1"/>
          </p:cNvSpPr>
          <p:nvPr>
            <p:ph type="body" sz="quarter" idx="10"/>
          </p:nvPr>
        </p:nvSpPr>
        <p:spPr>
          <a:xfrm>
            <a:off x="662082" y="1260000"/>
            <a:ext cx="5433918" cy="577327"/>
          </a:xfrm>
        </p:spPr>
        <p:txBody>
          <a:bodyPr anchor="t" anchorCtr="0">
            <a:noAutofit/>
          </a:bodyPr>
          <a:lstStyle/>
          <a:p>
            <a:r>
              <a:rPr lang="en-GB" sz="3400">
                <a:solidFill>
                  <a:srgbClr val="FF6E00"/>
                </a:solidFill>
                <a:latin typeface="Arial" charset="0"/>
                <a:ea typeface="Arial" charset="0"/>
                <a:cs typeface="Arial" charset="0"/>
              </a:rPr>
              <a:t>Model method</a:t>
            </a: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0" y="5928622"/>
            <a:ext cx="12193200" cy="1016100"/>
          </a:xfrm>
          <a:prstGeom prst="rect">
            <a:avLst/>
          </a:prstGeom>
        </p:spPr>
      </p:pic>
      <p:sp>
        <p:nvSpPr>
          <p:cNvPr id="6" name="Slide Number Placeholder 5">
            <a:extLst>
              <a:ext uri="{FF2B5EF4-FFF2-40B4-BE49-F238E27FC236}">
                <a16:creationId xmlns:a16="http://schemas.microsoft.com/office/drawing/2014/main" id="{49EA87F5-8821-43B9-BF11-75866791A289}"/>
              </a:ext>
            </a:extLst>
          </p:cNvPr>
          <p:cNvSpPr>
            <a:spLocks noGrp="1"/>
          </p:cNvSpPr>
          <p:nvPr>
            <p:ph type="sldNum" sz="quarter" idx="12"/>
          </p:nvPr>
        </p:nvSpPr>
        <p:spPr/>
        <p:txBody>
          <a:bodyPr/>
          <a:lstStyle/>
          <a:p>
            <a:fld id="{704B2BD9-4D75-2144-B225-F9F846417999}" type="slidenum">
              <a:rPr lang="en-US" b="0" smtClean="0">
                <a:latin typeface="Arial" charset="0"/>
                <a:ea typeface="Arial" charset="0"/>
                <a:cs typeface="Arial" charset="0"/>
              </a:rPr>
              <a:pPr/>
              <a:t>24</a:t>
            </a:fld>
            <a:endParaRPr lang="en-US" b="0">
              <a:latin typeface="Arial" charset="0"/>
              <a:ea typeface="Arial" charset="0"/>
              <a:cs typeface="Arial" charset="0"/>
            </a:endParaRPr>
          </a:p>
        </p:txBody>
      </p:sp>
      <p:sp>
        <p:nvSpPr>
          <p:cNvPr id="11" name="object 36">
            <a:extLst>
              <a:ext uri="{FF2B5EF4-FFF2-40B4-BE49-F238E27FC236}">
                <a16:creationId xmlns:a16="http://schemas.microsoft.com/office/drawing/2014/main" id="{5B85BBC4-4DA8-4C69-A799-FD4E1B399E9C}"/>
              </a:ext>
            </a:extLst>
          </p:cNvPr>
          <p:cNvSpPr txBox="1"/>
          <p:nvPr/>
        </p:nvSpPr>
        <p:spPr>
          <a:xfrm>
            <a:off x="441952" y="2695161"/>
            <a:ext cx="692582" cy="553998"/>
          </a:xfrm>
          <a:prstGeom prst="rect">
            <a:avLst/>
          </a:prstGeom>
        </p:spPr>
        <p:txBody>
          <a:bodyPr vert="horz" wrap="square" lIns="0" tIns="0" rIns="0" bIns="0" rtlCol="0" anchor="t">
            <a:spAutoFit/>
          </a:bodyPr>
          <a:lstStyle/>
          <a:p>
            <a:pPr marL="15875" indent="-15875" defTabSz="609493">
              <a:spcAft>
                <a:spcPts val="600"/>
              </a:spcAft>
              <a:buClr>
                <a:srgbClr val="FF6E00"/>
              </a:buClr>
              <a:buSzPct val="200000"/>
              <a:buFont typeface="Wingdings" charset="2"/>
              <a:buChar char="ü"/>
              <a:tabLst>
                <a:tab pos="523875" algn="l"/>
                <a:tab pos="925513" algn="l"/>
              </a:tabLst>
            </a:pPr>
            <a:r>
              <a:rPr lang="en-US" sz="3600">
                <a:solidFill>
                  <a:srgbClr val="54565A"/>
                </a:solidFill>
                <a:latin typeface="Arial" charset="0"/>
                <a:ea typeface="Arial" charset="0"/>
                <a:cs typeface="Arial" charset="0"/>
              </a:rPr>
              <a:t> </a:t>
            </a:r>
            <a:endParaRPr lang="en-US" sz="3600" b="1">
              <a:solidFill>
                <a:srgbClr val="FF6E00"/>
              </a:solidFill>
              <a:latin typeface="Arial" charset="0"/>
              <a:ea typeface="Arial" charset="0"/>
              <a:cs typeface="Arial" charset="0"/>
            </a:endParaRPr>
          </a:p>
        </p:txBody>
      </p:sp>
      <p:sp>
        <p:nvSpPr>
          <p:cNvPr id="9" name="object 36">
            <a:extLst>
              <a:ext uri="{FF2B5EF4-FFF2-40B4-BE49-F238E27FC236}">
                <a16:creationId xmlns:a16="http://schemas.microsoft.com/office/drawing/2014/main" id="{5B85BBC4-4DA8-4C69-A799-FD4E1B399E9C}"/>
              </a:ext>
            </a:extLst>
          </p:cNvPr>
          <p:cNvSpPr txBox="1"/>
          <p:nvPr/>
        </p:nvSpPr>
        <p:spPr>
          <a:xfrm>
            <a:off x="1351513" y="2438668"/>
            <a:ext cx="3909916" cy="2616101"/>
          </a:xfrm>
          <a:prstGeom prst="rect">
            <a:avLst/>
          </a:prstGeom>
        </p:spPr>
        <p:txBody>
          <a:bodyPr vert="horz" wrap="square" lIns="0" tIns="0" rIns="0" bIns="0" rtlCol="0" anchor="t">
            <a:spAutoFit/>
          </a:bodyPr>
          <a:lstStyle/>
          <a:p>
            <a:pPr defTabSz="609493">
              <a:spcAft>
                <a:spcPts val="2000"/>
              </a:spcAft>
              <a:buClr>
                <a:srgbClr val="FF6E00"/>
              </a:buClr>
              <a:buSzPct val="200000"/>
              <a:tabLst>
                <a:tab pos="523875" algn="l"/>
                <a:tab pos="925513" algn="l"/>
              </a:tabLst>
            </a:pPr>
            <a:r>
              <a:rPr lang="en-US" sz="2400">
                <a:solidFill>
                  <a:srgbClr val="54565A"/>
                </a:solidFill>
                <a:latin typeface="Arial" charset="0"/>
                <a:ea typeface="Arial" charset="0"/>
                <a:cs typeface="Arial" charset="0"/>
              </a:rPr>
              <a:t>Sentences should be concise and to the point</a:t>
            </a:r>
          </a:p>
          <a:p>
            <a:pPr defTabSz="609493">
              <a:spcAft>
                <a:spcPts val="2000"/>
              </a:spcAft>
              <a:buClr>
                <a:srgbClr val="FF6E00"/>
              </a:buClr>
              <a:buSzPct val="200000"/>
              <a:tabLst>
                <a:tab pos="523875" algn="l"/>
                <a:tab pos="925513" algn="l"/>
              </a:tabLst>
            </a:pPr>
            <a:r>
              <a:rPr lang="en-US" sz="2400">
                <a:solidFill>
                  <a:srgbClr val="54565A"/>
                </a:solidFill>
                <a:latin typeface="Arial" charset="0"/>
                <a:ea typeface="Arial" charset="0"/>
                <a:cs typeface="Arial" charset="0"/>
              </a:rPr>
              <a:t>Include all the detail needed</a:t>
            </a:r>
          </a:p>
          <a:p>
            <a:pPr defTabSz="609493">
              <a:spcAft>
                <a:spcPts val="2000"/>
              </a:spcAft>
              <a:buClr>
                <a:srgbClr val="FF6E00"/>
              </a:buClr>
              <a:buSzPct val="200000"/>
              <a:tabLst>
                <a:tab pos="523875" algn="l"/>
                <a:tab pos="925513" algn="l"/>
              </a:tabLst>
            </a:pPr>
            <a:r>
              <a:rPr lang="en-US" sz="2400">
                <a:solidFill>
                  <a:srgbClr val="54565A"/>
                </a:solidFill>
                <a:latin typeface="Arial" charset="0"/>
                <a:ea typeface="Arial" charset="0"/>
                <a:cs typeface="Arial" charset="0"/>
              </a:rPr>
              <a:t>Chronological order</a:t>
            </a:r>
          </a:p>
          <a:p>
            <a:pPr defTabSz="609493">
              <a:spcAft>
                <a:spcPts val="2000"/>
              </a:spcAft>
              <a:buClr>
                <a:srgbClr val="FF6E00"/>
              </a:buClr>
              <a:buSzPct val="200000"/>
              <a:tabLst>
                <a:tab pos="523875" algn="l"/>
                <a:tab pos="925513" algn="l"/>
              </a:tabLst>
            </a:pPr>
            <a:r>
              <a:rPr lang="en-US" sz="2400">
                <a:solidFill>
                  <a:srgbClr val="54565A"/>
                </a:solidFill>
                <a:latin typeface="Arial" charset="0"/>
                <a:ea typeface="Arial" charset="0"/>
                <a:cs typeface="Arial" charset="0"/>
              </a:rPr>
              <a:t>Repeatable</a:t>
            </a:r>
            <a:endParaRPr lang="en-US" sz="2400" b="1">
              <a:solidFill>
                <a:srgbClr val="FF6E00"/>
              </a:solidFill>
              <a:latin typeface="Arial" charset="0"/>
              <a:ea typeface="Arial" charset="0"/>
              <a:cs typeface="Arial" charset="0"/>
            </a:endParaRPr>
          </a:p>
        </p:txBody>
      </p:sp>
      <p:sp>
        <p:nvSpPr>
          <p:cNvPr id="12" name="object 36">
            <a:extLst>
              <a:ext uri="{FF2B5EF4-FFF2-40B4-BE49-F238E27FC236}">
                <a16:creationId xmlns:a16="http://schemas.microsoft.com/office/drawing/2014/main" id="{5B85BBC4-4DA8-4C69-A799-FD4E1B399E9C}"/>
              </a:ext>
            </a:extLst>
          </p:cNvPr>
          <p:cNvSpPr txBox="1"/>
          <p:nvPr/>
        </p:nvSpPr>
        <p:spPr>
          <a:xfrm>
            <a:off x="441952" y="3407344"/>
            <a:ext cx="692582" cy="553998"/>
          </a:xfrm>
          <a:prstGeom prst="rect">
            <a:avLst/>
          </a:prstGeom>
        </p:spPr>
        <p:txBody>
          <a:bodyPr vert="horz" wrap="square" lIns="0" tIns="0" rIns="0" bIns="0" rtlCol="0" anchor="t">
            <a:spAutoFit/>
          </a:bodyPr>
          <a:lstStyle/>
          <a:p>
            <a:pPr marL="15875" indent="-15875" defTabSz="609493">
              <a:spcAft>
                <a:spcPts val="600"/>
              </a:spcAft>
              <a:buClr>
                <a:srgbClr val="FF6E00"/>
              </a:buClr>
              <a:buSzPct val="200000"/>
              <a:buFont typeface="Wingdings" charset="2"/>
              <a:buChar char="ü"/>
              <a:tabLst>
                <a:tab pos="523875" algn="l"/>
                <a:tab pos="925513" algn="l"/>
              </a:tabLst>
            </a:pPr>
            <a:r>
              <a:rPr lang="en-US" sz="3600">
                <a:solidFill>
                  <a:srgbClr val="54565A"/>
                </a:solidFill>
                <a:latin typeface="Arial" charset="0"/>
                <a:ea typeface="Arial" charset="0"/>
                <a:cs typeface="Arial" charset="0"/>
              </a:rPr>
              <a:t> </a:t>
            </a:r>
            <a:endParaRPr lang="en-US" sz="3600" b="1">
              <a:solidFill>
                <a:srgbClr val="FF6E00"/>
              </a:solidFill>
              <a:latin typeface="Arial" charset="0"/>
              <a:ea typeface="Arial" charset="0"/>
              <a:cs typeface="Arial" charset="0"/>
            </a:endParaRPr>
          </a:p>
        </p:txBody>
      </p:sp>
      <p:sp>
        <p:nvSpPr>
          <p:cNvPr id="13" name="object 36">
            <a:extLst>
              <a:ext uri="{FF2B5EF4-FFF2-40B4-BE49-F238E27FC236}">
                <a16:creationId xmlns:a16="http://schemas.microsoft.com/office/drawing/2014/main" id="{5B85BBC4-4DA8-4C69-A799-FD4E1B399E9C}"/>
              </a:ext>
            </a:extLst>
          </p:cNvPr>
          <p:cNvSpPr txBox="1"/>
          <p:nvPr/>
        </p:nvSpPr>
        <p:spPr>
          <a:xfrm>
            <a:off x="441952" y="4119527"/>
            <a:ext cx="692582" cy="553998"/>
          </a:xfrm>
          <a:prstGeom prst="rect">
            <a:avLst/>
          </a:prstGeom>
        </p:spPr>
        <p:txBody>
          <a:bodyPr vert="horz" wrap="square" lIns="0" tIns="0" rIns="0" bIns="0" rtlCol="0" anchor="t">
            <a:spAutoFit/>
          </a:bodyPr>
          <a:lstStyle/>
          <a:p>
            <a:pPr marL="15875" indent="-15875" defTabSz="609493">
              <a:spcAft>
                <a:spcPts val="600"/>
              </a:spcAft>
              <a:buClr>
                <a:srgbClr val="FF6E00"/>
              </a:buClr>
              <a:buSzPct val="200000"/>
              <a:buFont typeface="Wingdings" charset="2"/>
              <a:buChar char="ü"/>
              <a:tabLst>
                <a:tab pos="523875" algn="l"/>
                <a:tab pos="925513" algn="l"/>
              </a:tabLst>
            </a:pPr>
            <a:r>
              <a:rPr lang="en-US" sz="3600">
                <a:solidFill>
                  <a:srgbClr val="54565A"/>
                </a:solidFill>
                <a:latin typeface="Arial" charset="0"/>
                <a:ea typeface="Arial" charset="0"/>
                <a:cs typeface="Arial" charset="0"/>
              </a:rPr>
              <a:t> </a:t>
            </a:r>
            <a:endParaRPr lang="en-US" sz="3600" b="1">
              <a:solidFill>
                <a:srgbClr val="FF6E00"/>
              </a:solidFill>
              <a:latin typeface="Arial" charset="0"/>
              <a:ea typeface="Arial" charset="0"/>
              <a:cs typeface="Arial" charset="0"/>
            </a:endParaRPr>
          </a:p>
        </p:txBody>
      </p:sp>
      <p:sp>
        <p:nvSpPr>
          <p:cNvPr id="15" name="object 36">
            <a:extLst>
              <a:ext uri="{FF2B5EF4-FFF2-40B4-BE49-F238E27FC236}">
                <a16:creationId xmlns:a16="http://schemas.microsoft.com/office/drawing/2014/main" id="{5B85BBC4-4DA8-4C69-A799-FD4E1B399E9C}"/>
              </a:ext>
            </a:extLst>
          </p:cNvPr>
          <p:cNvSpPr txBox="1"/>
          <p:nvPr/>
        </p:nvSpPr>
        <p:spPr>
          <a:xfrm>
            <a:off x="441952" y="4831709"/>
            <a:ext cx="692582" cy="553998"/>
          </a:xfrm>
          <a:prstGeom prst="rect">
            <a:avLst/>
          </a:prstGeom>
        </p:spPr>
        <p:txBody>
          <a:bodyPr vert="horz" wrap="square" lIns="0" tIns="0" rIns="0" bIns="0" rtlCol="0" anchor="t">
            <a:spAutoFit/>
          </a:bodyPr>
          <a:lstStyle/>
          <a:p>
            <a:pPr marL="15875" indent="-15875" defTabSz="609493">
              <a:spcAft>
                <a:spcPts val="600"/>
              </a:spcAft>
              <a:buClr>
                <a:srgbClr val="FF6E00"/>
              </a:buClr>
              <a:buSzPct val="200000"/>
              <a:buFont typeface="Wingdings" charset="2"/>
              <a:buChar char="ü"/>
              <a:tabLst>
                <a:tab pos="523875" algn="l"/>
                <a:tab pos="925513" algn="l"/>
              </a:tabLst>
            </a:pPr>
            <a:r>
              <a:rPr lang="en-US" sz="3600">
                <a:solidFill>
                  <a:srgbClr val="54565A"/>
                </a:solidFill>
                <a:latin typeface="Arial" charset="0"/>
                <a:ea typeface="Arial" charset="0"/>
                <a:cs typeface="Arial" charset="0"/>
              </a:rPr>
              <a:t> </a:t>
            </a:r>
            <a:endParaRPr lang="en-US" sz="3600" b="1">
              <a:solidFill>
                <a:srgbClr val="FF6E00"/>
              </a:solidFill>
              <a:latin typeface="Arial" charset="0"/>
              <a:ea typeface="Arial" charset="0"/>
              <a:cs typeface="Arial" charset="0"/>
            </a:endParaRPr>
          </a:p>
        </p:txBody>
      </p:sp>
      <p:sp>
        <p:nvSpPr>
          <p:cNvPr id="17" name="object 36">
            <a:extLst>
              <a:ext uri="{FF2B5EF4-FFF2-40B4-BE49-F238E27FC236}">
                <a16:creationId xmlns:a16="http://schemas.microsoft.com/office/drawing/2014/main" id="{5B85BBC4-4DA8-4C69-A799-FD4E1B399E9C}"/>
              </a:ext>
            </a:extLst>
          </p:cNvPr>
          <p:cNvSpPr txBox="1"/>
          <p:nvPr/>
        </p:nvSpPr>
        <p:spPr>
          <a:xfrm>
            <a:off x="5974310" y="2438668"/>
            <a:ext cx="5883861" cy="3944670"/>
          </a:xfrm>
          <a:prstGeom prst="rect">
            <a:avLst/>
          </a:prstGeom>
        </p:spPr>
        <p:txBody>
          <a:bodyPr vert="horz" wrap="square" lIns="0" tIns="0" rIns="0" bIns="0" rtlCol="0" anchor="t">
            <a:spAutoFit/>
          </a:bodyPr>
          <a:lstStyle/>
          <a:p>
            <a:pPr marL="342900" indent="-342900" defTabSz="609493">
              <a:spcAft>
                <a:spcPts val="1000"/>
              </a:spcAft>
              <a:buClr>
                <a:srgbClr val="FF6E00"/>
              </a:buClr>
              <a:buSzPct val="90000"/>
              <a:buFont typeface="Wingdings" charset="2"/>
              <a:buChar char="v"/>
              <a:tabLst>
                <a:tab pos="926465" algn="l"/>
                <a:tab pos="927100" algn="l"/>
              </a:tabLst>
            </a:pPr>
            <a:r>
              <a:rPr lang="en-US" dirty="0">
                <a:solidFill>
                  <a:srgbClr val="54565A"/>
                </a:solidFill>
                <a:latin typeface="Lucida Handwriting" panose="03010101010101010101" pitchFamily="66" charset="0"/>
                <a:ea typeface="Arial" charset="0"/>
                <a:cs typeface="Arial" panose="020B0604020202020204" pitchFamily="34" charset="0"/>
              </a:rPr>
              <a:t>Choose 4 formations for your cones on the grid.</a:t>
            </a:r>
          </a:p>
          <a:p>
            <a:pPr marL="342900" indent="-342900" defTabSz="609493">
              <a:spcAft>
                <a:spcPts val="1000"/>
              </a:spcAft>
              <a:buClr>
                <a:srgbClr val="FF6E00"/>
              </a:buClr>
              <a:buSzPct val="90000"/>
              <a:buFont typeface="Wingdings" charset="2"/>
              <a:buChar char="v"/>
              <a:tabLst>
                <a:tab pos="926465" algn="l"/>
                <a:tab pos="927100" algn="l"/>
              </a:tabLst>
            </a:pPr>
            <a:r>
              <a:rPr lang="en-US" dirty="0">
                <a:solidFill>
                  <a:srgbClr val="54565A"/>
                </a:solidFill>
                <a:latin typeface="Lucida Handwriting" panose="03010101010101010101" pitchFamily="66" charset="0"/>
                <a:ea typeface="Arial" charset="0"/>
                <a:cs typeface="Arial" panose="020B0604020202020204" pitchFamily="34" charset="0"/>
              </a:rPr>
              <a:t>Set up your first formation.</a:t>
            </a:r>
          </a:p>
          <a:p>
            <a:pPr marL="342900" indent="-342900" defTabSz="609493">
              <a:spcAft>
                <a:spcPts val="1000"/>
              </a:spcAft>
              <a:buClr>
                <a:srgbClr val="FF6E00"/>
              </a:buClr>
              <a:buSzPct val="90000"/>
              <a:buFont typeface="Wingdings" charset="2"/>
              <a:buChar char="v"/>
              <a:tabLst>
                <a:tab pos="926465" algn="l"/>
                <a:tab pos="927100" algn="l"/>
              </a:tabLst>
            </a:pPr>
            <a:r>
              <a:rPr lang="en-US" dirty="0">
                <a:solidFill>
                  <a:srgbClr val="54565A"/>
                </a:solidFill>
                <a:latin typeface="Lucida Handwriting" panose="03010101010101010101" pitchFamily="66" charset="0"/>
                <a:ea typeface="Arial" charset="0"/>
                <a:cs typeface="Arial" panose="020B0604020202020204" pitchFamily="34" charset="0"/>
              </a:rPr>
              <a:t>Stick your pacemakers down with </a:t>
            </a:r>
            <a:r>
              <a:rPr lang="en-US" dirty="0" err="1">
                <a:solidFill>
                  <a:srgbClr val="54565A"/>
                </a:solidFill>
                <a:latin typeface="Lucida Handwriting" panose="03010101010101010101" pitchFamily="66" charset="0"/>
                <a:ea typeface="Arial" charset="0"/>
                <a:cs typeface="Arial" panose="020B0604020202020204" pitchFamily="34" charset="0"/>
              </a:rPr>
              <a:t>blutack</a:t>
            </a:r>
            <a:r>
              <a:rPr lang="en-US" dirty="0">
                <a:solidFill>
                  <a:srgbClr val="54565A"/>
                </a:solidFill>
                <a:latin typeface="Lucida Handwriting" panose="03010101010101010101" pitchFamily="66" charset="0"/>
                <a:ea typeface="Arial" charset="0"/>
                <a:cs typeface="Arial" panose="020B0604020202020204" pitchFamily="34" charset="0"/>
              </a:rPr>
              <a:t>.</a:t>
            </a:r>
          </a:p>
          <a:p>
            <a:pPr marL="342900" indent="-342900" defTabSz="609493">
              <a:spcAft>
                <a:spcPts val="1000"/>
              </a:spcAft>
              <a:buClr>
                <a:srgbClr val="FF6E00"/>
              </a:buClr>
              <a:buSzPct val="90000"/>
              <a:buFont typeface="Wingdings" charset="2"/>
              <a:buChar char="v"/>
              <a:tabLst>
                <a:tab pos="926465" algn="l"/>
                <a:tab pos="927100" algn="l"/>
              </a:tabLst>
            </a:pPr>
            <a:r>
              <a:rPr lang="en-US" dirty="0">
                <a:solidFill>
                  <a:srgbClr val="54565A"/>
                </a:solidFill>
                <a:latin typeface="Lucida Handwriting" panose="03010101010101010101" pitchFamily="66" charset="0"/>
                <a:ea typeface="Arial" charset="0"/>
                <a:cs typeface="Arial" panose="020B0604020202020204" pitchFamily="34" charset="0"/>
              </a:rPr>
              <a:t>Make sure your ‘runner’ is free to move.</a:t>
            </a:r>
          </a:p>
          <a:p>
            <a:pPr marL="342900" indent="-342900" defTabSz="609493">
              <a:spcAft>
                <a:spcPts val="1000"/>
              </a:spcAft>
              <a:buClr>
                <a:srgbClr val="FF6E00"/>
              </a:buClr>
              <a:buSzPct val="90000"/>
              <a:buFont typeface="Wingdings" charset="2"/>
              <a:buChar char="v"/>
              <a:tabLst>
                <a:tab pos="926465" algn="l"/>
                <a:tab pos="927100" algn="l"/>
              </a:tabLst>
            </a:pPr>
            <a:r>
              <a:rPr lang="en-US" dirty="0">
                <a:solidFill>
                  <a:srgbClr val="54565A"/>
                </a:solidFill>
                <a:latin typeface="Lucida Handwriting" panose="03010101010101010101" pitchFamily="66" charset="0"/>
                <a:ea typeface="Arial" charset="0"/>
                <a:cs typeface="Arial" panose="020B0604020202020204" pitchFamily="34" charset="0"/>
              </a:rPr>
              <a:t>Set up your fan 30cm from the start of the grid.</a:t>
            </a:r>
          </a:p>
          <a:p>
            <a:pPr marL="342900" indent="-342900" defTabSz="609493">
              <a:spcAft>
                <a:spcPts val="1000"/>
              </a:spcAft>
              <a:buClr>
                <a:srgbClr val="FF6E00"/>
              </a:buClr>
              <a:buSzPct val="90000"/>
              <a:buFont typeface="Wingdings" charset="2"/>
              <a:buChar char="v"/>
              <a:tabLst>
                <a:tab pos="926465" algn="l"/>
                <a:tab pos="927100" algn="l"/>
              </a:tabLst>
            </a:pPr>
            <a:r>
              <a:rPr lang="en-US" dirty="0">
                <a:solidFill>
                  <a:srgbClr val="54565A"/>
                </a:solidFill>
                <a:latin typeface="Lucida Handwriting" panose="03010101010101010101" pitchFamily="66" charset="0"/>
                <a:ea typeface="Arial" charset="0"/>
                <a:cs typeface="Arial" panose="020B0604020202020204" pitchFamily="34" charset="0"/>
              </a:rPr>
              <a:t>Turn the fan on and measure how far the red cone travels.</a:t>
            </a:r>
          </a:p>
          <a:p>
            <a:pPr marL="342900" indent="-342900" defTabSz="609493">
              <a:spcAft>
                <a:spcPts val="1000"/>
              </a:spcAft>
              <a:buClr>
                <a:srgbClr val="FF6E00"/>
              </a:buClr>
              <a:buSzPct val="90000"/>
              <a:buFont typeface="Wingdings" charset="2"/>
              <a:buChar char="v"/>
              <a:tabLst>
                <a:tab pos="926465" algn="l"/>
                <a:tab pos="927100" algn="l"/>
              </a:tabLst>
            </a:pPr>
            <a:r>
              <a:rPr lang="en-US" dirty="0">
                <a:solidFill>
                  <a:srgbClr val="54565A"/>
                </a:solidFill>
                <a:latin typeface="Lucida Handwriting" panose="03010101010101010101" pitchFamily="66" charset="0"/>
                <a:ea typeface="Arial" charset="0"/>
                <a:cs typeface="Arial" panose="020B0604020202020204" pitchFamily="34" charset="0"/>
              </a:rPr>
              <a:t>Make a note of its new position.</a:t>
            </a:r>
          </a:p>
          <a:p>
            <a:pPr marL="342900" indent="-342900" defTabSz="609493">
              <a:spcAft>
                <a:spcPts val="1000"/>
              </a:spcAft>
              <a:buClr>
                <a:srgbClr val="FF6E00"/>
              </a:buClr>
              <a:buSzPct val="90000"/>
              <a:buFont typeface="Wingdings" charset="2"/>
              <a:buChar char="v"/>
              <a:tabLst>
                <a:tab pos="926465" algn="l"/>
                <a:tab pos="927100" algn="l"/>
              </a:tabLst>
            </a:pPr>
            <a:r>
              <a:rPr lang="en-US" dirty="0">
                <a:solidFill>
                  <a:srgbClr val="54565A"/>
                </a:solidFill>
                <a:latin typeface="Lucida Handwriting" panose="03010101010101010101" pitchFamily="66" charset="0"/>
                <a:ea typeface="Arial" charset="0"/>
                <a:cs typeface="Arial" panose="020B0604020202020204" pitchFamily="34" charset="0"/>
              </a:rPr>
              <a:t>Repeat 3 times for accuracy.</a:t>
            </a:r>
          </a:p>
        </p:txBody>
      </p:sp>
      <p:sp>
        <p:nvSpPr>
          <p:cNvPr id="18" name="object 36">
            <a:extLst>
              <a:ext uri="{FF2B5EF4-FFF2-40B4-BE49-F238E27FC236}">
                <a16:creationId xmlns:a16="http://schemas.microsoft.com/office/drawing/2014/main" id="{5B85BBC4-4DA8-4C69-A799-FD4E1B399E9C}"/>
              </a:ext>
            </a:extLst>
          </p:cNvPr>
          <p:cNvSpPr txBox="1"/>
          <p:nvPr/>
        </p:nvSpPr>
        <p:spPr>
          <a:xfrm>
            <a:off x="5974310" y="1980000"/>
            <a:ext cx="3552730" cy="307777"/>
          </a:xfrm>
          <a:prstGeom prst="rect">
            <a:avLst/>
          </a:prstGeom>
        </p:spPr>
        <p:txBody>
          <a:bodyPr vert="horz" wrap="square" lIns="0" tIns="0" rIns="0" bIns="0" rtlCol="0" anchor="t">
            <a:spAutoFit/>
          </a:bodyPr>
          <a:lstStyle/>
          <a:p>
            <a:pPr defTabSz="609493">
              <a:lnSpc>
                <a:spcPts val="2400"/>
              </a:lnSpc>
              <a:spcAft>
                <a:spcPts val="400"/>
              </a:spcAft>
              <a:buClr>
                <a:srgbClr val="FF6E00"/>
              </a:buClr>
              <a:buSzPct val="90000"/>
              <a:tabLst>
                <a:tab pos="926465" algn="l"/>
                <a:tab pos="927100" algn="l"/>
              </a:tabLst>
            </a:pPr>
            <a:r>
              <a:rPr lang="en-US" sz="2000" b="1" dirty="0">
                <a:solidFill>
                  <a:srgbClr val="54565A"/>
                </a:solidFill>
                <a:latin typeface="Arial" charset="0"/>
                <a:ea typeface="Arial" charset="0"/>
                <a:cs typeface="Arial" charset="0"/>
              </a:rPr>
              <a:t>Model method</a:t>
            </a:r>
            <a:endParaRPr lang="en-US" dirty="0">
              <a:solidFill>
                <a:srgbClr val="54565A"/>
              </a:solidFill>
              <a:latin typeface="Arial" charset="0"/>
              <a:ea typeface="Arial" charset="0"/>
              <a:cs typeface="Arial" charset="0"/>
            </a:endParaRPr>
          </a:p>
        </p:txBody>
      </p:sp>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
            <a:ext cx="12193200" cy="876386"/>
          </a:xfrm>
          <a:prstGeom prst="rect">
            <a:avLst/>
          </a:prstGeom>
        </p:spPr>
      </p:pic>
    </p:spTree>
    <p:extLst>
      <p:ext uri="{BB962C8B-B14F-4D97-AF65-F5344CB8AC3E}">
        <p14:creationId xmlns:p14="http://schemas.microsoft.com/office/powerpoint/2010/main" val="126527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88D44074-5407-4CBD-AA61-426B5E30CD5A}"/>
              </a:ext>
            </a:extLst>
          </p:cNvPr>
          <p:cNvSpPr>
            <a:spLocks noGrp="1"/>
          </p:cNvSpPr>
          <p:nvPr>
            <p:ph type="body" sz="quarter" idx="10"/>
          </p:nvPr>
        </p:nvSpPr>
        <p:spPr>
          <a:xfrm>
            <a:off x="662082" y="1260000"/>
            <a:ext cx="5175251" cy="577327"/>
          </a:xfrm>
        </p:spPr>
        <p:txBody>
          <a:bodyPr anchor="t" anchorCtr="0">
            <a:normAutofit/>
          </a:bodyPr>
          <a:lstStyle/>
          <a:p>
            <a:r>
              <a:rPr lang="en-GB" sz="3400">
                <a:solidFill>
                  <a:srgbClr val="FF6E00"/>
                </a:solidFill>
                <a:latin typeface="Arial" charset="0"/>
                <a:ea typeface="Arial" charset="0"/>
                <a:cs typeface="Arial" charset="0"/>
              </a:rPr>
              <a:t>results</a:t>
            </a: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0" y="5928622"/>
            <a:ext cx="12193200" cy="1016100"/>
          </a:xfrm>
          <a:prstGeom prst="rect">
            <a:avLst/>
          </a:prstGeom>
        </p:spPr>
      </p:pic>
      <p:sp>
        <p:nvSpPr>
          <p:cNvPr id="6" name="Slide Number Placeholder 5">
            <a:extLst>
              <a:ext uri="{FF2B5EF4-FFF2-40B4-BE49-F238E27FC236}">
                <a16:creationId xmlns:a16="http://schemas.microsoft.com/office/drawing/2014/main" id="{49EA87F5-8821-43B9-BF11-75866791A289}"/>
              </a:ext>
            </a:extLst>
          </p:cNvPr>
          <p:cNvSpPr>
            <a:spLocks noGrp="1"/>
          </p:cNvSpPr>
          <p:nvPr>
            <p:ph type="sldNum" sz="quarter" idx="12"/>
          </p:nvPr>
        </p:nvSpPr>
        <p:spPr/>
        <p:txBody>
          <a:bodyPr/>
          <a:lstStyle/>
          <a:p>
            <a:fld id="{704B2BD9-4D75-2144-B225-F9F846417999}" type="slidenum">
              <a:rPr lang="en-US" b="0" smtClean="0">
                <a:latin typeface="Arial" charset="0"/>
                <a:ea typeface="Arial" charset="0"/>
                <a:cs typeface="Arial" charset="0"/>
              </a:rPr>
              <a:pPr/>
              <a:t>25</a:t>
            </a:fld>
            <a:endParaRPr lang="en-US" b="0">
              <a:latin typeface="Arial" charset="0"/>
              <a:ea typeface="Arial" charset="0"/>
              <a:cs typeface="Arial" charset="0"/>
            </a:endParaRPr>
          </a:p>
        </p:txBody>
      </p:sp>
      <p:sp>
        <p:nvSpPr>
          <p:cNvPr id="9" name="object 36">
            <a:extLst>
              <a:ext uri="{FF2B5EF4-FFF2-40B4-BE49-F238E27FC236}">
                <a16:creationId xmlns:a16="http://schemas.microsoft.com/office/drawing/2014/main" id="{5B85BBC4-4DA8-4C69-A799-FD4E1B399E9C}"/>
              </a:ext>
            </a:extLst>
          </p:cNvPr>
          <p:cNvSpPr txBox="1"/>
          <p:nvPr/>
        </p:nvSpPr>
        <p:spPr>
          <a:xfrm>
            <a:off x="2064675" y="1980000"/>
            <a:ext cx="8656088" cy="307777"/>
          </a:xfrm>
          <a:prstGeom prst="rect">
            <a:avLst/>
          </a:prstGeom>
        </p:spPr>
        <p:txBody>
          <a:bodyPr vert="horz" wrap="square" lIns="0" tIns="0" rIns="0" bIns="0" rtlCol="0" anchor="t">
            <a:spAutoFit/>
          </a:bodyPr>
          <a:lstStyle/>
          <a:p>
            <a:pPr defTabSz="609493">
              <a:lnSpc>
                <a:spcPts val="2400"/>
              </a:lnSpc>
              <a:spcAft>
                <a:spcPts val="400"/>
              </a:spcAft>
              <a:buClr>
                <a:srgbClr val="FF6E00"/>
              </a:buClr>
              <a:buSzPct val="90000"/>
              <a:tabLst>
                <a:tab pos="926465" algn="l"/>
                <a:tab pos="927100" algn="l"/>
              </a:tabLst>
            </a:pPr>
            <a:r>
              <a:rPr lang="en-US" b="1">
                <a:solidFill>
                  <a:srgbClr val="54565A"/>
                </a:solidFill>
                <a:latin typeface="Arial" charset="0"/>
                <a:ea typeface="Arial" charset="0"/>
                <a:cs typeface="Arial" charset="0"/>
              </a:rPr>
              <a:t>You will need to draw a table to record your results in. For example;</a:t>
            </a:r>
          </a:p>
        </p:txBody>
      </p:sp>
      <p:graphicFrame>
        <p:nvGraphicFramePr>
          <p:cNvPr id="13" name="Table 12">
            <a:extLst>
              <a:ext uri="{FF2B5EF4-FFF2-40B4-BE49-F238E27FC236}">
                <a16:creationId xmlns:a16="http://schemas.microsoft.com/office/drawing/2014/main" id="{6A9D0E49-91F3-4896-BEC3-0BE9AA6EC74A}"/>
              </a:ext>
            </a:extLst>
          </p:cNvPr>
          <p:cNvGraphicFramePr>
            <a:graphicFrameLocks noGrp="1"/>
          </p:cNvGraphicFramePr>
          <p:nvPr>
            <p:extLst>
              <p:ext uri="{D42A27DB-BD31-4B8C-83A1-F6EECF244321}">
                <p14:modId xmlns:p14="http://schemas.microsoft.com/office/powerpoint/2010/main" val="1589945799"/>
              </p:ext>
            </p:extLst>
          </p:nvPr>
        </p:nvGraphicFramePr>
        <p:xfrm>
          <a:off x="2064675" y="2473483"/>
          <a:ext cx="9394902" cy="3638206"/>
        </p:xfrm>
        <a:graphic>
          <a:graphicData uri="http://schemas.openxmlformats.org/drawingml/2006/table">
            <a:tbl>
              <a:tblPr firstRow="1" bandRow="1">
                <a:tableStyleId>{5C22544A-7EE6-4342-B048-85BDC9FD1C3A}</a:tableStyleId>
              </a:tblPr>
              <a:tblGrid>
                <a:gridCol w="1186525">
                  <a:extLst>
                    <a:ext uri="{9D8B030D-6E8A-4147-A177-3AD203B41FA5}">
                      <a16:colId xmlns:a16="http://schemas.microsoft.com/office/drawing/2014/main" val="1777751165"/>
                    </a:ext>
                  </a:extLst>
                </a:gridCol>
                <a:gridCol w="1094828">
                  <a:extLst>
                    <a:ext uri="{9D8B030D-6E8A-4147-A177-3AD203B41FA5}">
                      <a16:colId xmlns:a16="http://schemas.microsoft.com/office/drawing/2014/main" val="4005178707"/>
                    </a:ext>
                  </a:extLst>
                </a:gridCol>
                <a:gridCol w="1059366">
                  <a:extLst>
                    <a:ext uri="{9D8B030D-6E8A-4147-A177-3AD203B41FA5}">
                      <a16:colId xmlns:a16="http://schemas.microsoft.com/office/drawing/2014/main" val="3924830419"/>
                    </a:ext>
                  </a:extLst>
                </a:gridCol>
                <a:gridCol w="834793">
                  <a:extLst>
                    <a:ext uri="{9D8B030D-6E8A-4147-A177-3AD203B41FA5}">
                      <a16:colId xmlns:a16="http://schemas.microsoft.com/office/drawing/2014/main" val="24287899"/>
                    </a:ext>
                  </a:extLst>
                </a:gridCol>
                <a:gridCol w="1043878">
                  <a:extLst>
                    <a:ext uri="{9D8B030D-6E8A-4147-A177-3AD203B41FA5}">
                      <a16:colId xmlns:a16="http://schemas.microsoft.com/office/drawing/2014/main" val="1717470255"/>
                    </a:ext>
                  </a:extLst>
                </a:gridCol>
                <a:gridCol w="1043878">
                  <a:extLst>
                    <a:ext uri="{9D8B030D-6E8A-4147-A177-3AD203B41FA5}">
                      <a16:colId xmlns:a16="http://schemas.microsoft.com/office/drawing/2014/main" val="2897742691"/>
                    </a:ext>
                  </a:extLst>
                </a:gridCol>
                <a:gridCol w="1043878">
                  <a:extLst>
                    <a:ext uri="{9D8B030D-6E8A-4147-A177-3AD203B41FA5}">
                      <a16:colId xmlns:a16="http://schemas.microsoft.com/office/drawing/2014/main" val="788313690"/>
                    </a:ext>
                  </a:extLst>
                </a:gridCol>
                <a:gridCol w="1043878">
                  <a:extLst>
                    <a:ext uri="{9D8B030D-6E8A-4147-A177-3AD203B41FA5}">
                      <a16:colId xmlns:a16="http://schemas.microsoft.com/office/drawing/2014/main" val="3507496773"/>
                    </a:ext>
                  </a:extLst>
                </a:gridCol>
                <a:gridCol w="1043878">
                  <a:extLst>
                    <a:ext uri="{9D8B030D-6E8A-4147-A177-3AD203B41FA5}">
                      <a16:colId xmlns:a16="http://schemas.microsoft.com/office/drawing/2014/main" val="1338632"/>
                    </a:ext>
                  </a:extLst>
                </a:gridCol>
              </a:tblGrid>
              <a:tr h="1506802">
                <a:tc>
                  <a:txBody>
                    <a:bodyPr/>
                    <a:lstStyle/>
                    <a:p>
                      <a:r>
                        <a:rPr lang="en-GB" sz="1600" b="1" i="0">
                          <a:latin typeface="Arial" charset="0"/>
                          <a:ea typeface="Arial" charset="0"/>
                          <a:cs typeface="Arial" charset="0"/>
                        </a:rPr>
                        <a:t>Formation</a:t>
                      </a:r>
                    </a:p>
                  </a:txBody>
                  <a:tcPr>
                    <a:solidFill>
                      <a:srgbClr val="FF6E00"/>
                    </a:solidFill>
                  </a:tcPr>
                </a:tc>
                <a:tc>
                  <a:txBody>
                    <a:bodyPr/>
                    <a:lstStyle/>
                    <a:p>
                      <a:r>
                        <a:rPr lang="en-GB" sz="1600" b="1" i="0">
                          <a:latin typeface="Arial" charset="0"/>
                          <a:ea typeface="Arial" charset="0"/>
                          <a:cs typeface="Arial" charset="0"/>
                        </a:rPr>
                        <a:t>Location of runner at start</a:t>
                      </a:r>
                    </a:p>
                  </a:txBody>
                  <a:tcPr>
                    <a:solidFill>
                      <a:srgbClr val="FF6E00"/>
                    </a:solidFill>
                  </a:tcPr>
                </a:tc>
                <a:tc>
                  <a:txBody>
                    <a:bodyPr/>
                    <a:lstStyle/>
                    <a:p>
                      <a:r>
                        <a:rPr lang="en-GB" sz="1600" b="1" i="0" dirty="0">
                          <a:latin typeface="Arial" charset="0"/>
                          <a:ea typeface="Arial" charset="0"/>
                          <a:cs typeface="Arial" charset="0"/>
                        </a:rPr>
                        <a:t>Location of runner  trial 1</a:t>
                      </a:r>
                    </a:p>
                  </a:txBody>
                  <a:tcPr>
                    <a:solidFill>
                      <a:srgbClr val="FF6E00"/>
                    </a:solidFill>
                  </a:tcPr>
                </a:tc>
                <a:tc>
                  <a:txBody>
                    <a:bodyPr/>
                    <a:lstStyle/>
                    <a:p>
                      <a:r>
                        <a:rPr lang="en-GB" sz="1600" b="1" i="0">
                          <a:latin typeface="Arial" charset="0"/>
                          <a:ea typeface="Arial" charset="0"/>
                          <a:cs typeface="Arial" charset="0"/>
                        </a:rPr>
                        <a:t>No. of mm </a:t>
                      </a:r>
                    </a:p>
                  </a:txBody>
                  <a:tcPr>
                    <a:solidFill>
                      <a:srgbClr val="FF6E00"/>
                    </a:solidFill>
                  </a:tcPr>
                </a:tc>
                <a:tc>
                  <a:txBody>
                    <a:bodyPr/>
                    <a:lstStyle/>
                    <a:p>
                      <a:r>
                        <a:rPr lang="en-GB" sz="1600" b="1" i="0">
                          <a:latin typeface="Arial" charset="0"/>
                          <a:ea typeface="Arial" charset="0"/>
                          <a:cs typeface="Arial" charset="0"/>
                        </a:rPr>
                        <a:t>Location of runner trial 2</a:t>
                      </a:r>
                    </a:p>
                  </a:txBody>
                  <a:tcPr>
                    <a:solidFill>
                      <a:srgbClr val="FF6E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i="0">
                          <a:latin typeface="Arial" charset="0"/>
                          <a:ea typeface="Arial" charset="0"/>
                          <a:cs typeface="Arial" charset="0"/>
                        </a:rPr>
                        <a:t>No. of mm</a:t>
                      </a:r>
                    </a:p>
                    <a:p>
                      <a:endParaRPr lang="en-GB" sz="1600" b="1" i="0">
                        <a:latin typeface="Arial" charset="0"/>
                        <a:ea typeface="Arial" charset="0"/>
                        <a:cs typeface="Arial" charset="0"/>
                      </a:endParaRPr>
                    </a:p>
                  </a:txBody>
                  <a:tcPr>
                    <a:solidFill>
                      <a:srgbClr val="FF6E00"/>
                    </a:solidFill>
                  </a:tcPr>
                </a:tc>
                <a:tc>
                  <a:txBody>
                    <a:bodyPr/>
                    <a:lstStyle/>
                    <a:p>
                      <a:r>
                        <a:rPr lang="en-GB" sz="1600" b="1" i="0">
                          <a:latin typeface="Arial" charset="0"/>
                          <a:ea typeface="Arial" charset="0"/>
                          <a:cs typeface="Arial" charset="0"/>
                        </a:rPr>
                        <a:t>Location of runner trial 3</a:t>
                      </a:r>
                    </a:p>
                  </a:txBody>
                  <a:tcPr>
                    <a:solidFill>
                      <a:srgbClr val="FF6E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i="0">
                          <a:latin typeface="Arial" charset="0"/>
                          <a:ea typeface="Arial" charset="0"/>
                          <a:cs typeface="Arial" charset="0"/>
                        </a:rPr>
                        <a:t>No. of mm</a:t>
                      </a:r>
                    </a:p>
                    <a:p>
                      <a:endParaRPr lang="en-GB" sz="1600" b="1" i="0">
                        <a:latin typeface="Arial" charset="0"/>
                        <a:ea typeface="Arial" charset="0"/>
                        <a:cs typeface="Arial" charset="0"/>
                      </a:endParaRPr>
                    </a:p>
                  </a:txBody>
                  <a:tcPr>
                    <a:solidFill>
                      <a:srgbClr val="FF6E00"/>
                    </a:solidFill>
                  </a:tcPr>
                </a:tc>
                <a:tc>
                  <a:txBody>
                    <a:bodyPr/>
                    <a:lstStyle/>
                    <a:p>
                      <a:r>
                        <a:rPr lang="en-GB" sz="1600" b="1" i="0">
                          <a:latin typeface="Arial" charset="0"/>
                          <a:ea typeface="Arial" charset="0"/>
                          <a:cs typeface="Arial" charset="0"/>
                        </a:rPr>
                        <a:t>Average of 3 trials (mm) </a:t>
                      </a:r>
                    </a:p>
                  </a:txBody>
                  <a:tcPr>
                    <a:solidFill>
                      <a:srgbClr val="FF6E00"/>
                    </a:solidFill>
                  </a:tcPr>
                </a:tc>
                <a:extLst>
                  <a:ext uri="{0D108BD9-81ED-4DB2-BD59-A6C34878D82A}">
                    <a16:rowId xmlns:a16="http://schemas.microsoft.com/office/drawing/2014/main" val="3072362931"/>
                  </a:ext>
                </a:extLst>
              </a:tr>
              <a:tr h="450993">
                <a:tc>
                  <a:txBody>
                    <a:bodyPr/>
                    <a:lstStyle/>
                    <a:p>
                      <a:r>
                        <a:rPr lang="en-GB" sz="1600" b="0" i="0">
                          <a:latin typeface="Arial" charset="0"/>
                          <a:ea typeface="Arial" charset="0"/>
                          <a:cs typeface="Arial" charset="0"/>
                        </a:rPr>
                        <a:t>V shape</a:t>
                      </a:r>
                    </a:p>
                  </a:txBody>
                  <a:tcPr>
                    <a:solidFill>
                      <a:srgbClr val="D2D7DB"/>
                    </a:solidFill>
                  </a:tcPr>
                </a:tc>
                <a:tc>
                  <a:txBody>
                    <a:bodyPr/>
                    <a:lstStyle/>
                    <a:p>
                      <a:r>
                        <a:rPr lang="en-GB">
                          <a:latin typeface="Comic Sans MS" charset="0"/>
                          <a:ea typeface="Comic Sans MS" charset="0"/>
                          <a:cs typeface="Comic Sans MS" charset="0"/>
                        </a:rPr>
                        <a:t>F 10</a:t>
                      </a:r>
                    </a:p>
                  </a:txBody>
                  <a:tcPr>
                    <a:solidFill>
                      <a:srgbClr val="D2D7DB"/>
                    </a:solidFill>
                  </a:tcPr>
                </a:tc>
                <a:tc>
                  <a:txBody>
                    <a:bodyPr/>
                    <a:lstStyle/>
                    <a:p>
                      <a:r>
                        <a:rPr lang="en-GB">
                          <a:latin typeface="Comic Sans MS" charset="0"/>
                          <a:ea typeface="Comic Sans MS" charset="0"/>
                          <a:cs typeface="Comic Sans MS" charset="0"/>
                        </a:rPr>
                        <a:t>E5</a:t>
                      </a:r>
                    </a:p>
                  </a:txBody>
                  <a:tcPr>
                    <a:solidFill>
                      <a:srgbClr val="D2D7DB"/>
                    </a:solidFill>
                  </a:tcPr>
                </a:tc>
                <a:tc>
                  <a:txBody>
                    <a:bodyPr/>
                    <a:lstStyle/>
                    <a:p>
                      <a:r>
                        <a:rPr lang="en-GB">
                          <a:latin typeface="Comic Sans MS" charset="0"/>
                          <a:ea typeface="Comic Sans MS" charset="0"/>
                          <a:cs typeface="Comic Sans MS" charset="0"/>
                        </a:rPr>
                        <a:t>46</a:t>
                      </a:r>
                    </a:p>
                  </a:txBody>
                  <a:tcPr>
                    <a:solidFill>
                      <a:srgbClr val="D2D7DB"/>
                    </a:solidFill>
                  </a:tcPr>
                </a:tc>
                <a:tc>
                  <a:txBody>
                    <a:bodyPr/>
                    <a:lstStyle/>
                    <a:p>
                      <a:r>
                        <a:rPr lang="en-GB">
                          <a:latin typeface="Comic Sans MS" charset="0"/>
                          <a:ea typeface="Comic Sans MS" charset="0"/>
                          <a:cs typeface="Comic Sans MS" charset="0"/>
                        </a:rPr>
                        <a:t>F4</a:t>
                      </a:r>
                    </a:p>
                  </a:txBody>
                  <a:tcPr>
                    <a:solidFill>
                      <a:srgbClr val="D2D7DB"/>
                    </a:solidFill>
                  </a:tcPr>
                </a:tc>
                <a:tc>
                  <a:txBody>
                    <a:bodyPr/>
                    <a:lstStyle/>
                    <a:p>
                      <a:r>
                        <a:rPr lang="en-GB">
                          <a:latin typeface="Comic Sans MS" charset="0"/>
                          <a:ea typeface="Comic Sans MS" charset="0"/>
                          <a:cs typeface="Comic Sans MS" charset="0"/>
                        </a:rPr>
                        <a:t>35</a:t>
                      </a:r>
                    </a:p>
                  </a:txBody>
                  <a:tcPr>
                    <a:solidFill>
                      <a:srgbClr val="D2D7DB"/>
                    </a:solidFill>
                  </a:tcPr>
                </a:tc>
                <a:tc>
                  <a:txBody>
                    <a:bodyPr/>
                    <a:lstStyle/>
                    <a:p>
                      <a:r>
                        <a:rPr lang="en-GB">
                          <a:latin typeface="Comic Sans MS" charset="0"/>
                          <a:ea typeface="Comic Sans MS" charset="0"/>
                          <a:cs typeface="Comic Sans MS" charset="0"/>
                        </a:rPr>
                        <a:t>E6</a:t>
                      </a:r>
                    </a:p>
                  </a:txBody>
                  <a:tcPr>
                    <a:solidFill>
                      <a:srgbClr val="D2D7DB"/>
                    </a:solidFill>
                  </a:tcPr>
                </a:tc>
                <a:tc>
                  <a:txBody>
                    <a:bodyPr/>
                    <a:lstStyle/>
                    <a:p>
                      <a:r>
                        <a:rPr lang="en-GB">
                          <a:latin typeface="Comic Sans MS" charset="0"/>
                          <a:ea typeface="Comic Sans MS" charset="0"/>
                          <a:cs typeface="Comic Sans MS" charset="0"/>
                        </a:rPr>
                        <a:t>41</a:t>
                      </a:r>
                    </a:p>
                  </a:txBody>
                  <a:tcPr>
                    <a:solidFill>
                      <a:srgbClr val="D2D7DB"/>
                    </a:solidFill>
                  </a:tcPr>
                </a:tc>
                <a:tc>
                  <a:txBody>
                    <a:bodyPr/>
                    <a:lstStyle/>
                    <a:p>
                      <a:r>
                        <a:rPr lang="en-GB">
                          <a:latin typeface="Comic Sans MS" charset="0"/>
                          <a:ea typeface="Comic Sans MS" charset="0"/>
                          <a:cs typeface="Comic Sans MS" charset="0"/>
                        </a:rPr>
                        <a:t>40.66</a:t>
                      </a:r>
                    </a:p>
                  </a:txBody>
                  <a:tcPr>
                    <a:solidFill>
                      <a:srgbClr val="D2D7DB"/>
                    </a:solidFill>
                  </a:tcPr>
                </a:tc>
                <a:extLst>
                  <a:ext uri="{0D108BD9-81ED-4DB2-BD59-A6C34878D82A}">
                    <a16:rowId xmlns:a16="http://schemas.microsoft.com/office/drawing/2014/main" val="3767748334"/>
                  </a:ext>
                </a:extLst>
              </a:tr>
              <a:tr h="450993">
                <a:tc>
                  <a:txBody>
                    <a:bodyPr/>
                    <a:lstStyle/>
                    <a:p>
                      <a:r>
                        <a:rPr lang="en-GB" sz="1600" b="0" i="0">
                          <a:latin typeface="Arial" charset="0"/>
                          <a:ea typeface="Arial" charset="0"/>
                          <a:cs typeface="Arial" charset="0"/>
                        </a:rPr>
                        <a:t>Semicircle</a:t>
                      </a:r>
                    </a:p>
                  </a:txBody>
                  <a:tcPr>
                    <a:solidFill>
                      <a:srgbClr val="D2D7DB">
                        <a:alpha val="50196"/>
                      </a:srgbClr>
                    </a:solidFill>
                  </a:tcPr>
                </a:tc>
                <a:tc>
                  <a:txBody>
                    <a:bodyPr/>
                    <a:lstStyle/>
                    <a:p>
                      <a:endParaRPr lang="en-GB"/>
                    </a:p>
                  </a:txBody>
                  <a:tcPr>
                    <a:solidFill>
                      <a:srgbClr val="D2D7DB">
                        <a:alpha val="50196"/>
                      </a:srgbClr>
                    </a:solidFill>
                  </a:tcPr>
                </a:tc>
                <a:tc>
                  <a:txBody>
                    <a:bodyPr/>
                    <a:lstStyle/>
                    <a:p>
                      <a:endParaRPr lang="en-GB"/>
                    </a:p>
                  </a:txBody>
                  <a:tcPr>
                    <a:solidFill>
                      <a:srgbClr val="D2D7DB">
                        <a:alpha val="50196"/>
                      </a:srgbClr>
                    </a:solidFill>
                  </a:tcPr>
                </a:tc>
                <a:tc>
                  <a:txBody>
                    <a:bodyPr/>
                    <a:lstStyle/>
                    <a:p>
                      <a:endParaRPr lang="en-GB"/>
                    </a:p>
                  </a:txBody>
                  <a:tcPr>
                    <a:solidFill>
                      <a:srgbClr val="D2D7DB">
                        <a:alpha val="50196"/>
                      </a:srgbClr>
                    </a:solidFill>
                  </a:tcPr>
                </a:tc>
                <a:tc>
                  <a:txBody>
                    <a:bodyPr/>
                    <a:lstStyle/>
                    <a:p>
                      <a:endParaRPr lang="en-GB"/>
                    </a:p>
                  </a:txBody>
                  <a:tcPr>
                    <a:solidFill>
                      <a:srgbClr val="D2D7DB">
                        <a:alpha val="50196"/>
                      </a:srgbClr>
                    </a:solidFill>
                  </a:tcPr>
                </a:tc>
                <a:tc>
                  <a:txBody>
                    <a:bodyPr/>
                    <a:lstStyle/>
                    <a:p>
                      <a:endParaRPr lang="en-GB"/>
                    </a:p>
                  </a:txBody>
                  <a:tcPr>
                    <a:solidFill>
                      <a:srgbClr val="D2D7DB">
                        <a:alpha val="50196"/>
                      </a:srgbClr>
                    </a:solidFill>
                  </a:tcPr>
                </a:tc>
                <a:tc>
                  <a:txBody>
                    <a:bodyPr/>
                    <a:lstStyle/>
                    <a:p>
                      <a:endParaRPr lang="en-GB"/>
                    </a:p>
                  </a:txBody>
                  <a:tcPr>
                    <a:solidFill>
                      <a:srgbClr val="D2D7DB">
                        <a:alpha val="50196"/>
                      </a:srgbClr>
                    </a:solidFill>
                  </a:tcPr>
                </a:tc>
                <a:tc>
                  <a:txBody>
                    <a:bodyPr/>
                    <a:lstStyle/>
                    <a:p>
                      <a:endParaRPr lang="en-GB"/>
                    </a:p>
                  </a:txBody>
                  <a:tcPr>
                    <a:solidFill>
                      <a:srgbClr val="D2D7DB">
                        <a:alpha val="50196"/>
                      </a:srgbClr>
                    </a:solidFill>
                  </a:tcPr>
                </a:tc>
                <a:tc>
                  <a:txBody>
                    <a:bodyPr/>
                    <a:lstStyle/>
                    <a:p>
                      <a:endParaRPr lang="en-GB"/>
                    </a:p>
                  </a:txBody>
                  <a:tcPr>
                    <a:solidFill>
                      <a:srgbClr val="D2D7DB">
                        <a:alpha val="50196"/>
                      </a:srgbClr>
                    </a:solidFill>
                  </a:tcPr>
                </a:tc>
                <a:extLst>
                  <a:ext uri="{0D108BD9-81ED-4DB2-BD59-A6C34878D82A}">
                    <a16:rowId xmlns:a16="http://schemas.microsoft.com/office/drawing/2014/main" val="2937685491"/>
                  </a:ext>
                </a:extLst>
              </a:tr>
              <a:tr h="450993">
                <a:tc>
                  <a:txBody>
                    <a:bodyPr/>
                    <a:lstStyle/>
                    <a:p>
                      <a:r>
                        <a:rPr lang="en-GB" sz="1600" b="0" i="0">
                          <a:latin typeface="Arial" charset="0"/>
                          <a:ea typeface="Arial" charset="0"/>
                          <a:cs typeface="Arial" charset="0"/>
                        </a:rPr>
                        <a:t>M shape</a:t>
                      </a:r>
                    </a:p>
                  </a:txBody>
                  <a:tcPr>
                    <a:solidFill>
                      <a:srgbClr val="D2D7DB"/>
                    </a:solidFill>
                  </a:tcPr>
                </a:tc>
                <a:tc>
                  <a:txBody>
                    <a:bodyPr/>
                    <a:lstStyle/>
                    <a:p>
                      <a:endParaRPr lang="en-GB"/>
                    </a:p>
                  </a:txBody>
                  <a:tcPr>
                    <a:solidFill>
                      <a:srgbClr val="D2D7DB"/>
                    </a:solidFill>
                  </a:tcPr>
                </a:tc>
                <a:tc>
                  <a:txBody>
                    <a:bodyPr/>
                    <a:lstStyle/>
                    <a:p>
                      <a:endParaRPr lang="en-GB"/>
                    </a:p>
                  </a:txBody>
                  <a:tcPr>
                    <a:solidFill>
                      <a:srgbClr val="D2D7DB"/>
                    </a:solidFill>
                  </a:tcPr>
                </a:tc>
                <a:tc>
                  <a:txBody>
                    <a:bodyPr/>
                    <a:lstStyle/>
                    <a:p>
                      <a:endParaRPr lang="en-GB"/>
                    </a:p>
                  </a:txBody>
                  <a:tcPr>
                    <a:solidFill>
                      <a:srgbClr val="D2D7DB"/>
                    </a:solidFill>
                  </a:tcPr>
                </a:tc>
                <a:tc>
                  <a:txBody>
                    <a:bodyPr/>
                    <a:lstStyle/>
                    <a:p>
                      <a:endParaRPr lang="en-GB"/>
                    </a:p>
                  </a:txBody>
                  <a:tcPr>
                    <a:solidFill>
                      <a:srgbClr val="D2D7DB"/>
                    </a:solidFill>
                  </a:tcPr>
                </a:tc>
                <a:tc>
                  <a:txBody>
                    <a:bodyPr/>
                    <a:lstStyle/>
                    <a:p>
                      <a:endParaRPr lang="en-GB"/>
                    </a:p>
                  </a:txBody>
                  <a:tcPr>
                    <a:solidFill>
                      <a:srgbClr val="D2D7DB"/>
                    </a:solidFill>
                  </a:tcPr>
                </a:tc>
                <a:tc>
                  <a:txBody>
                    <a:bodyPr/>
                    <a:lstStyle/>
                    <a:p>
                      <a:endParaRPr lang="en-GB"/>
                    </a:p>
                  </a:txBody>
                  <a:tcPr>
                    <a:solidFill>
                      <a:srgbClr val="D2D7DB"/>
                    </a:solidFill>
                  </a:tcPr>
                </a:tc>
                <a:tc>
                  <a:txBody>
                    <a:bodyPr/>
                    <a:lstStyle/>
                    <a:p>
                      <a:endParaRPr lang="en-GB"/>
                    </a:p>
                  </a:txBody>
                  <a:tcPr>
                    <a:solidFill>
                      <a:srgbClr val="D2D7DB"/>
                    </a:solidFill>
                  </a:tcPr>
                </a:tc>
                <a:tc>
                  <a:txBody>
                    <a:bodyPr/>
                    <a:lstStyle/>
                    <a:p>
                      <a:endParaRPr lang="en-GB"/>
                    </a:p>
                  </a:txBody>
                  <a:tcPr>
                    <a:solidFill>
                      <a:srgbClr val="D2D7DB"/>
                    </a:solidFill>
                  </a:tcPr>
                </a:tc>
                <a:extLst>
                  <a:ext uri="{0D108BD9-81ED-4DB2-BD59-A6C34878D82A}">
                    <a16:rowId xmlns:a16="http://schemas.microsoft.com/office/drawing/2014/main" val="449305620"/>
                  </a:ext>
                </a:extLst>
              </a:tr>
              <a:tr h="778425">
                <a:tc>
                  <a:txBody>
                    <a:bodyPr/>
                    <a:lstStyle/>
                    <a:p>
                      <a:r>
                        <a:rPr lang="en-GB" sz="1600" b="0" i="0">
                          <a:latin typeface="Arial" charset="0"/>
                          <a:ea typeface="Arial" charset="0"/>
                          <a:cs typeface="Arial" charset="0"/>
                        </a:rPr>
                        <a:t>Straight line</a:t>
                      </a:r>
                    </a:p>
                  </a:txBody>
                  <a:tcPr>
                    <a:solidFill>
                      <a:srgbClr val="D2D7DB">
                        <a:alpha val="50196"/>
                      </a:srgbClr>
                    </a:solidFill>
                  </a:tcPr>
                </a:tc>
                <a:tc>
                  <a:txBody>
                    <a:bodyPr/>
                    <a:lstStyle/>
                    <a:p>
                      <a:endParaRPr lang="en-GB"/>
                    </a:p>
                  </a:txBody>
                  <a:tcPr>
                    <a:solidFill>
                      <a:srgbClr val="D2D7DB">
                        <a:alpha val="50196"/>
                      </a:srgbClr>
                    </a:solidFill>
                  </a:tcPr>
                </a:tc>
                <a:tc>
                  <a:txBody>
                    <a:bodyPr/>
                    <a:lstStyle/>
                    <a:p>
                      <a:endParaRPr lang="en-GB"/>
                    </a:p>
                  </a:txBody>
                  <a:tcPr>
                    <a:solidFill>
                      <a:srgbClr val="D2D7DB">
                        <a:alpha val="50196"/>
                      </a:srgbClr>
                    </a:solidFill>
                  </a:tcPr>
                </a:tc>
                <a:tc>
                  <a:txBody>
                    <a:bodyPr/>
                    <a:lstStyle/>
                    <a:p>
                      <a:endParaRPr lang="en-GB"/>
                    </a:p>
                  </a:txBody>
                  <a:tcPr>
                    <a:solidFill>
                      <a:srgbClr val="D2D7DB">
                        <a:alpha val="50196"/>
                      </a:srgbClr>
                    </a:solidFill>
                  </a:tcPr>
                </a:tc>
                <a:tc>
                  <a:txBody>
                    <a:bodyPr/>
                    <a:lstStyle/>
                    <a:p>
                      <a:endParaRPr lang="en-GB"/>
                    </a:p>
                  </a:txBody>
                  <a:tcPr>
                    <a:solidFill>
                      <a:srgbClr val="D2D7DB">
                        <a:alpha val="50196"/>
                      </a:srgbClr>
                    </a:solidFill>
                  </a:tcPr>
                </a:tc>
                <a:tc>
                  <a:txBody>
                    <a:bodyPr/>
                    <a:lstStyle/>
                    <a:p>
                      <a:endParaRPr lang="en-GB"/>
                    </a:p>
                  </a:txBody>
                  <a:tcPr>
                    <a:solidFill>
                      <a:srgbClr val="D2D7DB">
                        <a:alpha val="50196"/>
                      </a:srgbClr>
                    </a:solidFill>
                  </a:tcPr>
                </a:tc>
                <a:tc>
                  <a:txBody>
                    <a:bodyPr/>
                    <a:lstStyle/>
                    <a:p>
                      <a:endParaRPr lang="en-GB"/>
                    </a:p>
                  </a:txBody>
                  <a:tcPr>
                    <a:solidFill>
                      <a:srgbClr val="D2D7DB">
                        <a:alpha val="50196"/>
                      </a:srgbClr>
                    </a:solidFill>
                  </a:tcPr>
                </a:tc>
                <a:tc>
                  <a:txBody>
                    <a:bodyPr/>
                    <a:lstStyle/>
                    <a:p>
                      <a:endParaRPr lang="en-GB"/>
                    </a:p>
                  </a:txBody>
                  <a:tcPr>
                    <a:solidFill>
                      <a:srgbClr val="D2D7DB">
                        <a:alpha val="50196"/>
                      </a:srgbClr>
                    </a:solidFill>
                  </a:tcPr>
                </a:tc>
                <a:tc>
                  <a:txBody>
                    <a:bodyPr/>
                    <a:lstStyle/>
                    <a:p>
                      <a:endParaRPr lang="en-GB" dirty="0"/>
                    </a:p>
                  </a:txBody>
                  <a:tcPr>
                    <a:solidFill>
                      <a:srgbClr val="D2D7DB">
                        <a:alpha val="50196"/>
                      </a:srgbClr>
                    </a:solidFill>
                  </a:tcPr>
                </a:tc>
                <a:extLst>
                  <a:ext uri="{0D108BD9-81ED-4DB2-BD59-A6C34878D82A}">
                    <a16:rowId xmlns:a16="http://schemas.microsoft.com/office/drawing/2014/main" val="3853895173"/>
                  </a:ext>
                </a:extLst>
              </a:tr>
            </a:tbl>
          </a:graphicData>
        </a:graphic>
      </p:graphicFrame>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
            <a:ext cx="12193200" cy="876386"/>
          </a:xfrm>
          <a:prstGeom prst="rect">
            <a:avLst/>
          </a:prstGeom>
        </p:spPr>
      </p:pic>
    </p:spTree>
    <p:extLst>
      <p:ext uri="{BB962C8B-B14F-4D97-AF65-F5344CB8AC3E}">
        <p14:creationId xmlns:p14="http://schemas.microsoft.com/office/powerpoint/2010/main" val="1898988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88D44074-5407-4CBD-AA61-426B5E30CD5A}"/>
              </a:ext>
            </a:extLst>
          </p:cNvPr>
          <p:cNvSpPr>
            <a:spLocks noGrp="1"/>
          </p:cNvSpPr>
          <p:nvPr>
            <p:ph type="body" sz="quarter" idx="10"/>
          </p:nvPr>
        </p:nvSpPr>
        <p:spPr>
          <a:xfrm>
            <a:off x="662082" y="1260000"/>
            <a:ext cx="5175251" cy="577327"/>
          </a:xfrm>
        </p:spPr>
        <p:txBody>
          <a:bodyPr anchor="t" anchorCtr="0">
            <a:noAutofit/>
          </a:bodyPr>
          <a:lstStyle/>
          <a:p>
            <a:r>
              <a:rPr lang="en-GB" sz="3400">
                <a:solidFill>
                  <a:srgbClr val="FF6E00"/>
                </a:solidFill>
                <a:latin typeface="Arial" charset="0"/>
                <a:ea typeface="Arial" charset="0"/>
                <a:cs typeface="Arial" charset="0"/>
              </a:rPr>
              <a:t>Results 2</a:t>
            </a: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0" y="5928622"/>
            <a:ext cx="12193200" cy="1016100"/>
          </a:xfrm>
          <a:prstGeom prst="rect">
            <a:avLst/>
          </a:prstGeom>
        </p:spPr>
      </p:pic>
      <p:sp>
        <p:nvSpPr>
          <p:cNvPr id="6" name="Slide Number Placeholder 5">
            <a:extLst>
              <a:ext uri="{FF2B5EF4-FFF2-40B4-BE49-F238E27FC236}">
                <a16:creationId xmlns:a16="http://schemas.microsoft.com/office/drawing/2014/main" id="{49EA87F5-8821-43B9-BF11-75866791A289}"/>
              </a:ext>
            </a:extLst>
          </p:cNvPr>
          <p:cNvSpPr>
            <a:spLocks noGrp="1"/>
          </p:cNvSpPr>
          <p:nvPr>
            <p:ph type="sldNum" sz="quarter" idx="12"/>
          </p:nvPr>
        </p:nvSpPr>
        <p:spPr/>
        <p:txBody>
          <a:bodyPr/>
          <a:lstStyle/>
          <a:p>
            <a:fld id="{704B2BD9-4D75-2144-B225-F9F846417999}" type="slidenum">
              <a:rPr lang="en-US" b="0" smtClean="0">
                <a:latin typeface="Arial" charset="0"/>
                <a:ea typeface="Arial" charset="0"/>
                <a:cs typeface="Arial" charset="0"/>
              </a:rPr>
              <a:pPr/>
              <a:t>26</a:t>
            </a:fld>
            <a:endParaRPr lang="en-US" b="0">
              <a:latin typeface="Arial" charset="0"/>
              <a:ea typeface="Arial" charset="0"/>
              <a:cs typeface="Arial" charset="0"/>
            </a:endParaRPr>
          </a:p>
        </p:txBody>
      </p:sp>
      <p:sp>
        <p:nvSpPr>
          <p:cNvPr id="13" name="object 36">
            <a:extLst>
              <a:ext uri="{FF2B5EF4-FFF2-40B4-BE49-F238E27FC236}">
                <a16:creationId xmlns:a16="http://schemas.microsoft.com/office/drawing/2014/main" id="{5B85BBC4-4DA8-4C69-A799-FD4E1B399E9C}"/>
              </a:ext>
            </a:extLst>
          </p:cNvPr>
          <p:cNvSpPr txBox="1"/>
          <p:nvPr/>
        </p:nvSpPr>
        <p:spPr>
          <a:xfrm>
            <a:off x="662083" y="2350800"/>
            <a:ext cx="2937460" cy="2769989"/>
          </a:xfrm>
          <a:prstGeom prst="rect">
            <a:avLst/>
          </a:prstGeom>
        </p:spPr>
        <p:txBody>
          <a:bodyPr vert="horz" wrap="square" lIns="0" tIns="0" rIns="0" bIns="0" rtlCol="0" anchor="t">
            <a:spAutoFit/>
          </a:bodyPr>
          <a:lstStyle/>
          <a:p>
            <a:pPr defTabSz="609493">
              <a:spcAft>
                <a:spcPts val="400"/>
              </a:spcAft>
              <a:buClr>
                <a:srgbClr val="FF6E00"/>
              </a:buClr>
              <a:buSzPct val="90000"/>
              <a:tabLst>
                <a:tab pos="926465" algn="l"/>
                <a:tab pos="927100" algn="l"/>
              </a:tabLst>
            </a:pPr>
            <a:r>
              <a:rPr lang="en-US">
                <a:solidFill>
                  <a:srgbClr val="54565A"/>
                </a:solidFill>
                <a:latin typeface="Arial" charset="0"/>
                <a:ea typeface="Arial" charset="0"/>
                <a:cs typeface="Arial" charset="0"/>
              </a:rPr>
              <a:t>In order to </a:t>
            </a:r>
            <a:r>
              <a:rPr lang="en-US" err="1">
                <a:solidFill>
                  <a:srgbClr val="54565A"/>
                </a:solidFill>
                <a:latin typeface="Arial" charset="0"/>
                <a:ea typeface="Arial" charset="0"/>
                <a:cs typeface="Arial" charset="0"/>
              </a:rPr>
              <a:t>analyse</a:t>
            </a:r>
            <a:r>
              <a:rPr lang="en-US">
                <a:solidFill>
                  <a:srgbClr val="54565A"/>
                </a:solidFill>
                <a:latin typeface="Arial" charset="0"/>
                <a:ea typeface="Arial" charset="0"/>
                <a:cs typeface="Arial" charset="0"/>
              </a:rPr>
              <a:t> your results you will need to draw a graph to show movement of your runner against formation type.</a:t>
            </a:r>
            <a:br>
              <a:rPr lang="en-US">
                <a:solidFill>
                  <a:srgbClr val="54565A"/>
                </a:solidFill>
                <a:latin typeface="Arial" charset="0"/>
                <a:ea typeface="Arial" charset="0"/>
                <a:cs typeface="Arial" charset="0"/>
              </a:rPr>
            </a:br>
            <a:br>
              <a:rPr lang="en-US">
                <a:solidFill>
                  <a:srgbClr val="FF6E00"/>
                </a:solidFill>
                <a:latin typeface="Arial" charset="0"/>
                <a:ea typeface="Arial" charset="0"/>
                <a:cs typeface="Arial" charset="0"/>
              </a:rPr>
            </a:br>
            <a:r>
              <a:rPr lang="en-US" b="1">
                <a:solidFill>
                  <a:srgbClr val="FF6E00"/>
                </a:solidFill>
                <a:latin typeface="Arial" charset="0"/>
                <a:ea typeface="Arial" charset="0"/>
                <a:cs typeface="Arial" charset="0"/>
              </a:rPr>
              <a:t>How do you know which formation was the most effective at </a:t>
            </a:r>
            <a:r>
              <a:rPr lang="en-US" b="1" err="1">
                <a:solidFill>
                  <a:srgbClr val="FF6E00"/>
                </a:solidFill>
                <a:latin typeface="Arial" charset="0"/>
                <a:ea typeface="Arial" charset="0"/>
                <a:cs typeface="Arial" charset="0"/>
              </a:rPr>
              <a:t>minimising</a:t>
            </a:r>
            <a:r>
              <a:rPr lang="en-US" b="1">
                <a:solidFill>
                  <a:srgbClr val="FF6E00"/>
                </a:solidFill>
                <a:latin typeface="Arial" charset="0"/>
                <a:ea typeface="Arial" charset="0"/>
                <a:cs typeface="Arial" charset="0"/>
              </a:rPr>
              <a:t> air resistance? </a:t>
            </a:r>
          </a:p>
        </p:txBody>
      </p:sp>
      <p:graphicFrame>
        <p:nvGraphicFramePr>
          <p:cNvPr id="8" name="Chart 7">
            <a:extLst>
              <a:ext uri="{FF2B5EF4-FFF2-40B4-BE49-F238E27FC236}">
                <a16:creationId xmlns:a16="http://schemas.microsoft.com/office/drawing/2014/main" id="{49CEC1B2-F366-4AFF-BC75-5AA27E1005CF}"/>
              </a:ext>
            </a:extLst>
          </p:cNvPr>
          <p:cNvGraphicFramePr/>
          <p:nvPr>
            <p:extLst>
              <p:ext uri="{D42A27DB-BD31-4B8C-83A1-F6EECF244321}">
                <p14:modId xmlns:p14="http://schemas.microsoft.com/office/powerpoint/2010/main" val="912405454"/>
              </p:ext>
            </p:extLst>
          </p:nvPr>
        </p:nvGraphicFramePr>
        <p:xfrm>
          <a:off x="4270449" y="1121721"/>
          <a:ext cx="7210351" cy="4806901"/>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7365B312-FC8F-4827-9FEC-3CB4C85E46C0}"/>
              </a:ext>
            </a:extLst>
          </p:cNvPr>
          <p:cNvSpPr txBox="1"/>
          <p:nvPr/>
        </p:nvSpPr>
        <p:spPr>
          <a:xfrm>
            <a:off x="3839562" y="2386614"/>
            <a:ext cx="430887" cy="2279560"/>
          </a:xfrm>
          <a:prstGeom prst="rect">
            <a:avLst/>
          </a:prstGeom>
          <a:noFill/>
        </p:spPr>
        <p:txBody>
          <a:bodyPr vert="vert270" wrap="square" rtlCol="0">
            <a:spAutoFit/>
          </a:bodyPr>
          <a:lstStyle/>
          <a:p>
            <a:pPr algn="ctr"/>
            <a:r>
              <a:rPr lang="en-GB" sz="1600">
                <a:solidFill>
                  <a:srgbClr val="54565A"/>
                </a:solidFill>
                <a:latin typeface="Arial" charset="0"/>
                <a:ea typeface="Arial" charset="0"/>
                <a:cs typeface="Arial" charset="0"/>
              </a:rPr>
              <a:t>Movement (mm)</a:t>
            </a:r>
          </a:p>
        </p:txBody>
      </p:sp>
      <p:sp>
        <p:nvSpPr>
          <p:cNvPr id="11" name="TextBox 10">
            <a:extLst>
              <a:ext uri="{FF2B5EF4-FFF2-40B4-BE49-F238E27FC236}">
                <a16:creationId xmlns:a16="http://schemas.microsoft.com/office/drawing/2014/main" id="{6E42FC6B-22AA-4C22-9B32-D5190F891152}"/>
              </a:ext>
            </a:extLst>
          </p:cNvPr>
          <p:cNvSpPr txBox="1"/>
          <p:nvPr/>
        </p:nvSpPr>
        <p:spPr>
          <a:xfrm>
            <a:off x="6536221" y="5835404"/>
            <a:ext cx="2678806" cy="338554"/>
          </a:xfrm>
          <a:prstGeom prst="rect">
            <a:avLst/>
          </a:prstGeom>
          <a:noFill/>
        </p:spPr>
        <p:txBody>
          <a:bodyPr wrap="square" rtlCol="0">
            <a:spAutoFit/>
          </a:bodyPr>
          <a:lstStyle/>
          <a:p>
            <a:pPr algn="ctr"/>
            <a:r>
              <a:rPr lang="en-GB" sz="1600">
                <a:solidFill>
                  <a:srgbClr val="54565A"/>
                </a:solidFill>
                <a:latin typeface="Arial" charset="0"/>
                <a:ea typeface="Arial" charset="0"/>
                <a:cs typeface="Arial" charset="0"/>
              </a:rPr>
              <a:t>Formation type</a:t>
            </a:r>
          </a:p>
        </p:txBody>
      </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
            <a:ext cx="12193200" cy="876386"/>
          </a:xfrm>
          <a:prstGeom prst="rect">
            <a:avLst/>
          </a:prstGeom>
        </p:spPr>
      </p:pic>
    </p:spTree>
    <p:extLst>
      <p:ext uri="{BB962C8B-B14F-4D97-AF65-F5344CB8AC3E}">
        <p14:creationId xmlns:p14="http://schemas.microsoft.com/office/powerpoint/2010/main" val="1966642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88D44074-5407-4CBD-AA61-426B5E30CD5A}"/>
              </a:ext>
            </a:extLst>
          </p:cNvPr>
          <p:cNvSpPr>
            <a:spLocks noGrp="1"/>
          </p:cNvSpPr>
          <p:nvPr>
            <p:ph type="body" sz="quarter" idx="10"/>
          </p:nvPr>
        </p:nvSpPr>
        <p:spPr>
          <a:xfrm>
            <a:off x="662082" y="1260000"/>
            <a:ext cx="5433918" cy="577327"/>
          </a:xfrm>
        </p:spPr>
        <p:txBody>
          <a:bodyPr anchor="t" anchorCtr="0">
            <a:noAutofit/>
          </a:bodyPr>
          <a:lstStyle/>
          <a:p>
            <a:r>
              <a:rPr lang="en-GB" sz="3400">
                <a:solidFill>
                  <a:srgbClr val="FF6E00"/>
                </a:solidFill>
                <a:latin typeface="Arial" charset="0"/>
                <a:ea typeface="Arial" charset="0"/>
                <a:cs typeface="Arial" charset="0"/>
              </a:rPr>
              <a:t>Drawing </a:t>
            </a:r>
            <a:br>
              <a:rPr lang="en-GB" sz="3400">
                <a:solidFill>
                  <a:srgbClr val="FF6E00"/>
                </a:solidFill>
                <a:latin typeface="Arial" charset="0"/>
                <a:ea typeface="Arial" charset="0"/>
                <a:cs typeface="Arial" charset="0"/>
              </a:rPr>
            </a:br>
            <a:r>
              <a:rPr lang="en-GB" sz="3400">
                <a:solidFill>
                  <a:srgbClr val="FF6E00"/>
                </a:solidFill>
                <a:latin typeface="Arial" charset="0"/>
                <a:ea typeface="Arial" charset="0"/>
                <a:cs typeface="Arial" charset="0"/>
              </a:rPr>
              <a:t>conclusions</a:t>
            </a: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0" y="5928622"/>
            <a:ext cx="12193200" cy="1016100"/>
          </a:xfrm>
          <a:prstGeom prst="rect">
            <a:avLst/>
          </a:prstGeom>
        </p:spPr>
      </p:pic>
      <p:sp>
        <p:nvSpPr>
          <p:cNvPr id="6" name="Slide Number Placeholder 5">
            <a:extLst>
              <a:ext uri="{FF2B5EF4-FFF2-40B4-BE49-F238E27FC236}">
                <a16:creationId xmlns:a16="http://schemas.microsoft.com/office/drawing/2014/main" id="{49EA87F5-8821-43B9-BF11-75866791A289}"/>
              </a:ext>
            </a:extLst>
          </p:cNvPr>
          <p:cNvSpPr>
            <a:spLocks noGrp="1"/>
          </p:cNvSpPr>
          <p:nvPr>
            <p:ph type="sldNum" sz="quarter" idx="12"/>
          </p:nvPr>
        </p:nvSpPr>
        <p:spPr/>
        <p:txBody>
          <a:bodyPr/>
          <a:lstStyle/>
          <a:p>
            <a:fld id="{704B2BD9-4D75-2144-B225-F9F846417999}" type="slidenum">
              <a:rPr lang="en-US" b="0" smtClean="0">
                <a:latin typeface="Arial" charset="0"/>
                <a:ea typeface="Arial" charset="0"/>
                <a:cs typeface="Arial" charset="0"/>
              </a:rPr>
              <a:pPr/>
              <a:t>27</a:t>
            </a:fld>
            <a:endParaRPr lang="en-US" b="0">
              <a:latin typeface="Arial" charset="0"/>
              <a:ea typeface="Arial" charset="0"/>
              <a:cs typeface="Arial" charset="0"/>
            </a:endParaRPr>
          </a:p>
        </p:txBody>
      </p:sp>
      <p:sp>
        <p:nvSpPr>
          <p:cNvPr id="11" name="object 36">
            <a:extLst>
              <a:ext uri="{FF2B5EF4-FFF2-40B4-BE49-F238E27FC236}">
                <a16:creationId xmlns:a16="http://schemas.microsoft.com/office/drawing/2014/main" id="{5B85BBC4-4DA8-4C69-A799-FD4E1B399E9C}"/>
              </a:ext>
            </a:extLst>
          </p:cNvPr>
          <p:cNvSpPr txBox="1"/>
          <p:nvPr/>
        </p:nvSpPr>
        <p:spPr>
          <a:xfrm>
            <a:off x="441952" y="3058017"/>
            <a:ext cx="692582" cy="553998"/>
          </a:xfrm>
          <a:prstGeom prst="rect">
            <a:avLst/>
          </a:prstGeom>
        </p:spPr>
        <p:txBody>
          <a:bodyPr vert="horz" wrap="square" lIns="0" tIns="0" rIns="0" bIns="0" rtlCol="0" anchor="t">
            <a:spAutoFit/>
          </a:bodyPr>
          <a:lstStyle/>
          <a:p>
            <a:pPr marL="15875" indent="-15875" defTabSz="609493">
              <a:spcAft>
                <a:spcPts val="600"/>
              </a:spcAft>
              <a:buClr>
                <a:srgbClr val="FF6E00"/>
              </a:buClr>
              <a:buSzPct val="200000"/>
              <a:buFont typeface="Wingdings" charset="2"/>
              <a:buChar char="ü"/>
              <a:tabLst>
                <a:tab pos="523875" algn="l"/>
                <a:tab pos="925513" algn="l"/>
              </a:tabLst>
            </a:pPr>
            <a:r>
              <a:rPr lang="en-US" sz="3600">
                <a:solidFill>
                  <a:srgbClr val="54565A"/>
                </a:solidFill>
                <a:latin typeface="Arial" charset="0"/>
                <a:ea typeface="Arial" charset="0"/>
                <a:cs typeface="Arial" charset="0"/>
              </a:rPr>
              <a:t> </a:t>
            </a:r>
            <a:endParaRPr lang="en-US" sz="3600" b="1">
              <a:solidFill>
                <a:srgbClr val="FF6E00"/>
              </a:solidFill>
              <a:latin typeface="Arial" charset="0"/>
              <a:ea typeface="Arial" charset="0"/>
              <a:cs typeface="Arial" charset="0"/>
            </a:endParaRPr>
          </a:p>
        </p:txBody>
      </p:sp>
      <p:sp>
        <p:nvSpPr>
          <p:cNvPr id="9" name="object 36">
            <a:extLst>
              <a:ext uri="{FF2B5EF4-FFF2-40B4-BE49-F238E27FC236}">
                <a16:creationId xmlns:a16="http://schemas.microsoft.com/office/drawing/2014/main" id="{5B85BBC4-4DA8-4C69-A799-FD4E1B399E9C}"/>
              </a:ext>
            </a:extLst>
          </p:cNvPr>
          <p:cNvSpPr txBox="1"/>
          <p:nvPr/>
        </p:nvSpPr>
        <p:spPr>
          <a:xfrm>
            <a:off x="1351513" y="2880000"/>
            <a:ext cx="2785058" cy="1846659"/>
          </a:xfrm>
          <a:prstGeom prst="rect">
            <a:avLst/>
          </a:prstGeom>
        </p:spPr>
        <p:txBody>
          <a:bodyPr vert="horz" wrap="square" lIns="0" tIns="0" rIns="0" bIns="0" rtlCol="0" anchor="t">
            <a:spAutoFit/>
          </a:bodyPr>
          <a:lstStyle/>
          <a:p>
            <a:pPr defTabSz="609493">
              <a:spcAft>
                <a:spcPts val="2000"/>
              </a:spcAft>
              <a:buClr>
                <a:srgbClr val="FF6E00"/>
              </a:buClr>
              <a:buSzPct val="200000"/>
              <a:tabLst>
                <a:tab pos="523875" algn="l"/>
                <a:tab pos="925513" algn="l"/>
              </a:tabLst>
            </a:pPr>
            <a:r>
              <a:rPr lang="en-US" sz="2400">
                <a:solidFill>
                  <a:srgbClr val="54565A"/>
                </a:solidFill>
                <a:latin typeface="Arial" charset="0"/>
                <a:ea typeface="Arial" charset="0"/>
                <a:cs typeface="Arial" charset="0"/>
              </a:rPr>
              <a:t>Writing a conclusion should have 2 parts and should answer your original question.</a:t>
            </a:r>
            <a:endParaRPr lang="en-US" sz="2400" b="1">
              <a:solidFill>
                <a:srgbClr val="FF6E00"/>
              </a:solidFill>
              <a:latin typeface="Arial" charset="0"/>
              <a:ea typeface="Arial" charset="0"/>
              <a:cs typeface="Arial" charset="0"/>
            </a:endParaRPr>
          </a:p>
        </p:txBody>
      </p:sp>
      <p:sp>
        <p:nvSpPr>
          <p:cNvPr id="17" name="object 36">
            <a:extLst>
              <a:ext uri="{FF2B5EF4-FFF2-40B4-BE49-F238E27FC236}">
                <a16:creationId xmlns:a16="http://schemas.microsoft.com/office/drawing/2014/main" id="{5B85BBC4-4DA8-4C69-A799-FD4E1B399E9C}"/>
              </a:ext>
            </a:extLst>
          </p:cNvPr>
          <p:cNvSpPr txBox="1"/>
          <p:nvPr/>
        </p:nvSpPr>
        <p:spPr>
          <a:xfrm>
            <a:off x="5974310" y="2880000"/>
            <a:ext cx="4432433" cy="2344231"/>
          </a:xfrm>
          <a:prstGeom prst="rect">
            <a:avLst/>
          </a:prstGeom>
        </p:spPr>
        <p:txBody>
          <a:bodyPr vert="horz" wrap="square" lIns="0" tIns="0" rIns="0" bIns="0" rtlCol="0" anchor="t">
            <a:spAutoFit/>
          </a:bodyPr>
          <a:lstStyle/>
          <a:p>
            <a:pPr defTabSz="609493">
              <a:spcAft>
                <a:spcPts val="1000"/>
              </a:spcAft>
              <a:buClr>
                <a:srgbClr val="FF6E00"/>
              </a:buClr>
              <a:buSzPct val="90000"/>
              <a:tabLst>
                <a:tab pos="926465" algn="l"/>
                <a:tab pos="927100" algn="l"/>
              </a:tabLst>
            </a:pPr>
            <a:r>
              <a:rPr lang="en-US" sz="2400" i="1">
                <a:solidFill>
                  <a:srgbClr val="FF6E00"/>
                </a:solidFill>
                <a:latin typeface="Arial" charset="0"/>
                <a:ea typeface="Arial" charset="0"/>
                <a:cs typeface="Arial" charset="0"/>
              </a:rPr>
              <a:t>The ‘x’ formation was the most effective. This is because, from my results….</a:t>
            </a:r>
            <a:br>
              <a:rPr lang="en-US" sz="2400" i="1">
                <a:solidFill>
                  <a:srgbClr val="FF6E00"/>
                </a:solidFill>
                <a:latin typeface="Arial" charset="0"/>
                <a:ea typeface="Arial" charset="0"/>
                <a:cs typeface="Arial" charset="0"/>
              </a:rPr>
            </a:br>
            <a:endParaRPr lang="en-US" sz="2400" i="1">
              <a:solidFill>
                <a:srgbClr val="FF6E00"/>
              </a:solidFill>
              <a:latin typeface="Arial" charset="0"/>
              <a:ea typeface="Arial" charset="0"/>
              <a:cs typeface="Arial" charset="0"/>
            </a:endParaRPr>
          </a:p>
          <a:p>
            <a:pPr defTabSz="609493">
              <a:spcAft>
                <a:spcPts val="1000"/>
              </a:spcAft>
              <a:buClr>
                <a:srgbClr val="FF6E00"/>
              </a:buClr>
              <a:buSzPct val="90000"/>
              <a:tabLst>
                <a:tab pos="926465" algn="l"/>
                <a:tab pos="927100" algn="l"/>
              </a:tabLst>
            </a:pPr>
            <a:r>
              <a:rPr lang="en-US" sz="2400" i="1">
                <a:solidFill>
                  <a:srgbClr val="FF6E00"/>
                </a:solidFill>
                <a:latin typeface="Arial" charset="0"/>
                <a:ea typeface="Arial" charset="0"/>
                <a:cs typeface="Arial" charset="0"/>
              </a:rPr>
              <a:t>The ‘y’ formation is the least effective. I know this because…</a:t>
            </a:r>
          </a:p>
        </p:txBody>
      </p:sp>
      <p:sp>
        <p:nvSpPr>
          <p:cNvPr id="18" name="object 36">
            <a:extLst>
              <a:ext uri="{FF2B5EF4-FFF2-40B4-BE49-F238E27FC236}">
                <a16:creationId xmlns:a16="http://schemas.microsoft.com/office/drawing/2014/main" id="{5B85BBC4-4DA8-4C69-A799-FD4E1B399E9C}"/>
              </a:ext>
            </a:extLst>
          </p:cNvPr>
          <p:cNvSpPr txBox="1"/>
          <p:nvPr/>
        </p:nvSpPr>
        <p:spPr>
          <a:xfrm>
            <a:off x="5974309" y="1980000"/>
            <a:ext cx="4766261" cy="615553"/>
          </a:xfrm>
          <a:prstGeom prst="rect">
            <a:avLst/>
          </a:prstGeom>
        </p:spPr>
        <p:txBody>
          <a:bodyPr vert="horz" wrap="square" lIns="0" tIns="0" rIns="0" bIns="0" rtlCol="0" anchor="t">
            <a:spAutoFit/>
          </a:bodyPr>
          <a:lstStyle/>
          <a:p>
            <a:pPr defTabSz="609493">
              <a:lnSpc>
                <a:spcPts val="2400"/>
              </a:lnSpc>
              <a:spcAft>
                <a:spcPts val="400"/>
              </a:spcAft>
              <a:buClr>
                <a:srgbClr val="FF6E00"/>
              </a:buClr>
              <a:buSzPct val="90000"/>
              <a:tabLst>
                <a:tab pos="926465" algn="l"/>
                <a:tab pos="927100" algn="l"/>
              </a:tabLst>
            </a:pPr>
            <a:r>
              <a:rPr lang="en-US" sz="2000" b="1" dirty="0">
                <a:solidFill>
                  <a:srgbClr val="54565A"/>
                </a:solidFill>
                <a:latin typeface="Arial" charset="0"/>
                <a:ea typeface="Arial" charset="0"/>
                <a:cs typeface="Arial" charset="0"/>
              </a:rPr>
              <a:t>Which pacemaker formation is most effective at </a:t>
            </a:r>
            <a:r>
              <a:rPr lang="en-US" sz="2000" b="1" dirty="0" err="1">
                <a:solidFill>
                  <a:srgbClr val="54565A"/>
                </a:solidFill>
                <a:latin typeface="Arial" charset="0"/>
                <a:ea typeface="Arial" charset="0"/>
                <a:cs typeface="Arial" charset="0"/>
              </a:rPr>
              <a:t>minimising</a:t>
            </a:r>
            <a:r>
              <a:rPr lang="en-US" sz="2000" b="1" dirty="0">
                <a:solidFill>
                  <a:srgbClr val="54565A"/>
                </a:solidFill>
                <a:latin typeface="Arial" charset="0"/>
                <a:ea typeface="Arial" charset="0"/>
                <a:cs typeface="Arial" charset="0"/>
              </a:rPr>
              <a:t> air resistance?</a:t>
            </a:r>
            <a:endParaRPr lang="en-US" dirty="0">
              <a:solidFill>
                <a:srgbClr val="54565A"/>
              </a:solidFill>
              <a:latin typeface="Arial" charset="0"/>
              <a:ea typeface="Arial" charset="0"/>
              <a:cs typeface="Arial" charset="0"/>
            </a:endParaRP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
            <a:ext cx="12193200" cy="876386"/>
          </a:xfrm>
          <a:prstGeom prst="rect">
            <a:avLst/>
          </a:prstGeom>
        </p:spPr>
      </p:pic>
    </p:spTree>
    <p:extLst>
      <p:ext uri="{BB962C8B-B14F-4D97-AF65-F5344CB8AC3E}">
        <p14:creationId xmlns:p14="http://schemas.microsoft.com/office/powerpoint/2010/main" val="1640794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5EB7AD6-F142-47C5-A87D-3E7E486FF338}"/>
              </a:ext>
            </a:extLst>
          </p:cNvPr>
          <p:cNvSpPr txBox="1"/>
          <p:nvPr/>
        </p:nvSpPr>
        <p:spPr>
          <a:xfrm>
            <a:off x="-1200" y="4161182"/>
            <a:ext cx="6163461" cy="2213399"/>
          </a:xfrm>
          <a:prstGeom prst="rect">
            <a:avLst/>
          </a:prstGeom>
          <a:solidFill>
            <a:srgbClr val="FF6E00"/>
          </a:solidFill>
        </p:spPr>
        <p:txBody>
          <a:bodyPr wrap="square" tIns="0" rIns="180000" bIns="0" numCol="1" rtlCol="0" anchor="ctr">
            <a:noAutofit/>
          </a:bodyPr>
          <a:lstStyle/>
          <a:p>
            <a:pPr marL="1165225"/>
            <a:r>
              <a:rPr lang="en-GB" sz="3200" b="1" dirty="0">
                <a:solidFill>
                  <a:schemeClr val="bg1"/>
                </a:solidFill>
                <a:latin typeface="Arial" charset="0"/>
              </a:rPr>
              <a:t>Research Task:</a:t>
            </a:r>
          </a:p>
          <a:p>
            <a:pPr marL="1165225"/>
            <a:r>
              <a:rPr lang="en-GB" b="1" dirty="0">
                <a:solidFill>
                  <a:srgbClr val="54565A"/>
                </a:solidFill>
                <a:latin typeface="Arial" charset="0"/>
              </a:rPr>
              <a:t>Compare Breaking2 with INEOS 1:59.</a:t>
            </a:r>
            <a:br>
              <a:rPr lang="en-GB" dirty="0">
                <a:solidFill>
                  <a:schemeClr val="bg1"/>
                </a:solidFill>
                <a:latin typeface="Arial" charset="0"/>
              </a:rPr>
            </a:br>
            <a:r>
              <a:rPr lang="en-GB" b="1" dirty="0">
                <a:solidFill>
                  <a:schemeClr val="bg1"/>
                </a:solidFill>
                <a:latin typeface="Arial" charset="0"/>
              </a:rPr>
              <a:t>What changes did the scientists make in order to ensure success in 2019?</a:t>
            </a:r>
            <a:endParaRPr lang="en-US" b="1" dirty="0">
              <a:solidFill>
                <a:schemeClr val="bg1"/>
              </a:solidFill>
              <a:latin typeface="Arial"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63478" y="689112"/>
            <a:ext cx="6228517" cy="5685469"/>
          </a:xfrm>
          <a:prstGeom prst="rect">
            <a:avLst/>
          </a:prstGeom>
        </p:spPr>
      </p:pic>
      <p:sp>
        <p:nvSpPr>
          <p:cNvPr id="10" name="Text Placeholder 2">
            <a:extLst>
              <a:ext uri="{FF2B5EF4-FFF2-40B4-BE49-F238E27FC236}">
                <a16:creationId xmlns:a16="http://schemas.microsoft.com/office/drawing/2014/main" id="{88D44074-5407-4CBD-AA61-426B5E30CD5A}"/>
              </a:ext>
            </a:extLst>
          </p:cNvPr>
          <p:cNvSpPr>
            <a:spLocks noGrp="1"/>
          </p:cNvSpPr>
          <p:nvPr>
            <p:ph type="body" sz="quarter" idx="10"/>
          </p:nvPr>
        </p:nvSpPr>
        <p:spPr>
          <a:xfrm>
            <a:off x="662400" y="1259999"/>
            <a:ext cx="6811826" cy="1512229"/>
          </a:xfrm>
        </p:spPr>
        <p:txBody>
          <a:bodyPr anchor="t" anchorCtr="0">
            <a:noAutofit/>
          </a:bodyPr>
          <a:lstStyle/>
          <a:p>
            <a:r>
              <a:rPr lang="en-GB" sz="3400" dirty="0">
                <a:solidFill>
                  <a:srgbClr val="FF6E00"/>
                </a:solidFill>
                <a:latin typeface="Arial"/>
                <a:ea typeface="Arial" charset="0"/>
                <a:cs typeface="Arial"/>
              </a:rPr>
              <a:t>Breaking 2 </a:t>
            </a:r>
            <a:br>
              <a:rPr lang="en-GB" sz="3400" dirty="0">
                <a:latin typeface="Arial" charset="0"/>
                <a:ea typeface="Arial" charset="0"/>
                <a:cs typeface="Arial" charset="0"/>
              </a:rPr>
            </a:br>
            <a:r>
              <a:rPr lang="en-GB" sz="3400" cap="none" dirty="0">
                <a:solidFill>
                  <a:srgbClr val="54565A"/>
                </a:solidFill>
                <a:latin typeface="Arial"/>
                <a:ea typeface="Arial" charset="0"/>
                <a:cs typeface="Arial"/>
              </a:rPr>
              <a:t>vs</a:t>
            </a:r>
            <a:r>
              <a:rPr lang="en-GB" sz="3400" dirty="0">
                <a:solidFill>
                  <a:srgbClr val="FF6E00"/>
                </a:solidFill>
                <a:latin typeface="Arial"/>
                <a:ea typeface="Arial" charset="0"/>
                <a:cs typeface="Arial"/>
              </a:rPr>
              <a:t> INEOS 1:59</a:t>
            </a:r>
            <a:endParaRPr lang="en-GB" dirty="0">
              <a:latin typeface="Arial"/>
              <a:cs typeface="Arial"/>
            </a:endParaRP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0" y="5928622"/>
            <a:ext cx="12193200" cy="1016100"/>
          </a:xfrm>
          <a:prstGeom prst="rect">
            <a:avLst/>
          </a:prstGeom>
        </p:spPr>
      </p:pic>
      <p:sp>
        <p:nvSpPr>
          <p:cNvPr id="6" name="Slide Number Placeholder 5">
            <a:extLst>
              <a:ext uri="{FF2B5EF4-FFF2-40B4-BE49-F238E27FC236}">
                <a16:creationId xmlns:a16="http://schemas.microsoft.com/office/drawing/2014/main" id="{49EA87F5-8821-43B9-BF11-75866791A289}"/>
              </a:ext>
            </a:extLst>
          </p:cNvPr>
          <p:cNvSpPr>
            <a:spLocks noGrp="1"/>
          </p:cNvSpPr>
          <p:nvPr>
            <p:ph type="sldNum" sz="quarter" idx="12"/>
          </p:nvPr>
        </p:nvSpPr>
        <p:spPr/>
        <p:txBody>
          <a:bodyPr/>
          <a:lstStyle/>
          <a:p>
            <a:fld id="{704B2BD9-4D75-2144-B225-F9F846417999}" type="slidenum">
              <a:rPr lang="en-US" b="0" smtClean="0">
                <a:latin typeface="Arial" charset="0"/>
                <a:ea typeface="Arial" charset="0"/>
                <a:cs typeface="Arial" charset="0"/>
              </a:rPr>
              <a:pPr/>
              <a:t>28</a:t>
            </a:fld>
            <a:endParaRPr lang="en-US" b="0">
              <a:latin typeface="Arial" charset="0"/>
              <a:ea typeface="Arial" charset="0"/>
              <a:cs typeface="Arial" charset="0"/>
            </a:endParaRPr>
          </a:p>
        </p:txBody>
      </p:sp>
      <p:sp>
        <p:nvSpPr>
          <p:cNvPr id="9" name="object 36">
            <a:extLst>
              <a:ext uri="{FF2B5EF4-FFF2-40B4-BE49-F238E27FC236}">
                <a16:creationId xmlns:a16="http://schemas.microsoft.com/office/drawing/2014/main" id="{5B85BBC4-4DA8-4C69-A799-FD4E1B399E9C}"/>
              </a:ext>
            </a:extLst>
          </p:cNvPr>
          <p:cNvSpPr txBox="1"/>
          <p:nvPr/>
        </p:nvSpPr>
        <p:spPr>
          <a:xfrm>
            <a:off x="662401" y="2351585"/>
            <a:ext cx="4055374" cy="1538883"/>
          </a:xfrm>
          <a:prstGeom prst="rect">
            <a:avLst/>
          </a:prstGeom>
        </p:spPr>
        <p:txBody>
          <a:bodyPr vert="horz" wrap="square" lIns="0" tIns="0" rIns="0" bIns="0" rtlCol="0" anchor="t">
            <a:spAutoFit/>
          </a:bodyPr>
          <a:lstStyle/>
          <a:p>
            <a:pPr defTabSz="609493">
              <a:lnSpc>
                <a:spcPts val="2400"/>
              </a:lnSpc>
              <a:spcAft>
                <a:spcPts val="1000"/>
              </a:spcAft>
              <a:buClr>
                <a:srgbClr val="FF6E00"/>
              </a:buClr>
              <a:buSzPct val="90000"/>
              <a:tabLst>
                <a:tab pos="926465" algn="l"/>
                <a:tab pos="927100" algn="l"/>
              </a:tabLst>
            </a:pPr>
            <a:r>
              <a:rPr lang="en-US" b="1" dirty="0">
                <a:solidFill>
                  <a:srgbClr val="54565A"/>
                </a:solidFill>
                <a:latin typeface="Arial" charset="0"/>
                <a:ea typeface="Arial" charset="0"/>
                <a:cs typeface="Arial" charset="0"/>
              </a:rPr>
              <a:t>INEOS 1:59 was not the first time Eliud Kipchoge had attempted to run a marathon in under 2 hours.</a:t>
            </a:r>
            <a:br>
              <a:rPr lang="en-US" dirty="0">
                <a:solidFill>
                  <a:srgbClr val="54565A"/>
                </a:solidFill>
                <a:latin typeface="Arial" charset="0"/>
                <a:ea typeface="Arial" charset="0"/>
                <a:cs typeface="Arial" charset="0"/>
              </a:rPr>
            </a:br>
            <a:r>
              <a:rPr lang="en-US" dirty="0">
                <a:solidFill>
                  <a:srgbClr val="54565A"/>
                </a:solidFill>
                <a:latin typeface="Arial" charset="0"/>
                <a:ea typeface="Arial" charset="0"/>
                <a:cs typeface="Arial" charset="0"/>
              </a:rPr>
              <a:t>His first attempt was in 2017 with Nike. Watch the </a:t>
            </a:r>
            <a:r>
              <a:rPr lang="en-US">
                <a:solidFill>
                  <a:srgbClr val="54565A"/>
                </a:solidFill>
                <a:latin typeface="Arial" charset="0"/>
                <a:ea typeface="Arial" charset="0"/>
                <a:cs typeface="Arial" charset="0"/>
              </a:rPr>
              <a:t>documentary Breaking 2</a:t>
            </a:r>
            <a:r>
              <a:rPr lang="en-US" dirty="0">
                <a:solidFill>
                  <a:srgbClr val="54565A"/>
                </a:solidFill>
                <a:latin typeface="Arial" charset="0"/>
                <a:ea typeface="Arial" charset="0"/>
                <a:cs typeface="Arial" charset="0"/>
              </a:rPr>
              <a:t>.</a:t>
            </a:r>
          </a:p>
        </p:txBody>
      </p:sp>
      <p:pic>
        <p:nvPicPr>
          <p:cNvPr id="13" name="Picture 12">
            <a:extLst>
              <a:ext uri="{FF2B5EF4-FFF2-40B4-BE49-F238E27FC236}">
                <a16:creationId xmlns:a16="http://schemas.microsoft.com/office/drawing/2014/main" id="{B7AE2B61-A1EB-45AB-84B3-349323B4DF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7257" y="4704512"/>
            <a:ext cx="803042" cy="717001"/>
          </a:xfrm>
          <a:prstGeom prst="rect">
            <a:avLst/>
          </a:prstGeom>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
            <a:ext cx="12193200" cy="876386"/>
          </a:xfrm>
          <a:prstGeom prst="rect">
            <a:avLst/>
          </a:prstGeom>
        </p:spPr>
      </p:pic>
    </p:spTree>
    <p:extLst>
      <p:ext uri="{BB962C8B-B14F-4D97-AF65-F5344CB8AC3E}">
        <p14:creationId xmlns:p14="http://schemas.microsoft.com/office/powerpoint/2010/main" val="692121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480B1D"/>
            </a:gs>
            <a:gs pos="100000">
              <a:srgbClr val="000000"/>
            </a:gs>
            <a:gs pos="47000">
              <a:srgbClr val="8F1639"/>
            </a:gs>
          </a:gsLst>
          <a:lin ang="13500000" scaled="1"/>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84407" y="-30192"/>
            <a:ext cx="4305613" cy="6388114"/>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0" y="5928622"/>
            <a:ext cx="12193200" cy="1016100"/>
          </a:xfrm>
          <a:prstGeom prst="rect">
            <a:avLst/>
          </a:prstGeom>
        </p:spPr>
      </p:pic>
      <p:sp>
        <p:nvSpPr>
          <p:cNvPr id="6" name="Slide Number Placeholder 5">
            <a:extLst>
              <a:ext uri="{FF2B5EF4-FFF2-40B4-BE49-F238E27FC236}">
                <a16:creationId xmlns:a16="http://schemas.microsoft.com/office/drawing/2014/main" id="{49EA87F5-8821-43B9-BF11-75866791A289}"/>
              </a:ext>
            </a:extLst>
          </p:cNvPr>
          <p:cNvSpPr>
            <a:spLocks noGrp="1"/>
          </p:cNvSpPr>
          <p:nvPr>
            <p:ph type="sldNum" sz="quarter" idx="12"/>
          </p:nvPr>
        </p:nvSpPr>
        <p:spPr/>
        <p:txBody>
          <a:bodyPr/>
          <a:lstStyle/>
          <a:p>
            <a:fld id="{704B2BD9-4D75-2144-B225-F9F846417999}" type="slidenum">
              <a:rPr lang="en-US" b="0" smtClean="0">
                <a:latin typeface="Arial" charset="0"/>
                <a:ea typeface="Arial" charset="0"/>
                <a:cs typeface="Arial" charset="0"/>
              </a:rPr>
              <a:pPr/>
              <a:t>29</a:t>
            </a:fld>
            <a:endParaRPr lang="en-US" b="0">
              <a:latin typeface="Arial" charset="0"/>
              <a:ea typeface="Arial" charset="0"/>
              <a:cs typeface="Arial" charset="0"/>
            </a:endParaRPr>
          </a:p>
        </p:txBody>
      </p:sp>
      <p:sp>
        <p:nvSpPr>
          <p:cNvPr id="11" name="object 36">
            <a:extLst>
              <a:ext uri="{FF2B5EF4-FFF2-40B4-BE49-F238E27FC236}">
                <a16:creationId xmlns:a16="http://schemas.microsoft.com/office/drawing/2014/main" id="{5B85BBC4-4DA8-4C69-A799-FD4E1B399E9C}"/>
              </a:ext>
            </a:extLst>
          </p:cNvPr>
          <p:cNvSpPr txBox="1"/>
          <p:nvPr/>
        </p:nvSpPr>
        <p:spPr>
          <a:xfrm>
            <a:off x="628698" y="2139483"/>
            <a:ext cx="7267480" cy="1025922"/>
          </a:xfrm>
          <a:prstGeom prst="rect">
            <a:avLst/>
          </a:prstGeom>
        </p:spPr>
        <p:txBody>
          <a:bodyPr vert="horz" wrap="square" lIns="0" tIns="0" rIns="0" bIns="0" rtlCol="0" anchor="t">
            <a:spAutoFit/>
          </a:bodyPr>
          <a:lstStyle/>
          <a:p>
            <a:pPr defTabSz="609493">
              <a:lnSpc>
                <a:spcPts val="2400"/>
              </a:lnSpc>
              <a:spcAft>
                <a:spcPts val="400"/>
              </a:spcAft>
              <a:buClr>
                <a:srgbClr val="00AAE7"/>
              </a:buClr>
              <a:buSzPct val="90000"/>
              <a:tabLst>
                <a:tab pos="926465" algn="l"/>
                <a:tab pos="927100" algn="l"/>
              </a:tabLst>
            </a:pPr>
            <a:r>
              <a:rPr lang="en-US" sz="2800" dirty="0">
                <a:solidFill>
                  <a:srgbClr val="D2D7DB"/>
                </a:solidFill>
                <a:latin typeface="Arial" charset="0"/>
                <a:ea typeface="Arial" charset="0"/>
                <a:cs typeface="Arial" charset="0"/>
              </a:rPr>
              <a:t>Forces</a:t>
            </a:r>
          </a:p>
          <a:p>
            <a:pPr marL="342900" indent="-342900" defTabSz="609493">
              <a:lnSpc>
                <a:spcPts val="2400"/>
              </a:lnSpc>
              <a:spcAft>
                <a:spcPts val="400"/>
              </a:spcAft>
              <a:buClr>
                <a:srgbClr val="FF6E00"/>
              </a:buClr>
              <a:buSzPct val="90000"/>
              <a:buFont typeface="Wingdings" charset="2"/>
              <a:buChar char="v"/>
              <a:tabLst>
                <a:tab pos="926465" algn="l"/>
                <a:tab pos="927100" algn="l"/>
              </a:tabLst>
            </a:pPr>
            <a:r>
              <a:rPr lang="en-US" dirty="0">
                <a:solidFill>
                  <a:srgbClr val="D2D7DB"/>
                </a:solidFill>
                <a:latin typeface="Arial" charset="0"/>
                <a:ea typeface="Arial" charset="0"/>
                <a:cs typeface="Arial" charset="0"/>
              </a:rPr>
              <a:t>To understand air resistance is a force which slows things down</a:t>
            </a:r>
          </a:p>
          <a:p>
            <a:pPr marL="342900" indent="-342900" defTabSz="609493">
              <a:lnSpc>
                <a:spcPts val="2400"/>
              </a:lnSpc>
              <a:spcAft>
                <a:spcPts val="400"/>
              </a:spcAft>
              <a:buClr>
                <a:srgbClr val="FF6E00"/>
              </a:buClr>
              <a:buSzPct val="90000"/>
              <a:buFont typeface="Wingdings" charset="2"/>
              <a:buChar char="v"/>
              <a:tabLst>
                <a:tab pos="926465" algn="l"/>
                <a:tab pos="927100" algn="l"/>
              </a:tabLst>
            </a:pPr>
            <a:r>
              <a:rPr lang="en-US" dirty="0">
                <a:solidFill>
                  <a:srgbClr val="D2D7DB"/>
                </a:solidFill>
                <a:latin typeface="Arial" charset="0"/>
                <a:ea typeface="Arial" charset="0"/>
                <a:cs typeface="Arial" charset="0"/>
              </a:rPr>
              <a:t>To investigate how air resistance can be </a:t>
            </a:r>
            <a:r>
              <a:rPr lang="en-US" dirty="0" err="1">
                <a:solidFill>
                  <a:srgbClr val="D2D7DB"/>
                </a:solidFill>
                <a:latin typeface="Arial" charset="0"/>
                <a:ea typeface="Arial" charset="0"/>
                <a:cs typeface="Arial" charset="0"/>
              </a:rPr>
              <a:t>minimised</a:t>
            </a:r>
            <a:endParaRPr lang="en-US" dirty="0">
              <a:solidFill>
                <a:srgbClr val="D2D7DB"/>
              </a:solidFill>
              <a:latin typeface="Arial" charset="0"/>
              <a:ea typeface="Arial" charset="0"/>
              <a:cs typeface="Arial" charset="0"/>
            </a:endParaRPr>
          </a:p>
        </p:txBody>
      </p:sp>
      <p:sp>
        <p:nvSpPr>
          <p:cNvPr id="13" name="object 36">
            <a:extLst>
              <a:ext uri="{FF2B5EF4-FFF2-40B4-BE49-F238E27FC236}">
                <a16:creationId xmlns:a16="http://schemas.microsoft.com/office/drawing/2014/main" id="{5B85BBC4-4DA8-4C69-A799-FD4E1B399E9C}"/>
              </a:ext>
            </a:extLst>
          </p:cNvPr>
          <p:cNvSpPr txBox="1"/>
          <p:nvPr/>
        </p:nvSpPr>
        <p:spPr>
          <a:xfrm>
            <a:off x="618907" y="3549421"/>
            <a:ext cx="7093384" cy="2123658"/>
          </a:xfrm>
          <a:prstGeom prst="rect">
            <a:avLst/>
          </a:prstGeom>
        </p:spPr>
        <p:txBody>
          <a:bodyPr vert="horz" wrap="square" lIns="0" tIns="0" rIns="0" bIns="0" rtlCol="0" anchor="t">
            <a:spAutoFit/>
          </a:bodyPr>
          <a:lstStyle/>
          <a:p>
            <a:pPr defTabSz="609493">
              <a:lnSpc>
                <a:spcPts val="2400"/>
              </a:lnSpc>
              <a:spcAft>
                <a:spcPts val="400"/>
              </a:spcAft>
              <a:buClr>
                <a:srgbClr val="00AAE7"/>
              </a:buClr>
              <a:buSzPct val="90000"/>
              <a:tabLst>
                <a:tab pos="926465" algn="l"/>
                <a:tab pos="927100" algn="l"/>
              </a:tabLst>
            </a:pPr>
            <a:r>
              <a:rPr lang="en-US" sz="2800" dirty="0">
                <a:solidFill>
                  <a:srgbClr val="D2D7DB"/>
                </a:solidFill>
                <a:latin typeface="Arial" charset="0"/>
                <a:ea typeface="Arial" charset="0"/>
                <a:cs typeface="Arial" charset="0"/>
              </a:rPr>
              <a:t>Working scientifically</a:t>
            </a:r>
          </a:p>
          <a:p>
            <a:pPr marL="342900" indent="-342900" defTabSz="609493">
              <a:spcAft>
                <a:spcPts val="400"/>
              </a:spcAft>
              <a:buClr>
                <a:srgbClr val="FF6E00"/>
              </a:buClr>
              <a:buSzPct val="90000"/>
              <a:buFont typeface="Wingdings" charset="2"/>
              <a:buChar char="v"/>
              <a:tabLst>
                <a:tab pos="926465" algn="l"/>
                <a:tab pos="927100" algn="l"/>
              </a:tabLst>
            </a:pPr>
            <a:r>
              <a:rPr lang="en-US" dirty="0">
                <a:solidFill>
                  <a:srgbClr val="D2D7DB"/>
                </a:solidFill>
                <a:latin typeface="Arial" charset="0"/>
                <a:ea typeface="Arial" charset="0"/>
                <a:cs typeface="Arial" charset="0"/>
              </a:rPr>
              <a:t>Ask questions and develop a line of enquiry based on observations of the real world, alongside prior knowledge and experience</a:t>
            </a:r>
          </a:p>
          <a:p>
            <a:pPr marL="342900" indent="-342900" defTabSz="609493">
              <a:spcAft>
                <a:spcPts val="400"/>
              </a:spcAft>
              <a:buClr>
                <a:srgbClr val="FF6E00"/>
              </a:buClr>
              <a:buSzPct val="90000"/>
              <a:buFont typeface="Wingdings" charset="2"/>
              <a:buChar char="v"/>
              <a:tabLst>
                <a:tab pos="926465" algn="l"/>
                <a:tab pos="927100" algn="l"/>
              </a:tabLst>
            </a:pPr>
            <a:r>
              <a:rPr lang="en-US" dirty="0">
                <a:solidFill>
                  <a:srgbClr val="D2D7DB"/>
                </a:solidFill>
                <a:latin typeface="Arial" charset="0"/>
                <a:ea typeface="Arial" charset="0"/>
                <a:cs typeface="Arial" charset="0"/>
              </a:rPr>
              <a:t>Make predictions using scientific knowledge and understanding</a:t>
            </a:r>
          </a:p>
          <a:p>
            <a:pPr marL="342900" indent="-342900" defTabSz="609493">
              <a:spcAft>
                <a:spcPts val="400"/>
              </a:spcAft>
              <a:buClr>
                <a:srgbClr val="FF6E00"/>
              </a:buClr>
              <a:buSzPct val="90000"/>
              <a:buFont typeface="Wingdings" charset="2"/>
              <a:buChar char="v"/>
              <a:tabLst>
                <a:tab pos="926465" algn="l"/>
                <a:tab pos="927100" algn="l"/>
              </a:tabLst>
            </a:pPr>
            <a:r>
              <a:rPr lang="en-US" dirty="0">
                <a:solidFill>
                  <a:srgbClr val="D2D7DB"/>
                </a:solidFill>
                <a:latin typeface="Arial" charset="0"/>
                <a:ea typeface="Arial" charset="0"/>
                <a:cs typeface="Arial" charset="0"/>
              </a:rPr>
              <a:t>Present observations and data using appropriate methods, including tables and graphs</a:t>
            </a:r>
          </a:p>
        </p:txBody>
      </p:sp>
      <p:sp>
        <p:nvSpPr>
          <p:cNvPr id="15" name="Text Placeholder 2">
            <a:extLst>
              <a:ext uri="{FF2B5EF4-FFF2-40B4-BE49-F238E27FC236}">
                <a16:creationId xmlns:a16="http://schemas.microsoft.com/office/drawing/2014/main" id="{88D44074-5407-4CBD-AA61-426B5E30CD5A}"/>
              </a:ext>
            </a:extLst>
          </p:cNvPr>
          <p:cNvSpPr>
            <a:spLocks noGrp="1"/>
          </p:cNvSpPr>
          <p:nvPr>
            <p:ph type="body" sz="quarter" idx="10"/>
          </p:nvPr>
        </p:nvSpPr>
        <p:spPr>
          <a:xfrm>
            <a:off x="662082" y="693498"/>
            <a:ext cx="6009651" cy="577327"/>
          </a:xfrm>
        </p:spPr>
        <p:txBody>
          <a:bodyPr anchor="t" anchorCtr="0">
            <a:normAutofit fontScale="85000" lnSpcReduction="10000"/>
          </a:bodyPr>
          <a:lstStyle/>
          <a:p>
            <a:r>
              <a:rPr lang="en-GB" sz="3400" dirty="0">
                <a:solidFill>
                  <a:srgbClr val="FF6E00"/>
                </a:solidFill>
                <a:latin typeface="Arial" charset="0"/>
                <a:ea typeface="Arial" charset="0"/>
                <a:cs typeface="Arial" charset="0"/>
              </a:rPr>
              <a:t>How successful were you?</a:t>
            </a:r>
          </a:p>
        </p:txBody>
      </p:sp>
      <p:sp>
        <p:nvSpPr>
          <p:cNvPr id="10" name="TextBox 9">
            <a:extLst>
              <a:ext uri="{FF2B5EF4-FFF2-40B4-BE49-F238E27FC236}">
                <a16:creationId xmlns:a16="http://schemas.microsoft.com/office/drawing/2014/main" id="{0AC55BB6-AD65-4FCB-A9B9-622ABE8A0AFA}"/>
              </a:ext>
            </a:extLst>
          </p:cNvPr>
          <p:cNvSpPr txBox="1"/>
          <p:nvPr/>
        </p:nvSpPr>
        <p:spPr>
          <a:xfrm>
            <a:off x="618906" y="1213931"/>
            <a:ext cx="6639849" cy="461665"/>
          </a:xfrm>
          <a:prstGeom prst="rect">
            <a:avLst/>
          </a:prstGeom>
          <a:noFill/>
        </p:spPr>
        <p:txBody>
          <a:bodyPr wrap="square">
            <a:spAutoFit/>
          </a:bodyPr>
          <a:lstStyle/>
          <a:p>
            <a:pPr defTabSz="609493">
              <a:spcAft>
                <a:spcPts val="400"/>
              </a:spcAft>
              <a:buClr>
                <a:srgbClr val="FF6E00"/>
              </a:buClr>
              <a:buSzPct val="90000"/>
              <a:tabLst>
                <a:tab pos="926465" algn="l"/>
                <a:tab pos="927100" algn="l"/>
              </a:tabLst>
            </a:pPr>
            <a:r>
              <a:rPr lang="en-US" sz="2400" b="1" dirty="0">
                <a:solidFill>
                  <a:srgbClr val="D2D7DB"/>
                </a:solidFill>
                <a:latin typeface="Arial" charset="0"/>
                <a:ea typeface="Arial" charset="0"/>
                <a:cs typeface="Arial" charset="0"/>
              </a:rPr>
              <a:t>How well do you understand the following;</a:t>
            </a:r>
          </a:p>
        </p:txBody>
      </p:sp>
    </p:spTree>
    <p:extLst>
      <p:ext uri="{BB962C8B-B14F-4D97-AF65-F5344CB8AC3E}">
        <p14:creationId xmlns:p14="http://schemas.microsoft.com/office/powerpoint/2010/main" val="1254837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480B1D"/>
            </a:gs>
            <a:gs pos="100000">
              <a:srgbClr val="000000"/>
            </a:gs>
            <a:gs pos="47000">
              <a:srgbClr val="8F1639"/>
            </a:gs>
          </a:gsLst>
          <a:lin ang="13500000" scaled="1"/>
        </a:gra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88D44074-5407-4CBD-AA61-426B5E30CD5A}"/>
              </a:ext>
            </a:extLst>
          </p:cNvPr>
          <p:cNvSpPr>
            <a:spLocks noGrp="1"/>
          </p:cNvSpPr>
          <p:nvPr>
            <p:ph type="body" sz="quarter" idx="10"/>
          </p:nvPr>
        </p:nvSpPr>
        <p:spPr>
          <a:xfrm>
            <a:off x="662082" y="1260000"/>
            <a:ext cx="5810156" cy="577327"/>
          </a:xfrm>
        </p:spPr>
        <p:txBody>
          <a:bodyPr anchor="t" anchorCtr="0">
            <a:normAutofit/>
          </a:bodyPr>
          <a:lstStyle/>
          <a:p>
            <a:r>
              <a:rPr lang="en-GB" sz="3400">
                <a:solidFill>
                  <a:srgbClr val="FF6E00"/>
                </a:solidFill>
                <a:latin typeface="Arial" charset="0"/>
                <a:ea typeface="Arial" charset="0"/>
                <a:cs typeface="Arial" charset="0"/>
              </a:rPr>
              <a:t>JOIN THE TEAM!</a:t>
            </a: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0" y="5928622"/>
            <a:ext cx="12193200" cy="1016100"/>
          </a:xfrm>
          <a:prstGeom prst="rect">
            <a:avLst/>
          </a:prstGeom>
        </p:spPr>
      </p:pic>
      <p:sp>
        <p:nvSpPr>
          <p:cNvPr id="6" name="Slide Number Placeholder 5">
            <a:extLst>
              <a:ext uri="{FF2B5EF4-FFF2-40B4-BE49-F238E27FC236}">
                <a16:creationId xmlns:a16="http://schemas.microsoft.com/office/drawing/2014/main" id="{49EA87F5-8821-43B9-BF11-75866791A289}"/>
              </a:ext>
            </a:extLst>
          </p:cNvPr>
          <p:cNvSpPr>
            <a:spLocks noGrp="1"/>
          </p:cNvSpPr>
          <p:nvPr>
            <p:ph type="sldNum" sz="quarter" idx="12"/>
          </p:nvPr>
        </p:nvSpPr>
        <p:spPr/>
        <p:txBody>
          <a:bodyPr/>
          <a:lstStyle/>
          <a:p>
            <a:fld id="{704B2BD9-4D75-2144-B225-F9F846417999}" type="slidenum">
              <a:rPr lang="en-US" b="0" smtClean="0">
                <a:latin typeface="Arial" charset="0"/>
                <a:ea typeface="Arial" charset="0"/>
                <a:cs typeface="Arial" charset="0"/>
              </a:rPr>
              <a:pPr/>
              <a:t>3</a:t>
            </a:fld>
            <a:endParaRPr lang="en-US" b="0">
              <a:latin typeface="Arial" charset="0"/>
              <a:ea typeface="Arial" charset="0"/>
              <a:cs typeface="Arial" charset="0"/>
            </a:endParaRPr>
          </a:p>
        </p:txBody>
      </p:sp>
      <p:sp>
        <p:nvSpPr>
          <p:cNvPr id="12" name="Text Placeholder 3">
            <a:extLst>
              <a:ext uri="{FF2B5EF4-FFF2-40B4-BE49-F238E27FC236}">
                <a16:creationId xmlns:a16="http://schemas.microsoft.com/office/drawing/2014/main" id="{67F9A579-4A41-40EE-8C3A-9A073C47113D}"/>
              </a:ext>
            </a:extLst>
          </p:cNvPr>
          <p:cNvSpPr>
            <a:spLocks noGrp="1"/>
          </p:cNvSpPr>
          <p:nvPr>
            <p:ph type="body" sz="quarter" idx="13"/>
          </p:nvPr>
        </p:nvSpPr>
        <p:spPr>
          <a:xfrm>
            <a:off x="661789" y="1980000"/>
            <a:ext cx="7496374" cy="3520688"/>
          </a:xfrm>
        </p:spPr>
        <p:txBody>
          <a:bodyPr>
            <a:noAutofit/>
          </a:bodyPr>
          <a:lstStyle/>
          <a:p>
            <a:pPr>
              <a:lnSpc>
                <a:spcPct val="100000"/>
              </a:lnSpc>
            </a:pPr>
            <a:r>
              <a:rPr lang="en-GB" sz="2000" b="1" dirty="0">
                <a:solidFill>
                  <a:srgbClr val="D2D7DB"/>
                </a:solidFill>
                <a:latin typeface="Arial" charset="0"/>
                <a:ea typeface="Arial" charset="0"/>
                <a:cs typeface="Arial" charset="0"/>
              </a:rPr>
              <a:t>Imagine you work for INEOS 1:59. </a:t>
            </a:r>
            <a:br>
              <a:rPr lang="en-GB" sz="2000" dirty="0">
                <a:solidFill>
                  <a:srgbClr val="D2D7DB"/>
                </a:solidFill>
                <a:latin typeface="Arial" charset="0"/>
                <a:ea typeface="Arial" charset="0"/>
                <a:cs typeface="Arial" charset="0"/>
              </a:rPr>
            </a:br>
            <a:r>
              <a:rPr lang="en-GB" sz="2000" dirty="0">
                <a:solidFill>
                  <a:srgbClr val="D2D7DB"/>
                </a:solidFill>
                <a:latin typeface="Arial" charset="0"/>
                <a:ea typeface="Arial" charset="0"/>
                <a:cs typeface="Arial" charset="0"/>
              </a:rPr>
              <a:t>Your task is to repeat a sub- 2 hour marathon with your team.</a:t>
            </a:r>
          </a:p>
          <a:p>
            <a:pPr>
              <a:lnSpc>
                <a:spcPct val="100000"/>
              </a:lnSpc>
            </a:pPr>
            <a:endParaRPr lang="en-GB" sz="2000" dirty="0">
              <a:solidFill>
                <a:srgbClr val="D2D7DB"/>
              </a:solidFill>
              <a:latin typeface="Arial" charset="0"/>
              <a:ea typeface="Arial" charset="0"/>
              <a:cs typeface="Arial" charset="0"/>
            </a:endParaRPr>
          </a:p>
          <a:p>
            <a:pPr>
              <a:lnSpc>
                <a:spcPct val="100000"/>
              </a:lnSpc>
            </a:pPr>
            <a:r>
              <a:rPr lang="en-GB" sz="2000" dirty="0">
                <a:solidFill>
                  <a:srgbClr val="D2D7DB"/>
                </a:solidFill>
                <a:latin typeface="Arial" charset="0"/>
                <a:ea typeface="Arial" charset="0"/>
                <a:cs typeface="Arial" charset="0"/>
              </a:rPr>
              <a:t>You will need to carry out a series of experimental </a:t>
            </a:r>
            <a:r>
              <a:rPr lang="en-GB" sz="2000" b="1" dirty="0">
                <a:solidFill>
                  <a:srgbClr val="FF6E00"/>
                </a:solidFill>
                <a:latin typeface="Arial" charset="0"/>
                <a:ea typeface="Arial" charset="0"/>
                <a:cs typeface="Arial" charset="0"/>
              </a:rPr>
              <a:t>investigations</a:t>
            </a:r>
            <a:r>
              <a:rPr lang="en-GB" sz="2000" dirty="0">
                <a:solidFill>
                  <a:srgbClr val="D2D7DB"/>
                </a:solidFill>
                <a:latin typeface="Arial" charset="0"/>
                <a:ea typeface="Arial" charset="0"/>
                <a:cs typeface="Arial" charset="0"/>
              </a:rPr>
              <a:t> in order to meet this challenge. </a:t>
            </a:r>
          </a:p>
          <a:p>
            <a:pPr>
              <a:lnSpc>
                <a:spcPct val="100000"/>
              </a:lnSpc>
            </a:pPr>
            <a:endParaRPr lang="en-GB" sz="2000" dirty="0">
              <a:solidFill>
                <a:srgbClr val="D2D7DB"/>
              </a:solidFill>
              <a:latin typeface="Arial" charset="0"/>
              <a:ea typeface="Arial" charset="0"/>
              <a:cs typeface="Arial" charset="0"/>
            </a:endParaRPr>
          </a:p>
          <a:p>
            <a:pPr>
              <a:lnSpc>
                <a:spcPct val="100000"/>
              </a:lnSpc>
            </a:pPr>
            <a:r>
              <a:rPr lang="en-GB" sz="2000" dirty="0">
                <a:solidFill>
                  <a:srgbClr val="D2D7DB"/>
                </a:solidFill>
                <a:latin typeface="Arial" charset="0"/>
                <a:ea typeface="Arial" charset="0"/>
                <a:cs typeface="Arial" charset="0"/>
              </a:rPr>
              <a:t>There are 3 areas </a:t>
            </a:r>
            <a:r>
              <a:rPr lang="en-GB" sz="2000">
                <a:solidFill>
                  <a:srgbClr val="D2D7DB"/>
                </a:solidFill>
                <a:latin typeface="Arial" charset="0"/>
                <a:ea typeface="Arial" charset="0"/>
                <a:cs typeface="Arial" charset="0"/>
              </a:rPr>
              <a:t>to consider:</a:t>
            </a:r>
            <a:endParaRPr lang="en-GB" sz="2000" dirty="0">
              <a:solidFill>
                <a:srgbClr val="D2D7DB"/>
              </a:solidFill>
              <a:latin typeface="Arial" charset="0"/>
              <a:ea typeface="Arial" charset="0"/>
              <a:cs typeface="Arial" charset="0"/>
            </a:endParaRPr>
          </a:p>
          <a:p>
            <a:pPr>
              <a:lnSpc>
                <a:spcPct val="150000"/>
              </a:lnSpc>
            </a:pPr>
            <a:r>
              <a:rPr lang="en-GB" sz="2400" dirty="0">
                <a:solidFill>
                  <a:schemeClr val="bg1"/>
                </a:solidFill>
                <a:latin typeface="Arial" charset="0"/>
                <a:ea typeface="Arial" charset="0"/>
                <a:cs typeface="Arial" charset="0"/>
              </a:rPr>
              <a:t>	Pacemakers</a:t>
            </a:r>
          </a:p>
          <a:p>
            <a:pPr>
              <a:lnSpc>
                <a:spcPct val="150000"/>
              </a:lnSpc>
            </a:pPr>
            <a:r>
              <a:rPr lang="en-GB" sz="2400" dirty="0">
                <a:solidFill>
                  <a:schemeClr val="bg1"/>
                </a:solidFill>
                <a:latin typeface="Arial" charset="0"/>
                <a:ea typeface="Arial" charset="0"/>
                <a:cs typeface="Arial" charset="0"/>
              </a:rPr>
              <a:t>	Nutrition</a:t>
            </a:r>
          </a:p>
          <a:p>
            <a:pPr>
              <a:lnSpc>
                <a:spcPct val="150000"/>
              </a:lnSpc>
            </a:pPr>
            <a:r>
              <a:rPr lang="en-GB" sz="2400" dirty="0">
                <a:solidFill>
                  <a:schemeClr val="bg1"/>
                </a:solidFill>
                <a:latin typeface="Arial" charset="0"/>
                <a:ea typeface="Arial" charset="0"/>
                <a:cs typeface="Arial" charset="0"/>
              </a:rPr>
              <a:t>	Course Selection</a:t>
            </a:r>
          </a:p>
          <a:p>
            <a:endParaRPr lang="en-GB" sz="2000" dirty="0">
              <a:solidFill>
                <a:schemeClr val="bg1"/>
              </a:solidFill>
              <a:latin typeface="Arial" charset="0"/>
              <a:ea typeface="Arial" charset="0"/>
              <a:cs typeface="Arial" charset="0"/>
            </a:endParaRPr>
          </a:p>
          <a:p>
            <a:endParaRPr lang="en-GB" sz="2000" dirty="0">
              <a:solidFill>
                <a:schemeClr val="bg1"/>
              </a:solidFill>
              <a:latin typeface="Arial" charset="0"/>
              <a:ea typeface="Arial" charset="0"/>
              <a:cs typeface="Arial" charset="0"/>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
            <a:ext cx="12193200" cy="876386"/>
          </a:xfrm>
          <a:prstGeom prst="rect">
            <a:avLst/>
          </a:prstGeom>
        </p:spPr>
      </p:pic>
    </p:spTree>
    <p:extLst>
      <p:ext uri="{BB962C8B-B14F-4D97-AF65-F5344CB8AC3E}">
        <p14:creationId xmlns:p14="http://schemas.microsoft.com/office/powerpoint/2010/main" val="230241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9159765" y="876385"/>
            <a:ext cx="3032235" cy="5667290"/>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88D44074-5407-4CBD-AA61-426B5E30CD5A}"/>
              </a:ext>
            </a:extLst>
          </p:cNvPr>
          <p:cNvSpPr>
            <a:spLocks noGrp="1"/>
          </p:cNvSpPr>
          <p:nvPr>
            <p:ph type="body" sz="quarter" idx="10"/>
          </p:nvPr>
        </p:nvSpPr>
        <p:spPr>
          <a:xfrm>
            <a:off x="662082" y="1260000"/>
            <a:ext cx="5175251" cy="577327"/>
          </a:xfrm>
        </p:spPr>
        <p:txBody>
          <a:bodyPr anchor="t" anchorCtr="0">
            <a:normAutofit/>
          </a:bodyPr>
          <a:lstStyle/>
          <a:p>
            <a:r>
              <a:rPr lang="en-GB" sz="3400">
                <a:solidFill>
                  <a:srgbClr val="FF6E00"/>
                </a:solidFill>
                <a:latin typeface="Arial" charset="0"/>
                <a:ea typeface="Arial" charset="0"/>
                <a:cs typeface="Arial" charset="0"/>
              </a:rPr>
              <a:t>LEARNING OBJECTIVES</a:t>
            </a: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0" y="5928622"/>
            <a:ext cx="12193200" cy="1016100"/>
          </a:xfrm>
          <a:prstGeom prst="rect">
            <a:avLst/>
          </a:prstGeom>
        </p:spPr>
      </p:pic>
      <p:sp>
        <p:nvSpPr>
          <p:cNvPr id="6" name="Slide Number Placeholder 5">
            <a:extLst>
              <a:ext uri="{FF2B5EF4-FFF2-40B4-BE49-F238E27FC236}">
                <a16:creationId xmlns:a16="http://schemas.microsoft.com/office/drawing/2014/main" id="{49EA87F5-8821-43B9-BF11-75866791A289}"/>
              </a:ext>
            </a:extLst>
          </p:cNvPr>
          <p:cNvSpPr>
            <a:spLocks noGrp="1"/>
          </p:cNvSpPr>
          <p:nvPr>
            <p:ph type="sldNum" sz="quarter" idx="12"/>
          </p:nvPr>
        </p:nvSpPr>
        <p:spPr/>
        <p:txBody>
          <a:bodyPr/>
          <a:lstStyle/>
          <a:p>
            <a:fld id="{704B2BD9-4D75-2144-B225-F9F846417999}" type="slidenum">
              <a:rPr lang="en-US" b="0" smtClean="0">
                <a:latin typeface="Arial" charset="0"/>
                <a:ea typeface="Arial" charset="0"/>
                <a:cs typeface="Arial" charset="0"/>
              </a:rPr>
              <a:pPr/>
              <a:t>4</a:t>
            </a:fld>
            <a:endParaRPr lang="en-US" b="0">
              <a:latin typeface="Arial" charset="0"/>
              <a:ea typeface="Arial" charset="0"/>
              <a:cs typeface="Arial" charset="0"/>
            </a:endParaRPr>
          </a:p>
        </p:txBody>
      </p:sp>
      <p:sp>
        <p:nvSpPr>
          <p:cNvPr id="9" name="object 36">
            <a:extLst>
              <a:ext uri="{FF2B5EF4-FFF2-40B4-BE49-F238E27FC236}">
                <a16:creationId xmlns:a16="http://schemas.microsoft.com/office/drawing/2014/main" id="{5B85BBC4-4DA8-4C69-A799-FD4E1B399E9C}"/>
              </a:ext>
            </a:extLst>
          </p:cNvPr>
          <p:cNvSpPr txBox="1"/>
          <p:nvPr/>
        </p:nvSpPr>
        <p:spPr>
          <a:xfrm>
            <a:off x="662083" y="1980000"/>
            <a:ext cx="7267480" cy="1025922"/>
          </a:xfrm>
          <a:prstGeom prst="rect">
            <a:avLst/>
          </a:prstGeom>
        </p:spPr>
        <p:txBody>
          <a:bodyPr vert="horz" wrap="square" lIns="0" tIns="0" rIns="0" bIns="0" rtlCol="0" anchor="t">
            <a:spAutoFit/>
          </a:bodyPr>
          <a:lstStyle/>
          <a:p>
            <a:pPr defTabSz="609493">
              <a:lnSpc>
                <a:spcPts val="2400"/>
              </a:lnSpc>
              <a:spcAft>
                <a:spcPts val="400"/>
              </a:spcAft>
              <a:buClr>
                <a:srgbClr val="00AAE7"/>
              </a:buClr>
              <a:buSzPct val="90000"/>
              <a:tabLst>
                <a:tab pos="926465" algn="l"/>
                <a:tab pos="927100" algn="l"/>
              </a:tabLst>
            </a:pPr>
            <a:r>
              <a:rPr lang="en-US" sz="2800" dirty="0">
                <a:solidFill>
                  <a:srgbClr val="54565A"/>
                </a:solidFill>
                <a:latin typeface="Arial" charset="0"/>
                <a:ea typeface="Arial" charset="0"/>
                <a:cs typeface="Arial" charset="0"/>
              </a:rPr>
              <a:t>Forces</a:t>
            </a:r>
          </a:p>
          <a:p>
            <a:pPr marL="342900" indent="-342900" defTabSz="609493">
              <a:lnSpc>
                <a:spcPts val="2400"/>
              </a:lnSpc>
              <a:spcAft>
                <a:spcPts val="400"/>
              </a:spcAft>
              <a:buClr>
                <a:srgbClr val="FF6E00"/>
              </a:buClr>
              <a:buSzPct val="90000"/>
              <a:buFont typeface="Wingdings" charset="2"/>
              <a:buChar char="v"/>
              <a:tabLst>
                <a:tab pos="926465" algn="l"/>
                <a:tab pos="927100" algn="l"/>
              </a:tabLst>
            </a:pPr>
            <a:r>
              <a:rPr lang="en-US" dirty="0">
                <a:solidFill>
                  <a:srgbClr val="54565A"/>
                </a:solidFill>
                <a:latin typeface="Arial" charset="0"/>
                <a:ea typeface="Arial" charset="0"/>
                <a:cs typeface="Arial" charset="0"/>
              </a:rPr>
              <a:t>To understand air resistance is a force which slows things down</a:t>
            </a:r>
          </a:p>
          <a:p>
            <a:pPr marL="342900" indent="-342900" defTabSz="609493">
              <a:lnSpc>
                <a:spcPts val="2400"/>
              </a:lnSpc>
              <a:spcAft>
                <a:spcPts val="400"/>
              </a:spcAft>
              <a:buClr>
                <a:srgbClr val="FF6E00"/>
              </a:buClr>
              <a:buSzPct val="90000"/>
              <a:buFont typeface="Wingdings" charset="2"/>
              <a:buChar char="v"/>
              <a:tabLst>
                <a:tab pos="926465" algn="l"/>
                <a:tab pos="927100" algn="l"/>
              </a:tabLst>
            </a:pPr>
            <a:r>
              <a:rPr lang="en-US" dirty="0">
                <a:solidFill>
                  <a:srgbClr val="54565A"/>
                </a:solidFill>
                <a:latin typeface="Arial" charset="0"/>
                <a:ea typeface="Arial" charset="0"/>
                <a:cs typeface="Arial" charset="0"/>
              </a:rPr>
              <a:t>To investigate how air resistance can be </a:t>
            </a:r>
            <a:r>
              <a:rPr lang="en-US" dirty="0" err="1">
                <a:solidFill>
                  <a:srgbClr val="54565A"/>
                </a:solidFill>
                <a:latin typeface="Arial" charset="0"/>
                <a:ea typeface="Arial" charset="0"/>
                <a:cs typeface="Arial" charset="0"/>
              </a:rPr>
              <a:t>minimised</a:t>
            </a:r>
            <a:endParaRPr lang="en-US" dirty="0">
              <a:solidFill>
                <a:srgbClr val="54565A"/>
              </a:solidFill>
              <a:latin typeface="Arial" charset="0"/>
              <a:ea typeface="Arial" charset="0"/>
              <a:cs typeface="Arial" charset="0"/>
            </a:endParaRPr>
          </a:p>
        </p:txBody>
      </p:sp>
      <p:sp>
        <p:nvSpPr>
          <p:cNvPr id="12" name="object 36">
            <a:extLst>
              <a:ext uri="{FF2B5EF4-FFF2-40B4-BE49-F238E27FC236}">
                <a16:creationId xmlns:a16="http://schemas.microsoft.com/office/drawing/2014/main" id="{5B85BBC4-4DA8-4C69-A799-FD4E1B399E9C}"/>
              </a:ext>
            </a:extLst>
          </p:cNvPr>
          <p:cNvSpPr txBox="1"/>
          <p:nvPr/>
        </p:nvSpPr>
        <p:spPr>
          <a:xfrm>
            <a:off x="662082" y="3176961"/>
            <a:ext cx="8124731" cy="2780248"/>
          </a:xfrm>
          <a:prstGeom prst="rect">
            <a:avLst/>
          </a:prstGeom>
        </p:spPr>
        <p:txBody>
          <a:bodyPr vert="horz" wrap="square" lIns="0" tIns="0" rIns="0" bIns="0" rtlCol="0" anchor="t">
            <a:spAutoFit/>
          </a:bodyPr>
          <a:lstStyle/>
          <a:p>
            <a:pPr defTabSz="609493">
              <a:lnSpc>
                <a:spcPts val="2400"/>
              </a:lnSpc>
              <a:spcAft>
                <a:spcPts val="400"/>
              </a:spcAft>
              <a:buClr>
                <a:srgbClr val="00AAE7"/>
              </a:buClr>
              <a:buSzPct val="90000"/>
              <a:tabLst>
                <a:tab pos="926465" algn="l"/>
                <a:tab pos="927100" algn="l"/>
              </a:tabLst>
            </a:pPr>
            <a:r>
              <a:rPr lang="en-US" sz="2800">
                <a:solidFill>
                  <a:srgbClr val="54565A"/>
                </a:solidFill>
                <a:latin typeface="Arial" charset="0"/>
                <a:ea typeface="Arial" charset="0"/>
                <a:cs typeface="Arial" charset="0"/>
              </a:rPr>
              <a:t>Working scientifically</a:t>
            </a:r>
          </a:p>
          <a:p>
            <a:pPr marL="342900" indent="-342900" defTabSz="609493">
              <a:spcAft>
                <a:spcPts val="400"/>
              </a:spcAft>
              <a:buClr>
                <a:srgbClr val="FF6E00"/>
              </a:buClr>
              <a:buSzPct val="90000"/>
              <a:buFont typeface="Wingdings" charset="2"/>
              <a:buChar char="v"/>
              <a:tabLst>
                <a:tab pos="926465" algn="l"/>
                <a:tab pos="927100" algn="l"/>
              </a:tabLst>
            </a:pPr>
            <a:r>
              <a:rPr lang="en-US">
                <a:solidFill>
                  <a:srgbClr val="54565A"/>
                </a:solidFill>
                <a:latin typeface="Arial" charset="0"/>
                <a:ea typeface="Arial" charset="0"/>
                <a:cs typeface="Arial" charset="0"/>
              </a:rPr>
              <a:t>How can I investigate the best way of </a:t>
            </a:r>
            <a:r>
              <a:rPr lang="en-US" err="1">
                <a:solidFill>
                  <a:srgbClr val="54565A"/>
                </a:solidFill>
                <a:latin typeface="Arial" charset="0"/>
                <a:ea typeface="Arial" charset="0"/>
                <a:cs typeface="Arial" charset="0"/>
              </a:rPr>
              <a:t>minimising</a:t>
            </a:r>
            <a:r>
              <a:rPr lang="en-US">
                <a:solidFill>
                  <a:srgbClr val="54565A"/>
                </a:solidFill>
                <a:latin typeface="Arial" charset="0"/>
                <a:ea typeface="Arial" charset="0"/>
                <a:cs typeface="Arial" charset="0"/>
              </a:rPr>
              <a:t> air resistance for a runner?</a:t>
            </a:r>
          </a:p>
          <a:p>
            <a:pPr marL="342900" indent="-342900" defTabSz="609493">
              <a:spcAft>
                <a:spcPts val="400"/>
              </a:spcAft>
              <a:buClr>
                <a:srgbClr val="FF6E00"/>
              </a:buClr>
              <a:buSzPct val="90000"/>
              <a:buFont typeface="Wingdings" charset="2"/>
              <a:buChar char="v"/>
              <a:tabLst>
                <a:tab pos="926465" algn="l"/>
                <a:tab pos="927100" algn="l"/>
              </a:tabLst>
            </a:pPr>
            <a:r>
              <a:rPr lang="en-US">
                <a:solidFill>
                  <a:srgbClr val="54565A"/>
                </a:solidFill>
                <a:latin typeface="Arial" charset="0"/>
                <a:ea typeface="Arial" charset="0"/>
                <a:cs typeface="Arial" charset="0"/>
              </a:rPr>
              <a:t>Ask questions and develop a line of enquiry based on observations of the real world, alongside prior knowledge and experience</a:t>
            </a:r>
          </a:p>
          <a:p>
            <a:pPr marL="342900" indent="-342900" defTabSz="609493">
              <a:spcAft>
                <a:spcPts val="400"/>
              </a:spcAft>
              <a:buClr>
                <a:srgbClr val="FF6E00"/>
              </a:buClr>
              <a:buSzPct val="90000"/>
              <a:buFont typeface="Wingdings" charset="2"/>
              <a:buChar char="v"/>
              <a:tabLst>
                <a:tab pos="926465" algn="l"/>
                <a:tab pos="927100" algn="l"/>
              </a:tabLst>
            </a:pPr>
            <a:r>
              <a:rPr lang="en-US">
                <a:solidFill>
                  <a:srgbClr val="54565A"/>
                </a:solidFill>
                <a:latin typeface="Arial" charset="0"/>
                <a:ea typeface="Arial" charset="0"/>
                <a:cs typeface="Arial" charset="0"/>
              </a:rPr>
              <a:t>Make predictions using scientific knowledge and understanding</a:t>
            </a:r>
          </a:p>
          <a:p>
            <a:pPr marL="342900" indent="-342900" defTabSz="609493">
              <a:spcAft>
                <a:spcPts val="400"/>
              </a:spcAft>
              <a:buClr>
                <a:srgbClr val="FF6E00"/>
              </a:buClr>
              <a:buSzPct val="90000"/>
              <a:buFont typeface="Wingdings" charset="2"/>
              <a:buChar char="v"/>
              <a:tabLst>
                <a:tab pos="926465" algn="l"/>
                <a:tab pos="927100" algn="l"/>
              </a:tabLst>
            </a:pPr>
            <a:r>
              <a:rPr lang="en-US">
                <a:solidFill>
                  <a:srgbClr val="54565A"/>
                </a:solidFill>
                <a:latin typeface="Arial" charset="0"/>
                <a:ea typeface="Arial" charset="0"/>
                <a:cs typeface="Arial" charset="0"/>
              </a:rPr>
              <a:t>Use appropriate techniques, apparatus, and materials during fieldwork and laboratory work, paying attention to health and safety</a:t>
            </a:r>
          </a:p>
          <a:p>
            <a:pPr marL="342900" indent="-342900" defTabSz="609493">
              <a:spcAft>
                <a:spcPts val="400"/>
              </a:spcAft>
              <a:buClr>
                <a:srgbClr val="FF6E00"/>
              </a:buClr>
              <a:buSzPct val="90000"/>
              <a:buFont typeface="Wingdings" charset="2"/>
              <a:buChar char="v"/>
              <a:tabLst>
                <a:tab pos="926465" algn="l"/>
                <a:tab pos="927100" algn="l"/>
              </a:tabLst>
            </a:pPr>
            <a:r>
              <a:rPr lang="en-US">
                <a:solidFill>
                  <a:srgbClr val="54565A"/>
                </a:solidFill>
                <a:latin typeface="Arial" charset="0"/>
                <a:ea typeface="Arial" charset="0"/>
                <a:cs typeface="Arial" charset="0"/>
              </a:rPr>
              <a:t>Present observations and data using appropriate methods, including tables and graphs</a:t>
            </a:r>
          </a:p>
        </p:txBody>
      </p:sp>
      <p:sp>
        <p:nvSpPr>
          <p:cNvPr id="15" name="object 35"/>
          <p:cNvSpPr txBox="1">
            <a:spLocks/>
          </p:cNvSpPr>
          <p:nvPr/>
        </p:nvSpPr>
        <p:spPr>
          <a:xfrm>
            <a:off x="9450095" y="1011304"/>
            <a:ext cx="2817249" cy="2165657"/>
          </a:xfrm>
          <a:prstGeom prst="rect">
            <a:avLst/>
          </a:prstGeom>
        </p:spPr>
        <p:txBody>
          <a:bodyPr vert="horz" wrap="square" lIns="0" tIns="12700" rIns="0" bIns="0" rtlCol="0">
            <a:spAutoFit/>
          </a:bodyPr>
          <a:lstStyle>
            <a:lvl1pPr algn="ctr" defTabSz="609493" rtl="0" eaLnBrk="1" latinLnBrk="0" hangingPunct="1">
              <a:spcBef>
                <a:spcPct val="0"/>
              </a:spcBef>
              <a:buNone/>
              <a:defRPr sz="5900" kern="1200">
                <a:solidFill>
                  <a:schemeClr val="tx1"/>
                </a:solidFill>
                <a:latin typeface="+mj-lt"/>
                <a:ea typeface="+mj-ea"/>
                <a:cs typeface="+mj-cs"/>
              </a:defRPr>
            </a:lvl1pPr>
          </a:lstStyle>
          <a:p>
            <a:pPr marL="12700" algn="l">
              <a:lnSpc>
                <a:spcPts val="3400"/>
              </a:lnSpc>
              <a:spcBef>
                <a:spcPts val="100"/>
              </a:spcBef>
            </a:pPr>
            <a:r>
              <a:rPr lang="en-US" sz="2800" b="1" spc="-5" dirty="0">
                <a:solidFill>
                  <a:schemeClr val="bg1"/>
                </a:solidFill>
                <a:latin typeface="Arial"/>
                <a:cs typeface="Arial"/>
              </a:rPr>
              <a:t>What force slows things down and how can we </a:t>
            </a:r>
            <a:r>
              <a:rPr lang="en-US" sz="2800" b="1" spc="-5" dirty="0" err="1">
                <a:solidFill>
                  <a:schemeClr val="bg1"/>
                </a:solidFill>
                <a:latin typeface="Arial"/>
                <a:cs typeface="Arial"/>
              </a:rPr>
              <a:t>minimise</a:t>
            </a:r>
            <a:r>
              <a:rPr lang="en-US" sz="2800" b="1" spc="-5" dirty="0">
                <a:solidFill>
                  <a:schemeClr val="bg1"/>
                </a:solidFill>
                <a:latin typeface="Arial"/>
                <a:cs typeface="Arial"/>
              </a:rPr>
              <a:t> it?</a:t>
            </a: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
            <a:ext cx="12193200" cy="876386"/>
          </a:xfrm>
          <a:prstGeom prst="rect">
            <a:avLst/>
          </a:prstGeom>
        </p:spPr>
      </p:pic>
    </p:spTree>
    <p:extLst>
      <p:ext uri="{BB962C8B-B14F-4D97-AF65-F5344CB8AC3E}">
        <p14:creationId xmlns:p14="http://schemas.microsoft.com/office/powerpoint/2010/main" val="148956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0" y="5928622"/>
            <a:ext cx="12193200" cy="1016100"/>
          </a:xfrm>
          <a:prstGeom prst="rect">
            <a:avLst/>
          </a:prstGeom>
        </p:spPr>
      </p:pic>
      <p:sp>
        <p:nvSpPr>
          <p:cNvPr id="6" name="Slide Number Placeholder 5">
            <a:extLst>
              <a:ext uri="{FF2B5EF4-FFF2-40B4-BE49-F238E27FC236}">
                <a16:creationId xmlns:a16="http://schemas.microsoft.com/office/drawing/2014/main" id="{49EA87F5-8821-43B9-BF11-75866791A289}"/>
              </a:ext>
            </a:extLst>
          </p:cNvPr>
          <p:cNvSpPr>
            <a:spLocks noGrp="1"/>
          </p:cNvSpPr>
          <p:nvPr>
            <p:ph type="sldNum" sz="quarter" idx="12"/>
          </p:nvPr>
        </p:nvSpPr>
        <p:spPr/>
        <p:txBody>
          <a:bodyPr/>
          <a:lstStyle/>
          <a:p>
            <a:fld id="{704B2BD9-4D75-2144-B225-F9F846417999}" type="slidenum">
              <a:rPr lang="en-US" b="0" smtClean="0">
                <a:latin typeface="Arial" charset="0"/>
                <a:ea typeface="Arial" charset="0"/>
                <a:cs typeface="Arial" charset="0"/>
              </a:rPr>
              <a:pPr/>
              <a:t>5</a:t>
            </a:fld>
            <a:endParaRPr lang="en-US" b="0">
              <a:latin typeface="Arial" charset="0"/>
              <a:ea typeface="Arial" charset="0"/>
              <a:cs typeface="Arial" charset="0"/>
            </a:endParaRPr>
          </a:p>
        </p:txBody>
      </p:sp>
      <p:sp>
        <p:nvSpPr>
          <p:cNvPr id="15" name="object 35"/>
          <p:cNvSpPr txBox="1">
            <a:spLocks/>
          </p:cNvSpPr>
          <p:nvPr/>
        </p:nvSpPr>
        <p:spPr>
          <a:xfrm>
            <a:off x="7600756" y="1061074"/>
            <a:ext cx="4218603" cy="1293624"/>
          </a:xfrm>
          <a:prstGeom prst="rect">
            <a:avLst/>
          </a:prstGeom>
        </p:spPr>
        <p:txBody>
          <a:bodyPr vert="horz" wrap="square" lIns="0" tIns="12700" rIns="0" bIns="0" rtlCol="0">
            <a:spAutoFit/>
          </a:bodyPr>
          <a:lstStyle>
            <a:lvl1pPr algn="ctr" defTabSz="609493" rtl="0" eaLnBrk="1" latinLnBrk="0" hangingPunct="1">
              <a:spcBef>
                <a:spcPct val="0"/>
              </a:spcBef>
              <a:buNone/>
              <a:defRPr sz="5900" kern="1200">
                <a:solidFill>
                  <a:schemeClr val="tx1"/>
                </a:solidFill>
                <a:latin typeface="+mj-lt"/>
                <a:ea typeface="+mj-ea"/>
                <a:cs typeface="+mj-cs"/>
              </a:defRPr>
            </a:lvl1pPr>
          </a:lstStyle>
          <a:p>
            <a:pPr marL="12700" algn="l">
              <a:lnSpc>
                <a:spcPts val="3400"/>
              </a:lnSpc>
              <a:spcBef>
                <a:spcPts val="100"/>
              </a:spcBef>
            </a:pPr>
            <a:r>
              <a:rPr lang="en-US" sz="2800" b="1" spc="-5" dirty="0">
                <a:solidFill>
                  <a:schemeClr val="bg1"/>
                </a:solidFill>
                <a:latin typeface="Arial"/>
                <a:cs typeface="Arial"/>
              </a:rPr>
              <a:t>What force slows things down and how can we </a:t>
            </a:r>
            <a:r>
              <a:rPr lang="en-US" sz="2800" b="1" spc="-5" dirty="0" err="1">
                <a:solidFill>
                  <a:schemeClr val="bg1"/>
                </a:solidFill>
                <a:latin typeface="Arial"/>
                <a:cs typeface="Arial"/>
              </a:rPr>
              <a:t>minimise</a:t>
            </a:r>
            <a:r>
              <a:rPr lang="en-US" sz="2800" b="1" spc="-5" dirty="0">
                <a:solidFill>
                  <a:schemeClr val="bg1"/>
                </a:solidFill>
                <a:latin typeface="Arial"/>
                <a:cs typeface="Arial"/>
              </a:rPr>
              <a:t> it?</a:t>
            </a:r>
          </a:p>
        </p:txBody>
      </p:sp>
      <p:sp>
        <p:nvSpPr>
          <p:cNvPr id="11" name="object 36">
            <a:extLst>
              <a:ext uri="{FF2B5EF4-FFF2-40B4-BE49-F238E27FC236}">
                <a16:creationId xmlns:a16="http://schemas.microsoft.com/office/drawing/2014/main" id="{6AA414C7-FCF1-4366-BC4F-5A02380A7812}"/>
              </a:ext>
            </a:extLst>
          </p:cNvPr>
          <p:cNvSpPr txBox="1"/>
          <p:nvPr/>
        </p:nvSpPr>
        <p:spPr>
          <a:xfrm>
            <a:off x="5576792" y="876385"/>
            <a:ext cx="6615208" cy="5447670"/>
          </a:xfrm>
          <a:prstGeom prst="rect">
            <a:avLst/>
          </a:prstGeom>
          <a:solidFill>
            <a:srgbClr val="54565A"/>
          </a:solidFill>
        </p:spPr>
        <p:txBody>
          <a:bodyPr vert="horz" wrap="square" lIns="1440000" tIns="360000" rIns="180000" bIns="360000" rtlCol="0" anchor="t">
            <a:noAutofit/>
          </a:bodyPr>
          <a:lstStyle/>
          <a:p>
            <a:pPr defTabSz="609493">
              <a:lnSpc>
                <a:spcPts val="3400"/>
              </a:lnSpc>
              <a:spcAft>
                <a:spcPts val="400"/>
              </a:spcAft>
              <a:buClr>
                <a:srgbClr val="FF6E00"/>
              </a:buClr>
              <a:buSzPct val="90000"/>
              <a:tabLst>
                <a:tab pos="926465" algn="l"/>
                <a:tab pos="927100" algn="l"/>
              </a:tabLst>
            </a:pPr>
            <a:r>
              <a:rPr lang="en-US" sz="3200" b="1" dirty="0">
                <a:solidFill>
                  <a:schemeClr val="bg1"/>
                </a:solidFill>
                <a:latin typeface="Arial" charset="0"/>
                <a:ea typeface="Arial" charset="0"/>
                <a:cs typeface="Arial" charset="0"/>
              </a:rPr>
              <a:t>Air resistance</a:t>
            </a:r>
          </a:p>
          <a:p>
            <a:pPr defTabSz="609493">
              <a:lnSpc>
                <a:spcPts val="3400"/>
              </a:lnSpc>
              <a:spcAft>
                <a:spcPts val="400"/>
              </a:spcAft>
              <a:buClr>
                <a:srgbClr val="FF6E00"/>
              </a:buClr>
              <a:buSzPct val="90000"/>
              <a:tabLst>
                <a:tab pos="926465" algn="l"/>
                <a:tab pos="927100" algn="l"/>
              </a:tabLst>
            </a:pPr>
            <a:r>
              <a:rPr lang="en-US" sz="3200" b="1" dirty="0" err="1">
                <a:solidFill>
                  <a:schemeClr val="bg1"/>
                </a:solidFill>
                <a:latin typeface="Arial" charset="0"/>
                <a:ea typeface="Arial" charset="0"/>
                <a:cs typeface="Arial" charset="0"/>
              </a:rPr>
              <a:t>Upthrust</a:t>
            </a:r>
            <a:endParaRPr lang="en-US" sz="3200" b="1" dirty="0">
              <a:solidFill>
                <a:schemeClr val="bg1"/>
              </a:solidFill>
              <a:latin typeface="Arial" charset="0"/>
              <a:ea typeface="Arial" charset="0"/>
              <a:cs typeface="Arial" charset="0"/>
            </a:endParaRPr>
          </a:p>
          <a:p>
            <a:pPr defTabSz="609493">
              <a:lnSpc>
                <a:spcPts val="3400"/>
              </a:lnSpc>
              <a:spcAft>
                <a:spcPts val="400"/>
              </a:spcAft>
              <a:buClr>
                <a:srgbClr val="FF6E00"/>
              </a:buClr>
              <a:buSzPct val="90000"/>
              <a:tabLst>
                <a:tab pos="926465" algn="l"/>
                <a:tab pos="927100" algn="l"/>
              </a:tabLst>
            </a:pPr>
            <a:r>
              <a:rPr lang="en-US" sz="3200" b="1" dirty="0">
                <a:solidFill>
                  <a:schemeClr val="bg1"/>
                </a:solidFill>
                <a:latin typeface="Arial" charset="0"/>
                <a:ea typeface="Arial" charset="0"/>
                <a:cs typeface="Arial" charset="0"/>
              </a:rPr>
              <a:t>Gravity</a:t>
            </a:r>
          </a:p>
          <a:p>
            <a:pPr defTabSz="609493">
              <a:lnSpc>
                <a:spcPts val="3400"/>
              </a:lnSpc>
              <a:spcAft>
                <a:spcPts val="400"/>
              </a:spcAft>
              <a:buClr>
                <a:srgbClr val="FF6E00"/>
              </a:buClr>
              <a:buSzPct val="90000"/>
              <a:tabLst>
                <a:tab pos="926465" algn="l"/>
                <a:tab pos="927100" algn="l"/>
              </a:tabLst>
            </a:pPr>
            <a:r>
              <a:rPr lang="en-US" sz="3200" b="1" dirty="0">
                <a:solidFill>
                  <a:schemeClr val="bg1"/>
                </a:solidFill>
                <a:latin typeface="Arial" charset="0"/>
                <a:ea typeface="Arial" charset="0"/>
                <a:cs typeface="Arial" charset="0"/>
              </a:rPr>
              <a:t>Friction</a:t>
            </a:r>
          </a:p>
          <a:p>
            <a:pPr defTabSz="609493">
              <a:lnSpc>
                <a:spcPts val="3400"/>
              </a:lnSpc>
              <a:spcAft>
                <a:spcPts val="400"/>
              </a:spcAft>
              <a:buClr>
                <a:srgbClr val="FF6E00"/>
              </a:buClr>
              <a:buSzPct val="90000"/>
              <a:tabLst>
                <a:tab pos="926465" algn="l"/>
                <a:tab pos="927100" algn="l"/>
              </a:tabLst>
            </a:pPr>
            <a:r>
              <a:rPr lang="en-US" sz="3200" b="1" dirty="0">
                <a:solidFill>
                  <a:schemeClr val="bg1"/>
                </a:solidFill>
                <a:latin typeface="Arial" charset="0"/>
                <a:ea typeface="Arial" charset="0"/>
                <a:cs typeface="Arial" charset="0"/>
              </a:rPr>
              <a:t>Forward thrust</a:t>
            </a:r>
          </a:p>
          <a:p>
            <a:pPr defTabSz="609493">
              <a:lnSpc>
                <a:spcPts val="3400"/>
              </a:lnSpc>
              <a:spcAft>
                <a:spcPts val="400"/>
              </a:spcAft>
              <a:buClr>
                <a:srgbClr val="FF6E00"/>
              </a:buClr>
              <a:buSzPct val="90000"/>
              <a:tabLst>
                <a:tab pos="926465" algn="l"/>
                <a:tab pos="927100" algn="l"/>
              </a:tabLst>
            </a:pPr>
            <a:r>
              <a:rPr lang="en-US" sz="3200" b="1" dirty="0">
                <a:solidFill>
                  <a:schemeClr val="bg1"/>
                </a:solidFill>
                <a:latin typeface="Arial" charset="0"/>
                <a:ea typeface="Arial" charset="0"/>
                <a:cs typeface="Arial" charset="0"/>
              </a:rPr>
              <a:t>Method</a:t>
            </a:r>
          </a:p>
          <a:p>
            <a:pPr defTabSz="609493">
              <a:lnSpc>
                <a:spcPts val="3400"/>
              </a:lnSpc>
              <a:spcAft>
                <a:spcPts val="400"/>
              </a:spcAft>
              <a:buClr>
                <a:srgbClr val="FF6E00"/>
              </a:buClr>
              <a:buSzPct val="90000"/>
              <a:tabLst>
                <a:tab pos="926465" algn="l"/>
                <a:tab pos="927100" algn="l"/>
              </a:tabLst>
            </a:pPr>
            <a:r>
              <a:rPr lang="en-US" sz="3200" b="1" dirty="0">
                <a:solidFill>
                  <a:schemeClr val="bg1"/>
                </a:solidFill>
                <a:latin typeface="Arial" charset="0"/>
                <a:ea typeface="Arial" charset="0"/>
                <a:cs typeface="Arial" charset="0"/>
              </a:rPr>
              <a:t>Conclusion</a:t>
            </a:r>
          </a:p>
          <a:p>
            <a:pPr defTabSz="609493">
              <a:lnSpc>
                <a:spcPts val="3400"/>
              </a:lnSpc>
              <a:spcAft>
                <a:spcPts val="400"/>
              </a:spcAft>
              <a:buClr>
                <a:srgbClr val="FF6E00"/>
              </a:buClr>
              <a:buSzPct val="90000"/>
              <a:tabLst>
                <a:tab pos="926465" algn="l"/>
                <a:tab pos="927100" algn="l"/>
              </a:tabLst>
            </a:pPr>
            <a:r>
              <a:rPr lang="en-US" sz="3200" b="1" dirty="0">
                <a:solidFill>
                  <a:schemeClr val="bg1"/>
                </a:solidFill>
                <a:latin typeface="Arial" charset="0"/>
                <a:ea typeface="Arial" charset="0"/>
                <a:cs typeface="Arial" charset="0"/>
              </a:rPr>
              <a:t>Investigation</a:t>
            </a:r>
          </a:p>
          <a:p>
            <a:pPr defTabSz="609493">
              <a:lnSpc>
                <a:spcPts val="3400"/>
              </a:lnSpc>
              <a:spcAft>
                <a:spcPts val="400"/>
              </a:spcAft>
              <a:buClr>
                <a:srgbClr val="FF6E00"/>
              </a:buClr>
              <a:buSzPct val="90000"/>
              <a:tabLst>
                <a:tab pos="926465" algn="l"/>
                <a:tab pos="927100" algn="l"/>
              </a:tabLst>
            </a:pPr>
            <a:endParaRPr lang="en-US" sz="3200" b="1" dirty="0">
              <a:solidFill>
                <a:schemeClr val="bg1"/>
              </a:solidFill>
              <a:latin typeface="Arial" charset="0"/>
              <a:ea typeface="Arial" charset="0"/>
              <a:cs typeface="Arial" charset="0"/>
            </a:endParaRPr>
          </a:p>
          <a:p>
            <a:pPr defTabSz="609493">
              <a:lnSpc>
                <a:spcPts val="3400"/>
              </a:lnSpc>
              <a:spcAft>
                <a:spcPts val="400"/>
              </a:spcAft>
              <a:buClr>
                <a:srgbClr val="FF6E00"/>
              </a:buClr>
              <a:buSzPct val="90000"/>
              <a:tabLst>
                <a:tab pos="926465" algn="l"/>
                <a:tab pos="927100" algn="l"/>
              </a:tabLst>
            </a:pPr>
            <a:endParaRPr lang="en-US" sz="2400" b="1" dirty="0">
              <a:solidFill>
                <a:schemeClr val="bg1"/>
              </a:solidFill>
              <a:latin typeface="Arial" charset="0"/>
              <a:ea typeface="Arial" charset="0"/>
              <a:cs typeface="Arial" charset="0"/>
            </a:endParaRPr>
          </a:p>
        </p:txBody>
      </p:sp>
      <p:pic>
        <p:nvPicPr>
          <p:cNvPr id="13" name="Picture 12" descr="Note-pad.png">
            <a:extLst>
              <a:ext uri="{FF2B5EF4-FFF2-40B4-BE49-F238E27FC236}">
                <a16:creationId xmlns:a16="http://schemas.microsoft.com/office/drawing/2014/main" id="{DA5EEAA5-70D0-4A54-B656-871C2B2917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53612" y="1209498"/>
            <a:ext cx="901844" cy="996775"/>
          </a:xfrm>
          <a:prstGeom prst="rect">
            <a:avLst/>
          </a:prstGeom>
        </p:spPr>
      </p:pic>
      <p:sp>
        <p:nvSpPr>
          <p:cNvPr id="17" name="TextBox 16">
            <a:extLst>
              <a:ext uri="{FF2B5EF4-FFF2-40B4-BE49-F238E27FC236}">
                <a16:creationId xmlns:a16="http://schemas.microsoft.com/office/drawing/2014/main" id="{3D935A29-02D7-428E-97D3-5B893A753AA5}"/>
              </a:ext>
            </a:extLst>
          </p:cNvPr>
          <p:cNvSpPr txBox="1"/>
          <p:nvPr/>
        </p:nvSpPr>
        <p:spPr>
          <a:xfrm>
            <a:off x="662084" y="1127394"/>
            <a:ext cx="6093372" cy="528350"/>
          </a:xfrm>
          <a:prstGeom prst="rect">
            <a:avLst/>
          </a:prstGeom>
          <a:noFill/>
        </p:spPr>
        <p:txBody>
          <a:bodyPr wrap="square">
            <a:spAutoFit/>
          </a:bodyPr>
          <a:lstStyle/>
          <a:p>
            <a:pPr defTabSz="609493">
              <a:lnSpc>
                <a:spcPts val="3400"/>
              </a:lnSpc>
              <a:spcAft>
                <a:spcPts val="400"/>
              </a:spcAft>
              <a:buClr>
                <a:srgbClr val="FF6E00"/>
              </a:buClr>
              <a:buSzPct val="90000"/>
              <a:tabLst>
                <a:tab pos="926465" algn="l"/>
                <a:tab pos="927100" algn="l"/>
              </a:tabLst>
            </a:pPr>
            <a:r>
              <a:rPr lang="en-US" sz="3400" b="1" dirty="0">
                <a:solidFill>
                  <a:srgbClr val="FF6E00"/>
                </a:solidFill>
                <a:latin typeface="Arial" charset="0"/>
                <a:ea typeface="Arial" charset="0"/>
                <a:cs typeface="Arial" charset="0"/>
              </a:rPr>
              <a:t>KEYWORDS</a:t>
            </a:r>
          </a:p>
        </p:txBody>
      </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
            <a:ext cx="12193200" cy="876386"/>
          </a:xfrm>
          <a:prstGeom prst="rect">
            <a:avLst/>
          </a:prstGeom>
        </p:spPr>
      </p:pic>
    </p:spTree>
    <p:extLst>
      <p:ext uri="{BB962C8B-B14F-4D97-AF65-F5344CB8AC3E}">
        <p14:creationId xmlns:p14="http://schemas.microsoft.com/office/powerpoint/2010/main" val="3563322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88D44074-5407-4CBD-AA61-426B5E30CD5A}"/>
              </a:ext>
            </a:extLst>
          </p:cNvPr>
          <p:cNvSpPr>
            <a:spLocks noGrp="1"/>
          </p:cNvSpPr>
          <p:nvPr>
            <p:ph type="body" sz="quarter" idx="10"/>
          </p:nvPr>
        </p:nvSpPr>
        <p:spPr>
          <a:xfrm>
            <a:off x="662082" y="1260000"/>
            <a:ext cx="5175251" cy="577327"/>
          </a:xfrm>
        </p:spPr>
        <p:txBody>
          <a:bodyPr anchor="t" anchorCtr="0">
            <a:noAutofit/>
          </a:bodyPr>
          <a:lstStyle/>
          <a:p>
            <a:r>
              <a:rPr lang="en-GB" sz="3400" dirty="0">
                <a:solidFill>
                  <a:srgbClr val="FF6E00"/>
                </a:solidFill>
                <a:latin typeface="Arial" charset="0"/>
                <a:ea typeface="Arial" charset="0"/>
                <a:cs typeface="Arial" charset="0"/>
              </a:rPr>
              <a:t>What is a marathon?</a:t>
            </a:r>
          </a:p>
        </p:txBody>
      </p:sp>
      <p:sp>
        <p:nvSpPr>
          <p:cNvPr id="11" name="Text Placeholder 4">
            <a:extLst>
              <a:ext uri="{FF2B5EF4-FFF2-40B4-BE49-F238E27FC236}">
                <a16:creationId xmlns:a16="http://schemas.microsoft.com/office/drawing/2014/main" id="{649A963C-D78A-45C5-BF10-C8BCF504955D}"/>
              </a:ext>
            </a:extLst>
          </p:cNvPr>
          <p:cNvSpPr>
            <a:spLocks noGrp="1"/>
          </p:cNvSpPr>
          <p:nvPr>
            <p:ph type="body" sz="quarter" idx="13"/>
          </p:nvPr>
        </p:nvSpPr>
        <p:spPr>
          <a:xfrm>
            <a:off x="662400" y="1763458"/>
            <a:ext cx="7041045" cy="5363518"/>
          </a:xfrm>
        </p:spPr>
        <p:txBody>
          <a:bodyPr>
            <a:noAutofit/>
          </a:bodyPr>
          <a:lstStyle/>
          <a:p>
            <a:r>
              <a:rPr lang="en-GB" sz="1600" b="1" dirty="0">
                <a:solidFill>
                  <a:srgbClr val="54565A"/>
                </a:solidFill>
                <a:latin typeface="Arial" charset="0"/>
                <a:ea typeface="Arial" charset="0"/>
                <a:cs typeface="Arial" charset="0"/>
              </a:rPr>
              <a:t>The Legend of Pheidippides</a:t>
            </a:r>
          </a:p>
          <a:p>
            <a:endParaRPr lang="en-GB" sz="1600" dirty="0">
              <a:solidFill>
                <a:srgbClr val="54565A"/>
              </a:solidFill>
              <a:latin typeface="Arial" charset="0"/>
              <a:ea typeface="Arial" charset="0"/>
              <a:cs typeface="Arial" charset="0"/>
            </a:endParaRPr>
          </a:p>
          <a:p>
            <a:r>
              <a:rPr lang="en-GB" sz="1600" dirty="0">
                <a:solidFill>
                  <a:srgbClr val="54565A"/>
                </a:solidFill>
                <a:latin typeface="Arial" charset="0"/>
                <a:ea typeface="Arial" charset="0"/>
                <a:cs typeface="Arial" charset="0"/>
              </a:rPr>
              <a:t>The origin of the marathon begins around 490BC at the time when the Persians were invading Greece. The most popular legend tells of a Greek messenger: Pheidippides who was tasked with the mission of informing the peoples of Athens that the Greeks have defeated the Persians at the Battle of Marathon. The distance of this epic run was 25 miles and according to legend as soon as he had delivered the message Pheidippides died of exhaustion. The original footrace was called a marathon in honour of the legend and as a result it also covered 25 miles. The marathon ran from the original site in Marathon to the Olympic Stadium in the city of Athens.</a:t>
            </a:r>
          </a:p>
          <a:p>
            <a:endParaRPr lang="en-GB" sz="1600" dirty="0">
              <a:solidFill>
                <a:srgbClr val="54565A"/>
              </a:solidFill>
              <a:latin typeface="Arial" charset="0"/>
              <a:ea typeface="Arial" charset="0"/>
              <a:cs typeface="Arial" charset="0"/>
            </a:endParaRPr>
          </a:p>
          <a:p>
            <a:r>
              <a:rPr lang="en-GB" sz="1600" dirty="0">
                <a:solidFill>
                  <a:srgbClr val="54565A"/>
                </a:solidFill>
                <a:latin typeface="Arial" charset="0"/>
                <a:ea typeface="Arial" charset="0"/>
                <a:cs typeface="Arial" charset="0"/>
              </a:rPr>
              <a:t>And this was also the route used during the first Olympic Games back in 1896. Ever since, the marathon has been part of the Olympics and it is also an endurance event to end the games. The standard distance for a marathon is </a:t>
            </a:r>
            <a:r>
              <a:rPr lang="en-GB" sz="1600">
                <a:solidFill>
                  <a:srgbClr val="54565A"/>
                </a:solidFill>
                <a:latin typeface="Arial" charset="0"/>
                <a:ea typeface="Arial" charset="0"/>
                <a:cs typeface="Arial" charset="0"/>
              </a:rPr>
              <a:t>now 42.195km </a:t>
            </a:r>
            <a:r>
              <a:rPr lang="en-GB" sz="1600" dirty="0">
                <a:solidFill>
                  <a:srgbClr val="54565A"/>
                </a:solidFill>
                <a:latin typeface="Arial" charset="0"/>
                <a:ea typeface="Arial" charset="0"/>
                <a:cs typeface="Arial" charset="0"/>
              </a:rPr>
              <a:t>or 26.2 miles.</a:t>
            </a:r>
          </a:p>
        </p:txBody>
      </p:sp>
      <p:pic>
        <p:nvPicPr>
          <p:cNvPr id="13" name="Picture 12" descr="Image result for pheidippides marathon">
            <a:extLst>
              <a:ext uri="{FF2B5EF4-FFF2-40B4-BE49-F238E27FC236}">
                <a16:creationId xmlns:a16="http://schemas.microsoft.com/office/drawing/2014/main" id="{A50CAB3E-E821-47D8-A975-27BB87A42E7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85895" y="704474"/>
            <a:ext cx="4106106" cy="57517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0" y="5928622"/>
            <a:ext cx="12193200" cy="1016100"/>
          </a:xfrm>
          <a:prstGeom prst="rect">
            <a:avLst/>
          </a:prstGeom>
        </p:spPr>
      </p:pic>
      <p:sp>
        <p:nvSpPr>
          <p:cNvPr id="6" name="Slide Number Placeholder 5">
            <a:extLst>
              <a:ext uri="{FF2B5EF4-FFF2-40B4-BE49-F238E27FC236}">
                <a16:creationId xmlns:a16="http://schemas.microsoft.com/office/drawing/2014/main" id="{49EA87F5-8821-43B9-BF11-75866791A289}"/>
              </a:ext>
            </a:extLst>
          </p:cNvPr>
          <p:cNvSpPr>
            <a:spLocks noGrp="1"/>
          </p:cNvSpPr>
          <p:nvPr>
            <p:ph type="sldNum" sz="quarter" idx="12"/>
          </p:nvPr>
        </p:nvSpPr>
        <p:spPr/>
        <p:txBody>
          <a:bodyPr/>
          <a:lstStyle/>
          <a:p>
            <a:fld id="{704B2BD9-4D75-2144-B225-F9F846417999}" type="slidenum">
              <a:rPr lang="en-US" b="0" smtClean="0">
                <a:latin typeface="Arial" charset="0"/>
                <a:ea typeface="Arial" charset="0"/>
                <a:cs typeface="Arial" charset="0"/>
              </a:rPr>
              <a:pPr/>
              <a:t>6</a:t>
            </a:fld>
            <a:endParaRPr lang="en-US" b="0">
              <a:latin typeface="Arial" charset="0"/>
              <a:ea typeface="Arial" charset="0"/>
              <a:cs typeface="Arial" charset="0"/>
            </a:endParaRP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
            <a:ext cx="12193200" cy="876386"/>
          </a:xfrm>
          <a:prstGeom prst="rect">
            <a:avLst/>
          </a:prstGeom>
        </p:spPr>
      </p:pic>
    </p:spTree>
    <p:extLst>
      <p:ext uri="{BB962C8B-B14F-4D97-AF65-F5344CB8AC3E}">
        <p14:creationId xmlns:p14="http://schemas.microsoft.com/office/powerpoint/2010/main" val="1594473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00" y="810657"/>
            <a:ext cx="2149314" cy="5626015"/>
          </a:xfrm>
          <a:prstGeom prst="rect">
            <a:avLst/>
          </a:prstGeom>
        </p:spPr>
      </p:pic>
      <p:sp>
        <p:nvSpPr>
          <p:cNvPr id="10" name="Text Placeholder 2">
            <a:extLst>
              <a:ext uri="{FF2B5EF4-FFF2-40B4-BE49-F238E27FC236}">
                <a16:creationId xmlns:a16="http://schemas.microsoft.com/office/drawing/2014/main" id="{88D44074-5407-4CBD-AA61-426B5E30CD5A}"/>
              </a:ext>
            </a:extLst>
          </p:cNvPr>
          <p:cNvSpPr>
            <a:spLocks noGrp="1"/>
          </p:cNvSpPr>
          <p:nvPr>
            <p:ph type="body" sz="quarter" idx="10"/>
          </p:nvPr>
        </p:nvSpPr>
        <p:spPr>
          <a:xfrm>
            <a:off x="2490874" y="1260000"/>
            <a:ext cx="2909801" cy="577327"/>
          </a:xfrm>
        </p:spPr>
        <p:txBody>
          <a:bodyPr anchor="t" anchorCtr="0">
            <a:noAutofit/>
          </a:bodyPr>
          <a:lstStyle/>
          <a:p>
            <a:r>
              <a:rPr lang="en-GB" sz="3400">
                <a:solidFill>
                  <a:srgbClr val="FF6E00"/>
                </a:solidFill>
                <a:latin typeface="Arial" charset="0"/>
                <a:ea typeface="Arial" charset="0"/>
                <a:cs typeface="Arial" charset="0"/>
              </a:rPr>
              <a:t>How hard is it to run a marathon in under 2 hours?</a:t>
            </a: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0" y="5928622"/>
            <a:ext cx="12193200" cy="1016100"/>
          </a:xfrm>
          <a:prstGeom prst="rect">
            <a:avLst/>
          </a:prstGeom>
        </p:spPr>
      </p:pic>
      <p:sp>
        <p:nvSpPr>
          <p:cNvPr id="6" name="Slide Number Placeholder 5">
            <a:extLst>
              <a:ext uri="{FF2B5EF4-FFF2-40B4-BE49-F238E27FC236}">
                <a16:creationId xmlns:a16="http://schemas.microsoft.com/office/drawing/2014/main" id="{49EA87F5-8821-43B9-BF11-75866791A289}"/>
              </a:ext>
            </a:extLst>
          </p:cNvPr>
          <p:cNvSpPr>
            <a:spLocks noGrp="1"/>
          </p:cNvSpPr>
          <p:nvPr>
            <p:ph type="sldNum" sz="quarter" idx="12"/>
          </p:nvPr>
        </p:nvSpPr>
        <p:spPr/>
        <p:txBody>
          <a:bodyPr/>
          <a:lstStyle/>
          <a:p>
            <a:fld id="{704B2BD9-4D75-2144-B225-F9F846417999}" type="slidenum">
              <a:rPr lang="en-US" b="0" smtClean="0">
                <a:latin typeface="Arial" charset="0"/>
                <a:ea typeface="Arial" charset="0"/>
                <a:cs typeface="Arial" charset="0"/>
              </a:rPr>
              <a:pPr/>
              <a:t>7</a:t>
            </a:fld>
            <a:endParaRPr lang="en-US" b="0">
              <a:latin typeface="Arial" charset="0"/>
              <a:ea typeface="Arial" charset="0"/>
              <a:cs typeface="Arial" charset="0"/>
            </a:endParaRPr>
          </a:p>
        </p:txBody>
      </p:sp>
      <p:sp>
        <p:nvSpPr>
          <p:cNvPr id="12" name="object 36">
            <a:extLst>
              <a:ext uri="{FF2B5EF4-FFF2-40B4-BE49-F238E27FC236}">
                <a16:creationId xmlns:a16="http://schemas.microsoft.com/office/drawing/2014/main" id="{5B85BBC4-4DA8-4C69-A799-FD4E1B399E9C}"/>
              </a:ext>
            </a:extLst>
          </p:cNvPr>
          <p:cNvSpPr txBox="1"/>
          <p:nvPr/>
        </p:nvSpPr>
        <p:spPr>
          <a:xfrm>
            <a:off x="2490875" y="3837255"/>
            <a:ext cx="2538325" cy="2215991"/>
          </a:xfrm>
          <a:prstGeom prst="rect">
            <a:avLst/>
          </a:prstGeom>
        </p:spPr>
        <p:txBody>
          <a:bodyPr vert="horz" wrap="square" lIns="0" tIns="0" rIns="0" bIns="0" rtlCol="0" anchor="t">
            <a:spAutoFit/>
          </a:bodyPr>
          <a:lstStyle/>
          <a:p>
            <a:pPr defTabSz="609493">
              <a:spcAft>
                <a:spcPts val="400"/>
              </a:spcAft>
              <a:buClr>
                <a:srgbClr val="FF6E00"/>
              </a:buClr>
              <a:buSzPct val="90000"/>
              <a:tabLst>
                <a:tab pos="926465" algn="l"/>
                <a:tab pos="927100" algn="l"/>
              </a:tabLst>
            </a:pPr>
            <a:r>
              <a:rPr lang="en-US" dirty="0">
                <a:solidFill>
                  <a:srgbClr val="54565A"/>
                </a:solidFill>
                <a:latin typeface="Arial" charset="0"/>
                <a:ea typeface="Arial" charset="0"/>
                <a:cs typeface="Arial" charset="0"/>
              </a:rPr>
              <a:t>Eliud Kipchoge ran the 26.2 miles of the marathon 1:59:40 that’s the same as running at 21.1km per hour or running 100m in 17.1 seconds and then repeating it 422 times!</a:t>
            </a:r>
          </a:p>
        </p:txBody>
      </p:sp>
      <p:pic>
        <p:nvPicPr>
          <p:cNvPr id="4" name="Picture 3" descr="A screen shot of a person&#10;&#10;Description automatically generated">
            <a:extLst>
              <a:ext uri="{FF2B5EF4-FFF2-40B4-BE49-F238E27FC236}">
                <a16:creationId xmlns:a16="http://schemas.microsoft.com/office/drawing/2014/main" id="{FEA5555E-8255-44B7-B05F-62F5C28EB6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00191" y="848930"/>
            <a:ext cx="5691809" cy="5516312"/>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
            <a:ext cx="12193200" cy="876386"/>
          </a:xfrm>
          <a:prstGeom prst="rect">
            <a:avLst/>
          </a:prstGeom>
        </p:spPr>
      </p:pic>
    </p:spTree>
    <p:extLst>
      <p:ext uri="{BB962C8B-B14F-4D97-AF65-F5344CB8AC3E}">
        <p14:creationId xmlns:p14="http://schemas.microsoft.com/office/powerpoint/2010/main" val="1636041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94171" y="696685"/>
            <a:ext cx="4397829" cy="6161315"/>
          </a:xfrm>
          <a:prstGeom prst="rect">
            <a:avLst/>
          </a:prstGeom>
        </p:spPr>
      </p:pic>
      <p:sp>
        <p:nvSpPr>
          <p:cNvPr id="10" name="Text Placeholder 2">
            <a:extLst>
              <a:ext uri="{FF2B5EF4-FFF2-40B4-BE49-F238E27FC236}">
                <a16:creationId xmlns:a16="http://schemas.microsoft.com/office/drawing/2014/main" id="{88D44074-5407-4CBD-AA61-426B5E30CD5A}"/>
              </a:ext>
            </a:extLst>
          </p:cNvPr>
          <p:cNvSpPr>
            <a:spLocks noGrp="1"/>
          </p:cNvSpPr>
          <p:nvPr>
            <p:ph type="body" sz="quarter" idx="10"/>
          </p:nvPr>
        </p:nvSpPr>
        <p:spPr>
          <a:xfrm>
            <a:off x="662082" y="1260000"/>
            <a:ext cx="5175251" cy="577327"/>
          </a:xfrm>
        </p:spPr>
        <p:txBody>
          <a:bodyPr anchor="t" anchorCtr="0">
            <a:normAutofit/>
          </a:bodyPr>
          <a:lstStyle/>
          <a:p>
            <a:r>
              <a:rPr lang="en-GB" sz="3400">
                <a:solidFill>
                  <a:srgbClr val="FF6E00"/>
                </a:solidFill>
                <a:latin typeface="Arial" charset="0"/>
                <a:ea typeface="Arial" charset="0"/>
                <a:cs typeface="Arial" charset="0"/>
              </a:rPr>
              <a:t>Try it yourself</a:t>
            </a:r>
          </a:p>
        </p:txBody>
      </p:sp>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00" y="5928622"/>
            <a:ext cx="12193200" cy="1016100"/>
          </a:xfrm>
          <a:prstGeom prst="rect">
            <a:avLst/>
          </a:prstGeom>
        </p:spPr>
      </p:pic>
      <p:sp>
        <p:nvSpPr>
          <p:cNvPr id="6" name="Slide Number Placeholder 5">
            <a:extLst>
              <a:ext uri="{FF2B5EF4-FFF2-40B4-BE49-F238E27FC236}">
                <a16:creationId xmlns:a16="http://schemas.microsoft.com/office/drawing/2014/main" id="{49EA87F5-8821-43B9-BF11-75866791A289}"/>
              </a:ext>
            </a:extLst>
          </p:cNvPr>
          <p:cNvSpPr>
            <a:spLocks noGrp="1"/>
          </p:cNvSpPr>
          <p:nvPr>
            <p:ph type="sldNum" sz="quarter" idx="12"/>
          </p:nvPr>
        </p:nvSpPr>
        <p:spPr/>
        <p:txBody>
          <a:bodyPr/>
          <a:lstStyle/>
          <a:p>
            <a:fld id="{704B2BD9-4D75-2144-B225-F9F846417999}" type="slidenum">
              <a:rPr lang="en-US" b="0" smtClean="0">
                <a:latin typeface="Arial" charset="0"/>
                <a:ea typeface="Arial" charset="0"/>
                <a:cs typeface="Arial" charset="0"/>
              </a:rPr>
              <a:pPr/>
              <a:t>8</a:t>
            </a:fld>
            <a:endParaRPr lang="en-US" b="0">
              <a:latin typeface="Arial" charset="0"/>
              <a:ea typeface="Arial" charset="0"/>
              <a:cs typeface="Arial" charset="0"/>
            </a:endParaRPr>
          </a:p>
        </p:txBody>
      </p:sp>
      <p:sp>
        <p:nvSpPr>
          <p:cNvPr id="9" name="object 36">
            <a:extLst>
              <a:ext uri="{FF2B5EF4-FFF2-40B4-BE49-F238E27FC236}">
                <a16:creationId xmlns:a16="http://schemas.microsoft.com/office/drawing/2014/main" id="{5B85BBC4-4DA8-4C69-A799-FD4E1B399E9C}"/>
              </a:ext>
            </a:extLst>
          </p:cNvPr>
          <p:cNvSpPr txBox="1"/>
          <p:nvPr/>
        </p:nvSpPr>
        <p:spPr>
          <a:xfrm>
            <a:off x="662083" y="1980000"/>
            <a:ext cx="7267480" cy="974626"/>
          </a:xfrm>
          <a:prstGeom prst="rect">
            <a:avLst/>
          </a:prstGeom>
        </p:spPr>
        <p:txBody>
          <a:bodyPr vert="horz" wrap="square" lIns="0" tIns="0" rIns="0" bIns="0" rtlCol="0" anchor="t">
            <a:spAutoFit/>
          </a:bodyPr>
          <a:lstStyle/>
          <a:p>
            <a:pPr defTabSz="609493">
              <a:lnSpc>
                <a:spcPts val="2400"/>
              </a:lnSpc>
              <a:spcAft>
                <a:spcPts val="400"/>
              </a:spcAft>
              <a:buClr>
                <a:srgbClr val="FF6E00"/>
              </a:buClr>
              <a:buSzPct val="90000"/>
              <a:tabLst>
                <a:tab pos="926465" algn="l"/>
                <a:tab pos="927100" algn="l"/>
              </a:tabLst>
            </a:pPr>
            <a:r>
              <a:rPr lang="en-US" sz="2000" b="1" dirty="0">
                <a:solidFill>
                  <a:srgbClr val="54565A"/>
                </a:solidFill>
                <a:latin typeface="Arial" charset="0"/>
                <a:ea typeface="Arial" charset="0"/>
                <a:cs typeface="Arial" charset="0"/>
              </a:rPr>
              <a:t>Can you run at the pace of a sub- 2 hour marathon?</a:t>
            </a:r>
          </a:p>
          <a:p>
            <a:pPr defTabSz="609493">
              <a:lnSpc>
                <a:spcPts val="2400"/>
              </a:lnSpc>
              <a:spcAft>
                <a:spcPts val="400"/>
              </a:spcAft>
              <a:buClr>
                <a:srgbClr val="FF6E00"/>
              </a:buClr>
              <a:buSzPct val="90000"/>
              <a:tabLst>
                <a:tab pos="926465" algn="l"/>
                <a:tab pos="927100" algn="l"/>
              </a:tabLst>
            </a:pPr>
            <a:br>
              <a:rPr lang="en-US" dirty="0">
                <a:solidFill>
                  <a:srgbClr val="54565A"/>
                </a:solidFill>
                <a:latin typeface="Arial" charset="0"/>
                <a:ea typeface="Arial" charset="0"/>
                <a:cs typeface="Arial" charset="0"/>
              </a:rPr>
            </a:br>
            <a:r>
              <a:rPr lang="en-US" dirty="0">
                <a:solidFill>
                  <a:srgbClr val="54565A"/>
                </a:solidFill>
                <a:latin typeface="Arial" charset="0"/>
                <a:ea typeface="Arial" charset="0"/>
                <a:cs typeface="Arial" charset="0"/>
              </a:rPr>
              <a:t>Run the length of a:</a:t>
            </a:r>
          </a:p>
        </p:txBody>
      </p:sp>
      <p:sp>
        <p:nvSpPr>
          <p:cNvPr id="12" name="object 36">
            <a:extLst>
              <a:ext uri="{FF2B5EF4-FFF2-40B4-BE49-F238E27FC236}">
                <a16:creationId xmlns:a16="http://schemas.microsoft.com/office/drawing/2014/main" id="{5B85BBC4-4DA8-4C69-A799-FD4E1B399E9C}"/>
              </a:ext>
            </a:extLst>
          </p:cNvPr>
          <p:cNvSpPr txBox="1"/>
          <p:nvPr/>
        </p:nvSpPr>
        <p:spPr>
          <a:xfrm>
            <a:off x="662082" y="3105521"/>
            <a:ext cx="8124731" cy="1261884"/>
          </a:xfrm>
          <a:prstGeom prst="rect">
            <a:avLst/>
          </a:prstGeom>
        </p:spPr>
        <p:txBody>
          <a:bodyPr vert="horz" wrap="square" lIns="0" tIns="0" rIns="0" bIns="0" rtlCol="0" anchor="t">
            <a:spAutoFit/>
          </a:bodyPr>
          <a:lstStyle/>
          <a:p>
            <a:pPr marL="342900" indent="-342900" defTabSz="609493">
              <a:spcAft>
                <a:spcPts val="400"/>
              </a:spcAft>
              <a:buClr>
                <a:srgbClr val="FF6E00"/>
              </a:buClr>
              <a:buSzPct val="90000"/>
              <a:buFont typeface="Wingdings" charset="2"/>
              <a:buChar char="v"/>
              <a:tabLst>
                <a:tab pos="926465" algn="l"/>
                <a:tab pos="927100" algn="l"/>
              </a:tabLst>
            </a:pPr>
            <a:r>
              <a:rPr lang="en-US">
                <a:solidFill>
                  <a:srgbClr val="54565A"/>
                </a:solidFill>
                <a:latin typeface="Arial" charset="0"/>
                <a:ea typeface="Arial" charset="0"/>
                <a:cs typeface="Arial" charset="0"/>
              </a:rPr>
              <a:t>Badminton court in 2.3 seconds</a:t>
            </a:r>
          </a:p>
          <a:p>
            <a:pPr marL="342900" indent="-342900" defTabSz="609493">
              <a:spcAft>
                <a:spcPts val="400"/>
              </a:spcAft>
              <a:buClr>
                <a:srgbClr val="FF6E00"/>
              </a:buClr>
              <a:buSzPct val="90000"/>
              <a:buFont typeface="Wingdings" charset="2"/>
              <a:buChar char="v"/>
              <a:tabLst>
                <a:tab pos="926465" algn="l"/>
                <a:tab pos="927100" algn="l"/>
              </a:tabLst>
            </a:pPr>
            <a:r>
              <a:rPr lang="en-US">
                <a:solidFill>
                  <a:srgbClr val="54565A"/>
                </a:solidFill>
                <a:latin typeface="Arial" charset="0"/>
                <a:ea typeface="Arial" charset="0"/>
                <a:cs typeface="Arial" charset="0"/>
              </a:rPr>
              <a:t>Tennis court in 4.1 seconds</a:t>
            </a:r>
          </a:p>
          <a:p>
            <a:pPr marL="342900" indent="-342900" defTabSz="609493">
              <a:spcAft>
                <a:spcPts val="400"/>
              </a:spcAft>
              <a:buClr>
                <a:srgbClr val="FF6E00"/>
              </a:buClr>
              <a:buSzPct val="90000"/>
              <a:buFont typeface="Wingdings" charset="2"/>
              <a:buChar char="v"/>
              <a:tabLst>
                <a:tab pos="926465" algn="l"/>
                <a:tab pos="927100" algn="l"/>
              </a:tabLst>
            </a:pPr>
            <a:r>
              <a:rPr lang="en-US">
                <a:solidFill>
                  <a:srgbClr val="54565A"/>
                </a:solidFill>
                <a:latin typeface="Arial" charset="0"/>
                <a:ea typeface="Arial" charset="0"/>
                <a:cs typeface="Arial" charset="0"/>
              </a:rPr>
              <a:t>Netball court in 5.2 seconds</a:t>
            </a:r>
          </a:p>
          <a:p>
            <a:pPr marL="342900" indent="-342900" defTabSz="609493">
              <a:spcAft>
                <a:spcPts val="400"/>
              </a:spcAft>
              <a:buClr>
                <a:srgbClr val="FF6E00"/>
              </a:buClr>
              <a:buSzPct val="90000"/>
              <a:buFont typeface="Wingdings" charset="2"/>
              <a:buChar char="v"/>
              <a:tabLst>
                <a:tab pos="926465" algn="l"/>
                <a:tab pos="927100" algn="l"/>
              </a:tabLst>
            </a:pPr>
            <a:r>
              <a:rPr lang="en-US">
                <a:solidFill>
                  <a:srgbClr val="54565A"/>
                </a:solidFill>
                <a:latin typeface="Arial" charset="0"/>
                <a:ea typeface="Arial" charset="0"/>
                <a:cs typeface="Arial" charset="0"/>
              </a:rPr>
              <a:t>Football pitch in less than 16 seconds</a:t>
            </a:r>
          </a:p>
        </p:txBody>
      </p:sp>
      <p:sp>
        <p:nvSpPr>
          <p:cNvPr id="11" name="object 36">
            <a:extLst>
              <a:ext uri="{FF2B5EF4-FFF2-40B4-BE49-F238E27FC236}">
                <a16:creationId xmlns:a16="http://schemas.microsoft.com/office/drawing/2014/main" id="{5B85BBC4-4DA8-4C69-A799-FD4E1B399E9C}"/>
              </a:ext>
            </a:extLst>
          </p:cNvPr>
          <p:cNvSpPr txBox="1"/>
          <p:nvPr/>
        </p:nvSpPr>
        <p:spPr>
          <a:xfrm>
            <a:off x="662083" y="4611227"/>
            <a:ext cx="6153056" cy="830997"/>
          </a:xfrm>
          <a:prstGeom prst="rect">
            <a:avLst/>
          </a:prstGeom>
        </p:spPr>
        <p:txBody>
          <a:bodyPr vert="horz" wrap="square" lIns="0" tIns="0" rIns="0" bIns="0" rtlCol="0" anchor="t">
            <a:spAutoFit/>
          </a:bodyPr>
          <a:lstStyle/>
          <a:p>
            <a:pPr defTabSz="609493">
              <a:spcAft>
                <a:spcPts val="400"/>
              </a:spcAft>
              <a:buClr>
                <a:srgbClr val="FF6E00"/>
              </a:buClr>
              <a:buSzPct val="90000"/>
              <a:tabLst>
                <a:tab pos="926465" algn="l"/>
                <a:tab pos="927100" algn="l"/>
              </a:tabLst>
            </a:pPr>
            <a:r>
              <a:rPr lang="en-US" b="1" dirty="0">
                <a:solidFill>
                  <a:srgbClr val="54565A"/>
                </a:solidFill>
                <a:latin typeface="Arial"/>
                <a:ea typeface="Arial" charset="0"/>
                <a:cs typeface="Arial"/>
              </a:rPr>
              <a:t>or</a:t>
            </a:r>
            <a:br>
              <a:rPr lang="en-US" dirty="0">
                <a:latin typeface="Arial" charset="0"/>
                <a:ea typeface="Arial" charset="0"/>
                <a:cs typeface="Arial" charset="0"/>
              </a:rPr>
            </a:br>
            <a:r>
              <a:rPr lang="en-US" dirty="0">
                <a:solidFill>
                  <a:srgbClr val="54565A"/>
                </a:solidFill>
                <a:latin typeface="Arial"/>
                <a:ea typeface="Arial" charset="0"/>
                <a:cs typeface="Arial"/>
              </a:rPr>
              <a:t>Measure your own distance calculate the time you would have to cover the distance by running at </a:t>
            </a:r>
            <a:r>
              <a:rPr lang="en-US" b="1" dirty="0">
                <a:solidFill>
                  <a:srgbClr val="FF6E00"/>
                </a:solidFill>
                <a:latin typeface="Arial"/>
                <a:ea typeface="Arial" charset="0"/>
                <a:cs typeface="Arial"/>
              </a:rPr>
              <a:t>5.86 m/sec </a:t>
            </a:r>
            <a:endParaRPr lang="en-US" b="1" dirty="0">
              <a:solidFill>
                <a:srgbClr val="FF6E00"/>
              </a:solidFill>
              <a:latin typeface="Arial"/>
              <a:ea typeface="Arial" charset="0"/>
              <a:cs typeface="Arial" charset="0"/>
            </a:endParaRPr>
          </a:p>
        </p:txBody>
      </p:sp>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
            <a:ext cx="12193200" cy="876386"/>
          </a:xfrm>
          <a:prstGeom prst="rect">
            <a:avLst/>
          </a:prstGeom>
        </p:spPr>
      </p:pic>
    </p:spTree>
    <p:extLst>
      <p:ext uri="{BB962C8B-B14F-4D97-AF65-F5344CB8AC3E}">
        <p14:creationId xmlns:p14="http://schemas.microsoft.com/office/powerpoint/2010/main" val="699543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4669" y="597160"/>
            <a:ext cx="5824503" cy="5824503"/>
          </a:xfrm>
          <a:prstGeom prst="rect">
            <a:avLst/>
          </a:prstGeom>
        </p:spPr>
      </p:pic>
      <p:sp>
        <p:nvSpPr>
          <p:cNvPr id="10" name="Text Placeholder 2">
            <a:extLst>
              <a:ext uri="{FF2B5EF4-FFF2-40B4-BE49-F238E27FC236}">
                <a16:creationId xmlns:a16="http://schemas.microsoft.com/office/drawing/2014/main" id="{88D44074-5407-4CBD-AA61-426B5E30CD5A}"/>
              </a:ext>
            </a:extLst>
          </p:cNvPr>
          <p:cNvSpPr>
            <a:spLocks noGrp="1"/>
          </p:cNvSpPr>
          <p:nvPr>
            <p:ph type="body" sz="quarter" idx="10"/>
          </p:nvPr>
        </p:nvSpPr>
        <p:spPr>
          <a:xfrm>
            <a:off x="662082" y="1260000"/>
            <a:ext cx="5175251" cy="577327"/>
          </a:xfrm>
        </p:spPr>
        <p:txBody>
          <a:bodyPr anchor="t" anchorCtr="0">
            <a:normAutofit/>
          </a:bodyPr>
          <a:lstStyle/>
          <a:p>
            <a:r>
              <a:rPr lang="en-GB" sz="3400" dirty="0">
                <a:solidFill>
                  <a:srgbClr val="FF6E00"/>
                </a:solidFill>
                <a:latin typeface="Arial" charset="0"/>
                <a:ea typeface="Arial" charset="0"/>
                <a:cs typeface="Arial" charset="0"/>
              </a:rPr>
              <a:t>AIR RESISTANCE</a:t>
            </a:r>
          </a:p>
        </p:txBody>
      </p:sp>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00" y="5928622"/>
            <a:ext cx="12193200" cy="1016100"/>
          </a:xfrm>
          <a:prstGeom prst="rect">
            <a:avLst/>
          </a:prstGeom>
        </p:spPr>
      </p:pic>
      <p:sp>
        <p:nvSpPr>
          <p:cNvPr id="6" name="Slide Number Placeholder 5">
            <a:extLst>
              <a:ext uri="{FF2B5EF4-FFF2-40B4-BE49-F238E27FC236}">
                <a16:creationId xmlns:a16="http://schemas.microsoft.com/office/drawing/2014/main" id="{49EA87F5-8821-43B9-BF11-75866791A289}"/>
              </a:ext>
            </a:extLst>
          </p:cNvPr>
          <p:cNvSpPr>
            <a:spLocks noGrp="1"/>
          </p:cNvSpPr>
          <p:nvPr>
            <p:ph type="sldNum" sz="quarter" idx="12"/>
          </p:nvPr>
        </p:nvSpPr>
        <p:spPr/>
        <p:txBody>
          <a:bodyPr/>
          <a:lstStyle/>
          <a:p>
            <a:fld id="{704B2BD9-4D75-2144-B225-F9F846417999}" type="slidenum">
              <a:rPr lang="en-US" b="0" smtClean="0">
                <a:latin typeface="Arial" charset="0"/>
                <a:ea typeface="Arial" charset="0"/>
                <a:cs typeface="Arial" charset="0"/>
              </a:rPr>
              <a:pPr/>
              <a:t>9</a:t>
            </a:fld>
            <a:endParaRPr lang="en-US" b="0">
              <a:latin typeface="Arial" charset="0"/>
              <a:ea typeface="Arial" charset="0"/>
              <a:cs typeface="Arial" charset="0"/>
            </a:endParaRPr>
          </a:p>
        </p:txBody>
      </p:sp>
      <p:sp>
        <p:nvSpPr>
          <p:cNvPr id="11" name="object 36">
            <a:extLst>
              <a:ext uri="{FF2B5EF4-FFF2-40B4-BE49-F238E27FC236}">
                <a16:creationId xmlns:a16="http://schemas.microsoft.com/office/drawing/2014/main" id="{5B85BBC4-4DA8-4C69-A799-FD4E1B399E9C}"/>
              </a:ext>
            </a:extLst>
          </p:cNvPr>
          <p:cNvSpPr txBox="1"/>
          <p:nvPr/>
        </p:nvSpPr>
        <p:spPr>
          <a:xfrm>
            <a:off x="662083" y="1980000"/>
            <a:ext cx="5953030" cy="553998"/>
          </a:xfrm>
          <a:prstGeom prst="rect">
            <a:avLst/>
          </a:prstGeom>
        </p:spPr>
        <p:txBody>
          <a:bodyPr vert="horz" wrap="square" lIns="0" tIns="0" rIns="0" bIns="0" rtlCol="0" anchor="t">
            <a:spAutoFit/>
          </a:bodyPr>
          <a:lstStyle/>
          <a:p>
            <a:pPr defTabSz="609493">
              <a:spcAft>
                <a:spcPts val="400"/>
              </a:spcAft>
              <a:buClr>
                <a:srgbClr val="FF6E00"/>
              </a:buClr>
              <a:buSzPct val="90000"/>
              <a:tabLst>
                <a:tab pos="926465" algn="l"/>
                <a:tab pos="927100" algn="l"/>
              </a:tabLst>
            </a:pPr>
            <a:r>
              <a:rPr lang="en-US" dirty="0">
                <a:solidFill>
                  <a:srgbClr val="54565A"/>
                </a:solidFill>
                <a:latin typeface="Arial" charset="0"/>
                <a:ea typeface="Arial" charset="0"/>
                <a:cs typeface="Arial" charset="0"/>
              </a:rPr>
              <a:t>Wind, temperature, and altitude all have a common link, they all affect the air resistance acting on the runner.</a:t>
            </a:r>
            <a:endParaRPr lang="en-US" b="1" dirty="0">
              <a:solidFill>
                <a:srgbClr val="FF6E00"/>
              </a:solidFill>
              <a:latin typeface="Arial" charset="0"/>
              <a:ea typeface="Arial" charset="0"/>
              <a:cs typeface="Arial" charset="0"/>
            </a:endParaRPr>
          </a:p>
        </p:txBody>
      </p:sp>
      <p:sp>
        <p:nvSpPr>
          <p:cNvPr id="18" name="Text Placeholder 2">
            <a:extLst>
              <a:ext uri="{FF2B5EF4-FFF2-40B4-BE49-F238E27FC236}">
                <a16:creationId xmlns:a16="http://schemas.microsoft.com/office/drawing/2014/main" id="{88D44074-5407-4CBD-AA61-426B5E30CD5A}"/>
              </a:ext>
            </a:extLst>
          </p:cNvPr>
          <p:cNvSpPr>
            <a:spLocks noGrp="1"/>
          </p:cNvSpPr>
          <p:nvPr>
            <p:ph type="body" sz="quarter" idx="10"/>
          </p:nvPr>
        </p:nvSpPr>
        <p:spPr>
          <a:xfrm>
            <a:off x="662082" y="2932085"/>
            <a:ext cx="6481668" cy="577327"/>
          </a:xfrm>
        </p:spPr>
        <p:txBody>
          <a:bodyPr anchor="t" anchorCtr="0">
            <a:normAutofit/>
          </a:bodyPr>
          <a:lstStyle/>
          <a:p>
            <a:r>
              <a:rPr lang="en-GB" sz="3400" dirty="0">
                <a:solidFill>
                  <a:srgbClr val="FF6E00"/>
                </a:solidFill>
                <a:latin typeface="Arial" charset="0"/>
                <a:ea typeface="Arial" charset="0"/>
                <a:cs typeface="Arial" charset="0"/>
              </a:rPr>
              <a:t>WHAT IS </a:t>
            </a:r>
            <a:r>
              <a:rPr lang="en-GB" sz="3400" dirty="0">
                <a:solidFill>
                  <a:srgbClr val="FF6E00"/>
                </a:solidFill>
                <a:latin typeface="Arial" charset="0"/>
                <a:cs typeface="Arial" charset="0"/>
              </a:rPr>
              <a:t>AIR RESISTANCE</a:t>
            </a:r>
            <a:r>
              <a:rPr lang="en-GB" sz="3400" dirty="0">
                <a:solidFill>
                  <a:srgbClr val="FF6E00"/>
                </a:solidFill>
                <a:latin typeface="Arial" charset="0"/>
                <a:ea typeface="Arial" charset="0"/>
                <a:cs typeface="Arial" charset="0"/>
              </a:rPr>
              <a:t>?</a:t>
            </a:r>
          </a:p>
        </p:txBody>
      </p:sp>
      <p:sp>
        <p:nvSpPr>
          <p:cNvPr id="19" name="object 36">
            <a:extLst>
              <a:ext uri="{FF2B5EF4-FFF2-40B4-BE49-F238E27FC236}">
                <a16:creationId xmlns:a16="http://schemas.microsoft.com/office/drawing/2014/main" id="{5B85BBC4-4DA8-4C69-A799-FD4E1B399E9C}"/>
              </a:ext>
            </a:extLst>
          </p:cNvPr>
          <p:cNvSpPr txBox="1"/>
          <p:nvPr/>
        </p:nvSpPr>
        <p:spPr>
          <a:xfrm>
            <a:off x="662083" y="3652085"/>
            <a:ext cx="5953030" cy="1436291"/>
          </a:xfrm>
          <a:prstGeom prst="rect">
            <a:avLst/>
          </a:prstGeom>
        </p:spPr>
        <p:txBody>
          <a:bodyPr vert="horz" wrap="square" lIns="0" tIns="0" rIns="0" bIns="0" rtlCol="0" anchor="t">
            <a:spAutoFit/>
          </a:bodyPr>
          <a:lstStyle/>
          <a:p>
            <a:pPr defTabSz="609493">
              <a:spcAft>
                <a:spcPts val="400"/>
              </a:spcAft>
              <a:buClr>
                <a:srgbClr val="FF6E00"/>
              </a:buClr>
              <a:buSzPct val="90000"/>
              <a:tabLst>
                <a:tab pos="926465" algn="l"/>
                <a:tab pos="927100" algn="l"/>
              </a:tabLst>
            </a:pPr>
            <a:r>
              <a:rPr lang="en-US" dirty="0">
                <a:solidFill>
                  <a:srgbClr val="54565A"/>
                </a:solidFill>
                <a:latin typeface="Arial" charset="0"/>
                <a:ea typeface="Arial" charset="0"/>
                <a:cs typeface="Arial" charset="0"/>
              </a:rPr>
              <a:t>Whenever an object moves through air it hits air particles. The larger the object the more particles hit the object. </a:t>
            </a:r>
          </a:p>
          <a:p>
            <a:pPr defTabSz="609493">
              <a:spcAft>
                <a:spcPts val="400"/>
              </a:spcAft>
              <a:buClr>
                <a:srgbClr val="FF6E00"/>
              </a:buClr>
              <a:buSzPct val="90000"/>
              <a:tabLst>
                <a:tab pos="926465" algn="l"/>
                <a:tab pos="927100" algn="l"/>
              </a:tabLst>
            </a:pPr>
            <a:br>
              <a:rPr lang="en-US" dirty="0">
                <a:solidFill>
                  <a:srgbClr val="54565A"/>
                </a:solidFill>
                <a:latin typeface="Arial" charset="0"/>
                <a:ea typeface="Arial" charset="0"/>
                <a:cs typeface="Arial" charset="0"/>
              </a:rPr>
            </a:br>
            <a:r>
              <a:rPr lang="en-US" b="1" dirty="0">
                <a:solidFill>
                  <a:srgbClr val="54565A"/>
                </a:solidFill>
                <a:latin typeface="Arial" charset="0"/>
                <a:ea typeface="Arial" charset="0"/>
                <a:cs typeface="Arial" charset="0"/>
              </a:rPr>
              <a:t>But what effect do these particles have on the speed of a moving object?</a:t>
            </a:r>
            <a:endParaRPr lang="en-US" b="1" dirty="0">
              <a:solidFill>
                <a:srgbClr val="FF6E00"/>
              </a:solidFill>
              <a:latin typeface="Arial" charset="0"/>
              <a:ea typeface="Arial" charset="0"/>
              <a:cs typeface="Arial" charset="0"/>
            </a:endParaRPr>
          </a:p>
        </p:txBody>
      </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
            <a:ext cx="12193200" cy="876386"/>
          </a:xfrm>
          <a:prstGeom prst="rect">
            <a:avLst/>
          </a:prstGeom>
        </p:spPr>
      </p:pic>
    </p:spTree>
    <p:extLst>
      <p:ext uri="{BB962C8B-B14F-4D97-AF65-F5344CB8AC3E}">
        <p14:creationId xmlns:p14="http://schemas.microsoft.com/office/powerpoint/2010/main" val="18141721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F22386262900E489A061346DC7B7A48" ma:contentTypeVersion="12" ma:contentTypeDescription="Create a new document." ma:contentTypeScope="" ma:versionID="b7eeff0c917d904a251998aba1fadbbd">
  <xsd:schema xmlns:xsd="http://www.w3.org/2001/XMLSchema" xmlns:xs="http://www.w3.org/2001/XMLSchema" xmlns:p="http://schemas.microsoft.com/office/2006/metadata/properties" xmlns:ns2="4b31ba56-69c9-4f7b-a39a-403e4e2674f0" xmlns:ns3="49db2f9b-a592-452f-a9b5-f90c48491e0e" targetNamespace="http://schemas.microsoft.com/office/2006/metadata/properties" ma:root="true" ma:fieldsID="eeb9ffee5fe9ad6a54dad368d4f8c798" ns2:_="" ns3:_="">
    <xsd:import namespace="4b31ba56-69c9-4f7b-a39a-403e4e2674f0"/>
    <xsd:import namespace="49db2f9b-a592-452f-a9b5-f90c48491e0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2:MediaServiceOCR"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31ba56-69c9-4f7b-a39a-403e4e2674f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db2f9b-a592-452f-a9b5-f90c48491e0e"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870EE1-F7E1-4D03-9661-782E59A47EA0}">
  <ds:schemaRefs>
    <ds:schemaRef ds:uri="http://schemas.microsoft.com/sharepoint/v3/contenttype/forms"/>
  </ds:schemaRefs>
</ds:datastoreItem>
</file>

<file path=customXml/itemProps2.xml><?xml version="1.0" encoding="utf-8"?>
<ds:datastoreItem xmlns:ds="http://schemas.openxmlformats.org/officeDocument/2006/customXml" ds:itemID="{1DF61E74-5214-4714-B13D-D797AAC72287}">
  <ds:schemaRefs>
    <ds:schemaRef ds:uri="49db2f9b-a592-452f-a9b5-f90c48491e0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4b31ba56-69c9-4f7b-a39a-403e4e2674f0"/>
    <ds:schemaRef ds:uri="http://www.w3.org/XML/1998/namespace"/>
    <ds:schemaRef ds:uri="http://purl.org/dc/dcmitype/"/>
  </ds:schemaRefs>
</ds:datastoreItem>
</file>

<file path=customXml/itemProps3.xml><?xml version="1.0" encoding="utf-8"?>
<ds:datastoreItem xmlns:ds="http://schemas.openxmlformats.org/officeDocument/2006/customXml" ds:itemID="{DE797500-A43C-4652-8D42-B17606F0C1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31ba56-69c9-4f7b-a39a-403e4e2674f0"/>
    <ds:schemaRef ds:uri="49db2f9b-a592-452f-a9b5-f90c48491e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1966</TotalTime>
  <Words>3465</Words>
  <Application>Microsoft Office PowerPoint</Application>
  <PresentationFormat>Widescreen</PresentationFormat>
  <Paragraphs>376</Paragraphs>
  <Slides>29</Slides>
  <Notes>29</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Arial</vt:lpstr>
      <vt:lpstr>Calibri</vt:lpstr>
      <vt:lpstr>Calibri Light</vt:lpstr>
      <vt:lpstr>Comic Sans MS</vt:lpstr>
      <vt:lpstr>Gotham HTF Medium</vt:lpstr>
      <vt:lpstr>Lucida Handwriting</vt:lpstr>
      <vt:lpstr>Neuzeit Grotesk</vt:lpstr>
      <vt:lpstr>Neuzeit Grotesk Light</vt:lpstr>
      <vt:lpstr>NeuzeitGro</vt:lpstr>
      <vt:lpstr>URW DIN Cond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Bev Smith</dc:creator>
  <cp:lastModifiedBy>Elizabeth Hooper</cp:lastModifiedBy>
  <cp:revision>9</cp:revision>
  <dcterms:created xsi:type="dcterms:W3CDTF">2020-05-11T11:31:07Z</dcterms:created>
  <dcterms:modified xsi:type="dcterms:W3CDTF">2021-08-25T09:43:33Z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0x0101003F22386262900E489A061346DC7B7A48</vt:lpwstr>
  </property>
</Properties>
</file>