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6" r:id="rId5"/>
    <p:sldId id="270" r:id="rId6"/>
    <p:sldId id="290" r:id="rId7"/>
    <p:sldId id="277" r:id="rId8"/>
    <p:sldId id="283" r:id="rId9"/>
    <p:sldId id="291" r:id="rId10"/>
    <p:sldId id="260" r:id="rId11"/>
    <p:sldId id="286" r:id="rId12"/>
    <p:sldId id="287" r:id="rId13"/>
    <p:sldId id="262" r:id="rId14"/>
    <p:sldId id="288" r:id="rId15"/>
    <p:sldId id="278" r:id="rId16"/>
    <p:sldId id="264" r:id="rId17"/>
    <p:sldId id="273" r:id="rId18"/>
    <p:sldId id="279" r:id="rId19"/>
    <p:sldId id="281" r:id="rId20"/>
    <p:sldId id="265" r:id="rId21"/>
    <p:sldId id="282" r:id="rId22"/>
    <p:sldId id="266" r:id="rId23"/>
    <p:sldId id="280" r:id="rId24"/>
    <p:sldId id="284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x Worthington" initials="BW" lastIdx="2" clrIdx="0">
    <p:extLst>
      <p:ext uri="{19B8F6BF-5375-455C-9EA6-DF929625EA0E}">
        <p15:presenceInfo xmlns:p15="http://schemas.microsoft.com/office/powerpoint/2012/main" userId="S::bex.worthington@intotheblue.biz::751da080-e46c-436a-b01e-78b71133c3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BFF"/>
    <a:srgbClr val="14355A"/>
    <a:srgbClr val="166C87"/>
    <a:srgbClr val="278CA3"/>
    <a:srgbClr val="0FB0C4"/>
    <a:srgbClr val="76C7D4"/>
    <a:srgbClr val="4472C4"/>
    <a:srgbClr val="1D2233"/>
    <a:srgbClr val="C8D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140CD-BB2F-D44C-ABA0-09C08E65E865}" v="8" dt="2021-06-08T08:36:0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F73D-6BCF-4F0E-BC86-40FA2683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E0D6D-23FD-4945-BE46-770E9346E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83A02-9A61-49CC-936C-140D726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099F-4C73-45B2-B584-EA579B77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EAD36-FA06-493B-A5E6-B1D2B46F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6252-F72E-404C-A2CC-4A302EC9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4E3D6-4679-44BB-8A77-B0C6AC2A3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9C42B-C2FE-4AFC-955D-1B7D00A6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53954-1F58-4DF3-A8A1-8FA6F4D3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3D9FA-C121-4779-87AE-9D26B313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2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137E6-4609-4A17-9DC8-5F608AD6D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E6CD7-8E81-4BCF-B253-50D161CA5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A540-66B8-4C83-B065-58081690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A1C67-8A11-40EA-A868-9CEFF699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8AC3-2088-4290-8271-FE2709C8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64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6DD4-BD16-4E62-B1BE-EF07DF1C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F593-7840-4AF2-900A-8C26FFBC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92647-3C96-4F4B-8E23-A9AD324A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1FD1-A003-4022-8AD5-28ECB82F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D3E2-FEB3-4FCD-B9E4-401E2737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2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3BA3-8098-4678-ABF1-C6FD2BBA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32EC8-18DB-4CF0-A72D-E39F9E34E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57DA-3769-46F3-A442-467A595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833A8-DA07-439E-B9A3-7321288B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23C7-A914-44A6-880F-74311D05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2E17-DE56-455A-853F-FF23AEFE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6AB7-4EFE-4998-B6EC-3E242599C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31353-99B4-41F0-9E18-DC2EB7038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F1AF6-41A3-4AFD-A99C-2E9F1E11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BEF0-F54B-443E-B5B9-6C6FBE24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1BD4D-D94C-414B-84AD-C66BA85C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9243-7DFC-4A82-8FAB-29F0C438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2C7FA-F416-4799-B983-33001DD65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51BAF-B8C7-401C-8FB9-FF9A4C0E2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B6B56-90A5-43C0-8B93-9A596892A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788BA-E00E-4176-895D-1B68A81EA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25DAC-BA44-4149-BCDE-5D36E5D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00DFB-4DB6-45A9-90FE-556EF922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2EA50-B5CA-453F-B805-3DC6E0EE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2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F112-3BF7-46A7-9480-85E2A11B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CF2D7F-7D4B-41DA-8F87-9FECE0D2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471DE-20A1-4126-8E9D-F654F3B3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FFE44-3F1F-4994-937C-CAB87566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78BA33-C31E-4A94-B124-26D7756F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5E1CB-BDBD-4E79-A507-44FA2333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D5DED-15FC-488D-AA5F-7C2762E4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6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CA36-30BC-4275-A318-B33ABD6E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C505-7221-4F05-90A6-D3524263C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E0BF3-F87C-4FE1-B751-A047EC507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28ADF-2C51-4CF0-93C6-603A9A17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77915-F62C-4F66-A566-E18DC752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EB03B-B72F-4423-BEA0-6B9B6EC1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2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7214-CA02-4E88-BE34-97218E12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E525F-64BA-4F5B-9A7C-C8A963F20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513FC-591B-4B94-9BAD-94772B009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9F2E8-9A81-49DC-997F-09101743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18B6E-202A-4122-B7E9-023FBF86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7C424-A4CC-44F5-8E63-7DABAD9C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3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3BB06-8059-4D95-8027-CC2203A3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EABB0-84D3-4859-A65D-D5F25779A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A379-1471-46E1-BD1E-5800810EF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0C1F9-3941-4F56-ABA9-B7830518AD09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234E-E135-4D3A-BEDD-0BBF6FE98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6F166-A476-4694-AD57-660CB7D9C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0BA0-A466-4B5F-81BD-DF0693A60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9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560316225?app_id=12296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60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DB958FD-2667-6741-8862-63D5136F5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95" y="1448759"/>
            <a:ext cx="4877202" cy="4023128"/>
          </a:xfrm>
        </p:spPr>
        <p:txBody>
          <a:bodyPr>
            <a:normAutofit/>
          </a:bodyPr>
          <a:lstStyle/>
          <a:p>
            <a:pPr marL="0" indent="0">
              <a:buClr>
                <a:srgbClr val="00CBFF"/>
              </a:buClr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 in seagrass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Like plants on the Earth’s surface, seagrass uses photosynthesis to create a food source that it can use for growth.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Photosynthesis is a chemical process.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Input: carbon dioxide and water.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Uses visible light from sunlight and chlorophyll in the leaves.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Output: oxygen and glucose for energy.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EF18D9-6DB9-6C49-9159-EB736669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945" y="1858000"/>
            <a:ext cx="6286677" cy="26808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05C710-AA28-5D40-B707-5E29EC8EBDB9}"/>
              </a:ext>
            </a:extLst>
          </p:cNvPr>
          <p:cNvSpPr txBox="1"/>
          <p:nvPr/>
        </p:nvSpPr>
        <p:spPr>
          <a:xfrm>
            <a:off x="6730775" y="4583075"/>
            <a:ext cx="3208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>
                <a:solidFill>
                  <a:srgbClr val="00CBFF"/>
                </a:solidFill>
              </a:rPr>
              <a:t>Photosynthesis uses </a:t>
            </a:r>
            <a:r>
              <a:rPr lang="en-GB" sz="2000" b="1">
                <a:solidFill>
                  <a:srgbClr val="00CBFF"/>
                </a:solidFill>
              </a:rPr>
              <a:t>Carbon </a:t>
            </a:r>
            <a:br>
              <a:rPr lang="en-GB" sz="2000" b="1">
                <a:solidFill>
                  <a:srgbClr val="00CBFF"/>
                </a:solidFill>
              </a:rPr>
            </a:br>
            <a:r>
              <a:rPr lang="en-GB" sz="2000" b="1">
                <a:solidFill>
                  <a:srgbClr val="00CBFF"/>
                </a:solidFill>
              </a:rPr>
              <a:t>Dioxide </a:t>
            </a:r>
            <a:r>
              <a:rPr lang="en-GB" sz="2000">
                <a:solidFill>
                  <a:srgbClr val="00CBFF"/>
                </a:solidFill>
              </a:rPr>
              <a:t>and releases </a:t>
            </a:r>
            <a:r>
              <a:rPr lang="en-GB" sz="2000" b="1">
                <a:solidFill>
                  <a:srgbClr val="00CBFF"/>
                </a:solidFill>
              </a:rPr>
              <a:t>Oxygen</a:t>
            </a:r>
            <a:endParaRPr lang="en-US" sz="2000" b="1">
              <a:solidFill>
                <a:srgbClr val="00C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8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2D0E3A5E-4EB2-4143-A31B-A36D1A2D1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17" y="2387543"/>
            <a:ext cx="8687583" cy="2879683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21C6321-E3AA-7F48-98C6-FF485BCF347C}"/>
              </a:ext>
            </a:extLst>
          </p:cNvPr>
          <p:cNvSpPr txBox="1">
            <a:spLocks/>
          </p:cNvSpPr>
          <p:nvPr/>
        </p:nvSpPr>
        <p:spPr>
          <a:xfrm>
            <a:off x="502442" y="1351314"/>
            <a:ext cx="9532027" cy="1016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Font typeface="Arial" panose="020B0604020202020204" pitchFamily="34" charset="0"/>
              <a:buNone/>
            </a:pPr>
            <a:r>
              <a:rPr lang="en-GB" sz="19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 in seagrass activity</a:t>
            </a:r>
          </a:p>
          <a:p>
            <a:pPr marL="342900" indent="-342900"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900">
                <a:latin typeface="Arial" panose="020B0604020202020204" pitchFamily="34" charset="0"/>
                <a:cs typeface="Arial" panose="020B0604020202020204" pitchFamily="34" charset="0"/>
              </a:rPr>
              <a:t>In this activity you need to add the missing parts to the word equation. </a:t>
            </a:r>
          </a:p>
          <a:p>
            <a:pPr marL="342900" indent="-342900"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900">
                <a:latin typeface="Arial" panose="020B0604020202020204" pitchFamily="34" charset="0"/>
                <a:cs typeface="Arial" panose="020B0604020202020204" pitchFamily="34" charset="0"/>
              </a:rPr>
              <a:t>Add the name and the chemical formula into the boxes.</a:t>
            </a:r>
          </a:p>
          <a:p>
            <a:pPr marL="0" indent="0">
              <a:buNone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0FAFAD-8D7E-3240-8CE3-948CACE3B09A}"/>
              </a:ext>
            </a:extLst>
          </p:cNvPr>
          <p:cNvSpPr/>
          <p:nvPr/>
        </p:nvSpPr>
        <p:spPr>
          <a:xfrm>
            <a:off x="725433" y="4287331"/>
            <a:ext cx="1369273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64472-EF6E-6540-A561-320399628F66}"/>
              </a:ext>
            </a:extLst>
          </p:cNvPr>
          <p:cNvSpPr/>
          <p:nvPr/>
        </p:nvSpPr>
        <p:spPr>
          <a:xfrm>
            <a:off x="725433" y="4715963"/>
            <a:ext cx="1369273" cy="637552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F6D3E2-69DF-0942-92E6-ECFAD29CDA18}"/>
              </a:ext>
            </a:extLst>
          </p:cNvPr>
          <p:cNvSpPr/>
          <p:nvPr/>
        </p:nvSpPr>
        <p:spPr>
          <a:xfrm>
            <a:off x="2953657" y="4277137"/>
            <a:ext cx="1369273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2D355B-B413-DF44-8B79-A1280B868AE6}"/>
              </a:ext>
            </a:extLst>
          </p:cNvPr>
          <p:cNvSpPr/>
          <p:nvPr/>
        </p:nvSpPr>
        <p:spPr>
          <a:xfrm>
            <a:off x="2953657" y="4705769"/>
            <a:ext cx="1369273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E39087-B03C-C94F-8FF9-FBD201DE8CB5}"/>
              </a:ext>
            </a:extLst>
          </p:cNvPr>
          <p:cNvSpPr/>
          <p:nvPr/>
        </p:nvSpPr>
        <p:spPr>
          <a:xfrm>
            <a:off x="4530373" y="3972957"/>
            <a:ext cx="1127154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1B0DC0-25C1-FC4F-9163-19700948B43E}"/>
              </a:ext>
            </a:extLst>
          </p:cNvPr>
          <p:cNvSpPr/>
          <p:nvPr/>
        </p:nvSpPr>
        <p:spPr>
          <a:xfrm>
            <a:off x="5975008" y="4277137"/>
            <a:ext cx="1369273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6D4A-AC86-6543-9229-5D2395710BE0}"/>
              </a:ext>
            </a:extLst>
          </p:cNvPr>
          <p:cNvSpPr/>
          <p:nvPr/>
        </p:nvSpPr>
        <p:spPr>
          <a:xfrm>
            <a:off x="5975008" y="4705769"/>
            <a:ext cx="1369273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A4FC4E-2D66-A94E-BD5F-C4EFFA012892}"/>
              </a:ext>
            </a:extLst>
          </p:cNvPr>
          <p:cNvSpPr/>
          <p:nvPr/>
        </p:nvSpPr>
        <p:spPr>
          <a:xfrm>
            <a:off x="8462615" y="4269541"/>
            <a:ext cx="770021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CFBD29-6990-5441-B531-104738BB23DB}"/>
              </a:ext>
            </a:extLst>
          </p:cNvPr>
          <p:cNvSpPr/>
          <p:nvPr/>
        </p:nvSpPr>
        <p:spPr>
          <a:xfrm>
            <a:off x="8162989" y="4698173"/>
            <a:ext cx="1369273" cy="355318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2597D3-7FC0-CE4D-B229-A7B814C47F89}"/>
              </a:ext>
            </a:extLst>
          </p:cNvPr>
          <p:cNvSpPr/>
          <p:nvPr/>
        </p:nvSpPr>
        <p:spPr>
          <a:xfrm>
            <a:off x="10668451" y="3090846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2546F-83BE-BC40-8692-844951DC3365}"/>
              </a:ext>
            </a:extLst>
          </p:cNvPr>
          <p:cNvSpPr/>
          <p:nvPr/>
        </p:nvSpPr>
        <p:spPr>
          <a:xfrm>
            <a:off x="9885762" y="4472832"/>
            <a:ext cx="1369273" cy="637552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25E6FE-1F58-A043-B0DA-964F478A8271}"/>
              </a:ext>
            </a:extLst>
          </p:cNvPr>
          <p:cNvSpPr/>
          <p:nvPr/>
        </p:nvSpPr>
        <p:spPr>
          <a:xfrm>
            <a:off x="9764702" y="1675655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3C9BBA-51E6-0542-AE65-5AD889606295}"/>
              </a:ext>
            </a:extLst>
          </p:cNvPr>
          <p:cNvSpPr/>
          <p:nvPr/>
        </p:nvSpPr>
        <p:spPr>
          <a:xfrm>
            <a:off x="9885762" y="2630184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093DD-BE38-3E49-ADA3-E7255A1F0678}"/>
              </a:ext>
            </a:extLst>
          </p:cNvPr>
          <p:cNvSpPr/>
          <p:nvPr/>
        </p:nvSpPr>
        <p:spPr>
          <a:xfrm>
            <a:off x="9885762" y="3551508"/>
            <a:ext cx="1127154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92EE12-2F49-AE48-9E20-F97B5A68049E}"/>
              </a:ext>
            </a:extLst>
          </p:cNvPr>
          <p:cNvSpPr/>
          <p:nvPr/>
        </p:nvSpPr>
        <p:spPr>
          <a:xfrm>
            <a:off x="10668451" y="4004351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4FC672-EF78-5A45-8BC0-01102275B512}"/>
              </a:ext>
            </a:extLst>
          </p:cNvPr>
          <p:cNvSpPr/>
          <p:nvPr/>
        </p:nvSpPr>
        <p:spPr>
          <a:xfrm>
            <a:off x="10570397" y="1214993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6E29D9-CCBD-0A4F-A0C7-51428E15AB10}"/>
              </a:ext>
            </a:extLst>
          </p:cNvPr>
          <p:cNvSpPr/>
          <p:nvPr/>
        </p:nvSpPr>
        <p:spPr>
          <a:xfrm>
            <a:off x="11209677" y="3533950"/>
            <a:ext cx="770021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CB154B-6350-3647-9A5C-37899A303EF3}"/>
              </a:ext>
            </a:extLst>
          </p:cNvPr>
          <p:cNvSpPr/>
          <p:nvPr/>
        </p:nvSpPr>
        <p:spPr>
          <a:xfrm>
            <a:off x="10570398" y="2136317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47413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FD15717F-61D6-6841-A44B-829F5F218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17" y="2387543"/>
            <a:ext cx="8687583" cy="2879683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21C6321-E3AA-7F48-98C6-FF485BCF347C}"/>
              </a:ext>
            </a:extLst>
          </p:cNvPr>
          <p:cNvSpPr txBox="1">
            <a:spLocks/>
          </p:cNvSpPr>
          <p:nvPr/>
        </p:nvSpPr>
        <p:spPr>
          <a:xfrm>
            <a:off x="488794" y="1351314"/>
            <a:ext cx="9532027" cy="1016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Font typeface="Arial" panose="020B0604020202020204" pitchFamily="34" charset="0"/>
              <a:buNone/>
            </a:pPr>
            <a:r>
              <a:rPr lang="en-GB" sz="1900" b="1">
                <a:latin typeface="Arial" panose="020B0604020202020204" pitchFamily="34" charset="0"/>
                <a:cs typeface="Arial" panose="020B0604020202020204" pitchFamily="34" charset="0"/>
              </a:rPr>
              <a:t>Correct answers: </a:t>
            </a:r>
            <a:r>
              <a:rPr lang="en-GB" sz="19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 in seagrass activity</a:t>
            </a:r>
          </a:p>
          <a:p>
            <a:pPr marL="342900" indent="-342900"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900">
                <a:latin typeface="Arial" panose="020B0604020202020204" pitchFamily="34" charset="0"/>
                <a:cs typeface="Arial" panose="020B0604020202020204" pitchFamily="34" charset="0"/>
              </a:rPr>
              <a:t>In this activity you need to add the missing parts to the word equation. </a:t>
            </a:r>
          </a:p>
          <a:p>
            <a:pPr marL="342900" indent="-342900"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900">
                <a:latin typeface="Arial" panose="020B0604020202020204" pitchFamily="34" charset="0"/>
                <a:cs typeface="Arial" panose="020B0604020202020204" pitchFamily="34" charset="0"/>
              </a:rPr>
              <a:t>Add the name and the chemical formula into the boxes.</a:t>
            </a:r>
          </a:p>
          <a:p>
            <a:pPr marL="0" indent="0">
              <a:buNone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0FAFAD-8D7E-3240-8CE3-948CACE3B09A}"/>
              </a:ext>
            </a:extLst>
          </p:cNvPr>
          <p:cNvSpPr/>
          <p:nvPr/>
        </p:nvSpPr>
        <p:spPr>
          <a:xfrm>
            <a:off x="698143" y="4287331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64472-EF6E-6540-A561-320399628F66}"/>
              </a:ext>
            </a:extLst>
          </p:cNvPr>
          <p:cNvSpPr/>
          <p:nvPr/>
        </p:nvSpPr>
        <p:spPr>
          <a:xfrm>
            <a:off x="698143" y="4715963"/>
            <a:ext cx="1369273" cy="637552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F6D3E2-69DF-0942-92E6-ECFAD29CDA18}"/>
              </a:ext>
            </a:extLst>
          </p:cNvPr>
          <p:cNvSpPr/>
          <p:nvPr/>
        </p:nvSpPr>
        <p:spPr>
          <a:xfrm>
            <a:off x="2953663" y="4277137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12D355B-B413-DF44-8B79-A1280B868AE6}"/>
              </a:ext>
            </a:extLst>
          </p:cNvPr>
          <p:cNvSpPr/>
          <p:nvPr/>
        </p:nvSpPr>
        <p:spPr>
          <a:xfrm>
            <a:off x="2953663" y="4705769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E39087-B03C-C94F-8FF9-FBD201DE8CB5}"/>
              </a:ext>
            </a:extLst>
          </p:cNvPr>
          <p:cNvSpPr/>
          <p:nvPr/>
        </p:nvSpPr>
        <p:spPr>
          <a:xfrm>
            <a:off x="4503083" y="3932013"/>
            <a:ext cx="1127154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1B0DC0-25C1-FC4F-9163-19700948B43E}"/>
              </a:ext>
            </a:extLst>
          </p:cNvPr>
          <p:cNvSpPr/>
          <p:nvPr/>
        </p:nvSpPr>
        <p:spPr>
          <a:xfrm>
            <a:off x="5920422" y="4277137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6D4A-AC86-6543-9229-5D2395710BE0}"/>
              </a:ext>
            </a:extLst>
          </p:cNvPr>
          <p:cNvSpPr/>
          <p:nvPr/>
        </p:nvSpPr>
        <p:spPr>
          <a:xfrm>
            <a:off x="5920422" y="4705769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A4FC4E-2D66-A94E-BD5F-C4EFFA012892}"/>
              </a:ext>
            </a:extLst>
          </p:cNvPr>
          <p:cNvSpPr/>
          <p:nvPr/>
        </p:nvSpPr>
        <p:spPr>
          <a:xfrm>
            <a:off x="8435325" y="4269541"/>
            <a:ext cx="770021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CFBD29-6990-5441-B531-104738BB23DB}"/>
              </a:ext>
            </a:extLst>
          </p:cNvPr>
          <p:cNvSpPr/>
          <p:nvPr/>
        </p:nvSpPr>
        <p:spPr>
          <a:xfrm>
            <a:off x="8135699" y="4698173"/>
            <a:ext cx="136927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408726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4CE7-ACAF-402C-8B76-BDB8FCF7C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55" y="1433848"/>
            <a:ext cx="5897216" cy="4925248"/>
          </a:xfrm>
        </p:spPr>
        <p:txBody>
          <a:bodyPr>
            <a:normAutofit/>
          </a:bodyPr>
          <a:lstStyle/>
          <a:p>
            <a:pPr marL="0" indent="0">
              <a:buClr>
                <a:srgbClr val="00CBFF"/>
              </a:buClr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in photosynthesis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There are many ways to reduce the amount of carbon in the Earth’s atmosphere.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One of the methods is using photosynthesis.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As we looked at previously, we know that photosynthesis uses carbon dioxide.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The carbon from the gas is used by the plant for making vital organic compounds.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This means that the carbon is taken out of the atmosphere as it is not released from the plant.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When the plant breaks down after death the carbon is fixed into the soil.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3320E7-9057-A745-8D19-C0C2B41DC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125" y="1063353"/>
            <a:ext cx="4887498" cy="40502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A7FD1B-6434-B74E-8241-A81A079D8FC4}"/>
              </a:ext>
            </a:extLst>
          </p:cNvPr>
          <p:cNvSpPr txBox="1"/>
          <p:nvPr/>
        </p:nvSpPr>
        <p:spPr>
          <a:xfrm>
            <a:off x="7161421" y="2451174"/>
            <a:ext cx="1378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b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 by </a:t>
            </a:r>
            <a:b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</a:t>
            </a:r>
            <a:endParaRPr lang="en-US" sz="1400">
              <a:solidFill>
                <a:srgbClr val="1D22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3B3E81-BEBA-4345-B558-C0E206825360}"/>
              </a:ext>
            </a:extLst>
          </p:cNvPr>
          <p:cNvSpPr txBox="1"/>
          <p:nvPr/>
        </p:nvSpPr>
        <p:spPr>
          <a:xfrm>
            <a:off x="8628382" y="1481567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600" b="1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>
              <a:solidFill>
                <a:srgbClr val="1D223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AF6636-D2D4-844F-A9FC-774C4B60D14F}"/>
              </a:ext>
            </a:extLst>
          </p:cNvPr>
          <p:cNvSpPr txBox="1"/>
          <p:nvPr/>
        </p:nvSpPr>
        <p:spPr>
          <a:xfrm>
            <a:off x="9618039" y="1481567"/>
            <a:ext cx="577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600" b="1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>
              <a:solidFill>
                <a:srgbClr val="1D223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DCCF6D-F75E-664E-A9A1-BD5595D90E7C}"/>
              </a:ext>
            </a:extLst>
          </p:cNvPr>
          <p:cNvSpPr txBox="1"/>
          <p:nvPr/>
        </p:nvSpPr>
        <p:spPr>
          <a:xfrm>
            <a:off x="10066017" y="2623931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by </a:t>
            </a:r>
            <a:br>
              <a:rPr lang="en-US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</a:t>
            </a:r>
            <a:endParaRPr lang="en-GB" sz="1400">
              <a:solidFill>
                <a:srgbClr val="1D2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E9793-0E9D-164E-A479-711FDB4A6332}"/>
              </a:ext>
            </a:extLst>
          </p:cNvPr>
          <p:cNvSpPr txBox="1"/>
          <p:nvPr/>
        </p:nvSpPr>
        <p:spPr>
          <a:xfrm>
            <a:off x="9012067" y="481179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endParaRPr lang="en-US" sz="1400">
              <a:solidFill>
                <a:srgbClr val="1D223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FD99D6-D3C2-164E-9F6C-BE46E2E19405}"/>
              </a:ext>
            </a:extLst>
          </p:cNvPr>
          <p:cNvSpPr txBox="1"/>
          <p:nvPr/>
        </p:nvSpPr>
        <p:spPr>
          <a:xfrm>
            <a:off x="6568267" y="4555775"/>
            <a:ext cx="137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Sequestration</a:t>
            </a:r>
            <a:br>
              <a:rPr lang="en-GB" sz="12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rgbClr val="1D2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sediment </a:t>
            </a:r>
            <a:endParaRPr lang="en-US" sz="1200">
              <a:solidFill>
                <a:srgbClr val="1D2233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FCF173-7E82-F848-85C0-169B2B08F49A}"/>
              </a:ext>
            </a:extLst>
          </p:cNvPr>
          <p:cNvCxnSpPr>
            <a:cxnSpLocks/>
          </p:cNvCxnSpPr>
          <p:nvPr/>
        </p:nvCxnSpPr>
        <p:spPr>
          <a:xfrm>
            <a:off x="7829765" y="4905771"/>
            <a:ext cx="370932" cy="153889"/>
          </a:xfrm>
          <a:prstGeom prst="straightConnector1">
            <a:avLst/>
          </a:prstGeom>
          <a:ln w="25400">
            <a:solidFill>
              <a:srgbClr val="1D22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5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99FF6C-4CBA-41D1-80F6-A33CCC85B549}"/>
              </a:ext>
            </a:extLst>
          </p:cNvPr>
          <p:cNvSpPr txBox="1"/>
          <p:nvPr/>
        </p:nvSpPr>
        <p:spPr>
          <a:xfrm>
            <a:off x="503909" y="1688136"/>
            <a:ext cx="111681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Photosynthesis takes place in the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of seagrass. The plant also takes in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_____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to use during photosynthesis. The plant creates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, which is used for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. Carbon dioxide is made up of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 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, the plant takes in carbon to create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_____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and only the oxygen is released as gas. This means that the carbon does not return to the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, therefore reducing the carbon levels.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20DA57-0994-C542-92E0-36BCFC727B09}"/>
              </a:ext>
            </a:extLst>
          </p:cNvPr>
          <p:cNvSpPr txBox="1">
            <a:spLocks/>
          </p:cNvSpPr>
          <p:nvPr/>
        </p:nvSpPr>
        <p:spPr>
          <a:xfrm>
            <a:off x="503909" y="1316575"/>
            <a:ext cx="9532027" cy="399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Font typeface="Arial" panose="020B0604020202020204" pitchFamily="34" charset="0"/>
              <a:buNone/>
            </a:pPr>
            <a:r>
              <a:rPr lang="en-GB" sz="19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in photosynthesis: Fill in the gaps </a:t>
            </a:r>
          </a:p>
          <a:p>
            <a:pPr marL="0" indent="0">
              <a:buNone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FEB9D-9D04-0341-890F-D8D20E91F195}"/>
              </a:ext>
            </a:extLst>
          </p:cNvPr>
          <p:cNvSpPr/>
          <p:nvPr/>
        </p:nvSpPr>
        <p:spPr>
          <a:xfrm>
            <a:off x="589215" y="5044781"/>
            <a:ext cx="1775997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083F0-E306-5F4B-AFE4-1218AA44A415}"/>
              </a:ext>
            </a:extLst>
          </p:cNvPr>
          <p:cNvSpPr/>
          <p:nvPr/>
        </p:nvSpPr>
        <p:spPr>
          <a:xfrm>
            <a:off x="2460520" y="5206025"/>
            <a:ext cx="2293801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compounds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B89A4-91A6-CB4C-9516-C6BD0AB17682}"/>
              </a:ext>
            </a:extLst>
          </p:cNvPr>
          <p:cNvSpPr/>
          <p:nvPr/>
        </p:nvSpPr>
        <p:spPr>
          <a:xfrm>
            <a:off x="5070583" y="5012123"/>
            <a:ext cx="945017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EA75C9-D010-124C-AA63-3A3AEF36CDF6}"/>
              </a:ext>
            </a:extLst>
          </p:cNvPr>
          <p:cNvSpPr/>
          <p:nvPr/>
        </p:nvSpPr>
        <p:spPr>
          <a:xfrm>
            <a:off x="6351534" y="4676034"/>
            <a:ext cx="1472659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1B6584-58EB-E540-8BDD-DBCD56A6EC0D}"/>
              </a:ext>
            </a:extLst>
          </p:cNvPr>
          <p:cNvSpPr/>
          <p:nvPr/>
        </p:nvSpPr>
        <p:spPr>
          <a:xfrm>
            <a:off x="6371206" y="5265438"/>
            <a:ext cx="945017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2774DC-F933-F447-B599-25D650089E3A}"/>
              </a:ext>
            </a:extLst>
          </p:cNvPr>
          <p:cNvSpPr/>
          <p:nvPr/>
        </p:nvSpPr>
        <p:spPr>
          <a:xfrm>
            <a:off x="7824193" y="5167784"/>
            <a:ext cx="945017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87010-C94B-424B-A429-3982FD3283E1}"/>
              </a:ext>
            </a:extLst>
          </p:cNvPr>
          <p:cNvSpPr/>
          <p:nvPr/>
        </p:nvSpPr>
        <p:spPr>
          <a:xfrm>
            <a:off x="8769210" y="4673048"/>
            <a:ext cx="1040325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325CC-58CB-C448-8A02-766DEE9849EC}"/>
              </a:ext>
            </a:extLst>
          </p:cNvPr>
          <p:cNvSpPr/>
          <p:nvPr/>
        </p:nvSpPr>
        <p:spPr>
          <a:xfrm>
            <a:off x="9289372" y="5201135"/>
            <a:ext cx="986209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99FF6C-4CBA-41D1-80F6-A33CCC85B549}"/>
              </a:ext>
            </a:extLst>
          </p:cNvPr>
          <p:cNvSpPr txBox="1"/>
          <p:nvPr/>
        </p:nvSpPr>
        <p:spPr>
          <a:xfrm>
            <a:off x="503909" y="1688136"/>
            <a:ext cx="111681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Photosynthesis takes place in the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of seagrass. The plant also takes in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_____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to use during photosynthesis. The plant creates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, which is used for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. . Carbon dioxide is made up of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  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, the plant takes in carbon to create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_____ 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and only the oxygen is released as gas. This means that the carbon does not return to the </a:t>
            </a:r>
            <a:r>
              <a:rPr lang="en-GB" sz="30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r>
              <a:rPr lang="en-GB" sz="3000">
                <a:latin typeface="Arial" panose="020B0604020202020204" pitchFamily="34" charset="0"/>
                <a:cs typeface="Arial" panose="020B0604020202020204" pitchFamily="34" charset="0"/>
              </a:rPr>
              <a:t>, therefore reducing the carbon levels.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20DA57-0994-C542-92E0-36BCFC727B09}"/>
              </a:ext>
            </a:extLst>
          </p:cNvPr>
          <p:cNvSpPr txBox="1">
            <a:spLocks/>
          </p:cNvSpPr>
          <p:nvPr/>
        </p:nvSpPr>
        <p:spPr>
          <a:xfrm>
            <a:off x="503909" y="1316575"/>
            <a:ext cx="9532027" cy="399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Font typeface="Arial" panose="020B0604020202020204" pitchFamily="34" charset="0"/>
              <a:buNone/>
            </a:pPr>
            <a:r>
              <a:rPr lang="en-GB" sz="19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in photosynthesis: Fill in the gaps </a:t>
            </a:r>
          </a:p>
          <a:p>
            <a:pPr marL="0" indent="0">
              <a:buNone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FEB9D-9D04-0341-890F-D8D20E91F195}"/>
              </a:ext>
            </a:extLst>
          </p:cNvPr>
          <p:cNvSpPr/>
          <p:nvPr/>
        </p:nvSpPr>
        <p:spPr>
          <a:xfrm>
            <a:off x="2798289" y="2288276"/>
            <a:ext cx="2244766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083F0-E306-5F4B-AFE4-1218AA44A415}"/>
              </a:ext>
            </a:extLst>
          </p:cNvPr>
          <p:cNvSpPr/>
          <p:nvPr/>
        </p:nvSpPr>
        <p:spPr>
          <a:xfrm>
            <a:off x="585656" y="3664316"/>
            <a:ext cx="2293801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compounds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B89A4-91A6-CB4C-9516-C6BD0AB17682}"/>
              </a:ext>
            </a:extLst>
          </p:cNvPr>
          <p:cNvSpPr/>
          <p:nvPr/>
        </p:nvSpPr>
        <p:spPr>
          <a:xfrm>
            <a:off x="2583298" y="3195943"/>
            <a:ext cx="1179925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EA75C9-D010-124C-AA63-3A3AEF36CDF6}"/>
              </a:ext>
            </a:extLst>
          </p:cNvPr>
          <p:cNvSpPr/>
          <p:nvPr/>
        </p:nvSpPr>
        <p:spPr>
          <a:xfrm>
            <a:off x="8170145" y="4111348"/>
            <a:ext cx="1532655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1B6584-58EB-E540-8BDD-DBCD56A6EC0D}"/>
              </a:ext>
            </a:extLst>
          </p:cNvPr>
          <p:cNvSpPr/>
          <p:nvPr/>
        </p:nvSpPr>
        <p:spPr>
          <a:xfrm>
            <a:off x="7062896" y="2738459"/>
            <a:ext cx="1040325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2774DC-F933-F447-B599-25D650089E3A}"/>
              </a:ext>
            </a:extLst>
          </p:cNvPr>
          <p:cNvSpPr/>
          <p:nvPr/>
        </p:nvSpPr>
        <p:spPr>
          <a:xfrm>
            <a:off x="6338626" y="1832375"/>
            <a:ext cx="1073094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87010-C94B-424B-A429-3982FD3283E1}"/>
              </a:ext>
            </a:extLst>
          </p:cNvPr>
          <p:cNvSpPr/>
          <p:nvPr/>
        </p:nvSpPr>
        <p:spPr>
          <a:xfrm>
            <a:off x="2830615" y="2736122"/>
            <a:ext cx="1117930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B325CC-58CB-C448-8A02-766DEE9849EC}"/>
              </a:ext>
            </a:extLst>
          </p:cNvPr>
          <p:cNvSpPr/>
          <p:nvPr/>
        </p:nvSpPr>
        <p:spPr>
          <a:xfrm>
            <a:off x="4481681" y="3195560"/>
            <a:ext cx="1097083" cy="355318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B61776-99DD-AB43-85DD-720A7E77B951}"/>
              </a:ext>
            </a:extLst>
          </p:cNvPr>
          <p:cNvSpPr txBox="1">
            <a:spLocks/>
          </p:cNvSpPr>
          <p:nvPr/>
        </p:nvSpPr>
        <p:spPr>
          <a:xfrm>
            <a:off x="458658" y="1444514"/>
            <a:ext cx="8021463" cy="36918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affecting seagrass photosynthesis </a:t>
            </a:r>
            <a:br>
              <a:rPr lang="en-GB" sz="1800" b="1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growth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 well as the availability of carbon dioxide, the growth of seagrass also depends on other factors, these include: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Water craft often anchor in areas where seagrass is growing. An anchor dragging through the seabed can cause a large amount of damage to the plant.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Some areas of seabed are too deep below the oceans surface, which means that not enough sunlight can penetrate through the water to the plant.</a:t>
            </a:r>
          </a:p>
        </p:txBody>
      </p:sp>
    </p:spTree>
    <p:extLst>
      <p:ext uri="{BB962C8B-B14F-4D97-AF65-F5344CB8AC3E}">
        <p14:creationId xmlns:p14="http://schemas.microsoft.com/office/powerpoint/2010/main" val="160158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14E021-64E3-D24F-9B5E-B4C76EA9E8CC}"/>
              </a:ext>
            </a:extLst>
          </p:cNvPr>
          <p:cNvSpPr txBox="1">
            <a:spLocks/>
          </p:cNvSpPr>
          <p:nvPr/>
        </p:nvSpPr>
        <p:spPr>
          <a:xfrm>
            <a:off x="458658" y="1444514"/>
            <a:ext cx="4069799" cy="36918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affecting seagrass </a:t>
            </a:r>
            <a:b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 and growth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In this activity you will use your knowledge of seagrass and photosynthesis to plan where in Plymouth Sound to plant new seagrass meadows.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D0E2A2-FA46-DB4D-915D-C06C1A1AE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912" y="1304223"/>
            <a:ext cx="6305265" cy="3972452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96A8B2B-7CD5-3946-9D16-D66A589363B6}"/>
              </a:ext>
            </a:extLst>
          </p:cNvPr>
          <p:cNvSpPr txBox="1">
            <a:spLocks/>
          </p:cNvSpPr>
          <p:nvPr/>
        </p:nvSpPr>
        <p:spPr>
          <a:xfrm>
            <a:off x="7565494" y="2970233"/>
            <a:ext cx="693228" cy="362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B779E5-3AA7-F540-853F-B368784D911F}"/>
              </a:ext>
            </a:extLst>
          </p:cNvPr>
          <p:cNvSpPr txBox="1">
            <a:spLocks/>
          </p:cNvSpPr>
          <p:nvPr/>
        </p:nvSpPr>
        <p:spPr>
          <a:xfrm>
            <a:off x="6047872" y="4454516"/>
            <a:ext cx="693228" cy="3987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8FF9BF-1C71-D141-AC51-425A5849C0A5}"/>
              </a:ext>
            </a:extLst>
          </p:cNvPr>
          <p:cNvSpPr txBox="1">
            <a:spLocks/>
          </p:cNvSpPr>
          <p:nvPr/>
        </p:nvSpPr>
        <p:spPr>
          <a:xfrm>
            <a:off x="8278051" y="4092001"/>
            <a:ext cx="693228" cy="362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D3B2ECD-78E4-B34A-AD32-C6609A9DA3C1}"/>
              </a:ext>
            </a:extLst>
          </p:cNvPr>
          <p:cNvSpPr txBox="1">
            <a:spLocks/>
          </p:cNvSpPr>
          <p:nvPr/>
        </p:nvSpPr>
        <p:spPr>
          <a:xfrm>
            <a:off x="9370890" y="3308684"/>
            <a:ext cx="382335" cy="5307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34AFA1C-CFC1-224E-9574-06DF76B31B9D}"/>
              </a:ext>
            </a:extLst>
          </p:cNvPr>
          <p:cNvSpPr txBox="1">
            <a:spLocks/>
          </p:cNvSpPr>
          <p:nvPr/>
        </p:nvSpPr>
        <p:spPr>
          <a:xfrm>
            <a:off x="9674390" y="2383497"/>
            <a:ext cx="572915" cy="362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9992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87250C33-4D35-5245-B509-A84C48342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932" y="1322624"/>
            <a:ext cx="1815177" cy="32788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32B34C-B781-914B-AAD2-FE34D4588D23}"/>
              </a:ext>
            </a:extLst>
          </p:cNvPr>
          <p:cNvSpPr txBox="1">
            <a:spLocks/>
          </p:cNvSpPr>
          <p:nvPr/>
        </p:nvSpPr>
        <p:spPr>
          <a:xfrm>
            <a:off x="458659" y="1444514"/>
            <a:ext cx="4625960" cy="36918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Review your learning</a:t>
            </a:r>
            <a:endParaRPr lang="en-GB" sz="1800" b="1" dirty="0">
              <a:solidFill>
                <a:srgbClr val="00C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Gain knowledge of seagrass structure.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How it uses photosynthesis to produce oxygen for humans to breathe.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 able to describe some of the factors that can impact its growth.</a:t>
            </a:r>
          </a:p>
        </p:txBody>
      </p:sp>
    </p:spTree>
    <p:extLst>
      <p:ext uri="{BB962C8B-B14F-4D97-AF65-F5344CB8AC3E}">
        <p14:creationId xmlns:p14="http://schemas.microsoft.com/office/powerpoint/2010/main" val="283102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5A57E1-39FF-364F-B932-03E3209B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1" y="1354571"/>
            <a:ext cx="10072863" cy="44366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r>
              <a:rPr lang="en-GB" sz="1800" b="1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misconceptions</a:t>
            </a:r>
          </a:p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Use your new knowledge of seagrass and photosynthesis to correct the following statements.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 the wrong words and write the correct words above.</a:t>
            </a:r>
          </a:p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Seagrass is a type of seaweed which grows in the ocean.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Photosynthesis takes in oxygen and releases carbon dioxide.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Seagrass does not help against climate change as it releases carbon into the atmosphere.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plant uses photosynthesis to create starch which is used for growth.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Areas of seabed with low levels of sunlight are good for plants that photosynthesise. 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3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F9D365-3A0A-2F41-A624-184989B5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50" y="2857500"/>
            <a:ext cx="11286699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Big question: How can plants help </a:t>
            </a:r>
            <a:b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combat climate change?  </a:t>
            </a:r>
          </a:p>
        </p:txBody>
      </p:sp>
    </p:spTree>
    <p:extLst>
      <p:ext uri="{BB962C8B-B14F-4D97-AF65-F5344CB8AC3E}">
        <p14:creationId xmlns:p14="http://schemas.microsoft.com/office/powerpoint/2010/main" val="2027341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5A57E1-39FF-364F-B932-03E3209B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1" y="1354571"/>
            <a:ext cx="10633370" cy="44366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misconceptions</a:t>
            </a:r>
          </a:p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Use your new knowledge of seagrass and photosynthesis to correct the following statements.</a:t>
            </a:r>
            <a:b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 the wrong words and write the correct words above. </a:t>
            </a:r>
          </a:p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Seagrass is a type of </a:t>
            </a: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which grows in the ocean.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Photosynthesis takes in </a:t>
            </a: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and releases </a:t>
            </a: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Seagrass </a:t>
            </a: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help against climate change as it </a:t>
            </a: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release 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carbon into the atmosphere.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The plant uses photosynthesis to create </a:t>
            </a: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which is used for growth. </a:t>
            </a:r>
          </a:p>
          <a:p>
            <a:pPr>
              <a:lnSpc>
                <a:spcPct val="15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Areas of seabed with </a:t>
            </a:r>
            <a:r>
              <a:rPr lang="en-GB" sz="180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levels of sunlight are good for plants that photosynthesise. </a:t>
            </a:r>
          </a:p>
          <a:p>
            <a:pPr>
              <a:buFontTx/>
              <a:buChar char="-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40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11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ky, outdoor, water, transport&#10;&#10;Description automatically generated">
            <a:extLst>
              <a:ext uri="{FF2B5EF4-FFF2-40B4-BE49-F238E27FC236}">
                <a16:creationId xmlns:a16="http://schemas.microsoft.com/office/drawing/2014/main" id="{6B9F70C5-AFA6-D041-8FB2-6CBBF5728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2201" y="3305482"/>
            <a:ext cx="2771541" cy="18374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54194-59AA-4688-950C-0DEEF051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2" y="1517973"/>
            <a:ext cx="4360199" cy="40199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Sail GP is a sailing championship taking place at events around the World.</a:t>
            </a:r>
          </a:p>
          <a:p>
            <a:pPr>
              <a:lnSpc>
                <a:spcPct val="10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international teams sail the super fast, hydro-foiling F50 catamarans. </a:t>
            </a:r>
          </a:p>
          <a:p>
            <a:pPr>
              <a:lnSpc>
                <a:spcPct val="10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Leading the team from Great Britain is the most successful Olympic sailor in history, Sir Ben Ainslie.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CC888EE4-65A1-3341-AC97-7BFBB6CE7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201" y="1467068"/>
            <a:ext cx="2771541" cy="1846163"/>
          </a:xfrm>
          <a:prstGeom prst="rect">
            <a:avLst/>
          </a:prstGeom>
        </p:spPr>
      </p:pic>
      <p:pic>
        <p:nvPicPr>
          <p:cNvPr id="17" name="Picture 16" descr="A picture containing water, boat&#10;&#10;Description automatically generated">
            <a:extLst>
              <a:ext uri="{FF2B5EF4-FFF2-40B4-BE49-F238E27FC236}">
                <a16:creationId xmlns:a16="http://schemas.microsoft.com/office/drawing/2014/main" id="{77C6ADED-00E9-8749-B169-F366A9FA4C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49"/>
          <a:stretch/>
        </p:blipFill>
        <p:spPr>
          <a:xfrm>
            <a:off x="4927064" y="3313231"/>
            <a:ext cx="2865137" cy="1923249"/>
          </a:xfrm>
          <a:prstGeom prst="rect">
            <a:avLst/>
          </a:prstGeom>
        </p:spPr>
      </p:pic>
      <p:pic>
        <p:nvPicPr>
          <p:cNvPr id="21" name="Picture 20" descr="A group of sailboats on the water&#10;&#10;Description automatically generated with medium confidence">
            <a:extLst>
              <a:ext uri="{FF2B5EF4-FFF2-40B4-BE49-F238E27FC236}">
                <a16:creationId xmlns:a16="http://schemas.microsoft.com/office/drawing/2014/main" id="{6159A8BA-6BDB-9F48-8937-E912C5A2F3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064" y="1467068"/>
            <a:ext cx="2865139" cy="18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A6096D-5993-3B41-86E6-170BEA7ED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114" y="1796974"/>
            <a:ext cx="5826908" cy="3264421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2411CE2-63D1-A84D-B2D4-4C7F22BC561B}"/>
              </a:ext>
            </a:extLst>
          </p:cNvPr>
          <p:cNvSpPr txBox="1">
            <a:spLocks/>
          </p:cNvSpPr>
          <p:nvPr/>
        </p:nvSpPr>
        <p:spPr>
          <a:xfrm>
            <a:off x="492294" y="1556414"/>
            <a:ext cx="3916928" cy="3854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the diagrams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One is a species of seagrass, the other is a species of seaweed.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What features do you notice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that are different between the two organisms?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B77ADE-8DD3-2A4C-A661-4717F9BAED93}"/>
              </a:ext>
            </a:extLst>
          </p:cNvPr>
          <p:cNvSpPr/>
          <p:nvPr/>
        </p:nvSpPr>
        <p:spPr>
          <a:xfrm>
            <a:off x="3317123" y="3711971"/>
            <a:ext cx="1547575" cy="154757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1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2FF3CA-1345-5840-8C1B-0E5189A13151}"/>
              </a:ext>
            </a:extLst>
          </p:cNvPr>
          <p:cNvSpPr txBox="1">
            <a:spLocks/>
          </p:cNvSpPr>
          <p:nvPr/>
        </p:nvSpPr>
        <p:spPr>
          <a:xfrm>
            <a:off x="492294" y="1556414"/>
            <a:ext cx="3916928" cy="3854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Gain knowledge of seagrass structure.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it uses photosynthesis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produce oxygen for humans to breathe.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able to describe some of the factors that can impact its growth.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8547732B-3DFE-9F41-BE6B-358CEDC87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532" y="1336478"/>
            <a:ext cx="1815177" cy="32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0660CC5-65E6-2D47-8576-3BBFC2B46A7C}"/>
              </a:ext>
            </a:extLst>
          </p:cNvPr>
          <p:cNvSpPr txBox="1">
            <a:spLocks/>
          </p:cNvSpPr>
          <p:nvPr/>
        </p:nvSpPr>
        <p:spPr>
          <a:xfrm>
            <a:off x="642194" y="1556415"/>
            <a:ext cx="2562181" cy="986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Seagrass/</a:t>
            </a:r>
            <a:r>
              <a:rPr lang="en-GB" sz="2200" b="1" dirty="0" err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SailGP</a:t>
            </a:r>
            <a:endParaRPr lang="en-GB" sz="2200" b="1" dirty="0">
              <a:solidFill>
                <a:srgbClr val="00CB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EA3116-1ABF-414F-86D6-691E8EC47828}"/>
              </a:ext>
            </a:extLst>
          </p:cNvPr>
          <p:cNvGrpSpPr/>
          <p:nvPr/>
        </p:nvGrpSpPr>
        <p:grpSpPr>
          <a:xfrm>
            <a:off x="3426812" y="1186581"/>
            <a:ext cx="5338376" cy="4484835"/>
            <a:chOff x="3426812" y="1186581"/>
            <a:chExt cx="5338376" cy="4484835"/>
          </a:xfrm>
        </p:grpSpPr>
        <p:pic>
          <p:nvPicPr>
            <p:cNvPr id="5" name="Picture 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66989F3-5A07-F340-9F66-13CB68E09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074" y="1363775"/>
              <a:ext cx="4893501" cy="275415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8B6B74-E05E-9843-9AA9-C7CAF1862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6812" y="1186581"/>
              <a:ext cx="5338376" cy="4484835"/>
            </a:xfrm>
            <a:prstGeom prst="rect">
              <a:avLst/>
            </a:prstGeom>
          </p:spPr>
        </p:pic>
      </p:grpSp>
      <p:pic>
        <p:nvPicPr>
          <p:cNvPr id="7" name="Online Media 6" descr="Seagrass and Photosynthesis">
            <a:hlinkClick r:id="" action="ppaction://media"/>
            <a:extLst>
              <a:ext uri="{FF2B5EF4-FFF2-40B4-BE49-F238E27FC236}">
                <a16:creationId xmlns:a16="http://schemas.microsoft.com/office/drawing/2014/main" id="{0D070946-B720-4B4D-9C2A-26C7DA2C01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4BF5AC-720D-40AB-B4CE-EFF0352C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344" y="1913689"/>
            <a:ext cx="6269939" cy="319433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16E1CD-DC46-2A45-8D61-16798E32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95" y="1444220"/>
            <a:ext cx="5092404" cy="4867420"/>
          </a:xfrm>
        </p:spPr>
        <p:txBody>
          <a:bodyPr/>
          <a:lstStyle/>
          <a:p>
            <a:pPr marL="0" indent="0">
              <a:buClr>
                <a:srgbClr val="00CBFF"/>
              </a:buClr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seagrass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Seagrass is a plant which grows in many areas of the world’s oceans.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There are around 60 different species of marine seagrasses.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They are found growing in areas of sandy and muddy sea bed.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It is the only flowering plant that grows in the ocean. </a:t>
            </a:r>
          </a:p>
          <a:p>
            <a:pPr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It requires light to photosynthesise and provide energy for growth.</a:t>
            </a:r>
          </a:p>
          <a:p>
            <a:pPr>
              <a:buFontTx/>
              <a:buChar char="-"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8B4BEF-CF13-EF43-8321-BC70C5CC9F65}"/>
              </a:ext>
            </a:extLst>
          </p:cNvPr>
          <p:cNvSpPr/>
          <p:nvPr/>
        </p:nvSpPr>
        <p:spPr>
          <a:xfrm>
            <a:off x="9322317" y="1275913"/>
            <a:ext cx="1547575" cy="154757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4CD1CF-0ED2-4B4E-8CA7-6F7A8157AC8A}"/>
              </a:ext>
            </a:extLst>
          </p:cNvPr>
          <p:cNvSpPr/>
          <p:nvPr/>
        </p:nvSpPr>
        <p:spPr>
          <a:xfrm>
            <a:off x="7851182" y="5172253"/>
            <a:ext cx="191124" cy="191124"/>
          </a:xfrm>
          <a:prstGeom prst="rect">
            <a:avLst/>
          </a:prstGeom>
          <a:solidFill>
            <a:srgbClr val="76C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8F4A701-5AAD-4640-BE29-52AE1414F695}"/>
              </a:ext>
            </a:extLst>
          </p:cNvPr>
          <p:cNvSpPr txBox="1">
            <a:spLocks/>
          </p:cNvSpPr>
          <p:nvPr/>
        </p:nvSpPr>
        <p:spPr>
          <a:xfrm>
            <a:off x="7984048" y="5193193"/>
            <a:ext cx="419803" cy="1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None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endParaRPr lang="en-GB" sz="1000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8DFFF3-7D00-F343-BC57-93BBCE50B74C}"/>
              </a:ext>
            </a:extLst>
          </p:cNvPr>
          <p:cNvSpPr/>
          <p:nvPr/>
        </p:nvSpPr>
        <p:spPr>
          <a:xfrm>
            <a:off x="8345593" y="5175743"/>
            <a:ext cx="191124" cy="191124"/>
          </a:xfrm>
          <a:prstGeom prst="rect">
            <a:avLst/>
          </a:prstGeom>
          <a:solidFill>
            <a:srgbClr val="0FB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D008EB1-B10D-A64E-AE47-B2483EB0F548}"/>
              </a:ext>
            </a:extLst>
          </p:cNvPr>
          <p:cNvSpPr txBox="1">
            <a:spLocks/>
          </p:cNvSpPr>
          <p:nvPr/>
        </p:nvSpPr>
        <p:spPr>
          <a:xfrm>
            <a:off x="8478459" y="5196683"/>
            <a:ext cx="419803" cy="1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None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3-6</a:t>
            </a:r>
            <a:endParaRPr lang="en-GB" sz="1000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7AC9D1-594D-3843-9812-7418DAE1DD9A}"/>
              </a:ext>
            </a:extLst>
          </p:cNvPr>
          <p:cNvSpPr/>
          <p:nvPr/>
        </p:nvSpPr>
        <p:spPr>
          <a:xfrm>
            <a:off x="8840004" y="5173998"/>
            <a:ext cx="191124" cy="191124"/>
          </a:xfrm>
          <a:prstGeom prst="rect">
            <a:avLst/>
          </a:prstGeom>
          <a:solidFill>
            <a:srgbClr val="278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F8A2467-96EC-5646-B3FB-DE2BEC2637FD}"/>
              </a:ext>
            </a:extLst>
          </p:cNvPr>
          <p:cNvSpPr txBox="1">
            <a:spLocks/>
          </p:cNvSpPr>
          <p:nvPr/>
        </p:nvSpPr>
        <p:spPr>
          <a:xfrm>
            <a:off x="8972870" y="5194938"/>
            <a:ext cx="419803" cy="1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None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7-9</a:t>
            </a:r>
            <a:endParaRPr lang="en-GB" sz="1000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BF3EE8-CAF3-0447-9B6D-379D556F9BB3}"/>
              </a:ext>
            </a:extLst>
          </p:cNvPr>
          <p:cNvSpPr/>
          <p:nvPr/>
        </p:nvSpPr>
        <p:spPr>
          <a:xfrm>
            <a:off x="9340323" y="5172253"/>
            <a:ext cx="191124" cy="191124"/>
          </a:xfrm>
          <a:prstGeom prst="rect">
            <a:avLst/>
          </a:prstGeom>
          <a:solidFill>
            <a:srgbClr val="166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0F791F6-3BE5-D343-AF52-7C0A7054CBBB}"/>
              </a:ext>
            </a:extLst>
          </p:cNvPr>
          <p:cNvSpPr txBox="1">
            <a:spLocks/>
          </p:cNvSpPr>
          <p:nvPr/>
        </p:nvSpPr>
        <p:spPr>
          <a:xfrm>
            <a:off x="9473189" y="5193193"/>
            <a:ext cx="576914" cy="1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None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10-11</a:t>
            </a:r>
            <a:endParaRPr lang="en-GB" sz="1000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E4ABF5-FFDC-2F44-B2B2-1322F90B2F28}"/>
              </a:ext>
            </a:extLst>
          </p:cNvPr>
          <p:cNvSpPr/>
          <p:nvPr/>
        </p:nvSpPr>
        <p:spPr>
          <a:xfrm>
            <a:off x="9950973" y="5172253"/>
            <a:ext cx="191124" cy="191124"/>
          </a:xfrm>
          <a:prstGeom prst="rect">
            <a:avLst/>
          </a:prstGeom>
          <a:solidFill>
            <a:srgbClr val="14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38CA2FA-F8A8-B24D-A9F9-3E01566C721D}"/>
              </a:ext>
            </a:extLst>
          </p:cNvPr>
          <p:cNvSpPr txBox="1">
            <a:spLocks/>
          </p:cNvSpPr>
          <p:nvPr/>
        </p:nvSpPr>
        <p:spPr>
          <a:xfrm>
            <a:off x="10083839" y="5193193"/>
            <a:ext cx="606851" cy="191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None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12-15</a:t>
            </a:r>
            <a:endParaRPr lang="en-GB" sz="1000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67A0E2E-841B-1645-922A-661D0B575091}"/>
              </a:ext>
            </a:extLst>
          </p:cNvPr>
          <p:cNvSpPr txBox="1">
            <a:spLocks/>
          </p:cNvSpPr>
          <p:nvPr/>
        </p:nvSpPr>
        <p:spPr>
          <a:xfrm>
            <a:off x="7746811" y="4880149"/>
            <a:ext cx="694896" cy="2453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CBFF"/>
              </a:buClr>
              <a:buNone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en-GB" sz="1000"/>
          </a:p>
          <a:p>
            <a:pPr>
              <a:buFontTx/>
              <a:buChar char="-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6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9DBECB6-78F9-FE4F-AFC6-3EDE38B16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374" y="1337407"/>
            <a:ext cx="3730758" cy="34239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C5BCE4-3385-7C4C-9411-EBFA35D2A4A6}"/>
              </a:ext>
            </a:extLst>
          </p:cNvPr>
          <p:cNvSpPr txBox="1">
            <a:spLocks/>
          </p:cNvSpPr>
          <p:nvPr/>
        </p:nvSpPr>
        <p:spPr>
          <a:xfrm>
            <a:off x="488795" y="1444219"/>
            <a:ext cx="3263604" cy="447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Correct answers</a:t>
            </a:r>
          </a:p>
          <a:p>
            <a:pPr marL="0" indent="0">
              <a:lnSpc>
                <a:spcPct val="100000"/>
              </a:lnSpc>
              <a:buClr>
                <a:srgbClr val="00CBFF"/>
              </a:buClr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Seagrass activity</a:t>
            </a:r>
          </a:p>
          <a:p>
            <a:pPr>
              <a:lnSpc>
                <a:spcPct val="10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In this activity you need to identify the parts of the seagrass plant and add the names of the organs.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What do you think the function of the organs are?</a:t>
            </a:r>
          </a:p>
          <a:p>
            <a:pPr>
              <a:buFontTx/>
              <a:buChar char="-"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0C954-DC11-9A45-BEB0-9216C38DF9CF}"/>
              </a:ext>
            </a:extLst>
          </p:cNvPr>
          <p:cNvSpPr/>
          <p:nvPr/>
        </p:nvSpPr>
        <p:spPr>
          <a:xfrm>
            <a:off x="9270971" y="4849482"/>
            <a:ext cx="1673170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73D1FD-88A8-AA4B-9771-216053AD3411}"/>
              </a:ext>
            </a:extLst>
          </p:cNvPr>
          <p:cNvCxnSpPr>
            <a:cxnSpLocks/>
          </p:cNvCxnSpPr>
          <p:nvPr/>
        </p:nvCxnSpPr>
        <p:spPr>
          <a:xfrm flipV="1">
            <a:off x="9223141" y="2013595"/>
            <a:ext cx="599336" cy="1"/>
          </a:xfrm>
          <a:prstGeom prst="straightConnector1">
            <a:avLst/>
          </a:prstGeom>
          <a:ln w="25400">
            <a:solidFill>
              <a:srgbClr val="00CB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EBF4B-2182-E746-B3D9-D399A2A38A6F}"/>
              </a:ext>
            </a:extLst>
          </p:cNvPr>
          <p:cNvSpPr/>
          <p:nvPr/>
        </p:nvSpPr>
        <p:spPr>
          <a:xfrm>
            <a:off x="5027351" y="4839874"/>
            <a:ext cx="13891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Seabed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98DF57-35F0-A843-A7CC-CF4F2CD82CFB}"/>
              </a:ext>
            </a:extLst>
          </p:cNvPr>
          <p:cNvCxnSpPr>
            <a:cxnSpLocks/>
          </p:cNvCxnSpPr>
          <p:nvPr/>
        </p:nvCxnSpPr>
        <p:spPr>
          <a:xfrm flipV="1">
            <a:off x="5431465" y="4045746"/>
            <a:ext cx="494942" cy="1"/>
          </a:xfrm>
          <a:prstGeom prst="straightConnector1">
            <a:avLst/>
          </a:prstGeom>
          <a:ln w="25400">
            <a:solidFill>
              <a:srgbClr val="00CB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F2CDDC9-8708-2F4B-8681-600E2F961A05}"/>
              </a:ext>
            </a:extLst>
          </p:cNvPr>
          <p:cNvSpPr/>
          <p:nvPr/>
        </p:nvSpPr>
        <p:spPr>
          <a:xfrm>
            <a:off x="8391101" y="5394315"/>
            <a:ext cx="13891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Rhizome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451F39-7546-8247-ABBB-9794C6D964C2}"/>
              </a:ext>
            </a:extLst>
          </p:cNvPr>
          <p:cNvCxnSpPr>
            <a:cxnSpLocks/>
          </p:cNvCxnSpPr>
          <p:nvPr/>
        </p:nvCxnSpPr>
        <p:spPr>
          <a:xfrm flipV="1">
            <a:off x="5431465" y="4199836"/>
            <a:ext cx="494942" cy="1"/>
          </a:xfrm>
          <a:prstGeom prst="straightConnector1">
            <a:avLst/>
          </a:prstGeom>
          <a:ln w="25400">
            <a:solidFill>
              <a:srgbClr val="00CB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650BF47-CFB5-4E49-B8FB-CE1D6A22091C}"/>
              </a:ext>
            </a:extLst>
          </p:cNvPr>
          <p:cNvSpPr/>
          <p:nvPr/>
        </p:nvSpPr>
        <p:spPr>
          <a:xfrm>
            <a:off x="6096000" y="5384782"/>
            <a:ext cx="13406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905463-8FB2-1945-B763-2A0A0D37A1B1}"/>
              </a:ext>
            </a:extLst>
          </p:cNvPr>
          <p:cNvCxnSpPr>
            <a:cxnSpLocks/>
          </p:cNvCxnSpPr>
          <p:nvPr/>
        </p:nvCxnSpPr>
        <p:spPr>
          <a:xfrm flipV="1">
            <a:off x="9461431" y="4395249"/>
            <a:ext cx="599336" cy="1"/>
          </a:xfrm>
          <a:prstGeom prst="straightConnector1">
            <a:avLst/>
          </a:prstGeom>
          <a:ln w="25400">
            <a:solidFill>
              <a:srgbClr val="00CB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F7F9AE-6768-F144-8E2A-D16CAA797DDA}"/>
              </a:ext>
            </a:extLst>
          </p:cNvPr>
          <p:cNvCxnSpPr>
            <a:cxnSpLocks/>
          </p:cNvCxnSpPr>
          <p:nvPr/>
        </p:nvCxnSpPr>
        <p:spPr>
          <a:xfrm>
            <a:off x="5539414" y="2195387"/>
            <a:ext cx="601808" cy="1100"/>
          </a:xfrm>
          <a:prstGeom prst="straightConnector1">
            <a:avLst/>
          </a:prstGeom>
          <a:ln w="25400">
            <a:solidFill>
              <a:srgbClr val="00CB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07E4D3E-8F0A-574A-BAC3-9E4AF34F56AD}"/>
              </a:ext>
            </a:extLst>
          </p:cNvPr>
          <p:cNvSpPr/>
          <p:nvPr/>
        </p:nvSpPr>
        <p:spPr>
          <a:xfrm>
            <a:off x="7149161" y="4839875"/>
            <a:ext cx="13891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71C2EB-AA1F-1544-8980-FF57112A4D0F}"/>
              </a:ext>
            </a:extLst>
          </p:cNvPr>
          <p:cNvSpPr/>
          <p:nvPr/>
        </p:nvSpPr>
        <p:spPr>
          <a:xfrm>
            <a:off x="4136946" y="2015144"/>
            <a:ext cx="1389185" cy="360485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F7137F-E7B5-0A44-B1CC-F2CFE894A487}"/>
              </a:ext>
            </a:extLst>
          </p:cNvPr>
          <p:cNvSpPr/>
          <p:nvPr/>
        </p:nvSpPr>
        <p:spPr>
          <a:xfrm>
            <a:off x="4116809" y="3683023"/>
            <a:ext cx="1389185" cy="360485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67C26-172C-3E4A-BBFD-681EB19BBACF}"/>
              </a:ext>
            </a:extLst>
          </p:cNvPr>
          <p:cNvSpPr/>
          <p:nvPr/>
        </p:nvSpPr>
        <p:spPr>
          <a:xfrm>
            <a:off x="4116934" y="4199836"/>
            <a:ext cx="1389185" cy="360485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A95808-DA85-2646-8737-73B254485257}"/>
              </a:ext>
            </a:extLst>
          </p:cNvPr>
          <p:cNvSpPr/>
          <p:nvPr/>
        </p:nvSpPr>
        <p:spPr>
          <a:xfrm>
            <a:off x="9822477" y="1833051"/>
            <a:ext cx="1389185" cy="360485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15A5F4-8CD1-4441-B749-F4215A65732F}"/>
              </a:ext>
            </a:extLst>
          </p:cNvPr>
          <p:cNvSpPr/>
          <p:nvPr/>
        </p:nvSpPr>
        <p:spPr>
          <a:xfrm>
            <a:off x="10060767" y="4199742"/>
            <a:ext cx="1389185" cy="360485"/>
          </a:xfrm>
          <a:prstGeom prst="rect">
            <a:avLst/>
          </a:prstGeom>
          <a:noFill/>
          <a:ln w="28575">
            <a:solidFill>
              <a:srgbClr val="00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6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9DBECB6-78F9-FE4F-AFC6-3EDE38B16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374" y="1337407"/>
            <a:ext cx="3730758" cy="34239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C5BCE4-3385-7C4C-9411-EBFA35D2A4A6}"/>
              </a:ext>
            </a:extLst>
          </p:cNvPr>
          <p:cNvSpPr txBox="1">
            <a:spLocks/>
          </p:cNvSpPr>
          <p:nvPr/>
        </p:nvSpPr>
        <p:spPr>
          <a:xfrm>
            <a:off x="488795" y="1444219"/>
            <a:ext cx="3263604" cy="447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00CBFF"/>
              </a:buClr>
              <a:buNone/>
            </a:pP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Correct answers</a:t>
            </a:r>
          </a:p>
          <a:p>
            <a:pPr marL="0" indent="0">
              <a:lnSpc>
                <a:spcPct val="100000"/>
              </a:lnSpc>
              <a:buClr>
                <a:srgbClr val="00CBFF"/>
              </a:buClr>
              <a:buFont typeface="Arial" panose="020B0604020202020204" pitchFamily="34" charset="0"/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Seagrass activity</a:t>
            </a:r>
          </a:p>
          <a:p>
            <a:pPr>
              <a:lnSpc>
                <a:spcPct val="100000"/>
              </a:lnSpc>
              <a:buClr>
                <a:srgbClr val="00CBFF"/>
              </a:buClr>
              <a:buFont typeface="Wingdings" pitchFamily="2" charset="2"/>
              <a:buChar char="§"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In this activity you need to identify the parts of the seagrass plant and add the names of the organs.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b="1">
                <a:solidFill>
                  <a:srgbClr val="00C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What do you think the function of the organs are?</a:t>
            </a:r>
          </a:p>
          <a:p>
            <a:pPr>
              <a:buFontTx/>
              <a:buChar char="-"/>
            </a:pP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73D1FD-88A8-AA4B-9771-216053AD3411}"/>
              </a:ext>
            </a:extLst>
          </p:cNvPr>
          <p:cNvCxnSpPr>
            <a:cxnSpLocks/>
          </p:cNvCxnSpPr>
          <p:nvPr/>
        </p:nvCxnSpPr>
        <p:spPr>
          <a:xfrm flipV="1">
            <a:off x="9223141" y="2013595"/>
            <a:ext cx="599336" cy="1"/>
          </a:xfrm>
          <a:prstGeom prst="straightConnector1">
            <a:avLst/>
          </a:prstGeom>
          <a:ln w="25400">
            <a:solidFill>
              <a:srgbClr val="00CB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98DF57-35F0-A843-A7CC-CF4F2CD82CFB}"/>
              </a:ext>
            </a:extLst>
          </p:cNvPr>
          <p:cNvCxnSpPr>
            <a:cxnSpLocks/>
          </p:cNvCxnSpPr>
          <p:nvPr/>
        </p:nvCxnSpPr>
        <p:spPr>
          <a:xfrm flipV="1">
            <a:off x="5431465" y="4045746"/>
            <a:ext cx="494942" cy="1"/>
          </a:xfrm>
          <a:prstGeom prst="straightConnector1">
            <a:avLst/>
          </a:prstGeom>
          <a:ln w="25400">
            <a:solidFill>
              <a:srgbClr val="00CB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451F39-7546-8247-ABBB-9794C6D964C2}"/>
              </a:ext>
            </a:extLst>
          </p:cNvPr>
          <p:cNvCxnSpPr>
            <a:cxnSpLocks/>
          </p:cNvCxnSpPr>
          <p:nvPr/>
        </p:nvCxnSpPr>
        <p:spPr>
          <a:xfrm flipV="1">
            <a:off x="5431465" y="4199836"/>
            <a:ext cx="494942" cy="1"/>
          </a:xfrm>
          <a:prstGeom prst="straightConnector1">
            <a:avLst/>
          </a:prstGeom>
          <a:ln w="25400">
            <a:solidFill>
              <a:srgbClr val="00CB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905463-8FB2-1945-B763-2A0A0D37A1B1}"/>
              </a:ext>
            </a:extLst>
          </p:cNvPr>
          <p:cNvCxnSpPr>
            <a:cxnSpLocks/>
          </p:cNvCxnSpPr>
          <p:nvPr/>
        </p:nvCxnSpPr>
        <p:spPr>
          <a:xfrm flipV="1">
            <a:off x="9461431" y="4395249"/>
            <a:ext cx="599336" cy="1"/>
          </a:xfrm>
          <a:prstGeom prst="straightConnector1">
            <a:avLst/>
          </a:prstGeom>
          <a:ln w="25400">
            <a:solidFill>
              <a:srgbClr val="00CB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F7F9AE-6768-F144-8E2A-D16CAA797DDA}"/>
              </a:ext>
            </a:extLst>
          </p:cNvPr>
          <p:cNvCxnSpPr>
            <a:cxnSpLocks/>
          </p:cNvCxnSpPr>
          <p:nvPr/>
        </p:nvCxnSpPr>
        <p:spPr>
          <a:xfrm>
            <a:off x="5539414" y="2195387"/>
            <a:ext cx="601808" cy="1100"/>
          </a:xfrm>
          <a:prstGeom prst="straightConnector1">
            <a:avLst/>
          </a:prstGeom>
          <a:ln w="25400">
            <a:solidFill>
              <a:srgbClr val="00CB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BFF8F72-2CF7-234D-B141-3712DE8152F0}"/>
              </a:ext>
            </a:extLst>
          </p:cNvPr>
          <p:cNvSpPr/>
          <p:nvPr/>
        </p:nvSpPr>
        <p:spPr>
          <a:xfrm>
            <a:off x="9822477" y="1833051"/>
            <a:ext cx="1673170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B9D982-9E87-C94D-94E5-7A060CABB303}"/>
              </a:ext>
            </a:extLst>
          </p:cNvPr>
          <p:cNvSpPr/>
          <p:nvPr/>
        </p:nvSpPr>
        <p:spPr>
          <a:xfrm>
            <a:off x="4143587" y="2013293"/>
            <a:ext cx="13891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E84B73-0956-4042-BAA8-DA896A76E3EF}"/>
              </a:ext>
            </a:extLst>
          </p:cNvPr>
          <p:cNvSpPr/>
          <p:nvPr/>
        </p:nvSpPr>
        <p:spPr>
          <a:xfrm>
            <a:off x="4120766" y="3697863"/>
            <a:ext cx="13891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Seabed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9381D14-3657-5242-8F36-4E57153CF4A7}"/>
              </a:ext>
            </a:extLst>
          </p:cNvPr>
          <p:cNvSpPr/>
          <p:nvPr/>
        </p:nvSpPr>
        <p:spPr>
          <a:xfrm>
            <a:off x="4116808" y="4188522"/>
            <a:ext cx="13891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E85E1D-F6BE-254D-BC12-B275C34CA5E9}"/>
              </a:ext>
            </a:extLst>
          </p:cNvPr>
          <p:cNvSpPr/>
          <p:nvPr/>
        </p:nvSpPr>
        <p:spPr>
          <a:xfrm>
            <a:off x="10060767" y="4199742"/>
            <a:ext cx="1389185" cy="360485"/>
          </a:xfrm>
          <a:prstGeom prst="rect">
            <a:avLst/>
          </a:prstGeom>
          <a:solidFill>
            <a:srgbClr val="00C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302159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P_L1_powerpoint_V1_proofed_AW" id="{79A8499E-428E-9449-8DFD-50EB0A0B669E}" vid="{73C15DDC-12B4-2141-84DC-59E58129D6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2386262900E489A061346DC7B7A48" ma:contentTypeVersion="13" ma:contentTypeDescription="Create a new document." ma:contentTypeScope="" ma:versionID="5934bec3fcb828db2262d7a84854eb5c">
  <xsd:schema xmlns:xsd="http://www.w3.org/2001/XMLSchema" xmlns:xs="http://www.w3.org/2001/XMLSchema" xmlns:p="http://schemas.microsoft.com/office/2006/metadata/properties" xmlns:ns2="4b31ba56-69c9-4f7b-a39a-403e4e2674f0" xmlns:ns3="49db2f9b-a592-452f-a9b5-f90c48491e0e" targetNamespace="http://schemas.microsoft.com/office/2006/metadata/properties" ma:root="true" ma:fieldsID="2a8552d0b3d08fc1d9db147152a63dfc" ns2:_="" ns3:_="">
    <xsd:import namespace="4b31ba56-69c9-4f7b-a39a-403e4e2674f0"/>
    <xsd:import namespace="49db2f9b-a592-452f-a9b5-f90c48491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2:MediaServiceOCR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1ba56-69c9-4f7b-a39a-403e4e267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b2f9b-a592-452f-a9b5-f90c48491e0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9db2f9b-a592-452f-a9b5-f90c48491e0e">
      <UserInfo>
        <DisplayName>Jo Grindley</DisplayName>
        <AccountId>63</AccountId>
        <AccountType/>
      </UserInfo>
      <UserInfo>
        <DisplayName>Bex Worthington</DisplayName>
        <AccountId>15</AccountId>
        <AccountType/>
      </UserInfo>
      <UserInfo>
        <DisplayName>Luisa Parsons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C74395-C7D1-4EBC-8AFF-0C0D59943E51}"/>
</file>

<file path=customXml/itemProps2.xml><?xml version="1.0" encoding="utf-8"?>
<ds:datastoreItem xmlns:ds="http://schemas.openxmlformats.org/officeDocument/2006/customXml" ds:itemID="{56A4572C-CDF4-4378-A58E-3064F0199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A37D3-1ECA-4908-BBBE-3F820C431B9C}">
  <ds:schemaRefs>
    <ds:schemaRef ds:uri="http://schemas.microsoft.com/office/infopath/2007/PartnerControls"/>
    <ds:schemaRef ds:uri="9c6bb132-2269-4c3d-8f66-e699c1f3120e"/>
    <ds:schemaRef ds:uri="http://purl.org/dc/dcmitype/"/>
    <ds:schemaRef ds:uri="http://schemas.microsoft.com/office/2006/documentManagement/types"/>
    <ds:schemaRef ds:uri="cff1edd0-e6bc-45d0-bd14-322dfa7ea79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1066</Words>
  <Application>Microsoft Macintosh PowerPoint</Application>
  <PresentationFormat>Widescreen</PresentationFormat>
  <Paragraphs>140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Wingdings</vt:lpstr>
      <vt:lpstr>Calibri Light</vt:lpstr>
      <vt:lpstr>Office Theme</vt:lpstr>
      <vt:lpstr>PowerPoint Presentation</vt:lpstr>
      <vt:lpstr>Big question: How can plants help  combat climate change?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question: How can plants help combat climate change?  </dc:title>
  <dc:creator>Luisa Parsons</dc:creator>
  <cp:lastModifiedBy>Jenny Preston</cp:lastModifiedBy>
  <cp:revision>3</cp:revision>
  <dcterms:created xsi:type="dcterms:W3CDTF">2021-06-02T14:25:53Z</dcterms:created>
  <dcterms:modified xsi:type="dcterms:W3CDTF">2021-06-08T08:36:18Z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0x0101003F22386262900E489A061346DC7B7A48</vt:lpwstr>
  </property>
</Properties>
</file>