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Johnson" initials="RJ" lastIdx="4" clrIdx="0">
    <p:extLst>
      <p:ext uri="{19B8F6BF-5375-455C-9EA6-DF929625EA0E}">
        <p15:presenceInfo xmlns:p15="http://schemas.microsoft.com/office/powerpoint/2012/main" userId="S::richard.johnson@childrenssociety.org.uk::24abd340-d7c4-4be8-89d6-80e4ddac96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7"/>
    <p:restoredTop sz="94720"/>
  </p:normalViewPr>
  <p:slideViewPr>
    <p:cSldViewPr snapToGrid="0">
      <p:cViewPr varScale="1">
        <p:scale>
          <a:sx n="61" d="100"/>
          <a:sy n="61" d="100"/>
        </p:scale>
        <p:origin x="89"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39" name="Shape 2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channel/UCdxC6XnyyiY9_1kqJWAmHrQ"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lvl1pPr>
              <a:defRPr sz="1200" b="1"/>
            </a:lvl1pPr>
          </a:lstStyle>
          <a:p>
            <a:r>
              <a:t>Teacher notes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t>This the the ultimate goal for the end of the 2</a:t>
            </a:r>
            <a:r>
              <a:rPr baseline="30000"/>
              <a:t>nd</a:t>
            </a:r>
            <a:r>
              <a:t> lesson </a:t>
            </a:r>
          </a:p>
          <a:p>
            <a:pPr>
              <a:defRPr sz="1200">
                <a:latin typeface="Calibri"/>
                <a:ea typeface="Calibri"/>
                <a:cs typeface="Calibri"/>
                <a:sym typeface="Calibri"/>
              </a:defRPr>
            </a:pPr>
            <a:endParaRPr/>
          </a:p>
          <a:p>
            <a:pPr>
              <a:defRPr sz="1200">
                <a:latin typeface="Calibri"/>
                <a:ea typeface="Calibri"/>
                <a:cs typeface="Calibri"/>
                <a:sym typeface="Calibri"/>
              </a:defRPr>
            </a:pPr>
            <a:r>
              <a:t>Introduced now to see the link between what they are learning and what they will have to apply their knowledge to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a:defRPr b="1"/>
            </a:pPr>
            <a:r>
              <a:t>Teacher notes: </a:t>
            </a:r>
            <a:endParaRPr sz="1200" b="0">
              <a:latin typeface="Calibri"/>
              <a:ea typeface="Calibri"/>
              <a:cs typeface="Calibri"/>
              <a:sym typeface="Calibri"/>
            </a:endParaRPr>
          </a:p>
          <a:p>
            <a:pPr>
              <a:defRPr b="1"/>
            </a:pPr>
            <a:endParaRPr sz="1200" b="0">
              <a:latin typeface="Calibri"/>
              <a:ea typeface="Calibri"/>
              <a:cs typeface="Calibri"/>
              <a:sym typeface="Calibri"/>
            </a:endParaRPr>
          </a:p>
          <a:p>
            <a:r>
              <a:t>Just highlighting the key skills that students must know to be able to complete the tasks set</a:t>
            </a:r>
            <a:endParaRPr sz="1200">
              <a:latin typeface="Calibri"/>
              <a:ea typeface="Calibri"/>
              <a:cs typeface="Calibri"/>
              <a:sym typeface="Calibri"/>
            </a:endParaRPr>
          </a:p>
          <a:p>
            <a:endParaRPr sz="1200">
              <a:latin typeface="Calibri"/>
              <a:ea typeface="Calibri"/>
              <a:cs typeface="Calibri"/>
              <a:sym typeface="Calibri"/>
            </a:endParaRPr>
          </a:p>
          <a:p>
            <a:r>
              <a:t>Outlining what skills they will learn in these lessons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b="1" dirty="0"/>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rPr dirty="0"/>
              <a:t>Talk about grid lines to make it neat</a:t>
            </a:r>
            <a:r>
              <a:rPr lang="en-US" dirty="0"/>
              <a:t> </a:t>
            </a:r>
          </a:p>
          <a:p>
            <a:pPr>
              <a:defRPr sz="1200">
                <a:latin typeface="Calibri"/>
                <a:ea typeface="Calibri"/>
                <a:cs typeface="Calibri"/>
                <a:sym typeface="Calibri"/>
              </a:defRPr>
            </a:pPr>
            <a:endParaRPr lang="en-US"/>
          </a:p>
          <a:p>
            <a:pPr>
              <a:defRPr sz="1200">
                <a:latin typeface="Calibri"/>
                <a:ea typeface="Calibri"/>
                <a:cs typeface="Calibri"/>
                <a:sym typeface="Calibri"/>
              </a:defRPr>
            </a:pPr>
            <a:r>
              <a:rPr dirty="0"/>
              <a:t>Titles in bold</a:t>
            </a:r>
            <a:r>
              <a:rPr lang="en-US" dirty="0"/>
              <a:t> </a:t>
            </a: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r>
              <a:rPr dirty="0"/>
              <a:t>Wrap text to fit in one box</a:t>
            </a:r>
            <a:r>
              <a:rPr lang="en-US" dirty="0"/>
              <a:t> </a:t>
            </a: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r>
              <a:rPr dirty="0"/>
              <a:t>Adjusting the size of columns to fit the writing</a:t>
            </a:r>
            <a:r>
              <a:rPr lang="en-US" dirty="0"/>
              <a:t> </a:t>
            </a: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r>
              <a:rPr dirty="0"/>
              <a:t>Centering words- personal preference</a:t>
            </a:r>
          </a:p>
          <a:p>
            <a:pPr>
              <a:defRPr sz="1200">
                <a:latin typeface="Calibri"/>
                <a:ea typeface="Calibri"/>
                <a:cs typeface="Calibri"/>
                <a:sym typeface="Calibri"/>
              </a:defRPr>
            </a:pPr>
            <a:endParaRPr/>
          </a:p>
          <a:p>
            <a:pPr>
              <a:defRPr sz="1200">
                <a:latin typeface="Calibri"/>
                <a:ea typeface="Calibri"/>
                <a:cs typeface="Calibri"/>
                <a:sym typeface="Calibri"/>
              </a:defRPr>
            </a:pPr>
            <a:r>
              <a:rPr dirty="0"/>
              <a:t>Making it look neat so that someone else can follow your work</a:t>
            </a:r>
            <a:r>
              <a:rPr lang="en-US" dirty="0"/>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b="1" dirty="0"/>
              <a:t>Teacher notes</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Teaching how to work out the Sum of a list</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Simple explanation and pictures to show what is actually happening in </a:t>
            </a:r>
            <a:r>
              <a:rPr lang="en-GB" dirty="0"/>
              <a:t>Excel</a:t>
            </a:r>
            <a:endParaRPr dirty="0"/>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Could show them a real live version in </a:t>
            </a:r>
            <a:r>
              <a:rPr lang="en-GB" dirty="0"/>
              <a:t>Excel</a:t>
            </a:r>
            <a:r>
              <a:rPr lang="en-US" dirty="0"/>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xfrm>
            <a:off x="381000" y="685800"/>
            <a:ext cx="6096000" cy="3429000"/>
          </a:xfrm>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b="1" dirty="0"/>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rPr dirty="0"/>
              <a:t>Using auto sum as an easier quicker way – can be left out for high ability or used for low ability</a:t>
            </a:r>
            <a:r>
              <a:rPr lang="en-US" dirty="0"/>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381000" y="685800"/>
            <a:ext cx="6096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b="1" dirty="0"/>
              <a:t>Teacher notes</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Teaching how to work out the average of a list</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Simple explanation and pictures to show what is actually happening in </a:t>
            </a:r>
            <a:r>
              <a:rPr lang="en-GB" dirty="0"/>
              <a:t>Excel</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xfrm>
            <a:off x="381000" y="685800"/>
            <a:ext cx="6096000" cy="3429000"/>
          </a:xfrm>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pPr>
              <a:defRPr b="1"/>
            </a:pPr>
            <a:r>
              <a:rPr dirty="0"/>
              <a:t>Teacher notes </a:t>
            </a:r>
            <a:endParaRPr sz="1200" b="0" dirty="0">
              <a:latin typeface="Calibri"/>
              <a:ea typeface="Calibri"/>
              <a:cs typeface="Calibri"/>
              <a:sym typeface="Calibri"/>
            </a:endParaRPr>
          </a:p>
          <a:p>
            <a:r>
              <a:rPr dirty="0"/>
              <a:t>Student task is to make a shopping list – first of all doing everything manually and then doing it in </a:t>
            </a:r>
            <a:r>
              <a:rPr lang="en-GB" dirty="0"/>
              <a:t>Excel</a:t>
            </a:r>
            <a:r>
              <a:rPr dirty="0"/>
              <a:t> </a:t>
            </a:r>
            <a:endParaRPr sz="1200" dirty="0">
              <a:latin typeface="Calibri"/>
              <a:ea typeface="Calibri"/>
              <a:cs typeface="Calibri"/>
              <a:sym typeface="Calibri"/>
            </a:endParaRPr>
          </a:p>
          <a:p>
            <a:r>
              <a:rPr dirty="0"/>
              <a:t>The students will have to work out the sum of the shopping list and then the average of different items </a:t>
            </a:r>
            <a:endParaRPr sz="1200" dirty="0">
              <a:latin typeface="Calibri"/>
              <a:ea typeface="Calibri"/>
              <a:cs typeface="Calibri"/>
              <a:sym typeface="Calibri"/>
            </a:endParaRPr>
          </a:p>
          <a:p>
            <a:r>
              <a:rPr dirty="0"/>
              <a:t>They will also be asked to </a:t>
            </a:r>
            <a:r>
              <a:rPr dirty="0" err="1"/>
              <a:t>organise</a:t>
            </a:r>
            <a:r>
              <a:rPr dirty="0"/>
              <a:t> their spreadsheet in a specific manner.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xfrm>
            <a:off x="381000" y="685800"/>
            <a:ext cx="6096000" cy="3429000"/>
          </a:xfrm>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pPr>
              <a:defRPr b="1"/>
            </a:pPr>
            <a:r>
              <a:rPr dirty="0"/>
              <a:t>Teacher notes </a:t>
            </a:r>
            <a:endParaRPr sz="1200" b="0" dirty="0">
              <a:latin typeface="Calibri"/>
              <a:ea typeface="Calibri"/>
              <a:cs typeface="Calibri"/>
              <a:sym typeface="Calibri"/>
            </a:endParaRPr>
          </a:p>
          <a:p>
            <a:pPr marL="228600">
              <a:defRPr sz="1200"/>
            </a:pPr>
            <a:r>
              <a:rPr dirty="0"/>
              <a:t>- The learning objectives outlined in this slide are to inform students of the areas they are focusing on. </a:t>
            </a:r>
          </a:p>
          <a:p>
            <a:pPr marL="228600">
              <a:defRPr sz="1200"/>
            </a:pPr>
            <a:r>
              <a:rPr dirty="0"/>
              <a:t>- It also provides teachers with criteria for assessing progress.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381000" y="685800"/>
            <a:ext cx="60960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pPr>
              <a:defRPr b="1"/>
            </a:pPr>
            <a:r>
              <a:t>Teacher notes </a:t>
            </a:r>
            <a:endParaRPr sz="1200" b="0">
              <a:latin typeface="Calibri"/>
              <a:ea typeface="Calibri"/>
              <a:cs typeface="Calibri"/>
              <a:sym typeface="Calibri"/>
            </a:endParaRPr>
          </a:p>
          <a:p>
            <a:pPr>
              <a:defRPr b="1"/>
            </a:pPr>
            <a:endParaRPr sz="1200" b="0">
              <a:latin typeface="Calibri"/>
              <a:ea typeface="Calibri"/>
              <a:cs typeface="Calibri"/>
              <a:sym typeface="Calibri"/>
            </a:endParaRPr>
          </a:p>
          <a:p>
            <a:r>
              <a:t>This is for them to gauge the ease of automated programs – takes time to set up but then it does it all for you </a:t>
            </a:r>
            <a:endParaRPr sz="1200">
              <a:latin typeface="Calibri"/>
              <a:ea typeface="Calibri"/>
              <a:cs typeface="Calibri"/>
              <a:sym typeface="Calibri"/>
            </a:endParaRPr>
          </a:p>
          <a:p>
            <a:r>
              <a:t>Manually takes more time and may have to use a calculator if sums are not simple </a:t>
            </a:r>
            <a:endParaRPr sz="1200">
              <a:latin typeface="Calibri"/>
              <a:ea typeface="Calibri"/>
              <a:cs typeface="Calibri"/>
              <a:sym typeface="Calibri"/>
            </a:endParaRPr>
          </a:p>
          <a:p>
            <a:pPr>
              <a:defRPr b="1"/>
            </a:pP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381000" y="685800"/>
            <a:ext cx="6096000" cy="3429000"/>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a:defRPr sz="1200" b="1"/>
            </a:lvl1pPr>
          </a:lstStyle>
          <a:p>
            <a:r>
              <a:t>Teacher notes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b="1"/>
            </a:pPr>
            <a:r>
              <a:t>Teacher notes </a:t>
            </a:r>
            <a:endParaRPr sz="1600" b="0">
              <a:latin typeface="Calibri"/>
              <a:ea typeface="Calibri"/>
              <a:cs typeface="Calibri"/>
              <a:sym typeface="Calibri"/>
            </a:endParaRPr>
          </a:p>
          <a:p>
            <a:r>
              <a:t>- Slides 3 and 4 are optional and included to give background context on what ultimate Frisbee is and for pupils who want to know what Ultimate Frisbee is and idea of the game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1000" y="685800"/>
            <a:ext cx="6096000"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a:defRPr b="1"/>
            </a:pPr>
            <a:r>
              <a:t>Teacher notes </a:t>
            </a:r>
            <a:endParaRPr sz="1200" b="0">
              <a:latin typeface="Calibri"/>
              <a:ea typeface="Calibri"/>
              <a:cs typeface="Calibri"/>
              <a:sym typeface="Calibri"/>
            </a:endParaRPr>
          </a:p>
          <a:p>
            <a:pPr>
              <a:defRPr b="1"/>
            </a:pPr>
            <a:endParaRPr sz="1200" b="0">
              <a:latin typeface="Calibri"/>
              <a:ea typeface="Calibri"/>
              <a:cs typeface="Calibri"/>
              <a:sym typeface="Calibri"/>
            </a:endParaRPr>
          </a:p>
          <a:p>
            <a:r>
              <a:t>Same as previous lesson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xfrm>
            <a:off x="381000" y="685800"/>
            <a:ext cx="6096000" cy="3429000"/>
          </a:xfrm>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a:defRPr b="1"/>
            </a:pPr>
            <a:r>
              <a:rPr dirty="0"/>
              <a:t>Teacher notes:</a:t>
            </a:r>
            <a:endParaRPr sz="1200" b="0" dirty="0">
              <a:latin typeface="Calibri"/>
              <a:ea typeface="Calibri"/>
              <a:cs typeface="Calibri"/>
              <a:sym typeface="Calibri"/>
            </a:endParaRPr>
          </a:p>
          <a:p>
            <a:endParaRPr sz="1200" dirty="0">
              <a:latin typeface="Calibri"/>
              <a:ea typeface="Calibri"/>
              <a:cs typeface="Calibri"/>
              <a:sym typeface="Calibri"/>
            </a:endParaRPr>
          </a:p>
          <a:p>
            <a:r>
              <a:rPr dirty="0"/>
              <a:t>Brief recap of how to use the </a:t>
            </a:r>
            <a:r>
              <a:rPr lang="en-GB" dirty="0"/>
              <a:t>Excel</a:t>
            </a:r>
            <a:r>
              <a:rPr dirty="0"/>
              <a:t> functions </a:t>
            </a:r>
            <a:endParaRPr sz="1200" dirty="0">
              <a:latin typeface="Calibri"/>
              <a:ea typeface="Calibri"/>
              <a:cs typeface="Calibri"/>
              <a:sym typeface="Calibri"/>
            </a:endParaRPr>
          </a:p>
          <a:p>
            <a:endParaRPr sz="1200" dirty="0">
              <a:latin typeface="Calibri"/>
              <a:ea typeface="Calibri"/>
              <a:cs typeface="Calibri"/>
              <a:sym typeface="Calibri"/>
            </a:endParaRPr>
          </a:p>
          <a:p>
            <a:r>
              <a:rPr dirty="0"/>
              <a:t>They all have spreadsheet which is filled in with data they need to find the answers to the sum and the averages </a:t>
            </a:r>
            <a:endParaRPr sz="1200" dirty="0">
              <a:latin typeface="Calibri"/>
              <a:ea typeface="Calibri"/>
              <a:cs typeface="Calibri"/>
              <a:sym typeface="Calibri"/>
            </a:endParaRPr>
          </a:p>
          <a:p>
            <a:endParaRPr sz="1200" dirty="0">
              <a:latin typeface="Calibri"/>
              <a:ea typeface="Calibri"/>
              <a:cs typeface="Calibri"/>
              <a:sym typeface="Calibri"/>
            </a:endParaRPr>
          </a:p>
          <a:p>
            <a:r>
              <a:rPr dirty="0"/>
              <a:t>Take ideas – some top ability may have an idea of how they want to layout a spreadsheet and how they will find the averages and means</a:t>
            </a:r>
            <a:endParaRPr sz="1200" dirty="0">
              <a:latin typeface="Calibri"/>
              <a:ea typeface="Calibri"/>
              <a:cs typeface="Calibri"/>
              <a:sym typeface="Calibri"/>
            </a:endParaRPr>
          </a:p>
          <a:p>
            <a:endParaRPr sz="1200" dirty="0">
              <a:latin typeface="Calibri"/>
              <a:ea typeface="Calibri"/>
              <a:cs typeface="Calibri"/>
              <a:sym typeface="Calibri"/>
            </a:endParaRPr>
          </a:p>
          <a:p>
            <a:r>
              <a:rPr dirty="0"/>
              <a:t>Explanations available on next 3 slides hidden but can unhide depending if class need recap</a:t>
            </a:r>
            <a:endParaRPr sz="1200" dirty="0">
              <a:latin typeface="Calibri"/>
              <a:ea typeface="Calibri"/>
              <a:cs typeface="Calibri"/>
              <a:sym typeface="Calibri"/>
            </a:endParaRPr>
          </a:p>
          <a:p>
            <a:endParaRPr sz="1200" dirty="0">
              <a:latin typeface="Calibri"/>
              <a:ea typeface="Calibri"/>
              <a:cs typeface="Calibri"/>
              <a:sym typeface="Calibri"/>
            </a:endParaRPr>
          </a:p>
          <a:p>
            <a:r>
              <a:rPr dirty="0"/>
              <a:t>There is a help box on the spreadsheet this could be hidden before distributing and then if struggling guided to unhide to jog memory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xfrm>
            <a:off x="381000" y="685800"/>
            <a:ext cx="6096000" cy="3429000"/>
          </a:xfrm>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t>Spirit of the game score sheet taken from https://nswultimate.com.au/spirit-of-the-game</a:t>
            </a:r>
          </a:p>
          <a:p>
            <a:pPr>
              <a:defRPr sz="1200">
                <a:latin typeface="Calibri"/>
                <a:ea typeface="Calibri"/>
                <a:cs typeface="Calibri"/>
                <a:sym typeface="Calibri"/>
              </a:defRPr>
            </a:pPr>
            <a:endParaRPr/>
          </a:p>
          <a:p>
            <a:pPr>
              <a:defRPr sz="1200">
                <a:latin typeface="Calibri"/>
                <a:ea typeface="Calibri"/>
                <a:cs typeface="Calibri"/>
                <a:sym typeface="Calibri"/>
              </a:defRPr>
            </a:pPr>
            <a:r>
              <a:t>Recap of scoring system – Remind them of the task and how to spirit score </a:t>
            </a:r>
          </a:p>
          <a:p>
            <a:pPr>
              <a:defRPr sz="1200">
                <a:latin typeface="Calibri"/>
                <a:ea typeface="Calibri"/>
                <a:cs typeface="Calibri"/>
                <a:sym typeface="Calibri"/>
              </a:defRPr>
            </a:pPr>
            <a:endParaRPr/>
          </a:p>
          <a:p>
            <a:pPr>
              <a:defRPr sz="1200">
                <a:latin typeface="Calibri"/>
                <a:ea typeface="Calibri"/>
                <a:cs typeface="Calibri"/>
                <a:sym typeface="Calibri"/>
              </a:defRPr>
            </a:pPr>
            <a:r>
              <a:t>Explain this is a normally scoring sheet, it helps for teams to rank their opponents and to judge the games fairly. They all vote in a circle and the average is taken. </a:t>
            </a:r>
          </a:p>
          <a:p>
            <a:pPr>
              <a:defRPr sz="1200">
                <a:latin typeface="Calibri"/>
                <a:ea typeface="Calibri"/>
                <a:cs typeface="Calibri"/>
                <a:sym typeface="Calibri"/>
              </a:defRPr>
            </a:pPr>
            <a:r>
              <a:t>If a player votes 0 or 4 they must justify why they have given that score to the rest of the team</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Video to recap quickly the values of spirit of the game </a:t>
            </a:r>
          </a:p>
          <a:p>
            <a:pPr>
              <a:defRPr sz="1200">
                <a:latin typeface="Calibri"/>
                <a:ea typeface="Calibri"/>
                <a:cs typeface="Calibri"/>
                <a:sym typeface="Calibri"/>
              </a:defRPr>
            </a:pPr>
            <a:r>
              <a:t>https://www.youtube.com/watch?v=8puxi4_Vw74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381000" y="685800"/>
            <a:ext cx="6096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t>This the the ultimate goal for the end of the 2</a:t>
            </a:r>
            <a:r>
              <a:rPr baseline="30000"/>
              <a:t>nd</a:t>
            </a:r>
            <a:r>
              <a:t> lesson </a:t>
            </a:r>
          </a:p>
          <a:p>
            <a:pPr>
              <a:defRPr sz="1200">
                <a:latin typeface="Calibri"/>
                <a:ea typeface="Calibri"/>
                <a:cs typeface="Calibri"/>
                <a:sym typeface="Calibri"/>
              </a:defRPr>
            </a:pPr>
            <a:endParaRPr/>
          </a:p>
          <a:p>
            <a:pPr>
              <a:defRPr sz="1200">
                <a:latin typeface="Calibri"/>
                <a:ea typeface="Calibri"/>
                <a:cs typeface="Calibri"/>
                <a:sym typeface="Calibri"/>
              </a:defRPr>
            </a:pPr>
            <a:r>
              <a:t>Introduced now to see the link between what they are learning and what they will have to apply their knowledge to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xfrm>
            <a:off x="381000" y="685800"/>
            <a:ext cx="6096000" cy="3429000"/>
          </a:xfrm>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t>Overview of spreadsheet what should they be trying to achieve</a:t>
            </a:r>
          </a:p>
          <a:p>
            <a:pPr>
              <a:defRPr sz="1200">
                <a:latin typeface="Calibri"/>
                <a:ea typeface="Calibri"/>
                <a:cs typeface="Calibri"/>
                <a:sym typeface="Calibri"/>
              </a:defRPr>
            </a:pPr>
            <a:endParaRPr/>
          </a:p>
          <a:p>
            <a:pPr>
              <a:defRPr sz="1200">
                <a:latin typeface="Calibri"/>
                <a:ea typeface="Calibri"/>
                <a:cs typeface="Calibri"/>
                <a:sym typeface="Calibri"/>
              </a:defRPr>
            </a:pPr>
            <a:r>
              <a:t>Layout – bold titles </a:t>
            </a:r>
          </a:p>
          <a:p>
            <a:pPr>
              <a:defRPr sz="1200">
                <a:latin typeface="Calibri"/>
                <a:ea typeface="Calibri"/>
                <a:cs typeface="Calibri"/>
                <a:sym typeface="Calibri"/>
              </a:defRPr>
            </a:pPr>
            <a:r>
              <a:t>Names of team down side</a:t>
            </a:r>
          </a:p>
          <a:p>
            <a:pPr>
              <a:defRPr sz="1200">
                <a:latin typeface="Calibri"/>
                <a:ea typeface="Calibri"/>
                <a:cs typeface="Calibri"/>
                <a:sym typeface="Calibri"/>
              </a:defRPr>
            </a:pPr>
            <a:r>
              <a:t>5 rules along the top </a:t>
            </a:r>
          </a:p>
          <a:p>
            <a:pPr>
              <a:defRPr sz="1200">
                <a:latin typeface="Calibri"/>
                <a:ea typeface="Calibri"/>
                <a:cs typeface="Calibri"/>
                <a:sym typeface="Calibri"/>
              </a:defRPr>
            </a:pPr>
            <a:endParaRPr/>
          </a:p>
          <a:p>
            <a:pPr>
              <a:defRPr sz="1200">
                <a:latin typeface="Calibri"/>
                <a:ea typeface="Calibri"/>
                <a:cs typeface="Calibri"/>
                <a:sym typeface="Calibri"/>
              </a:defRPr>
            </a:pPr>
            <a:r>
              <a:t>Totals and averages </a:t>
            </a:r>
          </a:p>
          <a:p>
            <a:pPr>
              <a:defRPr sz="1200">
                <a:latin typeface="Calibri"/>
                <a:ea typeface="Calibri"/>
                <a:cs typeface="Calibri"/>
                <a:sym typeface="Calibri"/>
              </a:defRPr>
            </a:pPr>
            <a:endParaRPr/>
          </a:p>
          <a:p>
            <a:pPr>
              <a:defRPr sz="1200">
                <a:latin typeface="Calibri"/>
                <a:ea typeface="Calibri"/>
                <a:cs typeface="Calibri"/>
                <a:sym typeface="Calibri"/>
              </a:defRPr>
            </a:pPr>
            <a:r>
              <a:t>Functions inputted</a:t>
            </a:r>
          </a:p>
          <a:p>
            <a:pPr>
              <a:defRPr sz="1200">
                <a:latin typeface="Calibri"/>
                <a:ea typeface="Calibri"/>
                <a:cs typeface="Calibri"/>
                <a:sym typeface="Calibri"/>
              </a:defRPr>
            </a:pPr>
            <a:endParaRPr/>
          </a:p>
          <a:p>
            <a:pPr>
              <a:defRPr sz="1200">
                <a:latin typeface="Calibri"/>
                <a:ea typeface="Calibri"/>
                <a:cs typeface="Calibri"/>
                <a:sym typeface="Calibri"/>
              </a:defRPr>
            </a:pPr>
            <a:r>
              <a:t>explain this is one team sheet that the other teams can input their spirit score on to when they play them ( downsides they can see everyone elses scores will this impact them? Do you need official to hide other scores so they just see their column when completing) could show them how to hide rows</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Multi tab High ability copy and paste and change the names of the teams to ensure all are involved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xfrm>
            <a:off x="381000" y="685800"/>
            <a:ext cx="6096000" cy="3429000"/>
          </a:xfrm>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pPr>
              <a:defRPr b="1"/>
            </a:pPr>
            <a:r>
              <a:rPr dirty="0"/>
              <a:t>Teacher notes </a:t>
            </a:r>
            <a:endParaRPr sz="1200" b="0" dirty="0">
              <a:latin typeface="Calibri"/>
              <a:ea typeface="Calibri"/>
              <a:cs typeface="Calibri"/>
              <a:sym typeface="Calibri"/>
            </a:endParaRPr>
          </a:p>
          <a:p>
            <a:r>
              <a:rPr dirty="0"/>
              <a:t>Student task is to make a shopping list – first of all doing everything manually and then doing it in </a:t>
            </a:r>
            <a:r>
              <a:rPr lang="en-GB" dirty="0"/>
              <a:t>Excel</a:t>
            </a:r>
            <a:r>
              <a:rPr dirty="0"/>
              <a:t> </a:t>
            </a:r>
            <a:endParaRPr sz="1200" dirty="0">
              <a:latin typeface="Calibri"/>
              <a:ea typeface="Calibri"/>
              <a:cs typeface="Calibri"/>
              <a:sym typeface="Calibri"/>
            </a:endParaRPr>
          </a:p>
          <a:p>
            <a:r>
              <a:rPr dirty="0"/>
              <a:t>The students will have to work out the sum of the shopping list and then the average of different items </a:t>
            </a:r>
            <a:endParaRPr sz="1200" dirty="0">
              <a:latin typeface="Calibri"/>
              <a:ea typeface="Calibri"/>
              <a:cs typeface="Calibri"/>
              <a:sym typeface="Calibri"/>
            </a:endParaRPr>
          </a:p>
          <a:p>
            <a:r>
              <a:rPr dirty="0"/>
              <a:t>They will also be asked to </a:t>
            </a:r>
            <a:r>
              <a:rPr dirty="0" err="1"/>
              <a:t>organise</a:t>
            </a:r>
            <a:r>
              <a:rPr dirty="0"/>
              <a:t> their spreadsheet in a specific manner.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xfrm>
            <a:off x="381000" y="685800"/>
            <a:ext cx="6096000" cy="3429000"/>
          </a:xfrm>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b="1" dirty="0"/>
              <a:t>Teacher notes</a:t>
            </a:r>
          </a:p>
          <a:p>
            <a:pPr>
              <a:defRPr sz="1200">
                <a:latin typeface="Calibri"/>
                <a:ea typeface="Calibri"/>
                <a:cs typeface="Calibri"/>
                <a:sym typeface="Calibri"/>
              </a:defRPr>
            </a:pPr>
            <a:endParaRPr/>
          </a:p>
          <a:p>
            <a:pPr>
              <a:defRPr sz="1200">
                <a:latin typeface="Calibri"/>
                <a:ea typeface="Calibri"/>
                <a:cs typeface="Calibri"/>
                <a:sym typeface="Calibri"/>
              </a:defRPr>
            </a:pPr>
            <a:r>
              <a:rPr dirty="0"/>
              <a:t>Self assess skills</a:t>
            </a:r>
            <a:r>
              <a:rPr lang="en-US" dirty="0"/>
              <a:t> </a:t>
            </a:r>
            <a:endParaRPr dirty="0"/>
          </a:p>
          <a:p>
            <a:pPr>
              <a:defRPr sz="1200">
                <a:latin typeface="Calibri"/>
                <a:ea typeface="Calibri"/>
                <a:cs typeface="Calibri"/>
                <a:sym typeface="Calibri"/>
              </a:defRPr>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lang="en-US" b="1" dirty="0"/>
              <a:t>Teacher notes</a:t>
            </a:r>
          </a:p>
          <a:p>
            <a:pPr>
              <a:defRPr sz="1200">
                <a:latin typeface="Calibri"/>
                <a:ea typeface="Calibri"/>
                <a:cs typeface="Calibri"/>
                <a:sym typeface="Calibri"/>
              </a:defRPr>
            </a:pPr>
            <a:r>
              <a:rPr dirty="0"/>
              <a:t>Get </a:t>
            </a:r>
            <a:r>
              <a:rPr lang="en-US" dirty="0"/>
              <a:t>students</a:t>
            </a:r>
            <a:r>
              <a:rPr dirty="0"/>
              <a:t> to send their spread sheet to another class member for them to look at it and mark it</a:t>
            </a:r>
            <a:r>
              <a:rPr lang="en-US" dirty="0"/>
              <a:t>. </a:t>
            </a: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r>
              <a:rPr dirty="0"/>
              <a:t>Or</a:t>
            </a:r>
            <a:r>
              <a:rPr lang="en-US" dirty="0"/>
              <a:t> </a:t>
            </a:r>
            <a:r>
              <a:t>walk around room and look at each others spreadsheet</a:t>
            </a:r>
            <a:r>
              <a:rPr lang="en-US"/>
              <a:t>.</a:t>
            </a:r>
            <a:r>
              <a:rPr lang="en-US" dirty="0"/>
              <a:t> </a:t>
            </a: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endParaRPr dirty="0"/>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rPr dirty="0"/>
              <a:t>Or give them post it notes get them to write something that is good and something they could improve</a:t>
            </a:r>
            <a:r>
              <a:rPr lang="en-US" dirty="0"/>
              <a:t>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a:spLocks noGrp="1" noRot="1" noChangeAspect="1"/>
          </p:cNvSpPr>
          <p:nvPr>
            <p:ph type="sldImg"/>
          </p:nvPr>
        </p:nvSpPr>
        <p:spPr>
          <a:xfrm>
            <a:off x="381000" y="685800"/>
            <a:ext cx="6096000" cy="3429000"/>
          </a:xfrm>
          <a:prstGeom prst="rect">
            <a:avLst/>
          </a:prstGeom>
        </p:spPr>
        <p:txBody>
          <a:bodyPr/>
          <a:lstStyle/>
          <a:p>
            <a:endParaRPr/>
          </a:p>
        </p:txBody>
      </p:sp>
      <p:sp>
        <p:nvSpPr>
          <p:cNvPr id="774" name="Shape 774"/>
          <p:cNvSpPr>
            <a:spLocks noGrp="1"/>
          </p:cNvSpPr>
          <p:nvPr>
            <p:ph type="body" sz="quarter" idx="1"/>
          </p:nvPr>
        </p:nvSpPr>
        <p:spPr>
          <a:prstGeom prst="rect">
            <a:avLst/>
          </a:prstGeom>
        </p:spPr>
        <p:txBody>
          <a:bodyPr/>
          <a:lstStyle/>
          <a:p>
            <a:pPr>
              <a:defRPr b="1"/>
            </a:pPr>
            <a:r>
              <a:t>Teacher notes </a:t>
            </a:r>
            <a:endParaRPr sz="1200" b="0">
              <a:latin typeface="Calibri"/>
              <a:ea typeface="Calibri"/>
              <a:cs typeface="Calibri"/>
              <a:sym typeface="Calibri"/>
            </a:endParaRPr>
          </a:p>
          <a:p>
            <a:pPr>
              <a:defRPr b="1"/>
            </a:pPr>
            <a:endParaRPr sz="1200" b="0">
              <a:latin typeface="Calibri"/>
              <a:ea typeface="Calibri"/>
              <a:cs typeface="Calibri"/>
              <a:sym typeface="Calibri"/>
            </a:endParaRPr>
          </a:p>
          <a:p>
            <a:r>
              <a:t>Same as previous lesson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xfrm>
            <a:off x="381000" y="685800"/>
            <a:ext cx="6096000" cy="3429000"/>
          </a:xfrm>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p>
            <a:pPr>
              <a:defRPr b="1"/>
            </a:pPr>
            <a:r>
              <a:rPr dirty="0"/>
              <a:t>Teacher notes</a:t>
            </a:r>
            <a:r>
              <a:rPr lang="en-US" dirty="0"/>
              <a:t> </a:t>
            </a:r>
            <a:endParaRPr sz="1200" b="0" dirty="0">
              <a:latin typeface="Calibri"/>
              <a:ea typeface="Calibri"/>
              <a:cs typeface="Calibri"/>
              <a:sym typeface="Calibri"/>
            </a:endParaRPr>
          </a:p>
          <a:p>
            <a:pPr>
              <a:defRPr b="1"/>
            </a:pPr>
            <a:endParaRPr sz="1200" b="0" dirty="0">
              <a:latin typeface="Calibri"/>
              <a:ea typeface="Calibri"/>
              <a:cs typeface="Calibri"/>
              <a:sym typeface="Calibri"/>
            </a:endParaRPr>
          </a:p>
          <a:p>
            <a:pPr>
              <a:defRPr b="1"/>
            </a:pPr>
            <a:r>
              <a:rPr dirty="0"/>
              <a:t>This is for them to gauge the ease of automated programs – takes time to set up but then it does it all for you</a:t>
            </a:r>
            <a:r>
              <a:rPr lang="en-US" dirty="0"/>
              <a:t> </a:t>
            </a:r>
            <a:endParaRPr lang="en-US" sz="1200" dirty="0">
              <a:latin typeface="Calibri"/>
              <a:cs typeface="Calibri"/>
            </a:endParaRPr>
          </a:p>
          <a:p>
            <a:pPr>
              <a:defRPr b="1"/>
            </a:pPr>
            <a:r>
              <a:rPr dirty="0"/>
              <a:t>Manually takes more time and may have to use a calculator if sums are not simple</a:t>
            </a:r>
            <a:r>
              <a:rPr lang="en-US" dirty="0"/>
              <a:t> </a:t>
            </a:r>
            <a:endParaRPr sz="1200" dirty="0">
              <a:latin typeface="Calibri"/>
              <a:ea typeface="Calibri"/>
              <a:cs typeface="Calibri"/>
              <a:sym typeface="Calibri"/>
            </a:endParaRPr>
          </a:p>
          <a:p>
            <a:pPr>
              <a:defRPr b="1"/>
            </a:pPr>
            <a:endParaRPr sz="1200" b="0" dirty="0">
              <a:latin typeface="Calibri"/>
              <a:ea typeface="Calibri"/>
              <a:cs typeface="Calibri"/>
              <a:sym typeface="Calibri"/>
            </a:endParaRPr>
          </a:p>
          <a:p>
            <a:pPr>
              <a:defRPr b="1"/>
            </a:pPr>
            <a:r>
              <a:rPr dirty="0"/>
              <a:t>Could use forms quick and efficient and anonymous gets rid of the need to hide teams, goes straight to </a:t>
            </a:r>
            <a:r>
              <a:rPr lang="en-GB" dirty="0"/>
              <a:t>Excel</a:t>
            </a:r>
            <a:r>
              <a:rPr dirty="0"/>
              <a:t> but would need to still add functions for it to work out the scores, stops having to set up or layout- just filter.</a:t>
            </a:r>
            <a:r>
              <a:rPr lang="en-US"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a:defRPr b="1"/>
            </a:pPr>
            <a:r>
              <a:t>Teacher notes:</a:t>
            </a:r>
            <a:endParaRPr sz="1600" b="0">
              <a:latin typeface="Calibri"/>
              <a:ea typeface="Calibri"/>
              <a:cs typeface="Calibri"/>
              <a:sym typeface="Calibri"/>
            </a:endParaRPr>
          </a:p>
          <a:p>
            <a:r>
              <a:t>- Slides 3 and 4 are optional.  These are included to give a background context on what Ultimate Frisbee is and for pupils who want to know more about the game.</a:t>
            </a:r>
            <a:endParaRPr sz="16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381000" y="685800"/>
            <a:ext cx="6096000"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a:defRPr b="1"/>
            </a:pPr>
            <a:r>
              <a:t>Teacher notes</a:t>
            </a:r>
            <a:endParaRPr b="0">
              <a:latin typeface="Calibri"/>
              <a:ea typeface="Calibri"/>
              <a:cs typeface="Calibri"/>
              <a:sym typeface="Calibri"/>
            </a:endParaRPr>
          </a:p>
          <a:p>
            <a:pPr>
              <a:defRPr b="1"/>
            </a:pPr>
            <a:r>
              <a:t>How the series of lessons links to the government curriculum.</a:t>
            </a:r>
            <a:endParaRPr b="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a:defRPr b="1"/>
            </a:pPr>
            <a:r>
              <a:t>Teacher notes </a:t>
            </a:r>
            <a:endParaRPr sz="1200" b="0">
              <a:latin typeface="Calibri"/>
              <a:ea typeface="Calibri"/>
              <a:cs typeface="Calibri"/>
              <a:sym typeface="Calibri"/>
            </a:endParaRPr>
          </a:p>
          <a:p>
            <a:pPr marL="228600">
              <a:defRPr sz="1200"/>
            </a:pPr>
            <a:r>
              <a:t>- The learning objectives outlined in this slide are to inform students of the areas they are focusing on. </a:t>
            </a:r>
          </a:p>
          <a:p>
            <a:pPr marL="228600">
              <a:defRPr sz="1200"/>
            </a:pPr>
            <a:r>
              <a:t>- It also provides teachers with criteria for assessing progress.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a:defRPr b="1"/>
            </a:pPr>
            <a:r>
              <a:rPr dirty="0"/>
              <a:t>Teacher notes: </a:t>
            </a:r>
            <a:endParaRPr sz="1200" b="0" dirty="0">
              <a:latin typeface="Calibri"/>
              <a:ea typeface="Calibri"/>
              <a:cs typeface="Calibri"/>
              <a:sym typeface="Calibri"/>
            </a:endParaRPr>
          </a:p>
          <a:p>
            <a:r>
              <a:rPr dirty="0"/>
              <a:t>Get ideas from the students what is ultimate frisbee. Have they ever played before? Do they know what it is? </a:t>
            </a:r>
            <a:endParaRPr sz="1200" dirty="0">
              <a:latin typeface="Calibri"/>
              <a:ea typeface="Calibri"/>
              <a:cs typeface="Calibri"/>
              <a:sym typeface="Calibri"/>
            </a:endParaRPr>
          </a:p>
          <a:p>
            <a:r>
              <a:rPr dirty="0"/>
              <a:t>Do they know about </a:t>
            </a:r>
            <a:r>
              <a:rPr lang="en-GB" dirty="0"/>
              <a:t>S</a:t>
            </a:r>
            <a:r>
              <a:rPr dirty="0" err="1"/>
              <a:t>pirit</a:t>
            </a:r>
            <a:r>
              <a:rPr dirty="0"/>
              <a:t> scoring? Get ideas of what </a:t>
            </a:r>
            <a:r>
              <a:rPr lang="en-GB" dirty="0"/>
              <a:t>S</a:t>
            </a:r>
            <a:r>
              <a:rPr dirty="0" err="1"/>
              <a:t>pirit</a:t>
            </a:r>
            <a:r>
              <a:rPr dirty="0"/>
              <a:t> of the </a:t>
            </a:r>
            <a:r>
              <a:rPr lang="en-GB" dirty="0"/>
              <a:t>G</a:t>
            </a:r>
            <a:r>
              <a:rPr dirty="0" err="1"/>
              <a:t>ame</a:t>
            </a:r>
            <a:r>
              <a:rPr dirty="0"/>
              <a:t> means.</a:t>
            </a:r>
            <a:endParaRPr sz="1200" dirty="0">
              <a:latin typeface="Calibri"/>
              <a:ea typeface="Calibri"/>
              <a:cs typeface="Calibri"/>
              <a:sym typeface="Calibri"/>
            </a:endParaRPr>
          </a:p>
          <a:p>
            <a:endParaRPr sz="1200" dirty="0">
              <a:latin typeface="Calibri"/>
              <a:ea typeface="Calibri"/>
              <a:cs typeface="Calibri"/>
              <a:sym typeface="Calibri"/>
            </a:endParaRPr>
          </a:p>
          <a:p>
            <a:r>
              <a:rPr dirty="0"/>
              <a:t>Watch from video – asking them to note the scoring system </a:t>
            </a:r>
            <a:endParaRPr sz="1200" dirty="0">
              <a:latin typeface="Calibri"/>
              <a:ea typeface="Calibri"/>
              <a:cs typeface="Calibri"/>
              <a:sym typeface="Calibri"/>
            </a:endParaRPr>
          </a:p>
          <a:p>
            <a:endParaRPr sz="1200" dirty="0">
              <a:latin typeface="Calibri"/>
              <a:ea typeface="Calibri"/>
              <a:cs typeface="Calibri"/>
              <a:sym typeface="Calibri"/>
            </a:endParaRPr>
          </a:p>
          <a:p>
            <a:r>
              <a:rPr dirty="0"/>
              <a:t>Spirit of the game video taken from </a:t>
            </a:r>
            <a:r>
              <a:rPr dirty="0" err="1"/>
              <a:t>youtube</a:t>
            </a:r>
            <a:r>
              <a:rPr dirty="0"/>
              <a:t> by </a:t>
            </a:r>
            <a:r>
              <a:rPr sz="1200" u="sng" dirty="0">
                <a:solidFill>
                  <a:srgbClr val="0563C1"/>
                </a:solidFill>
                <a:uFill>
                  <a:solidFill>
                    <a:srgbClr val="0563C1"/>
                  </a:solidFill>
                </a:uFill>
                <a:latin typeface="Calibri"/>
                <a:ea typeface="Calibri"/>
                <a:cs typeface="Calibri"/>
                <a:sym typeface="Calibri"/>
                <a:hlinkClick r:id="rId3"/>
              </a:rPr>
              <a:t>Huddle</a:t>
            </a:r>
            <a:r>
              <a:rPr sz="1200" dirty="0">
                <a:latin typeface="Calibri"/>
                <a:ea typeface="Calibri"/>
                <a:cs typeface="Calibri"/>
                <a:sym typeface="Calibri"/>
              </a:rPr>
              <a:t>. https://</a:t>
            </a:r>
            <a:r>
              <a:rPr sz="1200" dirty="0" err="1">
                <a:latin typeface="Calibri"/>
                <a:ea typeface="Calibri"/>
                <a:cs typeface="Calibri"/>
                <a:sym typeface="Calibri"/>
              </a:rPr>
              <a:t>www.youtube.com</a:t>
            </a:r>
            <a:r>
              <a:rPr sz="1200" dirty="0">
                <a:latin typeface="Calibri"/>
                <a:ea typeface="Calibri"/>
                <a:cs typeface="Calibri"/>
                <a:sym typeface="Calibri"/>
              </a:rPr>
              <a:t>/</a:t>
            </a:r>
            <a:r>
              <a:rPr sz="1200" dirty="0" err="1">
                <a:latin typeface="Calibri"/>
                <a:ea typeface="Calibri"/>
                <a:cs typeface="Calibri"/>
                <a:sym typeface="Calibri"/>
              </a:rPr>
              <a:t>watch?v</a:t>
            </a:r>
            <a:r>
              <a:rPr sz="1200" dirty="0">
                <a:latin typeface="Calibri"/>
                <a:ea typeface="Calibri"/>
                <a:cs typeface="Calibri"/>
                <a:sym typeface="Calibri"/>
              </a:rPr>
              <a:t>=O_f15Q1ecwA&amp;t=36s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xfrm>
            <a:off x="381000" y="685800"/>
            <a:ext cx="6096000" cy="3429000"/>
          </a:xfrm>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pPr>
              <a:defRPr b="1"/>
            </a:pPr>
            <a:r>
              <a:rPr dirty="0"/>
              <a:t>Teacher notes:</a:t>
            </a:r>
            <a:endParaRPr sz="1200" b="0" dirty="0">
              <a:latin typeface="Calibri"/>
              <a:ea typeface="Calibri"/>
              <a:cs typeface="Calibri"/>
              <a:sym typeface="Calibri"/>
            </a:endParaRPr>
          </a:p>
          <a:p>
            <a:pPr>
              <a:defRPr b="1"/>
            </a:pPr>
            <a:endParaRPr sz="1200" b="0" dirty="0">
              <a:latin typeface="Calibri"/>
              <a:ea typeface="Calibri"/>
              <a:cs typeface="Calibri"/>
              <a:sym typeface="Calibri"/>
            </a:endParaRPr>
          </a:p>
          <a:p>
            <a:r>
              <a:rPr dirty="0"/>
              <a:t>Explain the </a:t>
            </a:r>
            <a:r>
              <a:rPr lang="en-GB" dirty="0"/>
              <a:t>five</a:t>
            </a:r>
            <a:r>
              <a:rPr dirty="0"/>
              <a:t> disciplines of the </a:t>
            </a:r>
            <a:r>
              <a:rPr lang="en-GB" dirty="0"/>
              <a:t>S</a:t>
            </a:r>
            <a:r>
              <a:rPr dirty="0" err="1"/>
              <a:t>pirit</a:t>
            </a:r>
            <a:r>
              <a:rPr dirty="0"/>
              <a:t> scoring system </a:t>
            </a:r>
            <a:endParaRPr sz="1200"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dirty="0"/>
              <a:t>Teacher notes</a:t>
            </a:r>
          </a:p>
          <a:p>
            <a:pPr>
              <a:defRPr sz="1200">
                <a:latin typeface="Calibri"/>
                <a:ea typeface="Calibri"/>
                <a:cs typeface="Calibri"/>
                <a:sym typeface="Calibri"/>
              </a:defRPr>
            </a:pPr>
            <a:r>
              <a:rPr dirty="0"/>
              <a:t>Spirit of the </a:t>
            </a:r>
            <a:r>
              <a:rPr lang="en-GB" dirty="0"/>
              <a:t>G</a:t>
            </a:r>
            <a:r>
              <a:rPr dirty="0" err="1"/>
              <a:t>ame</a:t>
            </a:r>
            <a:r>
              <a:rPr dirty="0"/>
              <a:t> score sheet taken from https://</a:t>
            </a:r>
            <a:r>
              <a:rPr dirty="0" err="1"/>
              <a:t>nswultimate.com.au</a:t>
            </a:r>
            <a:r>
              <a:rPr dirty="0"/>
              <a:t>/spirit-of-the-game</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Explain this is a normally scoring sheet, it helps for teams to rank their opponents and to judge the games fairly. They all vote in a circle and the average is taken. </a:t>
            </a:r>
          </a:p>
          <a:p>
            <a:pPr>
              <a:defRPr sz="1200">
                <a:latin typeface="Calibri"/>
                <a:ea typeface="Calibri"/>
                <a:cs typeface="Calibri"/>
                <a:sym typeface="Calibri"/>
              </a:defRPr>
            </a:pPr>
            <a:r>
              <a:rPr dirty="0"/>
              <a:t>If a player votes 0 or 4 they must justify why they have given that score to the rest of the team</a:t>
            </a:r>
          </a:p>
          <a:p>
            <a:pPr>
              <a:defRPr sz="1200">
                <a:latin typeface="Calibri"/>
                <a:ea typeface="Calibri"/>
                <a:cs typeface="Calibri"/>
                <a:sym typeface="Calibri"/>
              </a:defRPr>
            </a:pPr>
            <a:endParaRPr dirty="0"/>
          </a:p>
          <a:p>
            <a:pPr>
              <a:defRPr sz="1200">
                <a:latin typeface="Calibri"/>
                <a:ea typeface="Calibri"/>
                <a:cs typeface="Calibri"/>
                <a:sym typeface="Calibri"/>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Teacher notes</a:t>
            </a:r>
          </a:p>
          <a:p>
            <a:pPr>
              <a:defRPr sz="1200">
                <a:latin typeface="Calibri"/>
                <a:ea typeface="Calibri"/>
                <a:cs typeface="Calibri"/>
                <a:sym typeface="Calibri"/>
              </a:defRPr>
            </a:pPr>
            <a:r>
              <a:t>Grid teams use to score the other team  </a:t>
            </a:r>
          </a:p>
          <a:p>
            <a:pPr>
              <a:defRPr sz="1200">
                <a:latin typeface="Calibri"/>
                <a:ea typeface="Calibri"/>
                <a:cs typeface="Calibri"/>
                <a:sym typeface="Calibri"/>
              </a:defRPr>
            </a:pPr>
            <a:endParaRPr/>
          </a:p>
          <a:p>
            <a:pPr>
              <a:defRPr sz="1200">
                <a:latin typeface="Calibri"/>
                <a:ea typeface="Calibri"/>
                <a:cs typeface="Calibri"/>
                <a:sym typeface="Calibri"/>
              </a:defRPr>
            </a:pPr>
            <a:r>
              <a:t>Break down to see why teams may score each team a certain way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pic>
        <p:nvPicPr>
          <p:cNvPr id="125"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26"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134"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35"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left - picture right">
    <p:bg>
      <p:bgPr>
        <a:solidFill>
          <a:srgbClr val="FFFFFF"/>
        </a:solidFill>
        <a:effectLst/>
      </p:bgPr>
    </p:bg>
    <p:spTree>
      <p:nvGrpSpPr>
        <p:cNvPr id="1" name=""/>
        <p:cNvGrpSpPr/>
        <p:nvPr/>
      </p:nvGrpSpPr>
      <p:grpSpPr>
        <a:xfrm>
          <a:off x="0" y="0"/>
          <a:ext cx="0" cy="0"/>
          <a:chOff x="0" y="0"/>
          <a:chExt cx="0" cy="0"/>
        </a:xfrm>
      </p:grpSpPr>
      <p:pic>
        <p:nvPicPr>
          <p:cNvPr id="143"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44"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45"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46" name="Body Level One…"/>
          <p:cNvSpPr txBox="1">
            <a:spLocks noGrp="1"/>
          </p:cNvSpPr>
          <p:nvPr>
            <p:ph type="body" sz="quarter" idx="1"/>
          </p:nvPr>
        </p:nvSpPr>
        <p:spPr>
          <a:xfrm>
            <a:off x="672000" y="2101851"/>
            <a:ext cx="6355257" cy="1429626"/>
          </a:xfrm>
          <a:prstGeom prst="rect">
            <a:avLst/>
          </a:prstGeom>
        </p:spPr>
        <p:txBody>
          <a:bodyPr lIns="0" tIns="0" rIns="0" bIns="0"/>
          <a:lstStyle>
            <a:lvl1pPr marL="304792" indent="0">
              <a:lnSpc>
                <a:spcPct val="100000"/>
              </a:lnSpc>
              <a:spcBef>
                <a:spcPts val="0"/>
              </a:spcBef>
              <a:buClrTx/>
              <a:buSzTx/>
              <a:buFontTx/>
              <a:buNone/>
              <a:defRPr sz="2100">
                <a:solidFill>
                  <a:srgbClr val="54565A"/>
                </a:solidFill>
                <a:latin typeface="+mj-lt"/>
                <a:ea typeface="+mj-ea"/>
                <a:cs typeface="+mj-cs"/>
                <a:sym typeface="Arial"/>
              </a:defRPr>
            </a:lvl1pPr>
            <a:lvl2pPr marL="985733" indent="-306384">
              <a:lnSpc>
                <a:spcPct val="100000"/>
              </a:lnSpc>
              <a:spcBef>
                <a:spcPts val="0"/>
              </a:spcBef>
              <a:buClrTx/>
              <a:buSzPts val="2100"/>
              <a:buFontTx/>
              <a:buChar char="–"/>
              <a:defRPr sz="2100">
                <a:solidFill>
                  <a:srgbClr val="54565A"/>
                </a:solidFill>
                <a:latin typeface="+mj-lt"/>
                <a:ea typeface="+mj-ea"/>
                <a:cs typeface="+mj-cs"/>
                <a:sym typeface="Arial"/>
              </a:defRPr>
            </a:lvl2pPr>
            <a:lvl3pPr marL="1654104" indent="-333421">
              <a:lnSpc>
                <a:spcPct val="100000"/>
              </a:lnSpc>
              <a:spcBef>
                <a:spcPts val="0"/>
              </a:spcBef>
              <a:buClrTx/>
              <a:buSzPts val="2100"/>
              <a:buFontTx/>
              <a:defRPr sz="2100">
                <a:solidFill>
                  <a:srgbClr val="54565A"/>
                </a:solidFill>
                <a:latin typeface="+mj-lt"/>
                <a:ea typeface="+mj-ea"/>
                <a:cs typeface="+mj-cs"/>
                <a:sym typeface="Arial"/>
              </a:defRPr>
            </a:lvl3pPr>
            <a:lvl4pPr marL="2332489" indent="-370471">
              <a:lnSpc>
                <a:spcPct val="100000"/>
              </a:lnSpc>
              <a:spcBef>
                <a:spcPts val="0"/>
              </a:spcBef>
              <a:buClrTx/>
              <a:buSzPts val="2100"/>
              <a:buFontTx/>
              <a:buChar char="–"/>
              <a:defRPr sz="2100">
                <a:solidFill>
                  <a:srgbClr val="54565A"/>
                </a:solidFill>
                <a:latin typeface="+mj-lt"/>
                <a:ea typeface="+mj-ea"/>
                <a:cs typeface="+mj-cs"/>
                <a:sym typeface="Arial"/>
              </a:defRPr>
            </a:lvl4pPr>
            <a:lvl5pPr marL="2942074" indent="-370473">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Google Shape;17;p24"/>
          <p:cNvSpPr txBox="1">
            <a:spLocks noGrp="1"/>
          </p:cNvSpPr>
          <p:nvPr>
            <p:ph type="body" sz="quarter" idx="21"/>
          </p:nvPr>
        </p:nvSpPr>
        <p:spPr>
          <a:xfrm>
            <a:off x="440054" y="4063784"/>
            <a:ext cx="6580855" cy="1429626"/>
          </a:xfrm>
          <a:prstGeom prst="rect">
            <a:avLst/>
          </a:prstGeom>
        </p:spPr>
        <p:txBody>
          <a:bodyPr lIns="0" tIns="0" rIns="0" bIns="0"/>
          <a:lstStyle/>
          <a:p>
            <a:pPr marL="609584" indent="-44025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148" name="Google Shape;18;p24"/>
          <p:cNvSpPr>
            <a:spLocks noGrp="1"/>
          </p:cNvSpPr>
          <p:nvPr>
            <p:ph type="pic" sz="half" idx="22"/>
          </p:nvPr>
        </p:nvSpPr>
        <p:spPr>
          <a:xfrm>
            <a:off x="7550400" y="1017599"/>
            <a:ext cx="4641601" cy="5241601"/>
          </a:xfrm>
          <a:prstGeom prst="rect">
            <a:avLst/>
          </a:prstGeom>
        </p:spPr>
        <p:txBody>
          <a:bodyPr lIns="91439" tIns="45719" rIns="91439" bIns="45719">
            <a:noAutofit/>
          </a:bodyPr>
          <a:lstStyle/>
          <a:p>
            <a:endParaRPr/>
          </a:p>
        </p:txBody>
      </p:sp>
      <p:sp>
        <p:nvSpPr>
          <p:cNvPr id="149" name="Google Shape;19;p24"/>
          <p:cNvSpPr txBox="1">
            <a:spLocks noGrp="1"/>
          </p:cNvSpPr>
          <p:nvPr>
            <p:ph type="body" sz="quarter" idx="23"/>
          </p:nvPr>
        </p:nvSpPr>
        <p:spPr>
          <a:xfrm>
            <a:off x="672000" y="1439999"/>
            <a:ext cx="6355257" cy="406620"/>
          </a:xfrm>
          <a:prstGeom prst="rect">
            <a:avLst/>
          </a:prstGeom>
        </p:spPr>
        <p:txBody>
          <a:bodyPr lIns="0" tIns="0" rIns="0" bIns="0"/>
          <a:lstStyle/>
          <a:p>
            <a:pPr marL="304792"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right picture left">
    <p:bg>
      <p:bgPr>
        <a:solidFill>
          <a:srgbClr val="FFFFFF"/>
        </a:solidFill>
        <a:effectLst/>
      </p:bgPr>
    </p:bg>
    <p:spTree>
      <p:nvGrpSpPr>
        <p:cNvPr id="1" name=""/>
        <p:cNvGrpSpPr/>
        <p:nvPr/>
      </p:nvGrpSpPr>
      <p:grpSpPr>
        <a:xfrm>
          <a:off x="0" y="0"/>
          <a:ext cx="0" cy="0"/>
          <a:chOff x="0" y="0"/>
          <a:chExt cx="0" cy="0"/>
        </a:xfrm>
      </p:grpSpPr>
      <p:pic>
        <p:nvPicPr>
          <p:cNvPr id="157"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58"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59"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60" name="Google Shape;22;p25"/>
          <p:cNvSpPr>
            <a:spLocks noGrp="1"/>
          </p:cNvSpPr>
          <p:nvPr>
            <p:ph type="pic" sz="half" idx="21"/>
          </p:nvPr>
        </p:nvSpPr>
        <p:spPr>
          <a:xfrm>
            <a:off x="0" y="1017599"/>
            <a:ext cx="5591505" cy="5241601"/>
          </a:xfrm>
          <a:prstGeom prst="rect">
            <a:avLst/>
          </a:prstGeom>
        </p:spPr>
        <p:txBody>
          <a:bodyPr lIns="91439" tIns="45719" rIns="91439" bIns="45719">
            <a:noAutofit/>
          </a:bodyPr>
          <a:lstStyle/>
          <a:p>
            <a:endParaRPr/>
          </a:p>
        </p:txBody>
      </p:sp>
      <p:sp>
        <p:nvSpPr>
          <p:cNvPr id="161" name="Body Level One…"/>
          <p:cNvSpPr txBox="1">
            <a:spLocks noGrp="1"/>
          </p:cNvSpPr>
          <p:nvPr>
            <p:ph type="body" sz="quarter" idx="1"/>
          </p:nvPr>
        </p:nvSpPr>
        <p:spPr>
          <a:xfrm>
            <a:off x="6240000" y="2101851"/>
            <a:ext cx="5475532" cy="1429626"/>
          </a:xfrm>
          <a:prstGeom prst="rect">
            <a:avLst/>
          </a:prstGeom>
        </p:spPr>
        <p:txBody>
          <a:bodyPr lIns="0" tIns="0" rIns="0" bIns="0"/>
          <a:lstStyle>
            <a:lvl1pPr marL="304792" indent="0">
              <a:lnSpc>
                <a:spcPct val="100000"/>
              </a:lnSpc>
              <a:spcBef>
                <a:spcPts val="0"/>
              </a:spcBef>
              <a:buClrTx/>
              <a:buSzTx/>
              <a:buFontTx/>
              <a:buNone/>
              <a:defRPr sz="2100">
                <a:solidFill>
                  <a:srgbClr val="54565A"/>
                </a:solidFill>
                <a:latin typeface="+mj-lt"/>
                <a:ea typeface="+mj-ea"/>
                <a:cs typeface="+mj-cs"/>
                <a:sym typeface="Arial"/>
              </a:defRPr>
            </a:lvl1pPr>
            <a:lvl2pPr marL="985733" indent="-306384">
              <a:lnSpc>
                <a:spcPct val="100000"/>
              </a:lnSpc>
              <a:spcBef>
                <a:spcPts val="0"/>
              </a:spcBef>
              <a:buClrTx/>
              <a:buSzPts val="2100"/>
              <a:buFontTx/>
              <a:buChar char="–"/>
              <a:defRPr sz="2100">
                <a:solidFill>
                  <a:srgbClr val="54565A"/>
                </a:solidFill>
                <a:latin typeface="+mj-lt"/>
                <a:ea typeface="+mj-ea"/>
                <a:cs typeface="+mj-cs"/>
                <a:sym typeface="Arial"/>
              </a:defRPr>
            </a:lvl2pPr>
            <a:lvl3pPr marL="1654104" indent="-333421">
              <a:lnSpc>
                <a:spcPct val="100000"/>
              </a:lnSpc>
              <a:spcBef>
                <a:spcPts val="0"/>
              </a:spcBef>
              <a:buClrTx/>
              <a:buSzPts val="2100"/>
              <a:buFontTx/>
              <a:defRPr sz="2100">
                <a:solidFill>
                  <a:srgbClr val="54565A"/>
                </a:solidFill>
                <a:latin typeface="+mj-lt"/>
                <a:ea typeface="+mj-ea"/>
                <a:cs typeface="+mj-cs"/>
                <a:sym typeface="Arial"/>
              </a:defRPr>
            </a:lvl3pPr>
            <a:lvl4pPr marL="2332489" indent="-370471">
              <a:lnSpc>
                <a:spcPct val="100000"/>
              </a:lnSpc>
              <a:spcBef>
                <a:spcPts val="0"/>
              </a:spcBef>
              <a:buClrTx/>
              <a:buSzPts val="2100"/>
              <a:buFontTx/>
              <a:buChar char="–"/>
              <a:defRPr sz="2100">
                <a:solidFill>
                  <a:srgbClr val="54565A"/>
                </a:solidFill>
                <a:latin typeface="+mj-lt"/>
                <a:ea typeface="+mj-ea"/>
                <a:cs typeface="+mj-cs"/>
                <a:sym typeface="Arial"/>
              </a:defRPr>
            </a:lvl4pPr>
            <a:lvl5pPr marL="2942074" indent="-370473">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2" name="Google Shape;24;p25"/>
          <p:cNvSpPr txBox="1">
            <a:spLocks noGrp="1"/>
          </p:cNvSpPr>
          <p:nvPr>
            <p:ph type="body" sz="quarter" idx="22"/>
          </p:nvPr>
        </p:nvSpPr>
        <p:spPr>
          <a:xfrm>
            <a:off x="5965680" y="4063784"/>
            <a:ext cx="5763865" cy="1429626"/>
          </a:xfrm>
          <a:prstGeom prst="rect">
            <a:avLst/>
          </a:prstGeom>
        </p:spPr>
        <p:txBody>
          <a:bodyPr lIns="0" tIns="0" rIns="0" bIns="0"/>
          <a:lstStyle/>
          <a:p>
            <a:pPr marL="609584" indent="-44025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163" name="Google Shape;25;p25"/>
          <p:cNvSpPr txBox="1">
            <a:spLocks noGrp="1"/>
          </p:cNvSpPr>
          <p:nvPr>
            <p:ph type="body" sz="quarter" idx="23"/>
          </p:nvPr>
        </p:nvSpPr>
        <p:spPr>
          <a:xfrm>
            <a:off x="6240000" y="1439999"/>
            <a:ext cx="5475532" cy="406620"/>
          </a:xfrm>
          <a:prstGeom prst="rect">
            <a:avLst/>
          </a:prstGeom>
        </p:spPr>
        <p:txBody>
          <a:bodyPr lIns="0" tIns="0" rIns="0" bIns="0"/>
          <a:lstStyle/>
          <a:p>
            <a:pPr marL="304792"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pictures">
    <p:bg>
      <p:bgPr>
        <a:solidFill>
          <a:srgbClr val="FFFFFF"/>
        </a:solidFill>
        <a:effectLst/>
      </p:bgPr>
    </p:bg>
    <p:spTree>
      <p:nvGrpSpPr>
        <p:cNvPr id="1" name=""/>
        <p:cNvGrpSpPr/>
        <p:nvPr/>
      </p:nvGrpSpPr>
      <p:grpSpPr>
        <a:xfrm>
          <a:off x="0" y="0"/>
          <a:ext cx="0" cy="0"/>
          <a:chOff x="0" y="0"/>
          <a:chExt cx="0" cy="0"/>
        </a:xfrm>
      </p:grpSpPr>
      <p:pic>
        <p:nvPicPr>
          <p:cNvPr id="171"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72"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73" name="Google Shape;27;p26"/>
          <p:cNvSpPr/>
          <p:nvPr/>
        </p:nvSpPr>
        <p:spPr>
          <a:xfrm>
            <a:off x="0" y="2426922"/>
            <a:ext cx="12192000" cy="3840002"/>
          </a:xfrm>
          <a:prstGeom prst="rect">
            <a:avLst/>
          </a:prstGeom>
          <a:solidFill>
            <a:srgbClr val="54565A"/>
          </a:solidFill>
          <a:ln w="12700">
            <a:miter lim="400000"/>
          </a:ln>
        </p:spPr>
        <p:txBody>
          <a:bodyPr lIns="45719" rIns="45719" anchor="ctr"/>
          <a:lstStyle/>
          <a:p>
            <a:pPr algn="ctr">
              <a:defRPr sz="2400">
                <a:solidFill>
                  <a:srgbClr val="FFFFFF"/>
                </a:solidFill>
              </a:defRPr>
            </a:pPr>
            <a:endParaRPr/>
          </a:p>
        </p:txBody>
      </p:sp>
      <p:sp>
        <p:nvSpPr>
          <p:cNvPr id="174"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75" name="Body Level One…"/>
          <p:cNvSpPr txBox="1">
            <a:spLocks noGrp="1"/>
          </p:cNvSpPr>
          <p:nvPr>
            <p:ph type="body" sz="quarter" idx="1"/>
          </p:nvPr>
        </p:nvSpPr>
        <p:spPr>
          <a:xfrm>
            <a:off x="671999" y="1017599"/>
            <a:ext cx="11071560" cy="1377602"/>
          </a:xfrm>
          <a:prstGeom prst="rect">
            <a:avLst/>
          </a:prstGeom>
        </p:spPr>
        <p:txBody>
          <a:bodyPr lIns="0" tIns="0" rIns="0" bIns="0" anchor="ctr"/>
          <a:lstStyle>
            <a:lvl1pPr marL="304792" indent="0">
              <a:lnSpc>
                <a:spcPct val="100000"/>
              </a:lnSpc>
              <a:spcBef>
                <a:spcPts val="0"/>
              </a:spcBef>
              <a:buClrTx/>
              <a:buSzTx/>
              <a:buFontTx/>
              <a:buNone/>
              <a:defRPr sz="2600" b="1">
                <a:solidFill>
                  <a:srgbClr val="FF6E00"/>
                </a:solidFill>
                <a:latin typeface="+mj-lt"/>
                <a:ea typeface="+mj-ea"/>
                <a:cs typeface="+mj-cs"/>
                <a:sym typeface="Arial"/>
              </a:defRPr>
            </a:lvl1pPr>
            <a:lvl2pPr marL="1058682" indent="-379333">
              <a:lnSpc>
                <a:spcPct val="100000"/>
              </a:lnSpc>
              <a:spcBef>
                <a:spcPts val="0"/>
              </a:spcBef>
              <a:buClrTx/>
              <a:buSzPts val="2600"/>
              <a:buFontTx/>
              <a:buChar char="–"/>
              <a:defRPr sz="2600" b="1">
                <a:solidFill>
                  <a:srgbClr val="FF6E00"/>
                </a:solidFill>
                <a:latin typeface="+mj-lt"/>
                <a:ea typeface="+mj-ea"/>
                <a:cs typeface="+mj-cs"/>
                <a:sym typeface="Arial"/>
              </a:defRPr>
            </a:lvl2pPr>
            <a:lvl3pPr marL="1733490" indent="-412807">
              <a:lnSpc>
                <a:spcPct val="100000"/>
              </a:lnSpc>
              <a:spcBef>
                <a:spcPts val="0"/>
              </a:spcBef>
              <a:buClrTx/>
              <a:buSzPts val="2600"/>
              <a:buFontTx/>
              <a:defRPr sz="2600" b="1">
                <a:solidFill>
                  <a:srgbClr val="FF6E00"/>
                </a:solidFill>
                <a:latin typeface="+mj-lt"/>
                <a:ea typeface="+mj-ea"/>
                <a:cs typeface="+mj-cs"/>
                <a:sym typeface="Arial"/>
              </a:defRPr>
            </a:lvl3pPr>
            <a:lvl4pPr marL="2420697" indent="-458679">
              <a:lnSpc>
                <a:spcPct val="100000"/>
              </a:lnSpc>
              <a:spcBef>
                <a:spcPts val="0"/>
              </a:spcBef>
              <a:buClrTx/>
              <a:buSzPts val="2600"/>
              <a:buFontTx/>
              <a:buChar char="–"/>
              <a:defRPr sz="2600" b="1">
                <a:solidFill>
                  <a:srgbClr val="FF6E00"/>
                </a:solidFill>
                <a:latin typeface="+mj-lt"/>
                <a:ea typeface="+mj-ea"/>
                <a:cs typeface="+mj-cs"/>
                <a:sym typeface="Arial"/>
              </a:defRPr>
            </a:lvl4pPr>
            <a:lvl5pPr marL="3030282" indent="-458681">
              <a:lnSpc>
                <a:spcPct val="100000"/>
              </a:lnSpc>
              <a:spcBef>
                <a:spcPts val="0"/>
              </a:spcBef>
              <a:buClrTx/>
              <a:buSzPts val="2600"/>
              <a:buFontTx/>
              <a:buChar char="»"/>
              <a:defRPr sz="2600" b="1">
                <a:solidFill>
                  <a:srgbClr val="FF6E0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6" name="Google Shape;30;p26"/>
          <p:cNvSpPr>
            <a:spLocks noGrp="1"/>
          </p:cNvSpPr>
          <p:nvPr>
            <p:ph type="pic" sz="half" idx="21"/>
          </p:nvPr>
        </p:nvSpPr>
        <p:spPr>
          <a:xfrm>
            <a:off x="-2" y="2428800"/>
            <a:ext cx="4800002" cy="3840001"/>
          </a:xfrm>
          <a:prstGeom prst="rect">
            <a:avLst/>
          </a:prstGeom>
        </p:spPr>
        <p:txBody>
          <a:bodyPr lIns="91439" tIns="45719" rIns="91439" bIns="45719">
            <a:noAutofit/>
          </a:bodyPr>
          <a:lstStyle/>
          <a:p>
            <a:endParaRPr/>
          </a:p>
        </p:txBody>
      </p:sp>
      <p:sp>
        <p:nvSpPr>
          <p:cNvPr id="177" name="Google Shape;31;p26"/>
          <p:cNvSpPr>
            <a:spLocks noGrp="1"/>
          </p:cNvSpPr>
          <p:nvPr>
            <p:ph type="pic" sz="half" idx="22"/>
          </p:nvPr>
        </p:nvSpPr>
        <p:spPr>
          <a:xfrm>
            <a:off x="4800000" y="2428800"/>
            <a:ext cx="4800001" cy="3840001"/>
          </a:xfrm>
          <a:prstGeom prst="rect">
            <a:avLst/>
          </a:prstGeom>
        </p:spPr>
        <p:txBody>
          <a:bodyPr lIns="91439" tIns="45719" rIns="91439" bIns="45719">
            <a:noAutofit/>
          </a:bodyPr>
          <a:lstStyle/>
          <a:p>
            <a:endParaRP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 square pictures">
    <p:bg>
      <p:bgPr>
        <a:solidFill>
          <a:srgbClr val="FFFFFF"/>
        </a:solidFill>
        <a:effectLst/>
      </p:bgPr>
    </p:bg>
    <p:spTree>
      <p:nvGrpSpPr>
        <p:cNvPr id="1" name=""/>
        <p:cNvGrpSpPr/>
        <p:nvPr/>
      </p:nvGrpSpPr>
      <p:grpSpPr>
        <a:xfrm>
          <a:off x="0" y="0"/>
          <a:ext cx="0" cy="0"/>
          <a:chOff x="0" y="0"/>
          <a:chExt cx="0" cy="0"/>
        </a:xfrm>
      </p:grpSpPr>
      <p:pic>
        <p:nvPicPr>
          <p:cNvPr id="185"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86"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87"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88" name="Body Level One…"/>
          <p:cNvSpPr txBox="1">
            <a:spLocks noGrp="1"/>
          </p:cNvSpPr>
          <p:nvPr>
            <p:ph type="body" sz="quarter" idx="1"/>
          </p:nvPr>
        </p:nvSpPr>
        <p:spPr>
          <a:xfrm>
            <a:off x="672000" y="2101851"/>
            <a:ext cx="5313188" cy="1429626"/>
          </a:xfrm>
          <a:prstGeom prst="rect">
            <a:avLst/>
          </a:prstGeom>
        </p:spPr>
        <p:txBody>
          <a:bodyPr lIns="0" tIns="0" rIns="0" bIns="0"/>
          <a:lstStyle>
            <a:lvl1pPr marL="304792" indent="0">
              <a:lnSpc>
                <a:spcPct val="100000"/>
              </a:lnSpc>
              <a:spcBef>
                <a:spcPts val="0"/>
              </a:spcBef>
              <a:buClrTx/>
              <a:buSzTx/>
              <a:buFontTx/>
              <a:buNone/>
              <a:defRPr sz="2100">
                <a:solidFill>
                  <a:srgbClr val="54565A"/>
                </a:solidFill>
                <a:latin typeface="+mj-lt"/>
                <a:ea typeface="+mj-ea"/>
                <a:cs typeface="+mj-cs"/>
                <a:sym typeface="Arial"/>
              </a:defRPr>
            </a:lvl1pPr>
            <a:lvl2pPr marL="985733" indent="-306384">
              <a:lnSpc>
                <a:spcPct val="100000"/>
              </a:lnSpc>
              <a:spcBef>
                <a:spcPts val="0"/>
              </a:spcBef>
              <a:buClrTx/>
              <a:buSzPts val="2100"/>
              <a:buFontTx/>
              <a:buChar char="–"/>
              <a:defRPr sz="2100">
                <a:solidFill>
                  <a:srgbClr val="54565A"/>
                </a:solidFill>
                <a:latin typeface="+mj-lt"/>
                <a:ea typeface="+mj-ea"/>
                <a:cs typeface="+mj-cs"/>
                <a:sym typeface="Arial"/>
              </a:defRPr>
            </a:lvl2pPr>
            <a:lvl3pPr marL="1654104" indent="-333421">
              <a:lnSpc>
                <a:spcPct val="100000"/>
              </a:lnSpc>
              <a:spcBef>
                <a:spcPts val="0"/>
              </a:spcBef>
              <a:buClrTx/>
              <a:buSzPts val="2100"/>
              <a:buFontTx/>
              <a:defRPr sz="2100">
                <a:solidFill>
                  <a:srgbClr val="54565A"/>
                </a:solidFill>
                <a:latin typeface="+mj-lt"/>
                <a:ea typeface="+mj-ea"/>
                <a:cs typeface="+mj-cs"/>
                <a:sym typeface="Arial"/>
              </a:defRPr>
            </a:lvl3pPr>
            <a:lvl4pPr marL="2332489" indent="-370471">
              <a:lnSpc>
                <a:spcPct val="100000"/>
              </a:lnSpc>
              <a:spcBef>
                <a:spcPts val="0"/>
              </a:spcBef>
              <a:buClrTx/>
              <a:buSzPts val="2100"/>
              <a:buFontTx/>
              <a:buChar char="–"/>
              <a:defRPr sz="2100">
                <a:solidFill>
                  <a:srgbClr val="54565A"/>
                </a:solidFill>
                <a:latin typeface="+mj-lt"/>
                <a:ea typeface="+mj-ea"/>
                <a:cs typeface="+mj-cs"/>
                <a:sym typeface="Arial"/>
              </a:defRPr>
            </a:lvl4pPr>
            <a:lvl5pPr marL="2942074" indent="-370473">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9" name="Google Shape;35;p27"/>
          <p:cNvSpPr txBox="1">
            <a:spLocks noGrp="1"/>
          </p:cNvSpPr>
          <p:nvPr>
            <p:ph type="body" sz="quarter" idx="21"/>
          </p:nvPr>
        </p:nvSpPr>
        <p:spPr>
          <a:xfrm>
            <a:off x="440054" y="4063784"/>
            <a:ext cx="5501797" cy="1429626"/>
          </a:xfrm>
          <a:prstGeom prst="rect">
            <a:avLst/>
          </a:prstGeom>
        </p:spPr>
        <p:txBody>
          <a:bodyPr lIns="0" tIns="0" rIns="0" bIns="0"/>
          <a:lstStyle/>
          <a:p>
            <a:pPr marL="609584" indent="-44025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190" name="Google Shape;36;p27"/>
          <p:cNvSpPr txBox="1">
            <a:spLocks noGrp="1"/>
          </p:cNvSpPr>
          <p:nvPr>
            <p:ph type="body" sz="quarter" idx="22"/>
          </p:nvPr>
        </p:nvSpPr>
        <p:spPr>
          <a:xfrm>
            <a:off x="672001" y="1439999"/>
            <a:ext cx="5313187" cy="406620"/>
          </a:xfrm>
          <a:prstGeom prst="rect">
            <a:avLst/>
          </a:prstGeom>
        </p:spPr>
        <p:txBody>
          <a:bodyPr lIns="0" tIns="0" rIns="0" bIns="0"/>
          <a:lstStyle/>
          <a:p>
            <a:pPr marL="304792"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191" name="Google Shape;37;p27"/>
          <p:cNvSpPr>
            <a:spLocks noGrp="1"/>
          </p:cNvSpPr>
          <p:nvPr>
            <p:ph type="pic" sz="quarter" idx="23"/>
          </p:nvPr>
        </p:nvSpPr>
        <p:spPr>
          <a:xfrm>
            <a:off x="6432000" y="1017599"/>
            <a:ext cx="2880001" cy="2620801"/>
          </a:xfrm>
          <a:prstGeom prst="rect">
            <a:avLst/>
          </a:prstGeom>
        </p:spPr>
        <p:txBody>
          <a:bodyPr lIns="91439" tIns="45719" rIns="91439" bIns="45719">
            <a:noAutofit/>
          </a:bodyPr>
          <a:lstStyle/>
          <a:p>
            <a:endParaRPr/>
          </a:p>
        </p:txBody>
      </p:sp>
      <p:sp>
        <p:nvSpPr>
          <p:cNvPr id="192" name="Google Shape;38;p27"/>
          <p:cNvSpPr>
            <a:spLocks noGrp="1"/>
          </p:cNvSpPr>
          <p:nvPr>
            <p:ph type="pic" sz="quarter" idx="24"/>
          </p:nvPr>
        </p:nvSpPr>
        <p:spPr>
          <a:xfrm>
            <a:off x="6432000" y="3638182"/>
            <a:ext cx="2880001" cy="2625601"/>
          </a:xfrm>
          <a:prstGeom prst="rect">
            <a:avLst/>
          </a:prstGeom>
        </p:spPr>
        <p:txBody>
          <a:bodyPr lIns="91439" tIns="45719" rIns="91439" bIns="45719">
            <a:noAutofit/>
          </a:bodyPr>
          <a:lstStyle/>
          <a:p>
            <a:endParaRPr/>
          </a:p>
        </p:txBody>
      </p:sp>
      <p:sp>
        <p:nvSpPr>
          <p:cNvPr id="193" name="Google Shape;39;p27"/>
          <p:cNvSpPr>
            <a:spLocks noGrp="1"/>
          </p:cNvSpPr>
          <p:nvPr>
            <p:ph type="pic" sz="quarter" idx="25"/>
          </p:nvPr>
        </p:nvSpPr>
        <p:spPr>
          <a:xfrm>
            <a:off x="9311999" y="1017599"/>
            <a:ext cx="2880001" cy="2620801"/>
          </a:xfrm>
          <a:prstGeom prst="rect">
            <a:avLst/>
          </a:prstGeom>
        </p:spPr>
        <p:txBody>
          <a:bodyPr lIns="91439" tIns="45719" rIns="91439" bIns="45719">
            <a:noAutofit/>
          </a:bodyPr>
          <a:lstStyle/>
          <a:p>
            <a:endParaRPr/>
          </a:p>
        </p:txBody>
      </p:sp>
      <p:sp>
        <p:nvSpPr>
          <p:cNvPr id="194" name="Google Shape;40;p27"/>
          <p:cNvSpPr>
            <a:spLocks noGrp="1"/>
          </p:cNvSpPr>
          <p:nvPr>
            <p:ph type="pic" sz="quarter" idx="26"/>
          </p:nvPr>
        </p:nvSpPr>
        <p:spPr>
          <a:xfrm>
            <a:off x="9311999" y="3638182"/>
            <a:ext cx="2880001" cy="2625601"/>
          </a:xfrm>
          <a:prstGeom prst="rect">
            <a:avLst/>
          </a:prstGeom>
        </p:spPr>
        <p:txBody>
          <a:bodyPr lIns="91439" tIns="45719" rIns="91439" bIns="45719">
            <a:noAutofit/>
          </a:bodyPr>
          <a:lstStyle/>
          <a:p>
            <a:endParaRPr/>
          </a:p>
        </p:txBody>
      </p:sp>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 pictures right">
    <p:bg>
      <p:bgPr>
        <a:solidFill>
          <a:srgbClr val="FFFFFF"/>
        </a:solidFill>
        <a:effectLst/>
      </p:bgPr>
    </p:bg>
    <p:spTree>
      <p:nvGrpSpPr>
        <p:cNvPr id="1" name=""/>
        <p:cNvGrpSpPr/>
        <p:nvPr/>
      </p:nvGrpSpPr>
      <p:grpSpPr>
        <a:xfrm>
          <a:off x="0" y="0"/>
          <a:ext cx="0" cy="0"/>
          <a:chOff x="0" y="0"/>
          <a:chExt cx="0" cy="0"/>
        </a:xfrm>
      </p:grpSpPr>
      <p:pic>
        <p:nvPicPr>
          <p:cNvPr id="202"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203"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204" name="Body Level One…"/>
          <p:cNvSpPr txBox="1">
            <a:spLocks noGrp="1"/>
          </p:cNvSpPr>
          <p:nvPr>
            <p:ph type="body" sz="quarter" idx="1"/>
          </p:nvPr>
        </p:nvSpPr>
        <p:spPr>
          <a:xfrm>
            <a:off x="672000" y="2711451"/>
            <a:ext cx="6704160" cy="1429626"/>
          </a:xfrm>
          <a:prstGeom prst="rect">
            <a:avLst/>
          </a:prstGeom>
        </p:spPr>
        <p:txBody>
          <a:bodyPr lIns="0" tIns="0" rIns="0" bIns="0"/>
          <a:lstStyle>
            <a:lvl1pPr marL="304792" indent="0">
              <a:lnSpc>
                <a:spcPct val="100000"/>
              </a:lnSpc>
              <a:spcBef>
                <a:spcPts val="0"/>
              </a:spcBef>
              <a:buClrTx/>
              <a:buSzTx/>
              <a:buFontTx/>
              <a:buNone/>
              <a:defRPr sz="2100">
                <a:solidFill>
                  <a:srgbClr val="54565A"/>
                </a:solidFill>
                <a:latin typeface="+mj-lt"/>
                <a:ea typeface="+mj-ea"/>
                <a:cs typeface="+mj-cs"/>
                <a:sym typeface="Arial"/>
              </a:defRPr>
            </a:lvl1pPr>
            <a:lvl2pPr marL="985733" indent="-306384">
              <a:lnSpc>
                <a:spcPct val="100000"/>
              </a:lnSpc>
              <a:spcBef>
                <a:spcPts val="0"/>
              </a:spcBef>
              <a:buClrTx/>
              <a:buSzPts val="2100"/>
              <a:buFontTx/>
              <a:buChar char="–"/>
              <a:defRPr sz="2100">
                <a:solidFill>
                  <a:srgbClr val="54565A"/>
                </a:solidFill>
                <a:latin typeface="+mj-lt"/>
                <a:ea typeface="+mj-ea"/>
                <a:cs typeface="+mj-cs"/>
                <a:sym typeface="Arial"/>
              </a:defRPr>
            </a:lvl2pPr>
            <a:lvl3pPr marL="1654104" indent="-333421">
              <a:lnSpc>
                <a:spcPct val="100000"/>
              </a:lnSpc>
              <a:spcBef>
                <a:spcPts val="0"/>
              </a:spcBef>
              <a:buClrTx/>
              <a:buSzPts val="2100"/>
              <a:buFontTx/>
              <a:defRPr sz="2100">
                <a:solidFill>
                  <a:srgbClr val="54565A"/>
                </a:solidFill>
                <a:latin typeface="+mj-lt"/>
                <a:ea typeface="+mj-ea"/>
                <a:cs typeface="+mj-cs"/>
                <a:sym typeface="Arial"/>
              </a:defRPr>
            </a:lvl3pPr>
            <a:lvl4pPr marL="2332489" indent="-370471">
              <a:lnSpc>
                <a:spcPct val="100000"/>
              </a:lnSpc>
              <a:spcBef>
                <a:spcPts val="0"/>
              </a:spcBef>
              <a:buClrTx/>
              <a:buSzPts val="2100"/>
              <a:buFontTx/>
              <a:buChar char="–"/>
              <a:defRPr sz="2100">
                <a:solidFill>
                  <a:srgbClr val="54565A"/>
                </a:solidFill>
                <a:latin typeface="+mj-lt"/>
                <a:ea typeface="+mj-ea"/>
                <a:cs typeface="+mj-cs"/>
                <a:sym typeface="Arial"/>
              </a:defRPr>
            </a:lvl4pPr>
            <a:lvl5pPr marL="2942074" indent="-370473">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5" name="Google Shape;43;p28"/>
          <p:cNvSpPr txBox="1">
            <a:spLocks noGrp="1"/>
          </p:cNvSpPr>
          <p:nvPr>
            <p:ph type="body" sz="quarter" idx="21"/>
          </p:nvPr>
        </p:nvSpPr>
        <p:spPr>
          <a:xfrm>
            <a:off x="440055" y="4673384"/>
            <a:ext cx="6942143" cy="1429626"/>
          </a:xfrm>
          <a:prstGeom prst="rect">
            <a:avLst/>
          </a:prstGeom>
        </p:spPr>
        <p:txBody>
          <a:bodyPr lIns="0" tIns="0" rIns="0" bIns="0"/>
          <a:lstStyle/>
          <a:p>
            <a:pPr marL="609584" indent="-44025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206" name="Google Shape;44;p28"/>
          <p:cNvSpPr>
            <a:spLocks noGrp="1"/>
          </p:cNvSpPr>
          <p:nvPr>
            <p:ph type="pic" sz="quarter" idx="22"/>
          </p:nvPr>
        </p:nvSpPr>
        <p:spPr>
          <a:xfrm>
            <a:off x="7872000" y="1017599"/>
            <a:ext cx="4320000" cy="2620801"/>
          </a:xfrm>
          <a:prstGeom prst="rect">
            <a:avLst/>
          </a:prstGeom>
        </p:spPr>
        <p:txBody>
          <a:bodyPr lIns="91439" tIns="45719" rIns="91439" bIns="45719">
            <a:noAutofit/>
          </a:bodyPr>
          <a:lstStyle/>
          <a:p>
            <a:endParaRPr/>
          </a:p>
        </p:txBody>
      </p:sp>
      <p:sp>
        <p:nvSpPr>
          <p:cNvPr id="207" name="Google Shape;45;p28"/>
          <p:cNvSpPr>
            <a:spLocks noGrp="1"/>
          </p:cNvSpPr>
          <p:nvPr>
            <p:ph type="pic" sz="quarter" idx="23"/>
          </p:nvPr>
        </p:nvSpPr>
        <p:spPr>
          <a:xfrm>
            <a:off x="7872000" y="3638182"/>
            <a:ext cx="4320000" cy="2625601"/>
          </a:xfrm>
          <a:prstGeom prst="rect">
            <a:avLst/>
          </a:prstGeom>
        </p:spPr>
        <p:txBody>
          <a:bodyPr lIns="91439" tIns="45719" rIns="91439" bIns="45719">
            <a:noAutofit/>
          </a:bodyPr>
          <a:lstStyle/>
          <a:p>
            <a:endParaRPr/>
          </a:p>
        </p:txBody>
      </p:sp>
      <p:sp>
        <p:nvSpPr>
          <p:cNvPr id="208"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209" name="Google Shape;47;p28"/>
          <p:cNvSpPr txBox="1">
            <a:spLocks noGrp="1"/>
          </p:cNvSpPr>
          <p:nvPr>
            <p:ph type="body" sz="quarter" idx="24"/>
          </p:nvPr>
        </p:nvSpPr>
        <p:spPr>
          <a:xfrm>
            <a:off x="-1" y="1017599"/>
            <a:ext cx="7872002" cy="1440001"/>
          </a:xfrm>
          <a:prstGeom prst="rect">
            <a:avLst/>
          </a:prstGeom>
          <a:solidFill>
            <a:srgbClr val="FF6E00"/>
          </a:solidFill>
        </p:spPr>
        <p:txBody>
          <a:bodyPr lIns="0" tIns="0" rIns="0" bIns="0" anchor="ctr"/>
          <a:lstStyle/>
          <a:p>
            <a:pPr marL="304792" indent="0">
              <a:lnSpc>
                <a:spcPct val="100000"/>
              </a:lnSpc>
              <a:spcBef>
                <a:spcPts val="0"/>
              </a:spcBef>
              <a:buClrTx/>
              <a:buSzTx/>
              <a:buFontTx/>
              <a:buNone/>
              <a:defRPr sz="2600" b="1">
                <a:latin typeface="+mj-lt"/>
                <a:ea typeface="+mj-ea"/>
                <a:cs typeface="+mj-cs"/>
                <a:sym typeface="Arial"/>
              </a:defRPr>
            </a:pPr>
            <a:endParaRPr/>
          </a:p>
        </p:txBody>
      </p:sp>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 pictures left">
    <p:bg>
      <p:bgPr>
        <a:solidFill>
          <a:srgbClr val="FFFFFF"/>
        </a:solidFill>
        <a:effectLst/>
      </p:bgPr>
    </p:bg>
    <p:spTree>
      <p:nvGrpSpPr>
        <p:cNvPr id="1" name=""/>
        <p:cNvGrpSpPr/>
        <p:nvPr/>
      </p:nvGrpSpPr>
      <p:grpSpPr>
        <a:xfrm>
          <a:off x="0" y="0"/>
          <a:ext cx="0" cy="0"/>
          <a:chOff x="0" y="0"/>
          <a:chExt cx="0" cy="0"/>
        </a:xfrm>
      </p:grpSpPr>
      <p:pic>
        <p:nvPicPr>
          <p:cNvPr id="217" name="Google Shape;10;p21" descr="Google Shape;10;p21"/>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218" name="Google Shape;11;p21" descr="Google Shape;11;p21"/>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219" name="Body Level One…"/>
          <p:cNvSpPr txBox="1">
            <a:spLocks noGrp="1"/>
          </p:cNvSpPr>
          <p:nvPr>
            <p:ph type="body" sz="quarter" idx="1"/>
          </p:nvPr>
        </p:nvSpPr>
        <p:spPr>
          <a:xfrm>
            <a:off x="4992001" y="2711451"/>
            <a:ext cx="6704160" cy="1429626"/>
          </a:xfrm>
          <a:prstGeom prst="rect">
            <a:avLst/>
          </a:prstGeom>
        </p:spPr>
        <p:txBody>
          <a:bodyPr lIns="0" tIns="0" rIns="0" bIns="0"/>
          <a:lstStyle>
            <a:lvl1pPr marL="304792" indent="0">
              <a:lnSpc>
                <a:spcPct val="100000"/>
              </a:lnSpc>
              <a:spcBef>
                <a:spcPts val="0"/>
              </a:spcBef>
              <a:buClrTx/>
              <a:buSzTx/>
              <a:buFontTx/>
              <a:buNone/>
              <a:defRPr sz="2100">
                <a:solidFill>
                  <a:srgbClr val="54565A"/>
                </a:solidFill>
                <a:latin typeface="+mj-lt"/>
                <a:ea typeface="+mj-ea"/>
                <a:cs typeface="+mj-cs"/>
                <a:sym typeface="Arial"/>
              </a:defRPr>
            </a:lvl1pPr>
            <a:lvl2pPr marL="985733" indent="-306384">
              <a:lnSpc>
                <a:spcPct val="100000"/>
              </a:lnSpc>
              <a:spcBef>
                <a:spcPts val="0"/>
              </a:spcBef>
              <a:buClrTx/>
              <a:buSzPts val="2100"/>
              <a:buFontTx/>
              <a:buChar char="–"/>
              <a:defRPr sz="2100">
                <a:solidFill>
                  <a:srgbClr val="54565A"/>
                </a:solidFill>
                <a:latin typeface="+mj-lt"/>
                <a:ea typeface="+mj-ea"/>
                <a:cs typeface="+mj-cs"/>
                <a:sym typeface="Arial"/>
              </a:defRPr>
            </a:lvl2pPr>
            <a:lvl3pPr marL="1654104" indent="-333421">
              <a:lnSpc>
                <a:spcPct val="100000"/>
              </a:lnSpc>
              <a:spcBef>
                <a:spcPts val="0"/>
              </a:spcBef>
              <a:buClrTx/>
              <a:buSzPts val="2100"/>
              <a:buFontTx/>
              <a:defRPr sz="2100">
                <a:solidFill>
                  <a:srgbClr val="54565A"/>
                </a:solidFill>
                <a:latin typeface="+mj-lt"/>
                <a:ea typeface="+mj-ea"/>
                <a:cs typeface="+mj-cs"/>
                <a:sym typeface="Arial"/>
              </a:defRPr>
            </a:lvl3pPr>
            <a:lvl4pPr marL="2332489" indent="-370471">
              <a:lnSpc>
                <a:spcPct val="100000"/>
              </a:lnSpc>
              <a:spcBef>
                <a:spcPts val="0"/>
              </a:spcBef>
              <a:buClrTx/>
              <a:buSzPts val="2100"/>
              <a:buFontTx/>
              <a:buChar char="–"/>
              <a:defRPr sz="2100">
                <a:solidFill>
                  <a:srgbClr val="54565A"/>
                </a:solidFill>
                <a:latin typeface="+mj-lt"/>
                <a:ea typeface="+mj-ea"/>
                <a:cs typeface="+mj-cs"/>
                <a:sym typeface="Arial"/>
              </a:defRPr>
            </a:lvl4pPr>
            <a:lvl5pPr marL="2942074" indent="-370473">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0" name="Google Shape;50;p29"/>
          <p:cNvSpPr txBox="1">
            <a:spLocks noGrp="1"/>
          </p:cNvSpPr>
          <p:nvPr>
            <p:ph type="body" sz="quarter" idx="21"/>
          </p:nvPr>
        </p:nvSpPr>
        <p:spPr>
          <a:xfrm>
            <a:off x="4760055" y="4673384"/>
            <a:ext cx="6942144" cy="1429626"/>
          </a:xfrm>
          <a:prstGeom prst="rect">
            <a:avLst/>
          </a:prstGeom>
        </p:spPr>
        <p:txBody>
          <a:bodyPr lIns="0" tIns="0" rIns="0" bIns="0"/>
          <a:lstStyle/>
          <a:p>
            <a:pPr marL="609584" indent="-44025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221" name="Google Shape;51;p29"/>
          <p:cNvSpPr>
            <a:spLocks noGrp="1"/>
          </p:cNvSpPr>
          <p:nvPr>
            <p:ph type="pic" sz="quarter" idx="22"/>
          </p:nvPr>
        </p:nvSpPr>
        <p:spPr>
          <a:xfrm>
            <a:off x="3906" y="1017599"/>
            <a:ext cx="4320001" cy="2620801"/>
          </a:xfrm>
          <a:prstGeom prst="rect">
            <a:avLst/>
          </a:prstGeom>
        </p:spPr>
        <p:txBody>
          <a:bodyPr lIns="91439" tIns="45719" rIns="91439" bIns="45719">
            <a:noAutofit/>
          </a:bodyPr>
          <a:lstStyle/>
          <a:p>
            <a:endParaRPr/>
          </a:p>
        </p:txBody>
      </p:sp>
      <p:sp>
        <p:nvSpPr>
          <p:cNvPr id="222" name="Google Shape;52;p29"/>
          <p:cNvSpPr>
            <a:spLocks noGrp="1"/>
          </p:cNvSpPr>
          <p:nvPr>
            <p:ph type="pic" sz="quarter" idx="23"/>
          </p:nvPr>
        </p:nvSpPr>
        <p:spPr>
          <a:xfrm>
            <a:off x="3906" y="3638182"/>
            <a:ext cx="4320001" cy="2625601"/>
          </a:xfrm>
          <a:prstGeom prst="rect">
            <a:avLst/>
          </a:prstGeom>
        </p:spPr>
        <p:txBody>
          <a:bodyPr lIns="91439" tIns="45719" rIns="91439" bIns="45719">
            <a:noAutofit/>
          </a:bodyPr>
          <a:lstStyle/>
          <a:p>
            <a:endParaRPr/>
          </a:p>
        </p:txBody>
      </p:sp>
      <p:sp>
        <p:nvSpPr>
          <p:cNvPr id="223"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224" name="Google Shape;54;p29"/>
          <p:cNvSpPr txBox="1">
            <a:spLocks noGrp="1"/>
          </p:cNvSpPr>
          <p:nvPr>
            <p:ph type="body" sz="quarter" idx="24"/>
          </p:nvPr>
        </p:nvSpPr>
        <p:spPr>
          <a:xfrm>
            <a:off x="4319999" y="1017599"/>
            <a:ext cx="7872001" cy="1440001"/>
          </a:xfrm>
          <a:prstGeom prst="rect">
            <a:avLst/>
          </a:prstGeom>
          <a:solidFill>
            <a:srgbClr val="FF6E00"/>
          </a:solidFill>
        </p:spPr>
        <p:txBody>
          <a:bodyPr lIns="0" tIns="0" rIns="0" bIns="0" anchor="ctr"/>
          <a:lstStyle/>
          <a:p>
            <a:pPr marL="304792" indent="0">
              <a:lnSpc>
                <a:spcPct val="100000"/>
              </a:lnSpc>
              <a:spcBef>
                <a:spcPts val="0"/>
              </a:spcBef>
              <a:buClrTx/>
              <a:buSzTx/>
              <a:buFontTx/>
              <a:buNone/>
              <a:defRPr sz="2600" b="1">
                <a:latin typeface="+mj-lt"/>
                <a:ea typeface="+mj-ea"/>
                <a:cs typeface="+mj-cs"/>
                <a:sym typeface="Arial"/>
              </a:defRPr>
            </a:pPr>
            <a:endParaRP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32" name="Slide Number"/>
          <p:cNvSpPr txBox="1">
            <a:spLocks noGrp="1"/>
          </p:cNvSpPr>
          <p:nvPr>
            <p:ph type="sldNum" sz="quarter" idx="2"/>
          </p:nvPr>
        </p:nvSpPr>
        <p:spPr>
          <a:xfrm>
            <a:off x="5892799" y="6172199"/>
            <a:ext cx="2844801" cy="368301"/>
          </a:xfrm>
          <a:prstGeom prst="rect">
            <a:avLst/>
          </a:prstGeom>
        </p:spPr>
        <p:txBody>
          <a:bodyPr lIns="60959" tIns="60959" rIns="60959" bIns="60959"/>
          <a:lstStyle>
            <a:lvl1pPr defTabSz="1219200">
              <a:defRPr sz="1600">
                <a:solidFill>
                  <a:srgbClr val="000000"/>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solidFill>
        <a:effectLst/>
      </p:bgPr>
    </p:bg>
    <p:spTree>
      <p:nvGrpSpPr>
        <p:cNvPr id="1" name=""/>
        <p:cNvGrpSpPr/>
        <p:nvPr/>
      </p:nvGrpSpPr>
      <p:grpSpPr>
        <a:xfrm>
          <a:off x="0" y="0"/>
          <a:ext cx="0" cy="0"/>
          <a:chOff x="0" y="0"/>
          <a:chExt cx="0" cy="0"/>
        </a:xfrm>
      </p:grpSpPr>
      <p:pic>
        <p:nvPicPr>
          <p:cNvPr id="18"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9"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FFFFFF"/>
        </a:solidFill>
        <a:effectLst/>
      </p:bgPr>
    </p:bg>
    <p:spTree>
      <p:nvGrpSpPr>
        <p:cNvPr id="1" name=""/>
        <p:cNvGrpSpPr/>
        <p:nvPr/>
      </p:nvGrpSpPr>
      <p:grpSpPr>
        <a:xfrm>
          <a:off x="0" y="0"/>
          <a:ext cx="0" cy="0"/>
          <a:chOff x="0" y="0"/>
          <a:chExt cx="0" cy="0"/>
        </a:xfrm>
      </p:grpSpPr>
      <p:pic>
        <p:nvPicPr>
          <p:cNvPr id="27"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28"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Content left - picture right">
    <p:bg>
      <p:bgPr>
        <a:solidFill>
          <a:srgbClr val="FFFFFF"/>
        </a:solidFill>
        <a:effectLst/>
      </p:bgPr>
    </p:bg>
    <p:spTree>
      <p:nvGrpSpPr>
        <p:cNvPr id="1" name=""/>
        <p:cNvGrpSpPr/>
        <p:nvPr/>
      </p:nvGrpSpPr>
      <p:grpSpPr>
        <a:xfrm>
          <a:off x="0" y="0"/>
          <a:ext cx="0" cy="0"/>
          <a:chOff x="0" y="0"/>
          <a:chExt cx="0" cy="0"/>
        </a:xfrm>
      </p:grpSpPr>
      <p:pic>
        <p:nvPicPr>
          <p:cNvPr id="36"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37"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38"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39" name="Body Level One…"/>
          <p:cNvSpPr txBox="1">
            <a:spLocks noGrp="1"/>
          </p:cNvSpPr>
          <p:nvPr>
            <p:ph type="body" sz="quarter" idx="1"/>
          </p:nvPr>
        </p:nvSpPr>
        <p:spPr>
          <a:xfrm>
            <a:off x="672000" y="2101851"/>
            <a:ext cx="6355257" cy="1429626"/>
          </a:xfrm>
          <a:prstGeom prst="rect">
            <a:avLst/>
          </a:prstGeom>
        </p:spPr>
        <p:txBody>
          <a:bodyPr lIns="0" tIns="0" rIns="0" bIns="0"/>
          <a:lstStyle>
            <a:lvl1pPr marL="228600" indent="0">
              <a:lnSpc>
                <a:spcPct val="100000"/>
              </a:lnSpc>
              <a:spcBef>
                <a:spcPts val="0"/>
              </a:spcBef>
              <a:buClrTx/>
              <a:buSzTx/>
              <a:buFontTx/>
              <a:buNone/>
              <a:defRPr sz="2100">
                <a:solidFill>
                  <a:srgbClr val="54565A"/>
                </a:solidFill>
                <a:latin typeface="+mj-lt"/>
                <a:ea typeface="+mj-ea"/>
                <a:cs typeface="+mj-cs"/>
                <a:sym typeface="Arial"/>
              </a:defRPr>
            </a:lvl1pPr>
            <a:lvl2pPr marL="713918" indent="-263131">
              <a:lnSpc>
                <a:spcPct val="100000"/>
              </a:lnSpc>
              <a:spcBef>
                <a:spcPts val="0"/>
              </a:spcBef>
              <a:buClrTx/>
              <a:buSzPts val="2100"/>
              <a:buFontTx/>
              <a:buChar char="–"/>
              <a:defRPr sz="2100">
                <a:solidFill>
                  <a:srgbClr val="54565A"/>
                </a:solidFill>
                <a:latin typeface="+mj-lt"/>
                <a:ea typeface="+mj-ea"/>
                <a:cs typeface="+mj-cs"/>
                <a:sym typeface="Arial"/>
              </a:defRPr>
            </a:lvl2pPr>
            <a:lvl3pPr marL="1223147" indent="-283410">
              <a:lnSpc>
                <a:spcPct val="100000"/>
              </a:lnSpc>
              <a:spcBef>
                <a:spcPts val="0"/>
              </a:spcBef>
              <a:buClrTx/>
              <a:buSzPts val="2100"/>
              <a:buFontTx/>
              <a:defRPr sz="2100">
                <a:solidFill>
                  <a:srgbClr val="54565A"/>
                </a:solidFill>
                <a:latin typeface="+mj-lt"/>
                <a:ea typeface="+mj-ea"/>
                <a:cs typeface="+mj-cs"/>
                <a:sym typeface="Arial"/>
              </a:defRPr>
            </a:lvl3pPr>
            <a:lvl4pPr marL="1739886" indent="-311199">
              <a:lnSpc>
                <a:spcPct val="100000"/>
              </a:lnSpc>
              <a:spcBef>
                <a:spcPts val="0"/>
              </a:spcBef>
              <a:buClrTx/>
              <a:buSzPts val="2100"/>
              <a:buFontTx/>
              <a:buChar char="–"/>
              <a:defRPr sz="2100">
                <a:solidFill>
                  <a:srgbClr val="54565A"/>
                </a:solidFill>
                <a:latin typeface="+mj-lt"/>
                <a:ea typeface="+mj-ea"/>
                <a:cs typeface="+mj-cs"/>
                <a:sym typeface="Arial"/>
              </a:defRPr>
            </a:lvl4pPr>
            <a:lvl5pPr marL="2197086" indent="-311199">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0" name="Google Shape;101;p50"/>
          <p:cNvSpPr txBox="1">
            <a:spLocks noGrp="1"/>
          </p:cNvSpPr>
          <p:nvPr>
            <p:ph type="body" sz="quarter" idx="21"/>
          </p:nvPr>
        </p:nvSpPr>
        <p:spPr>
          <a:xfrm>
            <a:off x="440054" y="4063784"/>
            <a:ext cx="6580855" cy="1429626"/>
          </a:xfrm>
          <a:prstGeom prst="rect">
            <a:avLst/>
          </a:prstGeom>
        </p:spPr>
        <p:txBody>
          <a:bodyPr lIns="0" tIns="0" rIns="0" bIns="0"/>
          <a:lstStyle/>
          <a:p>
            <a:pPr indent="-36404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41" name="Google Shape;102;p50"/>
          <p:cNvSpPr>
            <a:spLocks noGrp="1"/>
          </p:cNvSpPr>
          <p:nvPr>
            <p:ph type="pic" sz="half" idx="22"/>
          </p:nvPr>
        </p:nvSpPr>
        <p:spPr>
          <a:xfrm>
            <a:off x="7550400" y="1017599"/>
            <a:ext cx="4641601" cy="5241601"/>
          </a:xfrm>
          <a:prstGeom prst="rect">
            <a:avLst/>
          </a:prstGeom>
        </p:spPr>
        <p:txBody>
          <a:bodyPr lIns="91439" tIns="45719" rIns="91439" bIns="45719">
            <a:noAutofit/>
          </a:bodyPr>
          <a:lstStyle/>
          <a:p>
            <a:endParaRPr/>
          </a:p>
        </p:txBody>
      </p:sp>
      <p:sp>
        <p:nvSpPr>
          <p:cNvPr id="42" name="Google Shape;103;p50"/>
          <p:cNvSpPr txBox="1">
            <a:spLocks noGrp="1"/>
          </p:cNvSpPr>
          <p:nvPr>
            <p:ph type="body" sz="quarter" idx="23"/>
          </p:nvPr>
        </p:nvSpPr>
        <p:spPr>
          <a:xfrm>
            <a:off x="672000" y="1439999"/>
            <a:ext cx="6355257" cy="406620"/>
          </a:xfrm>
          <a:prstGeom prst="rect">
            <a:avLst/>
          </a:prstGeom>
        </p:spPr>
        <p:txBody>
          <a:bodyPr lIns="0" tIns="0" rIns="0" bIns="0"/>
          <a:lstStyle/>
          <a:p>
            <a:pPr marL="228600"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Content right picture left">
    <p:bg>
      <p:bgPr>
        <a:solidFill>
          <a:srgbClr val="FFFFFF"/>
        </a:solidFill>
        <a:effectLst/>
      </p:bgPr>
    </p:bg>
    <p:spTree>
      <p:nvGrpSpPr>
        <p:cNvPr id="1" name=""/>
        <p:cNvGrpSpPr/>
        <p:nvPr/>
      </p:nvGrpSpPr>
      <p:grpSpPr>
        <a:xfrm>
          <a:off x="0" y="0"/>
          <a:ext cx="0" cy="0"/>
          <a:chOff x="0" y="0"/>
          <a:chExt cx="0" cy="0"/>
        </a:xfrm>
      </p:grpSpPr>
      <p:pic>
        <p:nvPicPr>
          <p:cNvPr id="50"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51"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52"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53" name="Google Shape;106;p51"/>
          <p:cNvSpPr>
            <a:spLocks noGrp="1"/>
          </p:cNvSpPr>
          <p:nvPr>
            <p:ph type="pic" sz="half" idx="21"/>
          </p:nvPr>
        </p:nvSpPr>
        <p:spPr>
          <a:xfrm>
            <a:off x="0" y="1017599"/>
            <a:ext cx="5591505" cy="5241601"/>
          </a:xfrm>
          <a:prstGeom prst="rect">
            <a:avLst/>
          </a:prstGeom>
        </p:spPr>
        <p:txBody>
          <a:bodyPr lIns="91439" tIns="45719" rIns="91439" bIns="45719">
            <a:noAutofit/>
          </a:bodyPr>
          <a:lstStyle/>
          <a:p>
            <a:endParaRPr/>
          </a:p>
        </p:txBody>
      </p:sp>
      <p:sp>
        <p:nvSpPr>
          <p:cNvPr id="54" name="Body Level One…"/>
          <p:cNvSpPr txBox="1">
            <a:spLocks noGrp="1"/>
          </p:cNvSpPr>
          <p:nvPr>
            <p:ph type="body" sz="quarter" idx="1"/>
          </p:nvPr>
        </p:nvSpPr>
        <p:spPr>
          <a:xfrm>
            <a:off x="6240000" y="2101851"/>
            <a:ext cx="5475532" cy="1429626"/>
          </a:xfrm>
          <a:prstGeom prst="rect">
            <a:avLst/>
          </a:prstGeom>
        </p:spPr>
        <p:txBody>
          <a:bodyPr lIns="0" tIns="0" rIns="0" bIns="0"/>
          <a:lstStyle>
            <a:lvl1pPr marL="228600" indent="0">
              <a:lnSpc>
                <a:spcPct val="100000"/>
              </a:lnSpc>
              <a:spcBef>
                <a:spcPts val="0"/>
              </a:spcBef>
              <a:buClrTx/>
              <a:buSzTx/>
              <a:buFontTx/>
              <a:buNone/>
              <a:defRPr sz="2100">
                <a:solidFill>
                  <a:srgbClr val="54565A"/>
                </a:solidFill>
                <a:latin typeface="+mj-lt"/>
                <a:ea typeface="+mj-ea"/>
                <a:cs typeface="+mj-cs"/>
                <a:sym typeface="Arial"/>
              </a:defRPr>
            </a:lvl1pPr>
            <a:lvl2pPr marL="713918" indent="-263131">
              <a:lnSpc>
                <a:spcPct val="100000"/>
              </a:lnSpc>
              <a:spcBef>
                <a:spcPts val="0"/>
              </a:spcBef>
              <a:buClrTx/>
              <a:buSzPts val="2100"/>
              <a:buFontTx/>
              <a:buChar char="–"/>
              <a:defRPr sz="2100">
                <a:solidFill>
                  <a:srgbClr val="54565A"/>
                </a:solidFill>
                <a:latin typeface="+mj-lt"/>
                <a:ea typeface="+mj-ea"/>
                <a:cs typeface="+mj-cs"/>
                <a:sym typeface="Arial"/>
              </a:defRPr>
            </a:lvl2pPr>
            <a:lvl3pPr marL="1223147" indent="-283410">
              <a:lnSpc>
                <a:spcPct val="100000"/>
              </a:lnSpc>
              <a:spcBef>
                <a:spcPts val="0"/>
              </a:spcBef>
              <a:buClrTx/>
              <a:buSzPts val="2100"/>
              <a:buFontTx/>
              <a:defRPr sz="2100">
                <a:solidFill>
                  <a:srgbClr val="54565A"/>
                </a:solidFill>
                <a:latin typeface="+mj-lt"/>
                <a:ea typeface="+mj-ea"/>
                <a:cs typeface="+mj-cs"/>
                <a:sym typeface="Arial"/>
              </a:defRPr>
            </a:lvl3pPr>
            <a:lvl4pPr marL="1739886" indent="-311199">
              <a:lnSpc>
                <a:spcPct val="100000"/>
              </a:lnSpc>
              <a:spcBef>
                <a:spcPts val="0"/>
              </a:spcBef>
              <a:buClrTx/>
              <a:buSzPts val="2100"/>
              <a:buFontTx/>
              <a:buChar char="–"/>
              <a:defRPr sz="2100">
                <a:solidFill>
                  <a:srgbClr val="54565A"/>
                </a:solidFill>
                <a:latin typeface="+mj-lt"/>
                <a:ea typeface="+mj-ea"/>
                <a:cs typeface="+mj-cs"/>
                <a:sym typeface="Arial"/>
              </a:defRPr>
            </a:lvl4pPr>
            <a:lvl5pPr marL="2197086" indent="-311199">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 name="Google Shape;108;p51"/>
          <p:cNvSpPr txBox="1">
            <a:spLocks noGrp="1"/>
          </p:cNvSpPr>
          <p:nvPr>
            <p:ph type="body" sz="quarter" idx="22"/>
          </p:nvPr>
        </p:nvSpPr>
        <p:spPr>
          <a:xfrm>
            <a:off x="5965680" y="4063784"/>
            <a:ext cx="5763865" cy="1429626"/>
          </a:xfrm>
          <a:prstGeom prst="rect">
            <a:avLst/>
          </a:prstGeom>
        </p:spPr>
        <p:txBody>
          <a:bodyPr lIns="0" tIns="0" rIns="0" bIns="0"/>
          <a:lstStyle/>
          <a:p>
            <a:pPr indent="-36404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56" name="Google Shape;109;p51"/>
          <p:cNvSpPr txBox="1">
            <a:spLocks noGrp="1"/>
          </p:cNvSpPr>
          <p:nvPr>
            <p:ph type="body" sz="quarter" idx="23"/>
          </p:nvPr>
        </p:nvSpPr>
        <p:spPr>
          <a:xfrm>
            <a:off x="6240000" y="1439999"/>
            <a:ext cx="5475532" cy="406620"/>
          </a:xfrm>
          <a:prstGeom prst="rect">
            <a:avLst/>
          </a:prstGeom>
        </p:spPr>
        <p:txBody>
          <a:bodyPr lIns="0" tIns="0" rIns="0" bIns="0"/>
          <a:lstStyle/>
          <a:p>
            <a:pPr marL="228600"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wo pictures">
    <p:bg>
      <p:bgPr>
        <a:solidFill>
          <a:srgbClr val="FFFFFF"/>
        </a:solidFill>
        <a:effectLst/>
      </p:bgPr>
    </p:bg>
    <p:spTree>
      <p:nvGrpSpPr>
        <p:cNvPr id="1" name=""/>
        <p:cNvGrpSpPr/>
        <p:nvPr/>
      </p:nvGrpSpPr>
      <p:grpSpPr>
        <a:xfrm>
          <a:off x="0" y="0"/>
          <a:ext cx="0" cy="0"/>
          <a:chOff x="0" y="0"/>
          <a:chExt cx="0" cy="0"/>
        </a:xfrm>
      </p:grpSpPr>
      <p:pic>
        <p:nvPicPr>
          <p:cNvPr id="64"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65"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66" name="Google Shape;111;p52"/>
          <p:cNvSpPr/>
          <p:nvPr/>
        </p:nvSpPr>
        <p:spPr>
          <a:xfrm>
            <a:off x="0" y="2426922"/>
            <a:ext cx="12192000" cy="3840002"/>
          </a:xfrm>
          <a:prstGeom prst="rect">
            <a:avLst/>
          </a:prstGeom>
          <a:solidFill>
            <a:srgbClr val="54565A"/>
          </a:solidFill>
          <a:ln w="12700">
            <a:miter lim="400000"/>
          </a:ln>
        </p:spPr>
        <p:txBody>
          <a:bodyPr lIns="45719" rIns="45719" anchor="ctr"/>
          <a:lstStyle/>
          <a:p>
            <a:pPr algn="ctr">
              <a:defRPr sz="2400">
                <a:solidFill>
                  <a:srgbClr val="FFFFFF"/>
                </a:solidFill>
              </a:defRPr>
            </a:pPr>
            <a:endParaRPr/>
          </a:p>
        </p:txBody>
      </p:sp>
      <p:sp>
        <p:nvSpPr>
          <p:cNvPr id="67"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68" name="Body Level One…"/>
          <p:cNvSpPr txBox="1">
            <a:spLocks noGrp="1"/>
          </p:cNvSpPr>
          <p:nvPr>
            <p:ph type="body" sz="quarter" idx="1"/>
          </p:nvPr>
        </p:nvSpPr>
        <p:spPr>
          <a:xfrm>
            <a:off x="671999" y="1017599"/>
            <a:ext cx="11071560" cy="1377602"/>
          </a:xfrm>
          <a:prstGeom prst="rect">
            <a:avLst/>
          </a:prstGeom>
        </p:spPr>
        <p:txBody>
          <a:bodyPr lIns="0" tIns="0" rIns="0" bIns="0" anchor="ctr"/>
          <a:lstStyle>
            <a:lvl1pPr marL="228600" indent="0">
              <a:lnSpc>
                <a:spcPct val="100000"/>
              </a:lnSpc>
              <a:spcBef>
                <a:spcPts val="0"/>
              </a:spcBef>
              <a:buClrTx/>
              <a:buSzTx/>
              <a:buFontTx/>
              <a:buNone/>
              <a:defRPr sz="2600" b="1">
                <a:solidFill>
                  <a:srgbClr val="FF6E00"/>
                </a:solidFill>
                <a:latin typeface="+mj-lt"/>
                <a:ea typeface="+mj-ea"/>
                <a:cs typeface="+mj-cs"/>
                <a:sym typeface="Arial"/>
              </a:defRPr>
            </a:lvl1pPr>
            <a:lvl2pPr marL="776569" indent="-325782">
              <a:lnSpc>
                <a:spcPct val="100000"/>
              </a:lnSpc>
              <a:spcBef>
                <a:spcPts val="0"/>
              </a:spcBef>
              <a:buClrTx/>
              <a:buSzPts val="2600"/>
              <a:buFontTx/>
              <a:buChar char="–"/>
              <a:defRPr sz="2600" b="1">
                <a:solidFill>
                  <a:srgbClr val="FF6E00"/>
                </a:solidFill>
                <a:latin typeface="+mj-lt"/>
                <a:ea typeface="+mj-ea"/>
                <a:cs typeface="+mj-cs"/>
                <a:sym typeface="Arial"/>
              </a:defRPr>
            </a:lvl2pPr>
            <a:lvl3pPr marL="1290625" indent="-350888">
              <a:lnSpc>
                <a:spcPct val="100000"/>
              </a:lnSpc>
              <a:spcBef>
                <a:spcPts val="0"/>
              </a:spcBef>
              <a:buClrTx/>
              <a:buSzPts val="2600"/>
              <a:buFontTx/>
              <a:defRPr sz="2600" b="1">
                <a:solidFill>
                  <a:srgbClr val="FF6E00"/>
                </a:solidFill>
                <a:latin typeface="+mj-lt"/>
                <a:ea typeface="+mj-ea"/>
                <a:cs typeface="+mj-cs"/>
                <a:sym typeface="Arial"/>
              </a:defRPr>
            </a:lvl3pPr>
            <a:lvl4pPr marL="1813980" indent="-385293">
              <a:lnSpc>
                <a:spcPct val="100000"/>
              </a:lnSpc>
              <a:spcBef>
                <a:spcPts val="0"/>
              </a:spcBef>
              <a:buClrTx/>
              <a:buSzPts val="2600"/>
              <a:buFontTx/>
              <a:buChar char="–"/>
              <a:defRPr sz="2600" b="1">
                <a:solidFill>
                  <a:srgbClr val="FF6E00"/>
                </a:solidFill>
                <a:latin typeface="+mj-lt"/>
                <a:ea typeface="+mj-ea"/>
                <a:cs typeface="+mj-cs"/>
                <a:sym typeface="Arial"/>
              </a:defRPr>
            </a:lvl4pPr>
            <a:lvl5pPr marL="2271180" indent="-385293">
              <a:lnSpc>
                <a:spcPct val="100000"/>
              </a:lnSpc>
              <a:spcBef>
                <a:spcPts val="0"/>
              </a:spcBef>
              <a:buClrTx/>
              <a:buSzPts val="2600"/>
              <a:buFontTx/>
              <a:buChar char="»"/>
              <a:defRPr sz="2600" b="1">
                <a:solidFill>
                  <a:srgbClr val="FF6E0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 name="Google Shape;114;p52"/>
          <p:cNvSpPr>
            <a:spLocks noGrp="1"/>
          </p:cNvSpPr>
          <p:nvPr>
            <p:ph type="pic" sz="half" idx="21"/>
          </p:nvPr>
        </p:nvSpPr>
        <p:spPr>
          <a:xfrm>
            <a:off x="-2" y="2428800"/>
            <a:ext cx="4800002" cy="3840001"/>
          </a:xfrm>
          <a:prstGeom prst="rect">
            <a:avLst/>
          </a:prstGeom>
        </p:spPr>
        <p:txBody>
          <a:bodyPr lIns="91439" tIns="45719" rIns="91439" bIns="45719">
            <a:noAutofit/>
          </a:bodyPr>
          <a:lstStyle/>
          <a:p>
            <a:endParaRPr/>
          </a:p>
        </p:txBody>
      </p:sp>
      <p:sp>
        <p:nvSpPr>
          <p:cNvPr id="70" name="Google Shape;115;p52"/>
          <p:cNvSpPr>
            <a:spLocks noGrp="1"/>
          </p:cNvSpPr>
          <p:nvPr>
            <p:ph type="pic" sz="half" idx="22"/>
          </p:nvPr>
        </p:nvSpPr>
        <p:spPr>
          <a:xfrm>
            <a:off x="4800000" y="2428800"/>
            <a:ext cx="4800001" cy="3840001"/>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4 square pictures">
    <p:bg>
      <p:bgPr>
        <a:solidFill>
          <a:srgbClr val="FFFFFF"/>
        </a:solidFill>
        <a:effectLst/>
      </p:bgPr>
    </p:bg>
    <p:spTree>
      <p:nvGrpSpPr>
        <p:cNvPr id="1" name=""/>
        <p:cNvGrpSpPr/>
        <p:nvPr/>
      </p:nvGrpSpPr>
      <p:grpSpPr>
        <a:xfrm>
          <a:off x="0" y="0"/>
          <a:ext cx="0" cy="0"/>
          <a:chOff x="0" y="0"/>
          <a:chExt cx="0" cy="0"/>
        </a:xfrm>
      </p:grpSpPr>
      <p:pic>
        <p:nvPicPr>
          <p:cNvPr id="78"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79"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80"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81" name="Body Level One…"/>
          <p:cNvSpPr txBox="1">
            <a:spLocks noGrp="1"/>
          </p:cNvSpPr>
          <p:nvPr>
            <p:ph type="body" sz="quarter" idx="1"/>
          </p:nvPr>
        </p:nvSpPr>
        <p:spPr>
          <a:xfrm>
            <a:off x="672000" y="2101851"/>
            <a:ext cx="5313188" cy="1429626"/>
          </a:xfrm>
          <a:prstGeom prst="rect">
            <a:avLst/>
          </a:prstGeom>
        </p:spPr>
        <p:txBody>
          <a:bodyPr lIns="0" tIns="0" rIns="0" bIns="0"/>
          <a:lstStyle>
            <a:lvl1pPr marL="228600" indent="0">
              <a:lnSpc>
                <a:spcPct val="100000"/>
              </a:lnSpc>
              <a:spcBef>
                <a:spcPts val="0"/>
              </a:spcBef>
              <a:buClrTx/>
              <a:buSzTx/>
              <a:buFontTx/>
              <a:buNone/>
              <a:defRPr sz="2100">
                <a:solidFill>
                  <a:srgbClr val="54565A"/>
                </a:solidFill>
                <a:latin typeface="+mj-lt"/>
                <a:ea typeface="+mj-ea"/>
                <a:cs typeface="+mj-cs"/>
                <a:sym typeface="Arial"/>
              </a:defRPr>
            </a:lvl1pPr>
            <a:lvl2pPr marL="713918" indent="-263131">
              <a:lnSpc>
                <a:spcPct val="100000"/>
              </a:lnSpc>
              <a:spcBef>
                <a:spcPts val="0"/>
              </a:spcBef>
              <a:buClrTx/>
              <a:buSzPts val="2100"/>
              <a:buFontTx/>
              <a:buChar char="–"/>
              <a:defRPr sz="2100">
                <a:solidFill>
                  <a:srgbClr val="54565A"/>
                </a:solidFill>
                <a:latin typeface="+mj-lt"/>
                <a:ea typeface="+mj-ea"/>
                <a:cs typeface="+mj-cs"/>
                <a:sym typeface="Arial"/>
              </a:defRPr>
            </a:lvl2pPr>
            <a:lvl3pPr marL="1223147" indent="-283410">
              <a:lnSpc>
                <a:spcPct val="100000"/>
              </a:lnSpc>
              <a:spcBef>
                <a:spcPts val="0"/>
              </a:spcBef>
              <a:buClrTx/>
              <a:buSzPts val="2100"/>
              <a:buFontTx/>
              <a:defRPr sz="2100">
                <a:solidFill>
                  <a:srgbClr val="54565A"/>
                </a:solidFill>
                <a:latin typeface="+mj-lt"/>
                <a:ea typeface="+mj-ea"/>
                <a:cs typeface="+mj-cs"/>
                <a:sym typeface="Arial"/>
              </a:defRPr>
            </a:lvl3pPr>
            <a:lvl4pPr marL="1739886" indent="-311199">
              <a:lnSpc>
                <a:spcPct val="100000"/>
              </a:lnSpc>
              <a:spcBef>
                <a:spcPts val="0"/>
              </a:spcBef>
              <a:buClrTx/>
              <a:buSzPts val="2100"/>
              <a:buFontTx/>
              <a:buChar char="–"/>
              <a:defRPr sz="2100">
                <a:solidFill>
                  <a:srgbClr val="54565A"/>
                </a:solidFill>
                <a:latin typeface="+mj-lt"/>
                <a:ea typeface="+mj-ea"/>
                <a:cs typeface="+mj-cs"/>
                <a:sym typeface="Arial"/>
              </a:defRPr>
            </a:lvl4pPr>
            <a:lvl5pPr marL="2197086" indent="-311199">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 name="Google Shape;119;p53"/>
          <p:cNvSpPr txBox="1">
            <a:spLocks noGrp="1"/>
          </p:cNvSpPr>
          <p:nvPr>
            <p:ph type="body" sz="quarter" idx="21"/>
          </p:nvPr>
        </p:nvSpPr>
        <p:spPr>
          <a:xfrm>
            <a:off x="440054" y="4063784"/>
            <a:ext cx="5501797" cy="1429626"/>
          </a:xfrm>
          <a:prstGeom prst="rect">
            <a:avLst/>
          </a:prstGeom>
        </p:spPr>
        <p:txBody>
          <a:bodyPr lIns="0" tIns="0" rIns="0" bIns="0"/>
          <a:lstStyle/>
          <a:p>
            <a:pPr indent="-36404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83" name="Google Shape;120;p53"/>
          <p:cNvSpPr txBox="1">
            <a:spLocks noGrp="1"/>
          </p:cNvSpPr>
          <p:nvPr>
            <p:ph type="body" sz="quarter" idx="22"/>
          </p:nvPr>
        </p:nvSpPr>
        <p:spPr>
          <a:xfrm>
            <a:off x="672001" y="1439999"/>
            <a:ext cx="5313187" cy="406620"/>
          </a:xfrm>
          <a:prstGeom prst="rect">
            <a:avLst/>
          </a:prstGeom>
        </p:spPr>
        <p:txBody>
          <a:bodyPr lIns="0" tIns="0" rIns="0" bIns="0"/>
          <a:lstStyle/>
          <a:p>
            <a:pPr marL="228600" indent="0">
              <a:lnSpc>
                <a:spcPct val="100000"/>
              </a:lnSpc>
              <a:spcBef>
                <a:spcPts val="0"/>
              </a:spcBef>
              <a:buClrTx/>
              <a:buSzTx/>
              <a:buFontTx/>
              <a:buNone/>
              <a:defRPr sz="2600" b="1">
                <a:solidFill>
                  <a:srgbClr val="FF6E00"/>
                </a:solidFill>
                <a:latin typeface="+mj-lt"/>
                <a:ea typeface="+mj-ea"/>
                <a:cs typeface="+mj-cs"/>
                <a:sym typeface="Arial"/>
              </a:defRPr>
            </a:pPr>
            <a:endParaRPr/>
          </a:p>
        </p:txBody>
      </p:sp>
      <p:sp>
        <p:nvSpPr>
          <p:cNvPr id="84" name="Google Shape;121;p53"/>
          <p:cNvSpPr>
            <a:spLocks noGrp="1"/>
          </p:cNvSpPr>
          <p:nvPr>
            <p:ph type="pic" sz="quarter" idx="23"/>
          </p:nvPr>
        </p:nvSpPr>
        <p:spPr>
          <a:xfrm>
            <a:off x="6432000" y="1017599"/>
            <a:ext cx="2880001" cy="2620801"/>
          </a:xfrm>
          <a:prstGeom prst="rect">
            <a:avLst/>
          </a:prstGeom>
        </p:spPr>
        <p:txBody>
          <a:bodyPr lIns="91439" tIns="45719" rIns="91439" bIns="45719">
            <a:noAutofit/>
          </a:bodyPr>
          <a:lstStyle/>
          <a:p>
            <a:endParaRPr/>
          </a:p>
        </p:txBody>
      </p:sp>
      <p:sp>
        <p:nvSpPr>
          <p:cNvPr id="85" name="Google Shape;122;p53"/>
          <p:cNvSpPr>
            <a:spLocks noGrp="1"/>
          </p:cNvSpPr>
          <p:nvPr>
            <p:ph type="pic" sz="quarter" idx="24"/>
          </p:nvPr>
        </p:nvSpPr>
        <p:spPr>
          <a:xfrm>
            <a:off x="6432000" y="3638182"/>
            <a:ext cx="2880001" cy="2625601"/>
          </a:xfrm>
          <a:prstGeom prst="rect">
            <a:avLst/>
          </a:prstGeom>
        </p:spPr>
        <p:txBody>
          <a:bodyPr lIns="91439" tIns="45719" rIns="91439" bIns="45719">
            <a:noAutofit/>
          </a:bodyPr>
          <a:lstStyle/>
          <a:p>
            <a:endParaRPr/>
          </a:p>
        </p:txBody>
      </p:sp>
      <p:sp>
        <p:nvSpPr>
          <p:cNvPr id="86" name="Google Shape;123;p53"/>
          <p:cNvSpPr>
            <a:spLocks noGrp="1"/>
          </p:cNvSpPr>
          <p:nvPr>
            <p:ph type="pic" sz="quarter" idx="25"/>
          </p:nvPr>
        </p:nvSpPr>
        <p:spPr>
          <a:xfrm>
            <a:off x="9311999" y="1017599"/>
            <a:ext cx="2880001" cy="2620801"/>
          </a:xfrm>
          <a:prstGeom prst="rect">
            <a:avLst/>
          </a:prstGeom>
        </p:spPr>
        <p:txBody>
          <a:bodyPr lIns="91439" tIns="45719" rIns="91439" bIns="45719">
            <a:noAutofit/>
          </a:bodyPr>
          <a:lstStyle/>
          <a:p>
            <a:endParaRPr/>
          </a:p>
        </p:txBody>
      </p:sp>
      <p:sp>
        <p:nvSpPr>
          <p:cNvPr id="87" name="Google Shape;124;p53"/>
          <p:cNvSpPr>
            <a:spLocks noGrp="1"/>
          </p:cNvSpPr>
          <p:nvPr>
            <p:ph type="pic" sz="quarter" idx="26"/>
          </p:nvPr>
        </p:nvSpPr>
        <p:spPr>
          <a:xfrm>
            <a:off x="9311999" y="3638182"/>
            <a:ext cx="2880001" cy="2625601"/>
          </a:xfrm>
          <a:prstGeom prst="rect">
            <a:avLst/>
          </a:prstGeom>
        </p:spPr>
        <p:txBody>
          <a:bodyPr lIns="91439" tIns="45719" rIns="91439" bIns="45719">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2 pictures right">
    <p:bg>
      <p:bgPr>
        <a:solidFill>
          <a:srgbClr val="FFFFFF"/>
        </a:solidFill>
        <a:effectLst/>
      </p:bgPr>
    </p:bg>
    <p:spTree>
      <p:nvGrpSpPr>
        <p:cNvPr id="1" name=""/>
        <p:cNvGrpSpPr/>
        <p:nvPr/>
      </p:nvGrpSpPr>
      <p:grpSpPr>
        <a:xfrm>
          <a:off x="0" y="0"/>
          <a:ext cx="0" cy="0"/>
          <a:chOff x="0" y="0"/>
          <a:chExt cx="0" cy="0"/>
        </a:xfrm>
      </p:grpSpPr>
      <p:pic>
        <p:nvPicPr>
          <p:cNvPr id="95"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96"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97" name="Body Level One…"/>
          <p:cNvSpPr txBox="1">
            <a:spLocks noGrp="1"/>
          </p:cNvSpPr>
          <p:nvPr>
            <p:ph type="body" sz="quarter" idx="1"/>
          </p:nvPr>
        </p:nvSpPr>
        <p:spPr>
          <a:xfrm>
            <a:off x="672000" y="2711451"/>
            <a:ext cx="6704160" cy="1429626"/>
          </a:xfrm>
          <a:prstGeom prst="rect">
            <a:avLst/>
          </a:prstGeom>
        </p:spPr>
        <p:txBody>
          <a:bodyPr lIns="0" tIns="0" rIns="0" bIns="0"/>
          <a:lstStyle>
            <a:lvl1pPr marL="228600" indent="0">
              <a:lnSpc>
                <a:spcPct val="100000"/>
              </a:lnSpc>
              <a:spcBef>
                <a:spcPts val="0"/>
              </a:spcBef>
              <a:buClrTx/>
              <a:buSzTx/>
              <a:buFontTx/>
              <a:buNone/>
              <a:defRPr sz="2100">
                <a:solidFill>
                  <a:srgbClr val="54565A"/>
                </a:solidFill>
                <a:latin typeface="+mj-lt"/>
                <a:ea typeface="+mj-ea"/>
                <a:cs typeface="+mj-cs"/>
                <a:sym typeface="Arial"/>
              </a:defRPr>
            </a:lvl1pPr>
            <a:lvl2pPr marL="713918" indent="-263131">
              <a:lnSpc>
                <a:spcPct val="100000"/>
              </a:lnSpc>
              <a:spcBef>
                <a:spcPts val="0"/>
              </a:spcBef>
              <a:buClrTx/>
              <a:buSzPts val="2100"/>
              <a:buFontTx/>
              <a:buChar char="–"/>
              <a:defRPr sz="2100">
                <a:solidFill>
                  <a:srgbClr val="54565A"/>
                </a:solidFill>
                <a:latin typeface="+mj-lt"/>
                <a:ea typeface="+mj-ea"/>
                <a:cs typeface="+mj-cs"/>
                <a:sym typeface="Arial"/>
              </a:defRPr>
            </a:lvl2pPr>
            <a:lvl3pPr marL="1223147" indent="-283410">
              <a:lnSpc>
                <a:spcPct val="100000"/>
              </a:lnSpc>
              <a:spcBef>
                <a:spcPts val="0"/>
              </a:spcBef>
              <a:buClrTx/>
              <a:buSzPts val="2100"/>
              <a:buFontTx/>
              <a:defRPr sz="2100">
                <a:solidFill>
                  <a:srgbClr val="54565A"/>
                </a:solidFill>
                <a:latin typeface="+mj-lt"/>
                <a:ea typeface="+mj-ea"/>
                <a:cs typeface="+mj-cs"/>
                <a:sym typeface="Arial"/>
              </a:defRPr>
            </a:lvl3pPr>
            <a:lvl4pPr marL="1739886" indent="-311199">
              <a:lnSpc>
                <a:spcPct val="100000"/>
              </a:lnSpc>
              <a:spcBef>
                <a:spcPts val="0"/>
              </a:spcBef>
              <a:buClrTx/>
              <a:buSzPts val="2100"/>
              <a:buFontTx/>
              <a:buChar char="–"/>
              <a:defRPr sz="2100">
                <a:solidFill>
                  <a:srgbClr val="54565A"/>
                </a:solidFill>
                <a:latin typeface="+mj-lt"/>
                <a:ea typeface="+mj-ea"/>
                <a:cs typeface="+mj-cs"/>
                <a:sym typeface="Arial"/>
              </a:defRPr>
            </a:lvl4pPr>
            <a:lvl5pPr marL="2197086" indent="-311199">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 name="Google Shape;127;p54"/>
          <p:cNvSpPr txBox="1">
            <a:spLocks noGrp="1"/>
          </p:cNvSpPr>
          <p:nvPr>
            <p:ph type="body" sz="quarter" idx="21"/>
          </p:nvPr>
        </p:nvSpPr>
        <p:spPr>
          <a:xfrm>
            <a:off x="440055" y="4673384"/>
            <a:ext cx="6942143" cy="1429626"/>
          </a:xfrm>
          <a:prstGeom prst="rect">
            <a:avLst/>
          </a:prstGeom>
        </p:spPr>
        <p:txBody>
          <a:bodyPr lIns="0" tIns="0" rIns="0" bIns="0"/>
          <a:lstStyle/>
          <a:p>
            <a:pPr indent="-36404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99" name="Google Shape;128;p54"/>
          <p:cNvSpPr>
            <a:spLocks noGrp="1"/>
          </p:cNvSpPr>
          <p:nvPr>
            <p:ph type="pic" sz="quarter" idx="22"/>
          </p:nvPr>
        </p:nvSpPr>
        <p:spPr>
          <a:xfrm>
            <a:off x="7872000" y="1017599"/>
            <a:ext cx="4320000" cy="2620801"/>
          </a:xfrm>
          <a:prstGeom prst="rect">
            <a:avLst/>
          </a:prstGeom>
        </p:spPr>
        <p:txBody>
          <a:bodyPr lIns="91439" tIns="45719" rIns="91439" bIns="45719">
            <a:noAutofit/>
          </a:bodyPr>
          <a:lstStyle/>
          <a:p>
            <a:endParaRPr/>
          </a:p>
        </p:txBody>
      </p:sp>
      <p:sp>
        <p:nvSpPr>
          <p:cNvPr id="100" name="Google Shape;129;p54"/>
          <p:cNvSpPr>
            <a:spLocks noGrp="1"/>
          </p:cNvSpPr>
          <p:nvPr>
            <p:ph type="pic" sz="quarter" idx="23"/>
          </p:nvPr>
        </p:nvSpPr>
        <p:spPr>
          <a:xfrm>
            <a:off x="7872000" y="3638182"/>
            <a:ext cx="4320000" cy="2625601"/>
          </a:xfrm>
          <a:prstGeom prst="rect">
            <a:avLst/>
          </a:prstGeom>
        </p:spPr>
        <p:txBody>
          <a:bodyPr lIns="91439" tIns="45719" rIns="91439" bIns="45719">
            <a:noAutofit/>
          </a:bodyPr>
          <a:lstStyle/>
          <a:p>
            <a:endParaRPr/>
          </a:p>
        </p:txBody>
      </p:sp>
      <p:sp>
        <p:nvSpPr>
          <p:cNvPr id="101"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02" name="Google Shape;131;p54"/>
          <p:cNvSpPr txBox="1">
            <a:spLocks noGrp="1"/>
          </p:cNvSpPr>
          <p:nvPr>
            <p:ph type="body" sz="quarter" idx="24"/>
          </p:nvPr>
        </p:nvSpPr>
        <p:spPr>
          <a:xfrm>
            <a:off x="-1" y="1017599"/>
            <a:ext cx="7872002" cy="1440001"/>
          </a:xfrm>
          <a:prstGeom prst="rect">
            <a:avLst/>
          </a:prstGeom>
          <a:solidFill>
            <a:srgbClr val="FF6E00"/>
          </a:solidFill>
        </p:spPr>
        <p:txBody>
          <a:bodyPr lIns="0" tIns="0" rIns="0" bIns="0" anchor="ctr"/>
          <a:lstStyle/>
          <a:p>
            <a:pPr marL="228600" indent="0">
              <a:lnSpc>
                <a:spcPct val="100000"/>
              </a:lnSpc>
              <a:spcBef>
                <a:spcPts val="0"/>
              </a:spcBef>
              <a:buClrTx/>
              <a:buSzTx/>
              <a:buFontTx/>
              <a:buNone/>
              <a:defRPr sz="2600" b="1">
                <a:latin typeface="+mj-lt"/>
                <a:ea typeface="+mj-ea"/>
                <a:cs typeface="+mj-cs"/>
                <a:sym typeface="Arial"/>
              </a:defRPr>
            </a:pP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2 pictures left">
    <p:bg>
      <p:bgPr>
        <a:solidFill>
          <a:srgbClr val="FFFFFF"/>
        </a:solidFill>
        <a:effectLst/>
      </p:bgPr>
    </p:bg>
    <p:spTree>
      <p:nvGrpSpPr>
        <p:cNvPr id="1" name=""/>
        <p:cNvGrpSpPr/>
        <p:nvPr/>
      </p:nvGrpSpPr>
      <p:grpSpPr>
        <a:xfrm>
          <a:off x="0" y="0"/>
          <a:ext cx="0" cy="0"/>
          <a:chOff x="0" y="0"/>
          <a:chExt cx="0" cy="0"/>
        </a:xfrm>
      </p:grpSpPr>
      <p:pic>
        <p:nvPicPr>
          <p:cNvPr id="110" name="Google Shape;94;p36" descr="Google Shape;94;p36"/>
          <p:cNvPicPr>
            <a:picLocks noChangeAspect="1"/>
          </p:cNvPicPr>
          <p:nvPr/>
        </p:nvPicPr>
        <p:blipFill>
          <a:blip r:embed="rId2"/>
          <a:stretch>
            <a:fillRect/>
          </a:stretch>
        </p:blipFill>
        <p:spPr>
          <a:xfrm>
            <a:off x="0" y="0"/>
            <a:ext cx="12192000" cy="1020064"/>
          </a:xfrm>
          <a:prstGeom prst="rect">
            <a:avLst/>
          </a:prstGeom>
          <a:ln w="12700">
            <a:miter lim="400000"/>
          </a:ln>
        </p:spPr>
      </p:pic>
      <p:pic>
        <p:nvPicPr>
          <p:cNvPr id="111" name="Google Shape;95;p36" descr="Google Shape;95;p36"/>
          <p:cNvPicPr>
            <a:picLocks noChangeAspect="1"/>
          </p:cNvPicPr>
          <p:nvPr/>
        </p:nvPicPr>
        <p:blipFill>
          <a:blip r:embed="rId3"/>
          <a:stretch>
            <a:fillRect/>
          </a:stretch>
        </p:blipFill>
        <p:spPr>
          <a:xfrm>
            <a:off x="0" y="6260591"/>
            <a:ext cx="12192000" cy="597409"/>
          </a:xfrm>
          <a:prstGeom prst="rect">
            <a:avLst/>
          </a:prstGeom>
          <a:ln w="12700">
            <a:miter lim="400000"/>
          </a:ln>
        </p:spPr>
      </p:pic>
      <p:sp>
        <p:nvSpPr>
          <p:cNvPr id="112" name="Body Level One…"/>
          <p:cNvSpPr txBox="1">
            <a:spLocks noGrp="1"/>
          </p:cNvSpPr>
          <p:nvPr>
            <p:ph type="body" sz="quarter" idx="1"/>
          </p:nvPr>
        </p:nvSpPr>
        <p:spPr>
          <a:xfrm>
            <a:off x="4992001" y="2711451"/>
            <a:ext cx="6704160" cy="1429626"/>
          </a:xfrm>
          <a:prstGeom prst="rect">
            <a:avLst/>
          </a:prstGeom>
        </p:spPr>
        <p:txBody>
          <a:bodyPr lIns="0" tIns="0" rIns="0" bIns="0"/>
          <a:lstStyle>
            <a:lvl1pPr marL="228600" indent="0">
              <a:lnSpc>
                <a:spcPct val="100000"/>
              </a:lnSpc>
              <a:spcBef>
                <a:spcPts val="0"/>
              </a:spcBef>
              <a:buClrTx/>
              <a:buSzTx/>
              <a:buFontTx/>
              <a:buNone/>
              <a:defRPr sz="2100">
                <a:solidFill>
                  <a:srgbClr val="54565A"/>
                </a:solidFill>
                <a:latin typeface="+mj-lt"/>
                <a:ea typeface="+mj-ea"/>
                <a:cs typeface="+mj-cs"/>
                <a:sym typeface="Arial"/>
              </a:defRPr>
            </a:lvl1pPr>
            <a:lvl2pPr marL="713918" indent="-263131">
              <a:lnSpc>
                <a:spcPct val="100000"/>
              </a:lnSpc>
              <a:spcBef>
                <a:spcPts val="0"/>
              </a:spcBef>
              <a:buClrTx/>
              <a:buSzPts val="2100"/>
              <a:buFontTx/>
              <a:buChar char="–"/>
              <a:defRPr sz="2100">
                <a:solidFill>
                  <a:srgbClr val="54565A"/>
                </a:solidFill>
                <a:latin typeface="+mj-lt"/>
                <a:ea typeface="+mj-ea"/>
                <a:cs typeface="+mj-cs"/>
                <a:sym typeface="Arial"/>
              </a:defRPr>
            </a:lvl2pPr>
            <a:lvl3pPr marL="1223147" indent="-283410">
              <a:lnSpc>
                <a:spcPct val="100000"/>
              </a:lnSpc>
              <a:spcBef>
                <a:spcPts val="0"/>
              </a:spcBef>
              <a:buClrTx/>
              <a:buSzPts val="2100"/>
              <a:buFontTx/>
              <a:defRPr sz="2100">
                <a:solidFill>
                  <a:srgbClr val="54565A"/>
                </a:solidFill>
                <a:latin typeface="+mj-lt"/>
                <a:ea typeface="+mj-ea"/>
                <a:cs typeface="+mj-cs"/>
                <a:sym typeface="Arial"/>
              </a:defRPr>
            </a:lvl3pPr>
            <a:lvl4pPr marL="1739886" indent="-311199">
              <a:lnSpc>
                <a:spcPct val="100000"/>
              </a:lnSpc>
              <a:spcBef>
                <a:spcPts val="0"/>
              </a:spcBef>
              <a:buClrTx/>
              <a:buSzPts val="2100"/>
              <a:buFontTx/>
              <a:buChar char="–"/>
              <a:defRPr sz="2100">
                <a:solidFill>
                  <a:srgbClr val="54565A"/>
                </a:solidFill>
                <a:latin typeface="+mj-lt"/>
                <a:ea typeface="+mj-ea"/>
                <a:cs typeface="+mj-cs"/>
                <a:sym typeface="Arial"/>
              </a:defRPr>
            </a:lvl4pPr>
            <a:lvl5pPr marL="2197086" indent="-311199">
              <a:lnSpc>
                <a:spcPct val="100000"/>
              </a:lnSpc>
              <a:spcBef>
                <a:spcPts val="0"/>
              </a:spcBef>
              <a:buClrTx/>
              <a:buSzPts val="2100"/>
              <a:buFontTx/>
              <a:buChar char="»"/>
              <a:defRPr sz="2100">
                <a:solidFill>
                  <a:srgbClr val="54565A"/>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 name="Google Shape;134;p55"/>
          <p:cNvSpPr txBox="1">
            <a:spLocks noGrp="1"/>
          </p:cNvSpPr>
          <p:nvPr>
            <p:ph type="body" sz="quarter" idx="21"/>
          </p:nvPr>
        </p:nvSpPr>
        <p:spPr>
          <a:xfrm>
            <a:off x="4760055" y="4673384"/>
            <a:ext cx="6942144" cy="1429626"/>
          </a:xfrm>
          <a:prstGeom prst="rect">
            <a:avLst/>
          </a:prstGeom>
        </p:spPr>
        <p:txBody>
          <a:bodyPr lIns="0" tIns="0" rIns="0" bIns="0"/>
          <a:lstStyle/>
          <a:p>
            <a:pPr indent="-364045">
              <a:lnSpc>
                <a:spcPct val="100000"/>
              </a:lnSpc>
              <a:spcBef>
                <a:spcPts val="0"/>
              </a:spcBef>
              <a:buClr>
                <a:srgbClr val="54565A"/>
              </a:buClr>
              <a:buSzPts val="2100"/>
              <a:defRPr sz="2100">
                <a:solidFill>
                  <a:srgbClr val="54565A"/>
                </a:solidFill>
                <a:latin typeface="+mj-lt"/>
                <a:ea typeface="+mj-ea"/>
                <a:cs typeface="+mj-cs"/>
                <a:sym typeface="Arial"/>
              </a:defRPr>
            </a:pPr>
            <a:endParaRPr/>
          </a:p>
        </p:txBody>
      </p:sp>
      <p:sp>
        <p:nvSpPr>
          <p:cNvPr id="114" name="Google Shape;135;p55"/>
          <p:cNvSpPr>
            <a:spLocks noGrp="1"/>
          </p:cNvSpPr>
          <p:nvPr>
            <p:ph type="pic" sz="quarter" idx="22"/>
          </p:nvPr>
        </p:nvSpPr>
        <p:spPr>
          <a:xfrm>
            <a:off x="3906" y="1017599"/>
            <a:ext cx="4320001" cy="2620801"/>
          </a:xfrm>
          <a:prstGeom prst="rect">
            <a:avLst/>
          </a:prstGeom>
        </p:spPr>
        <p:txBody>
          <a:bodyPr lIns="91439" tIns="45719" rIns="91439" bIns="45719">
            <a:noAutofit/>
          </a:bodyPr>
          <a:lstStyle/>
          <a:p>
            <a:endParaRPr/>
          </a:p>
        </p:txBody>
      </p:sp>
      <p:sp>
        <p:nvSpPr>
          <p:cNvPr id="115" name="Google Shape;136;p55"/>
          <p:cNvSpPr>
            <a:spLocks noGrp="1"/>
          </p:cNvSpPr>
          <p:nvPr>
            <p:ph type="pic" sz="quarter" idx="23"/>
          </p:nvPr>
        </p:nvSpPr>
        <p:spPr>
          <a:xfrm>
            <a:off x="3906" y="3638182"/>
            <a:ext cx="4320001" cy="2625601"/>
          </a:xfrm>
          <a:prstGeom prst="rect">
            <a:avLst/>
          </a:prstGeom>
        </p:spPr>
        <p:txBody>
          <a:bodyPr lIns="91439" tIns="45719" rIns="91439" bIns="45719">
            <a:noAutofit/>
          </a:bodyPr>
          <a:lstStyle/>
          <a:p>
            <a:endParaRPr/>
          </a:p>
        </p:txBody>
      </p:sp>
      <p:sp>
        <p:nvSpPr>
          <p:cNvPr id="116" name="Title Text"/>
          <p:cNvSpPr txBox="1">
            <a:spLocks noGrp="1"/>
          </p:cNvSpPr>
          <p:nvPr>
            <p:ph type="title"/>
          </p:nvPr>
        </p:nvSpPr>
        <p:spPr>
          <a:xfrm>
            <a:off x="672000" y="274639"/>
            <a:ext cx="7924801" cy="499201"/>
          </a:xfrm>
          <a:prstGeom prst="rect">
            <a:avLst/>
          </a:prstGeom>
        </p:spPr>
        <p:txBody>
          <a:bodyPr lIns="0" tIns="0" rIns="0" bIns="0" anchor="t"/>
          <a:lstStyle>
            <a:lvl1pPr>
              <a:lnSpc>
                <a:spcPct val="100000"/>
              </a:lnSpc>
              <a:defRPr sz="3200" b="1">
                <a:latin typeface="+mj-lt"/>
                <a:ea typeface="+mj-ea"/>
                <a:cs typeface="+mj-cs"/>
                <a:sym typeface="Arial"/>
              </a:defRPr>
            </a:lvl1pPr>
          </a:lstStyle>
          <a:p>
            <a:r>
              <a:t>Title Text</a:t>
            </a:r>
          </a:p>
        </p:txBody>
      </p:sp>
      <p:sp>
        <p:nvSpPr>
          <p:cNvPr id="117" name="Google Shape;138;p55"/>
          <p:cNvSpPr txBox="1">
            <a:spLocks noGrp="1"/>
          </p:cNvSpPr>
          <p:nvPr>
            <p:ph type="body" sz="quarter" idx="24"/>
          </p:nvPr>
        </p:nvSpPr>
        <p:spPr>
          <a:xfrm>
            <a:off x="4319999" y="1017599"/>
            <a:ext cx="7872001" cy="1440001"/>
          </a:xfrm>
          <a:prstGeom prst="rect">
            <a:avLst/>
          </a:prstGeom>
          <a:solidFill>
            <a:srgbClr val="FF6E00"/>
          </a:solidFill>
        </p:spPr>
        <p:txBody>
          <a:bodyPr lIns="0" tIns="0" rIns="0" bIns="0" anchor="ctr"/>
          <a:lstStyle/>
          <a:p>
            <a:pPr marL="228600" indent="0">
              <a:lnSpc>
                <a:spcPct val="100000"/>
              </a:lnSpc>
              <a:spcBef>
                <a:spcPts val="0"/>
              </a:spcBef>
              <a:buClrTx/>
              <a:buSzTx/>
              <a:buFontTx/>
              <a:buNone/>
              <a:defRPr sz="2600" b="1">
                <a:latin typeface="+mj-lt"/>
                <a:ea typeface="+mj-ea"/>
                <a:cs typeface="+mj-cs"/>
                <a:sym typeface="Arial"/>
              </a:defRPr>
            </a:pPr>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699" tIns="45699" rIns="45699" bIns="45699" anchor="ctr">
            <a:spAutoFit/>
          </a:bodyPr>
          <a:lstStyle>
            <a:lvl1pPr algn="r">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a:ea typeface="Calibri"/>
          <a:cs typeface="Calibri"/>
          <a:sym typeface="Calibri"/>
        </a:defRPr>
      </a:lvl9pPr>
    </p:titleStyle>
    <p:bodyStyle>
      <a:lvl1pPr marL="457200" marR="0" indent="-406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1pPr>
      <a:lvl2pPr marL="977900" marR="0" indent="-4445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2pPr>
      <a:lvl3pPr marL="1513839" marR="0" indent="-497839"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FFFFFF"/>
        </a:buClr>
        <a:buSzPts val="2800"/>
        <a:buFont typeface="Arial"/>
        <a:buChar char="•"/>
        <a:tabLst/>
        <a:defRPr sz="2800" b="0" i="0" u="none" strike="noStrike" cap="none" spc="0" baseline="0">
          <a:solidFill>
            <a:srgbClr val="FFFFFF"/>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ideo" Target="https://player.vimeo.com/video/561264347?app_id=122963" TargetMode="Externa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_f15Q1ecwA&amp;t=36s"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9.ti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Google Shape;144;p1" descr="Google Shape;144;p1"/>
          <p:cNvPicPr>
            <a:picLocks noChangeAspect="1"/>
          </p:cNvPicPr>
          <p:nvPr/>
        </p:nvPicPr>
        <p:blipFill>
          <a:blip r:embed="rId3"/>
          <a:srcRect b="15730"/>
          <a:stretch>
            <a:fillRect/>
          </a:stretch>
        </p:blipFill>
        <p:spPr>
          <a:xfrm>
            <a:off x="0" y="-1"/>
            <a:ext cx="12191980" cy="6858001"/>
          </a:xfrm>
          <a:prstGeom prst="rect">
            <a:avLst/>
          </a:prstGeom>
          <a:ln w="12700">
            <a:miter lim="400000"/>
          </a:ln>
        </p:spPr>
      </p:pic>
      <p:sp>
        <p:nvSpPr>
          <p:cNvPr id="242" name="Rectangle"/>
          <p:cNvSpPr/>
          <p:nvPr/>
        </p:nvSpPr>
        <p:spPr>
          <a:xfrm>
            <a:off x="-168921" y="-53452"/>
            <a:ext cx="14106090"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sp>
        <p:nvSpPr>
          <p:cNvPr id="243" name="Ultimate Frisbee Spirit Scoring"/>
          <p:cNvSpPr txBox="1"/>
          <p:nvPr/>
        </p:nvSpPr>
        <p:spPr>
          <a:xfrm>
            <a:off x="433339" y="2658721"/>
            <a:ext cx="6292194" cy="220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dirty="0"/>
              <a:t>Ultimate Frisbee Spirit Scoring </a:t>
            </a:r>
          </a:p>
        </p:txBody>
      </p:sp>
      <p:pic>
        <p:nvPicPr>
          <p:cNvPr id="244" name="Google Shape;64;p1" descr="Google Shape;64;p1"/>
          <p:cNvPicPr>
            <a:picLocks noChangeAspect="1"/>
          </p:cNvPicPr>
          <p:nvPr/>
        </p:nvPicPr>
        <p:blipFill>
          <a:blip r:embed="rId4"/>
          <a:stretch>
            <a:fillRect/>
          </a:stretch>
        </p:blipFill>
        <p:spPr>
          <a:xfrm>
            <a:off x="495530" y="1213398"/>
            <a:ext cx="2514873" cy="772963"/>
          </a:xfrm>
          <a:prstGeom prst="rect">
            <a:avLst/>
          </a:prstGeom>
          <a:ln w="12700">
            <a:miter lim="400000"/>
          </a:ln>
        </p:spPr>
      </p:pic>
      <p:grpSp>
        <p:nvGrpSpPr>
          <p:cNvPr id="247" name="Group"/>
          <p:cNvGrpSpPr/>
          <p:nvPr/>
        </p:nvGrpSpPr>
        <p:grpSpPr>
          <a:xfrm>
            <a:off x="454129" y="5967428"/>
            <a:ext cx="1651023" cy="1270001"/>
            <a:chOff x="0" y="0"/>
            <a:chExt cx="1651022" cy="1270000"/>
          </a:xfrm>
        </p:grpSpPr>
        <p:sp>
          <p:nvSpPr>
            <p:cNvPr id="245" name="Delivered by"/>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numCol="1" anchor="t">
              <a:sp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246" name="Image" descr="Image"/>
            <p:cNvPicPr>
              <a:picLocks noChangeAspect="1"/>
            </p:cNvPicPr>
            <p:nvPr/>
          </p:nvPicPr>
          <p:blipFill>
            <a:blip r:embed="rId5"/>
            <a:stretch>
              <a:fillRect/>
            </a:stretch>
          </p:blipFill>
          <p:spPr>
            <a:xfrm>
              <a:off x="73892" y="254950"/>
              <a:ext cx="1577130" cy="392855"/>
            </a:xfrm>
            <a:prstGeom prst="rect">
              <a:avLst/>
            </a:prstGeom>
            <a:ln w="12700" cap="flat">
              <a:noFill/>
              <a:miter lim="400000"/>
            </a:ln>
            <a:effectLst/>
          </p:spPr>
        </p:pic>
      </p:grpSp>
      <p:sp>
        <p:nvSpPr>
          <p:cNvPr id="248" name="Lesson 1"/>
          <p:cNvSpPr txBox="1"/>
          <p:nvPr/>
        </p:nvSpPr>
        <p:spPr>
          <a:xfrm>
            <a:off x="482695" y="2426408"/>
            <a:ext cx="1446548" cy="286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70831">
              <a:lnSpc>
                <a:spcPct val="90000"/>
              </a:lnSpc>
              <a:defRPr cap="all" spc="280">
                <a:solidFill>
                  <a:srgbClr val="EE3124"/>
                </a:solidFill>
                <a:latin typeface="Greycliff CF"/>
                <a:ea typeface="Greycliff CF"/>
                <a:cs typeface="Greycliff CF"/>
                <a:sym typeface="Greycliff CF"/>
              </a:defRPr>
            </a:lvl1pPr>
          </a:lstStyle>
          <a:p>
            <a:pPr>
              <a:defRPr sz="4000" b="1" cap="none" spc="0"/>
            </a:pPr>
            <a:r>
              <a:rPr sz="1400" b="0" cap="all" spc="280" dirty="0"/>
              <a:t>Lesson</a:t>
            </a:r>
            <a:r>
              <a:rPr lang="en-US" sz="1400" b="0" cap="all" spc="280" dirty="0"/>
              <a:t> one</a:t>
            </a:r>
            <a:endParaRPr sz="1400" b="0" cap="all" spc="280" dirty="0"/>
          </a:p>
        </p:txBody>
      </p:sp>
      <p:grpSp>
        <p:nvGrpSpPr>
          <p:cNvPr id="254" name="Group"/>
          <p:cNvGrpSpPr/>
          <p:nvPr/>
        </p:nvGrpSpPr>
        <p:grpSpPr>
          <a:xfrm>
            <a:off x="-1202935" y="1563894"/>
            <a:ext cx="499874" cy="4100841"/>
            <a:chOff x="0" y="0"/>
            <a:chExt cx="499872" cy="4100839"/>
          </a:xfrm>
        </p:grpSpPr>
        <p:sp>
          <p:nvSpPr>
            <p:cNvPr id="249"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50"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51"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52"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53"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2016WUGC-USA player running alongside disc to catch.jpg" descr="2016WUGC-USA player running alongside disc to catch.jpg"/>
          <p:cNvPicPr>
            <a:picLocks noChangeAspect="1"/>
          </p:cNvPicPr>
          <p:nvPr/>
        </p:nvPicPr>
        <p:blipFill>
          <a:blip r:embed="rId3"/>
          <a:srcRect l="18497" t="617" r="25334" b="9151"/>
          <a:stretch>
            <a:fillRect/>
          </a:stretch>
        </p:blipFill>
        <p:spPr>
          <a:xfrm>
            <a:off x="5636660" y="-98377"/>
            <a:ext cx="6588855" cy="7054753"/>
          </a:xfrm>
          <a:prstGeom prst="rect">
            <a:avLst/>
          </a:prstGeom>
          <a:ln w="12700">
            <a:miter lim="400000"/>
          </a:ln>
        </p:spPr>
      </p:pic>
      <p:sp>
        <p:nvSpPr>
          <p:cNvPr id="411" name="Google Shape;70;p2"/>
          <p:cNvSpPr txBox="1"/>
          <p:nvPr/>
        </p:nvSpPr>
        <p:spPr>
          <a:xfrm>
            <a:off x="509397" y="1962359"/>
            <a:ext cx="4801768" cy="172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defTabSz="1219200">
              <a:defRPr>
                <a:solidFill>
                  <a:srgbClr val="54565A"/>
                </a:solidFill>
                <a:latin typeface="Greycliff CF Medium"/>
                <a:ea typeface="Greycliff CF Medium"/>
                <a:cs typeface="Greycliff CF Medium"/>
                <a:sym typeface="Greycliff CF Medium"/>
              </a:defRPr>
            </a:pPr>
            <a:r>
              <a:rPr dirty="0"/>
              <a:t>The Ultimate goal for this lesson is to </a:t>
            </a:r>
            <a:r>
              <a:rPr dirty="0" err="1"/>
              <a:t>digitalise</a:t>
            </a:r>
            <a:r>
              <a:rPr dirty="0"/>
              <a:t> the Spirit scoring system.</a:t>
            </a:r>
          </a:p>
          <a:p>
            <a:pPr defTabSz="1219200">
              <a:defRPr>
                <a:solidFill>
                  <a:srgbClr val="54565A"/>
                </a:solidFill>
                <a:latin typeface="Greycliff CF Medium"/>
                <a:ea typeface="Greycliff CF Medium"/>
                <a:cs typeface="Greycliff CF Medium"/>
                <a:sym typeface="Greycliff CF Medium"/>
              </a:defRPr>
            </a:pPr>
            <a:endParaRPr dirty="0"/>
          </a:p>
          <a:p>
            <a:pPr defTabSz="1219200">
              <a:defRPr>
                <a:solidFill>
                  <a:srgbClr val="54565A"/>
                </a:solidFill>
                <a:latin typeface="Greycliff CF Medium"/>
                <a:ea typeface="Greycliff CF Medium"/>
                <a:cs typeface="Greycliff CF Medium"/>
                <a:sym typeface="Greycliff CF Medium"/>
              </a:defRPr>
            </a:pPr>
            <a:r>
              <a:rPr dirty="0"/>
              <a:t>Produce an </a:t>
            </a:r>
            <a:r>
              <a:rPr lang="en-US" dirty="0"/>
              <a:t>Excel </a:t>
            </a:r>
            <a:r>
              <a:rPr dirty="0"/>
              <a:t>spreadsheet </a:t>
            </a:r>
            <a:r>
              <a:rPr lang="en-US" dirty="0"/>
              <a:t>so </a:t>
            </a:r>
            <a:r>
              <a:rPr dirty="0"/>
              <a:t>that teams can input their scores for the </a:t>
            </a:r>
            <a:r>
              <a:rPr lang="en-GB" dirty="0"/>
              <a:t>S</a:t>
            </a:r>
            <a:r>
              <a:rPr dirty="0" err="1"/>
              <a:t>pirit</a:t>
            </a:r>
            <a:r>
              <a:rPr dirty="0"/>
              <a:t> scoring system.</a:t>
            </a:r>
            <a:r>
              <a:rPr lang="en-US" dirty="0"/>
              <a:t> </a:t>
            </a:r>
            <a:endParaRPr dirty="0"/>
          </a:p>
          <a:p>
            <a:pPr defTabSz="1219200">
              <a:defRPr>
                <a:solidFill>
                  <a:srgbClr val="54565A"/>
                </a:solidFill>
                <a:latin typeface="Greycliff CF Medium"/>
                <a:ea typeface="Greycliff CF Medium"/>
                <a:cs typeface="Greycliff CF Medium"/>
                <a:sym typeface="Greycliff CF Medium"/>
              </a:defRPr>
            </a:pPr>
            <a:endParaRPr dirty="0"/>
          </a:p>
          <a:p>
            <a:pPr defTabSz="1219200">
              <a:defRPr>
                <a:solidFill>
                  <a:srgbClr val="54565A"/>
                </a:solidFill>
                <a:latin typeface="Greycliff CF Medium"/>
                <a:ea typeface="Greycliff CF Medium"/>
                <a:cs typeface="Greycliff CF Medium"/>
                <a:sym typeface="Greycliff CF Medium"/>
              </a:defRPr>
            </a:pPr>
            <a:r>
              <a:rPr dirty="0"/>
              <a:t>The spreadsheet should work out the totals and the averages for each team.</a:t>
            </a:r>
            <a:r>
              <a:rPr lang="en-US" dirty="0"/>
              <a:t>  </a:t>
            </a:r>
            <a:endParaRPr dirty="0"/>
          </a:p>
        </p:txBody>
      </p:sp>
      <p:sp>
        <p:nvSpPr>
          <p:cNvPr id="412" name="Ultimate Goal"/>
          <p:cNvSpPr txBox="1"/>
          <p:nvPr/>
        </p:nvSpPr>
        <p:spPr>
          <a:xfrm>
            <a:off x="444372" y="868134"/>
            <a:ext cx="4571337" cy="92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224B93"/>
                </a:solidFill>
                <a:latin typeface="Greycliff CF"/>
                <a:ea typeface="Greycliff CF"/>
                <a:cs typeface="Greycliff CF"/>
                <a:sym typeface="Greycliff CF"/>
              </a:defRPr>
            </a:lvl1pPr>
          </a:lstStyle>
          <a:p>
            <a:r>
              <a:t>Ultimate Goal</a:t>
            </a:r>
          </a:p>
        </p:txBody>
      </p:sp>
      <p:sp>
        <p:nvSpPr>
          <p:cNvPr id="413" name="THE"/>
          <p:cNvSpPr txBox="1"/>
          <p:nvPr/>
        </p:nvSpPr>
        <p:spPr>
          <a:xfrm>
            <a:off x="479999" y="587142"/>
            <a:ext cx="649886"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We must learn 3 skills:"/>
          <p:cNvSpPr txBox="1"/>
          <p:nvPr/>
        </p:nvSpPr>
        <p:spPr>
          <a:xfrm>
            <a:off x="409479" y="790801"/>
            <a:ext cx="3623446" cy="1089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4000" b="1">
                <a:solidFill>
                  <a:srgbClr val="224B93"/>
                </a:solidFill>
                <a:latin typeface="Greycliff CF"/>
                <a:ea typeface="Greycliff CF"/>
                <a:cs typeface="Greycliff CF"/>
                <a:sym typeface="Greycliff CF"/>
              </a:defRPr>
            </a:lvl1pPr>
          </a:lstStyle>
          <a:p>
            <a:r>
              <a:rPr dirty="0"/>
              <a:t>We must learn </a:t>
            </a:r>
            <a:r>
              <a:rPr lang="en-GB" dirty="0"/>
              <a:t>three</a:t>
            </a:r>
            <a:r>
              <a:rPr dirty="0"/>
              <a:t> skills:</a:t>
            </a:r>
          </a:p>
        </p:txBody>
      </p:sp>
      <p:pic>
        <p:nvPicPr>
          <p:cNvPr id="418" name="Google Shape;230;p10" descr="Google Shape;230;p10"/>
          <p:cNvPicPr>
            <a:picLocks noChangeAspect="1"/>
          </p:cNvPicPr>
          <p:nvPr/>
        </p:nvPicPr>
        <p:blipFill>
          <a:blip r:embed="rId3"/>
          <a:srcRect l="26414" r="11595"/>
          <a:stretch>
            <a:fillRect/>
          </a:stretch>
        </p:blipFill>
        <p:spPr>
          <a:xfrm>
            <a:off x="4685749" y="-73763"/>
            <a:ext cx="7720295" cy="7005526"/>
          </a:xfrm>
          <a:prstGeom prst="rect">
            <a:avLst/>
          </a:prstGeom>
          <a:ln w="12700">
            <a:miter lim="400000"/>
          </a:ln>
        </p:spPr>
      </p:pic>
      <p:sp>
        <p:nvSpPr>
          <p:cNvPr id="419" name="Rectangle"/>
          <p:cNvSpPr/>
          <p:nvPr/>
        </p:nvSpPr>
        <p:spPr>
          <a:xfrm flipH="1">
            <a:off x="-156475" y="2244489"/>
            <a:ext cx="5281295" cy="1872481"/>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420" name="How To…"/>
          <p:cNvSpPr txBox="1"/>
          <p:nvPr/>
        </p:nvSpPr>
        <p:spPr>
          <a:xfrm>
            <a:off x="537137" y="2518066"/>
            <a:ext cx="4100513" cy="37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How </a:t>
            </a:r>
            <a:r>
              <a:rPr lang="en-US" dirty="0"/>
              <a:t>to:</a:t>
            </a:r>
            <a:endParaRPr dirty="0"/>
          </a:p>
        </p:txBody>
      </p:sp>
      <p:sp>
        <p:nvSpPr>
          <p:cNvPr id="421" name="Google Shape;70;p2"/>
          <p:cNvSpPr txBox="1"/>
          <p:nvPr/>
        </p:nvSpPr>
        <p:spPr>
          <a:xfrm>
            <a:off x="559432" y="2992752"/>
            <a:ext cx="3226817" cy="74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spcBef>
                <a:spcPts val="400"/>
              </a:spcBef>
              <a:buClr>
                <a:srgbClr val="FFFFFF"/>
              </a:buClr>
              <a:buSzPct val="100000"/>
              <a:buChar char="-"/>
              <a:defRPr>
                <a:solidFill>
                  <a:srgbClr val="FFFFFF"/>
                </a:solidFill>
                <a:latin typeface="Greycliff CF Medium"/>
                <a:ea typeface="Greycliff CF Medium"/>
                <a:cs typeface="Greycliff CF Medium"/>
                <a:sym typeface="Greycliff CF Medium"/>
              </a:defRPr>
            </a:pPr>
            <a:r>
              <a:rPr dirty="0" err="1"/>
              <a:t>Organise</a:t>
            </a:r>
            <a:r>
              <a:rPr dirty="0"/>
              <a:t> a</a:t>
            </a:r>
            <a:r>
              <a:rPr lang="en-US" dirty="0"/>
              <a:t> s</a:t>
            </a:r>
            <a:r>
              <a:rPr dirty="0"/>
              <a:t>preadsheet</a:t>
            </a:r>
          </a:p>
          <a:p>
            <a:pPr marL="140368" indent="-140368" defTabSz="1219200">
              <a:spcBef>
                <a:spcPts val="400"/>
              </a:spcBef>
              <a:buClr>
                <a:srgbClr val="FFFFFF"/>
              </a:buClr>
              <a:buSzPct val="100000"/>
              <a:buChar char="-"/>
              <a:defRPr>
                <a:solidFill>
                  <a:srgbClr val="FFFFFF"/>
                </a:solidFill>
                <a:latin typeface="Greycliff CF Medium"/>
                <a:ea typeface="Greycliff CF Medium"/>
                <a:cs typeface="Greycliff CF Medium"/>
                <a:sym typeface="Greycliff CF Medium"/>
              </a:defRPr>
            </a:pPr>
            <a:r>
              <a:rPr dirty="0"/>
              <a:t>Work out </a:t>
            </a:r>
            <a:r>
              <a:rPr lang="en-US" dirty="0"/>
              <a:t>sum</a:t>
            </a:r>
            <a:r>
              <a:rPr dirty="0"/>
              <a:t> (totals) </a:t>
            </a:r>
          </a:p>
          <a:p>
            <a:pPr marL="140368" indent="-140368" defTabSz="1219200">
              <a:spcBef>
                <a:spcPts val="400"/>
              </a:spcBef>
              <a:buClr>
                <a:srgbClr val="FFFFFF"/>
              </a:buClr>
              <a:buSzPct val="100000"/>
              <a:buChar char="-"/>
              <a:defRPr>
                <a:solidFill>
                  <a:srgbClr val="FFFFFF"/>
                </a:solidFill>
                <a:latin typeface="Greycliff CF Medium"/>
                <a:ea typeface="Greycliff CF Medium"/>
                <a:cs typeface="Greycliff CF Medium"/>
                <a:sym typeface="Greycliff CF Medium"/>
              </a:defRPr>
            </a:pPr>
            <a:r>
              <a:rPr dirty="0"/>
              <a:t>Work out </a:t>
            </a:r>
            <a:r>
              <a:rPr lang="en-US" dirty="0"/>
              <a:t>a</a:t>
            </a:r>
            <a:r>
              <a:rPr dirty="0"/>
              <a:t>verages (mean)</a:t>
            </a:r>
          </a:p>
        </p:txBody>
      </p:sp>
      <p:sp>
        <p:nvSpPr>
          <p:cNvPr id="422" name="But first,"/>
          <p:cNvSpPr txBox="1"/>
          <p:nvPr/>
        </p:nvSpPr>
        <p:spPr>
          <a:xfrm>
            <a:off x="423500" y="541957"/>
            <a:ext cx="1249706"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70831">
              <a:lnSpc>
                <a:spcPct val="90000"/>
              </a:lnSpc>
              <a:defRPr cap="all" spc="280">
                <a:solidFill>
                  <a:srgbClr val="EE3124"/>
                </a:solidFill>
                <a:latin typeface="Greycliff CF"/>
                <a:ea typeface="Greycliff CF"/>
                <a:cs typeface="Greycliff CF"/>
                <a:sym typeface="Greycliff CF"/>
              </a:defRPr>
            </a:lvl1pPr>
          </a:lstStyle>
          <a:p>
            <a:pPr>
              <a:defRPr sz="4000" b="1" cap="none" spc="0"/>
            </a:pPr>
            <a:r>
              <a:rPr sz="1400" b="0" cap="all" spc="280"/>
              <a:t>But first,</a:t>
            </a:r>
          </a:p>
        </p:txBody>
      </p:sp>
      <p:grpSp>
        <p:nvGrpSpPr>
          <p:cNvPr id="428" name="Group"/>
          <p:cNvGrpSpPr/>
          <p:nvPr/>
        </p:nvGrpSpPr>
        <p:grpSpPr>
          <a:xfrm>
            <a:off x="462014" y="6125298"/>
            <a:ext cx="3249221" cy="549539"/>
            <a:chOff x="0" y="0"/>
            <a:chExt cx="3249221" cy="549538"/>
          </a:xfrm>
        </p:grpSpPr>
        <p:pic>
          <p:nvPicPr>
            <p:cNvPr id="423" name="Image" descr="Image"/>
            <p:cNvPicPr>
              <a:picLocks noChangeAspect="1"/>
            </p:cNvPicPr>
            <p:nvPr/>
          </p:nvPicPr>
          <p:blipFill>
            <a:blip r:embed="rId4"/>
            <a:stretch>
              <a:fillRect/>
            </a:stretch>
          </p:blipFill>
          <p:spPr>
            <a:xfrm>
              <a:off x="0" y="0"/>
              <a:ext cx="1620920" cy="482306"/>
            </a:xfrm>
            <a:prstGeom prst="rect">
              <a:avLst/>
            </a:prstGeom>
            <a:ln w="12700" cap="flat">
              <a:noFill/>
              <a:miter lim="400000"/>
            </a:ln>
            <a:effectLst/>
          </p:spPr>
        </p:pic>
        <p:grpSp>
          <p:nvGrpSpPr>
            <p:cNvPr id="426" name="Group"/>
            <p:cNvGrpSpPr/>
            <p:nvPr/>
          </p:nvGrpSpPr>
          <p:grpSpPr>
            <a:xfrm>
              <a:off x="1823828" y="0"/>
              <a:ext cx="1425393" cy="549538"/>
              <a:chOff x="0" y="0"/>
              <a:chExt cx="1425392" cy="549536"/>
            </a:xfrm>
          </p:grpSpPr>
          <p:sp>
            <p:nvSpPr>
              <p:cNvPr id="424"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425" name="Image" descr="Image"/>
              <p:cNvPicPr>
                <a:picLocks noChangeAspect="1"/>
              </p:cNvPicPr>
              <p:nvPr/>
            </p:nvPicPr>
            <p:blipFill>
              <a:blip r:embed="rId5"/>
              <a:stretch>
                <a:fillRect/>
              </a:stretch>
            </p:blipFill>
            <p:spPr>
              <a:xfrm>
                <a:off x="25470" y="200823"/>
                <a:ext cx="1399922" cy="348713"/>
              </a:xfrm>
              <a:prstGeom prst="rect">
                <a:avLst/>
              </a:prstGeom>
              <a:ln w="12700" cap="flat">
                <a:noFill/>
                <a:miter lim="400000"/>
              </a:ln>
              <a:effectLst/>
            </p:spPr>
          </p:pic>
        </p:grpSp>
        <p:sp>
          <p:nvSpPr>
            <p:cNvPr id="427"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Copy of 20140722_130708_NZ4_1678-(ZF-2346-22855-1-009).jpg" descr="Copy of 20140722_130708_NZ4_1678-(ZF-2346-22855-1-009).jpg"/>
          <p:cNvPicPr>
            <a:picLocks noChangeAspect="1"/>
          </p:cNvPicPr>
          <p:nvPr/>
        </p:nvPicPr>
        <p:blipFill>
          <a:blip r:embed="rId3"/>
          <a:srcRect l="1693" t="13106" r="16190" b="4376"/>
          <a:stretch>
            <a:fillRect/>
          </a:stretch>
        </p:blipFill>
        <p:spPr>
          <a:xfrm>
            <a:off x="-62177" y="-52319"/>
            <a:ext cx="12316355" cy="6962638"/>
          </a:xfrm>
          <a:prstGeom prst="rect">
            <a:avLst/>
          </a:prstGeom>
          <a:ln w="12700">
            <a:miter lim="400000"/>
          </a:ln>
        </p:spPr>
      </p:pic>
      <p:sp>
        <p:nvSpPr>
          <p:cNvPr id="433" name="Rectangle"/>
          <p:cNvSpPr/>
          <p:nvPr/>
        </p:nvSpPr>
        <p:spPr>
          <a:xfrm>
            <a:off x="-54911"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439" name="Group"/>
          <p:cNvGrpSpPr/>
          <p:nvPr/>
        </p:nvGrpSpPr>
        <p:grpSpPr>
          <a:xfrm>
            <a:off x="-1834007" y="1510698"/>
            <a:ext cx="499874" cy="4100840"/>
            <a:chOff x="0" y="0"/>
            <a:chExt cx="499872" cy="4100839"/>
          </a:xfrm>
        </p:grpSpPr>
        <p:sp>
          <p:nvSpPr>
            <p:cNvPr id="434"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35"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36"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37"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38"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445" name="Group"/>
          <p:cNvGrpSpPr/>
          <p:nvPr/>
        </p:nvGrpSpPr>
        <p:grpSpPr>
          <a:xfrm>
            <a:off x="487643" y="6126029"/>
            <a:ext cx="3226595" cy="564075"/>
            <a:chOff x="0" y="0"/>
            <a:chExt cx="3226595" cy="564073"/>
          </a:xfrm>
        </p:grpSpPr>
        <p:grpSp>
          <p:nvGrpSpPr>
            <p:cNvPr id="442" name="Group"/>
            <p:cNvGrpSpPr/>
            <p:nvPr/>
          </p:nvGrpSpPr>
          <p:grpSpPr>
            <a:xfrm>
              <a:off x="1814365" y="933"/>
              <a:ext cx="1412230" cy="563140"/>
              <a:chOff x="0" y="0"/>
              <a:chExt cx="1412227" cy="563138"/>
            </a:xfrm>
          </p:grpSpPr>
          <p:sp>
            <p:nvSpPr>
              <p:cNvPr id="440"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441"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443"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444"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446" name="organizing"/>
          <p:cNvSpPr txBox="1"/>
          <p:nvPr/>
        </p:nvSpPr>
        <p:spPr>
          <a:xfrm>
            <a:off x="457327" y="573701"/>
            <a:ext cx="1901801" cy="372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dirty="0" err="1"/>
              <a:t>organi</a:t>
            </a:r>
            <a:r>
              <a:rPr lang="en-US" sz="1800" b="0" cap="all" spc="360" dirty="0" err="1"/>
              <a:t>s</a:t>
            </a:r>
            <a:r>
              <a:rPr sz="1800" b="0" cap="all" spc="360" dirty="0" err="1"/>
              <a:t>ing</a:t>
            </a:r>
            <a:endParaRPr sz="1800" b="0" cap="all" spc="360" dirty="0"/>
          </a:p>
        </p:txBody>
      </p:sp>
      <p:sp>
        <p:nvSpPr>
          <p:cNvPr id="447" name="A Spreadsheet"/>
          <p:cNvSpPr txBox="1"/>
          <p:nvPr/>
        </p:nvSpPr>
        <p:spPr>
          <a:xfrm>
            <a:off x="421699" y="803893"/>
            <a:ext cx="5195256"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lang="en-US" dirty="0"/>
              <a:t>A</a:t>
            </a:r>
            <a:r>
              <a:rPr dirty="0"/>
              <a:t> </a:t>
            </a:r>
            <a:r>
              <a:rPr lang="en-US" dirty="0"/>
              <a:t>s</a:t>
            </a:r>
            <a:r>
              <a:rPr dirty="0"/>
              <a:t>preadsheet</a:t>
            </a:r>
          </a:p>
        </p:txBody>
      </p:sp>
      <p:sp>
        <p:nvSpPr>
          <p:cNvPr id="448" name="Google Shape;70;p2"/>
          <p:cNvSpPr txBox="1"/>
          <p:nvPr/>
        </p:nvSpPr>
        <p:spPr>
          <a:xfrm>
            <a:off x="536682" y="1903189"/>
            <a:ext cx="3128515"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defRPr>
                <a:solidFill>
                  <a:srgbClr val="FFFFFF"/>
                </a:solidFill>
                <a:latin typeface="Greycliff CF Medium"/>
                <a:ea typeface="Greycliff CF Medium"/>
                <a:cs typeface="Greycliff CF Medium"/>
                <a:sym typeface="Greycliff CF Medium"/>
              </a:defRPr>
            </a:lvl1pPr>
          </a:lstStyle>
          <a:p>
            <a:r>
              <a:rPr dirty="0"/>
              <a:t>What do you notice about how this </a:t>
            </a:r>
            <a:r>
              <a:rPr lang="en-GB"/>
              <a:t>s</a:t>
            </a:r>
            <a:r>
              <a:t>preadsheet</a:t>
            </a:r>
            <a:r>
              <a:rPr dirty="0"/>
              <a:t> is laid out?</a:t>
            </a:r>
          </a:p>
        </p:txBody>
      </p:sp>
      <p:pic>
        <p:nvPicPr>
          <p:cNvPr id="449" name="Google Shape;238;p11" descr="Google Shape;238;p11"/>
          <p:cNvPicPr>
            <a:picLocks noChangeAspect="1"/>
          </p:cNvPicPr>
          <p:nvPr/>
        </p:nvPicPr>
        <p:blipFill>
          <a:blip r:embed="rId6"/>
          <a:stretch>
            <a:fillRect/>
          </a:stretch>
        </p:blipFill>
        <p:spPr>
          <a:xfrm>
            <a:off x="4167784" y="2391937"/>
            <a:ext cx="5838501" cy="3374623"/>
          </a:xfrm>
          <a:prstGeom prst="rect">
            <a:avLst/>
          </a:prstGeom>
          <a:ln w="12700">
            <a:miter lim="400000"/>
          </a:ln>
          <a:effectLst>
            <a:outerShdw blurRad="203200" dist="125842" dir="4071838" rotWithShape="0">
              <a:srgbClr val="000000">
                <a:alpha val="54266"/>
              </a:srgbClr>
            </a:outerShdw>
          </a:effectLst>
        </p:spPr>
      </p:pic>
      <p:sp>
        <p:nvSpPr>
          <p:cNvPr id="450" name="Size of column adjusted"/>
          <p:cNvSpPr/>
          <p:nvPr/>
        </p:nvSpPr>
        <p:spPr>
          <a:xfrm>
            <a:off x="536005" y="5080697"/>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sz="1600">
                <a:solidFill>
                  <a:srgbClr val="FFFFFF"/>
                </a:solidFill>
                <a:latin typeface="Greycliff CF Medium"/>
                <a:ea typeface="Greycliff CF Medium"/>
                <a:cs typeface="Greycliff CF Medium"/>
                <a:sym typeface="Greycliff CF Medium"/>
              </a:defRPr>
            </a:lvl1pPr>
          </a:lstStyle>
          <a:p>
            <a:r>
              <a:t>Size of column adjusted</a:t>
            </a:r>
          </a:p>
        </p:txBody>
      </p:sp>
      <p:sp>
        <p:nvSpPr>
          <p:cNvPr id="451" name="Grid lines to create table"/>
          <p:cNvSpPr/>
          <p:nvPr/>
        </p:nvSpPr>
        <p:spPr>
          <a:xfrm>
            <a:off x="536005" y="4454573"/>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sz="1600">
                <a:solidFill>
                  <a:srgbClr val="FFFFFF"/>
                </a:solidFill>
                <a:latin typeface="Greycliff CF Medium"/>
                <a:ea typeface="Greycliff CF Medium"/>
                <a:cs typeface="Greycliff CF Medium"/>
                <a:sym typeface="Greycliff CF Medium"/>
              </a:defRPr>
            </a:lvl1pPr>
          </a:lstStyle>
          <a:p>
            <a:r>
              <a:t>Grid lines to create table </a:t>
            </a:r>
          </a:p>
        </p:txBody>
      </p:sp>
      <p:sp>
        <p:nvSpPr>
          <p:cNvPr id="452" name="Titles in bold"/>
          <p:cNvSpPr/>
          <p:nvPr/>
        </p:nvSpPr>
        <p:spPr>
          <a:xfrm>
            <a:off x="536005" y="3828448"/>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marR="70831">
              <a:lnSpc>
                <a:spcPct val="80000"/>
              </a:lnSpc>
              <a:defRPr sz="1600">
                <a:solidFill>
                  <a:srgbClr val="FFFFFF"/>
                </a:solidFill>
                <a:latin typeface="Greycliff CF Medium"/>
                <a:ea typeface="Greycliff CF Medium"/>
                <a:cs typeface="Greycliff CF Medium"/>
                <a:sym typeface="Greycliff CF Medium"/>
              </a:defRPr>
            </a:pPr>
            <a:r>
              <a:t>Titles in </a:t>
            </a:r>
            <a:r>
              <a:rPr b="1">
                <a:latin typeface="Greycliff CF"/>
                <a:ea typeface="Greycliff CF"/>
                <a:cs typeface="Greycliff CF"/>
                <a:sym typeface="Greycliff CF"/>
              </a:rPr>
              <a:t>bold</a:t>
            </a:r>
          </a:p>
        </p:txBody>
      </p:sp>
      <p:sp>
        <p:nvSpPr>
          <p:cNvPr id="453" name="Words centered in column"/>
          <p:cNvSpPr/>
          <p:nvPr/>
        </p:nvSpPr>
        <p:spPr>
          <a:xfrm>
            <a:off x="536005" y="3206591"/>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sz="1600">
                <a:solidFill>
                  <a:srgbClr val="FFFFFF"/>
                </a:solidFill>
                <a:latin typeface="Greycliff CF Medium"/>
                <a:ea typeface="Greycliff CF Medium"/>
                <a:cs typeface="Greycliff CF Medium"/>
                <a:sym typeface="Greycliff CF Medium"/>
              </a:defRPr>
            </a:lvl1pPr>
          </a:lstStyle>
          <a:p>
            <a:r>
              <a:rPr dirty="0"/>
              <a:t>Words </a:t>
            </a:r>
            <a:r>
              <a:rPr dirty="0" err="1"/>
              <a:t>centred</a:t>
            </a:r>
            <a:r>
              <a:rPr dirty="0"/>
              <a:t> in column </a:t>
            </a:r>
          </a:p>
        </p:txBody>
      </p:sp>
      <p:sp>
        <p:nvSpPr>
          <p:cNvPr id="454" name="Text wrap can be used to fit words in to boxes"/>
          <p:cNvSpPr/>
          <p:nvPr/>
        </p:nvSpPr>
        <p:spPr>
          <a:xfrm>
            <a:off x="536005" y="2524965"/>
            <a:ext cx="2858197" cy="530980"/>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sz="1600">
                <a:solidFill>
                  <a:srgbClr val="FFFFFF"/>
                </a:solidFill>
                <a:latin typeface="Greycliff CF Medium"/>
                <a:ea typeface="Greycliff CF Medium"/>
                <a:cs typeface="Greycliff CF Medium"/>
                <a:sym typeface="Greycliff CF Medium"/>
              </a:defRPr>
            </a:lvl1pPr>
          </a:lstStyle>
          <a:p>
            <a:r>
              <a:rPr lang="en-US" dirty="0"/>
              <a:t>Wrap Text </a:t>
            </a:r>
            <a:r>
              <a:rPr dirty="0"/>
              <a:t>can be used to fit words in to boxes</a:t>
            </a:r>
          </a:p>
        </p:txBody>
      </p:sp>
      <p:sp>
        <p:nvSpPr>
          <p:cNvPr id="455" name="Line"/>
          <p:cNvSpPr/>
          <p:nvPr/>
        </p:nvSpPr>
        <p:spPr>
          <a:xfrm>
            <a:off x="3414701" y="2210308"/>
            <a:ext cx="5816750" cy="6654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2209" y="0"/>
                </a:lnTo>
                <a:lnTo>
                  <a:pt x="2209" y="19422"/>
                </a:lnTo>
                <a:lnTo>
                  <a:pt x="0" y="19422"/>
                </a:lnTo>
              </a:path>
            </a:pathLst>
          </a:custGeom>
          <a:ln w="25400">
            <a:solidFill>
              <a:srgbClr val="D43627"/>
            </a:solidFill>
            <a:miter lim="400000"/>
            <a:headEnd type="triangle"/>
          </a:ln>
          <a:effectLst>
            <a:outerShdw blurRad="38100" dist="20000" dir="5400000" rotWithShape="0">
              <a:srgbClr val="000000">
                <a:alpha val="38000"/>
              </a:srgbClr>
            </a:outerShdw>
          </a:effectLst>
        </p:spPr>
        <p:txBody>
          <a:bodyPr lIns="45719" rIns="45719"/>
          <a:lstStyle/>
          <a:p>
            <a:endParaRPr/>
          </a:p>
        </p:txBody>
      </p:sp>
      <p:sp>
        <p:nvSpPr>
          <p:cNvPr id="456" name="Line"/>
          <p:cNvSpPr/>
          <p:nvPr/>
        </p:nvSpPr>
        <p:spPr>
          <a:xfrm>
            <a:off x="3399225" y="3476694"/>
            <a:ext cx="1460708" cy="4408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2" y="0"/>
                </a:lnTo>
                <a:lnTo>
                  <a:pt x="21600" y="0"/>
                </a:lnTo>
                <a:lnTo>
                  <a:pt x="21600" y="2160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457" name="Line"/>
          <p:cNvSpPr/>
          <p:nvPr/>
        </p:nvSpPr>
        <p:spPr>
          <a:xfrm>
            <a:off x="3398602" y="3969571"/>
            <a:ext cx="1269756" cy="1349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122" y="21600"/>
                </a:lnTo>
                <a:lnTo>
                  <a:pt x="11122" y="0"/>
                </a:lnTo>
                <a:lnTo>
                  <a:pt x="21600" y="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458" name="Line"/>
          <p:cNvSpPr/>
          <p:nvPr/>
        </p:nvSpPr>
        <p:spPr>
          <a:xfrm>
            <a:off x="3393098" y="4723560"/>
            <a:ext cx="1131516" cy="2258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297" y="0"/>
                </a:lnTo>
                <a:lnTo>
                  <a:pt x="12297" y="21600"/>
                </a:lnTo>
                <a:lnTo>
                  <a:pt x="21600" y="2160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459" name="Line"/>
          <p:cNvSpPr/>
          <p:nvPr/>
        </p:nvSpPr>
        <p:spPr>
          <a:xfrm>
            <a:off x="3397995" y="5125828"/>
            <a:ext cx="847199" cy="2322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974" y="21600"/>
                </a:lnTo>
                <a:lnTo>
                  <a:pt x="15974" y="0"/>
                </a:lnTo>
                <a:lnTo>
                  <a:pt x="21600" y="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Google Shape;70;p2"/>
          <p:cNvSpPr txBox="1"/>
          <p:nvPr/>
        </p:nvSpPr>
        <p:spPr>
          <a:xfrm>
            <a:off x="7105792" y="1502103"/>
            <a:ext cx="3844796" cy="1770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Click </a:t>
            </a:r>
            <a:r>
              <a:rPr lang="en-US" dirty="0"/>
              <a:t>on the</a:t>
            </a:r>
            <a:r>
              <a:rPr dirty="0"/>
              <a:t> cell you would like your answer in (B9 in this case)</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Write =SUM(</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Highlight the cells you want to calculate</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Close the brackets with </a:t>
            </a:r>
            <a:r>
              <a:rPr b="1" dirty="0"/>
              <a:t>)</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Press </a:t>
            </a:r>
            <a:r>
              <a:rPr lang="en-US" dirty="0"/>
              <a:t>E</a:t>
            </a:r>
            <a:r>
              <a:rPr dirty="0"/>
              <a:t>nter</a:t>
            </a:r>
            <a:r>
              <a:rPr lang="en-US" dirty="0"/>
              <a:t>.</a:t>
            </a:r>
            <a:r>
              <a:rPr dirty="0"/>
              <a:t> </a:t>
            </a:r>
          </a:p>
        </p:txBody>
      </p:sp>
      <p:sp>
        <p:nvSpPr>
          <p:cNvPr id="464" name="To work out the SUM (total):"/>
          <p:cNvSpPr txBox="1"/>
          <p:nvPr/>
        </p:nvSpPr>
        <p:spPr>
          <a:xfrm>
            <a:off x="7030303" y="1035997"/>
            <a:ext cx="3601094" cy="426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D43627"/>
                </a:solidFill>
                <a:latin typeface="Greycliff CF Medium"/>
                <a:ea typeface="Greycliff CF Medium"/>
                <a:cs typeface="Greycliff CF Medium"/>
                <a:sym typeface="Greycliff CF Medium"/>
              </a:defRPr>
            </a:lvl1pPr>
          </a:lstStyle>
          <a:p>
            <a:r>
              <a:t>To work out the SUM (total):</a:t>
            </a:r>
          </a:p>
        </p:txBody>
      </p:sp>
      <p:sp>
        <p:nvSpPr>
          <p:cNvPr id="465" name="Rectangle"/>
          <p:cNvSpPr/>
          <p:nvPr/>
        </p:nvSpPr>
        <p:spPr>
          <a:xfrm>
            <a:off x="-22153" y="-51554"/>
            <a:ext cx="4564817"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466" name="2016WUGC-W-High catch.jpg" descr="2016WUGC-W-High catch.jpg"/>
          <p:cNvPicPr>
            <a:picLocks noChangeAspect="1"/>
          </p:cNvPicPr>
          <p:nvPr/>
        </p:nvPicPr>
        <p:blipFill>
          <a:blip r:embed="rId3"/>
          <a:srcRect l="21945" r="30383" b="9358"/>
          <a:stretch>
            <a:fillRect/>
          </a:stretch>
        </p:blipFill>
        <p:spPr>
          <a:xfrm>
            <a:off x="4199364" y="-19580"/>
            <a:ext cx="2419805" cy="6897074"/>
          </a:xfrm>
          <a:prstGeom prst="rect">
            <a:avLst/>
          </a:prstGeom>
          <a:ln w="12700">
            <a:miter lim="400000"/>
          </a:ln>
        </p:spPr>
      </p:pic>
      <p:sp>
        <p:nvSpPr>
          <p:cNvPr id="467" name="The Sum"/>
          <p:cNvSpPr txBox="1"/>
          <p:nvPr/>
        </p:nvSpPr>
        <p:spPr>
          <a:xfrm>
            <a:off x="421699" y="905493"/>
            <a:ext cx="2956666"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lang="en-US" dirty="0"/>
              <a:t>t</a:t>
            </a:r>
            <a:r>
              <a:rPr dirty="0"/>
              <a:t>he Sum</a:t>
            </a:r>
          </a:p>
        </p:txBody>
      </p:sp>
      <p:sp>
        <p:nvSpPr>
          <p:cNvPr id="468" name="Working out"/>
          <p:cNvSpPr txBox="1"/>
          <p:nvPr/>
        </p:nvSpPr>
        <p:spPr>
          <a:xfrm>
            <a:off x="457327" y="573701"/>
            <a:ext cx="2218767"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Working out</a:t>
            </a:r>
          </a:p>
        </p:txBody>
      </p:sp>
      <p:grpSp>
        <p:nvGrpSpPr>
          <p:cNvPr id="474" name="Group"/>
          <p:cNvGrpSpPr/>
          <p:nvPr/>
        </p:nvGrpSpPr>
        <p:grpSpPr>
          <a:xfrm>
            <a:off x="487643" y="6126029"/>
            <a:ext cx="3226595" cy="564075"/>
            <a:chOff x="0" y="0"/>
            <a:chExt cx="3226595" cy="564073"/>
          </a:xfrm>
        </p:grpSpPr>
        <p:grpSp>
          <p:nvGrpSpPr>
            <p:cNvPr id="471" name="Group"/>
            <p:cNvGrpSpPr/>
            <p:nvPr/>
          </p:nvGrpSpPr>
          <p:grpSpPr>
            <a:xfrm>
              <a:off x="1814365" y="933"/>
              <a:ext cx="1412230" cy="563140"/>
              <a:chOff x="0" y="0"/>
              <a:chExt cx="1412227" cy="563138"/>
            </a:xfrm>
          </p:grpSpPr>
          <p:sp>
            <p:nvSpPr>
              <p:cNvPr id="469"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470"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472"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473"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grpSp>
        <p:nvGrpSpPr>
          <p:cNvPr id="477" name="Group"/>
          <p:cNvGrpSpPr/>
          <p:nvPr/>
        </p:nvGrpSpPr>
        <p:grpSpPr>
          <a:xfrm>
            <a:off x="7105792" y="3618732"/>
            <a:ext cx="4455123" cy="2341156"/>
            <a:chOff x="0" y="0"/>
            <a:chExt cx="4455121" cy="2341155"/>
          </a:xfrm>
        </p:grpSpPr>
        <p:pic>
          <p:nvPicPr>
            <p:cNvPr id="475" name="Google Shape;258;p12" descr="Google Shape;258;p12"/>
            <p:cNvPicPr>
              <a:picLocks noChangeAspect="1"/>
            </p:cNvPicPr>
            <p:nvPr/>
          </p:nvPicPr>
          <p:blipFill>
            <a:blip r:embed="rId6"/>
            <a:stretch>
              <a:fillRect/>
            </a:stretch>
          </p:blipFill>
          <p:spPr>
            <a:xfrm>
              <a:off x="2390070" y="0"/>
              <a:ext cx="2065052" cy="2109805"/>
            </a:xfrm>
            <a:prstGeom prst="rect">
              <a:avLst/>
            </a:prstGeom>
            <a:ln w="12700" cap="flat">
              <a:noFill/>
              <a:miter lim="400000"/>
            </a:ln>
            <a:effectLst/>
          </p:spPr>
        </p:pic>
        <p:pic>
          <p:nvPicPr>
            <p:cNvPr id="476" name="Google Shape;259;p12" descr="Google Shape;259;p12"/>
            <p:cNvPicPr>
              <a:picLocks noChangeAspect="1"/>
            </p:cNvPicPr>
            <p:nvPr/>
          </p:nvPicPr>
          <p:blipFill>
            <a:blip r:embed="rId7"/>
            <a:stretch>
              <a:fillRect/>
            </a:stretch>
          </p:blipFill>
          <p:spPr>
            <a:xfrm>
              <a:off x="0" y="0"/>
              <a:ext cx="2330043" cy="2341156"/>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Copy of 20140722_130708_NZ4_1678-(ZF-2346-22855-1-009).jpg" descr="Copy of 20140722_130708_NZ4_1678-(ZF-2346-22855-1-009).jpg"/>
          <p:cNvPicPr>
            <a:picLocks noChangeAspect="1"/>
          </p:cNvPicPr>
          <p:nvPr/>
        </p:nvPicPr>
        <p:blipFill>
          <a:blip r:embed="rId3"/>
          <a:srcRect l="1693" t="13106" r="16190" b="4376"/>
          <a:stretch>
            <a:fillRect/>
          </a:stretch>
        </p:blipFill>
        <p:spPr>
          <a:xfrm>
            <a:off x="-62177" y="-52319"/>
            <a:ext cx="12316355" cy="6962638"/>
          </a:xfrm>
          <a:prstGeom prst="rect">
            <a:avLst/>
          </a:prstGeom>
          <a:ln w="12700">
            <a:miter lim="400000"/>
          </a:ln>
        </p:spPr>
      </p:pic>
      <p:sp>
        <p:nvSpPr>
          <p:cNvPr id="482" name="Rectangle"/>
          <p:cNvSpPr/>
          <p:nvPr/>
        </p:nvSpPr>
        <p:spPr>
          <a:xfrm>
            <a:off x="-54911"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488" name="Group"/>
          <p:cNvGrpSpPr/>
          <p:nvPr/>
        </p:nvGrpSpPr>
        <p:grpSpPr>
          <a:xfrm>
            <a:off x="-1834007" y="1510698"/>
            <a:ext cx="499874" cy="4100840"/>
            <a:chOff x="0" y="0"/>
            <a:chExt cx="499872" cy="4100839"/>
          </a:xfrm>
        </p:grpSpPr>
        <p:sp>
          <p:nvSpPr>
            <p:cNvPr id="483"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84"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85"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86"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487"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494" name="Group"/>
          <p:cNvGrpSpPr/>
          <p:nvPr/>
        </p:nvGrpSpPr>
        <p:grpSpPr>
          <a:xfrm>
            <a:off x="487643" y="6126029"/>
            <a:ext cx="3226595" cy="564075"/>
            <a:chOff x="0" y="0"/>
            <a:chExt cx="3226595" cy="564073"/>
          </a:xfrm>
        </p:grpSpPr>
        <p:grpSp>
          <p:nvGrpSpPr>
            <p:cNvPr id="491" name="Group"/>
            <p:cNvGrpSpPr/>
            <p:nvPr/>
          </p:nvGrpSpPr>
          <p:grpSpPr>
            <a:xfrm>
              <a:off x="1814365" y="933"/>
              <a:ext cx="1412230" cy="563140"/>
              <a:chOff x="0" y="0"/>
              <a:chExt cx="1412227" cy="563138"/>
            </a:xfrm>
          </p:grpSpPr>
          <p:sp>
            <p:nvSpPr>
              <p:cNvPr id="489"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490"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492"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493"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495" name="Using"/>
          <p:cNvSpPr txBox="1"/>
          <p:nvPr/>
        </p:nvSpPr>
        <p:spPr>
          <a:xfrm>
            <a:off x="457327" y="573701"/>
            <a:ext cx="1006958"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Using</a:t>
            </a:r>
          </a:p>
        </p:txBody>
      </p:sp>
      <p:sp>
        <p:nvSpPr>
          <p:cNvPr id="496" name="AutoSum"/>
          <p:cNvSpPr txBox="1"/>
          <p:nvPr/>
        </p:nvSpPr>
        <p:spPr>
          <a:xfrm>
            <a:off x="421699" y="803893"/>
            <a:ext cx="5195256"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dirty="0"/>
              <a:t>Auto</a:t>
            </a:r>
            <a:r>
              <a:rPr lang="en-US" dirty="0"/>
              <a:t>-</a:t>
            </a:r>
            <a:r>
              <a:rPr dirty="0"/>
              <a:t>Sum</a:t>
            </a:r>
          </a:p>
        </p:txBody>
      </p:sp>
      <p:sp>
        <p:nvSpPr>
          <p:cNvPr id="497" name="Google Shape;70;p2"/>
          <p:cNvSpPr txBox="1"/>
          <p:nvPr/>
        </p:nvSpPr>
        <p:spPr>
          <a:xfrm>
            <a:off x="536682" y="1903189"/>
            <a:ext cx="3128515" cy="151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7157" indent="-187157" defTabSz="1219200">
              <a:buClr>
                <a:srgbClr val="D43627"/>
              </a:buClr>
              <a:buSzPct val="100000"/>
              <a:buAutoNum type="arabicPeriod"/>
              <a:defRPr>
                <a:solidFill>
                  <a:srgbClr val="FFFFFF"/>
                </a:solidFill>
                <a:latin typeface="Greycliff CF Medium"/>
                <a:ea typeface="Greycliff CF Medium"/>
                <a:cs typeface="Greycliff CF Medium"/>
                <a:sym typeface="Greycliff CF Medium"/>
              </a:defRPr>
            </a:pPr>
            <a:r>
              <a:rPr dirty="0"/>
              <a:t>Click in the cell you want.</a:t>
            </a:r>
          </a:p>
          <a:p>
            <a:pPr defTabSz="1219200">
              <a:defRPr>
                <a:solidFill>
                  <a:srgbClr val="FFFFFF"/>
                </a:solidFill>
                <a:latin typeface="Greycliff CF Medium"/>
                <a:ea typeface="Greycliff CF Medium"/>
                <a:cs typeface="Greycliff CF Medium"/>
                <a:sym typeface="Greycliff CF Medium"/>
              </a:defRPr>
            </a:pPr>
            <a:endParaRPr dirty="0"/>
          </a:p>
          <a:p>
            <a:pPr marL="187157" indent="-187157" defTabSz="1219200">
              <a:buClr>
                <a:srgbClr val="D43627"/>
              </a:buClr>
              <a:buSzPct val="100000"/>
              <a:buAutoNum type="arabicPeriod" startAt="2"/>
              <a:defRPr>
                <a:solidFill>
                  <a:srgbClr val="FFFFFF"/>
                </a:solidFill>
                <a:latin typeface="Greycliff CF Medium"/>
                <a:ea typeface="Greycliff CF Medium"/>
                <a:cs typeface="Greycliff CF Medium"/>
                <a:sym typeface="Greycliff CF Medium"/>
              </a:defRPr>
            </a:pPr>
            <a:r>
              <a:rPr dirty="0"/>
              <a:t>On the ribbon at the top choose Auto-sum. </a:t>
            </a:r>
          </a:p>
          <a:p>
            <a:pPr defTabSz="1219200">
              <a:defRPr>
                <a:solidFill>
                  <a:srgbClr val="FFFFFF"/>
                </a:solidFill>
                <a:latin typeface="Greycliff CF Medium"/>
                <a:ea typeface="Greycliff CF Medium"/>
                <a:cs typeface="Greycliff CF Medium"/>
                <a:sym typeface="Greycliff CF Medium"/>
              </a:defRPr>
            </a:pPr>
            <a:endParaRPr dirty="0"/>
          </a:p>
          <a:p>
            <a:pPr marL="187157" indent="-187157" defTabSz="1219200">
              <a:buClr>
                <a:srgbClr val="D43627"/>
              </a:buClr>
              <a:buSzPct val="100000"/>
              <a:buAutoNum type="arabicPeriod" startAt="3"/>
              <a:defRPr>
                <a:solidFill>
                  <a:srgbClr val="FFFFFF"/>
                </a:solidFill>
                <a:latin typeface="Greycliff CF Medium"/>
                <a:ea typeface="Greycliff CF Medium"/>
                <a:cs typeface="Greycliff CF Medium"/>
                <a:sym typeface="Greycliff CF Medium"/>
              </a:defRPr>
            </a:pPr>
            <a:r>
              <a:rPr dirty="0"/>
              <a:t>This will automatically work out the </a:t>
            </a:r>
            <a:r>
              <a:rPr lang="en-US" dirty="0"/>
              <a:t>sum</a:t>
            </a:r>
            <a:r>
              <a:rPr dirty="0"/>
              <a:t> in the column.</a:t>
            </a:r>
          </a:p>
        </p:txBody>
      </p:sp>
      <p:grpSp>
        <p:nvGrpSpPr>
          <p:cNvPr id="501" name="Group"/>
          <p:cNvGrpSpPr/>
          <p:nvPr/>
        </p:nvGrpSpPr>
        <p:grpSpPr>
          <a:xfrm>
            <a:off x="3868378" y="1937560"/>
            <a:ext cx="7658853" cy="3513556"/>
            <a:chOff x="0" y="0"/>
            <a:chExt cx="7658852" cy="3513554"/>
          </a:xfrm>
        </p:grpSpPr>
        <p:pic>
          <p:nvPicPr>
            <p:cNvPr id="498" name="Google Shape;268;p13" descr="Google Shape;268;p13"/>
            <p:cNvPicPr>
              <a:picLocks noChangeAspect="1"/>
            </p:cNvPicPr>
            <p:nvPr/>
          </p:nvPicPr>
          <p:blipFill>
            <a:blip r:embed="rId6"/>
            <a:srcRect r="11204"/>
            <a:stretch>
              <a:fillRect/>
            </a:stretch>
          </p:blipFill>
          <p:spPr>
            <a:xfrm>
              <a:off x="0" y="559695"/>
              <a:ext cx="7652983" cy="2953860"/>
            </a:xfrm>
            <a:prstGeom prst="rect">
              <a:avLst/>
            </a:prstGeom>
            <a:ln w="12700" cap="flat">
              <a:noFill/>
              <a:miter lim="400000"/>
            </a:ln>
            <a:effectLst>
              <a:outerShdw blurRad="190500" dist="126774" dir="2658979" rotWithShape="0">
                <a:srgbClr val="000000">
                  <a:alpha val="51253"/>
                </a:srgbClr>
              </a:outerShdw>
            </a:effectLst>
          </p:spPr>
        </p:pic>
        <p:sp>
          <p:nvSpPr>
            <p:cNvPr id="499" name="Line"/>
            <p:cNvSpPr/>
            <p:nvPr/>
          </p:nvSpPr>
          <p:spPr>
            <a:xfrm>
              <a:off x="4388" y="0"/>
              <a:ext cx="7259489" cy="8305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93" y="0"/>
                  </a:lnTo>
                  <a:lnTo>
                    <a:pt x="0" y="360"/>
                  </a:lnTo>
                </a:path>
              </a:pathLst>
            </a:custGeom>
            <a:noFill/>
            <a:ln w="25400" cap="flat">
              <a:solidFill>
                <a:srgbClr val="D43627"/>
              </a:solidFill>
              <a:prstDash val="solid"/>
              <a:miter lim="400000"/>
              <a:head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0" name="Rectangle"/>
            <p:cNvSpPr/>
            <p:nvPr/>
          </p:nvSpPr>
          <p:spPr>
            <a:xfrm>
              <a:off x="7141399" y="841776"/>
              <a:ext cx="517454" cy="125797"/>
            </a:xfrm>
            <a:prstGeom prst="rect">
              <a:avLst/>
            </a:prstGeom>
            <a:noFill/>
            <a:ln w="25400" cap="flat">
              <a:solidFill>
                <a:srgbClr val="D43627"/>
              </a:solidFill>
              <a:prstDash val="solid"/>
              <a:round/>
            </a:ln>
            <a:effectLst/>
          </p:spPr>
          <p:txBody>
            <a:bodyPr wrap="square" lIns="45719" tIns="45719" rIns="45719" bIns="45719" numCol="1" anchor="ctr">
              <a:noAutofit/>
            </a:bodyPr>
            <a:lstStyle/>
            <a:p>
              <a:pPr marR="70831">
                <a:lnSpc>
                  <a:spcPct val="80000"/>
                </a:lnSpc>
                <a:defRPr sz="1600">
                  <a:solidFill>
                    <a:srgbClr val="FFFFFF"/>
                  </a:solidFill>
                  <a:latin typeface="Greycliff CF Medium"/>
                  <a:ea typeface="Greycliff CF Medium"/>
                  <a:cs typeface="Greycliff CF Medium"/>
                  <a:sym typeface="Greycliff CF Medium"/>
                </a:defRPr>
              </a:pPr>
              <a:endParaRPr/>
            </a:p>
          </p:txBody>
        </p:sp>
      </p:grpSp>
      <p:pic>
        <p:nvPicPr>
          <p:cNvPr id="502" name="Google Shape;268;p13" descr="Google Shape;268;p13"/>
          <p:cNvPicPr>
            <a:picLocks noChangeAspect="1"/>
          </p:cNvPicPr>
          <p:nvPr/>
        </p:nvPicPr>
        <p:blipFill>
          <a:blip r:embed="rId6"/>
          <a:srcRect l="83165" t="9456" r="11974" b="86173"/>
          <a:stretch>
            <a:fillRect/>
          </a:stretch>
        </p:blipFill>
        <p:spPr>
          <a:xfrm>
            <a:off x="6998762" y="1759061"/>
            <a:ext cx="1105578" cy="340680"/>
          </a:xfrm>
          <a:prstGeom prst="rect">
            <a:avLst/>
          </a:prstGeom>
          <a:ln w="12700">
            <a:miter lim="400000"/>
          </a:ln>
          <a:effectLst>
            <a:outerShdw blurRad="190500" dist="126774" dir="2658979" rotWithShape="0">
              <a:srgbClr val="000000">
                <a:alpha val="33799"/>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8" name="Group"/>
          <p:cNvGrpSpPr/>
          <p:nvPr/>
        </p:nvGrpSpPr>
        <p:grpSpPr>
          <a:xfrm>
            <a:off x="7105792" y="3612984"/>
            <a:ext cx="4564817" cy="2157559"/>
            <a:chOff x="0" y="0"/>
            <a:chExt cx="4564815" cy="2157557"/>
          </a:xfrm>
        </p:grpSpPr>
        <p:pic>
          <p:nvPicPr>
            <p:cNvPr id="506" name="Google Shape;278;p14" descr="Google Shape;278;p14"/>
            <p:cNvPicPr>
              <a:picLocks noChangeAspect="1"/>
            </p:cNvPicPr>
            <p:nvPr/>
          </p:nvPicPr>
          <p:blipFill>
            <a:blip r:embed="rId3"/>
            <a:stretch>
              <a:fillRect/>
            </a:stretch>
          </p:blipFill>
          <p:spPr>
            <a:xfrm>
              <a:off x="0" y="0"/>
              <a:ext cx="2332495" cy="2157558"/>
            </a:xfrm>
            <a:prstGeom prst="rect">
              <a:avLst/>
            </a:prstGeom>
            <a:ln w="12700" cap="flat">
              <a:noFill/>
              <a:miter lim="400000"/>
            </a:ln>
            <a:effectLst/>
          </p:spPr>
        </p:pic>
        <p:pic>
          <p:nvPicPr>
            <p:cNvPr id="507" name="Google Shape;279;p14" descr="Google Shape;279;p14"/>
            <p:cNvPicPr>
              <a:picLocks noChangeAspect="1"/>
            </p:cNvPicPr>
            <p:nvPr/>
          </p:nvPicPr>
          <p:blipFill>
            <a:blip r:embed="rId4"/>
            <a:stretch>
              <a:fillRect/>
            </a:stretch>
          </p:blipFill>
          <p:spPr>
            <a:xfrm>
              <a:off x="2370324" y="0"/>
              <a:ext cx="2194492" cy="2157558"/>
            </a:xfrm>
            <a:prstGeom prst="rect">
              <a:avLst/>
            </a:prstGeom>
            <a:ln w="12700" cap="flat">
              <a:noFill/>
              <a:miter lim="400000"/>
            </a:ln>
            <a:effectLst/>
          </p:spPr>
        </p:pic>
      </p:grpSp>
      <p:sp>
        <p:nvSpPr>
          <p:cNvPr id="509" name="Google Shape;70;p2"/>
          <p:cNvSpPr txBox="1"/>
          <p:nvPr/>
        </p:nvSpPr>
        <p:spPr>
          <a:xfrm>
            <a:off x="7105792" y="1502103"/>
            <a:ext cx="3844796" cy="1770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Click into cell you would like your answer in (B10 in this case)</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Write </a:t>
            </a:r>
            <a:r>
              <a:rPr b="1" dirty="0"/>
              <a:t>=AVERAGE(</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Highlight the cells you want to calculate</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Close the brackets with </a:t>
            </a:r>
            <a:r>
              <a:rPr b="1" dirty="0"/>
              <a:t>)</a:t>
            </a:r>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endParaRPr dirty="0"/>
          </a:p>
          <a:p>
            <a:pPr marL="342900" indent="-342900" defTabSz="1219200">
              <a:lnSpc>
                <a:spcPct val="80000"/>
              </a:lnSpc>
              <a:buClr>
                <a:srgbClr val="EE3124"/>
              </a:buClr>
              <a:buSzPct val="100000"/>
              <a:buFont typeface="+mj-lt"/>
              <a:buAutoNum type="arabicPeriod"/>
              <a:defRPr>
                <a:solidFill>
                  <a:srgbClr val="54565A"/>
                </a:solidFill>
                <a:latin typeface="Greycliff CF Medium"/>
                <a:ea typeface="Greycliff CF Medium"/>
                <a:cs typeface="Greycliff CF Medium"/>
                <a:sym typeface="Greycliff CF Medium"/>
              </a:defRPr>
            </a:pPr>
            <a:r>
              <a:rPr dirty="0"/>
              <a:t>Press </a:t>
            </a:r>
            <a:r>
              <a:rPr lang="en-US" dirty="0"/>
              <a:t>E</a:t>
            </a:r>
            <a:r>
              <a:rPr dirty="0"/>
              <a:t>nter</a:t>
            </a:r>
            <a:r>
              <a:rPr lang="en-US" dirty="0"/>
              <a:t>.</a:t>
            </a:r>
            <a:r>
              <a:rPr dirty="0"/>
              <a:t> </a:t>
            </a:r>
          </a:p>
        </p:txBody>
      </p:sp>
      <p:sp>
        <p:nvSpPr>
          <p:cNvPr id="510" name="To work out the Average (Mean):"/>
          <p:cNvSpPr txBox="1"/>
          <p:nvPr/>
        </p:nvSpPr>
        <p:spPr>
          <a:xfrm>
            <a:off x="7030303" y="1035997"/>
            <a:ext cx="3995774" cy="426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D43627"/>
                </a:solidFill>
                <a:latin typeface="Greycliff CF Medium"/>
                <a:ea typeface="Greycliff CF Medium"/>
                <a:cs typeface="Greycliff CF Medium"/>
                <a:sym typeface="Greycliff CF Medium"/>
              </a:defRPr>
            </a:lvl1pPr>
          </a:lstStyle>
          <a:p>
            <a:r>
              <a:t>To work out the Average (Mean):</a:t>
            </a:r>
          </a:p>
        </p:txBody>
      </p:sp>
      <p:sp>
        <p:nvSpPr>
          <p:cNvPr id="511" name="Rectangle"/>
          <p:cNvSpPr/>
          <p:nvPr/>
        </p:nvSpPr>
        <p:spPr>
          <a:xfrm>
            <a:off x="-22153" y="-51554"/>
            <a:ext cx="4564817"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512" name="Copy of THE PULL _Deepthi Indukuri -7424.jpg" descr="Copy of THE PULL _Deepthi Indukuri -7424.jpg"/>
          <p:cNvPicPr>
            <a:picLocks noChangeAspect="1"/>
          </p:cNvPicPr>
          <p:nvPr/>
        </p:nvPicPr>
        <p:blipFill>
          <a:blip r:embed="rId5"/>
          <a:srcRect l="44804" r="31776"/>
          <a:stretch>
            <a:fillRect/>
          </a:stretch>
        </p:blipFill>
        <p:spPr>
          <a:xfrm>
            <a:off x="4199364" y="-19580"/>
            <a:ext cx="2419804" cy="6897074"/>
          </a:xfrm>
          <a:prstGeom prst="rect">
            <a:avLst/>
          </a:prstGeom>
          <a:ln w="12700">
            <a:miter lim="400000"/>
          </a:ln>
        </p:spPr>
      </p:pic>
      <p:sp>
        <p:nvSpPr>
          <p:cNvPr id="513" name="The Average"/>
          <p:cNvSpPr txBox="1"/>
          <p:nvPr/>
        </p:nvSpPr>
        <p:spPr>
          <a:xfrm>
            <a:off x="421699" y="905493"/>
            <a:ext cx="2956666" cy="1419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lang="en-US" dirty="0"/>
              <a:t>t</a:t>
            </a:r>
            <a:r>
              <a:rPr dirty="0"/>
              <a:t>he Average</a:t>
            </a:r>
          </a:p>
        </p:txBody>
      </p:sp>
      <p:sp>
        <p:nvSpPr>
          <p:cNvPr id="514" name="Working out"/>
          <p:cNvSpPr txBox="1"/>
          <p:nvPr/>
        </p:nvSpPr>
        <p:spPr>
          <a:xfrm>
            <a:off x="457327" y="573701"/>
            <a:ext cx="2218767"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Working out</a:t>
            </a:r>
          </a:p>
        </p:txBody>
      </p:sp>
      <p:grpSp>
        <p:nvGrpSpPr>
          <p:cNvPr id="520" name="Group"/>
          <p:cNvGrpSpPr/>
          <p:nvPr/>
        </p:nvGrpSpPr>
        <p:grpSpPr>
          <a:xfrm>
            <a:off x="487643" y="6126029"/>
            <a:ext cx="3226595" cy="564075"/>
            <a:chOff x="0" y="0"/>
            <a:chExt cx="3226595" cy="564073"/>
          </a:xfrm>
        </p:grpSpPr>
        <p:grpSp>
          <p:nvGrpSpPr>
            <p:cNvPr id="517" name="Group"/>
            <p:cNvGrpSpPr/>
            <p:nvPr/>
          </p:nvGrpSpPr>
          <p:grpSpPr>
            <a:xfrm>
              <a:off x="1814365" y="933"/>
              <a:ext cx="1412230" cy="563140"/>
              <a:chOff x="0" y="0"/>
              <a:chExt cx="1412227" cy="563138"/>
            </a:xfrm>
          </p:grpSpPr>
          <p:sp>
            <p:nvSpPr>
              <p:cNvPr id="515"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516" name="Image" descr="Image"/>
              <p:cNvPicPr>
                <a:picLocks noChangeAspect="1"/>
              </p:cNvPicPr>
              <p:nvPr/>
            </p:nvPicPr>
            <p:blipFill>
              <a:blip r:embed="rId6"/>
              <a:stretch>
                <a:fillRect/>
              </a:stretch>
            </p:blipFill>
            <p:spPr>
              <a:xfrm>
                <a:off x="0" y="211360"/>
                <a:ext cx="1412227" cy="351778"/>
              </a:xfrm>
              <a:prstGeom prst="rect">
                <a:avLst/>
              </a:prstGeom>
              <a:ln w="12700" cap="flat">
                <a:noFill/>
                <a:miter lim="400000"/>
              </a:ln>
              <a:effectLst/>
            </p:spPr>
          </p:pic>
        </p:grpSp>
        <p:pic>
          <p:nvPicPr>
            <p:cNvPr id="518" name="Google Shape;64;p1" descr="Google Shape;64;p1"/>
            <p:cNvPicPr>
              <a:picLocks noChangeAspect="1"/>
            </p:cNvPicPr>
            <p:nvPr/>
          </p:nvPicPr>
          <p:blipFill>
            <a:blip r:embed="rId7"/>
            <a:stretch>
              <a:fillRect/>
            </a:stretch>
          </p:blipFill>
          <p:spPr>
            <a:xfrm>
              <a:off x="0" y="0"/>
              <a:ext cx="1611835" cy="495409"/>
            </a:xfrm>
            <a:prstGeom prst="rect">
              <a:avLst/>
            </a:prstGeom>
            <a:ln w="12700" cap="flat">
              <a:noFill/>
              <a:miter lim="400000"/>
            </a:ln>
            <a:effectLst/>
          </p:spPr>
        </p:pic>
        <p:sp>
          <p:nvSpPr>
            <p:cNvPr id="519"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2016WUGC-X-GB-JPN-Steve K running towards disc catch.jpg" descr="2016WUGC-X-GB-JPN-Steve K running towards disc catch.jpg"/>
          <p:cNvPicPr>
            <a:picLocks noChangeAspect="1"/>
          </p:cNvPicPr>
          <p:nvPr/>
        </p:nvPicPr>
        <p:blipFill>
          <a:blip r:embed="rId3"/>
          <a:srcRect b="14303"/>
          <a:stretch>
            <a:fillRect/>
          </a:stretch>
        </p:blipFill>
        <p:spPr>
          <a:xfrm>
            <a:off x="6520812" y="-98377"/>
            <a:ext cx="6060303" cy="3456402"/>
          </a:xfrm>
          <a:prstGeom prst="rect">
            <a:avLst/>
          </a:prstGeom>
          <a:ln w="12700">
            <a:miter lim="400000"/>
          </a:ln>
        </p:spPr>
      </p:pic>
      <p:pic>
        <p:nvPicPr>
          <p:cNvPr id="525" name="2016WUGC-Opening Game GB Can - W - catch with D.jpg" descr="2016WUGC-Opening Game GB Can - W - catch with D.jpg"/>
          <p:cNvPicPr>
            <a:picLocks noChangeAspect="1"/>
          </p:cNvPicPr>
          <p:nvPr/>
        </p:nvPicPr>
        <p:blipFill>
          <a:blip r:embed="rId4"/>
          <a:srcRect l="2506"/>
          <a:stretch>
            <a:fillRect/>
          </a:stretch>
        </p:blipFill>
        <p:spPr>
          <a:xfrm>
            <a:off x="-271981" y="4466607"/>
            <a:ext cx="5063312" cy="3456402"/>
          </a:xfrm>
          <a:prstGeom prst="rect">
            <a:avLst/>
          </a:prstGeom>
          <a:ln w="12700">
            <a:miter lim="400000"/>
          </a:ln>
        </p:spPr>
      </p:pic>
      <p:sp>
        <p:nvSpPr>
          <p:cNvPr id="526" name="Rectangle"/>
          <p:cNvSpPr/>
          <p:nvPr/>
        </p:nvSpPr>
        <p:spPr>
          <a:xfrm flipH="1">
            <a:off x="-1649911" y="2335374"/>
            <a:ext cx="7477938" cy="1446315"/>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527" name="Follow the instructions on the Student task worksheet to complete a shopping list."/>
          <p:cNvSpPr txBox="1"/>
          <p:nvPr/>
        </p:nvSpPr>
        <p:spPr>
          <a:xfrm>
            <a:off x="551519" y="2723251"/>
            <a:ext cx="5050632" cy="621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Follow the instructions on th</a:t>
            </a:r>
            <a:r>
              <a:rPr lang="en-US" dirty="0"/>
              <a:t>e s</a:t>
            </a:r>
            <a:r>
              <a:rPr dirty="0"/>
              <a:t>tudent task worksheet to complete a shopping list.</a:t>
            </a:r>
          </a:p>
        </p:txBody>
      </p:sp>
      <p:sp>
        <p:nvSpPr>
          <p:cNvPr id="528" name="Google Shape;70;p2"/>
          <p:cNvSpPr txBox="1"/>
          <p:nvPr/>
        </p:nvSpPr>
        <p:spPr>
          <a:xfrm>
            <a:off x="5841188" y="5146035"/>
            <a:ext cx="1755011"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Make sure your work</a:t>
            </a:r>
            <a:r>
              <a:rPr lang="en-US" dirty="0"/>
              <a:t> is</a:t>
            </a:r>
            <a:r>
              <a:rPr dirty="0"/>
              <a:t> </a:t>
            </a:r>
            <a:r>
              <a:rPr dirty="0" err="1"/>
              <a:t>organised</a:t>
            </a:r>
            <a:r>
              <a:rPr dirty="0"/>
              <a:t> and laid out appropriately</a:t>
            </a:r>
          </a:p>
        </p:txBody>
      </p:sp>
      <p:sp>
        <p:nvSpPr>
          <p:cNvPr id="529" name="Student Task"/>
          <p:cNvSpPr txBox="1"/>
          <p:nvPr/>
        </p:nvSpPr>
        <p:spPr>
          <a:xfrm>
            <a:off x="444372" y="868134"/>
            <a:ext cx="4289408"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224B93"/>
                </a:solidFill>
                <a:latin typeface="Greycliff CF"/>
                <a:ea typeface="Greycliff CF"/>
                <a:cs typeface="Greycliff CF"/>
                <a:sym typeface="Greycliff CF"/>
              </a:defRPr>
            </a:lvl1pPr>
          </a:lstStyle>
          <a:p>
            <a:r>
              <a:rPr dirty="0"/>
              <a:t>Student </a:t>
            </a:r>
            <a:r>
              <a:rPr lang="en-US" dirty="0"/>
              <a:t>t</a:t>
            </a:r>
            <a:r>
              <a:rPr dirty="0"/>
              <a:t>ask</a:t>
            </a:r>
          </a:p>
        </p:txBody>
      </p:sp>
      <p:sp>
        <p:nvSpPr>
          <p:cNvPr id="530" name="1"/>
          <p:cNvSpPr txBox="1"/>
          <p:nvPr/>
        </p:nvSpPr>
        <p:spPr>
          <a:xfrm>
            <a:off x="6485702"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1</a:t>
            </a:r>
          </a:p>
        </p:txBody>
      </p:sp>
      <p:sp>
        <p:nvSpPr>
          <p:cNvPr id="531" name="2"/>
          <p:cNvSpPr txBox="1"/>
          <p:nvPr/>
        </p:nvSpPr>
        <p:spPr>
          <a:xfrm>
            <a:off x="8671455"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2</a:t>
            </a:r>
          </a:p>
        </p:txBody>
      </p:sp>
      <p:sp>
        <p:nvSpPr>
          <p:cNvPr id="532" name="3"/>
          <p:cNvSpPr txBox="1"/>
          <p:nvPr/>
        </p:nvSpPr>
        <p:spPr>
          <a:xfrm>
            <a:off x="10768227"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3</a:t>
            </a:r>
          </a:p>
        </p:txBody>
      </p:sp>
      <p:sp>
        <p:nvSpPr>
          <p:cNvPr id="533" name="Google Shape;70;p2"/>
          <p:cNvSpPr txBox="1"/>
          <p:nvPr/>
        </p:nvSpPr>
        <p:spPr>
          <a:xfrm>
            <a:off x="8401684" y="5146035"/>
            <a:ext cx="95472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Work out the </a:t>
            </a:r>
            <a:r>
              <a:rPr lang="en-US" dirty="0"/>
              <a:t>t</a:t>
            </a:r>
            <a:r>
              <a:rPr dirty="0"/>
              <a:t>otal</a:t>
            </a:r>
          </a:p>
        </p:txBody>
      </p:sp>
      <p:sp>
        <p:nvSpPr>
          <p:cNvPr id="534" name="Google Shape;70;p2"/>
          <p:cNvSpPr txBox="1"/>
          <p:nvPr/>
        </p:nvSpPr>
        <p:spPr>
          <a:xfrm>
            <a:off x="10445367" y="5146035"/>
            <a:ext cx="106090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Work out the </a:t>
            </a:r>
            <a:r>
              <a:rPr lang="en-US" dirty="0"/>
              <a:t>a</a:t>
            </a:r>
            <a:r>
              <a:rPr dirty="0"/>
              <a:t>verages</a:t>
            </a:r>
            <a:r>
              <a:rPr lang="en-US" dirty="0"/>
              <a:t>.</a:t>
            </a:r>
            <a:r>
              <a:rPr dirty="0"/>
              <a:t> </a:t>
            </a:r>
          </a:p>
        </p:txBody>
      </p:sp>
      <p:sp>
        <p:nvSpPr>
          <p:cNvPr id="535" name="Arrow"/>
          <p:cNvSpPr/>
          <p:nvPr/>
        </p:nvSpPr>
        <p:spPr>
          <a:xfrm>
            <a:off x="7843986" y="5250758"/>
            <a:ext cx="355099" cy="222355"/>
          </a:xfrm>
          <a:prstGeom prst="rightArrow">
            <a:avLst>
              <a:gd name="adj1" fmla="val 32000"/>
              <a:gd name="adj2" fmla="val 64000"/>
            </a:avLst>
          </a:prstGeom>
          <a:gradFill>
            <a:gsLst>
              <a:gs pos="0">
                <a:srgbClr val="2F2A77">
                  <a:alpha val="0"/>
                </a:srgbClr>
              </a:gs>
              <a:gs pos="51904">
                <a:srgbClr val="8F2E4E">
                  <a:alpha val="50000"/>
                </a:srgbClr>
              </a:gs>
              <a:gs pos="83900">
                <a:srgbClr val="EE3124"/>
              </a:gs>
            </a:gsLst>
          </a:gradFill>
          <a:ln w="12700">
            <a:miter lim="400000"/>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536" name="Arrow"/>
          <p:cNvSpPr/>
          <p:nvPr/>
        </p:nvSpPr>
        <p:spPr>
          <a:xfrm>
            <a:off x="9736039" y="5250758"/>
            <a:ext cx="355099" cy="222355"/>
          </a:xfrm>
          <a:prstGeom prst="rightArrow">
            <a:avLst>
              <a:gd name="adj1" fmla="val 32000"/>
              <a:gd name="adj2" fmla="val 64000"/>
            </a:avLst>
          </a:prstGeom>
          <a:gradFill>
            <a:gsLst>
              <a:gs pos="0">
                <a:srgbClr val="2F2A77">
                  <a:alpha val="0"/>
                </a:srgbClr>
              </a:gs>
              <a:gs pos="51904">
                <a:srgbClr val="8F2E4E">
                  <a:alpha val="50000"/>
                </a:srgbClr>
              </a:gs>
              <a:gs pos="83900">
                <a:srgbClr val="EE3124"/>
              </a:gs>
            </a:gsLst>
          </a:gradFill>
          <a:ln w="12700">
            <a:miter lim="400000"/>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Rectangle"/>
          <p:cNvSpPr/>
          <p:nvPr/>
        </p:nvSpPr>
        <p:spPr>
          <a:xfrm>
            <a:off x="-22153" y="-51554"/>
            <a:ext cx="6534481"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541" name="64301986_1420232364767920_461391646366367744_n.jpg" descr="64301986_1420232364767920_461391646366367744_n.jpg"/>
          <p:cNvPicPr>
            <a:picLocks noChangeAspect="1"/>
          </p:cNvPicPr>
          <p:nvPr/>
        </p:nvPicPr>
        <p:blipFill>
          <a:blip r:embed="rId3"/>
          <a:srcRect l="3533" t="4504" r="47120" b="11858"/>
          <a:stretch>
            <a:fillRect/>
          </a:stretch>
        </p:blipFill>
        <p:spPr>
          <a:xfrm>
            <a:off x="6117689" y="-19447"/>
            <a:ext cx="6096273" cy="6897074"/>
          </a:xfrm>
          <a:prstGeom prst="rect">
            <a:avLst/>
          </a:prstGeom>
          <a:ln w="12700">
            <a:miter lim="400000"/>
          </a:ln>
        </p:spPr>
      </p:pic>
      <p:sp>
        <p:nvSpPr>
          <p:cNvPr id="542" name="Learning Objectives"/>
          <p:cNvSpPr txBox="1"/>
          <p:nvPr/>
        </p:nvSpPr>
        <p:spPr>
          <a:xfrm>
            <a:off x="421699" y="791193"/>
            <a:ext cx="3226593" cy="1319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4800" b="1">
                <a:solidFill>
                  <a:srgbClr val="FFFFFF"/>
                </a:solidFill>
                <a:latin typeface="Greycliff CF"/>
                <a:ea typeface="Greycliff CF"/>
                <a:cs typeface="Greycliff CF"/>
                <a:sym typeface="Greycliff CF"/>
              </a:defRPr>
            </a:lvl1pPr>
          </a:lstStyle>
          <a:p>
            <a:r>
              <a:rPr dirty="0"/>
              <a:t>Learning </a:t>
            </a:r>
            <a:r>
              <a:rPr lang="en-US" dirty="0"/>
              <a:t>o</a:t>
            </a:r>
            <a:r>
              <a:rPr dirty="0"/>
              <a:t>bjectives</a:t>
            </a:r>
          </a:p>
        </p:txBody>
      </p:sp>
      <p:sp>
        <p:nvSpPr>
          <p:cNvPr id="543" name="Google Shape;70;p2"/>
          <p:cNvSpPr txBox="1"/>
          <p:nvPr/>
        </p:nvSpPr>
        <p:spPr>
          <a:xfrm>
            <a:off x="487025" y="2457450"/>
            <a:ext cx="5516125" cy="142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a:t>
            </a:r>
            <a:r>
              <a:rPr lang="en-US" dirty="0" err="1"/>
              <a:t>organise</a:t>
            </a:r>
            <a:r>
              <a:rPr dirty="0"/>
              <a:t> a spreadsheet on </a:t>
            </a:r>
            <a:r>
              <a:rPr lang="en-GB" dirty="0"/>
              <a:t>Excel</a:t>
            </a:r>
            <a:r>
              <a:rPr dirty="0"/>
              <a:t>.</a:t>
            </a:r>
            <a:endParaRPr lang="en-US"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use the SUM and AVERAGE functions </a:t>
            </a:r>
            <a:r>
              <a:rPr lang="en-US" dirty="0"/>
              <a:t>on Excel</a:t>
            </a:r>
            <a:r>
              <a:rPr dirty="0"/>
              <a:t>.</a:t>
            </a:r>
            <a:r>
              <a:rPr lang="en-US" dirty="0"/>
              <a:t> </a:t>
            </a: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explain why spreadsheets are better than paper questionnaires.</a:t>
            </a:r>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apply knowledge to create an </a:t>
            </a:r>
            <a:r>
              <a:rPr lang="en-GB" dirty="0"/>
              <a:t>Excel</a:t>
            </a:r>
            <a:r>
              <a:rPr dirty="0"/>
              <a:t> spreadsheet for the Spirit scoring system in Ultimate </a:t>
            </a:r>
            <a:r>
              <a:rPr lang="en-US" dirty="0"/>
              <a:t>F</a:t>
            </a:r>
            <a:r>
              <a:rPr dirty="0"/>
              <a:t>risbee.</a:t>
            </a:r>
            <a:r>
              <a:rPr lang="en-US" dirty="0"/>
              <a:t> </a:t>
            </a:r>
            <a:endParaRPr dirty="0"/>
          </a:p>
        </p:txBody>
      </p:sp>
      <p:grpSp>
        <p:nvGrpSpPr>
          <p:cNvPr id="549" name="Group"/>
          <p:cNvGrpSpPr/>
          <p:nvPr/>
        </p:nvGrpSpPr>
        <p:grpSpPr>
          <a:xfrm>
            <a:off x="487643" y="6126029"/>
            <a:ext cx="3226595" cy="564075"/>
            <a:chOff x="0" y="0"/>
            <a:chExt cx="3226595" cy="564073"/>
          </a:xfrm>
        </p:grpSpPr>
        <p:grpSp>
          <p:nvGrpSpPr>
            <p:cNvPr id="546" name="Group"/>
            <p:cNvGrpSpPr/>
            <p:nvPr/>
          </p:nvGrpSpPr>
          <p:grpSpPr>
            <a:xfrm>
              <a:off x="1814365" y="933"/>
              <a:ext cx="1412230" cy="563140"/>
              <a:chOff x="0" y="0"/>
              <a:chExt cx="1412227" cy="563138"/>
            </a:xfrm>
          </p:grpSpPr>
          <p:sp>
            <p:nvSpPr>
              <p:cNvPr id="544"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545"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547"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548"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65546774_1450868341704322_2678584855553376256_n.jpg" descr="65546774_1450868341704322_2678584855553376256_n.jpg"/>
          <p:cNvPicPr>
            <a:picLocks noChangeAspect="1"/>
          </p:cNvPicPr>
          <p:nvPr/>
        </p:nvPicPr>
        <p:blipFill>
          <a:blip r:embed="rId3"/>
          <a:srcRect b="32562"/>
          <a:stretch>
            <a:fillRect/>
          </a:stretch>
        </p:blipFill>
        <p:spPr>
          <a:xfrm>
            <a:off x="4946974" y="-892684"/>
            <a:ext cx="7346630" cy="6192085"/>
          </a:xfrm>
          <a:prstGeom prst="rect">
            <a:avLst/>
          </a:prstGeom>
          <a:ln w="12700">
            <a:miter lim="400000"/>
          </a:ln>
        </p:spPr>
      </p:pic>
      <p:grpSp>
        <p:nvGrpSpPr>
          <p:cNvPr id="562" name="Group"/>
          <p:cNvGrpSpPr/>
          <p:nvPr/>
        </p:nvGrpSpPr>
        <p:grpSpPr>
          <a:xfrm>
            <a:off x="-2155121" y="3354256"/>
            <a:ext cx="9711161" cy="2715093"/>
            <a:chOff x="0" y="0"/>
            <a:chExt cx="9711159" cy="2715092"/>
          </a:xfrm>
        </p:grpSpPr>
        <p:sp>
          <p:nvSpPr>
            <p:cNvPr id="554" name="Rectangle"/>
            <p:cNvSpPr/>
            <p:nvPr/>
          </p:nvSpPr>
          <p:spPr>
            <a:xfrm flipH="1">
              <a:off x="0" y="0"/>
              <a:ext cx="9711159" cy="2715092"/>
            </a:xfrm>
            <a:prstGeom prst="rect">
              <a:avLst/>
            </a:prstGeom>
            <a:gradFill flip="none" rotWithShape="1">
              <a:gsLst>
                <a:gs pos="0">
                  <a:srgbClr val="EE3124"/>
                </a:gs>
                <a:gs pos="31468">
                  <a:srgbClr val="883E5C"/>
                </a:gs>
                <a:gs pos="67951">
                  <a:srgbClr val="224B93"/>
                </a:gs>
                <a:gs pos="82684">
                  <a:srgbClr val="293A84"/>
                </a:gs>
                <a:gs pos="100000">
                  <a:srgbClr val="2F2875"/>
                </a:gs>
              </a:gsLst>
              <a:lin ang="0" scaled="0"/>
            </a:gradFill>
            <a:ln w="12700" cap="flat">
              <a:noFill/>
              <a:miter lim="400000"/>
            </a:ln>
            <a:effectLst>
              <a:outerShdw blurRad="254000" dist="25400" dir="4518555" rotWithShape="0">
                <a:srgbClr val="000000">
                  <a:alpha val="88525"/>
                </a:srgbClr>
              </a:outerShdw>
            </a:effectLst>
          </p:spPr>
          <p:txBody>
            <a:bodyPr wrap="square" lIns="60959" tIns="60959" rIns="60959" bIns="60959" numCol="1" anchor="ctr">
              <a:noAutofit/>
            </a:bodyPr>
            <a:lstStyle/>
            <a:p>
              <a:pPr defTabSz="1219200">
                <a:defRPr sz="1600">
                  <a:solidFill>
                    <a:srgbClr val="101823"/>
                  </a:solidFill>
                </a:defRPr>
              </a:pPr>
              <a:endParaRPr/>
            </a:p>
          </p:txBody>
        </p:sp>
        <p:sp>
          <p:nvSpPr>
            <p:cNvPr id="555" name="VS"/>
            <p:cNvSpPr txBox="1"/>
            <p:nvPr/>
          </p:nvSpPr>
          <p:spPr>
            <a:xfrm>
              <a:off x="4452051" y="906281"/>
              <a:ext cx="3313495" cy="7785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5000" b="1" spc="-50">
                  <a:solidFill>
                    <a:srgbClr val="FFFFFF"/>
                  </a:solidFill>
                  <a:latin typeface="Greycliff CF"/>
                  <a:ea typeface="Greycliff CF"/>
                  <a:cs typeface="Greycliff CF"/>
                  <a:sym typeface="Greycliff CF"/>
                </a:defRPr>
              </a:lvl1pPr>
            </a:lstStyle>
            <a:p>
              <a:r>
                <a:t>VS</a:t>
              </a:r>
            </a:p>
          </p:txBody>
        </p:sp>
        <p:grpSp>
          <p:nvGrpSpPr>
            <p:cNvPr id="558" name="Group"/>
            <p:cNvGrpSpPr/>
            <p:nvPr/>
          </p:nvGrpSpPr>
          <p:grpSpPr>
            <a:xfrm>
              <a:off x="2901162" y="380857"/>
              <a:ext cx="3313495" cy="2075860"/>
              <a:chOff x="0" y="122482"/>
              <a:chExt cx="3313495" cy="2075859"/>
            </a:xfrm>
          </p:grpSpPr>
          <p:pic>
            <p:nvPicPr>
              <p:cNvPr id="556" name="Image" descr="Image"/>
              <p:cNvPicPr>
                <a:picLocks noChangeAspect="1"/>
              </p:cNvPicPr>
              <p:nvPr/>
            </p:nvPicPr>
            <p:blipFill>
              <a:blip r:embed="rId4"/>
              <a:stretch>
                <a:fillRect/>
              </a:stretch>
            </p:blipFill>
            <p:spPr>
              <a:xfrm rot="20690940">
                <a:off x="940536" y="122482"/>
                <a:ext cx="1131192" cy="1458245"/>
              </a:xfrm>
              <a:prstGeom prst="rect">
                <a:avLst/>
              </a:prstGeom>
              <a:ln w="12700" cap="flat">
                <a:noFill/>
                <a:miter lim="400000"/>
              </a:ln>
              <a:effectLst/>
            </p:spPr>
          </p:pic>
          <p:sp>
            <p:nvSpPr>
              <p:cNvPr id="557" name="Spreadsheet"/>
              <p:cNvSpPr txBox="1"/>
              <p:nvPr/>
            </p:nvSpPr>
            <p:spPr>
              <a:xfrm>
                <a:off x="0" y="1744176"/>
                <a:ext cx="3313495" cy="454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2700" spc="-26">
                    <a:solidFill>
                      <a:srgbClr val="FFFFFF"/>
                    </a:solidFill>
                    <a:latin typeface="Greycliff CF Medium"/>
                    <a:ea typeface="Greycliff CF Medium"/>
                    <a:cs typeface="Greycliff CF Medium"/>
                    <a:sym typeface="Greycliff CF Medium"/>
                  </a:defRPr>
                </a:lvl1pPr>
              </a:lstStyle>
              <a:p>
                <a:r>
                  <a:t>Spreadsheet</a:t>
                </a:r>
              </a:p>
            </p:txBody>
          </p:sp>
        </p:grpSp>
        <p:grpSp>
          <p:nvGrpSpPr>
            <p:cNvPr id="561" name="Group"/>
            <p:cNvGrpSpPr/>
            <p:nvPr/>
          </p:nvGrpSpPr>
          <p:grpSpPr>
            <a:xfrm>
              <a:off x="5994571" y="460656"/>
              <a:ext cx="3313495" cy="1996062"/>
              <a:chOff x="0" y="94113"/>
              <a:chExt cx="3313495" cy="1996060"/>
            </a:xfrm>
          </p:grpSpPr>
          <p:pic>
            <p:nvPicPr>
              <p:cNvPr id="559" name="Image" descr="Image"/>
              <p:cNvPicPr>
                <a:picLocks noChangeAspect="1"/>
              </p:cNvPicPr>
              <p:nvPr/>
            </p:nvPicPr>
            <p:blipFill>
              <a:blip r:embed="rId5"/>
              <a:stretch>
                <a:fillRect/>
              </a:stretch>
            </p:blipFill>
            <p:spPr>
              <a:xfrm rot="818055">
                <a:off x="1179869" y="94113"/>
                <a:ext cx="953756" cy="1298648"/>
              </a:xfrm>
              <a:prstGeom prst="rect">
                <a:avLst/>
              </a:prstGeom>
              <a:ln w="12700" cap="flat">
                <a:noFill/>
                <a:miter lim="400000"/>
              </a:ln>
              <a:effectLst/>
            </p:spPr>
          </p:pic>
          <p:sp>
            <p:nvSpPr>
              <p:cNvPr id="560" name="Manual"/>
              <p:cNvSpPr txBox="1"/>
              <p:nvPr/>
            </p:nvSpPr>
            <p:spPr>
              <a:xfrm>
                <a:off x="0" y="1636008"/>
                <a:ext cx="3313495" cy="454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2700" spc="-26">
                    <a:solidFill>
                      <a:srgbClr val="FFFFFF"/>
                    </a:solidFill>
                    <a:latin typeface="Greycliff CF Medium"/>
                    <a:ea typeface="Greycliff CF Medium"/>
                    <a:cs typeface="Greycliff CF Medium"/>
                    <a:sym typeface="Greycliff CF Medium"/>
                  </a:defRPr>
                </a:lvl1pPr>
              </a:lstStyle>
              <a:p>
                <a:r>
                  <a:t>Manual</a:t>
                </a:r>
              </a:p>
            </p:txBody>
          </p:sp>
        </p:grpSp>
      </p:grpSp>
      <p:sp>
        <p:nvSpPr>
          <p:cNvPr id="563" name="Google Shape;70;p2"/>
          <p:cNvSpPr txBox="1"/>
          <p:nvPr/>
        </p:nvSpPr>
        <p:spPr>
          <a:xfrm>
            <a:off x="492263" y="2006488"/>
            <a:ext cx="3826307"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What is better</a:t>
            </a:r>
            <a:r>
              <a:rPr lang="en-US" dirty="0"/>
              <a:t>: </a:t>
            </a:r>
            <a:r>
              <a:rPr dirty="0"/>
              <a:t>using a spreadsheet or completing the tasks manually with a calculator?</a:t>
            </a:r>
          </a:p>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Why?</a:t>
            </a:r>
          </a:p>
        </p:txBody>
      </p:sp>
      <p:sp>
        <p:nvSpPr>
          <p:cNvPr id="564" name="Plenary/Check point task"/>
          <p:cNvSpPr txBox="1"/>
          <p:nvPr/>
        </p:nvSpPr>
        <p:spPr>
          <a:xfrm>
            <a:off x="409479" y="651101"/>
            <a:ext cx="4144275" cy="1089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4000" b="1">
                <a:solidFill>
                  <a:srgbClr val="224B93"/>
                </a:solidFill>
                <a:latin typeface="Greycliff CF"/>
                <a:ea typeface="Greycliff CF"/>
                <a:cs typeface="Greycliff CF"/>
                <a:sym typeface="Greycliff CF"/>
              </a:defRPr>
            </a:lvl1pPr>
          </a:lstStyle>
          <a:p>
            <a:r>
              <a:rPr dirty="0"/>
              <a:t>Plenary/</a:t>
            </a:r>
            <a:r>
              <a:rPr lang="en-US" dirty="0"/>
              <a:t>c</a:t>
            </a:r>
            <a:r>
              <a:rPr dirty="0"/>
              <a:t>heck point task</a:t>
            </a:r>
          </a:p>
        </p:txBody>
      </p:sp>
      <p:grpSp>
        <p:nvGrpSpPr>
          <p:cNvPr id="570" name="Group"/>
          <p:cNvGrpSpPr/>
          <p:nvPr/>
        </p:nvGrpSpPr>
        <p:grpSpPr>
          <a:xfrm>
            <a:off x="8742136" y="6140565"/>
            <a:ext cx="3249223" cy="549539"/>
            <a:chOff x="0" y="0"/>
            <a:chExt cx="3249221" cy="549538"/>
          </a:xfrm>
        </p:grpSpPr>
        <p:pic>
          <p:nvPicPr>
            <p:cNvPr id="565" name="Image" descr="Image"/>
            <p:cNvPicPr>
              <a:picLocks noChangeAspect="1"/>
            </p:cNvPicPr>
            <p:nvPr/>
          </p:nvPicPr>
          <p:blipFill>
            <a:blip r:embed="rId6"/>
            <a:stretch>
              <a:fillRect/>
            </a:stretch>
          </p:blipFill>
          <p:spPr>
            <a:xfrm>
              <a:off x="0" y="0"/>
              <a:ext cx="1620920" cy="482306"/>
            </a:xfrm>
            <a:prstGeom prst="rect">
              <a:avLst/>
            </a:prstGeom>
            <a:ln w="12700" cap="flat">
              <a:noFill/>
              <a:miter lim="400000"/>
            </a:ln>
            <a:effectLst/>
          </p:spPr>
        </p:pic>
        <p:grpSp>
          <p:nvGrpSpPr>
            <p:cNvPr id="568" name="Group"/>
            <p:cNvGrpSpPr/>
            <p:nvPr/>
          </p:nvGrpSpPr>
          <p:grpSpPr>
            <a:xfrm>
              <a:off x="1823828" y="0"/>
              <a:ext cx="1425393" cy="549538"/>
              <a:chOff x="0" y="0"/>
              <a:chExt cx="1425392" cy="549536"/>
            </a:xfrm>
          </p:grpSpPr>
          <p:sp>
            <p:nvSpPr>
              <p:cNvPr id="566"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567" name="Image" descr="Image"/>
              <p:cNvPicPr>
                <a:picLocks noChangeAspect="1"/>
              </p:cNvPicPr>
              <p:nvPr/>
            </p:nvPicPr>
            <p:blipFill>
              <a:blip r:embed="rId7"/>
              <a:stretch>
                <a:fillRect/>
              </a:stretch>
            </p:blipFill>
            <p:spPr>
              <a:xfrm>
                <a:off x="25470" y="200823"/>
                <a:ext cx="1399922" cy="348713"/>
              </a:xfrm>
              <a:prstGeom prst="rect">
                <a:avLst/>
              </a:prstGeom>
              <a:ln w="12700" cap="flat">
                <a:noFill/>
                <a:miter lim="400000"/>
              </a:ln>
              <a:effectLst/>
            </p:spPr>
          </p:pic>
        </p:grpSp>
        <p:sp>
          <p:nvSpPr>
            <p:cNvPr id="569"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Google Shape;144;p1" descr="Google Shape;144;p1"/>
          <p:cNvPicPr>
            <a:picLocks noChangeAspect="1"/>
          </p:cNvPicPr>
          <p:nvPr/>
        </p:nvPicPr>
        <p:blipFill>
          <a:blip r:embed="rId3"/>
          <a:srcRect b="15730"/>
          <a:stretch>
            <a:fillRect/>
          </a:stretch>
        </p:blipFill>
        <p:spPr>
          <a:xfrm>
            <a:off x="0" y="-1"/>
            <a:ext cx="12191980" cy="6858001"/>
          </a:xfrm>
          <a:prstGeom prst="rect">
            <a:avLst/>
          </a:prstGeom>
          <a:ln w="12700">
            <a:miter lim="400000"/>
          </a:ln>
        </p:spPr>
      </p:pic>
      <p:sp>
        <p:nvSpPr>
          <p:cNvPr id="575" name="Rectangle"/>
          <p:cNvSpPr/>
          <p:nvPr/>
        </p:nvSpPr>
        <p:spPr>
          <a:xfrm>
            <a:off x="-197496" y="-63297"/>
            <a:ext cx="14106090"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sp>
        <p:nvSpPr>
          <p:cNvPr id="576" name="Ultimate Frisbee Spirit Scoring"/>
          <p:cNvSpPr txBox="1"/>
          <p:nvPr/>
        </p:nvSpPr>
        <p:spPr>
          <a:xfrm>
            <a:off x="433339" y="2658721"/>
            <a:ext cx="6292194" cy="220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t>Ultimate Frisbee Spirit Scoring </a:t>
            </a:r>
          </a:p>
        </p:txBody>
      </p:sp>
      <p:pic>
        <p:nvPicPr>
          <p:cNvPr id="577" name="Google Shape;64;p1" descr="Google Shape;64;p1"/>
          <p:cNvPicPr>
            <a:picLocks noChangeAspect="1"/>
          </p:cNvPicPr>
          <p:nvPr/>
        </p:nvPicPr>
        <p:blipFill>
          <a:blip r:embed="rId4"/>
          <a:stretch>
            <a:fillRect/>
          </a:stretch>
        </p:blipFill>
        <p:spPr>
          <a:xfrm>
            <a:off x="495530" y="1213398"/>
            <a:ext cx="2514873" cy="772963"/>
          </a:xfrm>
          <a:prstGeom prst="rect">
            <a:avLst/>
          </a:prstGeom>
          <a:ln w="12700">
            <a:miter lim="400000"/>
          </a:ln>
        </p:spPr>
      </p:pic>
      <p:grpSp>
        <p:nvGrpSpPr>
          <p:cNvPr id="580" name="Group"/>
          <p:cNvGrpSpPr/>
          <p:nvPr/>
        </p:nvGrpSpPr>
        <p:grpSpPr>
          <a:xfrm>
            <a:off x="454129" y="5967428"/>
            <a:ext cx="1651023" cy="1270001"/>
            <a:chOff x="0" y="0"/>
            <a:chExt cx="1651022" cy="1270000"/>
          </a:xfrm>
        </p:grpSpPr>
        <p:sp>
          <p:nvSpPr>
            <p:cNvPr id="578" name="Delivered by"/>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numCol="1" anchor="t">
              <a:sp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579" name="Image" descr="Image"/>
            <p:cNvPicPr>
              <a:picLocks noChangeAspect="1"/>
            </p:cNvPicPr>
            <p:nvPr/>
          </p:nvPicPr>
          <p:blipFill>
            <a:blip r:embed="rId5"/>
            <a:stretch>
              <a:fillRect/>
            </a:stretch>
          </p:blipFill>
          <p:spPr>
            <a:xfrm>
              <a:off x="73892" y="254950"/>
              <a:ext cx="1577130" cy="392855"/>
            </a:xfrm>
            <a:prstGeom prst="rect">
              <a:avLst/>
            </a:prstGeom>
            <a:ln w="12700" cap="flat">
              <a:noFill/>
              <a:miter lim="400000"/>
            </a:ln>
            <a:effectLst/>
          </p:spPr>
        </p:pic>
      </p:grpSp>
      <p:sp>
        <p:nvSpPr>
          <p:cNvPr id="581" name="Lesson 2"/>
          <p:cNvSpPr txBox="1"/>
          <p:nvPr/>
        </p:nvSpPr>
        <p:spPr>
          <a:xfrm>
            <a:off x="482695" y="2426408"/>
            <a:ext cx="1491432" cy="286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70831">
              <a:lnSpc>
                <a:spcPct val="90000"/>
              </a:lnSpc>
              <a:defRPr cap="all" spc="280">
                <a:solidFill>
                  <a:srgbClr val="EE3124"/>
                </a:solidFill>
                <a:latin typeface="Greycliff CF"/>
                <a:ea typeface="Greycliff CF"/>
                <a:cs typeface="Greycliff CF"/>
                <a:sym typeface="Greycliff CF"/>
              </a:defRPr>
            </a:lvl1pPr>
          </a:lstStyle>
          <a:p>
            <a:pPr>
              <a:defRPr sz="4000" b="1" cap="none" spc="0"/>
            </a:pPr>
            <a:r>
              <a:rPr sz="1400" b="0" cap="all" spc="280" dirty="0"/>
              <a:t>Lesson </a:t>
            </a:r>
            <a:r>
              <a:rPr lang="en-US" sz="1400" b="0" cap="all" spc="280" dirty="0"/>
              <a:t>TWO</a:t>
            </a:r>
            <a:endParaRPr sz="1400" b="0" cap="all" spc="280" dirty="0"/>
          </a:p>
        </p:txBody>
      </p:sp>
      <p:grpSp>
        <p:nvGrpSpPr>
          <p:cNvPr id="587" name="Group"/>
          <p:cNvGrpSpPr/>
          <p:nvPr/>
        </p:nvGrpSpPr>
        <p:grpSpPr>
          <a:xfrm>
            <a:off x="-1202935" y="1563894"/>
            <a:ext cx="499874" cy="4100841"/>
            <a:chOff x="0" y="0"/>
            <a:chExt cx="499872" cy="4100839"/>
          </a:xfrm>
        </p:grpSpPr>
        <p:sp>
          <p:nvSpPr>
            <p:cNvPr id="582"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583"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584"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585"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586"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UXON in the snow.jpg" descr="UXON in the snow.jpg"/>
          <p:cNvPicPr>
            <a:picLocks noChangeAspect="1"/>
          </p:cNvPicPr>
          <p:nvPr/>
        </p:nvPicPr>
        <p:blipFill>
          <a:blip r:embed="rId3"/>
          <a:srcRect l="4339" t="15646" r="19847" b="10472"/>
          <a:stretch>
            <a:fillRect/>
          </a:stretch>
        </p:blipFill>
        <p:spPr>
          <a:xfrm>
            <a:off x="-62177" y="-52319"/>
            <a:ext cx="12316355" cy="6962638"/>
          </a:xfrm>
          <a:prstGeom prst="rect">
            <a:avLst/>
          </a:prstGeom>
          <a:ln w="12700">
            <a:miter lim="400000"/>
          </a:ln>
        </p:spPr>
      </p:pic>
      <p:sp>
        <p:nvSpPr>
          <p:cNvPr id="259" name="Rectangle"/>
          <p:cNvSpPr/>
          <p:nvPr/>
        </p:nvSpPr>
        <p:spPr>
          <a:xfrm>
            <a:off x="-88796"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sp>
        <p:nvSpPr>
          <p:cNvPr id="260" name="Ultimate Frisbee?"/>
          <p:cNvSpPr txBox="1"/>
          <p:nvPr/>
        </p:nvSpPr>
        <p:spPr>
          <a:xfrm>
            <a:off x="421699" y="905493"/>
            <a:ext cx="6764827" cy="92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t>Ultimate Frisbee?</a:t>
            </a:r>
          </a:p>
        </p:txBody>
      </p:sp>
      <p:sp>
        <p:nvSpPr>
          <p:cNvPr id="261" name="Google Shape;70;p2"/>
          <p:cNvSpPr txBox="1"/>
          <p:nvPr/>
        </p:nvSpPr>
        <p:spPr>
          <a:xfrm>
            <a:off x="498070" y="1940155"/>
            <a:ext cx="5930209"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53129" indent="-153129" defTabSz="1219200">
              <a:spcBef>
                <a:spcPts val="500"/>
              </a:spcBef>
              <a:buClr>
                <a:srgbClr val="F33219"/>
              </a:buClr>
              <a:buSzPct val="99000"/>
              <a:buChar char="-"/>
              <a:defRPr>
                <a:solidFill>
                  <a:srgbClr val="FFFFFF"/>
                </a:solidFill>
                <a:latin typeface="Greycliff CF"/>
                <a:ea typeface="Greycliff CF"/>
                <a:cs typeface="Greycliff CF"/>
                <a:sym typeface="Greycliff CF"/>
              </a:defRPr>
            </a:pPr>
            <a:r>
              <a:rPr dirty="0"/>
              <a:t>It’s a team game played with a flying disc.</a:t>
            </a:r>
          </a:p>
          <a:p>
            <a:pPr marL="153129" indent="-153129" defTabSz="1219200">
              <a:spcBef>
                <a:spcPts val="500"/>
              </a:spcBef>
              <a:buClr>
                <a:srgbClr val="F33219"/>
              </a:buClr>
              <a:buSzPct val="99000"/>
              <a:buChar char="-"/>
              <a:defRPr>
                <a:solidFill>
                  <a:srgbClr val="FFFFFF"/>
                </a:solidFill>
                <a:latin typeface="Greycliff CF"/>
                <a:ea typeface="Greycliff CF"/>
                <a:cs typeface="Greycliff CF"/>
                <a:sym typeface="Greycliff CF"/>
              </a:defRPr>
            </a:pPr>
            <a:r>
              <a:rPr dirty="0"/>
              <a:t>Catch</a:t>
            </a:r>
            <a:r>
              <a:rPr lang="en-US" dirty="0"/>
              <a:t> the disc</a:t>
            </a:r>
            <a:r>
              <a:rPr dirty="0"/>
              <a:t> in the endzone to score.</a:t>
            </a:r>
          </a:p>
          <a:p>
            <a:pPr marL="153129" indent="-153129" defTabSz="1219200">
              <a:spcBef>
                <a:spcPts val="500"/>
              </a:spcBef>
              <a:buClr>
                <a:srgbClr val="F33219"/>
              </a:buClr>
              <a:buSzPct val="99000"/>
              <a:buChar char="-"/>
              <a:defRPr>
                <a:solidFill>
                  <a:srgbClr val="FFFFFF"/>
                </a:solidFill>
                <a:latin typeface="Greycliff CF"/>
                <a:ea typeface="Greycliff CF"/>
                <a:cs typeface="Greycliff CF"/>
                <a:sym typeface="Greycliff CF"/>
              </a:defRPr>
            </a:pPr>
            <a:r>
              <a:rPr dirty="0"/>
              <a:t>You can’t run when you have the disc.</a:t>
            </a:r>
          </a:p>
          <a:p>
            <a:pPr marL="153129" indent="-153129" defTabSz="1219200">
              <a:spcBef>
                <a:spcPts val="500"/>
              </a:spcBef>
              <a:buClr>
                <a:srgbClr val="F33219"/>
              </a:buClr>
              <a:buSzPct val="99000"/>
              <a:buChar char="-"/>
              <a:defRPr>
                <a:solidFill>
                  <a:srgbClr val="FFFFFF"/>
                </a:solidFill>
                <a:latin typeface="Greycliff CF"/>
                <a:ea typeface="Greycliff CF"/>
                <a:cs typeface="Greycliff CF"/>
                <a:sym typeface="Greycliff CF"/>
              </a:defRPr>
            </a:pPr>
            <a:r>
              <a:rPr dirty="0"/>
              <a:t>Ultimate is self</a:t>
            </a:r>
            <a:r>
              <a:rPr lang="en-US" dirty="0"/>
              <a:t>-</a:t>
            </a:r>
            <a:r>
              <a:rPr dirty="0"/>
              <a:t>refereed </a:t>
            </a:r>
            <a:r>
              <a:rPr lang="en-US" dirty="0"/>
              <a:t>and </a:t>
            </a:r>
            <a:r>
              <a:rPr dirty="0"/>
              <a:t>relies on the </a:t>
            </a:r>
            <a:r>
              <a:rPr lang="en-US" dirty="0"/>
              <a:t>S</a:t>
            </a:r>
            <a:r>
              <a:rPr dirty="0"/>
              <a:t>pirit of the </a:t>
            </a:r>
            <a:r>
              <a:rPr lang="en-US" dirty="0"/>
              <a:t>G</a:t>
            </a:r>
            <a:r>
              <a:rPr dirty="0"/>
              <a:t>ame</a:t>
            </a:r>
            <a:r>
              <a:rPr lang="en-US" dirty="0"/>
              <a:t> scoring system</a:t>
            </a:r>
            <a:r>
              <a:rPr dirty="0"/>
              <a:t>.</a:t>
            </a:r>
          </a:p>
        </p:txBody>
      </p:sp>
      <p:grpSp>
        <p:nvGrpSpPr>
          <p:cNvPr id="267" name="Group"/>
          <p:cNvGrpSpPr/>
          <p:nvPr/>
        </p:nvGrpSpPr>
        <p:grpSpPr>
          <a:xfrm>
            <a:off x="-1834007" y="1510698"/>
            <a:ext cx="499874" cy="4100840"/>
            <a:chOff x="0" y="0"/>
            <a:chExt cx="499872" cy="4100839"/>
          </a:xfrm>
        </p:grpSpPr>
        <p:sp>
          <p:nvSpPr>
            <p:cNvPr id="262"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63"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64"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65"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66"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273" name="Group"/>
          <p:cNvGrpSpPr/>
          <p:nvPr/>
        </p:nvGrpSpPr>
        <p:grpSpPr>
          <a:xfrm>
            <a:off x="487643" y="6126029"/>
            <a:ext cx="3226595" cy="564075"/>
            <a:chOff x="0" y="0"/>
            <a:chExt cx="3226595" cy="564073"/>
          </a:xfrm>
        </p:grpSpPr>
        <p:grpSp>
          <p:nvGrpSpPr>
            <p:cNvPr id="270" name="Group"/>
            <p:cNvGrpSpPr/>
            <p:nvPr/>
          </p:nvGrpSpPr>
          <p:grpSpPr>
            <a:xfrm>
              <a:off x="1814365" y="933"/>
              <a:ext cx="1412230" cy="563140"/>
              <a:chOff x="0" y="0"/>
              <a:chExt cx="1412227" cy="563138"/>
            </a:xfrm>
          </p:grpSpPr>
          <p:sp>
            <p:nvSpPr>
              <p:cNvPr id="268"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269"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271"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272"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274" name="What is"/>
          <p:cNvSpPr txBox="1"/>
          <p:nvPr/>
        </p:nvSpPr>
        <p:spPr>
          <a:xfrm>
            <a:off x="457327" y="573701"/>
            <a:ext cx="1326084"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What is</a:t>
            </a:r>
          </a:p>
        </p:txBody>
      </p:sp>
      <p:sp>
        <p:nvSpPr>
          <p:cNvPr id="275" name="Rectangle"/>
          <p:cNvSpPr/>
          <p:nvPr/>
        </p:nvSpPr>
        <p:spPr>
          <a:xfrm flipH="1">
            <a:off x="-536239" y="3898011"/>
            <a:ext cx="5168854" cy="1100668"/>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276" name="Schools Ultimate is growing across the UK, come and join in."/>
          <p:cNvSpPr txBox="1"/>
          <p:nvPr/>
        </p:nvSpPr>
        <p:spPr>
          <a:xfrm>
            <a:off x="441704" y="4113065"/>
            <a:ext cx="4100514" cy="670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t>Schools Ultimate is growing across the UK, come and join in.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Rectangle"/>
          <p:cNvSpPr/>
          <p:nvPr/>
        </p:nvSpPr>
        <p:spPr>
          <a:xfrm>
            <a:off x="-22153" y="-51554"/>
            <a:ext cx="6534481"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605" name="Google Shape;327;p19" descr="Google Shape;327;p19"/>
          <p:cNvPicPr>
            <a:picLocks noChangeAspect="1"/>
          </p:cNvPicPr>
          <p:nvPr/>
        </p:nvPicPr>
        <p:blipFill>
          <a:blip r:embed="rId3"/>
          <a:srcRect l="9348" r="30865"/>
          <a:stretch>
            <a:fillRect/>
          </a:stretch>
        </p:blipFill>
        <p:spPr>
          <a:xfrm>
            <a:off x="6109846" y="-19464"/>
            <a:ext cx="6172666" cy="6896928"/>
          </a:xfrm>
          <a:prstGeom prst="rect">
            <a:avLst/>
          </a:prstGeom>
          <a:ln w="12700">
            <a:miter lim="400000"/>
          </a:ln>
        </p:spPr>
      </p:pic>
      <p:grpSp>
        <p:nvGrpSpPr>
          <p:cNvPr id="611" name="Group"/>
          <p:cNvGrpSpPr/>
          <p:nvPr/>
        </p:nvGrpSpPr>
        <p:grpSpPr>
          <a:xfrm>
            <a:off x="487643" y="6126029"/>
            <a:ext cx="3226595" cy="564075"/>
            <a:chOff x="0" y="0"/>
            <a:chExt cx="3226595" cy="564073"/>
          </a:xfrm>
        </p:grpSpPr>
        <p:grpSp>
          <p:nvGrpSpPr>
            <p:cNvPr id="608" name="Group"/>
            <p:cNvGrpSpPr/>
            <p:nvPr/>
          </p:nvGrpSpPr>
          <p:grpSpPr>
            <a:xfrm>
              <a:off x="1814365" y="933"/>
              <a:ext cx="1412230" cy="563140"/>
              <a:chOff x="0" y="0"/>
              <a:chExt cx="1412227" cy="563138"/>
            </a:xfrm>
          </p:grpSpPr>
          <p:sp>
            <p:nvSpPr>
              <p:cNvPr id="606"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607"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609"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610"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612" name="Learning Objectives"/>
          <p:cNvSpPr txBox="1"/>
          <p:nvPr/>
        </p:nvSpPr>
        <p:spPr>
          <a:xfrm>
            <a:off x="421699" y="791193"/>
            <a:ext cx="3226593" cy="142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4800" b="1">
                <a:solidFill>
                  <a:srgbClr val="FFFFFF"/>
                </a:solidFill>
                <a:latin typeface="Greycliff CF"/>
                <a:ea typeface="Greycliff CF"/>
                <a:cs typeface="Greycliff CF"/>
                <a:sym typeface="Greycliff CF"/>
              </a:defRPr>
            </a:lvl1pPr>
          </a:lstStyle>
          <a:p>
            <a:r>
              <a:t>Learning Objectives</a:t>
            </a:r>
          </a:p>
        </p:txBody>
      </p:sp>
      <p:sp>
        <p:nvSpPr>
          <p:cNvPr id="613" name="Google Shape;70;p2"/>
          <p:cNvSpPr txBox="1"/>
          <p:nvPr/>
        </p:nvSpPr>
        <p:spPr>
          <a:xfrm>
            <a:off x="487025" y="2457450"/>
            <a:ext cx="5254783"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a:t>
            </a:r>
            <a:r>
              <a:rPr lang="en-US" dirty="0" err="1"/>
              <a:t>organise</a:t>
            </a:r>
            <a:r>
              <a:rPr dirty="0"/>
              <a:t> a spreadsheet on </a:t>
            </a:r>
            <a:r>
              <a:rPr lang="en-GB" dirty="0"/>
              <a:t>Excel</a:t>
            </a:r>
            <a:r>
              <a:rPr dirty="0"/>
              <a:t>.</a:t>
            </a:r>
            <a:endParaRPr lang="en-US" dirty="0"/>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use the SUM and AVERAGE functions on </a:t>
            </a:r>
            <a:r>
              <a:rPr lang="en-US" dirty="0"/>
              <a:t>Excel</a:t>
            </a:r>
            <a:r>
              <a:rPr dirty="0"/>
              <a:t>.</a:t>
            </a:r>
            <a:r>
              <a:rPr lang="en-US" dirty="0"/>
              <a:t> </a:t>
            </a:r>
            <a:endParaRPr dirty="0"/>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explain why spreadsheets are better than paper questionnaires.</a:t>
            </a:r>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apply knowledge to create an </a:t>
            </a:r>
            <a:r>
              <a:rPr lang="en-GB" dirty="0"/>
              <a:t>Excel</a:t>
            </a:r>
            <a:r>
              <a:rPr dirty="0"/>
              <a:t> spreadsheet for the Spirit scoring system in Ultimate </a:t>
            </a:r>
            <a:r>
              <a:rPr lang="en-US" dirty="0"/>
              <a:t>F</a:t>
            </a:r>
            <a:r>
              <a:rPr dirty="0"/>
              <a:t>risbee.</a:t>
            </a:r>
            <a:r>
              <a:rPr lang="en-US" dirty="0"/>
              <a:t> </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Google Shape;336;p20" descr="Google Shape;336;p20"/>
          <p:cNvPicPr>
            <a:picLocks noChangeAspect="1"/>
          </p:cNvPicPr>
          <p:nvPr/>
        </p:nvPicPr>
        <p:blipFill>
          <a:blip r:embed="rId3"/>
          <a:srcRect t="2852" r="18799" b="16391"/>
          <a:stretch>
            <a:fillRect/>
          </a:stretch>
        </p:blipFill>
        <p:spPr>
          <a:xfrm>
            <a:off x="7940789" y="828993"/>
            <a:ext cx="2650692" cy="3182826"/>
          </a:xfrm>
          <a:prstGeom prst="rect">
            <a:avLst/>
          </a:prstGeom>
          <a:ln w="12700">
            <a:miter lim="400000"/>
          </a:ln>
          <a:effectLst>
            <a:outerShdw blurRad="165100" dist="69120" dir="3366078" rotWithShape="0">
              <a:srgbClr val="000000">
                <a:alpha val="42788"/>
              </a:srgbClr>
            </a:outerShdw>
          </a:effectLst>
        </p:spPr>
      </p:pic>
      <p:sp>
        <p:nvSpPr>
          <p:cNvPr id="618" name="Can you remember how to find the SUM and Average?"/>
          <p:cNvSpPr txBox="1"/>
          <p:nvPr/>
        </p:nvSpPr>
        <p:spPr>
          <a:xfrm>
            <a:off x="409479" y="651101"/>
            <a:ext cx="4645218" cy="1581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4000" b="1">
                <a:solidFill>
                  <a:srgbClr val="224B93"/>
                </a:solidFill>
                <a:latin typeface="Greycliff CF"/>
                <a:ea typeface="Greycliff CF"/>
                <a:cs typeface="Greycliff CF"/>
                <a:sym typeface="Greycliff CF"/>
              </a:defRPr>
            </a:lvl1pPr>
          </a:lstStyle>
          <a:p>
            <a:r>
              <a:rPr dirty="0"/>
              <a:t>Can you remember how to find the </a:t>
            </a:r>
            <a:r>
              <a:rPr lang="en-US" dirty="0"/>
              <a:t>sum</a:t>
            </a:r>
            <a:r>
              <a:rPr dirty="0"/>
              <a:t> and </a:t>
            </a:r>
            <a:r>
              <a:rPr lang="en-US" dirty="0"/>
              <a:t>a</a:t>
            </a:r>
            <a:r>
              <a:rPr dirty="0"/>
              <a:t>verage?</a:t>
            </a:r>
          </a:p>
        </p:txBody>
      </p:sp>
      <p:sp>
        <p:nvSpPr>
          <p:cNvPr id="619" name="Rectangle"/>
          <p:cNvSpPr/>
          <p:nvPr/>
        </p:nvSpPr>
        <p:spPr>
          <a:xfrm>
            <a:off x="-591474" y="4195218"/>
            <a:ext cx="5733972" cy="1471095"/>
          </a:xfrm>
          <a:prstGeom prst="rect">
            <a:avLst/>
          </a:prstGeom>
          <a:gradFill>
            <a:gsLst>
              <a:gs pos="0">
                <a:srgbClr val="2F2875"/>
              </a:gs>
              <a:gs pos="17315">
                <a:srgbClr val="293A84"/>
              </a:gs>
              <a:gs pos="32048">
                <a:srgbClr val="224B93"/>
              </a:gs>
              <a:gs pos="68531">
                <a:srgbClr val="883E5C"/>
              </a:gs>
              <a:gs pos="100000">
                <a:srgbClr val="EE3124"/>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620" name="Google Shape;70;p2"/>
          <p:cNvSpPr txBox="1"/>
          <p:nvPr/>
        </p:nvSpPr>
        <p:spPr>
          <a:xfrm>
            <a:off x="468808" y="2927350"/>
            <a:ext cx="3826307"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On the starter spreadsheet work out the </a:t>
            </a:r>
            <a:r>
              <a:rPr lang="en-US" dirty="0"/>
              <a:t>sum</a:t>
            </a:r>
            <a:r>
              <a:rPr dirty="0"/>
              <a:t> and the </a:t>
            </a:r>
            <a:r>
              <a:rPr lang="en-US" dirty="0"/>
              <a:t>a</a:t>
            </a:r>
            <a:r>
              <a:rPr dirty="0"/>
              <a:t>verages</a:t>
            </a:r>
            <a:r>
              <a:rPr lang="en-US" dirty="0"/>
              <a:t>.</a:t>
            </a:r>
            <a:endParaRPr dirty="0"/>
          </a:p>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Use the functions we learnt in the previous lesson</a:t>
            </a:r>
            <a:r>
              <a:rPr lang="en-US" dirty="0"/>
              <a:t>.</a:t>
            </a:r>
            <a:endParaRPr dirty="0"/>
          </a:p>
        </p:txBody>
      </p:sp>
      <p:grpSp>
        <p:nvGrpSpPr>
          <p:cNvPr id="626" name="Group"/>
          <p:cNvGrpSpPr/>
          <p:nvPr/>
        </p:nvGrpSpPr>
        <p:grpSpPr>
          <a:xfrm>
            <a:off x="-1022384" y="1378580"/>
            <a:ext cx="499874" cy="4100840"/>
            <a:chOff x="0" y="0"/>
            <a:chExt cx="499872" cy="4100839"/>
          </a:xfrm>
        </p:grpSpPr>
        <p:sp>
          <p:nvSpPr>
            <p:cNvPr id="621"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22"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23"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24"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25"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sp>
        <p:nvSpPr>
          <p:cNvPr id="627" name="Google Shape;70;p2"/>
          <p:cNvSpPr txBox="1"/>
          <p:nvPr/>
        </p:nvSpPr>
        <p:spPr>
          <a:xfrm>
            <a:off x="532308" y="4875998"/>
            <a:ext cx="3826307"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defRPr>
                <a:solidFill>
                  <a:srgbClr val="FFFFFF"/>
                </a:solidFill>
                <a:latin typeface="Greycliff CF Medium"/>
                <a:ea typeface="Greycliff CF Medium"/>
                <a:cs typeface="Greycliff CF Medium"/>
                <a:sym typeface="Greycliff CF Medium"/>
              </a:defRPr>
            </a:lvl1pPr>
          </a:lstStyle>
          <a:p>
            <a:r>
              <a:t>How could we use this to create a spreadsheet for the Spirit scoring system?</a:t>
            </a:r>
          </a:p>
        </p:txBody>
      </p:sp>
      <p:sp>
        <p:nvSpPr>
          <p:cNvPr id="628" name="Talking Partners"/>
          <p:cNvSpPr txBox="1"/>
          <p:nvPr/>
        </p:nvSpPr>
        <p:spPr>
          <a:xfrm>
            <a:off x="452218" y="4439168"/>
            <a:ext cx="2711786" cy="37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Talking </a:t>
            </a:r>
            <a:r>
              <a:rPr lang="en-US" dirty="0"/>
              <a:t>p</a:t>
            </a:r>
            <a:r>
              <a:rPr dirty="0"/>
              <a:t>artners</a:t>
            </a:r>
          </a:p>
        </p:txBody>
      </p:sp>
      <p:grpSp>
        <p:nvGrpSpPr>
          <p:cNvPr id="634" name="Group"/>
          <p:cNvGrpSpPr/>
          <p:nvPr/>
        </p:nvGrpSpPr>
        <p:grpSpPr>
          <a:xfrm>
            <a:off x="462014" y="6125298"/>
            <a:ext cx="3249221" cy="549539"/>
            <a:chOff x="0" y="0"/>
            <a:chExt cx="3249221" cy="549538"/>
          </a:xfrm>
        </p:grpSpPr>
        <p:pic>
          <p:nvPicPr>
            <p:cNvPr id="629" name="Image" descr="Image"/>
            <p:cNvPicPr>
              <a:picLocks noChangeAspect="1"/>
            </p:cNvPicPr>
            <p:nvPr/>
          </p:nvPicPr>
          <p:blipFill>
            <a:blip r:embed="rId4"/>
            <a:stretch>
              <a:fillRect/>
            </a:stretch>
          </p:blipFill>
          <p:spPr>
            <a:xfrm>
              <a:off x="0" y="0"/>
              <a:ext cx="1620920" cy="482306"/>
            </a:xfrm>
            <a:prstGeom prst="rect">
              <a:avLst/>
            </a:prstGeom>
            <a:ln w="12700" cap="flat">
              <a:noFill/>
              <a:miter lim="400000"/>
            </a:ln>
            <a:effectLst/>
          </p:spPr>
        </p:pic>
        <p:grpSp>
          <p:nvGrpSpPr>
            <p:cNvPr id="632" name="Group"/>
            <p:cNvGrpSpPr/>
            <p:nvPr/>
          </p:nvGrpSpPr>
          <p:grpSpPr>
            <a:xfrm>
              <a:off x="1823828" y="0"/>
              <a:ext cx="1425393" cy="549538"/>
              <a:chOff x="0" y="0"/>
              <a:chExt cx="1425392" cy="549536"/>
            </a:xfrm>
          </p:grpSpPr>
          <p:sp>
            <p:nvSpPr>
              <p:cNvPr id="630"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631" name="Image" descr="Image"/>
              <p:cNvPicPr>
                <a:picLocks noChangeAspect="1"/>
              </p:cNvPicPr>
              <p:nvPr/>
            </p:nvPicPr>
            <p:blipFill>
              <a:blip r:embed="rId5"/>
              <a:stretch>
                <a:fillRect/>
              </a:stretch>
            </p:blipFill>
            <p:spPr>
              <a:xfrm>
                <a:off x="25470" y="200823"/>
                <a:ext cx="1399922" cy="348713"/>
              </a:xfrm>
              <a:prstGeom prst="rect">
                <a:avLst/>
              </a:prstGeom>
              <a:ln w="12700" cap="flat">
                <a:noFill/>
                <a:miter lim="400000"/>
              </a:ln>
              <a:effectLst/>
            </p:spPr>
          </p:pic>
        </p:grpSp>
        <p:sp>
          <p:nvSpPr>
            <p:cNvPr id="633"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635" name="Starter"/>
          <p:cNvSpPr txBox="1"/>
          <p:nvPr/>
        </p:nvSpPr>
        <p:spPr>
          <a:xfrm>
            <a:off x="423500" y="440357"/>
            <a:ext cx="100665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70831">
              <a:lnSpc>
                <a:spcPct val="90000"/>
              </a:lnSpc>
              <a:defRPr cap="all" spc="280">
                <a:solidFill>
                  <a:srgbClr val="EE3124"/>
                </a:solidFill>
                <a:latin typeface="Greycliff CF"/>
                <a:ea typeface="Greycliff CF"/>
                <a:cs typeface="Greycliff CF"/>
                <a:sym typeface="Greycliff CF"/>
              </a:defRPr>
            </a:lvl1pPr>
          </a:lstStyle>
          <a:p>
            <a:pPr>
              <a:defRPr sz="4000" b="1" cap="none" spc="0"/>
            </a:pPr>
            <a:r>
              <a:rPr sz="1400" b="0" cap="all" spc="280"/>
              <a:t>Starter</a:t>
            </a:r>
          </a:p>
        </p:txBody>
      </p:sp>
      <p:pic>
        <p:nvPicPr>
          <p:cNvPr id="636" name="Google Shape;337;p20" descr="Google Shape;337;p20"/>
          <p:cNvPicPr>
            <a:picLocks noChangeAspect="1"/>
          </p:cNvPicPr>
          <p:nvPr/>
        </p:nvPicPr>
        <p:blipFill>
          <a:blip r:embed="rId6"/>
          <a:stretch>
            <a:fillRect/>
          </a:stretch>
        </p:blipFill>
        <p:spPr>
          <a:xfrm rot="896345">
            <a:off x="8183802" y="2932115"/>
            <a:ext cx="3186990" cy="2947967"/>
          </a:xfrm>
          <a:prstGeom prst="rect">
            <a:avLst/>
          </a:prstGeom>
          <a:ln w="12700">
            <a:miter lim="400000"/>
          </a:ln>
          <a:effectLst>
            <a:outerShdw blurRad="165100" dist="69120" dir="3366078" rotWithShape="0">
              <a:srgbClr val="000000">
                <a:alpha val="42788"/>
              </a:srgbClr>
            </a:outerShdw>
          </a:effectLst>
        </p:spPr>
      </p:pic>
      <p:pic>
        <p:nvPicPr>
          <p:cNvPr id="637" name="Google Shape;339;p20" descr="Google Shape;339;p20"/>
          <p:cNvPicPr>
            <a:picLocks noChangeAspect="1"/>
          </p:cNvPicPr>
          <p:nvPr/>
        </p:nvPicPr>
        <p:blipFill>
          <a:blip r:embed="rId7"/>
          <a:stretch>
            <a:fillRect/>
          </a:stretch>
        </p:blipFill>
        <p:spPr>
          <a:xfrm>
            <a:off x="5880527" y="2065911"/>
            <a:ext cx="2913878" cy="2927775"/>
          </a:xfrm>
          <a:prstGeom prst="rect">
            <a:avLst/>
          </a:prstGeom>
          <a:ln w="12700">
            <a:miter lim="400000"/>
          </a:ln>
          <a:effectLst>
            <a:outerShdw blurRad="165100" dist="69120" dir="3366078" rotWithShape="0">
              <a:srgbClr val="000000">
                <a:alpha val="42788"/>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0" animBg="1" advAuto="0"/>
      <p:bldP spid="63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image.png" descr="image.png"/>
          <p:cNvPicPr>
            <a:picLocks noChangeAspect="1"/>
          </p:cNvPicPr>
          <p:nvPr/>
        </p:nvPicPr>
        <p:blipFill>
          <a:blip r:embed="rId3"/>
          <a:srcRect l="10017" t="20112" r="11501" b="1013"/>
          <a:stretch>
            <a:fillRect/>
          </a:stretch>
        </p:blipFill>
        <p:spPr>
          <a:xfrm>
            <a:off x="-62177" y="-52319"/>
            <a:ext cx="12316355" cy="6962638"/>
          </a:xfrm>
          <a:prstGeom prst="rect">
            <a:avLst/>
          </a:prstGeom>
          <a:ln w="12700">
            <a:miter lim="400000"/>
          </a:ln>
        </p:spPr>
      </p:pic>
      <p:sp>
        <p:nvSpPr>
          <p:cNvPr id="642" name="Rectangle"/>
          <p:cNvSpPr/>
          <p:nvPr/>
        </p:nvSpPr>
        <p:spPr>
          <a:xfrm>
            <a:off x="-54620"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648" name="Group"/>
          <p:cNvGrpSpPr/>
          <p:nvPr/>
        </p:nvGrpSpPr>
        <p:grpSpPr>
          <a:xfrm>
            <a:off x="-1834007" y="1510698"/>
            <a:ext cx="499874" cy="4100840"/>
            <a:chOff x="0" y="0"/>
            <a:chExt cx="499872" cy="4100839"/>
          </a:xfrm>
        </p:grpSpPr>
        <p:sp>
          <p:nvSpPr>
            <p:cNvPr id="643"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44"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45"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46"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47"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654" name="Group"/>
          <p:cNvGrpSpPr/>
          <p:nvPr/>
        </p:nvGrpSpPr>
        <p:grpSpPr>
          <a:xfrm>
            <a:off x="487643" y="6126029"/>
            <a:ext cx="3226595" cy="564075"/>
            <a:chOff x="0" y="0"/>
            <a:chExt cx="3226595" cy="564073"/>
          </a:xfrm>
        </p:grpSpPr>
        <p:grpSp>
          <p:nvGrpSpPr>
            <p:cNvPr id="651" name="Group"/>
            <p:cNvGrpSpPr/>
            <p:nvPr/>
          </p:nvGrpSpPr>
          <p:grpSpPr>
            <a:xfrm>
              <a:off x="1814365" y="933"/>
              <a:ext cx="1412230" cy="563140"/>
              <a:chOff x="0" y="0"/>
              <a:chExt cx="1412227" cy="563138"/>
            </a:xfrm>
          </p:grpSpPr>
          <p:sp>
            <p:nvSpPr>
              <p:cNvPr id="649"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650"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652"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653"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655" name="the"/>
          <p:cNvSpPr txBox="1"/>
          <p:nvPr/>
        </p:nvSpPr>
        <p:spPr>
          <a:xfrm>
            <a:off x="457327" y="573701"/>
            <a:ext cx="649885"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pic>
        <p:nvPicPr>
          <p:cNvPr id="656" name="Google Shape;204;p7" descr="Google Shape;204;p7"/>
          <p:cNvPicPr>
            <a:picLocks noChangeAspect="1"/>
          </p:cNvPicPr>
          <p:nvPr/>
        </p:nvPicPr>
        <p:blipFill>
          <a:blip r:embed="rId6"/>
          <a:stretch>
            <a:fillRect/>
          </a:stretch>
        </p:blipFill>
        <p:spPr>
          <a:xfrm rot="214151">
            <a:off x="6883560" y="1585279"/>
            <a:ext cx="3866039" cy="4502481"/>
          </a:xfrm>
          <a:prstGeom prst="rect">
            <a:avLst/>
          </a:prstGeom>
          <a:ln w="12700">
            <a:miter lim="400000"/>
          </a:ln>
          <a:effectLst>
            <a:outerShdw blurRad="203200" dist="125842" dir="4071838" rotWithShape="0">
              <a:srgbClr val="000000">
                <a:alpha val="54266"/>
              </a:srgbClr>
            </a:outerShdw>
          </a:effectLst>
        </p:spPr>
      </p:pic>
      <p:sp>
        <p:nvSpPr>
          <p:cNvPr id="657" name="Scoring System"/>
          <p:cNvSpPr txBox="1"/>
          <p:nvPr/>
        </p:nvSpPr>
        <p:spPr>
          <a:xfrm>
            <a:off x="421699" y="778493"/>
            <a:ext cx="5195256" cy="92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t>Scoring System</a:t>
            </a:r>
          </a:p>
        </p:txBody>
      </p:sp>
      <p:sp>
        <p:nvSpPr>
          <p:cNvPr id="658" name="Google Shape;70;p2"/>
          <p:cNvSpPr txBox="1"/>
          <p:nvPr/>
        </p:nvSpPr>
        <p:spPr>
          <a:xfrm>
            <a:off x="528195" y="2032875"/>
            <a:ext cx="5657172"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Spirit Scoring system is 0-4 in each of the categories.</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average Spirit score for a team in a tournament is normally 2. </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team with the highest spirit score at the end wins </a:t>
            </a:r>
            <a:r>
              <a:rPr lang="en-US" dirty="0"/>
              <a:t>t</a:t>
            </a:r>
            <a:r>
              <a:rPr dirty="0"/>
              <a:t>he Spirit </a:t>
            </a:r>
            <a:r>
              <a:rPr lang="en-US" dirty="0"/>
              <a:t>p</a:t>
            </a:r>
            <a:r>
              <a:rPr dirty="0"/>
              <a:t>rize.</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Our task is to make this smoother and more efficient by making it digital.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2016WUGC-USA player running alongside disc to catch.jpg" descr="2016WUGC-USA player running alongside disc to catch.jpg"/>
          <p:cNvPicPr>
            <a:picLocks noChangeAspect="1"/>
          </p:cNvPicPr>
          <p:nvPr/>
        </p:nvPicPr>
        <p:blipFill>
          <a:blip r:embed="rId3"/>
          <a:srcRect l="18497" t="617" r="25334" b="9151"/>
          <a:stretch>
            <a:fillRect/>
          </a:stretch>
        </p:blipFill>
        <p:spPr>
          <a:xfrm>
            <a:off x="5636660" y="-98377"/>
            <a:ext cx="6588855" cy="7054753"/>
          </a:xfrm>
          <a:prstGeom prst="rect">
            <a:avLst/>
          </a:prstGeom>
          <a:ln w="12700">
            <a:miter lim="400000"/>
          </a:ln>
        </p:spPr>
      </p:pic>
      <p:sp>
        <p:nvSpPr>
          <p:cNvPr id="663" name="Google Shape;70;p2"/>
          <p:cNvSpPr txBox="1"/>
          <p:nvPr/>
        </p:nvSpPr>
        <p:spPr>
          <a:xfrm>
            <a:off x="509397" y="1962359"/>
            <a:ext cx="4801768" cy="172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1219200">
              <a:defRPr>
                <a:solidFill>
                  <a:srgbClr val="54565A"/>
                </a:solidFill>
                <a:latin typeface="Greycliff CF Medium"/>
                <a:ea typeface="Greycliff CF Medium"/>
                <a:cs typeface="Greycliff CF Medium"/>
                <a:sym typeface="Greycliff CF Medium"/>
              </a:defRPr>
            </a:pPr>
            <a:r>
              <a:rPr dirty="0"/>
              <a:t>The Ultimate goal for this lesson is to </a:t>
            </a:r>
            <a:r>
              <a:rPr dirty="0" err="1"/>
              <a:t>digitali</a:t>
            </a:r>
            <a:r>
              <a:rPr lang="en-US" dirty="0" err="1"/>
              <a:t>s</a:t>
            </a:r>
            <a:r>
              <a:rPr dirty="0" err="1"/>
              <a:t>e</a:t>
            </a:r>
            <a:r>
              <a:rPr dirty="0"/>
              <a:t> the Spirit scoring system.</a:t>
            </a:r>
          </a:p>
          <a:p>
            <a:pPr defTabSz="1219200">
              <a:defRPr>
                <a:solidFill>
                  <a:srgbClr val="54565A"/>
                </a:solidFill>
                <a:latin typeface="Greycliff CF Medium"/>
                <a:ea typeface="Greycliff CF Medium"/>
                <a:cs typeface="Greycliff CF Medium"/>
                <a:sym typeface="Greycliff CF Medium"/>
              </a:defRPr>
            </a:pPr>
            <a:endParaRPr dirty="0"/>
          </a:p>
          <a:p>
            <a:pPr defTabSz="1219200">
              <a:defRPr>
                <a:solidFill>
                  <a:srgbClr val="54565A"/>
                </a:solidFill>
                <a:latin typeface="Greycliff CF Medium"/>
                <a:ea typeface="Greycliff CF Medium"/>
                <a:cs typeface="Greycliff CF Medium"/>
                <a:sym typeface="Greycliff CF Medium"/>
              </a:defRPr>
            </a:pPr>
            <a:r>
              <a:rPr dirty="0"/>
              <a:t>Produce an </a:t>
            </a:r>
            <a:r>
              <a:rPr lang="en-GB" dirty="0"/>
              <a:t>Excel</a:t>
            </a:r>
            <a:r>
              <a:rPr dirty="0"/>
              <a:t> spreadsheet that teams can input their scores for the </a:t>
            </a:r>
            <a:r>
              <a:rPr lang="en-US" dirty="0"/>
              <a:t>S</a:t>
            </a:r>
            <a:r>
              <a:rPr dirty="0"/>
              <a:t>pirit scoring system. </a:t>
            </a:r>
          </a:p>
          <a:p>
            <a:pPr defTabSz="1219200">
              <a:defRPr>
                <a:solidFill>
                  <a:srgbClr val="54565A"/>
                </a:solidFill>
                <a:latin typeface="Greycliff CF Medium"/>
                <a:ea typeface="Greycliff CF Medium"/>
                <a:cs typeface="Greycliff CF Medium"/>
                <a:sym typeface="Greycliff CF Medium"/>
              </a:defRPr>
            </a:pPr>
            <a:endParaRPr dirty="0"/>
          </a:p>
          <a:p>
            <a:pPr defTabSz="1219200">
              <a:defRPr>
                <a:solidFill>
                  <a:srgbClr val="54565A"/>
                </a:solidFill>
                <a:latin typeface="Greycliff CF Medium"/>
                <a:ea typeface="Greycliff CF Medium"/>
                <a:cs typeface="Greycliff CF Medium"/>
                <a:sym typeface="Greycliff CF Medium"/>
              </a:defRPr>
            </a:pPr>
            <a:r>
              <a:rPr dirty="0"/>
              <a:t>The spreadsheet should work out the totals and the averages for each team. </a:t>
            </a:r>
          </a:p>
        </p:txBody>
      </p:sp>
      <p:sp>
        <p:nvSpPr>
          <p:cNvPr id="664" name="Ultimate Goal"/>
          <p:cNvSpPr txBox="1"/>
          <p:nvPr/>
        </p:nvSpPr>
        <p:spPr>
          <a:xfrm>
            <a:off x="444372" y="868134"/>
            <a:ext cx="4571337"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224B93"/>
                </a:solidFill>
                <a:latin typeface="Greycliff CF"/>
                <a:ea typeface="Greycliff CF"/>
                <a:cs typeface="Greycliff CF"/>
                <a:sym typeface="Greycliff CF"/>
              </a:defRPr>
            </a:lvl1pPr>
          </a:lstStyle>
          <a:p>
            <a:r>
              <a:rPr dirty="0"/>
              <a:t>Ultimate </a:t>
            </a:r>
            <a:r>
              <a:rPr lang="en-US" dirty="0"/>
              <a:t>g</a:t>
            </a:r>
            <a:r>
              <a:rPr dirty="0"/>
              <a:t>oal</a:t>
            </a:r>
          </a:p>
        </p:txBody>
      </p:sp>
      <p:sp>
        <p:nvSpPr>
          <p:cNvPr id="665" name="THE"/>
          <p:cNvSpPr txBox="1"/>
          <p:nvPr/>
        </p:nvSpPr>
        <p:spPr>
          <a:xfrm>
            <a:off x="479999" y="587142"/>
            <a:ext cx="649886"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 name="Copy of WU23 2015_JJL_20150713_1247260000 copy-(ZF-5289-42200-1-006).jpg" descr="Copy of WU23 2015_JJL_20150713_1247260000 copy-(ZF-5289-42200-1-006).jpg"/>
          <p:cNvPicPr>
            <a:picLocks noChangeAspect="1"/>
          </p:cNvPicPr>
          <p:nvPr/>
        </p:nvPicPr>
        <p:blipFill>
          <a:blip r:embed="rId3"/>
          <a:srcRect l="12115" t="13753" r="2290" b="13753"/>
          <a:stretch>
            <a:fillRect/>
          </a:stretch>
        </p:blipFill>
        <p:spPr>
          <a:xfrm>
            <a:off x="-62178" y="-52319"/>
            <a:ext cx="12316356" cy="6962638"/>
          </a:xfrm>
          <a:prstGeom prst="rect">
            <a:avLst/>
          </a:prstGeom>
          <a:ln w="12700">
            <a:miter lim="400000"/>
          </a:ln>
        </p:spPr>
      </p:pic>
      <p:sp>
        <p:nvSpPr>
          <p:cNvPr id="670" name="Rectangle"/>
          <p:cNvSpPr/>
          <p:nvPr/>
        </p:nvSpPr>
        <p:spPr>
          <a:xfrm>
            <a:off x="-57671"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676" name="Group"/>
          <p:cNvGrpSpPr/>
          <p:nvPr/>
        </p:nvGrpSpPr>
        <p:grpSpPr>
          <a:xfrm>
            <a:off x="-1834007" y="1510698"/>
            <a:ext cx="499874" cy="4100840"/>
            <a:chOff x="0" y="0"/>
            <a:chExt cx="499872" cy="4100839"/>
          </a:xfrm>
        </p:grpSpPr>
        <p:sp>
          <p:nvSpPr>
            <p:cNvPr id="671"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72"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73"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74"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675"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682" name="Group"/>
          <p:cNvGrpSpPr/>
          <p:nvPr/>
        </p:nvGrpSpPr>
        <p:grpSpPr>
          <a:xfrm>
            <a:off x="487643" y="6126029"/>
            <a:ext cx="3226595" cy="564075"/>
            <a:chOff x="0" y="0"/>
            <a:chExt cx="3226595" cy="564073"/>
          </a:xfrm>
        </p:grpSpPr>
        <p:grpSp>
          <p:nvGrpSpPr>
            <p:cNvPr id="679" name="Group"/>
            <p:cNvGrpSpPr/>
            <p:nvPr/>
          </p:nvGrpSpPr>
          <p:grpSpPr>
            <a:xfrm>
              <a:off x="1814365" y="933"/>
              <a:ext cx="1412230" cy="563140"/>
              <a:chOff x="0" y="0"/>
              <a:chExt cx="1412227" cy="563138"/>
            </a:xfrm>
          </p:grpSpPr>
          <p:sp>
            <p:nvSpPr>
              <p:cNvPr id="677"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678"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680"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681"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683" name="The"/>
          <p:cNvSpPr txBox="1"/>
          <p:nvPr/>
        </p:nvSpPr>
        <p:spPr>
          <a:xfrm>
            <a:off x="457327" y="573701"/>
            <a:ext cx="649885"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sp>
        <p:nvSpPr>
          <p:cNvPr id="684" name="Ultimate Goal"/>
          <p:cNvSpPr txBox="1"/>
          <p:nvPr/>
        </p:nvSpPr>
        <p:spPr>
          <a:xfrm>
            <a:off x="421699" y="803893"/>
            <a:ext cx="5195256"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dirty="0"/>
              <a:t>Ultimate </a:t>
            </a:r>
            <a:r>
              <a:rPr lang="en-US" dirty="0"/>
              <a:t>g</a:t>
            </a:r>
            <a:r>
              <a:rPr dirty="0"/>
              <a:t>oal</a:t>
            </a:r>
          </a:p>
        </p:txBody>
      </p:sp>
      <p:pic>
        <p:nvPicPr>
          <p:cNvPr id="685" name="Google Shape;238;p11" descr="Google Shape;238;p11"/>
          <p:cNvPicPr>
            <a:picLocks noChangeAspect="1"/>
          </p:cNvPicPr>
          <p:nvPr/>
        </p:nvPicPr>
        <p:blipFill>
          <a:blip r:embed="rId6"/>
          <a:stretch>
            <a:fillRect/>
          </a:stretch>
        </p:blipFill>
        <p:spPr>
          <a:xfrm>
            <a:off x="4167784" y="2391937"/>
            <a:ext cx="5838501" cy="3374623"/>
          </a:xfrm>
          <a:prstGeom prst="rect">
            <a:avLst/>
          </a:prstGeom>
          <a:ln w="12700">
            <a:miter lim="400000"/>
          </a:ln>
          <a:effectLst>
            <a:outerShdw blurRad="203200" dist="125842" dir="4071838" rotWithShape="0">
              <a:srgbClr val="000000">
                <a:alpha val="54266"/>
              </a:srgbClr>
            </a:outerShdw>
          </a:effectLst>
        </p:spPr>
      </p:pic>
      <p:sp>
        <p:nvSpPr>
          <p:cNvPr id="686" name="Use the function =average(…"/>
          <p:cNvSpPr/>
          <p:nvPr/>
        </p:nvSpPr>
        <p:spPr>
          <a:xfrm>
            <a:off x="529637" y="4607706"/>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marR="70831">
              <a:lnSpc>
                <a:spcPct val="80000"/>
              </a:lnSpc>
              <a:defRPr>
                <a:solidFill>
                  <a:srgbClr val="FFFFFF"/>
                </a:solidFill>
                <a:latin typeface="Greycliff CF Medium"/>
                <a:ea typeface="Greycliff CF Medium"/>
                <a:cs typeface="Greycliff CF Medium"/>
                <a:sym typeface="Greycliff CF Medium"/>
              </a:defRPr>
            </a:pPr>
            <a:r>
              <a:rPr dirty="0"/>
              <a:t>Use the function </a:t>
            </a:r>
            <a:r>
              <a:rPr b="1" dirty="0"/>
              <a:t>=average(</a:t>
            </a:r>
          </a:p>
          <a:p>
            <a:pPr marR="70831">
              <a:lnSpc>
                <a:spcPct val="80000"/>
              </a:lnSpc>
              <a:defRPr>
                <a:solidFill>
                  <a:srgbClr val="FFFFFF"/>
                </a:solidFill>
                <a:latin typeface="Greycliff CF Medium"/>
                <a:ea typeface="Greycliff CF Medium"/>
                <a:cs typeface="Greycliff CF Medium"/>
                <a:sym typeface="Greycliff CF Medium"/>
              </a:defRPr>
            </a:pPr>
            <a:r>
              <a:rPr lang="en-US" dirty="0"/>
              <a:t>F</a:t>
            </a:r>
            <a:r>
              <a:rPr dirty="0"/>
              <a:t>ind the average of the totals</a:t>
            </a:r>
          </a:p>
        </p:txBody>
      </p:sp>
      <p:sp>
        <p:nvSpPr>
          <p:cNvPr id="687" name="Use function =sum(…"/>
          <p:cNvSpPr/>
          <p:nvPr/>
        </p:nvSpPr>
        <p:spPr>
          <a:xfrm>
            <a:off x="529637" y="4011044"/>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marR="70831">
              <a:lnSpc>
                <a:spcPct val="80000"/>
              </a:lnSpc>
              <a:defRPr>
                <a:solidFill>
                  <a:srgbClr val="FFFFFF"/>
                </a:solidFill>
                <a:latin typeface="Greycliff CF Medium"/>
                <a:ea typeface="Greycliff CF Medium"/>
                <a:cs typeface="Greycliff CF Medium"/>
                <a:sym typeface="Greycliff CF Medium"/>
              </a:defRPr>
            </a:pPr>
            <a:r>
              <a:rPr dirty="0"/>
              <a:t>Use function </a:t>
            </a:r>
            <a:r>
              <a:rPr b="1" dirty="0"/>
              <a:t>=sum(</a:t>
            </a:r>
          </a:p>
          <a:p>
            <a:pPr marR="70831">
              <a:lnSpc>
                <a:spcPct val="80000"/>
              </a:lnSpc>
              <a:defRPr>
                <a:solidFill>
                  <a:srgbClr val="FFFFFF"/>
                </a:solidFill>
                <a:latin typeface="Greycliff CF Medium"/>
                <a:ea typeface="Greycliff CF Medium"/>
                <a:cs typeface="Greycliff CF Medium"/>
                <a:sym typeface="Greycliff CF Medium"/>
              </a:defRPr>
            </a:pPr>
            <a:r>
              <a:rPr lang="en-US" dirty="0"/>
              <a:t>F</a:t>
            </a:r>
            <a:r>
              <a:rPr dirty="0"/>
              <a:t>ind the grand total score</a:t>
            </a:r>
          </a:p>
        </p:txBody>
      </p:sp>
      <p:sp>
        <p:nvSpPr>
          <p:cNvPr id="688" name="Use function =sum(…"/>
          <p:cNvSpPr/>
          <p:nvPr/>
        </p:nvSpPr>
        <p:spPr>
          <a:xfrm>
            <a:off x="529637" y="3355457"/>
            <a:ext cx="2858197" cy="53867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marR="70831">
              <a:lnSpc>
                <a:spcPct val="80000"/>
              </a:lnSpc>
              <a:defRPr>
                <a:solidFill>
                  <a:srgbClr val="FFFFFF"/>
                </a:solidFill>
                <a:latin typeface="Greycliff CF Medium"/>
                <a:ea typeface="Greycliff CF Medium"/>
                <a:cs typeface="Greycliff CF Medium"/>
                <a:sym typeface="Greycliff CF Medium"/>
              </a:defRPr>
            </a:pPr>
            <a:r>
              <a:rPr dirty="0"/>
              <a:t>Use function </a:t>
            </a:r>
            <a:r>
              <a:rPr b="1" dirty="0"/>
              <a:t>=sum(  </a:t>
            </a:r>
          </a:p>
          <a:p>
            <a:pPr marR="70831">
              <a:lnSpc>
                <a:spcPct val="80000"/>
              </a:lnSpc>
              <a:defRPr>
                <a:solidFill>
                  <a:srgbClr val="FFFFFF"/>
                </a:solidFill>
                <a:latin typeface="Greycliff CF Medium"/>
                <a:ea typeface="Greycliff CF Medium"/>
                <a:cs typeface="Greycliff CF Medium"/>
                <a:sym typeface="Greycliff CF Medium"/>
              </a:defRPr>
            </a:pPr>
            <a:r>
              <a:rPr lang="en-US" dirty="0"/>
              <a:t>F</a:t>
            </a:r>
            <a:r>
              <a:rPr dirty="0"/>
              <a:t>ind total score for each team  </a:t>
            </a:r>
          </a:p>
        </p:txBody>
      </p:sp>
      <p:sp>
        <p:nvSpPr>
          <p:cNvPr id="689" name="SOTG 5 categories along the top row"/>
          <p:cNvSpPr/>
          <p:nvPr/>
        </p:nvSpPr>
        <p:spPr>
          <a:xfrm>
            <a:off x="529637" y="2699869"/>
            <a:ext cx="2858197" cy="538673"/>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a:solidFill>
                  <a:srgbClr val="FFFFFF"/>
                </a:solidFill>
                <a:latin typeface="Greycliff CF Medium"/>
                <a:ea typeface="Greycliff CF Medium"/>
                <a:cs typeface="Greycliff CF Medium"/>
                <a:sym typeface="Greycliff CF Medium"/>
              </a:defRPr>
            </a:lvl1pPr>
          </a:lstStyle>
          <a:p>
            <a:r>
              <a:rPr dirty="0"/>
              <a:t>SOTG </a:t>
            </a:r>
            <a:r>
              <a:rPr lang="en-US" dirty="0"/>
              <a:t>five</a:t>
            </a:r>
            <a:r>
              <a:rPr dirty="0"/>
              <a:t> categories along the top row</a:t>
            </a:r>
          </a:p>
        </p:txBody>
      </p:sp>
      <p:sp>
        <p:nvSpPr>
          <p:cNvPr id="690" name="Team names down the left-hand side"/>
          <p:cNvSpPr/>
          <p:nvPr/>
        </p:nvSpPr>
        <p:spPr>
          <a:xfrm>
            <a:off x="529637" y="2051974"/>
            <a:ext cx="2858197" cy="530980"/>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a:solidFill>
                  <a:srgbClr val="FFFFFF"/>
                </a:solidFill>
                <a:latin typeface="Greycliff CF Medium"/>
                <a:ea typeface="Greycliff CF Medium"/>
                <a:cs typeface="Greycliff CF Medium"/>
                <a:sym typeface="Greycliff CF Medium"/>
              </a:defRPr>
            </a:lvl1pPr>
          </a:lstStyle>
          <a:p>
            <a:r>
              <a:t>Team names down the left-hand side </a:t>
            </a:r>
          </a:p>
        </p:txBody>
      </p:sp>
      <p:pic>
        <p:nvPicPr>
          <p:cNvPr id="691" name="Google Shape;396;p26" descr="Google Shape;396;p26"/>
          <p:cNvPicPr>
            <a:picLocks noChangeAspect="1"/>
          </p:cNvPicPr>
          <p:nvPr/>
        </p:nvPicPr>
        <p:blipFill>
          <a:blip r:embed="rId7"/>
          <a:stretch>
            <a:fillRect/>
          </a:stretch>
        </p:blipFill>
        <p:spPr>
          <a:xfrm>
            <a:off x="4148175" y="1903189"/>
            <a:ext cx="5877709" cy="4226073"/>
          </a:xfrm>
          <a:prstGeom prst="rect">
            <a:avLst/>
          </a:prstGeom>
          <a:ln w="12700">
            <a:miter lim="400000"/>
          </a:ln>
        </p:spPr>
      </p:pic>
      <p:sp>
        <p:nvSpPr>
          <p:cNvPr id="692" name="Extension: Multi tab"/>
          <p:cNvSpPr/>
          <p:nvPr/>
        </p:nvSpPr>
        <p:spPr>
          <a:xfrm>
            <a:off x="529637" y="5218353"/>
            <a:ext cx="2858197" cy="501602"/>
          </a:xfrm>
          <a:prstGeom prst="rect">
            <a:avLst/>
          </a:prstGeom>
          <a:ln w="25400">
            <a:solidFill>
              <a:srgbClr val="D4362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marR="70831">
              <a:lnSpc>
                <a:spcPct val="80000"/>
              </a:lnSpc>
              <a:defRPr>
                <a:solidFill>
                  <a:srgbClr val="FFFFFF"/>
                </a:solidFill>
                <a:latin typeface="Greycliff CF Medium"/>
                <a:ea typeface="Greycliff CF Medium"/>
                <a:cs typeface="Greycliff CF Medium"/>
                <a:sym typeface="Greycliff CF Medium"/>
              </a:defRPr>
            </a:lvl1pPr>
          </a:lstStyle>
          <a:p>
            <a:r>
              <a:rPr dirty="0"/>
              <a:t>Extension: Multi tab</a:t>
            </a:r>
          </a:p>
        </p:txBody>
      </p:sp>
      <p:sp>
        <p:nvSpPr>
          <p:cNvPr id="693" name="Line"/>
          <p:cNvSpPr/>
          <p:nvPr/>
        </p:nvSpPr>
        <p:spPr>
          <a:xfrm>
            <a:off x="3389760" y="2331824"/>
            <a:ext cx="865575" cy="4728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53" y="0"/>
                </a:lnTo>
                <a:lnTo>
                  <a:pt x="14853" y="21600"/>
                </a:lnTo>
                <a:lnTo>
                  <a:pt x="21600" y="2160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4" name="Line"/>
          <p:cNvSpPr/>
          <p:nvPr/>
        </p:nvSpPr>
        <p:spPr>
          <a:xfrm>
            <a:off x="3394269" y="2780539"/>
            <a:ext cx="4456706" cy="1970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5" name="Line"/>
          <p:cNvSpPr/>
          <p:nvPr/>
        </p:nvSpPr>
        <p:spPr>
          <a:xfrm>
            <a:off x="3397984" y="3019750"/>
            <a:ext cx="5715115" cy="637315"/>
          </a:xfrm>
          <a:custGeom>
            <a:avLst/>
            <a:gdLst/>
            <a:ahLst/>
            <a:cxnLst>
              <a:cxn ang="0">
                <a:pos x="wd2" y="hd2"/>
              </a:cxn>
              <a:cxn ang="5400000">
                <a:pos x="wd2" y="hd2"/>
              </a:cxn>
              <a:cxn ang="10800000">
                <a:pos x="wd2" y="hd2"/>
              </a:cxn>
              <a:cxn ang="16200000">
                <a:pos x="wd2" y="hd2"/>
              </a:cxn>
            </a:cxnLst>
            <a:rect l="0" t="0" r="r" b="b"/>
            <a:pathLst>
              <a:path w="21600" h="21600" extrusionOk="0">
                <a:moveTo>
                  <a:pt x="0" y="21167"/>
                </a:moveTo>
                <a:lnTo>
                  <a:pt x="21600" y="21600"/>
                </a:lnTo>
                <a:lnTo>
                  <a:pt x="21594" y="0"/>
                </a:lnTo>
                <a:lnTo>
                  <a:pt x="19920" y="72"/>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6" name="Line"/>
          <p:cNvSpPr/>
          <p:nvPr/>
        </p:nvSpPr>
        <p:spPr>
          <a:xfrm>
            <a:off x="3390333" y="3228072"/>
            <a:ext cx="5555769" cy="10513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20559" y="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7" name="Line"/>
          <p:cNvSpPr/>
          <p:nvPr/>
        </p:nvSpPr>
        <p:spPr>
          <a:xfrm>
            <a:off x="3390637" y="3429689"/>
            <a:ext cx="4631263" cy="14374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8" name="Line"/>
          <p:cNvSpPr/>
          <p:nvPr/>
        </p:nvSpPr>
        <p:spPr>
          <a:xfrm>
            <a:off x="3393933" y="5470921"/>
            <a:ext cx="1109925" cy="481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rgbClr val="D43627"/>
            </a:solidFill>
            <a:tailEnd type="triangle"/>
          </a:ln>
          <a:effectLst>
            <a:outerShdw blurRad="38100" dist="20000" dir="5400000" rotWithShape="0">
              <a:srgbClr val="000000">
                <a:alpha val="38000"/>
              </a:srgbClr>
            </a:outerShdw>
          </a:effectLst>
        </p:spPr>
        <p:txBody>
          <a:bodyPr lIns="45719" rIns="45719"/>
          <a:lstStyle/>
          <a:p>
            <a:endParaRPr/>
          </a:p>
        </p:txBody>
      </p:sp>
      <p:sp>
        <p:nvSpPr>
          <p:cNvPr id="699" name="Rectangle"/>
          <p:cNvSpPr/>
          <p:nvPr/>
        </p:nvSpPr>
        <p:spPr>
          <a:xfrm flipH="1">
            <a:off x="9071402" y="4721001"/>
            <a:ext cx="3744838" cy="1008932"/>
          </a:xfrm>
          <a:prstGeom prst="rect">
            <a:avLst/>
          </a:prstGeom>
          <a:gradFill>
            <a:gsLst>
              <a:gs pos="0">
                <a:srgbClr val="2F2875"/>
              </a:gs>
              <a:gs pos="17315">
                <a:srgbClr val="293A84"/>
              </a:gs>
              <a:gs pos="32048">
                <a:srgbClr val="224B93"/>
              </a:gs>
              <a:gs pos="68531">
                <a:srgbClr val="883E5C"/>
              </a:gs>
              <a:gs pos="100000">
                <a:srgbClr val="EE3124"/>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700" name="Google Shape;70;p2"/>
          <p:cNvSpPr txBox="1"/>
          <p:nvPr/>
        </p:nvSpPr>
        <p:spPr>
          <a:xfrm>
            <a:off x="9280732" y="4985177"/>
            <a:ext cx="2572652"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defRPr>
                <a:solidFill>
                  <a:srgbClr val="FFFFFF"/>
                </a:solidFill>
                <a:latin typeface="Greycliff CF Medium"/>
                <a:ea typeface="Greycliff CF Medium"/>
                <a:cs typeface="Greycliff CF Medium"/>
                <a:sym typeface="Greycliff CF Medium"/>
              </a:defRPr>
            </a:lvl1pPr>
          </a:lstStyle>
          <a:p>
            <a:r>
              <a:t>Check your spreadsheet works by inputting numbers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 name="2016WUGC-X-GB-JPN-Steve K running towards disc catch.jpg" descr="2016WUGC-X-GB-JPN-Steve K running towards disc catch.jpg"/>
          <p:cNvPicPr>
            <a:picLocks noChangeAspect="1"/>
          </p:cNvPicPr>
          <p:nvPr/>
        </p:nvPicPr>
        <p:blipFill>
          <a:blip r:embed="rId3"/>
          <a:srcRect b="14303"/>
          <a:stretch>
            <a:fillRect/>
          </a:stretch>
        </p:blipFill>
        <p:spPr>
          <a:xfrm>
            <a:off x="6520812" y="-98377"/>
            <a:ext cx="6060303" cy="3456402"/>
          </a:xfrm>
          <a:prstGeom prst="rect">
            <a:avLst/>
          </a:prstGeom>
          <a:ln w="12700">
            <a:miter lim="400000"/>
          </a:ln>
        </p:spPr>
      </p:pic>
      <p:pic>
        <p:nvPicPr>
          <p:cNvPr id="705" name="2016WUGC-Opening Game GB Can - W - catch with D.jpg" descr="2016WUGC-Opening Game GB Can - W - catch with D.jpg"/>
          <p:cNvPicPr>
            <a:picLocks noChangeAspect="1"/>
          </p:cNvPicPr>
          <p:nvPr/>
        </p:nvPicPr>
        <p:blipFill>
          <a:blip r:embed="rId4"/>
          <a:srcRect l="2506"/>
          <a:stretch>
            <a:fillRect/>
          </a:stretch>
        </p:blipFill>
        <p:spPr>
          <a:xfrm>
            <a:off x="-271981" y="4466607"/>
            <a:ext cx="5063312" cy="3456402"/>
          </a:xfrm>
          <a:prstGeom prst="rect">
            <a:avLst/>
          </a:prstGeom>
          <a:ln w="12700">
            <a:miter lim="400000"/>
          </a:ln>
        </p:spPr>
      </p:pic>
      <p:sp>
        <p:nvSpPr>
          <p:cNvPr id="706" name="Rectangle"/>
          <p:cNvSpPr/>
          <p:nvPr/>
        </p:nvSpPr>
        <p:spPr>
          <a:xfrm flipH="1">
            <a:off x="-1649911" y="2335374"/>
            <a:ext cx="7477938" cy="1446315"/>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707" name="Follow the instructions on the Student task worksheet to complete a score card for Spirit of the Game."/>
          <p:cNvSpPr txBox="1"/>
          <p:nvPr/>
        </p:nvSpPr>
        <p:spPr>
          <a:xfrm>
            <a:off x="551519" y="2596251"/>
            <a:ext cx="5050632" cy="867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Follow the instructions on the </a:t>
            </a:r>
            <a:r>
              <a:rPr lang="en-US" dirty="0"/>
              <a:t>s</a:t>
            </a:r>
            <a:r>
              <a:rPr dirty="0"/>
              <a:t>tudent task worksheet to complete a score card for Spirit of the Game.</a:t>
            </a:r>
          </a:p>
        </p:txBody>
      </p:sp>
      <p:sp>
        <p:nvSpPr>
          <p:cNvPr id="708" name="Google Shape;70;p2"/>
          <p:cNvSpPr txBox="1"/>
          <p:nvPr/>
        </p:nvSpPr>
        <p:spPr>
          <a:xfrm>
            <a:off x="5841188" y="5146035"/>
            <a:ext cx="1755011"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Make sure your work is </a:t>
            </a:r>
            <a:r>
              <a:rPr dirty="0" err="1"/>
              <a:t>organised</a:t>
            </a:r>
            <a:r>
              <a:rPr dirty="0"/>
              <a:t> and laid out appropriately</a:t>
            </a:r>
            <a:r>
              <a:rPr lang="en-US" dirty="0"/>
              <a:t>.</a:t>
            </a:r>
            <a:endParaRPr dirty="0"/>
          </a:p>
        </p:txBody>
      </p:sp>
      <p:sp>
        <p:nvSpPr>
          <p:cNvPr id="709" name="Student Task"/>
          <p:cNvSpPr txBox="1"/>
          <p:nvPr/>
        </p:nvSpPr>
        <p:spPr>
          <a:xfrm>
            <a:off x="444372" y="868134"/>
            <a:ext cx="4289408"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224B93"/>
                </a:solidFill>
                <a:latin typeface="Greycliff CF"/>
                <a:ea typeface="Greycliff CF"/>
                <a:cs typeface="Greycliff CF"/>
                <a:sym typeface="Greycliff CF"/>
              </a:defRPr>
            </a:lvl1pPr>
          </a:lstStyle>
          <a:p>
            <a:r>
              <a:rPr dirty="0"/>
              <a:t>Student </a:t>
            </a:r>
            <a:r>
              <a:rPr lang="en-US" dirty="0"/>
              <a:t>t</a:t>
            </a:r>
            <a:r>
              <a:rPr dirty="0"/>
              <a:t>ask</a:t>
            </a:r>
          </a:p>
        </p:txBody>
      </p:sp>
      <p:sp>
        <p:nvSpPr>
          <p:cNvPr id="710" name="1"/>
          <p:cNvSpPr txBox="1"/>
          <p:nvPr/>
        </p:nvSpPr>
        <p:spPr>
          <a:xfrm>
            <a:off x="6485702"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1</a:t>
            </a:r>
          </a:p>
        </p:txBody>
      </p:sp>
      <p:sp>
        <p:nvSpPr>
          <p:cNvPr id="711" name="2"/>
          <p:cNvSpPr txBox="1"/>
          <p:nvPr/>
        </p:nvSpPr>
        <p:spPr>
          <a:xfrm>
            <a:off x="8671455"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2</a:t>
            </a:r>
          </a:p>
        </p:txBody>
      </p:sp>
      <p:sp>
        <p:nvSpPr>
          <p:cNvPr id="712" name="3"/>
          <p:cNvSpPr txBox="1"/>
          <p:nvPr/>
        </p:nvSpPr>
        <p:spPr>
          <a:xfrm>
            <a:off x="10768227" y="4466838"/>
            <a:ext cx="465983" cy="62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algn="ctr" defTabSz="1219200">
              <a:lnSpc>
                <a:spcPct val="80000"/>
              </a:lnSpc>
              <a:defRPr sz="3400" b="1">
                <a:solidFill>
                  <a:srgbClr val="E53229"/>
                </a:solidFill>
                <a:latin typeface="Greycliff CF"/>
                <a:ea typeface="Greycliff CF"/>
                <a:cs typeface="Greycliff CF"/>
                <a:sym typeface="Greycliff CF"/>
              </a:defRPr>
            </a:lvl1pPr>
          </a:lstStyle>
          <a:p>
            <a:r>
              <a:t>3</a:t>
            </a:r>
          </a:p>
        </p:txBody>
      </p:sp>
      <p:sp>
        <p:nvSpPr>
          <p:cNvPr id="713" name="Google Shape;70;p2"/>
          <p:cNvSpPr txBox="1"/>
          <p:nvPr/>
        </p:nvSpPr>
        <p:spPr>
          <a:xfrm>
            <a:off x="8401684" y="5146035"/>
            <a:ext cx="95472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Work out the </a:t>
            </a:r>
            <a:r>
              <a:rPr lang="en-US" dirty="0"/>
              <a:t>t</a:t>
            </a:r>
            <a:r>
              <a:rPr dirty="0"/>
              <a:t>otal</a:t>
            </a:r>
          </a:p>
        </p:txBody>
      </p:sp>
      <p:sp>
        <p:nvSpPr>
          <p:cNvPr id="714" name="Google Shape;70;p2"/>
          <p:cNvSpPr txBox="1"/>
          <p:nvPr/>
        </p:nvSpPr>
        <p:spPr>
          <a:xfrm>
            <a:off x="10445367" y="5146035"/>
            <a:ext cx="106090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1219200">
              <a:defRPr>
                <a:solidFill>
                  <a:srgbClr val="54565A"/>
                </a:solidFill>
                <a:latin typeface="Greycliff CF Medium"/>
                <a:ea typeface="Greycliff CF Medium"/>
                <a:cs typeface="Greycliff CF Medium"/>
                <a:sym typeface="Greycliff CF Medium"/>
              </a:defRPr>
            </a:lvl1pPr>
          </a:lstStyle>
          <a:p>
            <a:r>
              <a:rPr dirty="0"/>
              <a:t>Work out the </a:t>
            </a:r>
            <a:r>
              <a:rPr lang="en-US" dirty="0"/>
              <a:t>a</a:t>
            </a:r>
            <a:r>
              <a:rPr dirty="0"/>
              <a:t>verages </a:t>
            </a:r>
          </a:p>
        </p:txBody>
      </p:sp>
      <p:sp>
        <p:nvSpPr>
          <p:cNvPr id="715" name="Arrow"/>
          <p:cNvSpPr/>
          <p:nvPr/>
        </p:nvSpPr>
        <p:spPr>
          <a:xfrm>
            <a:off x="7843986" y="5250758"/>
            <a:ext cx="355099" cy="222355"/>
          </a:xfrm>
          <a:prstGeom prst="rightArrow">
            <a:avLst>
              <a:gd name="adj1" fmla="val 32000"/>
              <a:gd name="adj2" fmla="val 64000"/>
            </a:avLst>
          </a:prstGeom>
          <a:gradFill>
            <a:gsLst>
              <a:gs pos="0">
                <a:srgbClr val="2F2A77">
                  <a:alpha val="0"/>
                </a:srgbClr>
              </a:gs>
              <a:gs pos="51904">
                <a:srgbClr val="8F2E4E">
                  <a:alpha val="50000"/>
                </a:srgbClr>
              </a:gs>
              <a:gs pos="83900">
                <a:srgbClr val="EE3124"/>
              </a:gs>
            </a:gsLst>
          </a:gradFill>
          <a:ln w="12700">
            <a:miter lim="400000"/>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716" name="Arrow"/>
          <p:cNvSpPr/>
          <p:nvPr/>
        </p:nvSpPr>
        <p:spPr>
          <a:xfrm>
            <a:off x="9736039" y="5250758"/>
            <a:ext cx="355099" cy="222355"/>
          </a:xfrm>
          <a:prstGeom prst="rightArrow">
            <a:avLst>
              <a:gd name="adj1" fmla="val 32000"/>
              <a:gd name="adj2" fmla="val 64000"/>
            </a:avLst>
          </a:prstGeom>
          <a:gradFill>
            <a:gsLst>
              <a:gs pos="0">
                <a:srgbClr val="2F2A77">
                  <a:alpha val="0"/>
                </a:srgbClr>
              </a:gs>
              <a:gs pos="51904">
                <a:srgbClr val="8F2E4E">
                  <a:alpha val="50000"/>
                </a:srgbClr>
              </a:gs>
              <a:gs pos="83900">
                <a:srgbClr val="EE3124"/>
              </a:gs>
            </a:gsLst>
          </a:gradFill>
          <a:ln w="12700">
            <a:miter lim="400000"/>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717" name="Google Shape;417;p27" descr="Google Shape;417;p27"/>
          <p:cNvPicPr>
            <a:picLocks noChangeAspect="1"/>
          </p:cNvPicPr>
          <p:nvPr/>
        </p:nvPicPr>
        <p:blipFill>
          <a:blip r:embed="rId5"/>
          <a:srcRect l="6251" t="15492" b="35345"/>
          <a:stretch>
            <a:fillRect/>
          </a:stretch>
        </p:blipFill>
        <p:spPr>
          <a:xfrm>
            <a:off x="6523987" y="-59301"/>
            <a:ext cx="6127127" cy="341440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2016WUGC-Final-X-jumping catch.jpg" descr="2016WUGC-Final-X-jumping catch.jpg"/>
          <p:cNvPicPr>
            <a:picLocks noChangeAspect="1"/>
          </p:cNvPicPr>
          <p:nvPr/>
        </p:nvPicPr>
        <p:blipFill>
          <a:blip r:embed="rId3"/>
          <a:srcRect t="2756" b="59647"/>
          <a:stretch>
            <a:fillRect/>
          </a:stretch>
        </p:blipFill>
        <p:spPr>
          <a:xfrm>
            <a:off x="-62178" y="-52319"/>
            <a:ext cx="12316356" cy="6962638"/>
          </a:xfrm>
          <a:prstGeom prst="rect">
            <a:avLst/>
          </a:prstGeom>
          <a:ln w="12700">
            <a:miter lim="400000"/>
          </a:ln>
        </p:spPr>
      </p:pic>
      <p:sp>
        <p:nvSpPr>
          <p:cNvPr id="722" name="Rectangle"/>
          <p:cNvSpPr/>
          <p:nvPr/>
        </p:nvSpPr>
        <p:spPr>
          <a:xfrm>
            <a:off x="-57671"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728" name="Group"/>
          <p:cNvGrpSpPr/>
          <p:nvPr/>
        </p:nvGrpSpPr>
        <p:grpSpPr>
          <a:xfrm>
            <a:off x="-1834007" y="1510698"/>
            <a:ext cx="499874" cy="4100840"/>
            <a:chOff x="0" y="0"/>
            <a:chExt cx="499872" cy="4100839"/>
          </a:xfrm>
        </p:grpSpPr>
        <p:sp>
          <p:nvSpPr>
            <p:cNvPr id="723"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24"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25"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26"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27"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734" name="Group"/>
          <p:cNvGrpSpPr/>
          <p:nvPr/>
        </p:nvGrpSpPr>
        <p:grpSpPr>
          <a:xfrm>
            <a:off x="487643" y="6126029"/>
            <a:ext cx="3226595" cy="564075"/>
            <a:chOff x="0" y="0"/>
            <a:chExt cx="3226595" cy="564073"/>
          </a:xfrm>
        </p:grpSpPr>
        <p:grpSp>
          <p:nvGrpSpPr>
            <p:cNvPr id="731" name="Group"/>
            <p:cNvGrpSpPr/>
            <p:nvPr/>
          </p:nvGrpSpPr>
          <p:grpSpPr>
            <a:xfrm>
              <a:off x="1814365" y="933"/>
              <a:ext cx="1412230" cy="563140"/>
              <a:chOff x="0" y="0"/>
              <a:chExt cx="1412227" cy="563138"/>
            </a:xfrm>
          </p:grpSpPr>
          <p:sp>
            <p:nvSpPr>
              <p:cNvPr id="729"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730"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732"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733"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735" name="The"/>
          <p:cNvSpPr txBox="1"/>
          <p:nvPr/>
        </p:nvSpPr>
        <p:spPr>
          <a:xfrm>
            <a:off x="457327" y="573701"/>
            <a:ext cx="649885"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sp>
        <p:nvSpPr>
          <p:cNvPr id="736" name="Ultimate Goal RAG"/>
          <p:cNvSpPr txBox="1"/>
          <p:nvPr/>
        </p:nvSpPr>
        <p:spPr>
          <a:xfrm>
            <a:off x="421699" y="803893"/>
            <a:ext cx="6458123"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dirty="0"/>
              <a:t>Ultimate </a:t>
            </a:r>
            <a:r>
              <a:rPr lang="en-US" dirty="0"/>
              <a:t>g</a:t>
            </a:r>
            <a:r>
              <a:rPr dirty="0"/>
              <a:t>oal RAG</a:t>
            </a:r>
          </a:p>
        </p:txBody>
      </p:sp>
      <p:pic>
        <p:nvPicPr>
          <p:cNvPr id="737" name="Google Shape;427;p28" descr="Google Shape;427;p28"/>
          <p:cNvPicPr>
            <a:picLocks noChangeAspect="1"/>
          </p:cNvPicPr>
          <p:nvPr/>
        </p:nvPicPr>
        <p:blipFill>
          <a:blip r:embed="rId6"/>
          <a:stretch>
            <a:fillRect/>
          </a:stretch>
        </p:blipFill>
        <p:spPr>
          <a:xfrm>
            <a:off x="5061494" y="1961716"/>
            <a:ext cx="6076037" cy="4368670"/>
          </a:xfrm>
          <a:prstGeom prst="rect">
            <a:avLst/>
          </a:prstGeom>
          <a:ln w="12700">
            <a:miter lim="400000"/>
          </a:ln>
          <a:effectLst>
            <a:outerShdw blurRad="177800" dist="94920" dir="2583944" rotWithShape="0">
              <a:srgbClr val="000000">
                <a:alpha val="40845"/>
              </a:srgbClr>
            </a:outerShdw>
          </a:effectLst>
        </p:spPr>
      </p:pic>
      <p:sp>
        <p:nvSpPr>
          <p:cNvPr id="738" name="Google Shape;70;p2"/>
          <p:cNvSpPr txBox="1"/>
          <p:nvPr/>
        </p:nvSpPr>
        <p:spPr>
          <a:xfrm>
            <a:off x="514265" y="1953509"/>
            <a:ext cx="4161238" cy="172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How does your spreadsheet look?</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Have you put numbers in (0-4)?</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Did your functions work?</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How confident do you feel making a spreadsheet?</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How confident do you feel using the functions =</a:t>
            </a:r>
            <a:r>
              <a:rPr lang="en-US" dirty="0"/>
              <a:t>SUM</a:t>
            </a:r>
            <a:r>
              <a:rPr dirty="0"/>
              <a:t> and =</a:t>
            </a:r>
            <a:r>
              <a:rPr lang="en-US" dirty="0"/>
              <a:t>AVERAGE</a:t>
            </a:r>
            <a:r>
              <a:rPr dirty="0"/>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 name="2016WUGC-Final-X-jumping catch.jpg" descr="2016WUGC-Final-X-jumping catch.jpg"/>
          <p:cNvPicPr>
            <a:picLocks noChangeAspect="1"/>
          </p:cNvPicPr>
          <p:nvPr/>
        </p:nvPicPr>
        <p:blipFill>
          <a:blip r:embed="rId3"/>
          <a:srcRect t="2756" b="59647"/>
          <a:stretch>
            <a:fillRect/>
          </a:stretch>
        </p:blipFill>
        <p:spPr>
          <a:xfrm>
            <a:off x="-62178" y="-52319"/>
            <a:ext cx="12316356" cy="6962638"/>
          </a:xfrm>
          <a:prstGeom prst="rect">
            <a:avLst/>
          </a:prstGeom>
          <a:ln w="12700">
            <a:miter lim="400000"/>
          </a:ln>
        </p:spPr>
      </p:pic>
      <p:sp>
        <p:nvSpPr>
          <p:cNvPr id="743" name="Rectangle"/>
          <p:cNvSpPr/>
          <p:nvPr/>
        </p:nvSpPr>
        <p:spPr>
          <a:xfrm>
            <a:off x="-57671"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749" name="Group"/>
          <p:cNvGrpSpPr/>
          <p:nvPr/>
        </p:nvGrpSpPr>
        <p:grpSpPr>
          <a:xfrm>
            <a:off x="-1834007" y="1510698"/>
            <a:ext cx="499874" cy="4100840"/>
            <a:chOff x="0" y="0"/>
            <a:chExt cx="499872" cy="4100839"/>
          </a:xfrm>
        </p:grpSpPr>
        <p:sp>
          <p:nvSpPr>
            <p:cNvPr id="744"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45"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46"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47"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748"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755" name="Group"/>
          <p:cNvGrpSpPr/>
          <p:nvPr/>
        </p:nvGrpSpPr>
        <p:grpSpPr>
          <a:xfrm>
            <a:off x="487643" y="6126029"/>
            <a:ext cx="3226595" cy="564075"/>
            <a:chOff x="0" y="0"/>
            <a:chExt cx="3226595" cy="564073"/>
          </a:xfrm>
        </p:grpSpPr>
        <p:grpSp>
          <p:nvGrpSpPr>
            <p:cNvPr id="752" name="Group"/>
            <p:cNvGrpSpPr/>
            <p:nvPr/>
          </p:nvGrpSpPr>
          <p:grpSpPr>
            <a:xfrm>
              <a:off x="1814365" y="933"/>
              <a:ext cx="1412230" cy="563140"/>
              <a:chOff x="0" y="0"/>
              <a:chExt cx="1412227" cy="563138"/>
            </a:xfrm>
          </p:grpSpPr>
          <p:sp>
            <p:nvSpPr>
              <p:cNvPr id="750"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751"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753"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754"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756" name="The"/>
          <p:cNvSpPr txBox="1"/>
          <p:nvPr/>
        </p:nvSpPr>
        <p:spPr>
          <a:xfrm>
            <a:off x="457327" y="573701"/>
            <a:ext cx="649885"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sp>
        <p:nvSpPr>
          <p:cNvPr id="757" name="Ultimate Goal RAG"/>
          <p:cNvSpPr txBox="1"/>
          <p:nvPr/>
        </p:nvSpPr>
        <p:spPr>
          <a:xfrm>
            <a:off x="421699" y="803893"/>
            <a:ext cx="6458123"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dirty="0"/>
              <a:t>Ultimate </a:t>
            </a:r>
            <a:r>
              <a:rPr lang="en-US" dirty="0"/>
              <a:t>g</a:t>
            </a:r>
            <a:r>
              <a:rPr dirty="0"/>
              <a:t>oal RAG</a:t>
            </a:r>
          </a:p>
        </p:txBody>
      </p:sp>
      <p:pic>
        <p:nvPicPr>
          <p:cNvPr id="758" name="Google Shape;427;p28" descr="Google Shape;427;p28"/>
          <p:cNvPicPr>
            <a:picLocks noChangeAspect="1"/>
          </p:cNvPicPr>
          <p:nvPr/>
        </p:nvPicPr>
        <p:blipFill>
          <a:blip r:embed="rId6"/>
          <a:stretch>
            <a:fillRect/>
          </a:stretch>
        </p:blipFill>
        <p:spPr>
          <a:xfrm>
            <a:off x="5061494" y="1961716"/>
            <a:ext cx="6076037" cy="4368670"/>
          </a:xfrm>
          <a:prstGeom prst="rect">
            <a:avLst/>
          </a:prstGeom>
          <a:ln w="12700">
            <a:miter lim="400000"/>
          </a:ln>
          <a:effectLst>
            <a:outerShdw blurRad="177800" dist="94920" dir="2583944" rotWithShape="0">
              <a:srgbClr val="000000">
                <a:alpha val="40845"/>
              </a:srgbClr>
            </a:outerShdw>
          </a:effectLst>
        </p:spPr>
      </p:pic>
      <p:sp>
        <p:nvSpPr>
          <p:cNvPr id="759" name="Google Shape;70;p2"/>
          <p:cNvSpPr txBox="1"/>
          <p:nvPr/>
        </p:nvSpPr>
        <p:spPr>
          <a:xfrm>
            <a:off x="514265" y="1953509"/>
            <a:ext cx="4161238" cy="906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t>How does their spread sheet look?</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t>Have they put numbers in (0-4)?</a:t>
            </a: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a:p>
          <a:p>
            <a:pPr marL="140368" indent="-140368"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t>Did their functions work?</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Rectangle"/>
          <p:cNvSpPr/>
          <p:nvPr/>
        </p:nvSpPr>
        <p:spPr>
          <a:xfrm>
            <a:off x="-22153" y="-51554"/>
            <a:ext cx="6534481"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764" name="Google Shape;327;p19" descr="Google Shape;327;p19"/>
          <p:cNvPicPr>
            <a:picLocks noChangeAspect="1"/>
          </p:cNvPicPr>
          <p:nvPr/>
        </p:nvPicPr>
        <p:blipFill>
          <a:blip r:embed="rId3"/>
          <a:srcRect l="9348" r="30865"/>
          <a:stretch>
            <a:fillRect/>
          </a:stretch>
        </p:blipFill>
        <p:spPr>
          <a:xfrm>
            <a:off x="6109846" y="-19464"/>
            <a:ext cx="6172666" cy="6896928"/>
          </a:xfrm>
          <a:prstGeom prst="rect">
            <a:avLst/>
          </a:prstGeom>
          <a:ln w="12700">
            <a:miter lim="400000"/>
          </a:ln>
        </p:spPr>
      </p:pic>
      <p:grpSp>
        <p:nvGrpSpPr>
          <p:cNvPr id="770" name="Group"/>
          <p:cNvGrpSpPr/>
          <p:nvPr/>
        </p:nvGrpSpPr>
        <p:grpSpPr>
          <a:xfrm>
            <a:off x="487643" y="6126029"/>
            <a:ext cx="3226595" cy="564075"/>
            <a:chOff x="0" y="0"/>
            <a:chExt cx="3226595" cy="564073"/>
          </a:xfrm>
        </p:grpSpPr>
        <p:grpSp>
          <p:nvGrpSpPr>
            <p:cNvPr id="767" name="Group"/>
            <p:cNvGrpSpPr/>
            <p:nvPr/>
          </p:nvGrpSpPr>
          <p:grpSpPr>
            <a:xfrm>
              <a:off x="1814365" y="933"/>
              <a:ext cx="1412230" cy="563140"/>
              <a:chOff x="0" y="0"/>
              <a:chExt cx="1412227" cy="563138"/>
            </a:xfrm>
          </p:grpSpPr>
          <p:sp>
            <p:nvSpPr>
              <p:cNvPr id="765"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766"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768"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769"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771" name="Learning Objectives"/>
          <p:cNvSpPr txBox="1"/>
          <p:nvPr/>
        </p:nvSpPr>
        <p:spPr>
          <a:xfrm>
            <a:off x="421699" y="791193"/>
            <a:ext cx="3226593" cy="1319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4800" b="1">
                <a:solidFill>
                  <a:srgbClr val="FFFFFF"/>
                </a:solidFill>
                <a:latin typeface="Greycliff CF"/>
                <a:ea typeface="Greycliff CF"/>
                <a:cs typeface="Greycliff CF"/>
                <a:sym typeface="Greycliff CF"/>
              </a:defRPr>
            </a:lvl1pPr>
          </a:lstStyle>
          <a:p>
            <a:r>
              <a:rPr dirty="0"/>
              <a:t>Learning </a:t>
            </a:r>
            <a:r>
              <a:rPr lang="en-US" dirty="0"/>
              <a:t>o</a:t>
            </a:r>
            <a:r>
              <a:rPr dirty="0"/>
              <a:t>bjectives</a:t>
            </a:r>
          </a:p>
        </p:txBody>
      </p:sp>
      <p:sp>
        <p:nvSpPr>
          <p:cNvPr id="772" name="Google Shape;70;p2"/>
          <p:cNvSpPr txBox="1"/>
          <p:nvPr/>
        </p:nvSpPr>
        <p:spPr>
          <a:xfrm>
            <a:off x="487025" y="2457450"/>
            <a:ext cx="5254783"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lang="en-US" dirty="0"/>
              <a:t>To be able to </a:t>
            </a:r>
            <a:r>
              <a:rPr lang="en-US" dirty="0" err="1"/>
              <a:t>organise</a:t>
            </a:r>
            <a:r>
              <a:rPr lang="en-US" dirty="0"/>
              <a:t> a spreadsheet on Excel.</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lang="en-US"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lang="en-US" dirty="0"/>
              <a:t>To be able to use the =SUM and =AVERAGE functions on Excel. </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lang="en-US"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lang="en-US" dirty="0"/>
              <a:t>To explain why spreadsheets are better than paper questionnaires.</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lang="en-US"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lang="en-US" dirty="0"/>
              <a:t>To apply knowledge to create an Excel spreadsheet for the Spirit scoring system in Ultimate Frisbee. </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 name="65546774_1450868341704322_2678584855553376256_n.jpg" descr="65546774_1450868341704322_2678584855553376256_n.jpg"/>
          <p:cNvPicPr>
            <a:picLocks noChangeAspect="1"/>
          </p:cNvPicPr>
          <p:nvPr/>
        </p:nvPicPr>
        <p:blipFill>
          <a:blip r:embed="rId3"/>
          <a:srcRect b="44546"/>
          <a:stretch>
            <a:fillRect/>
          </a:stretch>
        </p:blipFill>
        <p:spPr>
          <a:xfrm>
            <a:off x="4946974" y="-892684"/>
            <a:ext cx="7346630" cy="5091735"/>
          </a:xfrm>
          <a:prstGeom prst="rect">
            <a:avLst/>
          </a:prstGeom>
          <a:ln w="12700">
            <a:miter lim="400000"/>
          </a:ln>
        </p:spPr>
      </p:pic>
      <p:grpSp>
        <p:nvGrpSpPr>
          <p:cNvPr id="785" name="Group"/>
          <p:cNvGrpSpPr/>
          <p:nvPr/>
        </p:nvGrpSpPr>
        <p:grpSpPr>
          <a:xfrm>
            <a:off x="-2155121" y="3354256"/>
            <a:ext cx="9711161" cy="2715093"/>
            <a:chOff x="0" y="0"/>
            <a:chExt cx="9711159" cy="2715092"/>
          </a:xfrm>
        </p:grpSpPr>
        <p:sp>
          <p:nvSpPr>
            <p:cNvPr id="777" name="Rectangle"/>
            <p:cNvSpPr/>
            <p:nvPr/>
          </p:nvSpPr>
          <p:spPr>
            <a:xfrm flipH="1">
              <a:off x="0" y="0"/>
              <a:ext cx="9711159" cy="2715092"/>
            </a:xfrm>
            <a:prstGeom prst="rect">
              <a:avLst/>
            </a:prstGeom>
            <a:gradFill flip="none" rotWithShape="1">
              <a:gsLst>
                <a:gs pos="0">
                  <a:srgbClr val="EE3124"/>
                </a:gs>
                <a:gs pos="31468">
                  <a:srgbClr val="883E5C"/>
                </a:gs>
                <a:gs pos="67951">
                  <a:srgbClr val="224B93"/>
                </a:gs>
                <a:gs pos="82684">
                  <a:srgbClr val="293A84"/>
                </a:gs>
                <a:gs pos="100000">
                  <a:srgbClr val="2F2875"/>
                </a:gs>
              </a:gsLst>
              <a:lin ang="0" scaled="0"/>
            </a:gradFill>
            <a:ln w="12700" cap="flat">
              <a:noFill/>
              <a:miter lim="400000"/>
            </a:ln>
            <a:effectLst>
              <a:outerShdw blurRad="254000" dist="25400" dir="4518555" rotWithShape="0">
                <a:srgbClr val="000000">
                  <a:alpha val="88525"/>
                </a:srgbClr>
              </a:outerShdw>
            </a:effectLst>
          </p:spPr>
          <p:txBody>
            <a:bodyPr wrap="square" lIns="60959" tIns="60959" rIns="60959" bIns="60959" numCol="1" anchor="ctr">
              <a:noAutofit/>
            </a:bodyPr>
            <a:lstStyle/>
            <a:p>
              <a:pPr defTabSz="1219200">
                <a:defRPr sz="1600">
                  <a:solidFill>
                    <a:srgbClr val="101823"/>
                  </a:solidFill>
                </a:defRPr>
              </a:pPr>
              <a:endParaRPr/>
            </a:p>
          </p:txBody>
        </p:sp>
        <p:sp>
          <p:nvSpPr>
            <p:cNvPr id="778" name="VS"/>
            <p:cNvSpPr txBox="1"/>
            <p:nvPr/>
          </p:nvSpPr>
          <p:spPr>
            <a:xfrm>
              <a:off x="4452051" y="906281"/>
              <a:ext cx="3313495" cy="7785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5000" b="1" spc="-50">
                  <a:solidFill>
                    <a:srgbClr val="FFFFFF"/>
                  </a:solidFill>
                  <a:latin typeface="Greycliff CF"/>
                  <a:ea typeface="Greycliff CF"/>
                  <a:cs typeface="Greycliff CF"/>
                  <a:sym typeface="Greycliff CF"/>
                </a:defRPr>
              </a:lvl1pPr>
            </a:lstStyle>
            <a:p>
              <a:r>
                <a:t>VS</a:t>
              </a:r>
            </a:p>
          </p:txBody>
        </p:sp>
        <p:grpSp>
          <p:nvGrpSpPr>
            <p:cNvPr id="781" name="Group"/>
            <p:cNvGrpSpPr/>
            <p:nvPr/>
          </p:nvGrpSpPr>
          <p:grpSpPr>
            <a:xfrm>
              <a:off x="2901162" y="380857"/>
              <a:ext cx="3313495" cy="2075860"/>
              <a:chOff x="0" y="122482"/>
              <a:chExt cx="3313495" cy="2075859"/>
            </a:xfrm>
          </p:grpSpPr>
          <p:pic>
            <p:nvPicPr>
              <p:cNvPr id="779" name="Image" descr="Image"/>
              <p:cNvPicPr>
                <a:picLocks noChangeAspect="1"/>
              </p:cNvPicPr>
              <p:nvPr/>
            </p:nvPicPr>
            <p:blipFill>
              <a:blip r:embed="rId4"/>
              <a:stretch>
                <a:fillRect/>
              </a:stretch>
            </p:blipFill>
            <p:spPr>
              <a:xfrm rot="20690940">
                <a:off x="940536" y="122482"/>
                <a:ext cx="1131192" cy="1458245"/>
              </a:xfrm>
              <a:prstGeom prst="rect">
                <a:avLst/>
              </a:prstGeom>
              <a:ln w="12700" cap="flat">
                <a:noFill/>
                <a:miter lim="400000"/>
              </a:ln>
              <a:effectLst/>
            </p:spPr>
          </p:pic>
          <p:sp>
            <p:nvSpPr>
              <p:cNvPr id="780" name="Spreadsheet"/>
              <p:cNvSpPr txBox="1"/>
              <p:nvPr/>
            </p:nvSpPr>
            <p:spPr>
              <a:xfrm>
                <a:off x="0" y="1744176"/>
                <a:ext cx="3313495" cy="454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2700" spc="-26">
                    <a:solidFill>
                      <a:srgbClr val="FFFFFF"/>
                    </a:solidFill>
                    <a:latin typeface="Greycliff CF Medium"/>
                    <a:ea typeface="Greycliff CF Medium"/>
                    <a:cs typeface="Greycliff CF Medium"/>
                    <a:sym typeface="Greycliff CF Medium"/>
                  </a:defRPr>
                </a:lvl1pPr>
              </a:lstStyle>
              <a:p>
                <a:r>
                  <a:t>Spreadsheet</a:t>
                </a:r>
              </a:p>
            </p:txBody>
          </p:sp>
        </p:grpSp>
        <p:grpSp>
          <p:nvGrpSpPr>
            <p:cNvPr id="784" name="Group"/>
            <p:cNvGrpSpPr/>
            <p:nvPr/>
          </p:nvGrpSpPr>
          <p:grpSpPr>
            <a:xfrm>
              <a:off x="5994571" y="460656"/>
              <a:ext cx="3313495" cy="1996062"/>
              <a:chOff x="0" y="94113"/>
              <a:chExt cx="3313495" cy="1996060"/>
            </a:xfrm>
          </p:grpSpPr>
          <p:pic>
            <p:nvPicPr>
              <p:cNvPr id="782" name="Image" descr="Image"/>
              <p:cNvPicPr>
                <a:picLocks noChangeAspect="1"/>
              </p:cNvPicPr>
              <p:nvPr/>
            </p:nvPicPr>
            <p:blipFill>
              <a:blip r:embed="rId5"/>
              <a:stretch>
                <a:fillRect/>
              </a:stretch>
            </p:blipFill>
            <p:spPr>
              <a:xfrm rot="818055">
                <a:off x="1179869" y="94113"/>
                <a:ext cx="953756" cy="1298648"/>
              </a:xfrm>
              <a:prstGeom prst="rect">
                <a:avLst/>
              </a:prstGeom>
              <a:ln w="12700" cap="flat">
                <a:noFill/>
                <a:miter lim="400000"/>
              </a:ln>
              <a:effectLst/>
            </p:spPr>
          </p:pic>
          <p:sp>
            <p:nvSpPr>
              <p:cNvPr id="783" name="Manual"/>
              <p:cNvSpPr txBox="1"/>
              <p:nvPr/>
            </p:nvSpPr>
            <p:spPr>
              <a:xfrm>
                <a:off x="0" y="1636008"/>
                <a:ext cx="3313495" cy="4541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marR="70831" algn="ctr">
                  <a:lnSpc>
                    <a:spcPct val="80000"/>
                  </a:lnSpc>
                  <a:defRPr sz="2700" spc="-26">
                    <a:solidFill>
                      <a:srgbClr val="FFFFFF"/>
                    </a:solidFill>
                    <a:latin typeface="Greycliff CF Medium"/>
                    <a:ea typeface="Greycliff CF Medium"/>
                    <a:cs typeface="Greycliff CF Medium"/>
                    <a:sym typeface="Greycliff CF Medium"/>
                  </a:defRPr>
                </a:lvl1pPr>
              </a:lstStyle>
              <a:p>
                <a:r>
                  <a:t>Manual</a:t>
                </a:r>
              </a:p>
            </p:txBody>
          </p:sp>
        </p:grpSp>
      </p:grpSp>
      <p:sp>
        <p:nvSpPr>
          <p:cNvPr id="786" name="Google Shape;70;p2"/>
          <p:cNvSpPr txBox="1"/>
          <p:nvPr/>
        </p:nvSpPr>
        <p:spPr>
          <a:xfrm>
            <a:off x="479563" y="1600088"/>
            <a:ext cx="3826307"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t>Do you think it would be better to fill in questionnaires and work out the averages manually or fill in a </a:t>
            </a:r>
            <a:r>
              <a:rPr lang="en-US"/>
              <a:t>s</a:t>
            </a:r>
            <a:r>
              <a:t>preadsheet</a:t>
            </a:r>
            <a:r>
              <a:rPr dirty="0"/>
              <a:t>?</a:t>
            </a:r>
          </a:p>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Why?</a:t>
            </a:r>
          </a:p>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Is there a better way to collect this data?</a:t>
            </a:r>
          </a:p>
        </p:txBody>
      </p:sp>
      <p:sp>
        <p:nvSpPr>
          <p:cNvPr id="787" name="Plenary"/>
          <p:cNvSpPr txBox="1"/>
          <p:nvPr/>
        </p:nvSpPr>
        <p:spPr>
          <a:xfrm>
            <a:off x="409479" y="651101"/>
            <a:ext cx="4144275"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4000" b="1">
                <a:solidFill>
                  <a:srgbClr val="224B93"/>
                </a:solidFill>
                <a:latin typeface="Greycliff CF"/>
                <a:ea typeface="Greycliff CF"/>
                <a:cs typeface="Greycliff CF"/>
                <a:sym typeface="Greycliff CF"/>
              </a:defRPr>
            </a:lvl1pPr>
          </a:lstStyle>
          <a:p>
            <a:r>
              <a:t>Plenary</a:t>
            </a:r>
          </a:p>
        </p:txBody>
      </p:sp>
      <p:grpSp>
        <p:nvGrpSpPr>
          <p:cNvPr id="793" name="Group"/>
          <p:cNvGrpSpPr/>
          <p:nvPr/>
        </p:nvGrpSpPr>
        <p:grpSpPr>
          <a:xfrm>
            <a:off x="8742136" y="6140565"/>
            <a:ext cx="3249223" cy="549539"/>
            <a:chOff x="0" y="0"/>
            <a:chExt cx="3249221" cy="549538"/>
          </a:xfrm>
        </p:grpSpPr>
        <p:pic>
          <p:nvPicPr>
            <p:cNvPr id="788" name="Image" descr="Image"/>
            <p:cNvPicPr>
              <a:picLocks noChangeAspect="1"/>
            </p:cNvPicPr>
            <p:nvPr/>
          </p:nvPicPr>
          <p:blipFill>
            <a:blip r:embed="rId6"/>
            <a:stretch>
              <a:fillRect/>
            </a:stretch>
          </p:blipFill>
          <p:spPr>
            <a:xfrm>
              <a:off x="0" y="0"/>
              <a:ext cx="1620920" cy="482306"/>
            </a:xfrm>
            <a:prstGeom prst="rect">
              <a:avLst/>
            </a:prstGeom>
            <a:ln w="12700" cap="flat">
              <a:noFill/>
              <a:miter lim="400000"/>
            </a:ln>
            <a:effectLst/>
          </p:spPr>
        </p:pic>
        <p:grpSp>
          <p:nvGrpSpPr>
            <p:cNvPr id="791" name="Group"/>
            <p:cNvGrpSpPr/>
            <p:nvPr/>
          </p:nvGrpSpPr>
          <p:grpSpPr>
            <a:xfrm>
              <a:off x="1823828" y="0"/>
              <a:ext cx="1425393" cy="549538"/>
              <a:chOff x="0" y="0"/>
              <a:chExt cx="1425392" cy="549536"/>
            </a:xfrm>
          </p:grpSpPr>
          <p:sp>
            <p:nvSpPr>
              <p:cNvPr id="789"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790" name="Image" descr="Image"/>
              <p:cNvPicPr>
                <a:picLocks noChangeAspect="1"/>
              </p:cNvPicPr>
              <p:nvPr/>
            </p:nvPicPr>
            <p:blipFill>
              <a:blip r:embed="rId7"/>
              <a:stretch>
                <a:fillRect/>
              </a:stretch>
            </p:blipFill>
            <p:spPr>
              <a:xfrm>
                <a:off x="25470" y="200823"/>
                <a:ext cx="1399922" cy="348713"/>
              </a:xfrm>
              <a:prstGeom prst="rect">
                <a:avLst/>
              </a:prstGeom>
              <a:ln w="12700" cap="flat">
                <a:noFill/>
                <a:miter lim="400000"/>
              </a:ln>
              <a:effectLst/>
            </p:spPr>
          </p:pic>
        </p:grpSp>
        <p:sp>
          <p:nvSpPr>
            <p:cNvPr id="792"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794" name="Google Shape;70;p2"/>
          <p:cNvSpPr txBox="1"/>
          <p:nvPr/>
        </p:nvSpPr>
        <p:spPr>
          <a:xfrm>
            <a:off x="7965862" y="4665403"/>
            <a:ext cx="3052471"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defTabSz="1219200">
              <a:defRPr>
                <a:solidFill>
                  <a:srgbClr val="54565A"/>
                </a:solidFill>
                <a:latin typeface="Greycliff CF Medium"/>
                <a:ea typeface="Greycliff CF Medium"/>
                <a:cs typeface="Greycliff CF Medium"/>
                <a:sym typeface="Greycliff CF Medium"/>
              </a:defRPr>
            </a:lvl1pPr>
          </a:lstStyle>
          <a:p>
            <a:r>
              <a:rPr dirty="0"/>
              <a:t>Write a guide so a tournament </a:t>
            </a:r>
            <a:r>
              <a:rPr lang="en-US" dirty="0" err="1"/>
              <a:t>organiser</a:t>
            </a:r>
            <a:r>
              <a:rPr dirty="0"/>
              <a:t> can create their own spreadsheet for SOTG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Ultimate Frisbee?"/>
          <p:cNvSpPr txBox="1"/>
          <p:nvPr/>
        </p:nvSpPr>
        <p:spPr>
          <a:xfrm>
            <a:off x="396299" y="905493"/>
            <a:ext cx="6764827" cy="92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224B93"/>
                </a:solidFill>
                <a:latin typeface="Greycliff CF"/>
                <a:ea typeface="Greycliff CF"/>
                <a:cs typeface="Greycliff CF"/>
                <a:sym typeface="Greycliff CF"/>
              </a:defRPr>
            </a:lvl1pPr>
          </a:lstStyle>
          <a:p>
            <a:r>
              <a:t>Ultimate Frisbee?</a:t>
            </a:r>
          </a:p>
        </p:txBody>
      </p:sp>
      <p:sp>
        <p:nvSpPr>
          <p:cNvPr id="281" name="What is"/>
          <p:cNvSpPr txBox="1"/>
          <p:nvPr/>
        </p:nvSpPr>
        <p:spPr>
          <a:xfrm>
            <a:off x="431927" y="573701"/>
            <a:ext cx="1326084"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What is</a:t>
            </a:r>
          </a:p>
        </p:txBody>
      </p:sp>
      <p:grpSp>
        <p:nvGrpSpPr>
          <p:cNvPr id="287" name="Group"/>
          <p:cNvGrpSpPr/>
          <p:nvPr/>
        </p:nvGrpSpPr>
        <p:grpSpPr>
          <a:xfrm>
            <a:off x="462014" y="6125298"/>
            <a:ext cx="3249221" cy="549539"/>
            <a:chOff x="0" y="0"/>
            <a:chExt cx="3249221" cy="549538"/>
          </a:xfrm>
        </p:grpSpPr>
        <p:pic>
          <p:nvPicPr>
            <p:cNvPr id="282" name="Image" descr="Image"/>
            <p:cNvPicPr>
              <a:picLocks noChangeAspect="1"/>
            </p:cNvPicPr>
            <p:nvPr/>
          </p:nvPicPr>
          <p:blipFill>
            <a:blip r:embed="rId4"/>
            <a:stretch>
              <a:fillRect/>
            </a:stretch>
          </p:blipFill>
          <p:spPr>
            <a:xfrm>
              <a:off x="0" y="0"/>
              <a:ext cx="1620920" cy="482306"/>
            </a:xfrm>
            <a:prstGeom prst="rect">
              <a:avLst/>
            </a:prstGeom>
            <a:ln w="12700" cap="flat">
              <a:noFill/>
              <a:miter lim="400000"/>
            </a:ln>
            <a:effectLst/>
          </p:spPr>
        </p:pic>
        <p:grpSp>
          <p:nvGrpSpPr>
            <p:cNvPr id="285" name="Group"/>
            <p:cNvGrpSpPr/>
            <p:nvPr/>
          </p:nvGrpSpPr>
          <p:grpSpPr>
            <a:xfrm>
              <a:off x="1823828" y="0"/>
              <a:ext cx="1425393" cy="549538"/>
              <a:chOff x="0" y="0"/>
              <a:chExt cx="1425392" cy="549536"/>
            </a:xfrm>
          </p:grpSpPr>
          <p:sp>
            <p:nvSpPr>
              <p:cNvPr id="283"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284" name="Image" descr="Image"/>
              <p:cNvPicPr>
                <a:picLocks noChangeAspect="1"/>
              </p:cNvPicPr>
              <p:nvPr/>
            </p:nvPicPr>
            <p:blipFill>
              <a:blip r:embed="rId5"/>
              <a:stretch>
                <a:fillRect/>
              </a:stretch>
            </p:blipFill>
            <p:spPr>
              <a:xfrm>
                <a:off x="25470" y="200823"/>
                <a:ext cx="1399922" cy="348713"/>
              </a:xfrm>
              <a:prstGeom prst="rect">
                <a:avLst/>
              </a:prstGeom>
              <a:ln w="12700" cap="flat">
                <a:noFill/>
                <a:miter lim="400000"/>
              </a:ln>
              <a:effectLst/>
            </p:spPr>
          </p:pic>
        </p:grpSp>
        <p:sp>
          <p:nvSpPr>
            <p:cNvPr id="286"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grpSp>
        <p:nvGrpSpPr>
          <p:cNvPr id="299" name="Group"/>
          <p:cNvGrpSpPr/>
          <p:nvPr/>
        </p:nvGrpSpPr>
        <p:grpSpPr>
          <a:xfrm>
            <a:off x="-1943981" y="909639"/>
            <a:ext cx="499874" cy="4100840"/>
            <a:chOff x="0" y="0"/>
            <a:chExt cx="499872" cy="4100839"/>
          </a:xfrm>
        </p:grpSpPr>
        <p:sp>
          <p:nvSpPr>
            <p:cNvPr id="294"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95"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96"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97"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298"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pic>
        <p:nvPicPr>
          <p:cNvPr id="2" name="Picture 2">
            <a:hlinkClick r:id="" action="ppaction://media"/>
            <a:extLst>
              <a:ext uri="{FF2B5EF4-FFF2-40B4-BE49-F238E27FC236}">
                <a16:creationId xmlns:a16="http://schemas.microsoft.com/office/drawing/2014/main" id="{CA42432E-FCB7-4828-A5CA-9CCF39CAA3D8}"/>
              </a:ext>
            </a:extLst>
          </p:cNvPr>
          <p:cNvPicPr>
            <a:picLocks noRot="1" noChangeAspect="1"/>
          </p:cNvPicPr>
          <p:nvPr>
            <a:videoFile r:link="rId1"/>
          </p:nvPr>
        </p:nvPicPr>
        <p:blipFill>
          <a:blip r:embed="rId6"/>
          <a:stretch>
            <a:fillRect/>
          </a:stretch>
        </p:blipFill>
        <p:spPr>
          <a:xfrm>
            <a:off x="2809163" y="2074886"/>
            <a:ext cx="6039134" cy="343610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Google Shape;155;p2" descr="Google Shape;155;p2"/>
          <p:cNvPicPr>
            <a:picLocks noChangeAspect="1"/>
          </p:cNvPicPr>
          <p:nvPr/>
        </p:nvPicPr>
        <p:blipFill>
          <a:blip r:embed="rId3"/>
          <a:srcRect r="22943"/>
          <a:stretch>
            <a:fillRect/>
          </a:stretch>
        </p:blipFill>
        <p:spPr>
          <a:xfrm>
            <a:off x="4045545" y="-15044"/>
            <a:ext cx="4100910" cy="3465305"/>
          </a:xfrm>
          <a:prstGeom prst="rect">
            <a:avLst/>
          </a:prstGeom>
          <a:ln w="12700">
            <a:miter lim="400000"/>
          </a:ln>
        </p:spPr>
      </p:pic>
      <p:pic>
        <p:nvPicPr>
          <p:cNvPr id="304" name="jump catch Glasgow W.jpg" descr="jump catch Glasgow W.jpg"/>
          <p:cNvPicPr>
            <a:picLocks noChangeAspect="1"/>
          </p:cNvPicPr>
          <p:nvPr/>
        </p:nvPicPr>
        <p:blipFill>
          <a:blip r:embed="rId4"/>
          <a:srcRect l="2339" r="18365"/>
          <a:stretch>
            <a:fillRect/>
          </a:stretch>
        </p:blipFill>
        <p:spPr>
          <a:xfrm>
            <a:off x="-56284" y="3449540"/>
            <a:ext cx="4100866" cy="3456403"/>
          </a:xfrm>
          <a:prstGeom prst="rect">
            <a:avLst/>
          </a:prstGeom>
          <a:ln w="12700">
            <a:miter lim="400000"/>
          </a:ln>
        </p:spPr>
      </p:pic>
      <p:pic>
        <p:nvPicPr>
          <p:cNvPr id="305" name="65546774_1450868341704322_2678584855553376256_n.jpg" descr="65546774_1450868341704322_2678584855553376256_n.jpg"/>
          <p:cNvPicPr>
            <a:picLocks noChangeAspect="1"/>
          </p:cNvPicPr>
          <p:nvPr/>
        </p:nvPicPr>
        <p:blipFill>
          <a:blip r:embed="rId5"/>
          <a:srcRect b="32562"/>
          <a:stretch>
            <a:fillRect/>
          </a:stretch>
        </p:blipFill>
        <p:spPr>
          <a:xfrm>
            <a:off x="8147374" y="3449540"/>
            <a:ext cx="4100866" cy="3456403"/>
          </a:xfrm>
          <a:prstGeom prst="rect">
            <a:avLst/>
          </a:prstGeom>
          <a:ln w="12700">
            <a:miter lim="400000"/>
          </a:ln>
        </p:spPr>
      </p:pic>
      <p:sp>
        <p:nvSpPr>
          <p:cNvPr id="306" name="Rectangle"/>
          <p:cNvSpPr/>
          <p:nvPr/>
        </p:nvSpPr>
        <p:spPr>
          <a:xfrm>
            <a:off x="-56019" y="-85420"/>
            <a:ext cx="4100513" cy="3538457"/>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sp>
        <p:nvSpPr>
          <p:cNvPr id="307" name="Design, use and evaluate"/>
          <p:cNvSpPr txBox="1"/>
          <p:nvPr/>
        </p:nvSpPr>
        <p:spPr>
          <a:xfrm>
            <a:off x="407423" y="652041"/>
            <a:ext cx="3518292" cy="110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3600" b="1">
                <a:solidFill>
                  <a:srgbClr val="FFFFFF"/>
                </a:solidFill>
                <a:latin typeface="Greycliff CF"/>
                <a:ea typeface="Greycliff CF"/>
                <a:cs typeface="Greycliff CF"/>
                <a:sym typeface="Greycliff CF"/>
              </a:defRPr>
            </a:lvl1pPr>
          </a:lstStyle>
          <a:p>
            <a:r>
              <a:rPr dirty="0"/>
              <a:t>Design, use and evaluate</a:t>
            </a:r>
          </a:p>
        </p:txBody>
      </p:sp>
      <p:sp>
        <p:nvSpPr>
          <p:cNvPr id="308" name="Google Shape;70;p2"/>
          <p:cNvSpPr txBox="1"/>
          <p:nvPr/>
        </p:nvSpPr>
        <p:spPr>
          <a:xfrm>
            <a:off x="510228" y="1782308"/>
            <a:ext cx="2657699" cy="798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lnSpc>
                <a:spcPct val="90000"/>
              </a:lnSpc>
              <a:defRPr>
                <a:solidFill>
                  <a:srgbClr val="FFFFFF"/>
                </a:solidFill>
                <a:latin typeface="Greycliff CF Medium"/>
                <a:ea typeface="Greycliff CF Medium"/>
                <a:cs typeface="Greycliff CF Medium"/>
                <a:sym typeface="Greycliff CF Medium"/>
              </a:defRPr>
            </a:lvl1pPr>
          </a:lstStyle>
          <a:p>
            <a:r>
              <a:t>computational abstractions that model the state and behaviour of real-world problems and physical systems.</a:t>
            </a:r>
          </a:p>
        </p:txBody>
      </p:sp>
      <p:sp>
        <p:nvSpPr>
          <p:cNvPr id="309" name="Google Shape;70;p2"/>
          <p:cNvSpPr txBox="1"/>
          <p:nvPr/>
        </p:nvSpPr>
        <p:spPr>
          <a:xfrm>
            <a:off x="4482591" y="5111575"/>
            <a:ext cx="322681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spcBef>
                <a:spcPts val="400"/>
              </a:spcBef>
              <a:defRPr>
                <a:solidFill>
                  <a:srgbClr val="54565A"/>
                </a:solidFill>
                <a:latin typeface="Greycliff CF Medium"/>
                <a:ea typeface="Greycliff CF Medium"/>
                <a:cs typeface="Greycliff CF Medium"/>
                <a:sym typeface="Greycliff CF Medium"/>
              </a:defRPr>
            </a:lvl1pPr>
          </a:lstStyle>
          <a:p>
            <a:r>
              <a:rPr dirty="0"/>
              <a:t>that involve selecting, using and combining multiple applications, preferably across a range of devices, to achieve challenging goals, including collecting and </a:t>
            </a:r>
            <a:r>
              <a:rPr dirty="0" err="1"/>
              <a:t>analysing</a:t>
            </a:r>
            <a:r>
              <a:rPr dirty="0"/>
              <a:t> data and meeting the needs of known users.</a:t>
            </a:r>
          </a:p>
        </p:txBody>
      </p:sp>
      <p:sp>
        <p:nvSpPr>
          <p:cNvPr id="310" name="Google Shape;70;p2"/>
          <p:cNvSpPr txBox="1"/>
          <p:nvPr/>
        </p:nvSpPr>
        <p:spPr>
          <a:xfrm>
            <a:off x="8709733" y="2072955"/>
            <a:ext cx="2976193"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spcBef>
                <a:spcPts val="400"/>
              </a:spcBef>
              <a:defRPr>
                <a:solidFill>
                  <a:srgbClr val="54565A"/>
                </a:solidFill>
                <a:latin typeface="Greycliff CF Medium"/>
                <a:ea typeface="Greycliff CF Medium"/>
                <a:cs typeface="Greycliff CF Medium"/>
                <a:sym typeface="Greycliff CF Medium"/>
              </a:defRPr>
            </a:lvl1pPr>
          </a:lstStyle>
          <a:p>
            <a:r>
              <a:t>digital artefacts for a given audience, with attention to trustworthiness, design and usability.</a:t>
            </a:r>
          </a:p>
        </p:txBody>
      </p:sp>
      <p:sp>
        <p:nvSpPr>
          <p:cNvPr id="311" name="Undertake creative projects"/>
          <p:cNvSpPr txBox="1"/>
          <p:nvPr/>
        </p:nvSpPr>
        <p:spPr>
          <a:xfrm>
            <a:off x="4396688" y="3963432"/>
            <a:ext cx="3632152" cy="10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3500" b="1" spc="-35">
                <a:solidFill>
                  <a:srgbClr val="224B93"/>
                </a:solidFill>
                <a:latin typeface="Greycliff CF"/>
                <a:ea typeface="Greycliff CF"/>
                <a:cs typeface="Greycliff CF"/>
                <a:sym typeface="Greycliff CF"/>
              </a:defRPr>
            </a:lvl1pPr>
          </a:lstStyle>
          <a:p>
            <a:r>
              <a:t>Undertake creative projects</a:t>
            </a:r>
          </a:p>
        </p:txBody>
      </p:sp>
      <p:sp>
        <p:nvSpPr>
          <p:cNvPr id="312" name="Create, reuse, revise and repurpose"/>
          <p:cNvSpPr txBox="1"/>
          <p:nvPr/>
        </p:nvSpPr>
        <p:spPr>
          <a:xfrm>
            <a:off x="8624818" y="433592"/>
            <a:ext cx="3226817" cy="147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3500" b="1" spc="-35">
                <a:solidFill>
                  <a:srgbClr val="224B93"/>
                </a:solidFill>
                <a:latin typeface="Greycliff CF"/>
                <a:ea typeface="Greycliff CF"/>
                <a:cs typeface="Greycliff CF"/>
                <a:sym typeface="Greycliff CF"/>
              </a:defRPr>
            </a:lvl1pPr>
          </a:lstStyle>
          <a:p>
            <a:r>
              <a:t>Create, reuse, revise and repurpose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p:cNvSpPr/>
          <p:nvPr/>
        </p:nvSpPr>
        <p:spPr>
          <a:xfrm>
            <a:off x="-22153" y="-51554"/>
            <a:ext cx="6534481"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317" name="2016WUGC-QF-M-GB-AUS-Ash Yeo high catch.jpg" descr="2016WUGC-QF-M-GB-AUS-Ash Yeo high catch.jpg"/>
          <p:cNvPicPr>
            <a:picLocks noChangeAspect="1"/>
          </p:cNvPicPr>
          <p:nvPr/>
        </p:nvPicPr>
        <p:blipFill>
          <a:blip r:embed="rId3"/>
          <a:srcRect b="20294"/>
          <a:stretch>
            <a:fillRect/>
          </a:stretch>
        </p:blipFill>
        <p:spPr>
          <a:xfrm>
            <a:off x="6440785" y="-18961"/>
            <a:ext cx="5758506" cy="6896588"/>
          </a:xfrm>
          <a:prstGeom prst="rect">
            <a:avLst/>
          </a:prstGeom>
          <a:ln w="12700">
            <a:miter lim="400000"/>
          </a:ln>
        </p:spPr>
      </p:pic>
      <p:sp>
        <p:nvSpPr>
          <p:cNvPr id="318" name="Learning Objectives"/>
          <p:cNvSpPr txBox="1"/>
          <p:nvPr/>
        </p:nvSpPr>
        <p:spPr>
          <a:xfrm>
            <a:off x="421699" y="791193"/>
            <a:ext cx="3226593" cy="1319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4800" b="1">
                <a:solidFill>
                  <a:srgbClr val="FFFFFF"/>
                </a:solidFill>
                <a:latin typeface="Greycliff CF"/>
                <a:ea typeface="Greycliff CF"/>
                <a:cs typeface="Greycliff CF"/>
                <a:sym typeface="Greycliff CF"/>
              </a:defRPr>
            </a:lvl1pPr>
          </a:lstStyle>
          <a:p>
            <a:r>
              <a:rPr dirty="0"/>
              <a:t>Learning </a:t>
            </a:r>
            <a:r>
              <a:rPr lang="en-US" dirty="0"/>
              <a:t>o</a:t>
            </a:r>
            <a:r>
              <a:rPr dirty="0"/>
              <a:t>bjectives</a:t>
            </a:r>
          </a:p>
        </p:txBody>
      </p:sp>
      <p:sp>
        <p:nvSpPr>
          <p:cNvPr id="319" name="Google Shape;70;p2"/>
          <p:cNvSpPr txBox="1"/>
          <p:nvPr/>
        </p:nvSpPr>
        <p:spPr>
          <a:xfrm>
            <a:off x="487025" y="2457450"/>
            <a:ext cx="5516125" cy="142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a:t>
            </a:r>
            <a:r>
              <a:rPr lang="en-US" dirty="0" err="1"/>
              <a:t>organise</a:t>
            </a:r>
            <a:r>
              <a:rPr dirty="0"/>
              <a:t> a spreadsheet on </a:t>
            </a:r>
            <a:r>
              <a:rPr lang="en-US" dirty="0"/>
              <a:t>E</a:t>
            </a:r>
            <a:r>
              <a:rPr dirty="0"/>
              <a:t>xcel.</a:t>
            </a:r>
            <a:endParaRPr lang="en-US"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be able to use the SUM and AVERAGE functions on </a:t>
            </a:r>
            <a:r>
              <a:rPr lang="en-US" dirty="0"/>
              <a:t>Excel</a:t>
            </a:r>
            <a:r>
              <a:rPr dirty="0"/>
              <a:t>.</a:t>
            </a:r>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explain why spreadsheets are better than paper questionnaires.</a:t>
            </a:r>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35" indent="-140335" defTabSz="1219200">
              <a:lnSpc>
                <a:spcPct val="80000"/>
              </a:lnSpc>
              <a:buClr>
                <a:srgbClr val="EE3124"/>
              </a:buClr>
              <a:buSzPct val="100000"/>
              <a:buChar char="-"/>
              <a:defRPr>
                <a:solidFill>
                  <a:srgbClr val="FFFFFF"/>
                </a:solidFill>
                <a:latin typeface="Greycliff CF Medium"/>
                <a:ea typeface="Greycliff CF Medium"/>
                <a:cs typeface="Greycliff CF Medium"/>
                <a:sym typeface="Greycliff CF Medium"/>
              </a:defRPr>
            </a:pPr>
            <a:r>
              <a:rPr dirty="0"/>
              <a:t>To apply knowledge to create an </a:t>
            </a:r>
            <a:r>
              <a:rPr lang="en-GB" dirty="0"/>
              <a:t>Excel</a:t>
            </a:r>
            <a:r>
              <a:rPr dirty="0"/>
              <a:t> spreadsheet for the Spirit scoring system in Ultimate </a:t>
            </a:r>
            <a:r>
              <a:rPr lang="en-US" dirty="0"/>
              <a:t>F</a:t>
            </a:r>
            <a:r>
              <a:rPr dirty="0"/>
              <a:t>risbee.</a:t>
            </a:r>
          </a:p>
        </p:txBody>
      </p:sp>
      <p:grpSp>
        <p:nvGrpSpPr>
          <p:cNvPr id="325" name="Group"/>
          <p:cNvGrpSpPr/>
          <p:nvPr/>
        </p:nvGrpSpPr>
        <p:grpSpPr>
          <a:xfrm>
            <a:off x="487643" y="6126029"/>
            <a:ext cx="3226595" cy="564075"/>
            <a:chOff x="0" y="0"/>
            <a:chExt cx="3226595" cy="564073"/>
          </a:xfrm>
        </p:grpSpPr>
        <p:grpSp>
          <p:nvGrpSpPr>
            <p:cNvPr id="322" name="Group"/>
            <p:cNvGrpSpPr/>
            <p:nvPr/>
          </p:nvGrpSpPr>
          <p:grpSpPr>
            <a:xfrm>
              <a:off x="1814365" y="933"/>
              <a:ext cx="1412230" cy="563140"/>
              <a:chOff x="0" y="0"/>
              <a:chExt cx="1412227" cy="563138"/>
            </a:xfrm>
          </p:grpSpPr>
          <p:sp>
            <p:nvSpPr>
              <p:cNvPr id="320"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321"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323"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324"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2016WUGC-Final-X-jumping catch.jpg" descr="2016WUGC-Final-X-jumping catch.jpg">
            <a:hlinkClick r:id="rId3"/>
          </p:cNvPr>
          <p:cNvPicPr>
            <a:picLocks noChangeAspect="1"/>
          </p:cNvPicPr>
          <p:nvPr/>
        </p:nvPicPr>
        <p:blipFill>
          <a:blip r:embed="rId4"/>
          <a:srcRect l="420" t="458" r="420" b="38137"/>
          <a:stretch>
            <a:fillRect/>
          </a:stretch>
        </p:blipFill>
        <p:spPr>
          <a:xfrm>
            <a:off x="4802160" y="-22916"/>
            <a:ext cx="7414589" cy="6904000"/>
          </a:xfrm>
          <a:prstGeom prst="rect">
            <a:avLst/>
          </a:prstGeom>
          <a:ln w="12700">
            <a:miter lim="400000"/>
          </a:ln>
        </p:spPr>
      </p:pic>
      <p:sp>
        <p:nvSpPr>
          <p:cNvPr id="330" name="Rectangle"/>
          <p:cNvSpPr/>
          <p:nvPr/>
        </p:nvSpPr>
        <p:spPr>
          <a:xfrm>
            <a:off x="-616874" y="3359617"/>
            <a:ext cx="5733972" cy="1614900"/>
          </a:xfrm>
          <a:prstGeom prst="rect">
            <a:avLst/>
          </a:prstGeom>
          <a:gradFill>
            <a:gsLst>
              <a:gs pos="0">
                <a:srgbClr val="2F2875"/>
              </a:gs>
              <a:gs pos="17315">
                <a:srgbClr val="293A84"/>
              </a:gs>
              <a:gs pos="32048">
                <a:srgbClr val="224B93"/>
              </a:gs>
              <a:gs pos="68531">
                <a:srgbClr val="883E5C"/>
              </a:gs>
              <a:gs pos="100000">
                <a:srgbClr val="EE3124"/>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331" name="Google Shape;70;p2"/>
          <p:cNvSpPr txBox="1"/>
          <p:nvPr/>
        </p:nvSpPr>
        <p:spPr>
          <a:xfrm>
            <a:off x="492263" y="2006488"/>
            <a:ext cx="3826307"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Have you ever played Ultimate Frisbee? </a:t>
            </a:r>
          </a:p>
          <a:p>
            <a:pPr marL="140368" indent="-140368" defTabSz="1219200">
              <a:spcBef>
                <a:spcPts val="400"/>
              </a:spcBef>
              <a:buClr>
                <a:srgbClr val="EE3124"/>
              </a:buClr>
              <a:buSzPct val="100000"/>
              <a:buChar char="-"/>
              <a:defRPr>
                <a:solidFill>
                  <a:srgbClr val="54565A"/>
                </a:solidFill>
                <a:latin typeface="Greycliff CF Medium"/>
                <a:ea typeface="Greycliff CF Medium"/>
                <a:cs typeface="Greycliff CF Medium"/>
                <a:sym typeface="Greycliff CF Medium"/>
              </a:defRPr>
            </a:pPr>
            <a:r>
              <a:rPr dirty="0"/>
              <a:t>What is Spirit of the </a:t>
            </a:r>
            <a:r>
              <a:rPr lang="en-US" dirty="0"/>
              <a:t>G</a:t>
            </a:r>
            <a:r>
              <a:rPr dirty="0"/>
              <a:t>ame?</a:t>
            </a:r>
          </a:p>
        </p:txBody>
      </p:sp>
      <p:grpSp>
        <p:nvGrpSpPr>
          <p:cNvPr id="337" name="Group"/>
          <p:cNvGrpSpPr/>
          <p:nvPr/>
        </p:nvGrpSpPr>
        <p:grpSpPr>
          <a:xfrm>
            <a:off x="-1022384" y="1378580"/>
            <a:ext cx="499874" cy="4100840"/>
            <a:chOff x="0" y="0"/>
            <a:chExt cx="499872" cy="4100839"/>
          </a:xfrm>
        </p:grpSpPr>
        <p:sp>
          <p:nvSpPr>
            <p:cNvPr id="332"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33"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34"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35"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36"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sp>
        <p:nvSpPr>
          <p:cNvPr id="338" name="Google Shape;70;p2"/>
          <p:cNvSpPr txBox="1"/>
          <p:nvPr/>
        </p:nvSpPr>
        <p:spPr>
          <a:xfrm>
            <a:off x="506908" y="4158803"/>
            <a:ext cx="3826307"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defRPr>
                <a:solidFill>
                  <a:srgbClr val="FFFFFF"/>
                </a:solidFill>
                <a:latin typeface="Greycliff CF Medium"/>
                <a:ea typeface="Greycliff CF Medium"/>
                <a:cs typeface="Greycliff CF Medium"/>
                <a:sym typeface="Greycliff CF Medium"/>
              </a:defRPr>
            </a:lvl1pPr>
          </a:lstStyle>
          <a:p>
            <a:r>
              <a:rPr dirty="0"/>
              <a:t>Discuss with your partner what you think Spirit of the Game could mean</a:t>
            </a:r>
            <a:r>
              <a:rPr lang="en-GB" dirty="0"/>
              <a:t>.</a:t>
            </a:r>
          </a:p>
        </p:txBody>
      </p:sp>
      <p:sp>
        <p:nvSpPr>
          <p:cNvPr id="339" name="Talking Partners"/>
          <p:cNvSpPr txBox="1"/>
          <p:nvPr/>
        </p:nvSpPr>
        <p:spPr>
          <a:xfrm>
            <a:off x="426818" y="3721973"/>
            <a:ext cx="2711786" cy="37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Talking </a:t>
            </a:r>
            <a:r>
              <a:rPr lang="en-GB" dirty="0"/>
              <a:t>p</a:t>
            </a:r>
            <a:r>
              <a:rPr dirty="0" err="1"/>
              <a:t>artners</a:t>
            </a:r>
            <a:endParaRPr dirty="0"/>
          </a:p>
        </p:txBody>
      </p:sp>
      <p:grpSp>
        <p:nvGrpSpPr>
          <p:cNvPr id="345" name="Group"/>
          <p:cNvGrpSpPr/>
          <p:nvPr/>
        </p:nvGrpSpPr>
        <p:grpSpPr>
          <a:xfrm>
            <a:off x="462014" y="6125298"/>
            <a:ext cx="3249221" cy="549539"/>
            <a:chOff x="0" y="0"/>
            <a:chExt cx="3249221" cy="549538"/>
          </a:xfrm>
        </p:grpSpPr>
        <p:pic>
          <p:nvPicPr>
            <p:cNvPr id="340" name="Image" descr="Image"/>
            <p:cNvPicPr>
              <a:picLocks noChangeAspect="1"/>
            </p:cNvPicPr>
            <p:nvPr/>
          </p:nvPicPr>
          <p:blipFill>
            <a:blip r:embed="rId5"/>
            <a:stretch>
              <a:fillRect/>
            </a:stretch>
          </p:blipFill>
          <p:spPr>
            <a:xfrm>
              <a:off x="0" y="0"/>
              <a:ext cx="1620920" cy="482306"/>
            </a:xfrm>
            <a:prstGeom prst="rect">
              <a:avLst/>
            </a:prstGeom>
            <a:ln w="12700" cap="flat">
              <a:noFill/>
              <a:miter lim="400000"/>
            </a:ln>
            <a:effectLst/>
          </p:spPr>
        </p:pic>
        <p:grpSp>
          <p:nvGrpSpPr>
            <p:cNvPr id="343" name="Group"/>
            <p:cNvGrpSpPr/>
            <p:nvPr/>
          </p:nvGrpSpPr>
          <p:grpSpPr>
            <a:xfrm>
              <a:off x="1823828" y="0"/>
              <a:ext cx="1425393" cy="549538"/>
              <a:chOff x="0" y="0"/>
              <a:chExt cx="1425392" cy="549536"/>
            </a:xfrm>
          </p:grpSpPr>
          <p:sp>
            <p:nvSpPr>
              <p:cNvPr id="341" name="Group"/>
              <p:cNvSpPr txBox="1"/>
              <p:nvPr/>
            </p:nvSpPr>
            <p:spPr>
              <a:xfrm>
                <a:off x="0" y="0"/>
                <a:ext cx="1011074" cy="31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828C96"/>
                    </a:solidFill>
                    <a:latin typeface="Avenir Light"/>
                    <a:ea typeface="Avenir Light"/>
                    <a:cs typeface="Avenir Light"/>
                    <a:sym typeface="Avenir Light"/>
                  </a:defRPr>
                </a:lvl1pPr>
              </a:lstStyle>
              <a:p>
                <a:r>
                  <a:t>Delivered by</a:t>
                </a:r>
              </a:p>
            </p:txBody>
          </p:sp>
          <p:pic>
            <p:nvPicPr>
              <p:cNvPr id="342" name="Image" descr="Image"/>
              <p:cNvPicPr>
                <a:picLocks noChangeAspect="1"/>
              </p:cNvPicPr>
              <p:nvPr/>
            </p:nvPicPr>
            <p:blipFill>
              <a:blip r:embed="rId6"/>
              <a:stretch>
                <a:fillRect/>
              </a:stretch>
            </p:blipFill>
            <p:spPr>
              <a:xfrm>
                <a:off x="25470" y="200823"/>
                <a:ext cx="1399922" cy="348713"/>
              </a:xfrm>
              <a:prstGeom prst="rect">
                <a:avLst/>
              </a:prstGeom>
              <a:ln w="12700" cap="flat">
                <a:noFill/>
                <a:miter lim="400000"/>
              </a:ln>
              <a:effectLst/>
            </p:spPr>
          </p:pic>
        </p:grpSp>
        <p:sp>
          <p:nvSpPr>
            <p:cNvPr id="344" name="Line"/>
            <p:cNvSpPr/>
            <p:nvPr/>
          </p:nvSpPr>
          <p:spPr>
            <a:xfrm flipV="1">
              <a:off x="1722373" y="89200"/>
              <a:ext cx="1" cy="426721"/>
            </a:xfrm>
            <a:prstGeom prst="line">
              <a:avLst/>
            </a:prstGeom>
            <a:noFill/>
            <a:ln w="3175" cap="flat">
              <a:solidFill>
                <a:srgbClr val="7F8083"/>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346" name="What is Ultimate Frisbee"/>
          <p:cNvSpPr txBox="1"/>
          <p:nvPr/>
        </p:nvSpPr>
        <p:spPr>
          <a:xfrm>
            <a:off x="409479" y="651101"/>
            <a:ext cx="4144275" cy="1089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70831">
              <a:lnSpc>
                <a:spcPct val="80000"/>
              </a:lnSpc>
              <a:defRPr sz="4000" b="1">
                <a:solidFill>
                  <a:srgbClr val="224B93"/>
                </a:solidFill>
                <a:latin typeface="Greycliff CF"/>
                <a:ea typeface="Greycliff CF"/>
                <a:cs typeface="Greycliff CF"/>
                <a:sym typeface="Greycliff CF"/>
              </a:defRPr>
            </a:lvl1pPr>
          </a:lstStyle>
          <a:p>
            <a:r>
              <a:rPr dirty="0"/>
              <a:t>What is Ultimate Frisbee</a:t>
            </a:r>
            <a:r>
              <a:rPr lang="en-US" dirty="0"/>
              <a:t>?</a:t>
            </a:r>
            <a:endParaRPr dirty="0"/>
          </a:p>
        </p:txBody>
      </p:sp>
      <p:sp>
        <p:nvSpPr>
          <p:cNvPr id="347" name="Starter"/>
          <p:cNvSpPr txBox="1"/>
          <p:nvPr/>
        </p:nvSpPr>
        <p:spPr>
          <a:xfrm>
            <a:off x="423500" y="440357"/>
            <a:ext cx="100665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R="70831">
              <a:lnSpc>
                <a:spcPct val="90000"/>
              </a:lnSpc>
              <a:defRPr cap="all" spc="280">
                <a:solidFill>
                  <a:srgbClr val="EE3124"/>
                </a:solidFill>
                <a:latin typeface="Greycliff CF"/>
                <a:ea typeface="Greycliff CF"/>
                <a:cs typeface="Greycliff CF"/>
                <a:sym typeface="Greycliff CF"/>
              </a:defRPr>
            </a:lvl1pPr>
          </a:lstStyle>
          <a:p>
            <a:pPr>
              <a:defRPr sz="4000" b="1" cap="none" spc="0"/>
            </a:pPr>
            <a:r>
              <a:rPr sz="1400" b="0" cap="all" spc="280"/>
              <a:t>Starter</a:t>
            </a:r>
          </a:p>
        </p:txBody>
      </p:sp>
      <p:grpSp>
        <p:nvGrpSpPr>
          <p:cNvPr id="350" name="Group">
            <a:hlinkClick r:id="rId3"/>
          </p:cNvPr>
          <p:cNvGrpSpPr/>
          <p:nvPr/>
        </p:nvGrpSpPr>
        <p:grpSpPr>
          <a:xfrm>
            <a:off x="7867337" y="3072223"/>
            <a:ext cx="997479" cy="997479"/>
            <a:chOff x="0" y="0"/>
            <a:chExt cx="997478" cy="997478"/>
          </a:xfrm>
        </p:grpSpPr>
        <p:sp>
          <p:nvSpPr>
            <p:cNvPr id="348" name="Circle"/>
            <p:cNvSpPr/>
            <p:nvPr/>
          </p:nvSpPr>
          <p:spPr>
            <a:xfrm>
              <a:off x="0" y="0"/>
              <a:ext cx="997479" cy="997479"/>
            </a:xfrm>
            <a:prstGeom prst="ellipse">
              <a:avLst/>
            </a:prstGeom>
            <a:noFill/>
            <a:ln w="25400" cap="flat">
              <a:solidFill>
                <a:srgbClr val="FFFFFF"/>
              </a:solidFill>
              <a:prstDash val="solid"/>
              <a:round/>
            </a:ln>
            <a:effectLst/>
          </p:spPr>
          <p:txBody>
            <a:bodyPr wrap="square" lIns="60959" tIns="60959" rIns="60959" bIns="60959" numCol="1" anchor="ctr">
              <a:noAutofit/>
            </a:bodyPr>
            <a:lstStyle/>
            <a:p>
              <a:pPr defTabSz="1219200">
                <a:defRPr sz="1800">
                  <a:solidFill>
                    <a:srgbClr val="101820"/>
                  </a:solidFill>
                </a:defRPr>
              </a:pPr>
              <a:endParaRPr/>
            </a:p>
          </p:txBody>
        </p:sp>
        <p:pic>
          <p:nvPicPr>
            <p:cNvPr id="349" name="Image" descr="Image"/>
            <p:cNvPicPr>
              <a:picLocks noChangeAspect="1"/>
            </p:cNvPicPr>
            <p:nvPr/>
          </p:nvPicPr>
          <p:blipFill>
            <a:blip r:embed="rId7"/>
            <a:stretch>
              <a:fillRect/>
            </a:stretch>
          </p:blipFill>
          <p:spPr>
            <a:xfrm>
              <a:off x="316641" y="236425"/>
              <a:ext cx="482970" cy="524628"/>
            </a:xfrm>
            <a:prstGeom prst="rect">
              <a:avLst/>
            </a:prstGeom>
            <a:ln w="12700" cap="flat">
              <a:noFill/>
              <a:miter lim="400000"/>
            </a:ln>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p:cNvSpPr/>
          <p:nvPr/>
        </p:nvSpPr>
        <p:spPr>
          <a:xfrm>
            <a:off x="-22153" y="-51554"/>
            <a:ext cx="4564817" cy="6961108"/>
          </a:xfrm>
          <a:prstGeom prst="rect">
            <a:avLst/>
          </a:prstGeom>
          <a:gradFill>
            <a:gsLst>
              <a:gs pos="0">
                <a:srgbClr val="2F2875"/>
              </a:gs>
              <a:gs pos="100000">
                <a:srgbClr val="224B93"/>
              </a:gs>
            </a:gsLst>
            <a:lin ang="5400000"/>
          </a:gradFill>
          <a:ln w="12700">
            <a:miter lim="400000"/>
          </a:ln>
        </p:spPr>
        <p:txBody>
          <a:bodyPr lIns="60959" tIns="60959" rIns="60959" bIns="60959" anchor="ctr"/>
          <a:lstStyle/>
          <a:p>
            <a:pPr defTabSz="1219200">
              <a:defRPr sz="1800">
                <a:solidFill>
                  <a:srgbClr val="101820"/>
                </a:solidFill>
              </a:defRPr>
            </a:pPr>
            <a:endParaRPr/>
          </a:p>
        </p:txBody>
      </p:sp>
      <p:pic>
        <p:nvPicPr>
          <p:cNvPr id="355" name="UXON in the snow.jpg" descr="UXON in the snow.jpg"/>
          <p:cNvPicPr>
            <a:picLocks noChangeAspect="1"/>
          </p:cNvPicPr>
          <p:nvPr/>
        </p:nvPicPr>
        <p:blipFill>
          <a:blip r:embed="rId3"/>
          <a:srcRect l="41069" r="38578"/>
          <a:stretch>
            <a:fillRect/>
          </a:stretch>
        </p:blipFill>
        <p:spPr>
          <a:xfrm>
            <a:off x="4199363" y="-19580"/>
            <a:ext cx="2419805" cy="6897074"/>
          </a:xfrm>
          <a:prstGeom prst="rect">
            <a:avLst/>
          </a:prstGeom>
          <a:ln w="12700">
            <a:miter lim="400000"/>
          </a:ln>
        </p:spPr>
      </p:pic>
      <p:sp>
        <p:nvSpPr>
          <p:cNvPr id="356" name="Spirit of the Game"/>
          <p:cNvSpPr txBox="1"/>
          <p:nvPr/>
        </p:nvSpPr>
        <p:spPr>
          <a:xfrm>
            <a:off x="421699" y="727693"/>
            <a:ext cx="3358481"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t>Spirit of the Game</a:t>
            </a:r>
          </a:p>
        </p:txBody>
      </p:sp>
      <p:sp>
        <p:nvSpPr>
          <p:cNvPr id="357" name="Google Shape;70;p2"/>
          <p:cNvSpPr txBox="1"/>
          <p:nvPr/>
        </p:nvSpPr>
        <p:spPr>
          <a:xfrm>
            <a:off x="492263" y="2495243"/>
            <a:ext cx="3022974"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1219200">
              <a:defRPr>
                <a:solidFill>
                  <a:srgbClr val="FFFFFF"/>
                </a:solidFill>
                <a:latin typeface="Greycliff CF Medium"/>
                <a:ea typeface="Greycliff CF Medium"/>
                <a:cs typeface="Greycliff CF Medium"/>
                <a:sym typeface="Greycliff CF Medium"/>
              </a:defRPr>
            </a:pPr>
            <a:r>
              <a:rPr dirty="0"/>
              <a:t>After the game, the teams create a Spirit Circle to thank each other for the game.</a:t>
            </a:r>
          </a:p>
          <a:p>
            <a:pPr defTabSz="1219200">
              <a:defRPr>
                <a:solidFill>
                  <a:srgbClr val="FFFFFF"/>
                </a:solidFill>
                <a:latin typeface="Greycliff CF Medium"/>
                <a:ea typeface="Greycliff CF Medium"/>
                <a:cs typeface="Greycliff CF Medium"/>
                <a:sym typeface="Greycliff CF Medium"/>
              </a:defRPr>
            </a:pPr>
            <a:endParaRPr dirty="0"/>
          </a:p>
          <a:p>
            <a:pPr defTabSz="1219200">
              <a:defRPr>
                <a:solidFill>
                  <a:srgbClr val="FFFFFF"/>
                </a:solidFill>
                <a:latin typeface="Greycliff CF Medium"/>
                <a:ea typeface="Greycliff CF Medium"/>
                <a:cs typeface="Greycliff CF Medium"/>
                <a:sym typeface="Greycliff CF Medium"/>
              </a:defRPr>
            </a:pPr>
            <a:r>
              <a:rPr dirty="0"/>
              <a:t>Afterwards, within their own team huddles, each player holds up </a:t>
            </a:r>
            <a:r>
              <a:rPr lang="en-US" dirty="0"/>
              <a:t>0-4 fingers </a:t>
            </a:r>
            <a:r>
              <a:rPr dirty="0"/>
              <a:t>to score the opposing team on </a:t>
            </a:r>
            <a:r>
              <a:rPr lang="en-GB" dirty="0"/>
              <a:t>five</a:t>
            </a:r>
            <a:r>
              <a:rPr dirty="0"/>
              <a:t> key areas:</a:t>
            </a:r>
          </a:p>
        </p:txBody>
      </p:sp>
      <p:sp>
        <p:nvSpPr>
          <p:cNvPr id="358" name="Google Shape;70;p2"/>
          <p:cNvSpPr txBox="1"/>
          <p:nvPr/>
        </p:nvSpPr>
        <p:spPr>
          <a:xfrm>
            <a:off x="7105792" y="1502103"/>
            <a:ext cx="3844796" cy="1597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7157" indent="-187157" defTabSz="1219200">
              <a:lnSpc>
                <a:spcPct val="80000"/>
              </a:lnSpc>
              <a:buClr>
                <a:srgbClr val="D43627"/>
              </a:buClr>
              <a:buSzPct val="100000"/>
              <a:buAutoNum type="arabicPeriod"/>
              <a:defRPr>
                <a:solidFill>
                  <a:srgbClr val="54565A"/>
                </a:solidFill>
                <a:latin typeface="Greycliff CF Medium"/>
                <a:ea typeface="Greycliff CF Medium"/>
                <a:cs typeface="Greycliff CF Medium"/>
                <a:sym typeface="Greycliff CF Medium"/>
              </a:defRPr>
            </a:pPr>
            <a:r>
              <a:rPr dirty="0"/>
              <a:t>Rules </a:t>
            </a:r>
            <a:r>
              <a:rPr lang="en-US" dirty="0"/>
              <a:t>k</a:t>
            </a:r>
            <a:r>
              <a:rPr dirty="0"/>
              <a:t>nowledge and </a:t>
            </a:r>
            <a:r>
              <a:rPr lang="en-US" dirty="0"/>
              <a:t>u</a:t>
            </a:r>
            <a:r>
              <a:rPr dirty="0"/>
              <a:t>se </a:t>
            </a:r>
          </a:p>
          <a:p>
            <a:pPr defTabSz="1219200">
              <a:lnSpc>
                <a:spcPct val="80000"/>
              </a:lnSpc>
              <a:defRPr>
                <a:solidFill>
                  <a:srgbClr val="54565A"/>
                </a:solidFill>
                <a:latin typeface="Greycliff CF Medium"/>
                <a:ea typeface="Greycliff CF Medium"/>
                <a:cs typeface="Greycliff CF Medium"/>
                <a:sym typeface="Greycliff CF Medium"/>
              </a:defRPr>
            </a:pPr>
            <a:endParaRPr dirty="0"/>
          </a:p>
          <a:p>
            <a:pPr marL="187157" indent="-187157" defTabSz="1219200">
              <a:lnSpc>
                <a:spcPct val="80000"/>
              </a:lnSpc>
              <a:buClr>
                <a:srgbClr val="D43627"/>
              </a:buClr>
              <a:buSzPct val="100000"/>
              <a:buAutoNum type="arabicPeriod" startAt="2"/>
              <a:defRPr>
                <a:solidFill>
                  <a:srgbClr val="54565A"/>
                </a:solidFill>
                <a:latin typeface="Greycliff CF Medium"/>
                <a:ea typeface="Greycliff CF Medium"/>
                <a:cs typeface="Greycliff CF Medium"/>
                <a:sym typeface="Greycliff CF Medium"/>
              </a:defRPr>
            </a:pPr>
            <a:r>
              <a:rPr dirty="0"/>
              <a:t>Fouls and </a:t>
            </a:r>
            <a:r>
              <a:rPr lang="en-US" dirty="0"/>
              <a:t>b</a:t>
            </a:r>
            <a:r>
              <a:rPr dirty="0"/>
              <a:t>ody </a:t>
            </a:r>
            <a:r>
              <a:rPr lang="en-US" dirty="0"/>
              <a:t>c</a:t>
            </a:r>
            <a:r>
              <a:rPr dirty="0"/>
              <a:t>ontact </a:t>
            </a:r>
          </a:p>
          <a:p>
            <a:pPr defTabSz="1219200">
              <a:lnSpc>
                <a:spcPct val="80000"/>
              </a:lnSpc>
              <a:defRPr>
                <a:solidFill>
                  <a:srgbClr val="54565A"/>
                </a:solidFill>
                <a:latin typeface="Greycliff CF Medium"/>
                <a:ea typeface="Greycliff CF Medium"/>
                <a:cs typeface="Greycliff CF Medium"/>
                <a:sym typeface="Greycliff CF Medium"/>
              </a:defRPr>
            </a:pPr>
            <a:endParaRPr dirty="0"/>
          </a:p>
          <a:p>
            <a:pPr marL="187157" indent="-187157" defTabSz="1219200">
              <a:lnSpc>
                <a:spcPct val="80000"/>
              </a:lnSpc>
              <a:buClr>
                <a:srgbClr val="D43627"/>
              </a:buClr>
              <a:buSzPct val="100000"/>
              <a:buAutoNum type="arabicPeriod" startAt="3"/>
              <a:defRPr>
                <a:solidFill>
                  <a:srgbClr val="54565A"/>
                </a:solidFill>
                <a:latin typeface="Greycliff CF Medium"/>
                <a:ea typeface="Greycliff CF Medium"/>
                <a:cs typeface="Greycliff CF Medium"/>
                <a:sym typeface="Greycliff CF Medium"/>
              </a:defRPr>
            </a:pPr>
            <a:r>
              <a:rPr dirty="0"/>
              <a:t>Fair </a:t>
            </a:r>
            <a:r>
              <a:rPr lang="en-US" dirty="0"/>
              <a:t>m</a:t>
            </a:r>
            <a:r>
              <a:rPr dirty="0"/>
              <a:t>indedness</a:t>
            </a:r>
          </a:p>
          <a:p>
            <a:pPr defTabSz="1219200">
              <a:lnSpc>
                <a:spcPct val="80000"/>
              </a:lnSpc>
              <a:defRPr>
                <a:solidFill>
                  <a:srgbClr val="54565A"/>
                </a:solidFill>
                <a:latin typeface="Greycliff CF Medium"/>
                <a:ea typeface="Greycliff CF Medium"/>
                <a:cs typeface="Greycliff CF Medium"/>
                <a:sym typeface="Greycliff CF Medium"/>
              </a:defRPr>
            </a:pPr>
            <a:endParaRPr dirty="0"/>
          </a:p>
          <a:p>
            <a:pPr marL="187157" indent="-187157" defTabSz="1219200">
              <a:lnSpc>
                <a:spcPct val="80000"/>
              </a:lnSpc>
              <a:buClr>
                <a:srgbClr val="D43627"/>
              </a:buClr>
              <a:buSzPct val="100000"/>
              <a:buAutoNum type="arabicPeriod" startAt="4"/>
              <a:defRPr>
                <a:solidFill>
                  <a:srgbClr val="54565A"/>
                </a:solidFill>
                <a:latin typeface="Greycliff CF Medium"/>
                <a:ea typeface="Greycliff CF Medium"/>
                <a:cs typeface="Greycliff CF Medium"/>
                <a:sym typeface="Greycliff CF Medium"/>
              </a:defRPr>
            </a:pPr>
            <a:r>
              <a:rPr dirty="0"/>
              <a:t>Positive attitude and self-control </a:t>
            </a:r>
          </a:p>
          <a:p>
            <a:pPr defTabSz="1219200">
              <a:lnSpc>
                <a:spcPct val="80000"/>
              </a:lnSpc>
              <a:defRPr>
                <a:solidFill>
                  <a:srgbClr val="54565A"/>
                </a:solidFill>
                <a:latin typeface="Greycliff CF Medium"/>
                <a:ea typeface="Greycliff CF Medium"/>
                <a:cs typeface="Greycliff CF Medium"/>
                <a:sym typeface="Greycliff CF Medium"/>
              </a:defRPr>
            </a:pPr>
            <a:endParaRPr dirty="0"/>
          </a:p>
          <a:p>
            <a:pPr marL="187157" indent="-187157" defTabSz="1219200">
              <a:lnSpc>
                <a:spcPct val="80000"/>
              </a:lnSpc>
              <a:buClr>
                <a:srgbClr val="D43627"/>
              </a:buClr>
              <a:buSzPct val="100000"/>
              <a:buAutoNum type="arabicPeriod" startAt="5"/>
              <a:defRPr>
                <a:solidFill>
                  <a:srgbClr val="54565A"/>
                </a:solidFill>
                <a:latin typeface="Greycliff CF Medium"/>
                <a:ea typeface="Greycliff CF Medium"/>
                <a:cs typeface="Greycliff CF Medium"/>
                <a:sym typeface="Greycliff CF Medium"/>
              </a:defRPr>
            </a:pPr>
            <a:r>
              <a:rPr dirty="0"/>
              <a:t>Communication </a:t>
            </a:r>
          </a:p>
        </p:txBody>
      </p:sp>
      <p:grpSp>
        <p:nvGrpSpPr>
          <p:cNvPr id="364" name="Group"/>
          <p:cNvGrpSpPr/>
          <p:nvPr/>
        </p:nvGrpSpPr>
        <p:grpSpPr>
          <a:xfrm>
            <a:off x="487643" y="6126029"/>
            <a:ext cx="3226595" cy="564075"/>
            <a:chOff x="0" y="0"/>
            <a:chExt cx="3226595" cy="564073"/>
          </a:xfrm>
        </p:grpSpPr>
        <p:grpSp>
          <p:nvGrpSpPr>
            <p:cNvPr id="361" name="Group"/>
            <p:cNvGrpSpPr/>
            <p:nvPr/>
          </p:nvGrpSpPr>
          <p:grpSpPr>
            <a:xfrm>
              <a:off x="1814365" y="933"/>
              <a:ext cx="1412230" cy="563140"/>
              <a:chOff x="0" y="0"/>
              <a:chExt cx="1412227" cy="563138"/>
            </a:xfrm>
          </p:grpSpPr>
          <p:sp>
            <p:nvSpPr>
              <p:cNvPr id="359"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360"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362"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363"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pic>
        <p:nvPicPr>
          <p:cNvPr id="365" name="Google Shape;196;p6" descr="Google Shape;196;p6"/>
          <p:cNvPicPr>
            <a:picLocks noChangeAspect="1"/>
          </p:cNvPicPr>
          <p:nvPr/>
        </p:nvPicPr>
        <p:blipFill>
          <a:blip r:embed="rId6"/>
          <a:stretch>
            <a:fillRect/>
          </a:stretch>
        </p:blipFill>
        <p:spPr>
          <a:xfrm>
            <a:off x="7015339" y="4997139"/>
            <a:ext cx="4299929" cy="1418223"/>
          </a:xfrm>
          <a:prstGeom prst="rect">
            <a:avLst/>
          </a:prstGeom>
          <a:ln w="12700">
            <a:miter lim="400000"/>
          </a:ln>
        </p:spPr>
      </p:pic>
      <p:sp>
        <p:nvSpPr>
          <p:cNvPr id="366" name="Rectangle"/>
          <p:cNvSpPr/>
          <p:nvPr/>
        </p:nvSpPr>
        <p:spPr>
          <a:xfrm>
            <a:off x="6360523" y="3383331"/>
            <a:ext cx="7343512" cy="1330241"/>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367" name="Google Shape;70;p2"/>
          <p:cNvSpPr txBox="1"/>
          <p:nvPr/>
        </p:nvSpPr>
        <p:spPr>
          <a:xfrm>
            <a:off x="7112093" y="4151681"/>
            <a:ext cx="3826307"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19200">
              <a:defRPr>
                <a:solidFill>
                  <a:srgbClr val="FFFFFF"/>
                </a:solidFill>
                <a:latin typeface="Greycliff CF Medium"/>
                <a:ea typeface="Greycliff CF Medium"/>
                <a:cs typeface="Greycliff CF Medium"/>
                <a:sym typeface="Greycliff CF Medium"/>
              </a:defRPr>
            </a:lvl1pPr>
          </a:lstStyle>
          <a:p>
            <a:r>
              <a:t>Why are these things important in sport?</a:t>
            </a:r>
          </a:p>
        </p:txBody>
      </p:sp>
      <p:sp>
        <p:nvSpPr>
          <p:cNvPr id="368" name="Talking Partners"/>
          <p:cNvSpPr txBox="1"/>
          <p:nvPr/>
        </p:nvSpPr>
        <p:spPr>
          <a:xfrm>
            <a:off x="7054134" y="3695008"/>
            <a:ext cx="4100514" cy="37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2000">
                <a:solidFill>
                  <a:srgbClr val="FFFFFF"/>
                </a:solidFill>
                <a:latin typeface="Greycliff CF Medium"/>
                <a:ea typeface="Greycliff CF Medium"/>
                <a:cs typeface="Greycliff CF Medium"/>
                <a:sym typeface="Greycliff CF Medium"/>
              </a:defRPr>
            </a:lvl1pPr>
          </a:lstStyle>
          <a:p>
            <a:r>
              <a:rPr dirty="0"/>
              <a:t>Talking </a:t>
            </a:r>
            <a:r>
              <a:rPr lang="en-US" dirty="0"/>
              <a:t>p</a:t>
            </a:r>
            <a:r>
              <a:rPr dirty="0"/>
              <a:t>artners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png" descr="image.png"/>
          <p:cNvPicPr>
            <a:picLocks noChangeAspect="1"/>
          </p:cNvPicPr>
          <p:nvPr/>
        </p:nvPicPr>
        <p:blipFill>
          <a:blip r:embed="rId3"/>
          <a:srcRect l="10017" t="20112" r="11501" b="1013"/>
          <a:stretch>
            <a:fillRect/>
          </a:stretch>
        </p:blipFill>
        <p:spPr>
          <a:xfrm>
            <a:off x="-62177" y="-52319"/>
            <a:ext cx="12316355" cy="6962638"/>
          </a:xfrm>
          <a:prstGeom prst="rect">
            <a:avLst/>
          </a:prstGeom>
          <a:ln w="12700">
            <a:miter lim="400000"/>
          </a:ln>
        </p:spPr>
      </p:pic>
      <p:sp>
        <p:nvSpPr>
          <p:cNvPr id="373" name="Rectangle"/>
          <p:cNvSpPr/>
          <p:nvPr/>
        </p:nvSpPr>
        <p:spPr>
          <a:xfrm>
            <a:off x="-54620" y="-53452"/>
            <a:ext cx="14106091" cy="6964904"/>
          </a:xfrm>
          <a:prstGeom prst="rect">
            <a:avLst/>
          </a:prstGeom>
          <a:gradFill>
            <a:gsLst>
              <a:gs pos="0">
                <a:srgbClr val="2F2875"/>
              </a:gs>
              <a:gs pos="100000">
                <a:srgbClr val="000000">
                  <a:alpha val="0"/>
                </a:srgbClr>
              </a:gs>
            </a:gsLst>
          </a:gradFill>
          <a:ln w="12700">
            <a:miter lim="400000"/>
          </a:ln>
          <a:effectLst>
            <a:outerShdw blurRad="50800" dist="25400" dir="5400000" rotWithShape="0">
              <a:srgbClr val="000000">
                <a:alpha val="35000"/>
              </a:srgbClr>
            </a:outerShdw>
          </a:effectLst>
        </p:spPr>
        <p:txBody>
          <a:bodyPr lIns="60959" tIns="60959" rIns="60959" bIns="60959" anchor="ctr"/>
          <a:lstStyle/>
          <a:p>
            <a:pPr defTabSz="1219200">
              <a:defRPr sz="1600">
                <a:solidFill>
                  <a:srgbClr val="101823"/>
                </a:solidFill>
              </a:defRPr>
            </a:pPr>
            <a:endParaRPr/>
          </a:p>
        </p:txBody>
      </p:sp>
      <p:grpSp>
        <p:nvGrpSpPr>
          <p:cNvPr id="379" name="Group"/>
          <p:cNvGrpSpPr/>
          <p:nvPr/>
        </p:nvGrpSpPr>
        <p:grpSpPr>
          <a:xfrm>
            <a:off x="-1834007" y="1510698"/>
            <a:ext cx="499874" cy="4100840"/>
            <a:chOff x="0" y="0"/>
            <a:chExt cx="499872" cy="4100839"/>
          </a:xfrm>
        </p:grpSpPr>
        <p:sp>
          <p:nvSpPr>
            <p:cNvPr id="374" name="Rectangle"/>
            <p:cNvSpPr/>
            <p:nvPr/>
          </p:nvSpPr>
          <p:spPr>
            <a:xfrm>
              <a:off x="0" y="0"/>
              <a:ext cx="499873" cy="1693334"/>
            </a:xfrm>
            <a:prstGeom prst="rect">
              <a:avLst/>
            </a:prstGeom>
            <a:solidFill>
              <a:srgbClr val="2F2875"/>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75" name="Rectangle"/>
            <p:cNvSpPr/>
            <p:nvPr/>
          </p:nvSpPr>
          <p:spPr>
            <a:xfrm>
              <a:off x="0" y="1117283"/>
              <a:ext cx="499873" cy="1693334"/>
            </a:xfrm>
            <a:prstGeom prst="rect">
              <a:avLst/>
            </a:prstGeom>
            <a:solidFill>
              <a:srgbClr val="54565A"/>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76" name="Rectangle"/>
            <p:cNvSpPr/>
            <p:nvPr/>
          </p:nvSpPr>
          <p:spPr>
            <a:xfrm>
              <a:off x="0" y="1747212"/>
              <a:ext cx="499873" cy="1693334"/>
            </a:xfrm>
            <a:prstGeom prst="rect">
              <a:avLst/>
            </a:prstGeom>
            <a:solidFill>
              <a:srgbClr val="224B93"/>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77" name="Rectangle"/>
            <p:cNvSpPr/>
            <p:nvPr/>
          </p:nvSpPr>
          <p:spPr>
            <a:xfrm>
              <a:off x="0" y="2566153"/>
              <a:ext cx="499873" cy="1284644"/>
            </a:xfrm>
            <a:prstGeom prst="rect">
              <a:avLst/>
            </a:prstGeom>
            <a:solidFill>
              <a:srgbClr val="3192D0"/>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sp>
          <p:nvSpPr>
            <p:cNvPr id="378" name="Rectangle"/>
            <p:cNvSpPr/>
            <p:nvPr/>
          </p:nvSpPr>
          <p:spPr>
            <a:xfrm>
              <a:off x="0" y="3104603"/>
              <a:ext cx="499873" cy="996237"/>
            </a:xfrm>
            <a:prstGeom prst="rect">
              <a:avLst/>
            </a:prstGeom>
            <a:solidFill>
              <a:srgbClr val="EE3124"/>
            </a:solidFill>
            <a:ln w="12700" cap="flat">
              <a:noFill/>
              <a:miter lim="400000"/>
            </a:ln>
            <a:effectLst>
              <a:outerShdw blurRad="50800" dist="25400" dir="5400000" rotWithShape="0">
                <a:srgbClr val="000000">
                  <a:alpha val="35000"/>
                </a:srgbClr>
              </a:outerShdw>
            </a:effectLst>
          </p:spPr>
          <p:txBody>
            <a:bodyPr wrap="square" lIns="60959" tIns="60959" rIns="60959" bIns="60959" numCol="1" anchor="ctr">
              <a:noAutofit/>
            </a:bodyPr>
            <a:lstStyle/>
            <a:p>
              <a:pPr defTabSz="1219200">
                <a:defRPr sz="1800">
                  <a:solidFill>
                    <a:srgbClr val="101820"/>
                  </a:solidFill>
                </a:defRPr>
              </a:pPr>
              <a:endParaRPr/>
            </a:p>
          </p:txBody>
        </p:sp>
      </p:grpSp>
      <p:grpSp>
        <p:nvGrpSpPr>
          <p:cNvPr id="385" name="Group"/>
          <p:cNvGrpSpPr/>
          <p:nvPr/>
        </p:nvGrpSpPr>
        <p:grpSpPr>
          <a:xfrm>
            <a:off x="487643" y="6126029"/>
            <a:ext cx="3226595" cy="564075"/>
            <a:chOff x="0" y="0"/>
            <a:chExt cx="3226595" cy="564073"/>
          </a:xfrm>
        </p:grpSpPr>
        <p:grpSp>
          <p:nvGrpSpPr>
            <p:cNvPr id="382" name="Group"/>
            <p:cNvGrpSpPr/>
            <p:nvPr/>
          </p:nvGrpSpPr>
          <p:grpSpPr>
            <a:xfrm>
              <a:off x="1814365" y="933"/>
              <a:ext cx="1412230" cy="563140"/>
              <a:chOff x="0" y="0"/>
              <a:chExt cx="1412227" cy="563138"/>
            </a:xfrm>
          </p:grpSpPr>
          <p:sp>
            <p:nvSpPr>
              <p:cNvPr id="380"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381" name="Image" descr="Image"/>
              <p:cNvPicPr>
                <a:picLocks noChangeAspect="1"/>
              </p:cNvPicPr>
              <p:nvPr/>
            </p:nvPicPr>
            <p:blipFill>
              <a:blip r:embed="rId4"/>
              <a:stretch>
                <a:fillRect/>
              </a:stretch>
            </p:blipFill>
            <p:spPr>
              <a:xfrm>
                <a:off x="0" y="211360"/>
                <a:ext cx="1412227" cy="351778"/>
              </a:xfrm>
              <a:prstGeom prst="rect">
                <a:avLst/>
              </a:prstGeom>
              <a:ln w="12700" cap="flat">
                <a:noFill/>
                <a:miter lim="400000"/>
              </a:ln>
              <a:effectLst/>
            </p:spPr>
          </p:pic>
        </p:grpSp>
        <p:pic>
          <p:nvPicPr>
            <p:cNvPr id="383" name="Google Shape;64;p1" descr="Google Shape;64;p1"/>
            <p:cNvPicPr>
              <a:picLocks noChangeAspect="1"/>
            </p:cNvPicPr>
            <p:nvPr/>
          </p:nvPicPr>
          <p:blipFill>
            <a:blip r:embed="rId5"/>
            <a:stretch>
              <a:fillRect/>
            </a:stretch>
          </p:blipFill>
          <p:spPr>
            <a:xfrm>
              <a:off x="0" y="0"/>
              <a:ext cx="1611835" cy="495409"/>
            </a:xfrm>
            <a:prstGeom prst="rect">
              <a:avLst/>
            </a:prstGeom>
            <a:ln w="12700" cap="flat">
              <a:noFill/>
              <a:miter lim="400000"/>
            </a:ln>
            <a:effectLst/>
          </p:spPr>
        </p:pic>
        <p:sp>
          <p:nvSpPr>
            <p:cNvPr id="384"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sp>
        <p:nvSpPr>
          <p:cNvPr id="386" name="the"/>
          <p:cNvSpPr txBox="1"/>
          <p:nvPr/>
        </p:nvSpPr>
        <p:spPr>
          <a:xfrm>
            <a:off x="457327" y="573701"/>
            <a:ext cx="649885"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a:spAutoFit/>
          </a:bodyPr>
          <a:lstStyle>
            <a:lvl1pPr marR="94441" defTabSz="1219200">
              <a:lnSpc>
                <a:spcPct val="90000"/>
              </a:lnSpc>
              <a:defRPr sz="1800" cap="all" spc="360">
                <a:solidFill>
                  <a:srgbClr val="EE3124"/>
                </a:solidFill>
                <a:latin typeface="Greycliff CF"/>
                <a:ea typeface="Greycliff CF"/>
                <a:cs typeface="Greycliff CF"/>
                <a:sym typeface="Greycliff CF"/>
              </a:defRPr>
            </a:lvl1pPr>
          </a:lstStyle>
          <a:p>
            <a:pPr>
              <a:defRPr sz="5200" b="1" cap="none" spc="0"/>
            </a:pPr>
            <a:r>
              <a:rPr sz="1800" b="0" cap="all" spc="360"/>
              <a:t>the</a:t>
            </a:r>
          </a:p>
        </p:txBody>
      </p:sp>
      <p:pic>
        <p:nvPicPr>
          <p:cNvPr id="387" name="Google Shape;204;p7" descr="Google Shape;204;p7"/>
          <p:cNvPicPr>
            <a:picLocks noChangeAspect="1"/>
          </p:cNvPicPr>
          <p:nvPr/>
        </p:nvPicPr>
        <p:blipFill>
          <a:blip r:embed="rId6"/>
          <a:stretch>
            <a:fillRect/>
          </a:stretch>
        </p:blipFill>
        <p:spPr>
          <a:xfrm rot="214151">
            <a:off x="6883560" y="1585279"/>
            <a:ext cx="3866039" cy="4502481"/>
          </a:xfrm>
          <a:prstGeom prst="rect">
            <a:avLst/>
          </a:prstGeom>
          <a:ln w="12700">
            <a:miter lim="400000"/>
          </a:ln>
          <a:effectLst>
            <a:outerShdw blurRad="203200" dist="125842" dir="4071838" rotWithShape="0">
              <a:srgbClr val="000000">
                <a:alpha val="54266"/>
              </a:srgbClr>
            </a:outerShdw>
          </a:effectLst>
        </p:spPr>
      </p:pic>
      <p:sp>
        <p:nvSpPr>
          <p:cNvPr id="388" name="Scoring System"/>
          <p:cNvSpPr txBox="1"/>
          <p:nvPr/>
        </p:nvSpPr>
        <p:spPr>
          <a:xfrm>
            <a:off x="421699" y="778493"/>
            <a:ext cx="5195256" cy="779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b="1">
                <a:solidFill>
                  <a:srgbClr val="FFFFFF"/>
                </a:solidFill>
                <a:latin typeface="Greycliff CF"/>
                <a:ea typeface="Greycliff CF"/>
                <a:cs typeface="Greycliff CF"/>
                <a:sym typeface="Greycliff CF"/>
              </a:defRPr>
            </a:lvl1pPr>
          </a:lstStyle>
          <a:p>
            <a:r>
              <a:rPr lang="en-US" dirty="0"/>
              <a:t>S</a:t>
            </a:r>
            <a:r>
              <a:rPr dirty="0"/>
              <a:t>coring </a:t>
            </a:r>
            <a:r>
              <a:rPr lang="en-US" dirty="0"/>
              <a:t>s</a:t>
            </a:r>
            <a:r>
              <a:rPr dirty="0"/>
              <a:t>ystem</a:t>
            </a:r>
          </a:p>
        </p:txBody>
      </p:sp>
      <p:sp>
        <p:nvSpPr>
          <p:cNvPr id="389" name="Google Shape;70;p2"/>
          <p:cNvSpPr txBox="1"/>
          <p:nvPr/>
        </p:nvSpPr>
        <p:spPr>
          <a:xfrm>
            <a:off x="528195" y="2032875"/>
            <a:ext cx="5657172"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Spirit </a:t>
            </a:r>
            <a:r>
              <a:rPr lang="en-US" dirty="0"/>
              <a:t>s</a:t>
            </a:r>
            <a:r>
              <a:rPr dirty="0"/>
              <a:t>coring system is 0-4 in each of the categories.</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average Spirit score for a team in a tournament is normally 2. </a:t>
            </a:r>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The team with the highest </a:t>
            </a:r>
            <a:r>
              <a:rPr lang="en-US" dirty="0"/>
              <a:t>S</a:t>
            </a:r>
            <a:r>
              <a:rPr dirty="0"/>
              <a:t>pirit score at the end wins </a:t>
            </a:r>
            <a:r>
              <a:rPr lang="en-US" dirty="0"/>
              <a:t>t</a:t>
            </a:r>
            <a:r>
              <a:rPr dirty="0"/>
              <a:t>he Spirit </a:t>
            </a:r>
            <a:r>
              <a:rPr lang="en-US" dirty="0"/>
              <a:t>p</a:t>
            </a:r>
            <a:r>
              <a:rPr dirty="0"/>
              <a:t>rize</a:t>
            </a:r>
            <a:r>
              <a:rPr lang="en-US" dirty="0"/>
              <a:t>.</a:t>
            </a: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endParaRPr dirty="0"/>
          </a:p>
          <a:p>
            <a:pPr marL="140368" indent="-140368" defTabSz="1219200">
              <a:buClr>
                <a:srgbClr val="EE3124"/>
              </a:buClr>
              <a:buSzPct val="100000"/>
              <a:buChar char="-"/>
              <a:defRPr>
                <a:solidFill>
                  <a:srgbClr val="FFFFFF"/>
                </a:solidFill>
                <a:latin typeface="Greycliff CF Medium"/>
                <a:ea typeface="Greycliff CF Medium"/>
                <a:cs typeface="Greycliff CF Medium"/>
                <a:sym typeface="Greycliff CF Medium"/>
              </a:defRPr>
            </a:pPr>
            <a:r>
              <a:rPr dirty="0"/>
              <a:t>Remember that a score of 2 is still considered to be a ‘Good’ score. A score of 4 means that </a:t>
            </a:r>
            <a:r>
              <a:rPr lang="en-US" dirty="0"/>
              <a:t>the team</a:t>
            </a:r>
            <a:r>
              <a:rPr dirty="0"/>
              <a:t> did something REALLY well!</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p:cNvSpPr/>
          <p:nvPr/>
        </p:nvSpPr>
        <p:spPr>
          <a:xfrm flipH="1">
            <a:off x="-782806" y="-2966"/>
            <a:ext cx="13102226" cy="7011904"/>
          </a:xfrm>
          <a:prstGeom prst="rect">
            <a:avLst/>
          </a:prstGeom>
          <a:gradFill>
            <a:gsLst>
              <a:gs pos="0">
                <a:srgbClr val="EE3124"/>
              </a:gs>
              <a:gs pos="31468">
                <a:srgbClr val="883E5C"/>
              </a:gs>
              <a:gs pos="67951">
                <a:srgbClr val="224B93"/>
              </a:gs>
              <a:gs pos="82684">
                <a:srgbClr val="293A84"/>
              </a:gs>
              <a:gs pos="100000">
                <a:srgbClr val="2F2875"/>
              </a:gs>
            </a:gsLst>
          </a:gradFill>
          <a:ln w="12700">
            <a:miter lim="400000"/>
          </a:ln>
          <a:effectLst>
            <a:outerShdw blurRad="254000" dist="25400" dir="4518555" rotWithShape="0">
              <a:srgbClr val="000000">
                <a:alpha val="88525"/>
              </a:srgbClr>
            </a:outerShdw>
          </a:effectLst>
        </p:spPr>
        <p:txBody>
          <a:bodyPr lIns="60959" tIns="60959" rIns="60959" bIns="60959" anchor="ctr"/>
          <a:lstStyle/>
          <a:p>
            <a:pPr defTabSz="1219200">
              <a:defRPr sz="1600">
                <a:solidFill>
                  <a:srgbClr val="101823"/>
                </a:solidFill>
              </a:defRPr>
            </a:pPr>
            <a:endParaRPr/>
          </a:p>
        </p:txBody>
      </p:sp>
      <p:sp>
        <p:nvSpPr>
          <p:cNvPr id="394" name="Scoring System"/>
          <p:cNvSpPr txBox="1"/>
          <p:nvPr/>
        </p:nvSpPr>
        <p:spPr>
          <a:xfrm>
            <a:off x="415056" y="384116"/>
            <a:ext cx="9159829" cy="92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tIns="60959" rIns="60959" bIns="60959">
            <a:spAutoFit/>
          </a:bodyPr>
          <a:lstStyle>
            <a:lvl1pPr marR="94441" defTabSz="1219200">
              <a:lnSpc>
                <a:spcPct val="80000"/>
              </a:lnSpc>
              <a:defRPr sz="5200">
                <a:solidFill>
                  <a:srgbClr val="FFFFFF"/>
                </a:solidFill>
                <a:latin typeface="Greycliff CF"/>
                <a:ea typeface="Greycliff CF"/>
                <a:cs typeface="Greycliff CF"/>
                <a:sym typeface="Greycliff CF"/>
              </a:defRPr>
            </a:lvl1pPr>
          </a:lstStyle>
          <a:p>
            <a:r>
              <a:t>Scoring System</a:t>
            </a:r>
          </a:p>
        </p:txBody>
      </p:sp>
      <p:grpSp>
        <p:nvGrpSpPr>
          <p:cNvPr id="399" name="Group"/>
          <p:cNvGrpSpPr/>
          <p:nvPr/>
        </p:nvGrpSpPr>
        <p:grpSpPr>
          <a:xfrm>
            <a:off x="-203305" y="845126"/>
            <a:ext cx="11665892" cy="6210245"/>
            <a:chOff x="-1" y="0"/>
            <a:chExt cx="13559425" cy="6210244"/>
          </a:xfrm>
        </p:grpSpPr>
        <p:graphicFrame>
          <p:nvGraphicFramePr>
            <p:cNvPr id="395" name="Google Shape;137;p8"/>
            <p:cNvGraphicFramePr/>
            <p:nvPr>
              <p:extLst>
                <p:ext uri="{D42A27DB-BD31-4B8C-83A1-F6EECF244321}">
                  <p14:modId xmlns:p14="http://schemas.microsoft.com/office/powerpoint/2010/main" val="3199485590"/>
                </p:ext>
              </p:extLst>
            </p:nvPr>
          </p:nvGraphicFramePr>
          <p:xfrm>
            <a:off x="302863" y="303466"/>
            <a:ext cx="13256561" cy="4574609"/>
          </p:xfrm>
          <a:graphic>
            <a:graphicData uri="http://schemas.openxmlformats.org/drawingml/2006/table">
              <a:tbl>
                <a:tblPr bandRow="1">
                  <a:tableStyleId>{4C3C2611-4C71-4FC5-86AE-919BDF0F9419}</a:tableStyleId>
                </a:tblPr>
                <a:tblGrid>
                  <a:gridCol w="1430140">
                    <a:extLst>
                      <a:ext uri="{9D8B030D-6E8A-4147-A177-3AD203B41FA5}">
                        <a16:colId xmlns:a16="http://schemas.microsoft.com/office/drawing/2014/main" val="20000"/>
                      </a:ext>
                    </a:extLst>
                  </a:gridCol>
                  <a:gridCol w="1776430">
                    <a:extLst>
                      <a:ext uri="{9D8B030D-6E8A-4147-A177-3AD203B41FA5}">
                        <a16:colId xmlns:a16="http://schemas.microsoft.com/office/drawing/2014/main" val="20001"/>
                      </a:ext>
                    </a:extLst>
                  </a:gridCol>
                  <a:gridCol w="2049688">
                    <a:extLst>
                      <a:ext uri="{9D8B030D-6E8A-4147-A177-3AD203B41FA5}">
                        <a16:colId xmlns:a16="http://schemas.microsoft.com/office/drawing/2014/main" val="20002"/>
                      </a:ext>
                    </a:extLst>
                  </a:gridCol>
                  <a:gridCol w="2049688">
                    <a:extLst>
                      <a:ext uri="{9D8B030D-6E8A-4147-A177-3AD203B41FA5}">
                        <a16:colId xmlns:a16="http://schemas.microsoft.com/office/drawing/2014/main" val="20003"/>
                      </a:ext>
                    </a:extLst>
                  </a:gridCol>
                  <a:gridCol w="2049688">
                    <a:extLst>
                      <a:ext uri="{9D8B030D-6E8A-4147-A177-3AD203B41FA5}">
                        <a16:colId xmlns:a16="http://schemas.microsoft.com/office/drawing/2014/main" val="20004"/>
                      </a:ext>
                    </a:extLst>
                  </a:gridCol>
                  <a:gridCol w="2049688">
                    <a:extLst>
                      <a:ext uri="{9D8B030D-6E8A-4147-A177-3AD203B41FA5}">
                        <a16:colId xmlns:a16="http://schemas.microsoft.com/office/drawing/2014/main" val="20005"/>
                      </a:ext>
                    </a:extLst>
                  </a:gridCol>
                </a:tblGrid>
                <a:tr h="408950">
                  <a:tc>
                    <a:txBody>
                      <a:bodyPr/>
                      <a:lstStyle/>
                      <a:p>
                        <a:pPr defTabSz="1219200">
                          <a:defRPr sz="2000" b="1">
                            <a:solidFill>
                              <a:srgbClr val="FFFFFF"/>
                            </a:solidFill>
                            <a:latin typeface="Greycliff CF"/>
                            <a:ea typeface="Greycliff CF"/>
                            <a:cs typeface="Greycliff CF"/>
                            <a:sym typeface="Greycliff CF"/>
                          </a:defRPr>
                        </a:pPr>
                        <a:endParaRPr/>
                      </a:p>
                    </a:txBody>
                    <a:tcPr marL="45725" marR="45725" marT="45725" marB="45725" horzOverflow="overflow">
                      <a:lnL w="0">
                        <a:miter lim="400000"/>
                      </a:lnL>
                      <a:lnR w="12700">
                        <a:solidFill>
                          <a:srgbClr val="FFFFFF"/>
                        </a:solidFill>
                        <a:miter lim="400000"/>
                      </a:lnR>
                      <a:lnT w="0">
                        <a:miter lim="400000"/>
                      </a:lnT>
                      <a:lnB w="0">
                        <a:miter lim="400000"/>
                      </a:lnB>
                      <a:noFill/>
                    </a:tcPr>
                  </a:tc>
                  <a:tc>
                    <a:txBody>
                      <a:bodyPr/>
                      <a:lstStyle/>
                      <a:p>
                        <a:pPr defTabSz="1219200">
                          <a:defRPr sz="1800"/>
                        </a:pPr>
                        <a:r>
                          <a:rPr sz="1300" b="1">
                            <a:solidFill>
                              <a:srgbClr val="FFFFFF"/>
                            </a:solidFill>
                            <a:latin typeface="Greycliff CF"/>
                            <a:ea typeface="Greycliff CF"/>
                            <a:cs typeface="Greycliff CF"/>
                            <a:sym typeface="Greycliff CF"/>
                          </a:rPr>
                          <a:t>0</a:t>
                        </a:r>
                      </a:p>
                    </a:txBody>
                    <a:tcPr marL="45725" marR="45725" marT="45725" marB="45725" horzOverflow="overflow">
                      <a:lnL w="12700">
                        <a:solidFill>
                          <a:srgbClr val="FFFFFF"/>
                        </a:solidFill>
                        <a:miter lim="400000"/>
                      </a:lnL>
                      <a:noFill/>
                    </a:tcPr>
                  </a:tc>
                  <a:tc>
                    <a:txBody>
                      <a:bodyPr/>
                      <a:lstStyle/>
                      <a:p>
                        <a:pPr defTabSz="1219200">
                          <a:defRPr sz="1800"/>
                        </a:pPr>
                        <a:r>
                          <a:rPr sz="1300" b="1">
                            <a:solidFill>
                              <a:srgbClr val="FFFFFF"/>
                            </a:solidFill>
                            <a:latin typeface="Greycliff CF"/>
                            <a:ea typeface="Greycliff CF"/>
                            <a:cs typeface="Greycliff CF"/>
                            <a:sym typeface="Greycliff CF"/>
                          </a:rPr>
                          <a:t>1</a:t>
                        </a:r>
                      </a:p>
                    </a:txBody>
                    <a:tcPr marL="45725" marR="45725" marT="45725" marB="45725" horzOverflow="overflow">
                      <a:noFill/>
                    </a:tcPr>
                  </a:tc>
                  <a:tc>
                    <a:txBody>
                      <a:bodyPr/>
                      <a:lstStyle/>
                      <a:p>
                        <a:pPr defTabSz="1219200">
                          <a:defRPr sz="1800"/>
                        </a:pPr>
                        <a:r>
                          <a:rPr sz="1300" b="1">
                            <a:solidFill>
                              <a:srgbClr val="FFFFFF"/>
                            </a:solidFill>
                            <a:latin typeface="Greycliff CF"/>
                            <a:ea typeface="Greycliff CF"/>
                            <a:cs typeface="Greycliff CF"/>
                            <a:sym typeface="Greycliff CF"/>
                          </a:rPr>
                          <a:t>2</a:t>
                        </a:r>
                      </a:p>
                    </a:txBody>
                    <a:tcPr marL="45725" marR="45725" marT="45725" marB="45725" horzOverflow="overflow">
                      <a:noFill/>
                    </a:tcPr>
                  </a:tc>
                  <a:tc>
                    <a:txBody>
                      <a:bodyPr/>
                      <a:lstStyle/>
                      <a:p>
                        <a:pPr defTabSz="1219200">
                          <a:defRPr sz="1800"/>
                        </a:pPr>
                        <a:r>
                          <a:rPr sz="1300" b="1">
                            <a:solidFill>
                              <a:srgbClr val="FFFFFF"/>
                            </a:solidFill>
                            <a:latin typeface="Greycliff CF"/>
                            <a:ea typeface="Greycliff CF"/>
                            <a:cs typeface="Greycliff CF"/>
                            <a:sym typeface="Greycliff CF"/>
                          </a:rPr>
                          <a:t>3</a:t>
                        </a:r>
                      </a:p>
                    </a:txBody>
                    <a:tcPr marL="45725" marR="45725" marT="45725" marB="45725" horzOverflow="overflow">
                      <a:noFill/>
                    </a:tcPr>
                  </a:tc>
                  <a:tc>
                    <a:txBody>
                      <a:bodyPr/>
                      <a:lstStyle/>
                      <a:p>
                        <a:pPr defTabSz="1219200">
                          <a:defRPr sz="1800"/>
                        </a:pPr>
                        <a:r>
                          <a:rPr sz="1300" b="1">
                            <a:solidFill>
                              <a:srgbClr val="FFFFFF"/>
                            </a:solidFill>
                            <a:latin typeface="Greycliff CF"/>
                            <a:ea typeface="Greycliff CF"/>
                            <a:cs typeface="Greycliff CF"/>
                            <a:sym typeface="Greycliff CF"/>
                          </a:rPr>
                          <a:t>4</a:t>
                        </a:r>
                      </a:p>
                    </a:txBody>
                    <a:tcPr marL="45725" marR="45725" marT="45725" marB="45725" horzOverflow="overflow">
                      <a:noFill/>
                    </a:tcPr>
                  </a:tc>
                  <a:extLst>
                    <a:ext uri="{0D108BD9-81ED-4DB2-BD59-A6C34878D82A}">
                      <a16:rowId xmlns:a16="http://schemas.microsoft.com/office/drawing/2014/main" val="10000"/>
                    </a:ext>
                  </a:extLst>
                </a:tr>
                <a:tr h="408950">
                  <a:tc>
                    <a:txBody>
                      <a:bodyPr/>
                      <a:lstStyle/>
                      <a:p>
                        <a:pPr defTabSz="1219200">
                          <a:defRPr sz="2000" b="1">
                            <a:solidFill>
                              <a:srgbClr val="FFFFFF"/>
                            </a:solidFill>
                            <a:latin typeface="Greycliff CF"/>
                            <a:ea typeface="Greycliff CF"/>
                            <a:cs typeface="Greycliff CF"/>
                            <a:sym typeface="Greycliff CF"/>
                          </a:defRPr>
                        </a:pPr>
                        <a:endParaRPr/>
                      </a:p>
                    </a:txBody>
                    <a:tcPr marL="45725" marR="45725" marT="45725" marB="45725" horzOverflow="overflow">
                      <a:lnL w="0">
                        <a:miter lim="400000"/>
                      </a:lnL>
                      <a:lnR w="12700">
                        <a:solidFill>
                          <a:srgbClr val="FFFFFF"/>
                        </a:solidFill>
                        <a:miter lim="400000"/>
                      </a:lnR>
                      <a:lnT w="0">
                        <a:miter lim="400000"/>
                      </a:lnT>
                      <a:lnB w="12700">
                        <a:solidFill>
                          <a:srgbClr val="FFFFFF"/>
                        </a:solidFill>
                        <a:miter lim="400000"/>
                      </a:lnB>
                      <a:noFill/>
                    </a:tcPr>
                  </a:tc>
                  <a:tc>
                    <a:txBody>
                      <a:bodyPr/>
                      <a:lstStyle/>
                      <a:p>
                        <a:pPr defTabSz="1219200">
                          <a:defRPr sz="1800"/>
                        </a:pPr>
                        <a:r>
                          <a:rPr sz="1300" b="1">
                            <a:solidFill>
                              <a:srgbClr val="FFFFFF"/>
                            </a:solidFill>
                            <a:latin typeface="Greycliff CF"/>
                            <a:ea typeface="Greycliff CF"/>
                            <a:cs typeface="Greycliff CF"/>
                            <a:sym typeface="Greycliff CF"/>
                          </a:rPr>
                          <a:t>Poor</a:t>
                        </a:r>
                      </a:p>
                    </a:txBody>
                    <a:tcPr marL="45725" marR="45725" marT="45725" marB="45725" horzOverflow="overflow">
                      <a:lnL w="12700">
                        <a:solidFill>
                          <a:srgbClr val="FFFFFF"/>
                        </a:solidFill>
                        <a:miter lim="400000"/>
                      </a:lnL>
                      <a:noFill/>
                    </a:tcPr>
                  </a:tc>
                  <a:tc>
                    <a:txBody>
                      <a:bodyPr/>
                      <a:lstStyle/>
                      <a:p>
                        <a:pPr defTabSz="1219200">
                          <a:defRPr sz="1800"/>
                        </a:pPr>
                        <a:r>
                          <a:rPr sz="1300" b="1" dirty="0">
                            <a:solidFill>
                              <a:srgbClr val="FFFFFF"/>
                            </a:solidFill>
                            <a:latin typeface="Greycliff CF"/>
                            <a:ea typeface="Greycliff CF"/>
                            <a:cs typeface="Greycliff CF"/>
                            <a:sym typeface="Greycliff CF"/>
                          </a:rPr>
                          <a:t>Not </a:t>
                        </a:r>
                        <a:r>
                          <a:rPr lang="en-US" sz="1300" b="1" dirty="0">
                            <a:solidFill>
                              <a:srgbClr val="FFFFFF"/>
                            </a:solidFill>
                            <a:latin typeface="Greycliff CF"/>
                            <a:ea typeface="Greycliff CF"/>
                            <a:cs typeface="Greycliff CF"/>
                            <a:sym typeface="Greycliff CF"/>
                          </a:rPr>
                          <a:t>s</a:t>
                        </a:r>
                        <a:r>
                          <a:rPr sz="1300" b="1" dirty="0">
                            <a:solidFill>
                              <a:srgbClr val="FFFFFF"/>
                            </a:solidFill>
                            <a:latin typeface="Greycliff CF"/>
                            <a:ea typeface="Greycliff CF"/>
                            <a:cs typeface="Greycliff CF"/>
                            <a:sym typeface="Greycliff CF"/>
                          </a:rPr>
                          <a:t>o </a:t>
                        </a:r>
                        <a:r>
                          <a:rPr lang="en-US" sz="1300" b="1" dirty="0">
                            <a:solidFill>
                              <a:srgbClr val="FFFFFF"/>
                            </a:solidFill>
                            <a:latin typeface="Greycliff CF"/>
                            <a:ea typeface="Greycliff CF"/>
                            <a:cs typeface="Greycliff CF"/>
                            <a:sym typeface="Greycliff CF"/>
                          </a:rPr>
                          <a:t>go</a:t>
                        </a:r>
                        <a:r>
                          <a:rPr sz="1300" b="1" dirty="0">
                            <a:solidFill>
                              <a:srgbClr val="FFFFFF"/>
                            </a:solidFill>
                            <a:latin typeface="Greycliff CF"/>
                            <a:ea typeface="Greycliff CF"/>
                            <a:cs typeface="Greycliff CF"/>
                            <a:sym typeface="Greycliff CF"/>
                          </a:rPr>
                          <a:t>od</a:t>
                        </a:r>
                      </a:p>
                    </a:txBody>
                    <a:tcPr marL="45725" marR="45725" marT="45725" marB="45725" horzOverflow="overflow">
                      <a:noFill/>
                    </a:tcPr>
                  </a:tc>
                  <a:tc>
                    <a:txBody>
                      <a:bodyPr/>
                      <a:lstStyle/>
                      <a:p>
                        <a:pPr defTabSz="1219200">
                          <a:defRPr sz="1800"/>
                        </a:pPr>
                        <a:r>
                          <a:rPr sz="1300" b="1" dirty="0">
                            <a:solidFill>
                              <a:srgbClr val="FFFFFF"/>
                            </a:solidFill>
                            <a:latin typeface="Greycliff CF"/>
                            <a:ea typeface="Greycliff CF"/>
                            <a:cs typeface="Greycliff CF"/>
                            <a:sym typeface="Greycliff CF"/>
                          </a:rPr>
                          <a:t>Good (</a:t>
                        </a:r>
                        <a:r>
                          <a:rPr lang="en-US" sz="1300" b="1" dirty="0">
                            <a:solidFill>
                              <a:srgbClr val="FFFFFF"/>
                            </a:solidFill>
                            <a:latin typeface="Greycliff CF"/>
                            <a:ea typeface="Greycliff CF"/>
                            <a:cs typeface="Greycliff CF"/>
                            <a:sym typeface="Greycliff CF"/>
                          </a:rPr>
                          <a:t>n</a:t>
                        </a:r>
                        <a:r>
                          <a:rPr sz="1300" b="1" dirty="0">
                            <a:solidFill>
                              <a:srgbClr val="FFFFFF"/>
                            </a:solidFill>
                            <a:latin typeface="Greycliff CF"/>
                            <a:ea typeface="Greycliff CF"/>
                            <a:cs typeface="Greycliff CF"/>
                            <a:sym typeface="Greycliff CF"/>
                          </a:rPr>
                          <a:t>ormal)</a:t>
                        </a:r>
                      </a:p>
                    </a:txBody>
                    <a:tcPr marL="45725" marR="45725" marT="45725" marB="45725" horzOverflow="overflow">
                      <a:noFill/>
                    </a:tcPr>
                  </a:tc>
                  <a:tc>
                    <a:txBody>
                      <a:bodyPr/>
                      <a:lstStyle/>
                      <a:p>
                        <a:pPr defTabSz="1219200">
                          <a:defRPr sz="1800"/>
                        </a:pPr>
                        <a:r>
                          <a:rPr sz="1300" b="1" dirty="0">
                            <a:solidFill>
                              <a:srgbClr val="FFFFFF"/>
                            </a:solidFill>
                            <a:latin typeface="Greycliff CF"/>
                            <a:ea typeface="Greycliff CF"/>
                            <a:cs typeface="Greycliff CF"/>
                            <a:sym typeface="Greycliff CF"/>
                          </a:rPr>
                          <a:t>Very </a:t>
                        </a:r>
                        <a:r>
                          <a:rPr lang="en-US" sz="1300" b="1" dirty="0">
                            <a:solidFill>
                              <a:srgbClr val="FFFFFF"/>
                            </a:solidFill>
                            <a:latin typeface="Greycliff CF"/>
                            <a:ea typeface="Greycliff CF"/>
                            <a:cs typeface="Greycliff CF"/>
                            <a:sym typeface="Greycliff CF"/>
                          </a:rPr>
                          <a:t>g</a:t>
                        </a:r>
                        <a:r>
                          <a:rPr sz="1300" b="1" dirty="0">
                            <a:solidFill>
                              <a:srgbClr val="FFFFFF"/>
                            </a:solidFill>
                            <a:latin typeface="Greycliff CF"/>
                            <a:ea typeface="Greycliff CF"/>
                            <a:cs typeface="Greycliff CF"/>
                            <a:sym typeface="Greycliff CF"/>
                          </a:rPr>
                          <a:t>ood</a:t>
                        </a:r>
                      </a:p>
                    </a:txBody>
                    <a:tcPr marL="45725" marR="45725" marT="45725" marB="45725" horzOverflow="overflow">
                      <a:noFill/>
                    </a:tcPr>
                  </a:tc>
                  <a:tc>
                    <a:txBody>
                      <a:bodyPr/>
                      <a:lstStyle/>
                      <a:p>
                        <a:pPr defTabSz="1219200">
                          <a:defRPr sz="1800"/>
                        </a:pPr>
                        <a:r>
                          <a:rPr sz="1300" b="1">
                            <a:solidFill>
                              <a:srgbClr val="FFFFFF"/>
                            </a:solidFill>
                            <a:latin typeface="Greycliff CF"/>
                            <a:ea typeface="Greycliff CF"/>
                            <a:cs typeface="Greycliff CF"/>
                            <a:sym typeface="Greycliff CF"/>
                          </a:rPr>
                          <a:t>Excellent</a:t>
                        </a:r>
                      </a:p>
                    </a:txBody>
                    <a:tcPr marL="45725" marR="45725" marT="45725" marB="45725" horzOverflow="overflow">
                      <a:noFill/>
                    </a:tcPr>
                  </a:tc>
                  <a:extLst>
                    <a:ext uri="{0D108BD9-81ED-4DB2-BD59-A6C34878D82A}">
                      <a16:rowId xmlns:a16="http://schemas.microsoft.com/office/drawing/2014/main" val="10001"/>
                    </a:ext>
                  </a:extLst>
                </a:tr>
                <a:tr h="637550">
                  <a:tc>
                    <a:txBody>
                      <a:bodyPr/>
                      <a:lstStyle/>
                      <a:p>
                        <a:pPr defTabSz="1219200">
                          <a:defRPr sz="1800"/>
                        </a:pPr>
                        <a:r>
                          <a:rPr sz="1300" b="1" dirty="0">
                            <a:solidFill>
                              <a:srgbClr val="FFFFFF"/>
                            </a:solidFill>
                            <a:latin typeface="Greycliff CF"/>
                            <a:ea typeface="Greycliff CF"/>
                            <a:cs typeface="Greycliff CF"/>
                            <a:sym typeface="Greycliff CF"/>
                          </a:rPr>
                          <a:t>Rules </a:t>
                        </a:r>
                        <a:r>
                          <a:rPr lang="en-US" sz="1300" b="1" dirty="0">
                            <a:solidFill>
                              <a:srgbClr val="FFFFFF"/>
                            </a:solidFill>
                            <a:latin typeface="Greycliff CF"/>
                            <a:ea typeface="Greycliff CF"/>
                            <a:cs typeface="Greycliff CF"/>
                            <a:sym typeface="Greycliff CF"/>
                          </a:rPr>
                          <a:t>k</a:t>
                        </a:r>
                        <a:r>
                          <a:rPr sz="1300" b="1" dirty="0">
                            <a:solidFill>
                              <a:srgbClr val="FFFFFF"/>
                            </a:solidFill>
                            <a:latin typeface="Greycliff CF"/>
                            <a:ea typeface="Greycliff CF"/>
                            <a:cs typeface="Greycliff CF"/>
                            <a:sym typeface="Greycliff CF"/>
                          </a:rPr>
                          <a:t>nowledge and </a:t>
                        </a:r>
                        <a:r>
                          <a:rPr lang="en-US" sz="1300" b="1" dirty="0">
                            <a:solidFill>
                              <a:srgbClr val="FFFFFF"/>
                            </a:solidFill>
                            <a:latin typeface="Greycliff CF"/>
                            <a:ea typeface="Greycliff CF"/>
                            <a:cs typeface="Greycliff CF"/>
                            <a:sym typeface="Greycliff CF"/>
                          </a:rPr>
                          <a:t>u</a:t>
                        </a:r>
                        <a:r>
                          <a:rPr sz="1300" b="1" dirty="0">
                            <a:solidFill>
                              <a:srgbClr val="FFFFFF"/>
                            </a:solidFill>
                            <a:latin typeface="Greycliff CF"/>
                            <a:ea typeface="Greycliff CF"/>
                            <a:cs typeface="Greycliff CF"/>
                            <a:sym typeface="Greycliff CF"/>
                          </a:rPr>
                          <a:t>se</a:t>
                        </a:r>
                      </a:p>
                    </a:txBody>
                    <a:tcPr marL="45725" marR="45725" marT="45725" marB="45725" horzOverflow="overflow">
                      <a:lnT w="12700">
                        <a:solidFill>
                          <a:srgbClr val="FFFFFF"/>
                        </a:solidFill>
                        <a:miter lim="400000"/>
                      </a:lnT>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repeatedly broke the rules or weren’t willing to learn them.</a:t>
                        </a:r>
                      </a:p>
                    </a:txBody>
                    <a:tcPr marL="45725" marR="45725" marT="45725" marB="45725" horzOverflow="overflow">
                      <a:noFill/>
                    </a:tcPr>
                  </a:tc>
                  <a:tc>
                    <a:txBody>
                      <a:bodyPr/>
                      <a:lstStyle/>
                      <a:p>
                        <a:pPr defTabSz="1219200">
                          <a:defRPr sz="1800"/>
                        </a:pPr>
                        <a:r>
                          <a:rPr sz="1200" dirty="0">
                            <a:solidFill>
                              <a:srgbClr val="FFFFFF"/>
                            </a:solidFill>
                            <a:latin typeface="Greycliff CF Medium"/>
                            <a:ea typeface="Greycliff CF Medium"/>
                            <a:cs typeface="Greycliff CF Medium"/>
                            <a:sym typeface="Greycliff CF Medium"/>
                          </a:rPr>
                          <a:t>They didn’t know all the main rule</a:t>
                        </a:r>
                        <a:r>
                          <a:rPr lang="en-GB" sz="1200" dirty="0">
                            <a:solidFill>
                              <a:srgbClr val="FFFFFF"/>
                            </a:solidFill>
                            <a:latin typeface="Greycliff CF Medium"/>
                            <a:ea typeface="Greycliff CF Medium"/>
                            <a:cs typeface="Greycliff CF Medium"/>
                            <a:sym typeface="Greycliff CF Medium"/>
                          </a:rPr>
                          <a:t>s</a:t>
                        </a:r>
                        <a:r>
                          <a:rPr sz="1200" dirty="0">
                            <a:solidFill>
                              <a:srgbClr val="FFFFFF"/>
                            </a:solidFill>
                            <a:latin typeface="Greycliff CF Medium"/>
                            <a:ea typeface="Greycliff CF Medium"/>
                            <a:cs typeface="Greycliff CF Medium"/>
                            <a:sym typeface="Greycliff CF Medium"/>
                          </a:rPr>
                          <a:t> and didn’t try to learn them.</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had good knowledge of the rules or were willing to learn them. </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knew advanced rules and helped us to understand them.</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knew advanced rules and clearly explained them if we didn’t.</a:t>
                        </a:r>
                      </a:p>
                    </a:txBody>
                    <a:tcPr marL="45725" marR="45725" marT="45725" marB="45725" horzOverflow="overflow">
                      <a:noFill/>
                    </a:tcPr>
                  </a:tc>
                  <a:extLst>
                    <a:ext uri="{0D108BD9-81ED-4DB2-BD59-A6C34878D82A}">
                      <a16:rowId xmlns:a16="http://schemas.microsoft.com/office/drawing/2014/main" val="10002"/>
                    </a:ext>
                  </a:extLst>
                </a:tr>
                <a:tr h="637550">
                  <a:tc>
                    <a:txBody>
                      <a:bodyPr/>
                      <a:lstStyle/>
                      <a:p>
                        <a:pPr defTabSz="1219200">
                          <a:defRPr sz="1800"/>
                        </a:pPr>
                        <a:r>
                          <a:rPr sz="1300" b="1" dirty="0">
                            <a:solidFill>
                              <a:srgbClr val="FFFFFF"/>
                            </a:solidFill>
                            <a:latin typeface="Greycliff CF"/>
                            <a:ea typeface="Greycliff CF"/>
                            <a:cs typeface="Greycliff CF"/>
                            <a:sym typeface="Greycliff CF"/>
                          </a:rPr>
                          <a:t>Fouls and </a:t>
                        </a:r>
                        <a:r>
                          <a:rPr lang="en-US" sz="1300" b="1" dirty="0">
                            <a:solidFill>
                              <a:srgbClr val="FFFFFF"/>
                            </a:solidFill>
                            <a:latin typeface="Greycliff CF"/>
                            <a:ea typeface="Greycliff CF"/>
                            <a:cs typeface="Greycliff CF"/>
                            <a:sym typeface="Greycliff CF"/>
                          </a:rPr>
                          <a:t>b</a:t>
                        </a:r>
                        <a:r>
                          <a:rPr sz="1300" b="1" dirty="0">
                            <a:solidFill>
                              <a:srgbClr val="FFFFFF"/>
                            </a:solidFill>
                            <a:latin typeface="Greycliff CF"/>
                            <a:ea typeface="Greycliff CF"/>
                            <a:cs typeface="Greycliff CF"/>
                            <a:sym typeface="Greycliff CF"/>
                          </a:rPr>
                          <a:t>ody </a:t>
                        </a:r>
                        <a:r>
                          <a:rPr lang="en-US" sz="1300" b="1" dirty="0">
                            <a:solidFill>
                              <a:srgbClr val="FFFFFF"/>
                            </a:solidFill>
                            <a:latin typeface="Greycliff CF"/>
                            <a:ea typeface="Greycliff CF"/>
                            <a:cs typeface="Greycliff CF"/>
                            <a:sym typeface="Greycliff CF"/>
                          </a:rPr>
                          <a:t>c</a:t>
                        </a:r>
                        <a:r>
                          <a:rPr sz="1300" b="1" dirty="0">
                            <a:solidFill>
                              <a:srgbClr val="FFFFFF"/>
                            </a:solidFill>
                            <a:latin typeface="Greycliff CF"/>
                            <a:ea typeface="Greycliff CF"/>
                            <a:cs typeface="Greycliff CF"/>
                            <a:sym typeface="Greycliff CF"/>
                          </a:rPr>
                          <a:t>ontact</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repeatedly fouled us or played dangerously.</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There was a bit too much body contact.</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There was very little or no body contact.</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actively tried to avoid body contact.</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changed their movements to avoid body contact.</a:t>
                        </a:r>
                      </a:p>
                    </a:txBody>
                    <a:tcPr marL="45725" marR="45725" marT="45725" marB="45725" horzOverflow="overflow">
                      <a:noFill/>
                    </a:tcPr>
                  </a:tc>
                  <a:extLst>
                    <a:ext uri="{0D108BD9-81ED-4DB2-BD59-A6C34878D82A}">
                      <a16:rowId xmlns:a16="http://schemas.microsoft.com/office/drawing/2014/main" val="10003"/>
                    </a:ext>
                  </a:extLst>
                </a:tr>
                <a:tr h="815350">
                  <a:tc>
                    <a:txBody>
                      <a:bodyPr/>
                      <a:lstStyle/>
                      <a:p>
                        <a:pPr defTabSz="1219200">
                          <a:defRPr sz="1800"/>
                        </a:pPr>
                        <a:r>
                          <a:rPr sz="1300" b="1" dirty="0">
                            <a:solidFill>
                              <a:srgbClr val="FFFFFF"/>
                            </a:solidFill>
                            <a:latin typeface="Greycliff CF"/>
                            <a:ea typeface="Greycliff CF"/>
                            <a:cs typeface="Greycliff CF"/>
                            <a:sym typeface="Greycliff CF"/>
                          </a:rPr>
                          <a:t>Fair</a:t>
                        </a:r>
                        <a:r>
                          <a:rPr lang="en-GB" sz="1300" b="1" dirty="0">
                            <a:solidFill>
                              <a:srgbClr val="FFFFFF"/>
                            </a:solidFill>
                            <a:latin typeface="Greycliff CF"/>
                            <a:ea typeface="Greycliff CF"/>
                            <a:cs typeface="Greycliff CF"/>
                            <a:sym typeface="Greycliff CF"/>
                          </a:rPr>
                          <a:t> m</a:t>
                        </a:r>
                        <a:r>
                          <a:rPr sz="1300" b="1" dirty="0" err="1">
                            <a:solidFill>
                              <a:srgbClr val="FFFFFF"/>
                            </a:solidFill>
                            <a:latin typeface="Greycliff CF"/>
                            <a:ea typeface="Greycliff CF"/>
                            <a:cs typeface="Greycliff CF"/>
                            <a:sym typeface="Greycliff CF"/>
                          </a:rPr>
                          <a:t>indedness</a:t>
                        </a:r>
                        <a:endParaRPr sz="1300" b="1" dirty="0">
                          <a:solidFill>
                            <a:srgbClr val="FFFFFF"/>
                          </a:solidFill>
                          <a:latin typeface="Greycliff CF"/>
                          <a:ea typeface="Greycliff CF"/>
                          <a:cs typeface="Greycliff CF"/>
                          <a:sym typeface="Greycliff CF"/>
                        </a:endParaRP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made several calls which were unfair and never listened to our points of view.</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made a couple of calls which seemed unfair and didn’t always listen to us.</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only made fair calls and listened to our points of view. </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were willing to accept that they were wrong and support our views.</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often supported our calls and accepted our opinions.</a:t>
                        </a:r>
                      </a:p>
                    </a:txBody>
                    <a:tcPr marL="45725" marR="45725" marT="45725" marB="45725" horzOverflow="overflow">
                      <a:noFill/>
                    </a:tcPr>
                  </a:tc>
                  <a:extLst>
                    <a:ext uri="{0D108BD9-81ED-4DB2-BD59-A6C34878D82A}">
                      <a16:rowId xmlns:a16="http://schemas.microsoft.com/office/drawing/2014/main" val="10004"/>
                    </a:ext>
                  </a:extLst>
                </a:tr>
                <a:tr h="815350">
                  <a:tc>
                    <a:txBody>
                      <a:bodyPr/>
                      <a:lstStyle/>
                      <a:p>
                        <a:pPr defTabSz="1219200">
                          <a:defRPr sz="1800"/>
                        </a:pPr>
                        <a:r>
                          <a:rPr sz="1300" b="1" dirty="0">
                            <a:solidFill>
                              <a:srgbClr val="FFFFFF"/>
                            </a:solidFill>
                            <a:latin typeface="Greycliff CF"/>
                            <a:ea typeface="Greycliff CF"/>
                            <a:cs typeface="Greycliff CF"/>
                            <a:sym typeface="Greycliff CF"/>
                          </a:rPr>
                          <a:t>Positive </a:t>
                        </a:r>
                        <a:r>
                          <a:rPr lang="en-GB" sz="1300" b="1" dirty="0">
                            <a:solidFill>
                              <a:srgbClr val="FFFFFF"/>
                            </a:solidFill>
                            <a:latin typeface="Greycliff CF"/>
                            <a:ea typeface="Greycliff CF"/>
                            <a:cs typeface="Greycliff CF"/>
                            <a:sym typeface="Greycliff CF"/>
                          </a:rPr>
                          <a:t>a</a:t>
                        </a:r>
                        <a:r>
                          <a:rPr sz="1300" b="1" dirty="0" err="1">
                            <a:solidFill>
                              <a:srgbClr val="FFFFFF"/>
                            </a:solidFill>
                            <a:latin typeface="Greycliff CF"/>
                            <a:ea typeface="Greycliff CF"/>
                            <a:cs typeface="Greycliff CF"/>
                            <a:sym typeface="Greycliff CF"/>
                          </a:rPr>
                          <a:t>ttitude</a:t>
                        </a:r>
                        <a:r>
                          <a:rPr sz="1300" b="1" dirty="0">
                            <a:solidFill>
                              <a:srgbClr val="FFFFFF"/>
                            </a:solidFill>
                            <a:latin typeface="Greycliff CF"/>
                            <a:ea typeface="Greycliff CF"/>
                            <a:cs typeface="Greycliff CF"/>
                            <a:sym typeface="Greycliff CF"/>
                          </a:rPr>
                          <a:t> and </a:t>
                        </a:r>
                        <a:r>
                          <a:rPr lang="en-GB" sz="1300" b="1" dirty="0">
                            <a:solidFill>
                              <a:srgbClr val="FFFFFF"/>
                            </a:solidFill>
                            <a:latin typeface="Greycliff CF"/>
                            <a:ea typeface="Greycliff CF"/>
                            <a:cs typeface="Greycliff CF"/>
                            <a:sym typeface="Greycliff CF"/>
                          </a:rPr>
                          <a:t>s</a:t>
                        </a:r>
                        <a:r>
                          <a:rPr sz="1300" b="1" dirty="0">
                            <a:solidFill>
                              <a:srgbClr val="FFFFFF"/>
                            </a:solidFill>
                            <a:latin typeface="Greycliff CF"/>
                            <a:ea typeface="Greycliff CF"/>
                            <a:cs typeface="Greycliff CF"/>
                            <a:sym typeface="Greycliff CF"/>
                          </a:rPr>
                          <a:t>elf-</a:t>
                        </a:r>
                        <a:r>
                          <a:rPr lang="en-GB" sz="1300" b="1" dirty="0">
                            <a:solidFill>
                              <a:srgbClr val="FFFFFF"/>
                            </a:solidFill>
                            <a:latin typeface="Greycliff CF"/>
                            <a:ea typeface="Greycliff CF"/>
                            <a:cs typeface="Greycliff CF"/>
                            <a:sym typeface="Greycliff CF"/>
                          </a:rPr>
                          <a:t>c</a:t>
                        </a:r>
                        <a:r>
                          <a:rPr sz="1300" b="1" dirty="0" err="1">
                            <a:solidFill>
                              <a:srgbClr val="FFFFFF"/>
                            </a:solidFill>
                            <a:latin typeface="Greycliff CF"/>
                            <a:ea typeface="Greycliff CF"/>
                            <a:cs typeface="Greycliff CF"/>
                            <a:sym typeface="Greycliff CF"/>
                          </a:rPr>
                          <a:t>ontrol</a:t>
                        </a:r>
                        <a:endParaRPr sz="1300" b="1" dirty="0">
                          <a:solidFill>
                            <a:srgbClr val="FFFFFF"/>
                          </a:solidFill>
                          <a:latin typeface="Greycliff CF"/>
                          <a:ea typeface="Greycliff CF"/>
                          <a:cs typeface="Greycliff CF"/>
                          <a:sym typeface="Greycliff CF"/>
                        </a:endParaRP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were often rude or aggressive towards us or each other.</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were rude or aggressive towards us or each other sometimes.</a:t>
                        </a:r>
                      </a:p>
                    </a:txBody>
                    <a:tcPr marL="45725" marR="45725" marT="45725" marB="45725" horzOverflow="overflow">
                      <a:noFill/>
                    </a:tcPr>
                  </a:tc>
                  <a:tc>
                    <a:txBody>
                      <a:bodyPr/>
                      <a:lstStyle/>
                      <a:p>
                        <a:pPr defTabSz="1219200">
                          <a:defRPr sz="1800"/>
                        </a:pPr>
                        <a:r>
                          <a:rPr sz="1200" dirty="0">
                            <a:solidFill>
                              <a:srgbClr val="FFFFFF"/>
                            </a:solidFill>
                            <a:latin typeface="Greycliff CF Medium"/>
                            <a:ea typeface="Greycliff CF Medium"/>
                            <a:cs typeface="Greycliff CF Medium"/>
                            <a:sym typeface="Greycliff CF Medium"/>
                          </a:rPr>
                          <a:t>They were generally friendly and positive during and after the game.</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were very friendly and didn’t get angry when things didn’t go well for them.</a:t>
                        </a:r>
                      </a:p>
                    </a:txBody>
                    <a:tcPr marL="45725" marR="45725" marT="45725" marB="45725" horzOverflow="overflow">
                      <a:noFill/>
                    </a:tcPr>
                  </a:tc>
                  <a:tc>
                    <a:txBody>
                      <a:bodyPr/>
                      <a:lstStyle/>
                      <a:p>
                        <a:pPr defTabSz="1219200">
                          <a:defRPr sz="1800"/>
                        </a:pPr>
                        <a:r>
                          <a:rPr sz="1200" dirty="0">
                            <a:solidFill>
                              <a:srgbClr val="FFFFFF"/>
                            </a:solidFill>
                            <a:latin typeface="Greycliff CF Medium"/>
                            <a:ea typeface="Greycliff CF Medium"/>
                            <a:cs typeface="Greycliff CF Medium"/>
                            <a:sym typeface="Greycliff CF Medium"/>
                          </a:rPr>
                          <a:t>They were very friendly and celebrated with </a:t>
                        </a:r>
                        <a:r>
                          <a:rPr lang="en-GB" sz="1200" dirty="0">
                            <a:solidFill>
                              <a:srgbClr val="FFFFFF"/>
                            </a:solidFill>
                            <a:latin typeface="Greycliff CF Medium"/>
                            <a:ea typeface="Greycliff CF Medium"/>
                            <a:cs typeface="Greycliff CF Medium"/>
                            <a:sym typeface="Greycliff CF Medium"/>
                          </a:rPr>
                          <a:t>u</a:t>
                        </a:r>
                        <a:r>
                          <a:rPr sz="1200" dirty="0">
                            <a:solidFill>
                              <a:srgbClr val="FFFFFF"/>
                            </a:solidFill>
                            <a:latin typeface="Greycliff CF Medium"/>
                            <a:ea typeface="Greycliff CF Medium"/>
                            <a:cs typeface="Greycliff CF Medium"/>
                            <a:sym typeface="Greycliff CF Medium"/>
                          </a:rPr>
                          <a:t>s when we did something well.</a:t>
                        </a:r>
                      </a:p>
                    </a:txBody>
                    <a:tcPr marL="45725" marR="45725" marT="45725" marB="45725" horzOverflow="overflow">
                      <a:noFill/>
                    </a:tcPr>
                  </a:tc>
                  <a:extLst>
                    <a:ext uri="{0D108BD9-81ED-4DB2-BD59-A6C34878D82A}">
                      <a16:rowId xmlns:a16="http://schemas.microsoft.com/office/drawing/2014/main" val="10005"/>
                    </a:ext>
                  </a:extLst>
                </a:tr>
                <a:tr h="840750">
                  <a:tc>
                    <a:txBody>
                      <a:bodyPr/>
                      <a:lstStyle/>
                      <a:p>
                        <a:pPr defTabSz="1219200">
                          <a:defRPr sz="1800"/>
                        </a:pPr>
                        <a:r>
                          <a:rPr sz="1300" b="1">
                            <a:solidFill>
                              <a:srgbClr val="FFFFFF"/>
                            </a:solidFill>
                            <a:latin typeface="Greycliff CF"/>
                            <a:ea typeface="Greycliff CF"/>
                            <a:cs typeface="Greycliff CF"/>
                            <a:sym typeface="Greycliff CF"/>
                          </a:rPr>
                          <a:t>Communication</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refused to discuss calls or got angry in discussions.</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didn’t listen to us when discussing calls.</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clearly explained their point of view and waited their turn when we spoke.</a:t>
                        </a:r>
                      </a:p>
                    </a:txBody>
                    <a:tcPr marL="45725" marR="45725" marT="45725" marB="45725" horzOverflow="overflow">
                      <a:noFill/>
                    </a:tcPr>
                  </a:tc>
                  <a:tc>
                    <a:txBody>
                      <a:bodyPr/>
                      <a:lstStyle/>
                      <a:p>
                        <a:pPr defTabSz="1219200">
                          <a:defRPr sz="1800"/>
                        </a:pPr>
                        <a:r>
                          <a:rPr sz="1200">
                            <a:solidFill>
                              <a:srgbClr val="FFFFFF"/>
                            </a:solidFill>
                            <a:latin typeface="Greycliff CF Medium"/>
                            <a:ea typeface="Greycliff CF Medium"/>
                            <a:cs typeface="Greycliff CF Medium"/>
                            <a:sym typeface="Greycliff CF Medium"/>
                          </a:rPr>
                          <a:t>They were polite during calls and provided examples to help us to understand their point of view. </a:t>
                        </a:r>
                      </a:p>
                    </a:txBody>
                    <a:tcPr marL="45725" marR="45725" marT="45725" marB="45725" horzOverflow="overflow">
                      <a:noFill/>
                    </a:tcPr>
                  </a:tc>
                  <a:tc>
                    <a:txBody>
                      <a:bodyPr/>
                      <a:lstStyle/>
                      <a:p>
                        <a:pPr defTabSz="1219200">
                          <a:defRPr sz="1800"/>
                        </a:pPr>
                        <a:r>
                          <a:rPr sz="1200" dirty="0">
                            <a:solidFill>
                              <a:srgbClr val="FFFFFF"/>
                            </a:solidFill>
                            <a:latin typeface="Greycliff CF Medium"/>
                            <a:ea typeface="Greycliff CF Medium"/>
                            <a:cs typeface="Greycliff CF Medium"/>
                            <a:sym typeface="Greycliff CF Medium"/>
                          </a:rPr>
                          <a:t>They were very polite during calls and helped us if we were struggling to explain ourselves.</a:t>
                        </a:r>
                      </a:p>
                    </a:txBody>
                    <a:tcPr marL="45725" marR="45725" marT="45725" marB="45725" horzOverflow="overflow">
                      <a:noFill/>
                    </a:tcPr>
                  </a:tc>
                  <a:extLst>
                    <a:ext uri="{0D108BD9-81ED-4DB2-BD59-A6C34878D82A}">
                      <a16:rowId xmlns:a16="http://schemas.microsoft.com/office/drawing/2014/main" val="10006"/>
                    </a:ext>
                  </a:extLst>
                </a:tr>
              </a:tbl>
            </a:graphicData>
          </a:graphic>
        </p:graphicFrame>
        <p:sp>
          <p:nvSpPr>
            <p:cNvPr id="396" name="*Revised from original WFDF document for use at Schools Dames Events Summer 2018."/>
            <p:cNvSpPr/>
            <p:nvPr/>
          </p:nvSpPr>
          <p:spPr>
            <a:xfrm>
              <a:off x="7722506" y="494024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defTabSz="1219200">
                <a:defRPr sz="800">
                  <a:solidFill>
                    <a:srgbClr val="FFFFFF"/>
                  </a:solidFill>
                  <a:latin typeface="Greycliff CF Medium"/>
                  <a:ea typeface="Greycliff CF Medium"/>
                  <a:cs typeface="Greycliff CF Medium"/>
                  <a:sym typeface="Greycliff CF Medium"/>
                </a:defRPr>
              </a:lvl1pPr>
            </a:lstStyle>
            <a:p>
              <a:r>
                <a:t>*Revised from original WFDF document for use at Schools Dames Events Summer 2018.</a:t>
              </a:r>
            </a:p>
          </p:txBody>
        </p:sp>
        <p:sp>
          <p:nvSpPr>
            <p:cNvPr id="397" name="Score"/>
            <p:cNvSpPr/>
            <p:nvPr/>
          </p:nvSpPr>
          <p:spPr>
            <a:xfrm>
              <a:off x="6175716"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marR="70831">
                <a:lnSpc>
                  <a:spcPct val="90000"/>
                </a:lnSpc>
                <a:defRPr cap="all" spc="280">
                  <a:solidFill>
                    <a:srgbClr val="FFFFFF"/>
                  </a:solidFill>
                  <a:latin typeface="Greycliff CF"/>
                  <a:ea typeface="Greycliff CF"/>
                  <a:cs typeface="Greycliff CF"/>
                  <a:sym typeface="Greycliff CF"/>
                </a:defRPr>
              </a:lvl1pPr>
            </a:lstStyle>
            <a:p>
              <a:pPr>
                <a:defRPr sz="4000" b="1" cap="none" spc="0"/>
              </a:pPr>
              <a:r>
                <a:rPr sz="1400" b="0" cap="all" spc="280" dirty="0"/>
                <a:t>Score</a:t>
              </a:r>
            </a:p>
          </p:txBody>
        </p:sp>
        <p:sp>
          <p:nvSpPr>
            <p:cNvPr id="398" name="Category"/>
            <p:cNvSpPr/>
            <p:nvPr/>
          </p:nvSpPr>
          <p:spPr>
            <a:xfrm flipV="1">
              <a:off x="-1" y="239413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marR="70831">
                <a:lnSpc>
                  <a:spcPct val="90000"/>
                </a:lnSpc>
                <a:defRPr cap="all" spc="280">
                  <a:solidFill>
                    <a:srgbClr val="FFFFFF"/>
                  </a:solidFill>
                  <a:latin typeface="Greycliff CF"/>
                  <a:ea typeface="Greycliff CF"/>
                  <a:cs typeface="Greycliff CF"/>
                  <a:sym typeface="Greycliff CF"/>
                </a:defRPr>
              </a:lvl1pPr>
            </a:lstStyle>
            <a:p>
              <a:pPr>
                <a:defRPr sz="4000" b="1" cap="none" spc="0"/>
              </a:pPr>
              <a:endParaRPr sz="1400" b="0" cap="all" spc="280" dirty="0"/>
            </a:p>
          </p:txBody>
        </p:sp>
      </p:grpSp>
      <p:grpSp>
        <p:nvGrpSpPr>
          <p:cNvPr id="405" name="Group"/>
          <p:cNvGrpSpPr/>
          <p:nvPr/>
        </p:nvGrpSpPr>
        <p:grpSpPr>
          <a:xfrm>
            <a:off x="487643" y="6126029"/>
            <a:ext cx="3226595" cy="564075"/>
            <a:chOff x="0" y="0"/>
            <a:chExt cx="3226595" cy="564073"/>
          </a:xfrm>
        </p:grpSpPr>
        <p:grpSp>
          <p:nvGrpSpPr>
            <p:cNvPr id="402" name="Group"/>
            <p:cNvGrpSpPr/>
            <p:nvPr/>
          </p:nvGrpSpPr>
          <p:grpSpPr>
            <a:xfrm>
              <a:off x="1814365" y="933"/>
              <a:ext cx="1412230" cy="563140"/>
              <a:chOff x="0" y="0"/>
              <a:chExt cx="1412227" cy="563138"/>
            </a:xfrm>
          </p:grpSpPr>
          <p:sp>
            <p:nvSpPr>
              <p:cNvPr id="400" name="Delivered by"/>
              <p:cNvSpPr txBox="1"/>
              <p:nvPr/>
            </p:nvSpPr>
            <p:spPr>
              <a:xfrm>
                <a:off x="1567" y="0"/>
                <a:ext cx="1126413" cy="245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noAutofit/>
              </a:bodyPr>
              <a:lstStyle>
                <a:lvl1pPr marR="94441" defTabSz="1219200">
                  <a:defRPr sz="800" i="1" spc="48">
                    <a:solidFill>
                      <a:srgbClr val="FFFFFF"/>
                    </a:solidFill>
                    <a:latin typeface="Avenir Light"/>
                    <a:ea typeface="Avenir Light"/>
                    <a:cs typeface="Avenir Light"/>
                    <a:sym typeface="Avenir Light"/>
                  </a:defRPr>
                </a:lvl1pPr>
              </a:lstStyle>
              <a:p>
                <a:r>
                  <a:t>Delivered by</a:t>
                </a:r>
              </a:p>
            </p:txBody>
          </p:sp>
          <p:pic>
            <p:nvPicPr>
              <p:cNvPr id="401" name="Image" descr="Image"/>
              <p:cNvPicPr>
                <a:picLocks noChangeAspect="1"/>
              </p:cNvPicPr>
              <p:nvPr/>
            </p:nvPicPr>
            <p:blipFill>
              <a:blip r:embed="rId3"/>
              <a:stretch>
                <a:fillRect/>
              </a:stretch>
            </p:blipFill>
            <p:spPr>
              <a:xfrm>
                <a:off x="0" y="211360"/>
                <a:ext cx="1412227" cy="351778"/>
              </a:xfrm>
              <a:prstGeom prst="rect">
                <a:avLst/>
              </a:prstGeom>
              <a:ln w="12700" cap="flat">
                <a:noFill/>
                <a:miter lim="400000"/>
              </a:ln>
              <a:effectLst/>
            </p:spPr>
          </p:pic>
        </p:grpSp>
        <p:pic>
          <p:nvPicPr>
            <p:cNvPr id="403" name="Google Shape;64;p1" descr="Google Shape;64;p1"/>
            <p:cNvPicPr>
              <a:picLocks noChangeAspect="1"/>
            </p:cNvPicPr>
            <p:nvPr/>
          </p:nvPicPr>
          <p:blipFill>
            <a:blip r:embed="rId4"/>
            <a:stretch>
              <a:fillRect/>
            </a:stretch>
          </p:blipFill>
          <p:spPr>
            <a:xfrm>
              <a:off x="0" y="0"/>
              <a:ext cx="1611835" cy="495409"/>
            </a:xfrm>
            <a:prstGeom prst="rect">
              <a:avLst/>
            </a:prstGeom>
            <a:ln w="12700" cap="flat">
              <a:noFill/>
              <a:miter lim="400000"/>
            </a:ln>
            <a:effectLst/>
          </p:spPr>
        </p:pic>
        <p:sp>
          <p:nvSpPr>
            <p:cNvPr id="404" name="Group"/>
            <p:cNvSpPr/>
            <p:nvPr/>
          </p:nvSpPr>
          <p:spPr>
            <a:xfrm flipV="1">
              <a:off x="1696745" y="88468"/>
              <a:ext cx="1" cy="426721"/>
            </a:xfrm>
            <a:prstGeom prst="line">
              <a:avLst/>
            </a:prstGeom>
            <a:noFill/>
            <a:ln w="3175" cap="flat">
              <a:solidFill>
                <a:srgbClr val="FFFFFF">
                  <a:alpha val="59075"/>
                </a:srgbClr>
              </a:solidFill>
              <a:prstDash val="sysDot"/>
              <a:miter lim="400000"/>
            </a:ln>
            <a:effectLst>
              <a:outerShdw blurRad="50800" dist="25400" dir="5400000" rotWithShape="0">
                <a:srgbClr val="000000">
                  <a:alpha val="38000"/>
                </a:srgbClr>
              </a:outerShdw>
            </a:effectLst>
          </p:spPr>
          <p:txBody>
            <a:bodyPr wrap="square" lIns="60959" tIns="60959" rIns="60959" bIns="60959" numCol="1" anchor="t">
              <a:noAutofit/>
            </a:bodyPr>
            <a:lstStyle/>
            <a:p>
              <a:pPr defTabSz="1219200">
                <a:defRPr sz="1800">
                  <a:solidFill>
                    <a:srgbClr val="101820"/>
                  </a:solidFill>
                </a:defRPr>
              </a:pPr>
              <a:endParaRPr/>
            </a:p>
          </p:txBody>
        </p:sp>
      </p:grpSp>
      <p:pic>
        <p:nvPicPr>
          <p:cNvPr id="406" name="Image" descr="Image"/>
          <p:cNvPicPr>
            <a:picLocks noChangeAspect="1"/>
          </p:cNvPicPr>
          <p:nvPr/>
        </p:nvPicPr>
        <p:blipFill>
          <a:blip r:embed="rId5"/>
          <a:stretch>
            <a:fillRect/>
          </a:stretch>
        </p:blipFill>
        <p:spPr>
          <a:xfrm>
            <a:off x="11105907" y="6340968"/>
            <a:ext cx="835417" cy="321018"/>
          </a:xfrm>
          <a:prstGeom prst="rect">
            <a:avLst/>
          </a:prstGeom>
          <a:ln w="12700">
            <a:miter lim="400000"/>
          </a:ln>
        </p:spPr>
      </p:pic>
      <p:sp>
        <p:nvSpPr>
          <p:cNvPr id="2" name="TextBox 1">
            <a:extLst>
              <a:ext uri="{FF2B5EF4-FFF2-40B4-BE49-F238E27FC236}">
                <a16:creationId xmlns:a16="http://schemas.microsoft.com/office/drawing/2014/main" id="{48EE0F24-E39D-4AA2-904B-14580270E389}"/>
              </a:ext>
            </a:extLst>
          </p:cNvPr>
          <p:cNvSpPr txBox="1"/>
          <p:nvPr/>
        </p:nvSpPr>
        <p:spPr>
          <a:xfrm rot="16200000">
            <a:off x="-1062402" y="2879777"/>
            <a:ext cx="1823839"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en-US" dirty="0">
                <a:solidFill>
                  <a:schemeClr val="bg1"/>
                </a:solidFill>
                <a:latin typeface="Greycliff CF"/>
              </a:rPr>
              <a:t>CATEGORY</a:t>
            </a:r>
            <a:endParaRPr kumimoji="0" lang="en-GB" sz="1400" b="0" i="0" u="none" strike="noStrike" cap="none" spc="0" normalizeH="0" baseline="0" dirty="0">
              <a:ln>
                <a:noFill/>
              </a:ln>
              <a:solidFill>
                <a:schemeClr val="bg1"/>
              </a:solidFill>
              <a:effectLst/>
              <a:uFillTx/>
              <a:latin typeface="Greycliff CF"/>
              <a:sym typeface="Arial"/>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3" ma:contentTypeDescription="Create a new document." ma:contentTypeScope="" ma:versionID="5934bec3fcb828db2262d7a84854eb5c">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2a8552d0b3d08fc1d9db147152a63dfc"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AD1347-62C2-4A65-81FB-DCE92EB7CA1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5B43CCE-979C-4186-ADC0-FBA75F6F4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C2E39-C7F8-4A36-834A-52EF569AE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TotalTime>
  <Words>2943</Words>
  <Application>Microsoft Office PowerPoint</Application>
  <PresentationFormat>Widescreen</PresentationFormat>
  <Paragraphs>434</Paragraphs>
  <Slides>29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Light</vt:lpstr>
      <vt:lpstr>Calibri</vt:lpstr>
      <vt:lpstr>Greycliff CF</vt:lpstr>
      <vt:lpstr>Greycliff CF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Megan Cliff</cp:lastModifiedBy>
  <cp:revision>36</cp:revision>
  <dcterms:modified xsi:type="dcterms:W3CDTF">2021-06-18T14:07:30Z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