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74" r:id="rId3"/>
    <p:sldId id="257" r:id="rId4"/>
    <p:sldId id="259" r:id="rId5"/>
    <p:sldId id="260" r:id="rId6"/>
    <p:sldId id="261" r:id="rId7"/>
    <p:sldId id="269" r:id="rId8"/>
    <p:sldId id="270" r:id="rId9"/>
    <p:sldId id="268" r:id="rId10"/>
    <p:sldId id="272" r:id="rId11"/>
    <p:sldId id="271" r:id="rId12"/>
    <p:sldId id="278" r:id="rId13"/>
    <p:sldId id="27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D6BC5B"/>
    <a:srgbClr val="CC006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5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9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EECEB-1423-4E1C-8E89-6F2713D6E396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D978F-1F25-4876-9CD8-9713A3B66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030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7318-754C-4C3C-BBB2-D503CBF393F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1AA2-DB46-4267-B050-872269FB9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60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7318-754C-4C3C-BBB2-D503CBF393F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1AA2-DB46-4267-B050-872269FB9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35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7318-754C-4C3C-BBB2-D503CBF393F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1AA2-DB46-4267-B050-872269FB9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740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AL Nexus Resour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901B2B-54E0-42C5-947F-48826F0C3351}"/>
              </a:ext>
            </a:extLst>
          </p:cNvPr>
          <p:cNvSpPr/>
          <p:nvPr userDrawn="1"/>
        </p:nvSpPr>
        <p:spPr>
          <a:xfrm>
            <a:off x="0" y="6147054"/>
            <a:ext cx="12192000" cy="710946"/>
          </a:xfrm>
          <a:prstGeom prst="rect">
            <a:avLst/>
          </a:prstGeom>
          <a:solidFill>
            <a:srgbClr val="FBF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AB20E3-CF5C-4EF4-8440-6F8EF7BA2A6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3240" y="1837029"/>
            <a:ext cx="4163332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000" b="0">
                <a:solidFill>
                  <a:srgbClr val="5659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add title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1548C47B-9673-44AF-A16F-4FE419CD3C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240" y="732441"/>
            <a:ext cx="10515600" cy="59093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600" b="0" i="0">
                <a:solidFill>
                  <a:srgbClr val="5659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Click to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58E9F468-F34E-4BC9-9E41-BFDDF30FE9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60950" y="6270743"/>
            <a:ext cx="6610350" cy="4635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EAL Nexus-free  downloadable teaching materials https://bell-foundation.org.uk</a:t>
            </a:r>
          </a:p>
          <a:p>
            <a:r>
              <a:rPr lang="en-GB"/>
              <a:t>© Bell education Trust 2020. This resource was originally developed by A.Surname and has been adapted for EAL Nexus.</a:t>
            </a:r>
            <a:endParaRPr lang="en-GB" dirty="0"/>
          </a:p>
        </p:txBody>
      </p:sp>
      <p:pic>
        <p:nvPicPr>
          <p:cNvPr id="10" name="Image 8">
            <a:extLst>
              <a:ext uri="{FF2B5EF4-FFF2-40B4-BE49-F238E27FC236}">
                <a16:creationId xmlns:a16="http://schemas.microsoft.com/office/drawing/2014/main" id="{E84A37BE-6864-714B-A6F2-D363D29CD5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651" y="6270743"/>
            <a:ext cx="1049691" cy="463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393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4965" y="3"/>
            <a:ext cx="11520491" cy="48582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4722874"/>
            <a:ext cx="12192000" cy="213512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965" y="4858291"/>
            <a:ext cx="10363200" cy="80411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78544" y="6021288"/>
            <a:ext cx="3066912" cy="56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10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34AC5-4D95-CE4C-B523-5098A1A61050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E7EA-5389-C843-A55C-5AC7CEA933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14685"/>
            <a:ext cx="12192000" cy="64331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64205" y="6309323"/>
            <a:ext cx="2218195" cy="41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973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AL Nexus Resour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901B2B-54E0-42C5-947F-48826F0C3351}"/>
              </a:ext>
            </a:extLst>
          </p:cNvPr>
          <p:cNvSpPr/>
          <p:nvPr userDrawn="1"/>
        </p:nvSpPr>
        <p:spPr>
          <a:xfrm>
            <a:off x="0" y="6147054"/>
            <a:ext cx="12192000" cy="710946"/>
          </a:xfrm>
          <a:prstGeom prst="rect">
            <a:avLst/>
          </a:prstGeom>
          <a:solidFill>
            <a:srgbClr val="FBF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AB20E3-CF5C-4EF4-8440-6F8EF7BA2A6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3240" y="1837029"/>
            <a:ext cx="4163332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000" b="0">
                <a:solidFill>
                  <a:srgbClr val="5659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add title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1548C47B-9673-44AF-A16F-4FE419CD3C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240" y="732441"/>
            <a:ext cx="10515600" cy="59093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600" b="0" i="0">
                <a:solidFill>
                  <a:srgbClr val="5659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Click to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58E9F468-F34E-4BC9-9E41-BFDDF30FE9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60950" y="6270743"/>
            <a:ext cx="6610350" cy="4635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EAL Nexus-free  downloadable teaching materials https://bell-foundation.org.uk</a:t>
            </a:r>
          </a:p>
          <a:p>
            <a:r>
              <a:rPr lang="en-GB"/>
              <a:t>© Bell education Trust 2020. This resource was originally developed by A.Surname and has been adapted for EAL Nexus.</a:t>
            </a:r>
            <a:endParaRPr lang="en-GB" dirty="0"/>
          </a:p>
        </p:txBody>
      </p:sp>
      <p:pic>
        <p:nvPicPr>
          <p:cNvPr id="10" name="Image 8">
            <a:extLst>
              <a:ext uri="{FF2B5EF4-FFF2-40B4-BE49-F238E27FC236}">
                <a16:creationId xmlns:a16="http://schemas.microsoft.com/office/drawing/2014/main" id="{E84A37BE-6864-714B-A6F2-D363D29CD5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651" y="6270743"/>
            <a:ext cx="1049691" cy="463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3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7318-754C-4C3C-BBB2-D503CBF393F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1AA2-DB46-4267-B050-872269FB9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36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7318-754C-4C3C-BBB2-D503CBF393F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1AA2-DB46-4267-B050-872269FB9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12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7318-754C-4C3C-BBB2-D503CBF393F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1AA2-DB46-4267-B050-872269FB9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58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7318-754C-4C3C-BBB2-D503CBF393F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1AA2-DB46-4267-B050-872269FB9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92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7318-754C-4C3C-BBB2-D503CBF393F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1AA2-DB46-4267-B050-872269FB9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99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7318-754C-4C3C-BBB2-D503CBF393F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1AA2-DB46-4267-B050-872269FB9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37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7318-754C-4C3C-BBB2-D503CBF393F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1AA2-DB46-4267-B050-872269FB9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45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7318-754C-4C3C-BBB2-D503CBF393F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1AA2-DB46-4267-B050-872269FB9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05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77318-754C-4C3C-BBB2-D503CBF393F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51AA2-DB46-4267-B050-872269FB9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4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34AC5-4D95-CE4C-B523-5098A1A61050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9E7EA-5389-C843-A55C-5AC7CEA93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4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users/falkenpost-1987955/" TargetMode="External"/><Relationship Id="rId3" Type="http://schemas.openxmlformats.org/officeDocument/2006/relationships/hyperlink" Target="https://pixabay.com/users/358611-358611/" TargetMode="External"/><Relationship Id="rId7" Type="http://schemas.openxmlformats.org/officeDocument/2006/relationships/hyperlink" Target="https://pixabay.com/photos/desert-dunes-algodones-dunes-1654439/" TargetMode="External"/><Relationship Id="rId2" Type="http://schemas.openxmlformats.org/officeDocument/2006/relationships/hyperlink" Target="https://pixabay.com/photos/iceberg-antarctica-polar-blue-ice-404966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pixabay.com/users/clker-free-vector-images-3736/" TargetMode="External"/><Relationship Id="rId5" Type="http://schemas.openxmlformats.org/officeDocument/2006/relationships/hyperlink" Target="https://pixabay.com/vectors/camel-pyramid-travel-hump-desert-48307/" TargetMode="External"/><Relationship Id="rId10" Type="http://schemas.openxmlformats.org/officeDocument/2006/relationships/hyperlink" Target="https://pixabay.com/vectors/snowflake-christmas-winter-flake-29366/" TargetMode="External"/><Relationship Id="rId4" Type="http://schemas.openxmlformats.org/officeDocument/2006/relationships/hyperlink" Target="https://pixabay.com/service/license/" TargetMode="External"/><Relationship Id="rId9" Type="http://schemas.openxmlformats.org/officeDocument/2006/relationships/hyperlink" Target="https://pixabay.com/vectors/bear-cub-animal-fur-polar-baby-30787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users/davidrockdesign-2595351/" TargetMode="External"/><Relationship Id="rId2" Type="http://schemas.openxmlformats.org/officeDocument/2006/relationships/hyperlink" Target="https://pixabay.com/illustrations/sun-astro-vector-ray-lights-1789653/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pixabay.com/service/licens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27E47E-70B6-451E-92E3-4CD4BAE8DD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72993"/>
              </p:ext>
            </p:extLst>
          </p:nvPr>
        </p:nvGraphicFramePr>
        <p:xfrm>
          <a:off x="2663541" y="1929489"/>
          <a:ext cx="6864917" cy="2999021"/>
        </p:xfrm>
        <a:graphic>
          <a:graphicData uri="http://schemas.openxmlformats.org/drawingml/2006/table">
            <a:tbl>
              <a:tblPr firstRow="1" bandRow="1"/>
              <a:tblGrid>
                <a:gridCol w="2089681">
                  <a:extLst>
                    <a:ext uri="{9D8B030D-6E8A-4147-A177-3AD203B41FA5}">
                      <a16:colId xmlns:a16="http://schemas.microsoft.com/office/drawing/2014/main" val="1286923087"/>
                    </a:ext>
                  </a:extLst>
                </a:gridCol>
                <a:gridCol w="4775236">
                  <a:extLst>
                    <a:ext uri="{9D8B030D-6E8A-4147-A177-3AD203B41FA5}">
                      <a16:colId xmlns:a16="http://schemas.microsoft.com/office/drawing/2014/main" val="1646777964"/>
                    </a:ext>
                  </a:extLst>
                </a:gridCol>
              </a:tblGrid>
              <a:tr h="67634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Beginners’ version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84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989100"/>
                  </a:ext>
                </a:extLst>
              </a:tr>
              <a:tr h="580670">
                <a:tc gridSpan="2">
                  <a:txBody>
                    <a:bodyPr/>
                    <a:lstStyle/>
                    <a:p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Adaptation to different habitats</a:t>
                      </a:r>
                      <a:endParaRPr lang="en-GB" sz="24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010815"/>
                  </a:ext>
                </a:extLst>
              </a:tr>
              <a:tr h="58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Subject(s):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 and Geography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930116"/>
                  </a:ext>
                </a:extLst>
              </a:tr>
              <a:tr h="58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 Stage: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KS3, KS4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631289"/>
                  </a:ext>
                </a:extLst>
              </a:tr>
              <a:tr h="58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Topic: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Adaptation to different habitats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26118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3902EE1-F798-4BE5-8432-0831CA2AF58B}"/>
              </a:ext>
            </a:extLst>
          </p:cNvPr>
          <p:cNvSpPr txBox="1"/>
          <p:nvPr/>
        </p:nvSpPr>
        <p:spPr>
          <a:xfrm>
            <a:off x="534989" y="727788"/>
            <a:ext cx="55610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EAL Nexus Resource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175523-4DDD-48CD-8AFB-649661FABD3E}"/>
              </a:ext>
            </a:extLst>
          </p:cNvPr>
          <p:cNvSpPr txBox="1"/>
          <p:nvPr/>
        </p:nvSpPr>
        <p:spPr>
          <a:xfrm>
            <a:off x="6480458" y="6317050"/>
            <a:ext cx="562331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Bell Educational Trust 2020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resource was originally developed by Alison Fisher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has been adapted for EAL Nexus. 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004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710794"/>
              </p:ext>
            </p:extLst>
          </p:nvPr>
        </p:nvGraphicFramePr>
        <p:xfrm>
          <a:off x="378824" y="1894115"/>
          <a:ext cx="11416937" cy="4329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14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my sentences I have written about: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rgbClr val="003300"/>
                          </a:solidFill>
                          <a:effectLst/>
                          <a:latin typeface="+mn-lt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GB" sz="2800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 or </a:t>
                      </a:r>
                      <a:r>
                        <a:rPr lang="en-GB" sz="2800" dirty="0">
                          <a:solidFill>
                            <a:srgbClr val="003300"/>
                          </a:solidFill>
                          <a:effectLst/>
                          <a:latin typeface="+mn-lt"/>
                          <a:sym typeface="Wingdings" panose="05000000000000000000" pitchFamily="2" charset="2"/>
                        </a:rPr>
                        <a:t></a:t>
                      </a:r>
                      <a:endParaRPr lang="en-GB" sz="2800" dirty="0">
                        <a:solidFill>
                          <a:srgbClr val="0033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66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80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desert and the Arctic using at least four of the words from my list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2800" dirty="0">
                        <a:solidFill>
                          <a:srgbClr val="0033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94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80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 least three adaptations for the polar bear and the camel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2800" dirty="0">
                        <a:solidFill>
                          <a:srgbClr val="0033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94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80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reasons for the adaptations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2800" dirty="0">
                        <a:solidFill>
                          <a:srgbClr val="0033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41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800" b="1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 </a:t>
                      </a:r>
                      <a:r>
                        <a:rPr lang="en-GB" sz="2800" b="1" kern="120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least one adaptation that is the same and two that are different for the camel and the polar bear using some of these words</a:t>
                      </a:r>
                      <a:r>
                        <a:rPr lang="en-GB" sz="2800" b="1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: the same </a:t>
                      </a:r>
                      <a:r>
                        <a:rPr lang="en-GB" sz="280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as/unlike/both/as well as/different from/but/although/and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2800" dirty="0">
                        <a:solidFill>
                          <a:srgbClr val="0033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78825" y="365126"/>
            <a:ext cx="11416937" cy="1163229"/>
          </a:xfrm>
          <a:solidFill>
            <a:srgbClr val="00CC00"/>
          </a:solidFill>
          <a:ln>
            <a:solidFill>
              <a:srgbClr val="00CC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>
                <a:solidFill>
                  <a:schemeClr val="accent6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Check your work</a:t>
            </a:r>
            <a:endParaRPr lang="en-GB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273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E175523-4DDD-48CD-8AFB-649661FABD3E}"/>
              </a:ext>
            </a:extLst>
          </p:cNvPr>
          <p:cNvSpPr txBox="1"/>
          <p:nvPr/>
        </p:nvSpPr>
        <p:spPr>
          <a:xfrm>
            <a:off x="6480458" y="6317050"/>
            <a:ext cx="562331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Bell Educational Trust 2020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resource was originally developed by Alison Fisher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has been adapted for EAL Nexus. 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FED6E5-6A0E-4BF2-9FB7-83475B9AE15A}"/>
              </a:ext>
            </a:extLst>
          </p:cNvPr>
          <p:cNvSpPr txBox="1">
            <a:spLocks/>
          </p:cNvSpPr>
          <p:nvPr/>
        </p:nvSpPr>
        <p:spPr>
          <a:xfrm>
            <a:off x="1909614" y="288457"/>
            <a:ext cx="8229600" cy="3460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7">
              <a:defRPr/>
            </a:pPr>
            <a:r>
              <a:rPr lang="en-GB" sz="2000" b="1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Appendix – Images in this resource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BDA7CC-E3DD-4E33-B2A6-77E1BA3889D4}"/>
              </a:ext>
            </a:extLst>
          </p:cNvPr>
          <p:cNvSpPr txBox="1"/>
          <p:nvPr/>
        </p:nvSpPr>
        <p:spPr>
          <a:xfrm>
            <a:off x="1888926" y="838627"/>
            <a:ext cx="82296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Iceberg - Antarctica</a:t>
            </a:r>
          </a:p>
          <a:p>
            <a:pPr defTabSz="914377">
              <a:defRPr/>
            </a:pP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description (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https://pixabay.com/photos/iceberg-antarctica-polar-blue-ice-404966/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defTabSz="914377">
              <a:defRPr/>
            </a:pP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358611 (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https://pixabay.com/users/358611-358611/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defTabSz="457189">
              <a:defRPr/>
            </a:pP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under </a:t>
            </a:r>
            <a:r>
              <a:rPr lang="en-GB" sz="1400" dirty="0" err="1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Pixabay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License. For more information see 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https://pixabay.com/service/license/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457189">
              <a:defRPr/>
            </a:pPr>
            <a:endParaRPr lang="en-GB" sz="1400" kern="0" dirty="0">
              <a:solidFill>
                <a:srgbClr val="4958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377">
              <a:defRPr/>
            </a:pP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Camel - Pyramid</a:t>
            </a:r>
          </a:p>
          <a:p>
            <a:pPr defTabSz="914377">
              <a:defRPr/>
            </a:pP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description (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https://pixabay.com/vectors/camel-pyramid-travel-hump-desert-48307/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defTabSz="914377">
              <a:defRPr/>
            </a:pP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GB" sz="1400" kern="0" dirty="0" err="1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Clker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-Free-Vector-Images (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https://pixabay.com/users/clker-free-vector-images-3736/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defTabSz="457189">
              <a:defRPr/>
            </a:pP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under </a:t>
            </a:r>
            <a:r>
              <a:rPr lang="en-GB" sz="1400" dirty="0" err="1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Pixabay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License. For more information see 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https://pixabay.com/service/license/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914377">
              <a:defRPr/>
            </a:pPr>
            <a:endParaRPr lang="en-GB" sz="1400" kern="0" dirty="0">
              <a:solidFill>
                <a:srgbClr val="4958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377">
              <a:defRPr/>
            </a:pP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Desert - Dunes</a:t>
            </a:r>
          </a:p>
          <a:p>
            <a:pPr defTabSz="914377">
              <a:defRPr/>
            </a:pP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description (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https://pixabay.com/photos/desert-dunes-algodones-dunes-1654439/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defTabSz="914377">
              <a:defRPr/>
            </a:pP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GB" sz="1400" kern="0" dirty="0" err="1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Falkenpost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https://pixabay.com/users/falkenpost-1987955/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defTabSz="457189">
              <a:defRPr/>
            </a:pP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under </a:t>
            </a:r>
            <a:r>
              <a:rPr lang="en-GB" sz="1400" dirty="0" err="1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Pixabay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License. For more information see 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https://pixabay.com/service/license/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457189">
              <a:defRPr/>
            </a:pPr>
            <a:endParaRPr lang="en-GB" sz="1400" dirty="0">
              <a:solidFill>
                <a:srgbClr val="4958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377">
              <a:defRPr/>
            </a:pP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Bear - Cub</a:t>
            </a:r>
          </a:p>
          <a:p>
            <a:pPr defTabSz="914377">
              <a:defRPr/>
            </a:pP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description (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https://pixabay.com/vectors/bear-cub-animal-fur-polar-baby-30787/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defTabSz="914377">
              <a:defRPr/>
            </a:pP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GB" sz="1400" kern="0" dirty="0" err="1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Clker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-Free-Vector-Images (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https://pixabay.com/users/clker-free-vector-images-3736/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defTabSz="457189">
              <a:defRPr/>
            </a:pP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under </a:t>
            </a:r>
            <a:r>
              <a:rPr lang="en-GB" sz="1400" dirty="0" err="1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Pixabay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License. For more information see 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https://pixabay.com/service/license/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457189">
              <a:defRPr/>
            </a:pPr>
            <a:endParaRPr lang="en-GB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377">
              <a:defRPr/>
            </a:pP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Snowflake - Christmas</a:t>
            </a:r>
          </a:p>
          <a:p>
            <a:pPr defTabSz="914377">
              <a:defRPr/>
            </a:pP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description (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https://pixabay.com/vectors/snowflake-christmas-winter-flake-29366/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defTabSz="914377">
              <a:defRPr/>
            </a:pP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GB" sz="1400" kern="0" dirty="0" err="1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Clker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-Free-Vector-Images (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https://pixabay.com/users/clker-free-vector-images-3736/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defTabSz="457189">
              <a:defRPr/>
            </a:pP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under </a:t>
            </a:r>
            <a:r>
              <a:rPr lang="en-GB" sz="1400" dirty="0" err="1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Pixabay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License. For more information see 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https://pixabay.com/service/license/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457189">
              <a:defRPr/>
            </a:pPr>
            <a:endParaRPr lang="en-GB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555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E175523-4DDD-48CD-8AFB-649661FABD3E}"/>
              </a:ext>
            </a:extLst>
          </p:cNvPr>
          <p:cNvSpPr txBox="1"/>
          <p:nvPr/>
        </p:nvSpPr>
        <p:spPr>
          <a:xfrm>
            <a:off x="6480458" y="6317050"/>
            <a:ext cx="562331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Bell Educational Trust 2020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resource was originally developed by Alison Fisher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has been adapted for EAL Nexus. 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A38A19-E64C-43E2-81C6-7B320BCB4363}"/>
              </a:ext>
            </a:extLst>
          </p:cNvPr>
          <p:cNvSpPr txBox="1"/>
          <p:nvPr/>
        </p:nvSpPr>
        <p:spPr>
          <a:xfrm>
            <a:off x="2365658" y="47467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Sun - Astro</a:t>
            </a:r>
          </a:p>
          <a:p>
            <a:pPr defTabSz="914377">
              <a:defRPr/>
            </a:pP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description (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https://pixabay.com/illustrations/sun-astro-vector-ray-lights-1789653/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defTabSz="914377">
              <a:defRPr/>
            </a:pP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GB" sz="1400" kern="0" dirty="0" err="1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DavidRockDesign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https://pixabay.com/users/davidrockdesign-2595351/</a:t>
            </a:r>
            <a:r>
              <a:rPr lang="en-GB" sz="1400" kern="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defTabSz="457189">
              <a:defRPr/>
            </a:pP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under </a:t>
            </a:r>
            <a:r>
              <a:rPr lang="en-GB" sz="1400" dirty="0" err="1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Pixabay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License. For more information see 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https://pixabay.com/service/license/</a:t>
            </a:r>
            <a:r>
              <a:rPr lang="en-GB" sz="14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132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CC00"/>
          </a:solidFill>
          <a:ln>
            <a:solidFill>
              <a:srgbClr val="00CC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Adaptations to different habitats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26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54" y="72423"/>
            <a:ext cx="10745759" cy="1166853"/>
          </a:xfrm>
          <a:solidFill>
            <a:srgbClr val="00CC00"/>
          </a:solidFill>
          <a:ln>
            <a:solidFill>
              <a:srgbClr val="00CC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Differences between the Arctic and the desert</a:t>
            </a:r>
            <a:br>
              <a:rPr lang="en-GB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 the words into the correct boxes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03917" y="66697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70754" y="4242651"/>
            <a:ext cx="3674929" cy="126188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Temperature</a:t>
            </a: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0754" y="5540452"/>
            <a:ext cx="3674929" cy="89255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</a:t>
            </a: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44863" y="4242651"/>
            <a:ext cx="4154451" cy="126188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Temperature</a:t>
            </a: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44863" y="5540452"/>
            <a:ext cx="4154451" cy="892552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</a:t>
            </a: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66610" y="4350373"/>
            <a:ext cx="983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06197" y="4343449"/>
            <a:ext cx="695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hot</a:t>
            </a:r>
            <a:endParaRPr lang="en-GB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6112644" y="4321717"/>
            <a:ext cx="1281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snowy</a:t>
            </a:r>
            <a:endParaRPr lang="en-GB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5708605" y="4829518"/>
            <a:ext cx="1353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sandy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588495" y="4818042"/>
            <a:ext cx="790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49061" y="5352738"/>
            <a:ext cx="979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arid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94797" y="6005262"/>
            <a:ext cx="1799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scorching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653711" y="5361722"/>
            <a:ext cx="1462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freezing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412995" y="6005262"/>
            <a:ext cx="1251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frosty</a:t>
            </a:r>
          </a:p>
        </p:txBody>
      </p:sp>
      <p:pic>
        <p:nvPicPr>
          <p:cNvPr id="9" name="Picture 8" descr="A body of water with a mountain in the background&#10;&#10;Description automatically generated">
            <a:extLst>
              <a:ext uri="{FF2B5EF4-FFF2-40B4-BE49-F238E27FC236}">
                <a16:creationId xmlns:a16="http://schemas.microsoft.com/office/drawing/2014/main" id="{D7BCA193-C730-4C1B-B8B9-FD9A3915C9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8" t="19760" r="1" b="1353"/>
          <a:stretch/>
        </p:blipFill>
        <p:spPr>
          <a:xfrm>
            <a:off x="670754" y="1293678"/>
            <a:ext cx="5372879" cy="2888813"/>
          </a:xfrm>
          <a:prstGeom prst="rect">
            <a:avLst/>
          </a:prstGeom>
        </p:spPr>
      </p:pic>
      <p:pic>
        <p:nvPicPr>
          <p:cNvPr id="12" name="Picture 11" descr="A close up of a dune&#10;&#10;Description automatically generated">
            <a:extLst>
              <a:ext uri="{FF2B5EF4-FFF2-40B4-BE49-F238E27FC236}">
                <a16:creationId xmlns:a16="http://schemas.microsoft.com/office/drawing/2014/main" id="{865AD374-DE65-4986-AF90-1DE37A299B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41"/>
          <a:stretch/>
        </p:blipFill>
        <p:spPr>
          <a:xfrm>
            <a:off x="6090874" y="1288896"/>
            <a:ext cx="5362991" cy="28935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997280" y="3134655"/>
            <a:ext cx="3159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Desert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7025" y="3154973"/>
            <a:ext cx="26401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Arctic</a:t>
            </a:r>
          </a:p>
        </p:txBody>
      </p:sp>
      <p:pic>
        <p:nvPicPr>
          <p:cNvPr id="22" name="Picture 21" descr="A picture containing rain&#10;&#10;Description automatically generated">
            <a:extLst>
              <a:ext uri="{FF2B5EF4-FFF2-40B4-BE49-F238E27FC236}">
                <a16:creationId xmlns:a16="http://schemas.microsoft.com/office/drawing/2014/main" id="{505C80CA-119A-4D42-99D0-06D32C3C00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759" y="1374981"/>
            <a:ext cx="1721520" cy="2574235"/>
          </a:xfrm>
          <a:prstGeom prst="rect">
            <a:avLst/>
          </a:prstGeom>
        </p:spPr>
      </p:pic>
      <p:pic>
        <p:nvPicPr>
          <p:cNvPr id="24" name="Picture 23" descr="A picture containing text, room&#10;&#10;Description automatically generated">
            <a:extLst>
              <a:ext uri="{FF2B5EF4-FFF2-40B4-BE49-F238E27FC236}">
                <a16:creationId xmlns:a16="http://schemas.microsoft.com/office/drawing/2014/main" id="{E0469CDA-5769-4682-873C-64BA2009513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809" y="1535252"/>
            <a:ext cx="1993420" cy="189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31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-0.00209 L -0.31029 0.0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77" y="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7 L 0.20807 0.0592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4" y="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7037E-6 L -0.44896 0.2266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48" y="1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2.22222E-6 L 0.2823 0.1546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15" y="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1.11111E-6 L 0.35377 0.1143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82" y="5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86 -0.00417 L 0.40013 0.0766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57" y="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3026 -0.05555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30" y="-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4.07407E-6 L -0.13386 -0.0426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93" y="-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4.07407E-6 L 0.32448 -0.18936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24" y="-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8" grpId="0"/>
      <p:bldP spid="18" grpId="1"/>
      <p:bldP spid="19" grpId="0"/>
      <p:bldP spid="19" grpId="1"/>
      <p:bldP spid="21" grpId="0"/>
      <p:bldP spid="21" grpId="1"/>
      <p:bldP spid="8" grpId="0" build="allAtOnce"/>
      <p:bldP spid="25" grpId="0" build="allAtOnce"/>
      <p:bldP spid="26" grpId="0" build="allAtOnce"/>
      <p:bldP spid="28" grpId="0" build="allAtOnce"/>
      <p:bldP spid="3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734" y="72421"/>
            <a:ext cx="10626581" cy="1364491"/>
          </a:xfrm>
          <a:solidFill>
            <a:srgbClr val="00CC00"/>
          </a:solidFill>
          <a:ln>
            <a:solidFill>
              <a:srgbClr val="00CC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0033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Similarities between the 2 habitats</a:t>
            </a:r>
            <a:br>
              <a:rPr lang="en-GB" dirty="0">
                <a:solidFill>
                  <a:srgbClr val="003300"/>
                </a:solidFill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800" dirty="0">
                <a:solidFill>
                  <a:srgbClr val="0033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Put the words in the correct boxes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03917" y="66697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768747" y="4462485"/>
            <a:ext cx="2816100" cy="2369880"/>
          </a:xfrm>
          <a:prstGeom prst="rect">
            <a:avLst/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33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Climate</a:t>
            </a: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89217" y="4456091"/>
            <a:ext cx="2816100" cy="2369880"/>
          </a:xfrm>
          <a:prstGeom prst="rect">
            <a:avLst/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33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Landscape</a:t>
            </a: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6390" y="4806837"/>
            <a:ext cx="1488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trees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67755" y="5152551"/>
            <a:ext cx="2279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monotonous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56739" y="4546890"/>
            <a:ext cx="2490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harsh weather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01269" y="5521942"/>
            <a:ext cx="19890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sparse vegetation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67753" y="5798893"/>
            <a:ext cx="26327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extreme temperatures</a:t>
            </a:r>
            <a:r>
              <a:rPr lang="en-GB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pic>
        <p:nvPicPr>
          <p:cNvPr id="17" name="Picture 16" descr="A body of water with a mountain in the background&#10;&#10;Description automatically generated">
            <a:extLst>
              <a:ext uri="{FF2B5EF4-FFF2-40B4-BE49-F238E27FC236}">
                <a16:creationId xmlns:a16="http://schemas.microsoft.com/office/drawing/2014/main" id="{9432BF2C-8801-4C8E-9177-5288840763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8" t="19760" r="1" b="1353"/>
          <a:stretch/>
        </p:blipFill>
        <p:spPr>
          <a:xfrm>
            <a:off x="768747" y="1411486"/>
            <a:ext cx="5372879" cy="2968559"/>
          </a:xfrm>
          <a:prstGeom prst="rect">
            <a:avLst/>
          </a:prstGeom>
        </p:spPr>
      </p:pic>
      <p:pic>
        <p:nvPicPr>
          <p:cNvPr id="18" name="Picture 17" descr="A close up of a dune&#10;&#10;Description automatically generated">
            <a:extLst>
              <a:ext uri="{FF2B5EF4-FFF2-40B4-BE49-F238E27FC236}">
                <a16:creationId xmlns:a16="http://schemas.microsoft.com/office/drawing/2014/main" id="{FDDF3B61-1F3A-4BA0-8216-000D8A25078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41"/>
          <a:stretch/>
        </p:blipFill>
        <p:spPr>
          <a:xfrm>
            <a:off x="6161148" y="1406704"/>
            <a:ext cx="5258120" cy="296694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6C85B5F-9AC8-4937-BBD3-ACAF653F7C9B}"/>
              </a:ext>
            </a:extLst>
          </p:cNvPr>
          <p:cNvSpPr txBox="1"/>
          <p:nvPr/>
        </p:nvSpPr>
        <p:spPr>
          <a:xfrm>
            <a:off x="6118410" y="3274743"/>
            <a:ext cx="3159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Desert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D6B94DE-88EE-4425-827E-64CDD6BF8C2E}"/>
              </a:ext>
            </a:extLst>
          </p:cNvPr>
          <p:cNvSpPr txBox="1"/>
          <p:nvPr/>
        </p:nvSpPr>
        <p:spPr>
          <a:xfrm>
            <a:off x="791636" y="3315479"/>
            <a:ext cx="26401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Arctic</a:t>
            </a:r>
          </a:p>
        </p:txBody>
      </p:sp>
      <p:pic>
        <p:nvPicPr>
          <p:cNvPr id="24" name="Picture 23" descr="A picture containing rain&#10;&#10;Description automatically generated">
            <a:extLst>
              <a:ext uri="{FF2B5EF4-FFF2-40B4-BE49-F238E27FC236}">
                <a16:creationId xmlns:a16="http://schemas.microsoft.com/office/drawing/2014/main" id="{0CD03A38-CC62-4C01-A950-862F51FD40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599" y="1628797"/>
            <a:ext cx="1721520" cy="2574235"/>
          </a:xfrm>
          <a:prstGeom prst="rect">
            <a:avLst/>
          </a:prstGeom>
        </p:spPr>
      </p:pic>
      <p:pic>
        <p:nvPicPr>
          <p:cNvPr id="25" name="Picture 24" descr="A picture containing text, room&#10;&#10;Description automatically generated">
            <a:extLst>
              <a:ext uri="{FF2B5EF4-FFF2-40B4-BE49-F238E27FC236}">
                <a16:creationId xmlns:a16="http://schemas.microsoft.com/office/drawing/2014/main" id="{CBA2B998-281D-4AB5-B689-C1F33F2ACF7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809" y="1535252"/>
            <a:ext cx="1993420" cy="189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15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-0.39153 0.0432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83" y="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4.81481E-6 L 0.3957 0.0270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79" y="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1.85185E-6 L 0.27252 0.0562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68" y="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4 -0.00486 L 0.40286 0.0509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04" y="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1.85185E-6 L -0.4056 -0.0060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13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2" grpId="0"/>
      <p:bldP spid="12" grpId="1"/>
      <p:bldP spid="13" grpId="0"/>
      <p:bldP spid="13" grpId="1"/>
      <p:bldP spid="16" grpId="0"/>
      <p:bldP spid="16" grpId="1"/>
      <p:bldP spid="19" grpId="0"/>
      <p:bldP spid="1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190" y="205727"/>
            <a:ext cx="11324823" cy="890872"/>
          </a:xfrm>
          <a:solidFill>
            <a:srgbClr val="00CC00"/>
          </a:solidFill>
          <a:ln>
            <a:solidFill>
              <a:srgbClr val="00CC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0033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Match the adaptation to the correct animal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84666" y="1407924"/>
            <a:ext cx="2185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Polar bear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48881" y="1290695"/>
            <a:ext cx="1854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CC0066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Camel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8029" y="4656155"/>
            <a:ext cx="28602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transparent fur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21415" y="5403042"/>
            <a:ext cx="418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covered in blubber (fat)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4650" y="2588511"/>
            <a:ext cx="4188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fur covered soles of feet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78770" y="6100595"/>
            <a:ext cx="3247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small ears and tail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34649" y="5307576"/>
            <a:ext cx="2330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black skin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49420" y="4428180"/>
            <a:ext cx="3194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nostrils can close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315416" y="6104780"/>
            <a:ext cx="1850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large feet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1700313"/>
            <a:ext cx="2825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long eyelashes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4770" y="5823596"/>
            <a:ext cx="29254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does not sweat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3416" y="5012955"/>
            <a:ext cx="320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stores fat in hump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67277" y="3463517"/>
            <a:ext cx="1865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long legs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66321" y="3747588"/>
            <a:ext cx="1865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brown fur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92770" y="6085205"/>
            <a:ext cx="1587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thick fur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511F1533-6010-41A4-8D5D-E86B317860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08" y="2085963"/>
            <a:ext cx="2764048" cy="2245789"/>
          </a:xfrm>
          <a:prstGeom prst="rect">
            <a:avLst/>
          </a:prstGeom>
          <a:ln w="38100">
            <a:solidFill>
              <a:srgbClr val="00CC00"/>
            </a:solidFill>
          </a:ln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2714E64B-D399-4246-A9E3-251CBAE664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131" y="1960601"/>
            <a:ext cx="3352880" cy="2692783"/>
          </a:xfrm>
          <a:prstGeom prst="rect">
            <a:avLst/>
          </a:prstGeom>
          <a:ln w="38100">
            <a:solidFill>
              <a:srgbClr val="00CC00"/>
            </a:solidFill>
          </a:ln>
        </p:spPr>
      </p:pic>
    </p:spTree>
    <p:extLst>
      <p:ext uri="{BB962C8B-B14F-4D97-AF65-F5344CB8AC3E}">
        <p14:creationId xmlns:p14="http://schemas.microsoft.com/office/powerpoint/2010/main" val="102717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4" grpId="1"/>
      <p:bldP spid="16" grpId="0"/>
      <p:bldP spid="16" grpId="1"/>
      <p:bldP spid="6" grpId="0"/>
      <p:bldP spid="19" grpId="0"/>
      <p:bldP spid="20" grpId="0"/>
      <p:bldP spid="23" grpId="0"/>
      <p:bldP spid="26" grpId="0"/>
      <p:bldP spid="27" grpId="0"/>
      <p:bldP spid="27" grpId="1"/>
      <p:bldP spid="27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905052"/>
              </p:ext>
            </p:extLst>
          </p:nvPr>
        </p:nvGraphicFramePr>
        <p:xfrm>
          <a:off x="287385" y="1207475"/>
          <a:ext cx="11634985" cy="5412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009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6929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rgbClr val="003300"/>
                          </a:solidFill>
                          <a:effectLst/>
                        </a:rPr>
                        <a:t>A polar bear</a:t>
                      </a:r>
                      <a:endParaRPr lang="en-GB" sz="2800" b="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4000"/>
                      </a:srgbClr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rgbClr val="003300"/>
                          </a:solidFill>
                          <a:effectLst/>
                        </a:rPr>
                        <a:t>has</a:t>
                      </a:r>
                      <a:endParaRPr lang="en-GB" sz="2800" b="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fat in its hump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keep it warm.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9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lots of blubber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4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absorb heat.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long eyelashes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4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0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small ears and tail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rgbClr val="0033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stop water going in its nose.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8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rgbClr val="003300"/>
                          </a:solidFill>
                          <a:effectLst/>
                        </a:rPr>
                        <a:t>black skin</a:t>
                      </a:r>
                      <a:endParaRPr lang="en-GB" sz="2800" b="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4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rgbClr val="003300"/>
                          </a:solidFill>
                          <a:effectLst/>
                        </a:rPr>
                        <a:t>to help it walk on soft ground.</a:t>
                      </a:r>
                      <a:endParaRPr lang="en-GB" sz="2800" b="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739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rgbClr val="003300"/>
                          </a:solidFill>
                          <a:effectLst/>
                        </a:rPr>
                        <a:t>A camel</a:t>
                      </a:r>
                      <a:endParaRPr lang="en-GB" sz="2800" b="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4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b="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4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b="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69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rgbClr val="003300"/>
                          </a:solidFill>
                          <a:effectLst/>
                        </a:rPr>
                        <a:t>large feet</a:t>
                      </a:r>
                      <a:endParaRPr lang="en-GB" sz="2800" b="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4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rgbClr val="003300"/>
                          </a:solidFill>
                          <a:effectLst/>
                        </a:rPr>
                        <a:t>to protect it from the sun.</a:t>
                      </a:r>
                      <a:endParaRPr lang="en-GB" sz="2800" b="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4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rgbClr val="003300"/>
                          </a:solidFill>
                          <a:effectLst/>
                        </a:rPr>
                        <a:t>nostrils that can close</a:t>
                      </a:r>
                      <a:endParaRPr lang="en-GB" sz="2800" b="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4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69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rgbClr val="003300"/>
                          </a:solidFill>
                          <a:effectLst/>
                        </a:rPr>
                        <a:t>thick fur</a:t>
                      </a:r>
                      <a:endParaRPr lang="en-GB" sz="2800" b="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4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rgbClr val="003300"/>
                          </a:solidFill>
                          <a:effectLst/>
                        </a:rPr>
                        <a:t>to help when there is no water.</a:t>
                      </a:r>
                      <a:endParaRPr lang="en-GB" sz="2800" b="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53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fur</a:t>
                      </a:r>
                      <a:r>
                        <a:rPr lang="en-GB" sz="2800" b="0" baseline="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covered feet</a:t>
                      </a:r>
                      <a:endParaRPr lang="en-GB" sz="2800" b="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4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53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rgbClr val="003300"/>
                          </a:solidFill>
                          <a:effectLst/>
                        </a:rPr>
                        <a:t>does not sweat</a:t>
                      </a:r>
                      <a:endParaRPr lang="en-GB" sz="2800" b="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4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rgbClr val="003300"/>
                          </a:solidFill>
                          <a:effectLst/>
                        </a:rPr>
                        <a:t>to stop sand hurting it.</a:t>
                      </a:r>
                      <a:endParaRPr lang="en-GB" sz="2800" b="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87383" y="365127"/>
            <a:ext cx="11564648" cy="701675"/>
          </a:xfrm>
          <a:solidFill>
            <a:srgbClr val="00CC00"/>
          </a:solidFill>
          <a:ln>
            <a:solidFill>
              <a:srgbClr val="0033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800" b="1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 sentences from the table to explain the adaptations</a:t>
            </a:r>
          </a:p>
        </p:txBody>
      </p:sp>
    </p:spTree>
    <p:extLst>
      <p:ext uri="{BB962C8B-B14F-4D97-AF65-F5344CB8AC3E}">
        <p14:creationId xmlns:p14="http://schemas.microsoft.com/office/powerpoint/2010/main" val="3194568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0291"/>
          </a:xfrm>
          <a:solidFill>
            <a:srgbClr val="00CC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example sentences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53903289"/>
              </p:ext>
            </p:extLst>
          </p:nvPr>
        </p:nvGraphicFramePr>
        <p:xfrm>
          <a:off x="93785" y="1184033"/>
          <a:ext cx="6049107" cy="55952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49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95297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b="0" dirty="0">
                        <a:solidFill>
                          <a:srgbClr val="003300"/>
                        </a:solidFill>
                        <a:effectLst/>
                      </a:endParaRPr>
                    </a:p>
                    <a:p>
                      <a:pPr marL="342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b="0" dirty="0">
                          <a:solidFill>
                            <a:srgbClr val="003300"/>
                          </a:solidFill>
                          <a:effectLst/>
                        </a:rPr>
                        <a:t>A polar bear has large feet to help it walk</a:t>
                      </a:r>
                      <a:r>
                        <a:rPr lang="en-GB" sz="2800" b="0" baseline="0" dirty="0">
                          <a:solidFill>
                            <a:srgbClr val="003300"/>
                          </a:solidFill>
                          <a:effectLst/>
                        </a:rPr>
                        <a:t> on soft ground.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b="0" baseline="0" dirty="0">
                          <a:solidFill>
                            <a:srgbClr val="003300"/>
                          </a:solidFill>
                          <a:effectLst/>
                        </a:rPr>
                        <a:t>A camel </a:t>
                      </a:r>
                      <a:r>
                        <a:rPr lang="en-GB" sz="2800" b="0" dirty="0">
                          <a:solidFill>
                            <a:srgbClr val="003300"/>
                          </a:solidFill>
                          <a:effectLst/>
                        </a:rPr>
                        <a:t>has long eyelashes</a:t>
                      </a:r>
                      <a:r>
                        <a:rPr lang="en-GB" sz="2800" b="0" baseline="0" dirty="0">
                          <a:solidFill>
                            <a:srgbClr val="003300"/>
                          </a:solidFill>
                          <a:effectLst/>
                        </a:rPr>
                        <a:t> to stop sand hurting it.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b="0" baseline="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polar bear has lots of blubber to keep it warm.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b="0" baseline="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camel does not sweat to help it when there is no water.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b="0" baseline="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camel has fat in its hump to help when there is no water.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b="0" baseline="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polar bear has black skin to absorb heat.</a:t>
                      </a:r>
                    </a:p>
                  </a:txBody>
                  <a:tcPr marL="108347" marR="108347" marT="0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172199" y="1137138"/>
            <a:ext cx="5902571" cy="5720863"/>
          </a:xfrm>
          <a:solidFill>
            <a:srgbClr val="00CC00">
              <a:alpha val="3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32500" lnSpcReduction="20000"/>
          </a:bodyPr>
          <a:lstStyle/>
          <a:p>
            <a:pPr marL="342891" indent="-342891">
              <a:lnSpc>
                <a:spcPct val="115000"/>
              </a:lnSpc>
            </a:pPr>
            <a:r>
              <a:rPr lang="en-GB" sz="8600" dirty="0">
                <a:solidFill>
                  <a:srgbClr val="0033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polar bear has small ears and tail to keep it warm.</a:t>
            </a:r>
          </a:p>
          <a:p>
            <a:pPr marL="342891" indent="-342891">
              <a:lnSpc>
                <a:spcPct val="115000"/>
              </a:lnSpc>
            </a:pPr>
            <a:r>
              <a:rPr lang="en-GB" sz="8600" dirty="0">
                <a:solidFill>
                  <a:srgbClr val="0033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camel has nostrils that can close to stop sand hurting it.</a:t>
            </a:r>
          </a:p>
          <a:p>
            <a:pPr marL="342891" indent="-342891">
              <a:lnSpc>
                <a:spcPct val="115000"/>
              </a:lnSpc>
            </a:pPr>
            <a:r>
              <a:rPr lang="en-GB" sz="8600" dirty="0">
                <a:solidFill>
                  <a:srgbClr val="0033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camel has large feet to help it walk on soft ground.</a:t>
            </a:r>
          </a:p>
          <a:p>
            <a:pPr marL="342891" indent="-342891">
              <a:lnSpc>
                <a:spcPct val="115000"/>
              </a:lnSpc>
            </a:pPr>
            <a:r>
              <a:rPr lang="en-GB" sz="8600" dirty="0">
                <a:solidFill>
                  <a:srgbClr val="0033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polar bear has nostrils that can close to stop water going in its nose.</a:t>
            </a:r>
          </a:p>
          <a:p>
            <a:pPr marL="342891" indent="-342891">
              <a:lnSpc>
                <a:spcPct val="115000"/>
              </a:lnSpc>
            </a:pPr>
            <a:r>
              <a:rPr lang="en-GB" sz="8600" dirty="0">
                <a:solidFill>
                  <a:srgbClr val="0033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camel has thick fur to protect it from the sun.</a:t>
            </a:r>
          </a:p>
          <a:p>
            <a:pPr marL="342891" indent="-342891">
              <a:lnSpc>
                <a:spcPct val="115000"/>
              </a:lnSpc>
            </a:pPr>
            <a:r>
              <a:rPr lang="en-GB" sz="8600" dirty="0">
                <a:solidFill>
                  <a:srgbClr val="0033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polar bear has thick fur to keep it warm.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7446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125" y="365127"/>
            <a:ext cx="10912675" cy="994752"/>
          </a:xfrm>
          <a:solidFill>
            <a:srgbClr val="00CC00"/>
          </a:solidFill>
          <a:ln>
            <a:solidFill>
              <a:srgbClr val="00CC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Change the words </a:t>
            </a:r>
            <a:r>
              <a:rPr lang="en-GB" sz="3200" b="1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bold</a:t>
            </a:r>
            <a:r>
              <a:rPr lang="en-GB" sz="3200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 that the sentences are true.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731" y="1350882"/>
            <a:ext cx="10515600" cy="4300273"/>
          </a:xfrm>
        </p:spPr>
        <p:txBody>
          <a:bodyPr>
            <a:normAutofit lnSpcReduction="10000"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Arctic and the desert are both               environments. </a:t>
            </a:r>
          </a:p>
          <a:p>
            <a:pPr lvl="0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desert is scorching hot. This is                                       the Arctic which is very </a:t>
            </a:r>
          </a:p>
          <a:p>
            <a:pPr lvl="0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both have     </a:t>
            </a:r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vegetation.</a:t>
            </a:r>
          </a:p>
          <a:p>
            <a:pPr lvl="0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camel has thick fur to </a:t>
            </a:r>
          </a:p>
          <a:p>
            <a:pPr lvl="0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                           the polar bear, although a polar bear needs the fur to keep warm.</a:t>
            </a:r>
          </a:p>
          <a:p>
            <a:pPr lvl="0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Camels and polar bears are            </a:t>
            </a:r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same because they have big feet which they need to help them walk on soft ground.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07706" y="1260427"/>
            <a:ext cx="1081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cold</a:t>
            </a: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10634" y="1731055"/>
            <a:ext cx="2351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same 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60937" y="2084023"/>
            <a:ext cx="1081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hot.</a:t>
            </a: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2101" y="2548934"/>
            <a:ext cx="1508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lot of     </a:t>
            </a: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70928" y="3001225"/>
            <a:ext cx="2745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it warm.</a:t>
            </a: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72114" y="3443951"/>
            <a:ext cx="2874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ea typeface="Tahoma" panose="020B0604030504040204" pitchFamily="34" charset="0"/>
                <a:cs typeface="Tahoma" panose="020B0604030504040204" pitchFamily="34" charset="0"/>
              </a:rPr>
              <a:t>different from</a:t>
            </a:r>
            <a:endParaRPr lang="en-GB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86227" y="4248590"/>
            <a:ext cx="817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</a:t>
            </a: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395340" y="5423223"/>
            <a:ext cx="9004249" cy="1049098"/>
            <a:chOff x="206664" y="5711320"/>
            <a:chExt cx="9004249" cy="1049097"/>
          </a:xfrm>
        </p:grpSpPr>
        <p:sp>
          <p:nvSpPr>
            <p:cNvPr id="11" name="TextBox 10"/>
            <p:cNvSpPr txBox="1"/>
            <p:nvPr/>
          </p:nvSpPr>
          <p:spPr>
            <a:xfrm>
              <a:off x="7096522" y="6224587"/>
              <a:ext cx="1687133" cy="52322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extreme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46028" y="6237197"/>
              <a:ext cx="4150495" cy="52322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different from/unlike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129088" y="5726264"/>
              <a:ext cx="1081825" cy="52322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cold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44609" y="5716679"/>
              <a:ext cx="1474201" cy="52322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sparse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6664" y="5711320"/>
              <a:ext cx="4426221" cy="52322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protect it from the sun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8388" y="6237197"/>
              <a:ext cx="2725371" cy="52322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same as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26292" y="5726264"/>
              <a:ext cx="2002796" cy="52322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also/both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405051" y="1253379"/>
            <a:ext cx="1687133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extreme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02054" y="1750303"/>
            <a:ext cx="4150495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 from/unlike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56797" y="2074554"/>
            <a:ext cx="1081825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92557" y="2551526"/>
            <a:ext cx="1474201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sparse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60936" y="3004578"/>
            <a:ext cx="4426221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protect it from the sun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60579" y="4268915"/>
            <a:ext cx="2002796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also/both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26280" y="3466135"/>
            <a:ext cx="2725371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same as</a:t>
            </a:r>
          </a:p>
        </p:txBody>
      </p:sp>
    </p:spTree>
    <p:extLst>
      <p:ext uri="{BB962C8B-B14F-4D97-AF65-F5344CB8AC3E}">
        <p14:creationId xmlns:p14="http://schemas.microsoft.com/office/powerpoint/2010/main" val="87887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CC00"/>
          </a:solidFill>
          <a:ln>
            <a:solidFill>
              <a:srgbClr val="00CC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003300"/>
                </a:solidFill>
              </a:rPr>
              <a:t>Change the words </a:t>
            </a:r>
            <a:r>
              <a:rPr lang="en-GB" b="1" dirty="0">
                <a:solidFill>
                  <a:srgbClr val="003300"/>
                </a:solidFill>
              </a:rPr>
              <a:t>in bold</a:t>
            </a:r>
            <a:r>
              <a:rPr lang="en-GB" dirty="0">
                <a:solidFill>
                  <a:srgbClr val="003300"/>
                </a:solidFill>
              </a:rPr>
              <a:t> so that the sentences are true - answers.</a:t>
            </a:r>
            <a:endParaRPr lang="en-GB" dirty="0">
              <a:solidFill>
                <a:srgbClr val="0033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39569"/>
          </a:xfrm>
        </p:spPr>
        <p:txBody>
          <a:bodyPr>
            <a:normAutofit lnSpcReduction="10000"/>
          </a:bodyPr>
          <a:lstStyle/>
          <a:p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The Arctic and the desert are both </a:t>
            </a:r>
            <a:r>
              <a:rPr lang="en-GB" sz="3200" b="1" dirty="0">
                <a:solidFill>
                  <a:srgbClr val="CC0066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extreme</a:t>
            </a:r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 environments. </a:t>
            </a:r>
          </a:p>
          <a:p>
            <a:pPr lvl="0"/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The desert is scorching hot. This is </a:t>
            </a:r>
            <a:r>
              <a:rPr lang="en-GB" sz="3200" b="1" dirty="0">
                <a:solidFill>
                  <a:srgbClr val="CC0066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different from/unlike</a:t>
            </a:r>
            <a:r>
              <a:rPr lang="en-GB" sz="3200" b="1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the Arctic which is very </a:t>
            </a:r>
            <a:r>
              <a:rPr lang="en-GB" sz="3200" b="1" dirty="0">
                <a:solidFill>
                  <a:srgbClr val="CC0066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cold.</a:t>
            </a:r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0"/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They both have </a:t>
            </a:r>
            <a:r>
              <a:rPr lang="en-GB" sz="3200" b="1" dirty="0">
                <a:solidFill>
                  <a:srgbClr val="CC0066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sparse</a:t>
            </a:r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 vegetation.</a:t>
            </a:r>
          </a:p>
          <a:p>
            <a:pPr lvl="0"/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A camel has thick fur to </a:t>
            </a:r>
            <a:r>
              <a:rPr lang="en-GB" sz="3200" b="1" dirty="0">
                <a:solidFill>
                  <a:srgbClr val="CC0066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protect it from the sun. </a:t>
            </a:r>
          </a:p>
          <a:p>
            <a:pPr lvl="0"/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This is </a:t>
            </a:r>
            <a:r>
              <a:rPr lang="en-GB" sz="3200" b="1" dirty="0">
                <a:solidFill>
                  <a:srgbClr val="CC0066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the same as </a:t>
            </a:r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the polar bear, although a polar bear needs the fur to keep warm.</a:t>
            </a:r>
          </a:p>
          <a:p>
            <a:pPr lvl="0"/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Camels and polar bears are </a:t>
            </a:r>
            <a:r>
              <a:rPr lang="en-GB" sz="3200" b="1" dirty="0">
                <a:solidFill>
                  <a:srgbClr val="CC0066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also/both</a:t>
            </a:r>
            <a:r>
              <a:rPr lang="en-GB" sz="3200" dirty="0">
                <a:ea typeface="Tahoma" panose="020B0604030504040204" pitchFamily="34" charset="0"/>
                <a:cs typeface="Tahoma" panose="020B0604030504040204" pitchFamily="34" charset="0"/>
              </a:rPr>
              <a:t> the same because they have big feet which they need to help them walk on soft ground.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025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1093</Words>
  <Application>Microsoft Office PowerPoint</Application>
  <PresentationFormat>Widescreen</PresentationFormat>
  <Paragraphs>174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Tahoma</vt:lpstr>
      <vt:lpstr>Office Theme</vt:lpstr>
      <vt:lpstr>1_Office Theme</vt:lpstr>
      <vt:lpstr>PowerPoint Presentation</vt:lpstr>
      <vt:lpstr>Adaptations to different habitats</vt:lpstr>
      <vt:lpstr>Differences between the Arctic and the desert Put the words into the correct boxes</vt:lpstr>
      <vt:lpstr>Similarities between the 2 habitats Put the words in the correct boxes</vt:lpstr>
      <vt:lpstr>Match the adaptation to the correct animal</vt:lpstr>
      <vt:lpstr>Make sentences from the table to explain the adaptations</vt:lpstr>
      <vt:lpstr>Some example sentences </vt:lpstr>
      <vt:lpstr>Change the words in bold so that the sentences are true.</vt:lpstr>
      <vt:lpstr>Change the words in bold so that the sentences are true - answers.</vt:lpstr>
      <vt:lpstr>Check your work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Adaptations to different habitats.</dc:title>
  <dc:creator>alison9f@gmail.com</dc:creator>
  <cp:lastModifiedBy>Elizabeth Hooper</cp:lastModifiedBy>
  <cp:revision>47</cp:revision>
  <dcterms:created xsi:type="dcterms:W3CDTF">2014-07-19T10:37:15Z</dcterms:created>
  <dcterms:modified xsi:type="dcterms:W3CDTF">2021-09-03T14:23:46Z</dcterms:modified>
</cp:coreProperties>
</file>