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309" r:id="rId5"/>
    <p:sldId id="258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291" r:id="rId22"/>
    <p:sldId id="30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5868"/>
    <a:srgbClr val="9BBB59"/>
    <a:srgbClr val="9BFF9B"/>
    <a:srgbClr val="00CC00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A51679-8CC5-4A95-9F7F-E0EC5759775A}" type="datetimeFigureOut">
              <a:rPr lang="en-GB" smtClean="0"/>
              <a:t>03/09/2021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95AA4A-CC2D-4750-BD96-3DE59DE602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98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B499C-968D-47C6-A0E6-DD7160751EAD}" type="datetimeFigureOut">
              <a:rPr lang="en-GB" smtClean="0"/>
              <a:t>03/09/2021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31B75-1769-42D4-81BA-510E98207E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883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B499C-968D-47C6-A0E6-DD7160751EAD}" type="datetimeFigureOut">
              <a:rPr lang="en-GB" smtClean="0"/>
              <a:t>03/09/2021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31B75-1769-42D4-81BA-510E98207E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810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B499C-968D-47C6-A0E6-DD7160751EAD}" type="datetimeFigureOut">
              <a:rPr lang="en-GB" smtClean="0"/>
              <a:t>03/09/2021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31B75-1769-42D4-81BA-510E98207E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247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B499C-968D-47C6-A0E6-DD7160751EAD}" type="datetimeFigureOut">
              <a:rPr lang="en-GB" smtClean="0"/>
              <a:t>03/09/2021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31B75-1769-42D4-81BA-510E98207E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479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B499C-968D-47C6-A0E6-DD7160751EAD}" type="datetimeFigureOut">
              <a:rPr lang="en-GB" smtClean="0"/>
              <a:t>03/09/2021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31B75-1769-42D4-81BA-510E98207E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019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B499C-968D-47C6-A0E6-DD7160751EAD}" type="datetimeFigureOut">
              <a:rPr lang="en-GB" smtClean="0"/>
              <a:t>03/09/2021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31B75-1769-42D4-81BA-510E98207E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8437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B499C-968D-47C6-A0E6-DD7160751EAD}" type="datetimeFigureOut">
              <a:rPr lang="en-GB" smtClean="0"/>
              <a:t>03/09/2021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31B75-1769-42D4-81BA-510E98207E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25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B499C-968D-47C6-A0E6-DD7160751EAD}" type="datetimeFigureOut">
              <a:rPr lang="en-GB" smtClean="0"/>
              <a:t>03/09/2021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31B75-1769-42D4-81BA-510E98207E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686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B499C-968D-47C6-A0E6-DD7160751EAD}" type="datetimeFigureOut">
              <a:rPr lang="en-GB" smtClean="0"/>
              <a:t>03/09/2021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31B75-1769-42D4-81BA-510E98207E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007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B499C-968D-47C6-A0E6-DD7160751EAD}" type="datetimeFigureOut">
              <a:rPr lang="en-GB" smtClean="0"/>
              <a:t>03/09/2021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31B75-1769-42D4-81BA-510E98207E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4080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B499C-968D-47C6-A0E6-DD7160751EAD}" type="datetimeFigureOut">
              <a:rPr lang="en-GB" smtClean="0"/>
              <a:t>03/09/2021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31B75-1769-42D4-81BA-510E98207E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782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B499C-968D-47C6-A0E6-DD7160751EAD}" type="datetimeFigureOut">
              <a:rPr lang="en-GB" smtClean="0"/>
              <a:t>03/09/2021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31B75-1769-42D4-81BA-510E98207E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790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terrygoss.ifp3.com/#/page/home/" TargetMode="External"/><Relationship Id="rId13" Type="http://schemas.openxmlformats.org/officeDocument/2006/relationships/hyperlink" Target="https://commons.wikimedia.org/wiki/File:Honey_bee_(Apis_mellifera).jpg" TargetMode="External"/><Relationship Id="rId18" Type="http://schemas.openxmlformats.org/officeDocument/2006/relationships/hyperlink" Target="https://pixabay.com/service/license/" TargetMode="External"/><Relationship Id="rId3" Type="http://schemas.openxmlformats.org/officeDocument/2006/relationships/hyperlink" Target="https://www.flickr.com/people/44124348109@N01" TargetMode="External"/><Relationship Id="rId21" Type="http://schemas.openxmlformats.org/officeDocument/2006/relationships/hyperlink" Target="https://creativecommons.org/licenses/by-sa/4.0/deed.en" TargetMode="External"/><Relationship Id="rId7" Type="http://schemas.openxmlformats.org/officeDocument/2006/relationships/hyperlink" Target="https://en.wikipedia.org/wiki/File:White_shark.jpg" TargetMode="External"/><Relationship Id="rId12" Type="http://schemas.openxmlformats.org/officeDocument/2006/relationships/hyperlink" Target="https://commons.wikimedia.org/wiki/Commons:Licensing#Material_in_the_public_domain" TargetMode="External"/><Relationship Id="rId17" Type="http://schemas.openxmlformats.org/officeDocument/2006/relationships/hyperlink" Target="https://pixabay.com/users/mike_68-10359383/" TargetMode="External"/><Relationship Id="rId2" Type="http://schemas.openxmlformats.org/officeDocument/2006/relationships/hyperlink" Target="https://en.wikipedia.org/wiki/File:Coast_Garter_Snake.jpg" TargetMode="External"/><Relationship Id="rId16" Type="http://schemas.openxmlformats.org/officeDocument/2006/relationships/hyperlink" Target="https://pixabay.com/photos/bald-eagle-adler-landskron-4144500/" TargetMode="External"/><Relationship Id="rId20" Type="http://schemas.openxmlformats.org/officeDocument/2006/relationships/hyperlink" Target="https://commons.wikimedia.org/wiki/User:Rhododendrite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ickr.com/photos/27109510@N00" TargetMode="External"/><Relationship Id="rId11" Type="http://schemas.openxmlformats.org/officeDocument/2006/relationships/hyperlink" Target="https://www.ars.usda.gov/oc/images/photos/may01/k5437-3/" TargetMode="External"/><Relationship Id="rId5" Type="http://schemas.openxmlformats.org/officeDocument/2006/relationships/hyperlink" Target="https://en.wikipedia.org/wiki/File:Lion_waiting_in_Namibia.jpg" TargetMode="External"/><Relationship Id="rId15" Type="http://schemas.openxmlformats.org/officeDocument/2006/relationships/hyperlink" Target="https://creativecommons.org/licenses/by-sa/3.0/deed.en" TargetMode="External"/><Relationship Id="rId23" Type="http://schemas.openxmlformats.org/officeDocument/2006/relationships/hyperlink" Target="https://de.wikipedia.org/wiki/Benutzer:Heliodor" TargetMode="External"/><Relationship Id="rId10" Type="http://schemas.openxmlformats.org/officeDocument/2006/relationships/hyperlink" Target="https://commons.wikimedia.org/wiki/File:White-tailed_deer.jpg" TargetMode="External"/><Relationship Id="rId19" Type="http://schemas.openxmlformats.org/officeDocument/2006/relationships/hyperlink" Target="https://commons.wikimedia.org/wiki/File:California_sea_lion_in_La_Jolla_(70568).jpg" TargetMode="External"/><Relationship Id="rId4" Type="http://schemas.openxmlformats.org/officeDocument/2006/relationships/hyperlink" Target="https://creativecommons.org/licenses/by/2.0/" TargetMode="External"/><Relationship Id="rId9" Type="http://schemas.openxmlformats.org/officeDocument/2006/relationships/hyperlink" Target="https://en.wikipedia.org/wiki/GNU_Free_Documentation_License" TargetMode="External"/><Relationship Id="rId14" Type="http://schemas.openxmlformats.org/officeDocument/2006/relationships/hyperlink" Target="https://www.sharpphotography.co.uk/" TargetMode="External"/><Relationship Id="rId22" Type="http://schemas.openxmlformats.org/officeDocument/2006/relationships/hyperlink" Target="https://en.wikipedia.org/wiki/File:Grapevinesnail_01.jpg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Polar_Bear_-_Alaska_(cropped).jpg" TargetMode="External"/><Relationship Id="rId13" Type="http://schemas.openxmlformats.org/officeDocument/2006/relationships/hyperlink" Target="https://www.flickr.com/photos/tambako/" TargetMode="External"/><Relationship Id="rId18" Type="http://schemas.openxmlformats.org/officeDocument/2006/relationships/hyperlink" Target="https://commons.wikimedia.org/wiki/File:A_Sparrow.jpg" TargetMode="External"/><Relationship Id="rId3" Type="http://schemas.openxmlformats.org/officeDocument/2006/relationships/hyperlink" Target="https://commons.wikimedia.org/wiki/User:Rama" TargetMode="External"/><Relationship Id="rId7" Type="http://schemas.openxmlformats.org/officeDocument/2006/relationships/hyperlink" Target="https://pixabay.com/service/license/" TargetMode="External"/><Relationship Id="rId12" Type="http://schemas.openxmlformats.org/officeDocument/2006/relationships/hyperlink" Target="https://www.flickr.com/photos/tambako/40557644381" TargetMode="External"/><Relationship Id="rId17" Type="http://schemas.openxmlformats.org/officeDocument/2006/relationships/hyperlink" Target="https://www.flickr.com/photos/tambako/6262869136" TargetMode="External"/><Relationship Id="rId2" Type="http://schemas.openxmlformats.org/officeDocument/2006/relationships/hyperlink" Target="https://commons.wikimedia.org/wiki/File:Lab_mouse_mg_3263.jpg" TargetMode="External"/><Relationship Id="rId16" Type="http://schemas.openxmlformats.org/officeDocument/2006/relationships/hyperlink" Target="https://www.fws.gov/faq/imagefaq.html" TargetMode="External"/><Relationship Id="rId20" Type="http://schemas.openxmlformats.org/officeDocument/2006/relationships/hyperlink" Target="https://creativecommons.org/licenses/by-sa/4.0/deed.e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users/cristty-868745/" TargetMode="External"/><Relationship Id="rId11" Type="http://schemas.openxmlformats.org/officeDocument/2006/relationships/hyperlink" Target="https://www.pexels.com/creative-commons-images/" TargetMode="External"/><Relationship Id="rId5" Type="http://schemas.openxmlformats.org/officeDocument/2006/relationships/hyperlink" Target="https://pixabay.com/photos/rabbit-bunny-pet-cute-isolated-740621/" TargetMode="External"/><Relationship Id="rId15" Type="http://schemas.openxmlformats.org/officeDocument/2006/relationships/hyperlink" Target="https://commons.wikimedia.org/wiki/File:Salmo_trutta.jpg" TargetMode="External"/><Relationship Id="rId10" Type="http://schemas.openxmlformats.org/officeDocument/2006/relationships/hyperlink" Target="https://www.pexels.com/photo/brown-hedgehog-eating-on-green-grass-162077/" TargetMode="External"/><Relationship Id="rId19" Type="http://schemas.openxmlformats.org/officeDocument/2006/relationships/hyperlink" Target="https://commons.wikimedia.org/w/index.php?title=User:Shreyanshdarshan&amp;action=edit&amp;redlink=1" TargetMode="External"/><Relationship Id="rId4" Type="http://schemas.openxmlformats.org/officeDocument/2006/relationships/hyperlink" Target="https://creativecommons.org/licenses/by-sa/2.0/fr/deed.en" TargetMode="External"/><Relationship Id="rId9" Type="http://schemas.openxmlformats.org/officeDocument/2006/relationships/hyperlink" Target="https://creativecommons.org/licenses/by-sa/3.0/deed.en" TargetMode="External"/><Relationship Id="rId14" Type="http://schemas.openxmlformats.org/officeDocument/2006/relationships/hyperlink" Target="https://creativecommons.org/licenses/by-nd/2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://en.wikipedia.org/wiki/File:Gulf_Crayfish_Snake.jpg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://upload.wikimedia.org/wikipedia/commons/5/59/Caribbean_reef_shark.jpg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CB4020D-E180-4879-BE2B-67A53345F0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387384"/>
              </p:ext>
            </p:extLst>
          </p:nvPr>
        </p:nvGraphicFramePr>
        <p:xfrm>
          <a:off x="2672776" y="2166498"/>
          <a:ext cx="6864917" cy="2726383"/>
        </p:xfrm>
        <a:graphic>
          <a:graphicData uri="http://schemas.openxmlformats.org/drawingml/2006/table">
            <a:tbl>
              <a:tblPr firstRow="1" bandRow="1"/>
              <a:tblGrid>
                <a:gridCol w="2089681">
                  <a:extLst>
                    <a:ext uri="{9D8B030D-6E8A-4147-A177-3AD203B41FA5}">
                      <a16:colId xmlns:a16="http://schemas.microsoft.com/office/drawing/2014/main" val="1286923087"/>
                    </a:ext>
                  </a:extLst>
                </a:gridCol>
                <a:gridCol w="4775236">
                  <a:extLst>
                    <a:ext uri="{9D8B030D-6E8A-4147-A177-3AD203B41FA5}">
                      <a16:colId xmlns:a16="http://schemas.microsoft.com/office/drawing/2014/main" val="1646777964"/>
                    </a:ext>
                  </a:extLst>
                </a:gridCol>
              </a:tblGrid>
              <a:tr h="614855"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2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Predators and prey</a:t>
                      </a:r>
                    </a:p>
                  </a:txBody>
                  <a:tcPr marT="41564" marB="4156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845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0989100"/>
                  </a:ext>
                </a:extLst>
              </a:tr>
              <a:tr h="527882">
                <a:tc gridSpan="2">
                  <a:txBody>
                    <a:bodyPr/>
                    <a:lstStyle/>
                    <a:p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Flashcards</a:t>
                      </a:r>
                    </a:p>
                  </a:txBody>
                  <a:tcPr marT="41564" marB="4156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8010815"/>
                  </a:ext>
                </a:extLst>
              </a:tr>
              <a:tr h="5278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2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Subject(s):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1564" marB="4156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Science</a:t>
                      </a:r>
                      <a:endParaRPr lang="en-GB" sz="220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1564" marB="4156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930116"/>
                  </a:ext>
                </a:extLst>
              </a:tr>
              <a:tr h="5278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2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Key Stage: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1564" marB="4156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E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2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KS2, KS4</a:t>
                      </a:r>
                    </a:p>
                  </a:txBody>
                  <a:tcPr marT="41564" marB="4156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3631289"/>
                  </a:ext>
                </a:extLst>
              </a:tr>
              <a:tr h="5278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2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Topic: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1564" marB="4156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22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Predators and prey</a:t>
                      </a:r>
                    </a:p>
                  </a:txBody>
                  <a:tcPr marT="41564" marB="41564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26118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EF56B01-8825-4952-AFD8-D623759E57B6}"/>
              </a:ext>
            </a:extLst>
          </p:cNvPr>
          <p:cNvSpPr txBox="1"/>
          <p:nvPr/>
        </p:nvSpPr>
        <p:spPr>
          <a:xfrm>
            <a:off x="534989" y="727788"/>
            <a:ext cx="55610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EAL Nexus Resource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B31526-9EC8-4680-AE1E-EF400DBCAF58}"/>
              </a:ext>
            </a:extLst>
          </p:cNvPr>
          <p:cNvSpPr/>
          <p:nvPr/>
        </p:nvSpPr>
        <p:spPr>
          <a:xfrm>
            <a:off x="0" y="6147054"/>
            <a:ext cx="12192000" cy="710946"/>
          </a:xfrm>
          <a:prstGeom prst="rect">
            <a:avLst/>
          </a:prstGeom>
          <a:solidFill>
            <a:srgbClr val="FBF7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Image 8">
            <a:extLst>
              <a:ext uri="{FF2B5EF4-FFF2-40B4-BE49-F238E27FC236}">
                <a16:creationId xmlns:a16="http://schemas.microsoft.com/office/drawing/2014/main" id="{97CCA41D-A595-4013-8D04-A06C80C5C33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651" y="6270743"/>
            <a:ext cx="1049691" cy="46357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94371AD-2DD4-4423-BB6E-486BCB7346D3}"/>
              </a:ext>
            </a:extLst>
          </p:cNvPr>
          <p:cNvSpPr txBox="1"/>
          <p:nvPr/>
        </p:nvSpPr>
        <p:spPr>
          <a:xfrm>
            <a:off x="8055456" y="6237312"/>
            <a:ext cx="394257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49586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Bell Educational Trust 2020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457189">
              <a:defRPr/>
            </a:pPr>
            <a:r>
              <a:rPr lang="en-US" sz="1000" dirty="0">
                <a:solidFill>
                  <a:srgbClr val="49586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resource was originally developed by A. Fisher and has been adapted for EAL Nexus. </a:t>
            </a:r>
          </a:p>
        </p:txBody>
      </p:sp>
    </p:spTree>
    <p:extLst>
      <p:ext uri="{BB962C8B-B14F-4D97-AF65-F5344CB8AC3E}">
        <p14:creationId xmlns:p14="http://schemas.microsoft.com/office/powerpoint/2010/main" val="3623249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97AF84-8904-465E-A222-4FB068CCD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528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sz="6000" dirty="0"/>
              <a:t>a mouse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182DB435-6FFA-4E54-8AF3-BCD6937CC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0018" y="1333284"/>
            <a:ext cx="7891964" cy="5258021"/>
          </a:xfrm>
          <a:prstGeom prst="rect">
            <a:avLst/>
          </a:prstGeom>
          <a:noFill/>
          <a:ln w="38100">
            <a:solidFill>
              <a:srgbClr val="CC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3197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97AF84-8904-465E-A222-4FB068CCD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528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sz="6000" dirty="0"/>
              <a:t>a rabbit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182DB435-6FFA-4E54-8AF3-BCD6937CC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88462" y="1331640"/>
            <a:ext cx="7015077" cy="5261308"/>
          </a:xfrm>
          <a:prstGeom prst="rect">
            <a:avLst/>
          </a:prstGeom>
          <a:noFill/>
          <a:ln w="38100">
            <a:solidFill>
              <a:srgbClr val="CC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4413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97AF84-8904-465E-A222-4FB068CCD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528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sz="6000" dirty="0"/>
              <a:t>a polar bear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182DB435-6FFA-4E54-8AF3-BCD6937CC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74659" y="1331640"/>
            <a:ext cx="5242683" cy="5261308"/>
          </a:xfrm>
          <a:prstGeom prst="rect">
            <a:avLst/>
          </a:prstGeom>
          <a:noFill/>
          <a:ln w="38100">
            <a:solidFill>
              <a:srgbClr val="CC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0764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97AF84-8904-465E-A222-4FB068CCD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528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sz="6000" dirty="0"/>
              <a:t>a hedgehog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182DB435-6FFA-4E54-8AF3-BCD6937CC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0018" y="1386912"/>
            <a:ext cx="7891964" cy="5150765"/>
          </a:xfrm>
          <a:prstGeom prst="rect">
            <a:avLst/>
          </a:prstGeom>
          <a:noFill/>
          <a:ln w="38100">
            <a:solidFill>
              <a:srgbClr val="CC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8283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97AF84-8904-465E-A222-4FB068CCD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528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sz="6000" dirty="0"/>
              <a:t>a fox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182DB435-6FFA-4E54-8AF3-BCD6937CC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3100" y="1331640"/>
            <a:ext cx="7885801" cy="5261308"/>
          </a:xfrm>
          <a:prstGeom prst="rect">
            <a:avLst/>
          </a:prstGeom>
          <a:noFill/>
          <a:ln w="38100">
            <a:solidFill>
              <a:srgbClr val="CC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9785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97AF84-8904-465E-A222-4FB068CCD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7848" y="2286000"/>
            <a:ext cx="8229600" cy="1143000"/>
          </a:xfrm>
        </p:spPr>
        <p:txBody>
          <a:bodyPr>
            <a:normAutofit/>
          </a:bodyPr>
          <a:lstStyle/>
          <a:p>
            <a:r>
              <a:rPr lang="en-GB" sz="6000" dirty="0"/>
              <a:t>a trout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182DB435-6FFA-4E54-8AF3-BCD6937CC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7700" y="188640"/>
            <a:ext cx="5126969" cy="6408712"/>
          </a:xfrm>
          <a:prstGeom prst="rect">
            <a:avLst/>
          </a:prstGeom>
          <a:noFill/>
          <a:ln w="38100">
            <a:solidFill>
              <a:srgbClr val="CC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9707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97AF84-8904-465E-A222-4FB068CCD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5800" y="2564904"/>
            <a:ext cx="8229600" cy="1143000"/>
          </a:xfrm>
        </p:spPr>
        <p:txBody>
          <a:bodyPr>
            <a:normAutofit/>
          </a:bodyPr>
          <a:lstStyle/>
          <a:p>
            <a:r>
              <a:rPr lang="en-GB" sz="6000" dirty="0"/>
              <a:t>a chimpanzee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182DB435-6FFA-4E54-8AF3-BCD6937CC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2502" y="332656"/>
            <a:ext cx="4227769" cy="6336704"/>
          </a:xfrm>
          <a:prstGeom prst="rect">
            <a:avLst/>
          </a:prstGeom>
          <a:noFill/>
          <a:ln w="38100">
            <a:solidFill>
              <a:srgbClr val="CC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4227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97AF84-8904-465E-A222-4FB068CCD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528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sz="6000" dirty="0"/>
              <a:t>a sparrow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182DB435-6FFA-4E54-8AF3-BCD6937CC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2312" y="1331640"/>
            <a:ext cx="7867376" cy="5261308"/>
          </a:xfrm>
          <a:prstGeom prst="rect">
            <a:avLst/>
          </a:prstGeom>
          <a:noFill/>
          <a:ln w="38100">
            <a:solidFill>
              <a:srgbClr val="CC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10707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9828"/>
            <a:ext cx="8229600" cy="334962"/>
          </a:xfrm>
        </p:spPr>
        <p:txBody>
          <a:bodyPr>
            <a:noAutofit/>
          </a:bodyPr>
          <a:lstStyle/>
          <a:p>
            <a:pPr algn="l"/>
            <a:r>
              <a:rPr lang="en-GB" sz="2400" dirty="0"/>
              <a:t>Images in this resource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512" y="367228"/>
            <a:ext cx="8784976" cy="6470944"/>
          </a:xfrm>
        </p:spPr>
        <p:txBody>
          <a:bodyPr>
            <a:normAutofit/>
          </a:bodyPr>
          <a:lstStyle/>
          <a:p>
            <a:pPr lvl="0">
              <a:lnSpc>
                <a:spcPct val="130000"/>
              </a:lnSpc>
              <a:buFont typeface="+mj-lt"/>
              <a:buAutoNum type="arabicPeriod"/>
            </a:pPr>
            <a:r>
              <a:rPr lang="en-GB" sz="1400" dirty="0">
                <a:solidFill>
                  <a:srgbClr val="495868"/>
                </a:solidFill>
              </a:rPr>
              <a:t>Snake: </a:t>
            </a:r>
            <a:r>
              <a:rPr lang="en-GB" sz="1400" dirty="0">
                <a:solidFill>
                  <a:srgbClr val="495868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https://en.wikipedia.org/wiki/File:Coast_Garter_Snake.jpg</a:t>
            </a:r>
            <a:r>
              <a:rPr lang="en-GB" sz="1400" dirty="0">
                <a:solidFill>
                  <a:srgbClr val="495868"/>
                </a:solidFill>
              </a:rPr>
              <a:t> By Steve </a:t>
            </a:r>
            <a:r>
              <a:rPr lang="en-GB" sz="1400" dirty="0" err="1">
                <a:solidFill>
                  <a:srgbClr val="495868"/>
                </a:solidFill>
              </a:rPr>
              <a:t>Jurvetson</a:t>
            </a:r>
            <a:r>
              <a:rPr lang="en-GB" sz="1400" dirty="0">
                <a:solidFill>
                  <a:srgbClr val="495868"/>
                </a:solidFill>
              </a:rPr>
              <a:t> </a:t>
            </a:r>
            <a:r>
              <a:rPr lang="en-GB" sz="1400" dirty="0">
                <a:solidFill>
                  <a:srgbClr val="49586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https://www.flickr.com/people/44124348109@N01</a:t>
            </a:r>
            <a:r>
              <a:rPr lang="en-GB" sz="1400" dirty="0">
                <a:solidFill>
                  <a:srgbClr val="495868"/>
                </a:solidFill>
              </a:rPr>
              <a:t>. Available under CCO 2.0 via </a:t>
            </a:r>
            <a:r>
              <a:rPr lang="en-GB" sz="1400" dirty="0" err="1">
                <a:solidFill>
                  <a:srgbClr val="495868"/>
                </a:solidFill>
              </a:rPr>
              <a:t>Flikr</a:t>
            </a:r>
            <a:r>
              <a:rPr lang="en-GB" sz="1400" dirty="0">
                <a:solidFill>
                  <a:srgbClr val="495868"/>
                </a:solidFill>
              </a:rPr>
              <a:t>. For more information see </a:t>
            </a:r>
            <a:r>
              <a:rPr lang="en-GB" sz="1400" dirty="0">
                <a:solidFill>
                  <a:srgbClr val="495868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https://creativecommons.org/licenses/by/2.0/</a:t>
            </a:r>
            <a:endParaRPr lang="en-GB" sz="1400" dirty="0">
              <a:solidFill>
                <a:srgbClr val="495868"/>
              </a:solidFill>
            </a:endParaRPr>
          </a:p>
          <a:p>
            <a:pPr lvl="0">
              <a:lnSpc>
                <a:spcPct val="130000"/>
              </a:lnSpc>
              <a:buFont typeface="+mj-lt"/>
              <a:buAutoNum type="arabicPeriod"/>
            </a:pPr>
            <a:r>
              <a:rPr lang="en-GB" sz="1400" dirty="0">
                <a:solidFill>
                  <a:srgbClr val="495868"/>
                </a:solidFill>
              </a:rPr>
              <a:t>Lion: </a:t>
            </a:r>
            <a:r>
              <a:rPr lang="en-GB" sz="1400" dirty="0">
                <a:solidFill>
                  <a:srgbClr val="495868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https://en.wikipedia.org/wiki/File:Lion_waiting_in_Namibia.jpg</a:t>
            </a:r>
            <a:r>
              <a:rPr lang="en-GB" sz="1400" dirty="0">
                <a:solidFill>
                  <a:srgbClr val="495868"/>
                </a:solidFill>
              </a:rPr>
              <a:t>  By Kevin Pluck </a:t>
            </a:r>
            <a:r>
              <a:rPr lang="en-GB" sz="1400" dirty="0">
                <a:solidFill>
                  <a:srgbClr val="495868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https://www.flickr.com/photos/27109510@N00</a:t>
            </a:r>
            <a:r>
              <a:rPr lang="en-GB" sz="1400" dirty="0">
                <a:solidFill>
                  <a:srgbClr val="495868"/>
                </a:solidFill>
              </a:rPr>
              <a:t> Available under CCO 2.0 via </a:t>
            </a:r>
            <a:r>
              <a:rPr lang="en-GB" sz="1400" dirty="0" err="1">
                <a:solidFill>
                  <a:srgbClr val="495868"/>
                </a:solidFill>
              </a:rPr>
              <a:t>Flikr</a:t>
            </a:r>
            <a:r>
              <a:rPr lang="en-GB" sz="1400" dirty="0">
                <a:solidFill>
                  <a:srgbClr val="495868"/>
                </a:solidFill>
              </a:rPr>
              <a:t>. For more information see </a:t>
            </a:r>
            <a:r>
              <a:rPr lang="en-GB" sz="1400" dirty="0">
                <a:solidFill>
                  <a:srgbClr val="495868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https://creativecommons.org/licenses/by/2.0/</a:t>
            </a:r>
            <a:endParaRPr lang="en-GB" sz="1400" dirty="0">
              <a:solidFill>
                <a:srgbClr val="495868"/>
              </a:solidFill>
            </a:endParaRPr>
          </a:p>
          <a:p>
            <a:pPr lvl="0">
              <a:lnSpc>
                <a:spcPct val="130000"/>
              </a:lnSpc>
              <a:buFont typeface="+mj-lt"/>
              <a:buAutoNum type="arabicPeriod"/>
            </a:pPr>
            <a:r>
              <a:rPr lang="en-GB" sz="1400" dirty="0">
                <a:solidFill>
                  <a:srgbClr val="495868"/>
                </a:solidFill>
              </a:rPr>
              <a:t>Shark: </a:t>
            </a:r>
            <a:r>
              <a:rPr lang="en-GB" sz="1400" dirty="0">
                <a:solidFill>
                  <a:srgbClr val="495868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https://en.wikipedia.org/wiki/File:White_shark.jpg</a:t>
            </a:r>
            <a:r>
              <a:rPr lang="en-GB" sz="1400" dirty="0">
                <a:solidFill>
                  <a:srgbClr val="495868"/>
                </a:solidFill>
              </a:rPr>
              <a:t> By Terry Goss </a:t>
            </a:r>
            <a:r>
              <a:rPr lang="en-GB" sz="1400" dirty="0">
                <a:solidFill>
                  <a:srgbClr val="495868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https://terrygoss.ifp3.com/#/page/home/</a:t>
            </a:r>
            <a:r>
              <a:rPr lang="en-GB" sz="1400" dirty="0">
                <a:solidFill>
                  <a:srgbClr val="495868"/>
                </a:solidFill>
              </a:rPr>
              <a:t> Available under GUN free documentation licence. For more information see  </a:t>
            </a:r>
            <a:r>
              <a:rPr lang="en-GB" sz="1400" dirty="0">
                <a:solidFill>
                  <a:srgbClr val="495868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https://en.wikipedia.org/wiki/GNU_Free_Documentation_License</a:t>
            </a:r>
            <a:endParaRPr lang="en-GB" sz="1400" dirty="0">
              <a:solidFill>
                <a:srgbClr val="495868"/>
              </a:solidFill>
            </a:endParaRPr>
          </a:p>
          <a:p>
            <a:pPr lvl="0">
              <a:lnSpc>
                <a:spcPct val="130000"/>
              </a:lnSpc>
              <a:buFont typeface="+mj-lt"/>
              <a:buAutoNum type="arabicPeriod"/>
            </a:pPr>
            <a:r>
              <a:rPr lang="en-GB" sz="1400" dirty="0">
                <a:solidFill>
                  <a:srgbClr val="495868"/>
                </a:solidFill>
              </a:rPr>
              <a:t>Deer: </a:t>
            </a:r>
            <a:r>
              <a:rPr lang="en-GB" sz="1400" dirty="0">
                <a:solidFill>
                  <a:srgbClr val="495868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https://commons.wikimedia.org/wiki/File:White-tailed_deer.jpg</a:t>
            </a:r>
            <a:r>
              <a:rPr lang="en-GB" sz="1400" dirty="0">
                <a:solidFill>
                  <a:srgbClr val="495868"/>
                </a:solidFill>
              </a:rPr>
              <a:t> By Scott Bauer (USDA photograph) </a:t>
            </a:r>
            <a:r>
              <a:rPr lang="en-GB" sz="1400" dirty="0">
                <a:solidFill>
                  <a:srgbClr val="495868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https://www.ars.usda.gov/oc/images/photos/may01/k5437-3/</a:t>
            </a:r>
            <a:r>
              <a:rPr lang="en-GB" sz="1400" dirty="0">
                <a:solidFill>
                  <a:srgbClr val="495868"/>
                </a:solidFill>
              </a:rPr>
              <a:t> . Available under public domain. For more information see </a:t>
            </a:r>
            <a:r>
              <a:rPr lang="en-GB" sz="1400" dirty="0">
                <a:solidFill>
                  <a:srgbClr val="495868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https://commons.wikimedia.org/wiki/Commons:Licensing#Material_in_the_public_domain</a:t>
            </a:r>
            <a:endParaRPr lang="en-GB" sz="1400" dirty="0">
              <a:solidFill>
                <a:srgbClr val="495868"/>
              </a:solidFill>
            </a:endParaRPr>
          </a:p>
          <a:p>
            <a:pPr lvl="0">
              <a:lnSpc>
                <a:spcPct val="120000"/>
              </a:lnSpc>
              <a:buFont typeface="+mj-lt"/>
              <a:buAutoNum type="arabicPeriod"/>
            </a:pPr>
            <a:r>
              <a:rPr lang="en-GB" sz="1400" dirty="0">
                <a:solidFill>
                  <a:srgbClr val="495868"/>
                </a:solidFill>
              </a:rPr>
              <a:t>Bee: </a:t>
            </a:r>
            <a:r>
              <a:rPr lang="en-GB" sz="1400" dirty="0">
                <a:solidFill>
                  <a:srgbClr val="495868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https://commons.wikimedia.org/wiki/File:Honey_bee_(Apis_mellifera).jpg</a:t>
            </a:r>
            <a:r>
              <a:rPr lang="en-GB" sz="1400" dirty="0">
                <a:solidFill>
                  <a:srgbClr val="495868"/>
                </a:solidFill>
              </a:rPr>
              <a:t> By Charles J Sharp </a:t>
            </a:r>
            <a:r>
              <a:rPr lang="en-GB" sz="1400" dirty="0">
                <a:solidFill>
                  <a:srgbClr val="495868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https://www.sharpphotography.co.uk/</a:t>
            </a:r>
            <a:r>
              <a:rPr lang="en-GB" sz="1400" dirty="0">
                <a:solidFill>
                  <a:srgbClr val="495868"/>
                </a:solidFill>
              </a:rPr>
              <a:t> Available under CCO Share </a:t>
            </a:r>
            <a:r>
              <a:rPr lang="en-GB" sz="1400" dirty="0" err="1">
                <a:solidFill>
                  <a:srgbClr val="495868"/>
                </a:solidFill>
              </a:rPr>
              <a:t>Alik</a:t>
            </a:r>
            <a:r>
              <a:rPr lang="en-GB" sz="1400" dirty="0">
                <a:solidFill>
                  <a:srgbClr val="495868"/>
                </a:solidFill>
              </a:rPr>
              <a:t>. For more information see  </a:t>
            </a:r>
            <a:r>
              <a:rPr lang="en-GB" sz="1400" dirty="0">
                <a:solidFill>
                  <a:srgbClr val="495868"/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https://creativecommons.org/licenses/by-sa/3.0/deed.en</a:t>
            </a:r>
            <a:endParaRPr lang="en-GB" sz="1400" dirty="0">
              <a:solidFill>
                <a:srgbClr val="495868"/>
              </a:solidFill>
            </a:endParaRPr>
          </a:p>
          <a:p>
            <a:pPr lvl="0">
              <a:buFont typeface="+mj-lt"/>
              <a:buAutoNum type="arabicPeriod"/>
            </a:pPr>
            <a:r>
              <a:rPr lang="en-GB" sz="1400" dirty="0">
                <a:solidFill>
                  <a:srgbClr val="495868"/>
                </a:solidFill>
              </a:rPr>
              <a:t>Eagle: </a:t>
            </a:r>
            <a:r>
              <a:rPr lang="en-GB" sz="1400" dirty="0">
                <a:solidFill>
                  <a:srgbClr val="495868"/>
                </a:solid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https://pixabay.com/photos/bald-eagle-adler-landskron-4144500/</a:t>
            </a:r>
            <a:r>
              <a:rPr lang="en-GB" sz="1400" dirty="0">
                <a:solidFill>
                  <a:srgbClr val="495868"/>
                </a:solidFill>
              </a:rPr>
              <a:t> By Mike_68 </a:t>
            </a:r>
            <a:r>
              <a:rPr lang="en-GB" sz="1400" dirty="0">
                <a:solidFill>
                  <a:srgbClr val="495868"/>
                </a:solidFill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https://pixabay.com/users/mike_68-10359383/</a:t>
            </a:r>
            <a:r>
              <a:rPr lang="en-GB" sz="1400" dirty="0">
                <a:solidFill>
                  <a:srgbClr val="495868"/>
                </a:solidFill>
              </a:rPr>
              <a:t>  Available under </a:t>
            </a:r>
            <a:r>
              <a:rPr lang="en-GB" sz="1400" dirty="0" err="1">
                <a:solidFill>
                  <a:srgbClr val="495868"/>
                </a:solidFill>
              </a:rPr>
              <a:t>Pixabay</a:t>
            </a:r>
            <a:r>
              <a:rPr lang="en-GB" sz="1400" dirty="0">
                <a:solidFill>
                  <a:srgbClr val="495868"/>
                </a:solidFill>
              </a:rPr>
              <a:t> Licence. For more information see </a:t>
            </a:r>
            <a:r>
              <a:rPr lang="en-GB" sz="1400" dirty="0">
                <a:solidFill>
                  <a:srgbClr val="495868"/>
                </a:solidFill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https://pixabay.com/service/license/</a:t>
            </a:r>
            <a:endParaRPr lang="en-GB" sz="1400" dirty="0">
              <a:solidFill>
                <a:srgbClr val="495868"/>
              </a:solidFill>
            </a:endParaRPr>
          </a:p>
          <a:p>
            <a:pPr lvl="0">
              <a:buFont typeface="+mj-lt"/>
              <a:buAutoNum type="arabicPeriod"/>
            </a:pPr>
            <a:r>
              <a:rPr lang="en-GB" sz="1400" dirty="0">
                <a:solidFill>
                  <a:srgbClr val="495868"/>
                </a:solidFill>
              </a:rPr>
              <a:t>Sea lion: </a:t>
            </a:r>
            <a:r>
              <a:rPr lang="en-GB" sz="1400" dirty="0">
                <a:solidFill>
                  <a:srgbClr val="495868"/>
                </a:solidFill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https://commons.wikimedia.org/wiki/File:California_sea_lion_in_La_Jolla_(70568).jpg</a:t>
            </a:r>
            <a:r>
              <a:rPr lang="en-GB" sz="1400" dirty="0">
                <a:solidFill>
                  <a:srgbClr val="495868"/>
                </a:solidFill>
              </a:rPr>
              <a:t> By </a:t>
            </a:r>
            <a:r>
              <a:rPr lang="en-GB" sz="1400" dirty="0" err="1">
                <a:solidFill>
                  <a:srgbClr val="495868"/>
                </a:solidFill>
              </a:rPr>
              <a:t>Rhododendrites</a:t>
            </a:r>
            <a:r>
              <a:rPr lang="en-GB" sz="1400" dirty="0">
                <a:solidFill>
                  <a:srgbClr val="495868"/>
                </a:solidFill>
              </a:rPr>
              <a:t> </a:t>
            </a:r>
            <a:r>
              <a:rPr lang="en-GB" sz="1400" dirty="0">
                <a:solidFill>
                  <a:srgbClr val="495868"/>
                </a:solidFill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https://commons.wikimedia.org/wiki/User:Rhododendrites</a:t>
            </a:r>
            <a:r>
              <a:rPr lang="en-GB" sz="1400" dirty="0">
                <a:solidFill>
                  <a:srgbClr val="495868"/>
                </a:solidFill>
              </a:rPr>
              <a:t> Available under CCO 4.0. For more information see </a:t>
            </a:r>
            <a:r>
              <a:rPr lang="en-GB" sz="1400" dirty="0">
                <a:solidFill>
                  <a:srgbClr val="495868"/>
                </a:solidFill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https://creativecommons.org/licenses/by-sa/4.0/deed.en</a:t>
            </a:r>
            <a:endParaRPr lang="en-GB" sz="1400" dirty="0">
              <a:solidFill>
                <a:srgbClr val="495868"/>
              </a:solidFill>
            </a:endParaRPr>
          </a:p>
          <a:p>
            <a:pPr lvl="0">
              <a:buFont typeface="+mj-lt"/>
              <a:buAutoNum type="arabicPeriod"/>
            </a:pPr>
            <a:r>
              <a:rPr lang="en-GB" sz="1400" dirty="0">
                <a:solidFill>
                  <a:srgbClr val="495868"/>
                </a:solidFill>
              </a:rPr>
              <a:t>Snail: </a:t>
            </a:r>
            <a:r>
              <a:rPr lang="en-GB" sz="1400" dirty="0">
                <a:solidFill>
                  <a:srgbClr val="495868"/>
                </a:solidFill>
                <a:hlinkClick r:id="rId2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https://en.wikipedia.org/wiki/File:Grapevinesnail_01.jpg</a:t>
            </a:r>
            <a:r>
              <a:rPr lang="en-GB" sz="1400" dirty="0">
                <a:solidFill>
                  <a:srgbClr val="495868"/>
                </a:solidFill>
              </a:rPr>
              <a:t> By Jurgen </a:t>
            </a:r>
            <a:r>
              <a:rPr lang="en-GB" sz="1400" dirty="0" err="1">
                <a:solidFill>
                  <a:srgbClr val="495868"/>
                </a:solidFill>
              </a:rPr>
              <a:t>Schoner</a:t>
            </a:r>
            <a:r>
              <a:rPr lang="en-GB" sz="1400" dirty="0">
                <a:solidFill>
                  <a:srgbClr val="495868"/>
                </a:solidFill>
              </a:rPr>
              <a:t> </a:t>
            </a:r>
            <a:r>
              <a:rPr lang="en-GB" sz="1400" dirty="0">
                <a:solidFill>
                  <a:srgbClr val="495868"/>
                </a:solidFill>
                <a:hlinkClick r:id="rId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https://de.wikipedia.org/wiki/Benutzer:Heliodor</a:t>
            </a:r>
            <a:r>
              <a:rPr lang="en-GB" sz="1400" dirty="0">
                <a:solidFill>
                  <a:srgbClr val="495868"/>
                </a:solidFill>
              </a:rPr>
              <a:t> Available under GNU Free Documentation Licence. For more information see </a:t>
            </a:r>
            <a:r>
              <a:rPr lang="en-GB" sz="1400" dirty="0">
                <a:solidFill>
                  <a:srgbClr val="495868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https://en.wikipedia.org/wiki/GNU_Free_Documentation_License</a:t>
            </a:r>
            <a:r>
              <a:rPr lang="en-GB" sz="1400" dirty="0">
                <a:solidFill>
                  <a:srgbClr val="495868"/>
                </a:solidFill>
              </a:rPr>
              <a:t> </a:t>
            </a:r>
          </a:p>
          <a:p>
            <a:pPr lvl="0">
              <a:lnSpc>
                <a:spcPct val="130000"/>
              </a:lnSpc>
              <a:buAutoNum type="arabicPeriod" startAt="11"/>
            </a:pPr>
            <a:endParaRPr lang="en-GB" sz="1400" dirty="0">
              <a:solidFill>
                <a:srgbClr val="495868"/>
              </a:solidFill>
            </a:endParaRPr>
          </a:p>
          <a:p>
            <a:pPr marL="0" indent="0">
              <a:buNone/>
            </a:pPr>
            <a:endParaRPr lang="en-GB" sz="1800" dirty="0">
              <a:solidFill>
                <a:srgbClr val="495868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GB" sz="1800" dirty="0">
              <a:solidFill>
                <a:srgbClr val="495868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GB" sz="1400" dirty="0">
              <a:solidFill>
                <a:srgbClr val="495868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4958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331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512" y="193528"/>
            <a:ext cx="8784976" cy="6470944"/>
          </a:xfrm>
        </p:spPr>
        <p:txBody>
          <a:bodyPr>
            <a:normAutofit lnSpcReduction="10000"/>
          </a:bodyPr>
          <a:lstStyle/>
          <a:p>
            <a:pPr lvl="0">
              <a:lnSpc>
                <a:spcPct val="130000"/>
              </a:lnSpc>
              <a:buFont typeface="+mj-lt"/>
              <a:buAutoNum type="arabicPeriod" startAt="9"/>
            </a:pPr>
            <a:r>
              <a:rPr lang="en-GB" sz="1400" dirty="0">
                <a:solidFill>
                  <a:srgbClr val="495868"/>
                </a:solidFill>
              </a:rPr>
              <a:t>Mouse: </a:t>
            </a:r>
            <a:r>
              <a:rPr lang="en-GB" sz="1400" dirty="0">
                <a:solidFill>
                  <a:srgbClr val="495868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https://commons.wikimedia.org/wiki/File:Lab_mouse_mg_3263.jpg</a:t>
            </a:r>
            <a:r>
              <a:rPr lang="en-GB" sz="1400" dirty="0">
                <a:solidFill>
                  <a:srgbClr val="495868"/>
                </a:solidFill>
              </a:rPr>
              <a:t> Rama </a:t>
            </a:r>
            <a:r>
              <a:rPr lang="en-GB" sz="1400" dirty="0">
                <a:solidFill>
                  <a:srgbClr val="49586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https://commons.wikimedia.org/wiki/User:Rama</a:t>
            </a:r>
            <a:r>
              <a:rPr lang="en-GB" sz="1400" dirty="0">
                <a:solidFill>
                  <a:srgbClr val="495868"/>
                </a:solidFill>
              </a:rPr>
              <a:t> Available under CCO 2.0. For more information see </a:t>
            </a:r>
            <a:r>
              <a:rPr lang="en-GB" sz="1400" dirty="0">
                <a:solidFill>
                  <a:srgbClr val="495868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https://creativecommons.org/licenses/by-sa/2.0/fr/deed.en</a:t>
            </a:r>
            <a:endParaRPr lang="en-GB" sz="1400" dirty="0">
              <a:solidFill>
                <a:srgbClr val="495868"/>
              </a:solidFill>
            </a:endParaRPr>
          </a:p>
          <a:p>
            <a:pPr lvl="0">
              <a:lnSpc>
                <a:spcPct val="130000"/>
              </a:lnSpc>
              <a:buFont typeface="+mj-lt"/>
              <a:buAutoNum type="arabicPeriod" startAt="9"/>
            </a:pPr>
            <a:r>
              <a:rPr lang="en-GB" sz="1400" dirty="0">
                <a:solidFill>
                  <a:srgbClr val="495868"/>
                </a:solidFill>
              </a:rPr>
              <a:t>Rabbit: </a:t>
            </a:r>
            <a:r>
              <a:rPr lang="en-GB" sz="1400" dirty="0">
                <a:solidFill>
                  <a:srgbClr val="495868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https://pixabay.com/photos/rabbit-bunny-pet-cute-isolated-740621/</a:t>
            </a:r>
            <a:r>
              <a:rPr lang="en-GB" sz="1400" dirty="0">
                <a:solidFill>
                  <a:srgbClr val="495868"/>
                </a:solidFill>
              </a:rPr>
              <a:t> By </a:t>
            </a:r>
            <a:r>
              <a:rPr lang="en-GB" sz="1400" dirty="0" err="1">
                <a:solidFill>
                  <a:srgbClr val="495868"/>
                </a:solidFill>
              </a:rPr>
              <a:t>Cristty</a:t>
            </a:r>
            <a:r>
              <a:rPr lang="en-GB" sz="1400" dirty="0">
                <a:solidFill>
                  <a:srgbClr val="495868"/>
                </a:solidFill>
              </a:rPr>
              <a:t> </a:t>
            </a:r>
            <a:r>
              <a:rPr lang="en-GB" sz="1400" dirty="0">
                <a:solidFill>
                  <a:srgbClr val="495868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https://pixabay.com/users/cristty-868745/</a:t>
            </a:r>
            <a:r>
              <a:rPr lang="en-GB" sz="1400" dirty="0">
                <a:solidFill>
                  <a:srgbClr val="495868"/>
                </a:solidFill>
              </a:rPr>
              <a:t> Available under </a:t>
            </a:r>
            <a:r>
              <a:rPr lang="en-GB" sz="1400" dirty="0" err="1">
                <a:solidFill>
                  <a:srgbClr val="495868"/>
                </a:solidFill>
              </a:rPr>
              <a:t>Pixabay</a:t>
            </a:r>
            <a:r>
              <a:rPr lang="en-GB" sz="1400" dirty="0">
                <a:solidFill>
                  <a:srgbClr val="495868"/>
                </a:solidFill>
              </a:rPr>
              <a:t> licence. For more information see </a:t>
            </a:r>
            <a:r>
              <a:rPr lang="en-GB" sz="1400" dirty="0">
                <a:solidFill>
                  <a:srgbClr val="495868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https://pixabay.com/service/license/</a:t>
            </a:r>
            <a:endParaRPr lang="en-GB" sz="1400" dirty="0">
              <a:solidFill>
                <a:srgbClr val="495868"/>
              </a:solidFill>
            </a:endParaRPr>
          </a:p>
          <a:p>
            <a:pPr lvl="0">
              <a:lnSpc>
                <a:spcPct val="130000"/>
              </a:lnSpc>
              <a:buFont typeface="+mj-lt"/>
              <a:buAutoNum type="arabicPeriod" startAt="9"/>
            </a:pPr>
            <a:r>
              <a:rPr lang="en-GB" sz="1400" dirty="0">
                <a:solidFill>
                  <a:srgbClr val="495868"/>
                </a:solidFill>
              </a:rPr>
              <a:t>Polar bear: </a:t>
            </a:r>
            <a:r>
              <a:rPr lang="en-GB" sz="1400" dirty="0">
                <a:solidFill>
                  <a:srgbClr val="495868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https://commons.wikimedia.org/wiki/File:Polar_Bear_-_Alaska_(cropped).jpg</a:t>
            </a:r>
            <a:r>
              <a:rPr lang="en-GB" sz="1400" dirty="0">
                <a:solidFill>
                  <a:srgbClr val="495868"/>
                </a:solidFill>
              </a:rPr>
              <a:t> By Alan Wilson. Available under CCO 3.0. For more information see </a:t>
            </a:r>
            <a:r>
              <a:rPr lang="en-GB" sz="1400" dirty="0">
                <a:solidFill>
                  <a:srgbClr val="495868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https://creativecommons.org/licenses/by-sa/3.0/deed.en</a:t>
            </a:r>
            <a:endParaRPr lang="en-GB" sz="1400" dirty="0">
              <a:solidFill>
                <a:srgbClr val="495868"/>
              </a:solidFill>
            </a:endParaRPr>
          </a:p>
          <a:p>
            <a:pPr lvl="0">
              <a:lnSpc>
                <a:spcPct val="130000"/>
              </a:lnSpc>
              <a:buFont typeface="+mj-lt"/>
              <a:buAutoNum type="arabicPeriod" startAt="9"/>
            </a:pPr>
            <a:r>
              <a:rPr lang="en-GB" sz="1400" dirty="0">
                <a:solidFill>
                  <a:srgbClr val="495868"/>
                </a:solidFill>
              </a:rPr>
              <a:t>Hedgehog: </a:t>
            </a:r>
            <a:r>
              <a:rPr lang="en-GB" sz="1400" dirty="0">
                <a:solidFill>
                  <a:srgbClr val="495868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https://www.pexels.com/photo/brown-hedgehog-eating-on-green-grass-162077/</a:t>
            </a:r>
            <a:r>
              <a:rPr lang="en-GB" sz="1400" dirty="0">
                <a:solidFill>
                  <a:srgbClr val="495868"/>
                </a:solidFill>
              </a:rPr>
              <a:t> By </a:t>
            </a:r>
            <a:r>
              <a:rPr lang="en-GB" sz="1400" dirty="0" err="1">
                <a:solidFill>
                  <a:srgbClr val="495868"/>
                </a:solidFill>
              </a:rPr>
              <a:t>Pexels</a:t>
            </a:r>
            <a:r>
              <a:rPr lang="en-GB" sz="1400" dirty="0">
                <a:solidFill>
                  <a:srgbClr val="495868"/>
                </a:solidFill>
              </a:rPr>
              <a:t> (exact author not given). Available under CCO zero licence. For more information see </a:t>
            </a:r>
            <a:r>
              <a:rPr lang="en-GB" sz="1400" dirty="0">
                <a:solidFill>
                  <a:srgbClr val="495868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https://www.pexels.com/creative-commons-images/</a:t>
            </a:r>
            <a:endParaRPr lang="en-GB" sz="1400" dirty="0">
              <a:solidFill>
                <a:srgbClr val="495868"/>
              </a:solidFill>
            </a:endParaRPr>
          </a:p>
          <a:p>
            <a:pPr lvl="0">
              <a:lnSpc>
                <a:spcPct val="130000"/>
              </a:lnSpc>
              <a:buFont typeface="+mj-lt"/>
              <a:buAutoNum type="arabicPeriod" startAt="9"/>
            </a:pPr>
            <a:r>
              <a:rPr lang="en-GB" sz="1400" dirty="0">
                <a:solidFill>
                  <a:srgbClr val="495868"/>
                </a:solidFill>
              </a:rPr>
              <a:t>Fox: </a:t>
            </a:r>
            <a:r>
              <a:rPr lang="en-GB" sz="1400" dirty="0">
                <a:solidFill>
                  <a:srgbClr val="495868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https://www.flickr.com/photos/tambako/40557644381</a:t>
            </a:r>
            <a:r>
              <a:rPr lang="en-GB" sz="1400" dirty="0">
                <a:solidFill>
                  <a:srgbClr val="495868"/>
                </a:solidFill>
              </a:rPr>
              <a:t> By </a:t>
            </a:r>
            <a:r>
              <a:rPr lang="en-GB" sz="1400" dirty="0" err="1">
                <a:solidFill>
                  <a:srgbClr val="495868"/>
                </a:solidFill>
              </a:rPr>
              <a:t>Tambako</a:t>
            </a:r>
            <a:r>
              <a:rPr lang="en-GB" sz="1400" dirty="0">
                <a:solidFill>
                  <a:srgbClr val="495868"/>
                </a:solidFill>
              </a:rPr>
              <a:t> The Jaguar </a:t>
            </a:r>
            <a:r>
              <a:rPr lang="en-GB" sz="1400" dirty="0">
                <a:solidFill>
                  <a:srgbClr val="495868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https://www.flickr.com/photos/tambako/</a:t>
            </a:r>
            <a:r>
              <a:rPr lang="en-GB" sz="1400" dirty="0">
                <a:solidFill>
                  <a:srgbClr val="495868"/>
                </a:solidFill>
              </a:rPr>
              <a:t> Available under CCO 2.0. For more information see </a:t>
            </a:r>
            <a:r>
              <a:rPr lang="en-GB" sz="1400" dirty="0">
                <a:solidFill>
                  <a:srgbClr val="495868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https://creativecommons.org/licenses/by-nd/2.0/</a:t>
            </a:r>
            <a:endParaRPr lang="en-GB" sz="1400" dirty="0">
              <a:solidFill>
                <a:srgbClr val="495868"/>
              </a:solidFill>
            </a:endParaRPr>
          </a:p>
          <a:p>
            <a:pPr lvl="0">
              <a:lnSpc>
                <a:spcPct val="130000"/>
              </a:lnSpc>
              <a:buFont typeface="+mj-lt"/>
              <a:buAutoNum type="arabicPeriod" startAt="9"/>
            </a:pPr>
            <a:r>
              <a:rPr lang="en-GB" sz="1400" dirty="0">
                <a:solidFill>
                  <a:srgbClr val="495868"/>
                </a:solidFill>
              </a:rPr>
              <a:t>Trout: </a:t>
            </a:r>
            <a:r>
              <a:rPr lang="en-GB" sz="1400" dirty="0">
                <a:solidFill>
                  <a:srgbClr val="495868"/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https://commons.wikimedia.org/wiki/File:Salmo_trutta.jpg</a:t>
            </a:r>
            <a:r>
              <a:rPr lang="en-GB" sz="1400" dirty="0">
                <a:solidFill>
                  <a:srgbClr val="495868"/>
                </a:solidFill>
              </a:rPr>
              <a:t> By Eric </a:t>
            </a:r>
            <a:r>
              <a:rPr lang="en-GB" sz="1400" dirty="0" err="1">
                <a:solidFill>
                  <a:srgbClr val="495868"/>
                </a:solidFill>
              </a:rPr>
              <a:t>Engbretson</a:t>
            </a:r>
            <a:r>
              <a:rPr lang="en-GB" sz="1400" dirty="0">
                <a:solidFill>
                  <a:srgbClr val="495868"/>
                </a:solidFill>
              </a:rPr>
              <a:t> for U.S. Fish and Wildlife Service. Available under USFWS policy (public domain). For more information see </a:t>
            </a:r>
            <a:r>
              <a:rPr lang="en-GB" sz="1400" dirty="0">
                <a:solidFill>
                  <a:srgbClr val="495868"/>
                </a:solid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https://www.fws.gov/faq/imagefaq.html</a:t>
            </a:r>
            <a:r>
              <a:rPr lang="en-GB" sz="1400" dirty="0">
                <a:solidFill>
                  <a:srgbClr val="495868"/>
                </a:solidFill>
              </a:rPr>
              <a:t> </a:t>
            </a:r>
          </a:p>
          <a:p>
            <a:pPr lvl="0">
              <a:lnSpc>
                <a:spcPct val="130000"/>
              </a:lnSpc>
              <a:buFont typeface="+mj-lt"/>
              <a:buAutoNum type="arabicPeriod" startAt="9"/>
            </a:pPr>
            <a:r>
              <a:rPr lang="en-GB" sz="1400" dirty="0">
                <a:solidFill>
                  <a:srgbClr val="495868"/>
                </a:solidFill>
              </a:rPr>
              <a:t>Chimpanzee: </a:t>
            </a:r>
            <a:r>
              <a:rPr lang="en-GB" sz="1400" dirty="0">
                <a:solidFill>
                  <a:srgbClr val="495868"/>
                </a:solidFill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https://www.flickr.com/photos/tambako/6262869136</a:t>
            </a:r>
            <a:r>
              <a:rPr lang="en-GB" sz="1400" dirty="0">
                <a:solidFill>
                  <a:srgbClr val="495868"/>
                </a:solidFill>
              </a:rPr>
              <a:t>  By </a:t>
            </a:r>
            <a:r>
              <a:rPr lang="en-GB" sz="1400" dirty="0" err="1">
                <a:solidFill>
                  <a:srgbClr val="495868"/>
                </a:solidFill>
              </a:rPr>
              <a:t>Tambako</a:t>
            </a:r>
            <a:r>
              <a:rPr lang="en-GB" sz="1400" dirty="0">
                <a:solidFill>
                  <a:srgbClr val="495868"/>
                </a:solidFill>
              </a:rPr>
              <a:t> The Jaguar </a:t>
            </a:r>
            <a:r>
              <a:rPr lang="en-GB" sz="1400" dirty="0">
                <a:solidFill>
                  <a:srgbClr val="495868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https://www.flickr.com/photos/tambako/</a:t>
            </a:r>
            <a:r>
              <a:rPr lang="en-GB" sz="1400" dirty="0">
                <a:solidFill>
                  <a:srgbClr val="495868"/>
                </a:solidFill>
              </a:rPr>
              <a:t> Available under CCO 2.0. For more information see </a:t>
            </a:r>
            <a:r>
              <a:rPr lang="en-GB" sz="1400" dirty="0">
                <a:solidFill>
                  <a:srgbClr val="495868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https://creativecommons.org/licenses/by-nd/2.0/</a:t>
            </a:r>
            <a:endParaRPr lang="en-GB" sz="1400" dirty="0">
              <a:solidFill>
                <a:srgbClr val="495868"/>
              </a:solidFill>
            </a:endParaRPr>
          </a:p>
          <a:p>
            <a:pPr lvl="0">
              <a:lnSpc>
                <a:spcPct val="130000"/>
              </a:lnSpc>
              <a:buFont typeface="+mj-lt"/>
              <a:buAutoNum type="arabicPeriod" startAt="9"/>
            </a:pPr>
            <a:r>
              <a:rPr lang="en-GB" sz="1400" dirty="0">
                <a:solidFill>
                  <a:srgbClr val="495868"/>
                </a:solidFill>
              </a:rPr>
              <a:t>Sparrow: </a:t>
            </a:r>
            <a:r>
              <a:rPr lang="en-GB" sz="1400" dirty="0">
                <a:solidFill>
                  <a:srgbClr val="495868"/>
                </a:solidFill>
                <a:hlinkClick r:id="rId1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https://commons.wikimedia.org/wiki/File:A_Sparrow.jpg</a:t>
            </a:r>
            <a:r>
              <a:rPr lang="en-GB" sz="1400" dirty="0">
                <a:solidFill>
                  <a:srgbClr val="495868"/>
                </a:solidFill>
              </a:rPr>
              <a:t> By </a:t>
            </a:r>
            <a:r>
              <a:rPr lang="en-GB" sz="1400" dirty="0" err="1">
                <a:solidFill>
                  <a:srgbClr val="495868"/>
                </a:solidFill>
              </a:rPr>
              <a:t>Shreyanshdarshan</a:t>
            </a:r>
            <a:r>
              <a:rPr lang="en-GB" sz="1400" dirty="0">
                <a:solidFill>
                  <a:srgbClr val="495868"/>
                </a:solidFill>
              </a:rPr>
              <a:t> </a:t>
            </a:r>
            <a:r>
              <a:rPr lang="en-GB" sz="1400" dirty="0">
                <a:solidFill>
                  <a:srgbClr val="495868"/>
                </a:solidFill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https://commons.wikimedia.org/w/index.php?title=User:Shreyanshdarshan&amp;action=edit&amp;redlink=1</a:t>
            </a:r>
            <a:r>
              <a:rPr lang="en-GB" sz="1400" dirty="0">
                <a:solidFill>
                  <a:srgbClr val="495868"/>
                </a:solidFill>
              </a:rPr>
              <a:t> Available under CCO 4.0. For more information see </a:t>
            </a:r>
            <a:r>
              <a:rPr lang="en-GB" sz="1400" dirty="0">
                <a:solidFill>
                  <a:srgbClr val="495868"/>
                </a:solidFill>
                <a:hlinkClick r:id="rId2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https://creativecommons.org/licenses/by-sa/4.0/deed.en</a:t>
            </a:r>
            <a:r>
              <a:rPr lang="en-GB" sz="1400" dirty="0">
                <a:solidFill>
                  <a:srgbClr val="495868"/>
                </a:solidFill>
              </a:rPr>
              <a:t> </a:t>
            </a:r>
          </a:p>
          <a:p>
            <a:pPr marL="0" indent="0">
              <a:buNone/>
            </a:pPr>
            <a:endParaRPr lang="en-GB" sz="1800" dirty="0">
              <a:solidFill>
                <a:srgbClr val="495868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GB" sz="1800" dirty="0">
              <a:solidFill>
                <a:srgbClr val="495868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GB" sz="1400" dirty="0">
              <a:solidFill>
                <a:srgbClr val="495868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4958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962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35627" y="1412776"/>
            <a:ext cx="6720747" cy="5040560"/>
          </a:xfrm>
          <a:prstGeom prst="rect">
            <a:avLst/>
          </a:prstGeom>
          <a:noFill/>
          <a:ln w="38100">
            <a:solidFill>
              <a:srgbClr val="CC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297AF84-8904-465E-A222-4FB068CCD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528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sz="6000" dirty="0"/>
              <a:t>a snake</a:t>
            </a:r>
          </a:p>
        </p:txBody>
      </p:sp>
    </p:spTree>
    <p:extLst>
      <p:ext uri="{BB962C8B-B14F-4D97-AF65-F5344CB8AC3E}">
        <p14:creationId xmlns:p14="http://schemas.microsoft.com/office/powerpoint/2010/main" val="4029490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97AF84-8904-465E-A222-4FB068CCD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528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sz="6000" dirty="0"/>
              <a:t>a lion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B11762A-D071-4EB7-A8E2-30A72FE41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21260" y="1307248"/>
            <a:ext cx="7149480" cy="5362112"/>
          </a:xfrm>
          <a:prstGeom prst="rect">
            <a:avLst/>
          </a:prstGeom>
          <a:noFill/>
          <a:ln w="38100">
            <a:solidFill>
              <a:srgbClr val="CC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0562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97AF84-8904-465E-A222-4FB068CCD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528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sz="6000" dirty="0"/>
              <a:t>a shark</a:t>
            </a:r>
          </a:p>
        </p:txBody>
      </p:sp>
      <p:pic>
        <p:nvPicPr>
          <p:cNvPr id="4" name="Picture 5">
            <a:hlinkClick r:id="rId2"/>
            <a:extLst>
              <a:ext uri="{FF2B5EF4-FFF2-40B4-BE49-F238E27FC236}">
                <a16:creationId xmlns:a16="http://schemas.microsoft.com/office/drawing/2014/main" id="{B0FC047C-A1E5-4D19-9509-8A0C5CF5B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48929" y="1331640"/>
            <a:ext cx="7547471" cy="5254925"/>
          </a:xfrm>
          <a:prstGeom prst="rect">
            <a:avLst/>
          </a:prstGeom>
          <a:noFill/>
          <a:ln w="38100">
            <a:solidFill>
              <a:srgbClr val="CC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9008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97AF84-8904-465E-A222-4FB068CCD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528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sz="6000" dirty="0"/>
              <a:t>a deer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E4F957-54F3-4F77-99B7-2E9009E6F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51584" y="1206026"/>
            <a:ext cx="7187156" cy="5463334"/>
          </a:xfrm>
          <a:prstGeom prst="rect">
            <a:avLst/>
          </a:prstGeom>
          <a:noFill/>
          <a:ln w="38100">
            <a:solidFill>
              <a:srgbClr val="CC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8225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97AF84-8904-465E-A222-4FB068CCD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528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sz="6000" dirty="0"/>
              <a:t>a bee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0C30E5C-CEBE-42B5-B30C-F5312E19FB37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7568" y="1331640"/>
            <a:ext cx="7795431" cy="5193704"/>
          </a:xfrm>
          <a:prstGeom prst="rect">
            <a:avLst/>
          </a:prstGeom>
          <a:noFill/>
          <a:ln w="38100">
            <a:solidFill>
              <a:srgbClr val="CC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3167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97AF84-8904-465E-A222-4FB068CCD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528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sz="6000" dirty="0"/>
              <a:t>an eagle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182DB435-6FFA-4E54-8AF3-BCD6937CC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0018" y="1331640"/>
            <a:ext cx="7891964" cy="5261308"/>
          </a:xfrm>
          <a:prstGeom prst="rect">
            <a:avLst/>
          </a:prstGeom>
          <a:noFill/>
          <a:ln w="38100">
            <a:solidFill>
              <a:srgbClr val="CC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4993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97AF84-8904-465E-A222-4FB068CCD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528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sz="6000" dirty="0"/>
              <a:t>a sea lion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182DB435-6FFA-4E54-8AF3-BCD6937CC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1183" y="1331640"/>
            <a:ext cx="6789634" cy="5261308"/>
          </a:xfrm>
          <a:prstGeom prst="rect">
            <a:avLst/>
          </a:prstGeom>
          <a:noFill/>
          <a:ln w="38100">
            <a:solidFill>
              <a:srgbClr val="CC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2964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97AF84-8904-465E-A222-4FB068CCD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7528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sz="6000" dirty="0"/>
              <a:t>a snail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182DB435-6FFA-4E54-8AF3-BCD6937CC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5942" y="1484784"/>
            <a:ext cx="8299228" cy="4896544"/>
          </a:xfrm>
          <a:prstGeom prst="rect">
            <a:avLst/>
          </a:prstGeom>
          <a:noFill/>
          <a:ln w="38100">
            <a:solidFill>
              <a:srgbClr val="CC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06333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DE15731DEFBD4ABBA3A0A2845F831B" ma:contentTypeVersion="8" ma:contentTypeDescription="Create a new document." ma:contentTypeScope="" ma:versionID="682a3281b2ef417c42a5ccbc414affa0">
  <xsd:schema xmlns:xsd="http://www.w3.org/2001/XMLSchema" xmlns:xs="http://www.w3.org/2001/XMLSchema" xmlns:p="http://schemas.microsoft.com/office/2006/metadata/properties" xmlns:ns2="b2c946c3-8e5b-4521-8aeb-9c6698d0bcd6" xmlns:ns3="4792f64d-3483-4bfd-a8dd-90820385f9c5" targetNamespace="http://schemas.microsoft.com/office/2006/metadata/properties" ma:root="true" ma:fieldsID="503f20da75ef762b71bc67f79fdc8c33" ns2:_="" ns3:_="">
    <xsd:import namespace="b2c946c3-8e5b-4521-8aeb-9c6698d0bcd6"/>
    <xsd:import namespace="4792f64d-3483-4bfd-a8dd-90820385f9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c946c3-8e5b-4521-8aeb-9c6698d0bc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92f64d-3483-4bfd-a8dd-90820385f9c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D4D8FBC-AF39-4E93-AF59-BC299113BF4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765E03F-08EB-454C-86C1-37CF1A2253B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D0B05B6-3C1A-4F92-91B9-C731D34638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c946c3-8e5b-4521-8aeb-9c6698d0bcd6"/>
    <ds:schemaRef ds:uri="4792f64d-3483-4bfd-a8dd-90820385f9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2732</TotalTime>
  <Words>1021</Words>
  <Application>Microsoft Office PowerPoint</Application>
  <PresentationFormat>Widescreen</PresentationFormat>
  <Paragraphs>49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PowerPoint Presentation</vt:lpstr>
      <vt:lpstr>a snake</vt:lpstr>
      <vt:lpstr>a lion</vt:lpstr>
      <vt:lpstr>a shark</vt:lpstr>
      <vt:lpstr>a deer</vt:lpstr>
      <vt:lpstr>a bee</vt:lpstr>
      <vt:lpstr>an eagle</vt:lpstr>
      <vt:lpstr>a sea lion</vt:lpstr>
      <vt:lpstr>a snail</vt:lpstr>
      <vt:lpstr>a mouse</vt:lpstr>
      <vt:lpstr>a rabbit</vt:lpstr>
      <vt:lpstr>a polar bear</vt:lpstr>
      <vt:lpstr>a hedgehog</vt:lpstr>
      <vt:lpstr>a fox</vt:lpstr>
      <vt:lpstr>a trout</vt:lpstr>
      <vt:lpstr>a chimpanzee</vt:lpstr>
      <vt:lpstr>a sparrow</vt:lpstr>
      <vt:lpstr>Images in this resource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Zdravie</dc:creator>
  <cp:lastModifiedBy>Elizabeth Hooper</cp:lastModifiedBy>
  <cp:revision>36</cp:revision>
  <dcterms:created xsi:type="dcterms:W3CDTF">2014-10-29T18:45:20Z</dcterms:created>
  <dcterms:modified xsi:type="dcterms:W3CDTF">2021-09-03T15:02:01Z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0x010100BFDE15731DEFBD4ABBA3A0A2845F831B</vt:lpwstr>
  </property>
</Properties>
</file>