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7" r:id="rId10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>
      <p:cViewPr varScale="1">
        <p:scale>
          <a:sx n="81" d="100"/>
          <a:sy n="81" d="100"/>
        </p:scale>
        <p:origin x="292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52C0E5-67FC-4835-AFC1-0E0C790A956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1271298-1646-449C-A177-B8FCF3127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2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5CB63B3-FA36-4FF9-8BE7-574ED78FE985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13C7208-ACB9-4282-94BC-F024F93CB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78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the EAL learners</a:t>
            </a:r>
            <a:r>
              <a:rPr lang="en-GB" baseline="0" dirty="0"/>
              <a:t> to translate the keywords into their first languages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038E-D60A-46A4-8F16-B4441651BD6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84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3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8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2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1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90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4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5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43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B16D-FDFB-4C09-B8A9-6183E98FC3F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ADE0-5CD2-4E18-902B-D10DF11B29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6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euron-nerve-cell-axon-dendrite-296581/" TargetMode="External"/><Relationship Id="rId2" Type="http://schemas.openxmlformats.org/officeDocument/2006/relationships/hyperlink" Target="https://www.flickr.com/photos/filterforge/16701439376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ommons.wikimedia.org/wiki/File:Sperm-egg.jpg" TargetMode="External"/><Relationship Id="rId4" Type="http://schemas.openxmlformats.org/officeDocument/2006/relationships/hyperlink" Target="https://en.wikipedia.org/wiki/Egg_ce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479B1B0-1C77-478F-80F2-CB149201429D}"/>
              </a:ext>
            </a:extLst>
          </p:cNvPr>
          <p:cNvSpPr/>
          <p:nvPr/>
        </p:nvSpPr>
        <p:spPr>
          <a:xfrm>
            <a:off x="0" y="8433054"/>
            <a:ext cx="6864917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age 8">
            <a:extLst>
              <a:ext uri="{FF2B5EF4-FFF2-40B4-BE49-F238E27FC236}">
                <a16:creationId xmlns:a16="http://schemas.microsoft.com/office/drawing/2014/main" id="{A38D79F3-4722-46DE-B1D8-EACFA244EFF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8556743"/>
            <a:ext cx="1049691" cy="4635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A4E5E4-BD53-43F9-BAEB-5C1C4DB4E99E}"/>
              </a:ext>
            </a:extLst>
          </p:cNvPr>
          <p:cNvSpPr txBox="1"/>
          <p:nvPr/>
        </p:nvSpPr>
        <p:spPr>
          <a:xfrm>
            <a:off x="4149080" y="8554995"/>
            <a:ext cx="309634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Z. Davies and has been adapted by EAL Nexus.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9EADF1F-ED0A-4096-88E4-E9BDE2453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13752"/>
              </p:ext>
            </p:extLst>
          </p:nvPr>
        </p:nvGraphicFramePr>
        <p:xfrm>
          <a:off x="926888" y="2620503"/>
          <a:ext cx="5136725" cy="2232250"/>
        </p:xfrm>
        <a:graphic>
          <a:graphicData uri="http://schemas.openxmlformats.org/drawingml/2006/table">
            <a:tbl>
              <a:tblPr firstRow="1" bandRow="1"/>
              <a:tblGrid>
                <a:gridCol w="1563619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357310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5034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Specialised cells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432208">
                <a:tc gridSpan="2"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booklet</a:t>
                      </a:r>
                      <a:endParaRPr lang="en-GB" sz="1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43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18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Cells, organs and life processes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135CCB1-A75A-4C16-87D5-49F1F196D066}"/>
              </a:ext>
            </a:extLst>
          </p:cNvPr>
          <p:cNvSpPr txBox="1"/>
          <p:nvPr/>
        </p:nvSpPr>
        <p:spPr>
          <a:xfrm>
            <a:off x="1205746" y="626121"/>
            <a:ext cx="457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</p:spTree>
    <p:extLst>
      <p:ext uri="{BB962C8B-B14F-4D97-AF65-F5344CB8AC3E}">
        <p14:creationId xmlns:p14="http://schemas.microsoft.com/office/powerpoint/2010/main" val="418912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8675"/>
            <a:ext cx="6172200" cy="89095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Glossary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259632"/>
            <a:ext cx="5940660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to absorb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to contain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electric signals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function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to join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messages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minerals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soil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specialised 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specific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surface area</a:t>
            </a:r>
          </a:p>
          <a:p>
            <a:pPr algn="just">
              <a:lnSpc>
                <a:spcPct val="150000"/>
              </a:lnSpc>
            </a:pPr>
            <a:r>
              <a:rPr lang="en-GB" sz="2800" dirty="0">
                <a:latin typeface="Comic Sans MS" panose="030F0702030302020204" pitchFamily="66" charset="0"/>
              </a:rPr>
              <a:t>to transmit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/>
          </a:p>
          <a:p>
            <a:endParaRPr lang="en-GB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192" y="140364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192" y="203371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3192" y="266378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192" y="329385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192" y="392392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192" y="455399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192" y="518406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192" y="581413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192" y="644420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192" y="707427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192" y="770434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3192" y="833441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9437" y="8964488"/>
            <a:ext cx="6279126" cy="42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3091" y="1403648"/>
            <a:ext cx="26347" cy="75608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40968" y="1380964"/>
            <a:ext cx="26347" cy="75608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95637" y="1401587"/>
            <a:ext cx="26347" cy="75608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47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40" y="2011428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Red blood cells are specialised animal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72040" y="304477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Red blood cells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156" y="3990394"/>
            <a:ext cx="1887649" cy="18876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8670" y="7644341"/>
            <a:ext cx="5940660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carry oxygen around the body.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2230" y="5920396"/>
            <a:ext cx="1332148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large surface area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2230" y="3684086"/>
            <a:ext cx="1631136" cy="83099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no nucleus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658" y="4950900"/>
            <a:ext cx="2106234" cy="193899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haemoglobin which joins with the oxygen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6980" y="5214294"/>
            <a:ext cx="1485250" cy="1085898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05064" y="4099584"/>
            <a:ext cx="1098122" cy="138500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700808" y="4238084"/>
            <a:ext cx="1152128" cy="712816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9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3140968" y="6516216"/>
            <a:ext cx="1285863" cy="360039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663734" y="4475990"/>
            <a:ext cx="709482" cy="299069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49228" y="4885453"/>
            <a:ext cx="707564" cy="694659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322" y="5371625"/>
            <a:ext cx="1080678" cy="271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26924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Nerve cells are specialised animal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2900" y="294083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Nerve cells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670" y="7644342"/>
            <a:ext cx="5940660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transmit (=carry) messages from one part of your body to another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6315">
            <a:off x="1412218" y="4885453"/>
            <a:ext cx="3845582" cy="2265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91455" y="4174895"/>
            <a:ext cx="1376772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long shape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690" y="3685124"/>
            <a:ext cx="1953497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connections at all ends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6831" y="5916148"/>
            <a:ext cx="2214246" cy="160043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carry electric signals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5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35" y="2024602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Egg cells are specialised animal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71359" y="291184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Egg cells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670" y="7644342"/>
            <a:ext cx="5940660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join with a sperm cell and to provide food for the new formed cell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8" y="327215"/>
            <a:ext cx="846093" cy="1523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57" y="4067944"/>
            <a:ext cx="2641790" cy="275530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1600201" y="5109839"/>
            <a:ext cx="1108719" cy="118754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670" y="4764022"/>
            <a:ext cx="1141531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are large in size</a:t>
            </a:r>
          </a:p>
        </p:txBody>
      </p:sp>
      <p:cxnSp>
        <p:nvCxnSpPr>
          <p:cNvPr id="11" name="Straight Arrow Connector 10"/>
          <p:cNvCxnSpPr>
            <a:stCxn id="12" idx="1"/>
          </p:cNvCxnSpPr>
          <p:nvPr/>
        </p:nvCxnSpPr>
        <p:spPr>
          <a:xfrm flipH="1" flipV="1">
            <a:off x="4077073" y="5910924"/>
            <a:ext cx="830791" cy="172182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07864" y="5482941"/>
            <a:ext cx="1635695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contain a lot of cytoplasm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06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70" y="2026905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Sperm cells are specialised animal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8670" y="349539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 Sperm cells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670" y="7644342"/>
            <a:ext cx="5940660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reach the egg cell, join with it and fertilise it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2" y="311536"/>
            <a:ext cx="1220738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2644086" y="4010738"/>
            <a:ext cx="2065755" cy="280012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467239" y="4656978"/>
            <a:ext cx="1816525" cy="171195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83764" y="3825981"/>
            <a:ext cx="1493608" cy="83099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long tail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277133" y="5410801"/>
            <a:ext cx="778285" cy="938400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55417" y="6349200"/>
            <a:ext cx="1575453" cy="461665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swim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12776" y="5776221"/>
            <a:ext cx="2864357" cy="812003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6518" y="3837229"/>
            <a:ext cx="2071991" cy="193899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pointed head for getting into the egg cell</a:t>
            </a:r>
          </a:p>
        </p:txBody>
      </p:sp>
    </p:spTree>
    <p:extLst>
      <p:ext uri="{BB962C8B-B14F-4D97-AF65-F5344CB8AC3E}">
        <p14:creationId xmlns:p14="http://schemas.microsoft.com/office/powerpoint/2010/main" val="230405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94425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Leaf cells are specialised plant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2900" y="437358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Leaf cells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670" y="7644342"/>
            <a:ext cx="5940660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absorb sunlight for photosynthesis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72829" y="4472765"/>
            <a:ext cx="3146626" cy="187788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1484784" y="4499348"/>
            <a:ext cx="822416" cy="794411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0"/>
          </p:cNvCxnSpPr>
          <p:nvPr/>
        </p:nvCxnSpPr>
        <p:spPr>
          <a:xfrm flipH="1" flipV="1">
            <a:off x="3789040" y="5052053"/>
            <a:ext cx="1863363" cy="1002602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08" y="5293759"/>
            <a:ext cx="1692188" cy="156966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large surface area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7288" y="6054655"/>
            <a:ext cx="2070230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contain lots of chloroplasts</a:t>
            </a:r>
          </a:p>
        </p:txBody>
      </p:sp>
    </p:spTree>
    <p:extLst>
      <p:ext uri="{BB962C8B-B14F-4D97-AF65-F5344CB8AC3E}">
        <p14:creationId xmlns:p14="http://schemas.microsoft.com/office/powerpoint/2010/main" val="413847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50038"/>
            <a:ext cx="6172200" cy="1524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Root hair cells are specialised plant cells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42900" y="404468"/>
            <a:ext cx="6172200" cy="1524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latin typeface="Comic Sans MS" panose="030F0702030302020204" pitchFamily="66" charset="0"/>
              </a:rPr>
              <a:t>Root hair cells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670" y="7644342"/>
            <a:ext cx="5940660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Function: to absorb water and minerals from the soil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40" y="4188981"/>
            <a:ext cx="3292700" cy="26892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276872" y="5419608"/>
            <a:ext cx="720080" cy="641345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725144" y="4440159"/>
            <a:ext cx="516119" cy="491882"/>
          </a:xfrm>
          <a:prstGeom prst="straightConnector1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1261" y="4329112"/>
            <a:ext cx="1503980" cy="156966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large surface area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4325" y="6060952"/>
            <a:ext cx="2764675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specific shape, with a long bit like a finger</a:t>
            </a:r>
          </a:p>
        </p:txBody>
      </p:sp>
    </p:spTree>
    <p:extLst>
      <p:ext uri="{BB962C8B-B14F-4D97-AF65-F5344CB8AC3E}">
        <p14:creationId xmlns:p14="http://schemas.microsoft.com/office/powerpoint/2010/main" val="273707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49432"/>
          </a:xfrm>
        </p:spPr>
        <p:txBody>
          <a:bodyPr>
            <a:normAutofit fontScale="90000"/>
          </a:bodyPr>
          <a:lstStyle/>
          <a:p>
            <a:r>
              <a:rPr lang="en-GB" dirty="0"/>
              <a:t>Image attributions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115616"/>
            <a:ext cx="63264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Red blood cells: </a:t>
            </a:r>
            <a:r>
              <a:rPr lang="en-GB" dirty="0">
                <a:hlinkClick r:id="rId2"/>
              </a:rPr>
              <a:t>https://www.flickr.com/photos/filterforge/16701439376</a:t>
            </a:r>
            <a:r>
              <a:rPr lang="en-GB" dirty="0"/>
              <a:t> Creative commons public domain via Flickr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Nerve cell: </a:t>
            </a:r>
            <a:r>
              <a:rPr lang="en-GB" dirty="0">
                <a:hlinkClick r:id="rId3"/>
              </a:rPr>
              <a:t>https://pixabay.com/en/neuron-nerve-cell-axon-dendrite-296581/</a:t>
            </a:r>
            <a:r>
              <a:rPr lang="en-GB" dirty="0"/>
              <a:t> Public domain via </a:t>
            </a:r>
            <a:r>
              <a:rPr lang="en-GB" dirty="0" err="1"/>
              <a:t>Pixabay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Egg cell: </a:t>
            </a:r>
            <a:r>
              <a:rPr lang="en-GB" dirty="0">
                <a:hlinkClick r:id="rId4"/>
              </a:rPr>
              <a:t>https://en.wikipedia.org/wiki/Egg_cell</a:t>
            </a:r>
            <a:r>
              <a:rPr lang="en-GB" dirty="0"/>
              <a:t> By KDS444 (Own work) [CC BY-SA 3.0 (http://creativecommons.org/licenses/by-sa/3.0)], via Wikimedia Commons.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Sperm cell: </a:t>
            </a:r>
            <a:r>
              <a:rPr lang="en-GB" dirty="0">
                <a:hlinkClick r:id="rId5"/>
              </a:rPr>
              <a:t>https://commons.wikimedia.org/wiki/File:Sperm-egg.jpg</a:t>
            </a:r>
            <a:r>
              <a:rPr lang="en-GB" dirty="0"/>
              <a:t> Author unknown [Public domain], via Wikimedia Commons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Leaf cell: Drawn by R Wilson on behalf of The Bell Foundation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Root hair cell: Drawn by R Wilson on behalf of The Bell Foundation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6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421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Glossary</vt:lpstr>
      <vt:lpstr>Red blood cells are specialised animal cells</vt:lpstr>
      <vt:lpstr>Nerve cells are specialised animal cells</vt:lpstr>
      <vt:lpstr>Egg cells are specialised animal cells</vt:lpstr>
      <vt:lpstr>Sperm cells are specialised animal cells</vt:lpstr>
      <vt:lpstr>Leaf cells are specialised plant cells</vt:lpstr>
      <vt:lpstr>Root hair cells are specialised plant cells</vt:lpstr>
      <vt:lpstr>Image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Cells, organs, life processes</dc:title>
  <dc:creator>Zdravie</dc:creator>
  <cp:lastModifiedBy>Elizabeth Hooper</cp:lastModifiedBy>
  <cp:revision>28</cp:revision>
  <cp:lastPrinted>2016-10-17T07:28:29Z</cp:lastPrinted>
  <dcterms:created xsi:type="dcterms:W3CDTF">2015-01-11T16:06:13Z</dcterms:created>
  <dcterms:modified xsi:type="dcterms:W3CDTF">2021-09-03T14:36:34Z</dcterms:modified>
</cp:coreProperties>
</file>