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9" r:id="rId2"/>
    <p:sldId id="307" r:id="rId3"/>
    <p:sldId id="304" r:id="rId4"/>
    <p:sldId id="308" r:id="rId5"/>
    <p:sldId id="305" r:id="rId6"/>
    <p:sldId id="306" r:id="rId7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4" autoAdjust="0"/>
    <p:restoredTop sz="73712" autoAdjust="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8CA7FA5-EA35-4934-99AD-E5DDF22589B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D59C12FA-CF7A-4E9E-A643-B4766393F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128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717B8C8-C4C2-43CD-BDA2-16BD3CB42BD2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A449C258-CE90-441A-88F4-E3F0C795C2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00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EAL learners can match the specialised cells to their specific features and use as</a:t>
            </a:r>
            <a:r>
              <a:rPr lang="en-GB" baseline="0" dirty="0"/>
              <a:t> a </a:t>
            </a:r>
            <a:r>
              <a:rPr lang="en-GB" dirty="0"/>
              <a:t>substitution</a:t>
            </a:r>
            <a:r>
              <a:rPr lang="en-GB" baseline="0" dirty="0"/>
              <a:t> table for formulating some statements about the specialised cells, first orally and then in writing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2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The EAL learners can match the specialised cells to their specific functions and use as</a:t>
            </a:r>
            <a:r>
              <a:rPr lang="en-GB" baseline="0" dirty="0"/>
              <a:t> a </a:t>
            </a:r>
            <a:r>
              <a:rPr lang="en-GB" dirty="0"/>
              <a:t>substitution</a:t>
            </a:r>
            <a:r>
              <a:rPr lang="en-GB" baseline="0" dirty="0"/>
              <a:t> table for formulating some statements about the specialised cells, first orally and then in writing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2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9C258-CE90-441A-88F4-E3F0C795C2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6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53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42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05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52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29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6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16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8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55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64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E2F33-5C13-4BB8-97EA-A874166413DF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609D5-9659-4E57-8002-63FDB6872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4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0E071DE-3BA3-4EE8-9AB8-680E5BC64BFE}"/>
              </a:ext>
            </a:extLst>
          </p:cNvPr>
          <p:cNvSpPr/>
          <p:nvPr/>
        </p:nvSpPr>
        <p:spPr>
          <a:xfrm>
            <a:off x="0" y="6147054"/>
            <a:ext cx="12192000" cy="710946"/>
          </a:xfrm>
          <a:prstGeom prst="rect">
            <a:avLst/>
          </a:prstGeom>
          <a:solidFill>
            <a:srgbClr val="FBF7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Image 8">
            <a:extLst>
              <a:ext uri="{FF2B5EF4-FFF2-40B4-BE49-F238E27FC236}">
                <a16:creationId xmlns:a16="http://schemas.microsoft.com/office/drawing/2014/main" id="{08EE3A48-69E2-4861-97B0-5C51931E060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651" y="6270743"/>
            <a:ext cx="1049691" cy="4635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D4FBC24-BBD3-4E9D-B56C-015479F0267E}"/>
              </a:ext>
            </a:extLst>
          </p:cNvPr>
          <p:cNvSpPr txBox="1"/>
          <p:nvPr/>
        </p:nvSpPr>
        <p:spPr>
          <a:xfrm>
            <a:off x="6781800" y="6302472"/>
            <a:ext cx="534664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Bell Educational Trust 2020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49586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resource was originally developed by Z. Davies and has been adapted by EAL Nexus.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1341369-BC1F-4A06-9715-5C0A2543B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242104"/>
              </p:ext>
            </p:extLst>
          </p:nvPr>
        </p:nvGraphicFramePr>
        <p:xfrm>
          <a:off x="2596833" y="1929489"/>
          <a:ext cx="6864917" cy="2999021"/>
        </p:xfrm>
        <a:graphic>
          <a:graphicData uri="http://schemas.openxmlformats.org/drawingml/2006/table">
            <a:tbl>
              <a:tblPr firstRow="1" bandRow="1"/>
              <a:tblGrid>
                <a:gridCol w="2089681">
                  <a:extLst>
                    <a:ext uri="{9D8B030D-6E8A-4147-A177-3AD203B41FA5}">
                      <a16:colId xmlns:a16="http://schemas.microsoft.com/office/drawing/2014/main" val="1286923087"/>
                    </a:ext>
                  </a:extLst>
                </a:gridCol>
                <a:gridCol w="4775236">
                  <a:extLst>
                    <a:ext uri="{9D8B030D-6E8A-4147-A177-3AD203B41FA5}">
                      <a16:colId xmlns:a16="http://schemas.microsoft.com/office/drawing/2014/main" val="1646777964"/>
                    </a:ext>
                  </a:extLst>
                </a:gridCol>
              </a:tblGrid>
              <a:tr h="6763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Specialised cells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845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989100"/>
                  </a:ext>
                </a:extLst>
              </a:tr>
              <a:tr h="580670">
                <a:tc gridSpan="2"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Substitution tables</a:t>
                      </a:r>
                      <a:endParaRPr lang="en-GB" sz="2400" b="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10815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Subject(s):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930116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Key Stage:</a:t>
                      </a:r>
                      <a:endParaRPr lang="en-GB" sz="24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KS3 KS4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31289"/>
                  </a:ext>
                </a:extLst>
              </a:tr>
              <a:tr h="58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400" kern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Topic:</a:t>
                      </a:r>
                      <a:endParaRPr lang="en-GB" sz="24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Cells, organs and life processes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626118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DE3B2A2-7AD9-4A20-969B-C78C9C6175B4}"/>
              </a:ext>
            </a:extLst>
          </p:cNvPr>
          <p:cNvSpPr txBox="1"/>
          <p:nvPr/>
        </p:nvSpPr>
        <p:spPr>
          <a:xfrm>
            <a:off x="609600" y="457200"/>
            <a:ext cx="6051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EAL Nexus Resource</a:t>
            </a:r>
          </a:p>
        </p:txBody>
      </p:sp>
    </p:spTree>
    <p:extLst>
      <p:ext uri="{BB962C8B-B14F-4D97-AF65-F5344CB8AC3E}">
        <p14:creationId xmlns:p14="http://schemas.microsoft.com/office/powerpoint/2010/main" val="185550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Write statements about specialised cells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801" y="3307304"/>
            <a:ext cx="1143000" cy="682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14" y="4091757"/>
            <a:ext cx="757175" cy="757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568" y="5013161"/>
            <a:ext cx="889466" cy="7264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721" y="2337405"/>
            <a:ext cx="1119161" cy="7585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229" y="5896110"/>
            <a:ext cx="1296144" cy="6480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975" y="1453691"/>
            <a:ext cx="702652" cy="73284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775520" y="1412776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20464" y="2288265"/>
            <a:ext cx="14414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360803" y="3128905"/>
            <a:ext cx="1440160" cy="30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351584" y="4052230"/>
            <a:ext cx="1410352" cy="92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374016" y="4877717"/>
            <a:ext cx="1413734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51584" y="5790221"/>
            <a:ext cx="14103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75520" y="6665712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75520" y="1412776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351584" y="1392484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39677" y="248582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39677" y="507207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An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3761936" y="1373361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78642" y="2485827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has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61936" y="5023401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contains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231904" y="1417444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367882" y="1423939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31904" y="2279485"/>
            <a:ext cx="5135978" cy="87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219201" y="3161251"/>
            <a:ext cx="5135978" cy="87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08494" y="4052666"/>
            <a:ext cx="5135978" cy="87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231904" y="4824487"/>
            <a:ext cx="5135978" cy="87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208494" y="5781441"/>
            <a:ext cx="5135978" cy="87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75920" y="162880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specific shape.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75920" y="2485827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connections at all ends.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375920" y="341753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large surface area.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430071" y="4239511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haemoglobin.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03431" y="5040153"/>
            <a:ext cx="4725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long tail and a pointed head.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375920" y="5989314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lots of chloroplasts.</a:t>
            </a:r>
          </a:p>
        </p:txBody>
      </p:sp>
    </p:spTree>
    <p:extLst>
      <p:ext uri="{BB962C8B-B14F-4D97-AF65-F5344CB8AC3E}">
        <p14:creationId xmlns:p14="http://schemas.microsoft.com/office/powerpoint/2010/main" val="285680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03512" y="620688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059658" y="620688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52740" y="620688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20992" y="620688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03512" y="620688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03512" y="6597352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42313" y="876468"/>
            <a:ext cx="238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Red blood cells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2312" y="5843841"/>
            <a:ext cx="2278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Root hair cells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42312" y="1869943"/>
            <a:ext cx="2071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Nerve cells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42313" y="2863418"/>
            <a:ext cx="215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Egg cells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42312" y="4850368"/>
            <a:ext cx="2055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Leaf cells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42312" y="3856893"/>
            <a:ext cx="242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Sperm cells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34650" y="1420257"/>
            <a:ext cx="83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34650" y="2747890"/>
            <a:ext cx="831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are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556204" y="49888"/>
            <a:ext cx="3123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Describing cells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62866" y="587532"/>
            <a:ext cx="238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swim.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662865" y="1049892"/>
            <a:ext cx="3461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carry electric signals.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662866" y="2436972"/>
            <a:ext cx="238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no nucleus.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662866" y="4748772"/>
            <a:ext cx="238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long shape.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662865" y="1512252"/>
            <a:ext cx="353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connections at all ends.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662865" y="2899332"/>
            <a:ext cx="307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lot of cytoplasm.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62866" y="3824052"/>
            <a:ext cx="238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large.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62866" y="5211132"/>
            <a:ext cx="500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haemoglobin.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62865" y="4286412"/>
            <a:ext cx="3417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large surface area.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91647" y="4075523"/>
            <a:ext cx="131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contain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91647" y="5403155"/>
            <a:ext cx="131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can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662865" y="6135849"/>
            <a:ext cx="3434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lots of chloroplasts.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662866" y="5673492"/>
            <a:ext cx="5008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long tail.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662865" y="3361692"/>
            <a:ext cx="3074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pointed head.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662865" y="1974612"/>
            <a:ext cx="475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 section like a long finger.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5252740" y="1040442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5252740" y="2885814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252740" y="1501785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5252740" y="1963128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252740" y="4731186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252740" y="3347157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5252740" y="2424471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252740" y="5653872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5252740" y="5192529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5252740" y="3808500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5252740" y="4269843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5252740" y="6115215"/>
            <a:ext cx="5163740" cy="20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669506" y="1599470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1669506" y="2599046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669506" y="3598622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669506" y="4598198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669506" y="5597774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44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The functions of specialised cells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775520" y="1412776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91696" y="2324327"/>
            <a:ext cx="14414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32035" y="3164967"/>
            <a:ext cx="1440160" cy="30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822816" y="4088292"/>
            <a:ext cx="1410352" cy="92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45248" y="4913779"/>
            <a:ext cx="1413734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22816" y="5826283"/>
            <a:ext cx="14103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75520" y="6665712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76028" y="1409128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22816" y="1428546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15631" y="248582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15631" y="507207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an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299992" y="1409128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299992" y="3755489"/>
            <a:ext cx="83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is to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6164524" y="1417444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367882" y="1423939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164524" y="2263595"/>
            <a:ext cx="4203358" cy="246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168009" y="3155325"/>
            <a:ext cx="4187171" cy="147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64524" y="4037420"/>
            <a:ext cx="4179948" cy="2402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68008" y="4824487"/>
            <a:ext cx="4199874" cy="878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168008" y="5775675"/>
            <a:ext cx="4176464" cy="145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168008" y="143259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reach the egg cell, join with it and fertilise it.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15481" y="2324328"/>
            <a:ext cx="3330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carry oxygen round the body.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269632" y="3155325"/>
            <a:ext cx="4074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absorb water and minerals from the soil.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68833" y="4042560"/>
            <a:ext cx="4074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join with a sperm cell and provide food.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69633" y="4959225"/>
            <a:ext cx="3858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absorb sunlight for photosynthesis.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15482" y="5749248"/>
            <a:ext cx="4399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transmit (= carry) messages around your body.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3215631" y="1421141"/>
            <a:ext cx="0" cy="52565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76028" y="2947491"/>
            <a:ext cx="1439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function of 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948" y="3343390"/>
            <a:ext cx="1143000" cy="68213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2861" y="4127843"/>
            <a:ext cx="757175" cy="75717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715" y="5049247"/>
            <a:ext cx="889466" cy="72645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868" y="2373491"/>
            <a:ext cx="1119161" cy="7585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376" y="5932196"/>
            <a:ext cx="1296144" cy="64807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0122" y="1489777"/>
            <a:ext cx="702652" cy="73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871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703512" y="620688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471934" y="619560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09672" y="599885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20992" y="620688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03512" y="620688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03512" y="6597352"/>
            <a:ext cx="8712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61971" y="934648"/>
            <a:ext cx="2389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red blood cells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61970" y="5902021"/>
            <a:ext cx="2278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root hair cells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61970" y="1928123"/>
            <a:ext cx="2071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nerve cells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61971" y="2921598"/>
            <a:ext cx="215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egg cells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61970" y="4908548"/>
            <a:ext cx="2055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leaf cells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61970" y="3915073"/>
            <a:ext cx="2421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sperm cells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49822" y="3330608"/>
            <a:ext cx="881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is to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4335" y="49888"/>
            <a:ext cx="7126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Describing the function of cells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87457" y="710297"/>
            <a:ext cx="2809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absorb water and minerals from soil.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486976" y="1709882"/>
            <a:ext cx="28380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reach an egg cell and fertilise it.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465313" y="5708220"/>
            <a:ext cx="3211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transmit messages around the body.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42748" y="3709052"/>
            <a:ext cx="3530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absorb sunlight for photosynthesis.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74671" y="4708637"/>
            <a:ext cx="3074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carry oxygen around the body.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499871" y="2709467"/>
            <a:ext cx="2917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join with sperm cells.</a:t>
            </a: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7302952" y="1608941"/>
            <a:ext cx="2873091" cy="71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302951" y="5590304"/>
            <a:ext cx="3091416" cy="1879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302952" y="2604377"/>
            <a:ext cx="3113529" cy="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7302951" y="4584996"/>
            <a:ext cx="3038206" cy="170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4089164" y="1657650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089164" y="2657226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4089164" y="3656802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4089164" y="4656378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4089164" y="5655954"/>
            <a:ext cx="2356146" cy="20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089164" y="628087"/>
            <a:ext cx="0" cy="597666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47902" y="3312471"/>
            <a:ext cx="2477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function of</a:t>
            </a:r>
          </a:p>
        </p:txBody>
      </p:sp>
      <p:cxnSp>
        <p:nvCxnSpPr>
          <p:cNvPr id="225" name="Straight Connector 224"/>
          <p:cNvCxnSpPr/>
          <p:nvPr/>
        </p:nvCxnSpPr>
        <p:spPr>
          <a:xfrm>
            <a:off x="7302952" y="3594687"/>
            <a:ext cx="3113529" cy="205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648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520" y="3326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Useful language for more detailed explanations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75520" y="1124745"/>
            <a:ext cx="849694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Nerve cells have connections at all ends and can carry electric signals. </a:t>
            </a:r>
            <a:r>
              <a:rPr lang="en-GB" sz="2400" dirty="0">
                <a:solidFill>
                  <a:srgbClr val="CC0066"/>
                </a:solidFill>
                <a:latin typeface="Comic Sans MS" panose="030F0702030302020204" pitchFamily="66" charset="0"/>
              </a:rPr>
              <a:t>This enables them to</a:t>
            </a:r>
            <a:r>
              <a:rPr lang="en-GB" sz="2400" dirty="0">
                <a:latin typeface="Comic Sans MS" panose="030F0702030302020204" pitchFamily="66" charset="0"/>
              </a:rPr>
              <a:t> transmit messages around the body.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3672" y="2924945"/>
            <a:ext cx="5400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D0D0D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This enables them to…</a:t>
            </a:r>
            <a:endParaRPr lang="en-GB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D0D0D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This allows them to…</a:t>
            </a:r>
            <a:endParaRPr lang="en-GB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D0D0D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This makes it possible to…</a:t>
            </a:r>
            <a:endParaRPr lang="en-GB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D0D0D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This helps them to…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rgbClr val="0D0D0D"/>
                </a:solidFill>
                <a:latin typeface="Comic Sans MS" panose="030F0702030302020204" pitchFamily="66" charset="0"/>
              </a:rPr>
              <a:t>This means they are able to…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784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403</Words>
  <Application>Microsoft Office PowerPoint</Application>
  <PresentationFormat>Widescreen</PresentationFormat>
  <Paragraphs>84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Office Theme</vt:lpstr>
      <vt:lpstr>PowerPoint Presentation</vt:lpstr>
      <vt:lpstr>Write statements about specialised cells</vt:lpstr>
      <vt:lpstr>PowerPoint Presentation</vt:lpstr>
      <vt:lpstr>The functions of specialised cells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Zdravie</dc:creator>
  <cp:lastModifiedBy>Elizabeth Hooper</cp:lastModifiedBy>
  <cp:revision>40</cp:revision>
  <cp:lastPrinted>2016-10-17T15:14:41Z</cp:lastPrinted>
  <dcterms:created xsi:type="dcterms:W3CDTF">2015-01-17T16:18:42Z</dcterms:created>
  <dcterms:modified xsi:type="dcterms:W3CDTF">2021-09-03T14:27:31Z</dcterms:modified>
</cp:coreProperties>
</file>