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708650"/>
  <p:notesSz cx="9144000" cy="57086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4747" autoAdjust="0"/>
  </p:normalViewPr>
  <p:slideViewPr>
    <p:cSldViewPr>
      <p:cViewPr varScale="1">
        <p:scale>
          <a:sx n="52" d="100"/>
          <a:sy n="52" d="100"/>
        </p:scale>
        <p:origin x="1700" y="3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28575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80013" y="0"/>
            <a:ext cx="3962400" cy="285750"/>
          </a:xfrm>
          <a:prstGeom prst="rect">
            <a:avLst/>
          </a:prstGeom>
        </p:spPr>
        <p:txBody>
          <a:bodyPr vert="horz" lIns="91440" tIns="45720" rIns="91440" bIns="45720" rtlCol="0"/>
          <a:lstStyle>
            <a:lvl1pPr algn="r">
              <a:defRPr sz="1200"/>
            </a:lvl1pPr>
          </a:lstStyle>
          <a:p>
            <a:fld id="{E5588AE7-F5A5-4FBE-B024-76330146E878}" type="datetimeFigureOut">
              <a:rPr lang="en-GB" smtClean="0"/>
              <a:t>28/09/2022</a:t>
            </a:fld>
            <a:endParaRPr lang="en-GB"/>
          </a:p>
        </p:txBody>
      </p:sp>
      <p:sp>
        <p:nvSpPr>
          <p:cNvPr id="4" name="Slide Image Placeholder 3"/>
          <p:cNvSpPr>
            <a:spLocks noGrp="1" noRot="1" noChangeAspect="1"/>
          </p:cNvSpPr>
          <p:nvPr>
            <p:ph type="sldImg" idx="2"/>
          </p:nvPr>
        </p:nvSpPr>
        <p:spPr>
          <a:xfrm>
            <a:off x="3030538" y="714375"/>
            <a:ext cx="3082925" cy="1925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2747963"/>
            <a:ext cx="7315200" cy="22479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5422900"/>
            <a:ext cx="3962400" cy="28575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80013" y="5422900"/>
            <a:ext cx="3962400" cy="285750"/>
          </a:xfrm>
          <a:prstGeom prst="rect">
            <a:avLst/>
          </a:prstGeom>
        </p:spPr>
        <p:txBody>
          <a:bodyPr vert="horz" lIns="91440" tIns="45720" rIns="91440" bIns="45720" rtlCol="0" anchor="b"/>
          <a:lstStyle>
            <a:lvl1pPr algn="r">
              <a:defRPr sz="1200"/>
            </a:lvl1pPr>
          </a:lstStyle>
          <a:p>
            <a:fld id="{440FA2B2-8439-4382-856F-0D3603EC0301}" type="slidenum">
              <a:rPr lang="en-GB" smtClean="0"/>
              <a:t>‹#›</a:t>
            </a:fld>
            <a:endParaRPr lang="en-GB"/>
          </a:p>
        </p:txBody>
      </p:sp>
    </p:spTree>
    <p:extLst>
      <p:ext uri="{BB962C8B-B14F-4D97-AF65-F5344CB8AC3E}">
        <p14:creationId xmlns:p14="http://schemas.microsoft.com/office/powerpoint/2010/main" val="3994504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What ways do you think we waste water?</a:t>
            </a:r>
          </a:p>
          <a:p>
            <a:r>
              <a:rPr lang="en-GB" sz="1200" kern="1200" dirty="0">
                <a:solidFill>
                  <a:schemeClr val="tx1"/>
                </a:solidFill>
                <a:effectLst/>
                <a:latin typeface="+mn-lt"/>
                <a:ea typeface="+mn-ea"/>
                <a:cs typeface="+mn-cs"/>
              </a:rPr>
              <a:t>Think – Give pupils a minute to think in silence</a:t>
            </a:r>
          </a:p>
          <a:p>
            <a:r>
              <a:rPr lang="en-GB" sz="1200" kern="1200" dirty="0">
                <a:solidFill>
                  <a:schemeClr val="tx1"/>
                </a:solidFill>
                <a:effectLst/>
                <a:latin typeface="+mn-lt"/>
                <a:ea typeface="+mn-ea"/>
                <a:cs typeface="+mn-cs"/>
              </a:rPr>
              <a:t>Pair – After a minute get pupils to pair up and discuss their ideas with a partner</a:t>
            </a:r>
          </a:p>
          <a:p>
            <a:r>
              <a:rPr lang="en-GB" sz="1200" kern="1200" dirty="0">
                <a:solidFill>
                  <a:schemeClr val="tx1"/>
                </a:solidFill>
                <a:effectLst/>
                <a:latin typeface="+mn-lt"/>
                <a:ea typeface="+mn-ea"/>
                <a:cs typeface="+mn-cs"/>
              </a:rPr>
              <a:t>Share – Encourage the pupils to share their ideas with the class.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Arial" panose="020B0604020202020204" pitchFamily="34" charset="0"/>
              </a:rPr>
              <a:t>Choose a few pupils to share their ideas with the whole class. Collect ideas from pupils and for those that were common record on a whiteboard or flip chart. Tell the pupils they are going to look at an everyday activity which wasted water. It may be that the pupils have already mentioned it in the Think-Pair-Share session.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effectLst/>
                <a:latin typeface="Calibri" panose="020F0502020204030204" pitchFamily="34" charset="0"/>
                <a:ea typeface="Arial" panose="020B0604020202020204" pitchFamily="34" charset="0"/>
              </a:rPr>
              <a:t>If you are an Environment Agency Stem Ambassador or a teacher using a Stem Ambassador it is a good idea to insert a slide before this one with the name of the Ambassador and if possible a picture of them at their workplace in their work clothes. Use this to introduce the STEM Ambassador. There is a sample slide at the end of this presentation.</a:t>
            </a:r>
            <a:endParaRPr lang="en-GB" sz="1200" i="1" dirty="0">
              <a:effectLst/>
              <a:latin typeface="Arial" panose="020B0604020202020204" pitchFamily="34" charset="0"/>
              <a:ea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440FA2B2-8439-4382-856F-0D3603EC0301}" type="slidenum">
              <a:rPr lang="en-GB" smtClean="0"/>
              <a:t>1</a:t>
            </a:fld>
            <a:endParaRPr lang="en-GB"/>
          </a:p>
        </p:txBody>
      </p:sp>
    </p:spTree>
    <p:extLst>
      <p:ext uri="{BB962C8B-B14F-4D97-AF65-F5344CB8AC3E}">
        <p14:creationId xmlns:p14="http://schemas.microsoft.com/office/powerpoint/2010/main" val="2317587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Once the pupils have recorded their results they can then compare them with their predictions.</a:t>
            </a:r>
          </a:p>
        </p:txBody>
      </p:sp>
      <p:sp>
        <p:nvSpPr>
          <p:cNvPr id="4" name="Slide Number Placeholder 3"/>
          <p:cNvSpPr>
            <a:spLocks noGrp="1"/>
          </p:cNvSpPr>
          <p:nvPr>
            <p:ph type="sldNum" sz="quarter" idx="5"/>
          </p:nvPr>
        </p:nvSpPr>
        <p:spPr/>
        <p:txBody>
          <a:bodyPr/>
          <a:lstStyle/>
          <a:p>
            <a:fld id="{440FA2B2-8439-4382-856F-0D3603EC0301}" type="slidenum">
              <a:rPr lang="en-GB" smtClean="0"/>
              <a:t>10</a:t>
            </a:fld>
            <a:endParaRPr lang="en-GB"/>
          </a:p>
        </p:txBody>
      </p:sp>
    </p:spTree>
    <p:extLst>
      <p:ext uri="{BB962C8B-B14F-4D97-AF65-F5344CB8AC3E}">
        <p14:creationId xmlns:p14="http://schemas.microsoft.com/office/powerpoint/2010/main" val="1395089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Look at</a:t>
            </a:r>
            <a:r>
              <a:rPr lang="en-GB" baseline="0" dirty="0"/>
              <a:t> the results. Possibly just use the first two columns for younger children or let them hold the number of 1 litre bottles they filled up so that they can compare the differences of water wasted on a daily basis when we clean our teeth. </a:t>
            </a:r>
          </a:p>
          <a:p>
            <a:r>
              <a:rPr lang="en-GB" baseline="0" dirty="0"/>
              <a:t>For older children they can then work in pairs to calculate the amount of water wasted each day, week, month , year for themselves, their family, class school etc. The calculations can be extended depending upon the mathematical capabilities of the pupils.</a:t>
            </a:r>
            <a:endParaRPr lang="en-GB" dirty="0"/>
          </a:p>
        </p:txBody>
      </p:sp>
      <p:sp>
        <p:nvSpPr>
          <p:cNvPr id="4" name="Slide Number Placeholder 3"/>
          <p:cNvSpPr>
            <a:spLocks noGrp="1"/>
          </p:cNvSpPr>
          <p:nvPr>
            <p:ph type="sldNum" sz="quarter" idx="5"/>
          </p:nvPr>
        </p:nvSpPr>
        <p:spPr/>
        <p:txBody>
          <a:bodyPr/>
          <a:lstStyle/>
          <a:p>
            <a:fld id="{440FA2B2-8439-4382-856F-0D3603EC0301}" type="slidenum">
              <a:rPr lang="en-GB" smtClean="0"/>
              <a:t>11</a:t>
            </a:fld>
            <a:endParaRPr lang="en-GB"/>
          </a:p>
        </p:txBody>
      </p:sp>
    </p:spTree>
    <p:extLst>
      <p:ext uri="{BB962C8B-B14F-4D97-AF65-F5344CB8AC3E}">
        <p14:creationId xmlns:p14="http://schemas.microsoft.com/office/powerpoint/2010/main" val="1856506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Group discussion activity. Think </a:t>
            </a:r>
            <a:r>
              <a:rPr lang="en-GB" dirty="0"/>
              <a:t>back to the start of this</a:t>
            </a:r>
            <a:r>
              <a:rPr lang="en-GB" baseline="0" dirty="0"/>
              <a:t> lesson.</a:t>
            </a:r>
          </a:p>
          <a:p>
            <a:r>
              <a:rPr lang="en-GB" baseline="0" dirty="0"/>
              <a:t>What ways do you think we waste water? How might we reduce or even stop the water we waste?  Hopefully after this activity pupils will realise that one way to reduce wasting water is by turning the tap off as we brush our teeth.</a:t>
            </a:r>
          </a:p>
          <a:p>
            <a:r>
              <a:rPr lang="en-GB" baseline="0" dirty="0"/>
              <a:t>The discussion can be extended to ask ‘Why is it important that we stop wasting water?’</a:t>
            </a:r>
          </a:p>
          <a:p>
            <a:r>
              <a:rPr lang="en-GB" sz="1200" kern="1200" dirty="0">
                <a:solidFill>
                  <a:schemeClr val="tx1"/>
                </a:solidFill>
                <a:effectLst/>
                <a:latin typeface="+mn-lt"/>
                <a:ea typeface="+mn-ea"/>
                <a:cs typeface="+mn-cs"/>
              </a:rPr>
              <a:t>Choose a few pupils to share their ideas with the whole class. </a:t>
            </a:r>
            <a:endParaRPr lang="en-GB" dirty="0"/>
          </a:p>
        </p:txBody>
      </p:sp>
      <p:sp>
        <p:nvSpPr>
          <p:cNvPr id="4" name="Slide Number Placeholder 3"/>
          <p:cNvSpPr>
            <a:spLocks noGrp="1"/>
          </p:cNvSpPr>
          <p:nvPr>
            <p:ph type="sldNum" sz="quarter" idx="5"/>
          </p:nvPr>
        </p:nvSpPr>
        <p:spPr/>
        <p:txBody>
          <a:bodyPr/>
          <a:lstStyle/>
          <a:p>
            <a:fld id="{440FA2B2-8439-4382-856F-0D3603EC0301}" type="slidenum">
              <a:rPr lang="en-GB" smtClean="0"/>
              <a:t>12</a:t>
            </a:fld>
            <a:endParaRPr lang="en-GB"/>
          </a:p>
        </p:txBody>
      </p:sp>
    </p:spTree>
    <p:extLst>
      <p:ext uri="{BB962C8B-B14F-4D97-AF65-F5344CB8AC3E}">
        <p14:creationId xmlns:p14="http://schemas.microsoft.com/office/powerpoint/2010/main" val="2448646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This slide can be adapted to add in details at the beginning of the presentation about an Environment Agency STEM Ambassador if one is present. I</a:t>
            </a:r>
            <a:r>
              <a:rPr lang="en-GB" sz="1200" i="1" dirty="0">
                <a:effectLst/>
                <a:latin typeface="Calibri" panose="020F0502020204030204" pitchFamily="34" charset="0"/>
                <a:ea typeface="Arial" panose="020B0604020202020204" pitchFamily="34" charset="0"/>
              </a:rPr>
              <a:t>f possible a picture of them at their workplace in their work clothes. </a:t>
            </a:r>
            <a:endParaRPr lang="en-GB" i="1" dirty="0"/>
          </a:p>
        </p:txBody>
      </p:sp>
      <p:sp>
        <p:nvSpPr>
          <p:cNvPr id="4" name="Slide Number Placeholder 3"/>
          <p:cNvSpPr>
            <a:spLocks noGrp="1"/>
          </p:cNvSpPr>
          <p:nvPr>
            <p:ph type="sldNum" sz="quarter" idx="5"/>
          </p:nvPr>
        </p:nvSpPr>
        <p:spPr/>
        <p:txBody>
          <a:bodyPr/>
          <a:lstStyle/>
          <a:p>
            <a:fld id="{440FA2B2-8439-4382-856F-0D3603EC0301}" type="slidenum">
              <a:rPr lang="en-GB" smtClean="0"/>
              <a:t>13</a:t>
            </a:fld>
            <a:endParaRPr lang="en-GB"/>
          </a:p>
        </p:txBody>
      </p:sp>
    </p:spTree>
    <p:extLst>
      <p:ext uri="{BB962C8B-B14F-4D97-AF65-F5344CB8AC3E}">
        <p14:creationId xmlns:p14="http://schemas.microsoft.com/office/powerpoint/2010/main" val="24677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Tell the pupils they will be looking at how much water we waste when we clean our teeth. Ask pupils to put their hand up if you clean your teeth each day?</a:t>
            </a:r>
          </a:p>
          <a:p>
            <a:r>
              <a:rPr lang="en-GB" baseline="0" dirty="0"/>
              <a:t>Ask pupils why do we need to clean our teeth?  </a:t>
            </a:r>
            <a:endParaRPr lang="en-GB" dirty="0"/>
          </a:p>
        </p:txBody>
      </p:sp>
      <p:sp>
        <p:nvSpPr>
          <p:cNvPr id="4" name="Slide Number Placeholder 3"/>
          <p:cNvSpPr>
            <a:spLocks noGrp="1"/>
          </p:cNvSpPr>
          <p:nvPr>
            <p:ph type="sldNum" sz="quarter" idx="5"/>
          </p:nvPr>
        </p:nvSpPr>
        <p:spPr/>
        <p:txBody>
          <a:bodyPr/>
          <a:lstStyle/>
          <a:p>
            <a:fld id="{440FA2B2-8439-4382-856F-0D3603EC0301}" type="slidenum">
              <a:rPr lang="en-GB" smtClean="0"/>
              <a:t>2</a:t>
            </a:fld>
            <a:endParaRPr lang="en-GB"/>
          </a:p>
        </p:txBody>
      </p:sp>
    </p:spTree>
    <p:extLst>
      <p:ext uri="{BB962C8B-B14F-4D97-AF65-F5344CB8AC3E}">
        <p14:creationId xmlns:p14="http://schemas.microsoft.com/office/powerpoint/2010/main" val="1987289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the pupils this question, ‘How long should we brush our teeth each day? ‘ Perhaps get them to discuss it with a partner first and then ask a few pupils to share their answers.  Or for older pupils perhaps get them to write it on a whiteboard to show to you. </a:t>
            </a:r>
            <a:r>
              <a:rPr lang="en-GB" baseline="0" dirty="0"/>
              <a:t>Arrive at the conclusion that it should be 2 mins</a:t>
            </a:r>
            <a:endParaRPr lang="en-GB" dirty="0"/>
          </a:p>
        </p:txBody>
      </p:sp>
      <p:sp>
        <p:nvSpPr>
          <p:cNvPr id="4" name="Slide Number Placeholder 3"/>
          <p:cNvSpPr>
            <a:spLocks noGrp="1"/>
          </p:cNvSpPr>
          <p:nvPr>
            <p:ph type="sldNum" sz="quarter" idx="5"/>
          </p:nvPr>
        </p:nvSpPr>
        <p:spPr/>
        <p:txBody>
          <a:bodyPr/>
          <a:lstStyle/>
          <a:p>
            <a:fld id="{440FA2B2-8439-4382-856F-0D3603EC0301}" type="slidenum">
              <a:rPr lang="en-GB" smtClean="0"/>
              <a:t>3</a:t>
            </a:fld>
            <a:endParaRPr lang="en-GB"/>
          </a:p>
        </p:txBody>
      </p:sp>
    </p:spTree>
    <p:extLst>
      <p:ext uri="{BB962C8B-B14F-4D97-AF65-F5344CB8AC3E}">
        <p14:creationId xmlns:p14="http://schemas.microsoft.com/office/powerpoint/2010/main" val="1968168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Share the answer as 2 minutes twice a day after you have eaten.</a:t>
            </a:r>
          </a:p>
        </p:txBody>
      </p:sp>
      <p:sp>
        <p:nvSpPr>
          <p:cNvPr id="4" name="Slide Number Placeholder 3"/>
          <p:cNvSpPr>
            <a:spLocks noGrp="1"/>
          </p:cNvSpPr>
          <p:nvPr>
            <p:ph type="sldNum" sz="quarter" idx="5"/>
          </p:nvPr>
        </p:nvSpPr>
        <p:spPr/>
        <p:txBody>
          <a:bodyPr/>
          <a:lstStyle/>
          <a:p>
            <a:fld id="{440FA2B2-8439-4382-856F-0D3603EC0301}" type="slidenum">
              <a:rPr lang="en-GB" smtClean="0"/>
              <a:t>4</a:t>
            </a:fld>
            <a:endParaRPr lang="en-GB"/>
          </a:p>
        </p:txBody>
      </p:sp>
    </p:spTree>
    <p:extLst>
      <p:ext uri="{BB962C8B-B14F-4D97-AF65-F5344CB8AC3E}">
        <p14:creationId xmlns:p14="http://schemas.microsoft.com/office/powerpoint/2010/main" val="1164676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pupils to act out brushing their teeth. If you can see any pupils replicating the use of a tap and highlight what these pupils are doing with the tap.</a:t>
            </a:r>
          </a:p>
        </p:txBody>
      </p:sp>
      <p:sp>
        <p:nvSpPr>
          <p:cNvPr id="4" name="Slide Number Placeholder 3"/>
          <p:cNvSpPr>
            <a:spLocks noGrp="1"/>
          </p:cNvSpPr>
          <p:nvPr>
            <p:ph type="sldNum" sz="quarter" idx="5"/>
          </p:nvPr>
        </p:nvSpPr>
        <p:spPr/>
        <p:txBody>
          <a:bodyPr/>
          <a:lstStyle/>
          <a:p>
            <a:fld id="{440FA2B2-8439-4382-856F-0D3603EC0301}" type="slidenum">
              <a:rPr lang="en-GB" smtClean="0"/>
              <a:t>5</a:t>
            </a:fld>
            <a:endParaRPr lang="en-GB"/>
          </a:p>
        </p:txBody>
      </p:sp>
    </p:spTree>
    <p:extLst>
      <p:ext uri="{BB962C8B-B14F-4D97-AF65-F5344CB8AC3E}">
        <p14:creationId xmlns:p14="http://schemas.microsoft.com/office/powerpoint/2010/main" val="2106397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this point introduce the investigation the pupils are going to do. They are going to measure how much water comes from a tap at 4 different rates of water flow shown in the slide.</a:t>
            </a:r>
          </a:p>
          <a:p>
            <a:endParaRPr lang="en-GB" dirty="0"/>
          </a:p>
          <a:p>
            <a:r>
              <a:rPr lang="en-GB" dirty="0"/>
              <a:t>Ask them to predict the volume of water that will come from each type of tap opening method in 2 minutes. They can write their predictions on the worksheet found in the activity guidance. Think about the units the pupils will be familiar with. Younger pupils may only be able to relate to numbers of buckets or plastic bottles. Older pupils will be able to measure the volume in litres and millilitres.</a:t>
            </a:r>
          </a:p>
        </p:txBody>
      </p:sp>
      <p:sp>
        <p:nvSpPr>
          <p:cNvPr id="4" name="Slide Number Placeholder 3"/>
          <p:cNvSpPr>
            <a:spLocks noGrp="1"/>
          </p:cNvSpPr>
          <p:nvPr>
            <p:ph type="sldNum" sz="quarter" idx="5"/>
          </p:nvPr>
        </p:nvSpPr>
        <p:spPr/>
        <p:txBody>
          <a:bodyPr/>
          <a:lstStyle/>
          <a:p>
            <a:fld id="{440FA2B2-8439-4382-856F-0D3603EC0301}" type="slidenum">
              <a:rPr lang="en-GB" smtClean="0"/>
              <a:t>6</a:t>
            </a:fld>
            <a:endParaRPr lang="en-GB"/>
          </a:p>
        </p:txBody>
      </p:sp>
    </p:spTree>
    <p:extLst>
      <p:ext uri="{BB962C8B-B14F-4D97-AF65-F5344CB8AC3E}">
        <p14:creationId xmlns:p14="http://schemas.microsoft.com/office/powerpoint/2010/main" val="610109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Obtain ideas from the pupils as to what equipment they might use to measure the volume of water. For younger pupils it may be better to hold up a cup and ask them if it is suitable for measuring water from a fast flowing tap.</a:t>
            </a:r>
          </a:p>
          <a:p>
            <a:endParaRPr lang="en-GB" dirty="0"/>
          </a:p>
        </p:txBody>
      </p:sp>
      <p:sp>
        <p:nvSpPr>
          <p:cNvPr id="4" name="Slide Number Placeholder 3"/>
          <p:cNvSpPr>
            <a:spLocks noGrp="1"/>
          </p:cNvSpPr>
          <p:nvPr>
            <p:ph type="sldNum" sz="quarter" idx="5"/>
          </p:nvPr>
        </p:nvSpPr>
        <p:spPr/>
        <p:txBody>
          <a:bodyPr/>
          <a:lstStyle/>
          <a:p>
            <a:fld id="{440FA2B2-8439-4382-856F-0D3603EC0301}" type="slidenum">
              <a:rPr lang="en-GB" smtClean="0"/>
              <a:t>7</a:t>
            </a:fld>
            <a:endParaRPr lang="en-GB"/>
          </a:p>
        </p:txBody>
      </p:sp>
    </p:spTree>
    <p:extLst>
      <p:ext uri="{BB962C8B-B14F-4D97-AF65-F5344CB8AC3E}">
        <p14:creationId xmlns:p14="http://schemas.microsoft.com/office/powerpoint/2010/main" val="2883633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can be used to give pupils an idea of what they can use, but it would be better to have examples to hand. </a:t>
            </a:r>
          </a:p>
        </p:txBody>
      </p:sp>
      <p:sp>
        <p:nvSpPr>
          <p:cNvPr id="4" name="Slide Number Placeholder 3"/>
          <p:cNvSpPr>
            <a:spLocks noGrp="1"/>
          </p:cNvSpPr>
          <p:nvPr>
            <p:ph type="sldNum" sz="quarter" idx="5"/>
          </p:nvPr>
        </p:nvSpPr>
        <p:spPr/>
        <p:txBody>
          <a:bodyPr/>
          <a:lstStyle/>
          <a:p>
            <a:fld id="{440FA2B2-8439-4382-856F-0D3603EC0301}" type="slidenum">
              <a:rPr lang="en-GB" smtClean="0"/>
              <a:t>8</a:t>
            </a:fld>
            <a:endParaRPr lang="en-GB"/>
          </a:p>
        </p:txBody>
      </p:sp>
    </p:spTree>
    <p:extLst>
      <p:ext uri="{BB962C8B-B14F-4D97-AF65-F5344CB8AC3E}">
        <p14:creationId xmlns:p14="http://schemas.microsoft.com/office/powerpoint/2010/main" val="1398705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the pupils are going to do the investigation. Tell them they are going to be told to move in a certain way to demonstrate how the water flows through the tap for each different tap situation. They will have to do this for 2 minutes each time.</a:t>
            </a:r>
          </a:p>
          <a:p>
            <a:r>
              <a:rPr lang="en-GB" baseline="0" dirty="0"/>
              <a:t>Firstly get all the pupils to stand behind their chairs (in advance check there is enough space in the classroom to do this activity safely). You could do the activity outside if there is an accessible tap in which case instead of doing the activity on the spot the children could walk/run around a circuit or the school playground / field etc.</a:t>
            </a:r>
          </a:p>
          <a:p>
            <a:endParaRPr lang="en-GB" baseline="0" dirty="0"/>
          </a:p>
          <a:p>
            <a:r>
              <a:rPr lang="en-GB" baseline="0" dirty="0"/>
              <a:t>Before each different 2 minute session ask them to think about what equipment they might need to measure it based on their predictions for the volume of water that will come from the tap.</a:t>
            </a:r>
          </a:p>
          <a:p>
            <a:r>
              <a:rPr lang="en-GB" baseline="0" dirty="0"/>
              <a:t>The 2 minute sessions the take place as follows:</a:t>
            </a:r>
          </a:p>
          <a:p>
            <a:pPr marL="0" indent="0">
              <a:buFont typeface="+mj-lt"/>
              <a:buNone/>
            </a:pPr>
            <a:endParaRPr lang="en-GB" baseline="0"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baseline="0" dirty="0"/>
              <a:t>Get the pupils to walk on the spot for two minutes stopping and starting like a tap being turned on and off. The stopping and starting can be controlled by the teacher or STEM Ambassador. A a pair of children collect the water from the tap, but they must turn it on and off as instructed. Measure the volume after 2 minutes and record it on the predictions and results worksheet.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baseline="0" dirty="0"/>
              <a:t>Get the pupils to slowly lift one leg then the other for two minutes like a dripping tap whilst a different pair of children collect the water from the dripping tap. Measure the volume after 2 minutes and record it on the predictions and results worksheet.</a:t>
            </a:r>
          </a:p>
          <a:p>
            <a:pPr marL="228600" indent="-228600">
              <a:buFont typeface="+mj-lt"/>
              <a:buAutoNum type="arabicPeriod"/>
            </a:pPr>
            <a:r>
              <a:rPr lang="en-GB" baseline="0" dirty="0"/>
              <a:t>Get the pupils to walk on the spot for two minutes like a gently running tap whilst a different pair of children collect the water from the gently running tap. Measure the volume after 2 minutes and record it on the predictions and results worksheet.</a:t>
            </a:r>
          </a:p>
          <a:p>
            <a:pPr marL="228600" indent="-228600">
              <a:buFont typeface="+mj-lt"/>
              <a:buAutoNum type="arabicPeriod"/>
            </a:pPr>
            <a:r>
              <a:rPr lang="en-GB" baseline="0" dirty="0"/>
              <a:t>Ask the pupils to run on the spot for two minutes like a fast running tap whilst a pair of children collect the water from the fast flowing tap and then measure the amount after 2 minutes. Record the results on the predictions and results worksheet.</a:t>
            </a:r>
            <a:endParaRPr lang="en-GB" dirty="0"/>
          </a:p>
          <a:p>
            <a:endParaRPr lang="en-GB" dirty="0"/>
          </a:p>
        </p:txBody>
      </p:sp>
      <p:sp>
        <p:nvSpPr>
          <p:cNvPr id="4" name="Slide Number Placeholder 3"/>
          <p:cNvSpPr>
            <a:spLocks noGrp="1"/>
          </p:cNvSpPr>
          <p:nvPr>
            <p:ph type="sldNum" sz="quarter" idx="5"/>
          </p:nvPr>
        </p:nvSpPr>
        <p:spPr/>
        <p:txBody>
          <a:bodyPr/>
          <a:lstStyle/>
          <a:p>
            <a:fld id="{440FA2B2-8439-4382-856F-0D3603EC0301}" type="slidenum">
              <a:rPr lang="en-GB" smtClean="0"/>
              <a:t>9</a:t>
            </a:fld>
            <a:endParaRPr lang="en-GB"/>
          </a:p>
        </p:txBody>
      </p:sp>
    </p:spTree>
    <p:extLst>
      <p:ext uri="{BB962C8B-B14F-4D97-AF65-F5344CB8AC3E}">
        <p14:creationId xmlns:p14="http://schemas.microsoft.com/office/powerpoint/2010/main" val="441117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007750" y="322442"/>
            <a:ext cx="814705" cy="557530"/>
          </a:xfrm>
          <a:prstGeom prst="rect">
            <a:avLst/>
          </a:prstGeom>
        </p:spPr>
        <p:txBody>
          <a:bodyPr wrap="square" lIns="0" tIns="0" rIns="0" bIns="0">
            <a:spAutoFit/>
          </a:bodyPr>
          <a:lstStyle>
            <a:lvl1pPr>
              <a:defRPr sz="2700" b="1" i="0">
                <a:solidFill>
                  <a:srgbClr val="7C7B7B"/>
                </a:solidFill>
                <a:latin typeface="Bliss"/>
                <a:cs typeface="Bliss"/>
              </a:defRPr>
            </a:lvl1pPr>
          </a:lstStyle>
          <a:p>
            <a:endParaRPr/>
          </a:p>
        </p:txBody>
      </p:sp>
      <p:sp>
        <p:nvSpPr>
          <p:cNvPr id="3" name="Holder 3"/>
          <p:cNvSpPr>
            <a:spLocks noGrp="1"/>
          </p:cNvSpPr>
          <p:nvPr>
            <p:ph type="subTitle" idx="4"/>
          </p:nvPr>
        </p:nvSpPr>
        <p:spPr>
          <a:xfrm>
            <a:off x="1371600" y="3196844"/>
            <a:ext cx="6400800" cy="142716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9/28/2022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1" i="0">
                <a:solidFill>
                  <a:srgbClr val="7C7B7B"/>
                </a:solidFill>
                <a:latin typeface="Bliss"/>
                <a:cs typeface="Bliss"/>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9/28/2022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1" i="0">
                <a:solidFill>
                  <a:srgbClr val="7C7B7B"/>
                </a:solidFill>
                <a:latin typeface="Bliss"/>
                <a:cs typeface="Bliss"/>
              </a:defRPr>
            </a:lvl1pPr>
          </a:lstStyle>
          <a:p>
            <a:endParaRPr/>
          </a:p>
        </p:txBody>
      </p:sp>
      <p:sp>
        <p:nvSpPr>
          <p:cNvPr id="3" name="Holder 3"/>
          <p:cNvSpPr>
            <a:spLocks noGrp="1"/>
          </p:cNvSpPr>
          <p:nvPr>
            <p:ph sz="half" idx="2"/>
          </p:nvPr>
        </p:nvSpPr>
        <p:spPr>
          <a:xfrm>
            <a:off x="457200" y="1312989"/>
            <a:ext cx="3977640" cy="376770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312989"/>
            <a:ext cx="3977640" cy="376770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9/28/2022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1" i="0">
                <a:solidFill>
                  <a:srgbClr val="7C7B7B"/>
                </a:solidFill>
                <a:latin typeface="Bliss"/>
                <a:cs typeface="Blis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9/28/2022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9/28/2022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115986"/>
            <a:ext cx="9144000" cy="4588510"/>
          </a:xfrm>
          <a:custGeom>
            <a:avLst/>
            <a:gdLst/>
            <a:ahLst/>
            <a:cxnLst/>
            <a:rect l="l" t="t" r="r" b="b"/>
            <a:pathLst>
              <a:path w="9144000" h="4588510">
                <a:moveTo>
                  <a:pt x="9144000" y="0"/>
                </a:moveTo>
                <a:lnTo>
                  <a:pt x="0" y="0"/>
                </a:lnTo>
                <a:lnTo>
                  <a:pt x="0" y="4588205"/>
                </a:lnTo>
                <a:lnTo>
                  <a:pt x="9144000" y="4588205"/>
                </a:lnTo>
                <a:lnTo>
                  <a:pt x="9144000" y="0"/>
                </a:lnTo>
                <a:close/>
              </a:path>
            </a:pathLst>
          </a:custGeom>
          <a:solidFill>
            <a:srgbClr val="E2F3FA">
              <a:alpha val="89999"/>
            </a:srgbClr>
          </a:solidFill>
        </p:spPr>
        <p:txBody>
          <a:bodyPr wrap="square" lIns="0" tIns="0" rIns="0" bIns="0" rtlCol="0"/>
          <a:lstStyle/>
          <a:p>
            <a:endParaRPr/>
          </a:p>
        </p:txBody>
      </p:sp>
      <p:sp>
        <p:nvSpPr>
          <p:cNvPr id="17" name="bg object 17"/>
          <p:cNvSpPr/>
          <p:nvPr/>
        </p:nvSpPr>
        <p:spPr>
          <a:xfrm>
            <a:off x="0" y="0"/>
            <a:ext cx="9144000" cy="1116330"/>
          </a:xfrm>
          <a:custGeom>
            <a:avLst/>
            <a:gdLst/>
            <a:ahLst/>
            <a:cxnLst/>
            <a:rect l="l" t="t" r="r" b="b"/>
            <a:pathLst>
              <a:path w="9144000" h="1116330">
                <a:moveTo>
                  <a:pt x="0" y="1115999"/>
                </a:moveTo>
                <a:lnTo>
                  <a:pt x="9144000" y="1115999"/>
                </a:lnTo>
                <a:lnTo>
                  <a:pt x="9144000" y="0"/>
                </a:lnTo>
                <a:lnTo>
                  <a:pt x="0" y="0"/>
                </a:lnTo>
                <a:lnTo>
                  <a:pt x="0" y="1115999"/>
                </a:lnTo>
                <a:close/>
              </a:path>
            </a:pathLst>
          </a:custGeom>
          <a:solidFill>
            <a:srgbClr val="B6DFEF">
              <a:alpha val="79998"/>
            </a:srgbClr>
          </a:solidFill>
        </p:spPr>
        <p:txBody>
          <a:bodyPr wrap="square" lIns="0" tIns="0" rIns="0" bIns="0" rtlCol="0"/>
          <a:lstStyle/>
          <a:p>
            <a:endParaRPr/>
          </a:p>
        </p:txBody>
      </p:sp>
      <p:pic>
        <p:nvPicPr>
          <p:cNvPr id="18" name="bg object 18"/>
          <p:cNvPicPr/>
          <p:nvPr/>
        </p:nvPicPr>
        <p:blipFill>
          <a:blip r:embed="rId7" cstate="print"/>
          <a:stretch>
            <a:fillRect/>
          </a:stretch>
        </p:blipFill>
        <p:spPr>
          <a:xfrm>
            <a:off x="0" y="4635613"/>
            <a:ext cx="9144000" cy="1068590"/>
          </a:xfrm>
          <a:prstGeom prst="rect">
            <a:avLst/>
          </a:prstGeom>
        </p:spPr>
      </p:pic>
      <p:sp>
        <p:nvSpPr>
          <p:cNvPr id="19" name="bg object 19"/>
          <p:cNvSpPr/>
          <p:nvPr/>
        </p:nvSpPr>
        <p:spPr>
          <a:xfrm>
            <a:off x="411255" y="270001"/>
            <a:ext cx="510540" cy="210820"/>
          </a:xfrm>
          <a:custGeom>
            <a:avLst/>
            <a:gdLst/>
            <a:ahLst/>
            <a:cxnLst/>
            <a:rect l="l" t="t" r="r" b="b"/>
            <a:pathLst>
              <a:path w="510540" h="210820">
                <a:moveTo>
                  <a:pt x="501357" y="0"/>
                </a:moveTo>
                <a:lnTo>
                  <a:pt x="459531" y="38775"/>
                </a:lnTo>
                <a:lnTo>
                  <a:pt x="415211" y="76289"/>
                </a:lnTo>
                <a:lnTo>
                  <a:pt x="370449" y="109977"/>
                </a:lnTo>
                <a:lnTo>
                  <a:pt x="327293" y="137273"/>
                </a:lnTo>
                <a:lnTo>
                  <a:pt x="287793" y="155614"/>
                </a:lnTo>
                <a:lnTo>
                  <a:pt x="254000" y="162432"/>
                </a:lnTo>
                <a:lnTo>
                  <a:pt x="219329" y="156165"/>
                </a:lnTo>
                <a:lnTo>
                  <a:pt x="179876" y="138484"/>
                </a:lnTo>
                <a:lnTo>
                  <a:pt x="137345" y="111718"/>
                </a:lnTo>
                <a:lnTo>
                  <a:pt x="93440" y="78199"/>
                </a:lnTo>
                <a:lnTo>
                  <a:pt x="49863" y="40254"/>
                </a:lnTo>
                <a:lnTo>
                  <a:pt x="8318" y="215"/>
                </a:lnTo>
                <a:lnTo>
                  <a:pt x="0" y="7073"/>
                </a:lnTo>
                <a:lnTo>
                  <a:pt x="36185" y="49371"/>
                </a:lnTo>
                <a:lnTo>
                  <a:pt x="74409" y="90551"/>
                </a:lnTo>
                <a:lnTo>
                  <a:pt x="113477" y="128638"/>
                </a:lnTo>
                <a:lnTo>
                  <a:pt x="152195" y="161658"/>
                </a:lnTo>
                <a:lnTo>
                  <a:pt x="189370" y="187636"/>
                </a:lnTo>
                <a:lnTo>
                  <a:pt x="223809" y="204596"/>
                </a:lnTo>
                <a:lnTo>
                  <a:pt x="254317" y="210565"/>
                </a:lnTo>
                <a:lnTo>
                  <a:pt x="282981" y="204226"/>
                </a:lnTo>
                <a:lnTo>
                  <a:pt x="353678" y="160677"/>
                </a:lnTo>
                <a:lnTo>
                  <a:pt x="392966" y="127547"/>
                </a:lnTo>
                <a:lnTo>
                  <a:pt x="433050" y="89567"/>
                </a:lnTo>
                <a:lnTo>
                  <a:pt x="472559" y="48775"/>
                </a:lnTo>
                <a:lnTo>
                  <a:pt x="510120" y="7213"/>
                </a:lnTo>
                <a:lnTo>
                  <a:pt x="501357" y="0"/>
                </a:lnTo>
                <a:close/>
              </a:path>
            </a:pathLst>
          </a:custGeom>
          <a:solidFill>
            <a:srgbClr val="70B62C"/>
          </a:solidFill>
        </p:spPr>
        <p:txBody>
          <a:bodyPr wrap="square" lIns="0" tIns="0" rIns="0" bIns="0" rtlCol="0"/>
          <a:lstStyle/>
          <a:p>
            <a:endParaRPr/>
          </a:p>
        </p:txBody>
      </p:sp>
      <p:sp>
        <p:nvSpPr>
          <p:cNvPr id="20" name="bg object 20"/>
          <p:cNvSpPr/>
          <p:nvPr/>
        </p:nvSpPr>
        <p:spPr>
          <a:xfrm>
            <a:off x="359999" y="321048"/>
            <a:ext cx="210820" cy="510540"/>
          </a:xfrm>
          <a:custGeom>
            <a:avLst/>
            <a:gdLst/>
            <a:ahLst/>
            <a:cxnLst/>
            <a:rect l="l" t="t" r="r" b="b"/>
            <a:pathLst>
              <a:path w="210820" h="510540">
                <a:moveTo>
                  <a:pt x="7226" y="0"/>
                </a:moveTo>
                <a:lnTo>
                  <a:pt x="0" y="8788"/>
                </a:lnTo>
                <a:lnTo>
                  <a:pt x="38796" y="50590"/>
                </a:lnTo>
                <a:lnTo>
                  <a:pt x="76333" y="94889"/>
                </a:lnTo>
                <a:lnTo>
                  <a:pt x="110045" y="139634"/>
                </a:lnTo>
                <a:lnTo>
                  <a:pt x="137365" y="182779"/>
                </a:lnTo>
                <a:lnTo>
                  <a:pt x="155725" y="222273"/>
                </a:lnTo>
                <a:lnTo>
                  <a:pt x="162560" y="256070"/>
                </a:lnTo>
                <a:lnTo>
                  <a:pt x="156301" y="290742"/>
                </a:lnTo>
                <a:lnTo>
                  <a:pt x="138634" y="330201"/>
                </a:lnTo>
                <a:lnTo>
                  <a:pt x="111886" y="372741"/>
                </a:lnTo>
                <a:lnTo>
                  <a:pt x="78387" y="416660"/>
                </a:lnTo>
                <a:lnTo>
                  <a:pt x="40463" y="460252"/>
                </a:lnTo>
                <a:lnTo>
                  <a:pt x="444" y="501815"/>
                </a:lnTo>
                <a:lnTo>
                  <a:pt x="7302" y="510133"/>
                </a:lnTo>
                <a:lnTo>
                  <a:pt x="49583" y="473926"/>
                </a:lnTo>
                <a:lnTo>
                  <a:pt x="90747" y="435684"/>
                </a:lnTo>
                <a:lnTo>
                  <a:pt x="128818" y="396600"/>
                </a:lnTo>
                <a:lnTo>
                  <a:pt x="161821" y="357868"/>
                </a:lnTo>
                <a:lnTo>
                  <a:pt x="187783" y="320682"/>
                </a:lnTo>
                <a:lnTo>
                  <a:pt x="204727" y="286237"/>
                </a:lnTo>
                <a:lnTo>
                  <a:pt x="210680" y="255727"/>
                </a:lnTo>
                <a:lnTo>
                  <a:pt x="204329" y="227065"/>
                </a:lnTo>
                <a:lnTo>
                  <a:pt x="160753" y="156384"/>
                </a:lnTo>
                <a:lnTo>
                  <a:pt x="127608" y="117108"/>
                </a:lnTo>
                <a:lnTo>
                  <a:pt x="89612" y="77038"/>
                </a:lnTo>
                <a:lnTo>
                  <a:pt x="48804" y="37544"/>
                </a:lnTo>
                <a:lnTo>
                  <a:pt x="7226" y="0"/>
                </a:lnTo>
                <a:close/>
              </a:path>
            </a:pathLst>
          </a:custGeom>
          <a:solidFill>
            <a:srgbClr val="CF1C4A"/>
          </a:solidFill>
        </p:spPr>
        <p:txBody>
          <a:bodyPr wrap="square" lIns="0" tIns="0" rIns="0" bIns="0" rtlCol="0"/>
          <a:lstStyle/>
          <a:p>
            <a:endParaRPr/>
          </a:p>
        </p:txBody>
      </p:sp>
      <p:sp>
        <p:nvSpPr>
          <p:cNvPr id="21" name="bg object 21"/>
          <p:cNvSpPr/>
          <p:nvPr/>
        </p:nvSpPr>
        <p:spPr>
          <a:xfrm>
            <a:off x="760605" y="320839"/>
            <a:ext cx="211454" cy="510540"/>
          </a:xfrm>
          <a:custGeom>
            <a:avLst/>
            <a:gdLst/>
            <a:ahLst/>
            <a:cxnLst/>
            <a:rect l="l" t="t" r="r" b="b"/>
            <a:pathLst>
              <a:path w="211455" h="510540">
                <a:moveTo>
                  <a:pt x="204165" y="0"/>
                </a:moveTo>
                <a:lnTo>
                  <a:pt x="161771" y="36075"/>
                </a:lnTo>
                <a:lnTo>
                  <a:pt x="120490" y="74190"/>
                </a:lnTo>
                <a:lnTo>
                  <a:pt x="82300" y="113156"/>
                </a:lnTo>
                <a:lnTo>
                  <a:pt x="49178" y="151786"/>
                </a:lnTo>
                <a:lnTo>
                  <a:pt x="23103" y="188893"/>
                </a:lnTo>
                <a:lnTo>
                  <a:pt x="6050" y="223288"/>
                </a:lnTo>
                <a:lnTo>
                  <a:pt x="0" y="253784"/>
                </a:lnTo>
                <a:lnTo>
                  <a:pt x="6260" y="282465"/>
                </a:lnTo>
                <a:lnTo>
                  <a:pt x="49615" y="353280"/>
                </a:lnTo>
                <a:lnTo>
                  <a:pt x="82638" y="392657"/>
                </a:lnTo>
                <a:lnTo>
                  <a:pt x="120509" y="432844"/>
                </a:lnTo>
                <a:lnTo>
                  <a:pt x="161193" y="472462"/>
                </a:lnTo>
                <a:lnTo>
                  <a:pt x="202653" y="510133"/>
                </a:lnTo>
                <a:lnTo>
                  <a:pt x="209905" y="501383"/>
                </a:lnTo>
                <a:lnTo>
                  <a:pt x="171242" y="459459"/>
                </a:lnTo>
                <a:lnTo>
                  <a:pt x="133846" y="415043"/>
                </a:lnTo>
                <a:lnTo>
                  <a:pt x="100277" y="370192"/>
                </a:lnTo>
                <a:lnTo>
                  <a:pt x="73095" y="326962"/>
                </a:lnTo>
                <a:lnTo>
                  <a:pt x="54860" y="287410"/>
                </a:lnTo>
                <a:lnTo>
                  <a:pt x="48133" y="253593"/>
                </a:lnTo>
                <a:lnTo>
                  <a:pt x="54491" y="218939"/>
                </a:lnTo>
                <a:lnTo>
                  <a:pt x="72278" y="179534"/>
                </a:lnTo>
                <a:lnTo>
                  <a:pt x="99156" y="137074"/>
                </a:lnTo>
                <a:lnTo>
                  <a:pt x="132793" y="93257"/>
                </a:lnTo>
                <a:lnTo>
                  <a:pt x="170851" y="49781"/>
                </a:lnTo>
                <a:lnTo>
                  <a:pt x="210997" y="8343"/>
                </a:lnTo>
                <a:lnTo>
                  <a:pt x="204165" y="0"/>
                </a:lnTo>
                <a:close/>
              </a:path>
            </a:pathLst>
          </a:custGeom>
          <a:solidFill>
            <a:srgbClr val="FECD00"/>
          </a:solidFill>
        </p:spPr>
        <p:txBody>
          <a:bodyPr wrap="square" lIns="0" tIns="0" rIns="0" bIns="0" rtlCol="0"/>
          <a:lstStyle/>
          <a:p>
            <a:endParaRPr/>
          </a:p>
        </p:txBody>
      </p:sp>
      <p:sp>
        <p:nvSpPr>
          <p:cNvPr id="22" name="bg object 22"/>
          <p:cNvSpPr/>
          <p:nvPr/>
        </p:nvSpPr>
        <p:spPr>
          <a:xfrm>
            <a:off x="411542" y="670369"/>
            <a:ext cx="510540" cy="210820"/>
          </a:xfrm>
          <a:custGeom>
            <a:avLst/>
            <a:gdLst/>
            <a:ahLst/>
            <a:cxnLst/>
            <a:rect l="l" t="t" r="r" b="b"/>
            <a:pathLst>
              <a:path w="510540" h="210819">
                <a:moveTo>
                  <a:pt x="255828" y="0"/>
                </a:moveTo>
                <a:lnTo>
                  <a:pt x="193583" y="23635"/>
                </a:lnTo>
                <a:lnTo>
                  <a:pt x="156461" y="49866"/>
                </a:lnTo>
                <a:lnTo>
                  <a:pt x="117169" y="82988"/>
                </a:lnTo>
                <a:lnTo>
                  <a:pt x="77080" y="120961"/>
                </a:lnTo>
                <a:lnTo>
                  <a:pt x="37566" y="161745"/>
                </a:lnTo>
                <a:lnTo>
                  <a:pt x="0" y="203301"/>
                </a:lnTo>
                <a:lnTo>
                  <a:pt x="8775" y="210540"/>
                </a:lnTo>
                <a:lnTo>
                  <a:pt x="50602" y="171765"/>
                </a:lnTo>
                <a:lnTo>
                  <a:pt x="94922" y="134252"/>
                </a:lnTo>
                <a:lnTo>
                  <a:pt x="139685" y="100566"/>
                </a:lnTo>
                <a:lnTo>
                  <a:pt x="182843" y="73274"/>
                </a:lnTo>
                <a:lnTo>
                  <a:pt x="222347" y="54941"/>
                </a:lnTo>
                <a:lnTo>
                  <a:pt x="256146" y="48133"/>
                </a:lnTo>
                <a:lnTo>
                  <a:pt x="290816" y="54402"/>
                </a:lnTo>
                <a:lnTo>
                  <a:pt x="330265" y="72088"/>
                </a:lnTo>
                <a:lnTo>
                  <a:pt x="372792" y="98859"/>
                </a:lnTo>
                <a:lnTo>
                  <a:pt x="416693" y="132385"/>
                </a:lnTo>
                <a:lnTo>
                  <a:pt x="460264" y="170334"/>
                </a:lnTo>
                <a:lnTo>
                  <a:pt x="501802" y="210375"/>
                </a:lnTo>
                <a:lnTo>
                  <a:pt x="510120" y="203530"/>
                </a:lnTo>
                <a:lnTo>
                  <a:pt x="473941" y="161222"/>
                </a:lnTo>
                <a:lnTo>
                  <a:pt x="435724" y="120033"/>
                </a:lnTo>
                <a:lnTo>
                  <a:pt x="396662" y="81939"/>
                </a:lnTo>
                <a:lnTo>
                  <a:pt x="357950" y="48914"/>
                </a:lnTo>
                <a:lnTo>
                  <a:pt x="320778" y="22932"/>
                </a:lnTo>
                <a:lnTo>
                  <a:pt x="286340" y="5969"/>
                </a:lnTo>
                <a:lnTo>
                  <a:pt x="255828" y="0"/>
                </a:lnTo>
                <a:close/>
              </a:path>
            </a:pathLst>
          </a:custGeom>
          <a:solidFill>
            <a:srgbClr val="10ADDA"/>
          </a:solidFill>
        </p:spPr>
        <p:txBody>
          <a:bodyPr wrap="square" lIns="0" tIns="0" rIns="0" bIns="0" rtlCol="0"/>
          <a:lstStyle/>
          <a:p>
            <a:endParaRPr/>
          </a:p>
        </p:txBody>
      </p:sp>
      <p:sp>
        <p:nvSpPr>
          <p:cNvPr id="2" name="Holder 2"/>
          <p:cNvSpPr>
            <a:spLocks noGrp="1"/>
          </p:cNvSpPr>
          <p:nvPr>
            <p:ph type="title"/>
          </p:nvPr>
        </p:nvSpPr>
        <p:spPr>
          <a:xfrm>
            <a:off x="1007750" y="322442"/>
            <a:ext cx="814705" cy="557530"/>
          </a:xfrm>
          <a:prstGeom prst="rect">
            <a:avLst/>
          </a:prstGeom>
        </p:spPr>
        <p:txBody>
          <a:bodyPr wrap="square" lIns="0" tIns="0" rIns="0" bIns="0">
            <a:spAutoFit/>
          </a:bodyPr>
          <a:lstStyle>
            <a:lvl1pPr>
              <a:defRPr sz="2700" b="1" i="0">
                <a:solidFill>
                  <a:srgbClr val="7C7B7B"/>
                </a:solidFill>
                <a:latin typeface="Bliss"/>
                <a:cs typeface="Bliss"/>
              </a:defRPr>
            </a:lvl1pPr>
          </a:lstStyle>
          <a:p>
            <a:endParaRPr/>
          </a:p>
        </p:txBody>
      </p:sp>
      <p:sp>
        <p:nvSpPr>
          <p:cNvPr id="3" name="Holder 3"/>
          <p:cNvSpPr>
            <a:spLocks noGrp="1"/>
          </p:cNvSpPr>
          <p:nvPr>
            <p:ph type="body" idx="1"/>
          </p:nvPr>
        </p:nvSpPr>
        <p:spPr>
          <a:xfrm>
            <a:off x="457200" y="1312989"/>
            <a:ext cx="8229600" cy="376770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5309044"/>
            <a:ext cx="2926080" cy="28543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5309044"/>
            <a:ext cx="2103120" cy="28543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9/28/2022</a:t>
            </a:fld>
            <a:endParaRPr lang="en-US"/>
          </a:p>
        </p:txBody>
      </p:sp>
      <p:sp>
        <p:nvSpPr>
          <p:cNvPr id="6" name="Holder 6"/>
          <p:cNvSpPr>
            <a:spLocks noGrp="1"/>
          </p:cNvSpPr>
          <p:nvPr>
            <p:ph type="sldNum" sz="quarter" idx="7"/>
          </p:nvPr>
        </p:nvSpPr>
        <p:spPr>
          <a:xfrm>
            <a:off x="6583680" y="5309044"/>
            <a:ext cx="2103120" cy="28543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4.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hyperlink" Target="https://www.nationalarchives.gov.uk/doc/open-government-licence/version/3/"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2.png"/><Relationship Id="rId5" Type="http://schemas.openxmlformats.org/officeDocument/2006/relationships/image" Target="../media/image15.png"/><Relationship Id="rId10" Type="http://schemas.openxmlformats.org/officeDocument/2006/relationships/image" Target="../media/image21.png"/><Relationship Id="rId4" Type="http://schemas.openxmlformats.org/officeDocument/2006/relationships/image" Target="../media/image23.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970" rIns="0" bIns="0" rtlCol="0">
            <a:spAutoFit/>
          </a:bodyPr>
          <a:lstStyle/>
          <a:p>
            <a:pPr marL="12700">
              <a:lnSpc>
                <a:spcPts val="3045"/>
              </a:lnSpc>
              <a:spcBef>
                <a:spcPts val="110"/>
              </a:spcBef>
            </a:pPr>
            <a:r>
              <a:rPr spc="-20" dirty="0"/>
              <a:t>STEM</a:t>
            </a:r>
          </a:p>
          <a:p>
            <a:pPr marL="24130">
              <a:lnSpc>
                <a:spcPts val="1125"/>
              </a:lnSpc>
            </a:pPr>
            <a:r>
              <a:rPr sz="1100" b="0" spc="-10" dirty="0">
                <a:latin typeface="Bliss"/>
                <a:cs typeface="Bliss"/>
              </a:rPr>
              <a:t>LEARNING</a:t>
            </a:r>
            <a:endParaRPr sz="1100">
              <a:latin typeface="Bliss"/>
              <a:cs typeface="Bliss"/>
            </a:endParaRPr>
          </a:p>
        </p:txBody>
      </p:sp>
      <p:pic>
        <p:nvPicPr>
          <p:cNvPr id="3" name="object 3"/>
          <p:cNvPicPr/>
          <p:nvPr/>
        </p:nvPicPr>
        <p:blipFill>
          <a:blip r:embed="rId3" cstate="print"/>
          <a:stretch>
            <a:fillRect/>
          </a:stretch>
        </p:blipFill>
        <p:spPr>
          <a:xfrm>
            <a:off x="6884999" y="285584"/>
            <a:ext cx="1938985" cy="583806"/>
          </a:xfrm>
          <a:prstGeom prst="rect">
            <a:avLst/>
          </a:prstGeom>
        </p:spPr>
      </p:pic>
      <p:pic>
        <p:nvPicPr>
          <p:cNvPr id="4" name="object 4"/>
          <p:cNvPicPr/>
          <p:nvPr/>
        </p:nvPicPr>
        <p:blipFill>
          <a:blip r:embed="rId4" cstate="print"/>
          <a:stretch>
            <a:fillRect/>
          </a:stretch>
        </p:blipFill>
        <p:spPr>
          <a:xfrm>
            <a:off x="1590179" y="1396118"/>
            <a:ext cx="6004788" cy="326440"/>
          </a:xfrm>
          <a:prstGeom prst="rect">
            <a:avLst/>
          </a:prstGeom>
        </p:spPr>
      </p:pic>
      <p:pic>
        <p:nvPicPr>
          <p:cNvPr id="5" name="object 5"/>
          <p:cNvPicPr/>
          <p:nvPr/>
        </p:nvPicPr>
        <p:blipFill>
          <a:blip r:embed="rId5" cstate="print"/>
          <a:stretch>
            <a:fillRect/>
          </a:stretch>
        </p:blipFill>
        <p:spPr>
          <a:xfrm>
            <a:off x="3237610" y="1950605"/>
            <a:ext cx="2668778" cy="2668752"/>
          </a:xfrm>
          <a:prstGeom prst="rect">
            <a:avLst/>
          </a:prstGeom>
        </p:spPr>
      </p:pic>
      <p:pic>
        <p:nvPicPr>
          <p:cNvPr id="6" name="object 6"/>
          <p:cNvPicPr/>
          <p:nvPr/>
        </p:nvPicPr>
        <p:blipFill>
          <a:blip r:embed="rId6" cstate="print"/>
          <a:stretch>
            <a:fillRect/>
          </a:stretch>
        </p:blipFill>
        <p:spPr>
          <a:xfrm>
            <a:off x="7018995" y="2436609"/>
            <a:ext cx="1505927" cy="151673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970" rIns="0" bIns="0" rtlCol="0">
            <a:spAutoFit/>
          </a:bodyPr>
          <a:lstStyle/>
          <a:p>
            <a:pPr marL="12700">
              <a:lnSpc>
                <a:spcPts val="3045"/>
              </a:lnSpc>
              <a:spcBef>
                <a:spcPts val="110"/>
              </a:spcBef>
            </a:pPr>
            <a:r>
              <a:rPr spc="-20" dirty="0"/>
              <a:t>STEM</a:t>
            </a:r>
          </a:p>
          <a:p>
            <a:pPr marL="24130">
              <a:lnSpc>
                <a:spcPts val="1125"/>
              </a:lnSpc>
            </a:pPr>
            <a:r>
              <a:rPr sz="1100" b="0" spc="-10" dirty="0">
                <a:latin typeface="Bliss"/>
                <a:cs typeface="Bliss"/>
              </a:rPr>
              <a:t>LEARNING</a:t>
            </a:r>
            <a:endParaRPr sz="1100">
              <a:latin typeface="Bliss"/>
              <a:cs typeface="Bliss"/>
            </a:endParaRPr>
          </a:p>
        </p:txBody>
      </p:sp>
      <p:pic>
        <p:nvPicPr>
          <p:cNvPr id="3" name="object 3"/>
          <p:cNvPicPr/>
          <p:nvPr/>
        </p:nvPicPr>
        <p:blipFill>
          <a:blip r:embed="rId3" cstate="print"/>
          <a:stretch>
            <a:fillRect/>
          </a:stretch>
        </p:blipFill>
        <p:spPr>
          <a:xfrm>
            <a:off x="6884999" y="285584"/>
            <a:ext cx="1938985" cy="583806"/>
          </a:xfrm>
          <a:prstGeom prst="rect">
            <a:avLst/>
          </a:prstGeom>
        </p:spPr>
      </p:pic>
      <p:pic>
        <p:nvPicPr>
          <p:cNvPr id="4" name="object 4"/>
          <p:cNvPicPr/>
          <p:nvPr/>
        </p:nvPicPr>
        <p:blipFill>
          <a:blip r:embed="rId4" cstate="print"/>
          <a:stretch>
            <a:fillRect/>
          </a:stretch>
        </p:blipFill>
        <p:spPr>
          <a:xfrm>
            <a:off x="2739990" y="1370431"/>
            <a:ext cx="3684968" cy="272034"/>
          </a:xfrm>
          <a:prstGeom prst="rect">
            <a:avLst/>
          </a:prstGeom>
        </p:spPr>
      </p:pic>
      <p:grpSp>
        <p:nvGrpSpPr>
          <p:cNvPr id="5" name="object 5"/>
          <p:cNvGrpSpPr/>
          <p:nvPr/>
        </p:nvGrpSpPr>
        <p:grpSpPr>
          <a:xfrm>
            <a:off x="846000" y="1907994"/>
            <a:ext cx="7452359" cy="2611755"/>
            <a:chOff x="846000" y="1907994"/>
            <a:chExt cx="7452359" cy="2611755"/>
          </a:xfrm>
        </p:grpSpPr>
        <p:sp>
          <p:nvSpPr>
            <p:cNvPr id="6" name="object 6"/>
            <p:cNvSpPr/>
            <p:nvPr/>
          </p:nvSpPr>
          <p:spPr>
            <a:xfrm>
              <a:off x="849175" y="1911169"/>
              <a:ext cx="7446009" cy="2605405"/>
            </a:xfrm>
            <a:custGeom>
              <a:avLst/>
              <a:gdLst/>
              <a:ahLst/>
              <a:cxnLst/>
              <a:rect l="l" t="t" r="r" b="b"/>
              <a:pathLst>
                <a:path w="7446009" h="2605404">
                  <a:moveTo>
                    <a:pt x="7293254" y="0"/>
                  </a:moveTo>
                  <a:lnTo>
                    <a:pt x="152400" y="0"/>
                  </a:lnTo>
                  <a:lnTo>
                    <a:pt x="104231" y="7769"/>
                  </a:lnTo>
                  <a:lnTo>
                    <a:pt x="62396" y="29405"/>
                  </a:lnTo>
                  <a:lnTo>
                    <a:pt x="29405" y="62396"/>
                  </a:lnTo>
                  <a:lnTo>
                    <a:pt x="7769" y="104231"/>
                  </a:lnTo>
                  <a:lnTo>
                    <a:pt x="0" y="152400"/>
                  </a:lnTo>
                  <a:lnTo>
                    <a:pt x="0" y="2452890"/>
                  </a:lnTo>
                  <a:lnTo>
                    <a:pt x="7769" y="2501058"/>
                  </a:lnTo>
                  <a:lnTo>
                    <a:pt x="29405" y="2542893"/>
                  </a:lnTo>
                  <a:lnTo>
                    <a:pt x="62396" y="2575884"/>
                  </a:lnTo>
                  <a:lnTo>
                    <a:pt x="104231" y="2597520"/>
                  </a:lnTo>
                  <a:lnTo>
                    <a:pt x="152400" y="2605290"/>
                  </a:lnTo>
                  <a:lnTo>
                    <a:pt x="7293254" y="2605290"/>
                  </a:lnTo>
                  <a:lnTo>
                    <a:pt x="7341422" y="2597520"/>
                  </a:lnTo>
                  <a:lnTo>
                    <a:pt x="7383257" y="2575884"/>
                  </a:lnTo>
                  <a:lnTo>
                    <a:pt x="7416248" y="2542893"/>
                  </a:lnTo>
                  <a:lnTo>
                    <a:pt x="7437884" y="2501058"/>
                  </a:lnTo>
                  <a:lnTo>
                    <a:pt x="7445654" y="2452890"/>
                  </a:lnTo>
                  <a:lnTo>
                    <a:pt x="7445654" y="152400"/>
                  </a:lnTo>
                  <a:lnTo>
                    <a:pt x="7437884" y="104231"/>
                  </a:lnTo>
                  <a:lnTo>
                    <a:pt x="7416248" y="62396"/>
                  </a:lnTo>
                  <a:lnTo>
                    <a:pt x="7383257" y="29405"/>
                  </a:lnTo>
                  <a:lnTo>
                    <a:pt x="7341422" y="7769"/>
                  </a:lnTo>
                  <a:lnTo>
                    <a:pt x="7293254" y="0"/>
                  </a:lnTo>
                  <a:close/>
                </a:path>
              </a:pathLst>
            </a:custGeom>
            <a:solidFill>
              <a:srgbClr val="FFFFFF"/>
            </a:solidFill>
          </p:spPr>
          <p:txBody>
            <a:bodyPr wrap="square" lIns="0" tIns="0" rIns="0" bIns="0" rtlCol="0"/>
            <a:lstStyle/>
            <a:p>
              <a:endParaRPr/>
            </a:p>
          </p:txBody>
        </p:sp>
        <p:sp>
          <p:nvSpPr>
            <p:cNvPr id="7" name="object 7"/>
            <p:cNvSpPr/>
            <p:nvPr/>
          </p:nvSpPr>
          <p:spPr>
            <a:xfrm>
              <a:off x="849175" y="1911169"/>
              <a:ext cx="7446009" cy="2605405"/>
            </a:xfrm>
            <a:custGeom>
              <a:avLst/>
              <a:gdLst/>
              <a:ahLst/>
              <a:cxnLst/>
              <a:rect l="l" t="t" r="r" b="b"/>
              <a:pathLst>
                <a:path w="7446009" h="2605404">
                  <a:moveTo>
                    <a:pt x="152400" y="0"/>
                  </a:moveTo>
                  <a:lnTo>
                    <a:pt x="104231" y="7769"/>
                  </a:lnTo>
                  <a:lnTo>
                    <a:pt x="62396" y="29405"/>
                  </a:lnTo>
                  <a:lnTo>
                    <a:pt x="29405" y="62396"/>
                  </a:lnTo>
                  <a:lnTo>
                    <a:pt x="7769" y="104231"/>
                  </a:lnTo>
                  <a:lnTo>
                    <a:pt x="0" y="152400"/>
                  </a:lnTo>
                  <a:lnTo>
                    <a:pt x="0" y="2452890"/>
                  </a:lnTo>
                  <a:lnTo>
                    <a:pt x="7769" y="2501058"/>
                  </a:lnTo>
                  <a:lnTo>
                    <a:pt x="29405" y="2542893"/>
                  </a:lnTo>
                  <a:lnTo>
                    <a:pt x="62396" y="2575884"/>
                  </a:lnTo>
                  <a:lnTo>
                    <a:pt x="104231" y="2597520"/>
                  </a:lnTo>
                  <a:lnTo>
                    <a:pt x="152400" y="2605290"/>
                  </a:lnTo>
                  <a:lnTo>
                    <a:pt x="7293254" y="2605290"/>
                  </a:lnTo>
                  <a:lnTo>
                    <a:pt x="7341422" y="2597520"/>
                  </a:lnTo>
                  <a:lnTo>
                    <a:pt x="7383257" y="2575884"/>
                  </a:lnTo>
                  <a:lnTo>
                    <a:pt x="7416248" y="2542893"/>
                  </a:lnTo>
                  <a:lnTo>
                    <a:pt x="7437884" y="2501058"/>
                  </a:lnTo>
                  <a:lnTo>
                    <a:pt x="7445654" y="2452890"/>
                  </a:lnTo>
                  <a:lnTo>
                    <a:pt x="7445654" y="152400"/>
                  </a:lnTo>
                  <a:lnTo>
                    <a:pt x="7437884" y="104231"/>
                  </a:lnTo>
                  <a:lnTo>
                    <a:pt x="7416248" y="62396"/>
                  </a:lnTo>
                  <a:lnTo>
                    <a:pt x="7383257" y="29405"/>
                  </a:lnTo>
                  <a:lnTo>
                    <a:pt x="7341422" y="7769"/>
                  </a:lnTo>
                  <a:lnTo>
                    <a:pt x="7293254" y="0"/>
                  </a:lnTo>
                  <a:lnTo>
                    <a:pt x="152400" y="0"/>
                  </a:lnTo>
                  <a:close/>
                </a:path>
              </a:pathLst>
            </a:custGeom>
            <a:ln w="6350">
              <a:solidFill>
                <a:srgbClr val="004461"/>
              </a:solidFill>
            </a:ln>
          </p:spPr>
          <p:txBody>
            <a:bodyPr wrap="square" lIns="0" tIns="0" rIns="0" bIns="0" rtlCol="0"/>
            <a:lstStyle/>
            <a:p>
              <a:endParaRPr/>
            </a:p>
          </p:txBody>
        </p:sp>
        <p:sp>
          <p:nvSpPr>
            <p:cNvPr id="8" name="object 8"/>
            <p:cNvSpPr/>
            <p:nvPr/>
          </p:nvSpPr>
          <p:spPr>
            <a:xfrm>
              <a:off x="846000" y="1907994"/>
              <a:ext cx="7452359" cy="708660"/>
            </a:xfrm>
            <a:custGeom>
              <a:avLst/>
              <a:gdLst/>
              <a:ahLst/>
              <a:cxnLst/>
              <a:rect l="l" t="t" r="r" b="b"/>
              <a:pathLst>
                <a:path w="7452359" h="708660">
                  <a:moveTo>
                    <a:pt x="7299604" y="0"/>
                  </a:moveTo>
                  <a:lnTo>
                    <a:pt x="152400" y="0"/>
                  </a:lnTo>
                  <a:lnTo>
                    <a:pt x="104231" y="7769"/>
                  </a:lnTo>
                  <a:lnTo>
                    <a:pt x="62396" y="29405"/>
                  </a:lnTo>
                  <a:lnTo>
                    <a:pt x="29405" y="62396"/>
                  </a:lnTo>
                  <a:lnTo>
                    <a:pt x="7769" y="104231"/>
                  </a:lnTo>
                  <a:lnTo>
                    <a:pt x="0" y="152400"/>
                  </a:lnTo>
                  <a:lnTo>
                    <a:pt x="0" y="708355"/>
                  </a:lnTo>
                  <a:lnTo>
                    <a:pt x="7452004" y="708355"/>
                  </a:lnTo>
                  <a:lnTo>
                    <a:pt x="7452004" y="152400"/>
                  </a:lnTo>
                  <a:lnTo>
                    <a:pt x="7444234" y="104231"/>
                  </a:lnTo>
                  <a:lnTo>
                    <a:pt x="7422598" y="62396"/>
                  </a:lnTo>
                  <a:lnTo>
                    <a:pt x="7389607" y="29405"/>
                  </a:lnTo>
                  <a:lnTo>
                    <a:pt x="7347772" y="7769"/>
                  </a:lnTo>
                  <a:lnTo>
                    <a:pt x="7299604" y="0"/>
                  </a:lnTo>
                  <a:close/>
                </a:path>
              </a:pathLst>
            </a:custGeom>
            <a:solidFill>
              <a:srgbClr val="004461">
                <a:alpha val="19999"/>
              </a:srgbClr>
            </a:solidFill>
          </p:spPr>
          <p:txBody>
            <a:bodyPr wrap="square" lIns="0" tIns="0" rIns="0" bIns="0" rtlCol="0"/>
            <a:lstStyle/>
            <a:p>
              <a:endParaRPr/>
            </a:p>
          </p:txBody>
        </p:sp>
        <p:sp>
          <p:nvSpPr>
            <p:cNvPr id="9" name="object 9"/>
            <p:cNvSpPr/>
            <p:nvPr/>
          </p:nvSpPr>
          <p:spPr>
            <a:xfrm>
              <a:off x="846000" y="2613173"/>
              <a:ext cx="7452359" cy="0"/>
            </a:xfrm>
            <a:custGeom>
              <a:avLst/>
              <a:gdLst/>
              <a:ahLst/>
              <a:cxnLst/>
              <a:rect l="l" t="t" r="r" b="b"/>
              <a:pathLst>
                <a:path w="7452359">
                  <a:moveTo>
                    <a:pt x="0" y="0"/>
                  </a:moveTo>
                  <a:lnTo>
                    <a:pt x="7452004" y="0"/>
                  </a:lnTo>
                </a:path>
              </a:pathLst>
            </a:custGeom>
            <a:ln w="6350">
              <a:solidFill>
                <a:srgbClr val="004461"/>
              </a:solidFill>
            </a:ln>
          </p:spPr>
          <p:txBody>
            <a:bodyPr wrap="square" lIns="0" tIns="0" rIns="0" bIns="0" rtlCol="0"/>
            <a:lstStyle/>
            <a:p>
              <a:endParaRPr/>
            </a:p>
          </p:txBody>
        </p:sp>
        <p:sp>
          <p:nvSpPr>
            <p:cNvPr id="10" name="object 10"/>
            <p:cNvSpPr/>
            <p:nvPr/>
          </p:nvSpPr>
          <p:spPr>
            <a:xfrm>
              <a:off x="846000" y="3093348"/>
              <a:ext cx="7452359" cy="0"/>
            </a:xfrm>
            <a:custGeom>
              <a:avLst/>
              <a:gdLst/>
              <a:ahLst/>
              <a:cxnLst/>
              <a:rect l="l" t="t" r="r" b="b"/>
              <a:pathLst>
                <a:path w="7452359">
                  <a:moveTo>
                    <a:pt x="0" y="0"/>
                  </a:moveTo>
                  <a:lnTo>
                    <a:pt x="7452004" y="0"/>
                  </a:lnTo>
                </a:path>
              </a:pathLst>
            </a:custGeom>
            <a:ln w="6350">
              <a:solidFill>
                <a:srgbClr val="004461"/>
              </a:solidFill>
            </a:ln>
          </p:spPr>
          <p:txBody>
            <a:bodyPr wrap="square" lIns="0" tIns="0" rIns="0" bIns="0" rtlCol="0"/>
            <a:lstStyle/>
            <a:p>
              <a:endParaRPr/>
            </a:p>
          </p:txBody>
        </p:sp>
        <p:sp>
          <p:nvSpPr>
            <p:cNvPr id="11" name="object 11"/>
            <p:cNvSpPr/>
            <p:nvPr/>
          </p:nvSpPr>
          <p:spPr>
            <a:xfrm>
              <a:off x="846000" y="3567719"/>
              <a:ext cx="7452359" cy="0"/>
            </a:xfrm>
            <a:custGeom>
              <a:avLst/>
              <a:gdLst/>
              <a:ahLst/>
              <a:cxnLst/>
              <a:rect l="l" t="t" r="r" b="b"/>
              <a:pathLst>
                <a:path w="7452359">
                  <a:moveTo>
                    <a:pt x="0" y="0"/>
                  </a:moveTo>
                  <a:lnTo>
                    <a:pt x="7452004" y="0"/>
                  </a:lnTo>
                </a:path>
              </a:pathLst>
            </a:custGeom>
            <a:ln w="6350">
              <a:solidFill>
                <a:srgbClr val="283583"/>
              </a:solidFill>
            </a:ln>
          </p:spPr>
          <p:txBody>
            <a:bodyPr wrap="square" lIns="0" tIns="0" rIns="0" bIns="0" rtlCol="0"/>
            <a:lstStyle/>
            <a:p>
              <a:endParaRPr/>
            </a:p>
          </p:txBody>
        </p:sp>
        <p:sp>
          <p:nvSpPr>
            <p:cNvPr id="12" name="object 12"/>
            <p:cNvSpPr/>
            <p:nvPr/>
          </p:nvSpPr>
          <p:spPr>
            <a:xfrm>
              <a:off x="846000" y="4042090"/>
              <a:ext cx="7452359" cy="0"/>
            </a:xfrm>
            <a:custGeom>
              <a:avLst/>
              <a:gdLst/>
              <a:ahLst/>
              <a:cxnLst/>
              <a:rect l="l" t="t" r="r" b="b"/>
              <a:pathLst>
                <a:path w="7452359">
                  <a:moveTo>
                    <a:pt x="0" y="0"/>
                  </a:moveTo>
                  <a:lnTo>
                    <a:pt x="7452004" y="0"/>
                  </a:lnTo>
                </a:path>
              </a:pathLst>
            </a:custGeom>
            <a:ln w="6350">
              <a:solidFill>
                <a:srgbClr val="283583"/>
              </a:solidFill>
            </a:ln>
          </p:spPr>
          <p:txBody>
            <a:bodyPr wrap="square" lIns="0" tIns="0" rIns="0" bIns="0" rtlCol="0"/>
            <a:lstStyle/>
            <a:p>
              <a:endParaRPr/>
            </a:p>
          </p:txBody>
        </p:sp>
        <p:sp>
          <p:nvSpPr>
            <p:cNvPr id="13" name="object 13"/>
            <p:cNvSpPr/>
            <p:nvPr/>
          </p:nvSpPr>
          <p:spPr>
            <a:xfrm>
              <a:off x="3341823" y="1913399"/>
              <a:ext cx="0" cy="2606675"/>
            </a:xfrm>
            <a:custGeom>
              <a:avLst/>
              <a:gdLst/>
              <a:ahLst/>
              <a:cxnLst/>
              <a:rect l="l" t="t" r="r" b="b"/>
              <a:pathLst>
                <a:path h="2606675">
                  <a:moveTo>
                    <a:pt x="0" y="2606230"/>
                  </a:moveTo>
                  <a:lnTo>
                    <a:pt x="0" y="0"/>
                  </a:lnTo>
                </a:path>
              </a:pathLst>
            </a:custGeom>
            <a:ln w="6350">
              <a:solidFill>
                <a:srgbClr val="004461"/>
              </a:solidFill>
            </a:ln>
          </p:spPr>
          <p:txBody>
            <a:bodyPr wrap="square" lIns="0" tIns="0" rIns="0" bIns="0" rtlCol="0"/>
            <a:lstStyle/>
            <a:p>
              <a:endParaRPr/>
            </a:p>
          </p:txBody>
        </p:sp>
        <p:sp>
          <p:nvSpPr>
            <p:cNvPr id="14" name="object 14"/>
            <p:cNvSpPr/>
            <p:nvPr/>
          </p:nvSpPr>
          <p:spPr>
            <a:xfrm>
              <a:off x="5802176" y="1913399"/>
              <a:ext cx="0" cy="2606675"/>
            </a:xfrm>
            <a:custGeom>
              <a:avLst/>
              <a:gdLst/>
              <a:ahLst/>
              <a:cxnLst/>
              <a:rect l="l" t="t" r="r" b="b"/>
              <a:pathLst>
                <a:path h="2606675">
                  <a:moveTo>
                    <a:pt x="0" y="2606230"/>
                  </a:moveTo>
                  <a:lnTo>
                    <a:pt x="0" y="0"/>
                  </a:lnTo>
                </a:path>
              </a:pathLst>
            </a:custGeom>
            <a:ln w="6350">
              <a:solidFill>
                <a:srgbClr val="004461"/>
              </a:solidFill>
            </a:ln>
          </p:spPr>
          <p:txBody>
            <a:bodyPr wrap="square" lIns="0" tIns="0" rIns="0" bIns="0" rtlCol="0"/>
            <a:lstStyle/>
            <a:p>
              <a:endParaRPr/>
            </a:p>
          </p:txBody>
        </p:sp>
      </p:grpSp>
      <p:sp>
        <p:nvSpPr>
          <p:cNvPr id="15" name="object 15"/>
          <p:cNvSpPr txBox="1"/>
          <p:nvPr/>
        </p:nvSpPr>
        <p:spPr>
          <a:xfrm>
            <a:off x="3487699" y="2058017"/>
            <a:ext cx="2168525" cy="391160"/>
          </a:xfrm>
          <a:prstGeom prst="rect">
            <a:avLst/>
          </a:prstGeom>
        </p:spPr>
        <p:txBody>
          <a:bodyPr vert="horz" wrap="square" lIns="0" tIns="12700" rIns="0" bIns="0" rtlCol="0">
            <a:spAutoFit/>
          </a:bodyPr>
          <a:lstStyle/>
          <a:p>
            <a:pPr marL="351155" marR="5080" indent="-339090">
              <a:lnSpc>
                <a:spcPct val="100000"/>
              </a:lnSpc>
              <a:spcBef>
                <a:spcPts val="100"/>
              </a:spcBef>
            </a:pPr>
            <a:r>
              <a:rPr sz="1200" dirty="0">
                <a:solidFill>
                  <a:srgbClr val="004461"/>
                </a:solidFill>
                <a:latin typeface="Arial"/>
                <a:cs typeface="Arial"/>
              </a:rPr>
              <a:t>Predicted</a:t>
            </a:r>
            <a:r>
              <a:rPr sz="1200" spc="-15" dirty="0">
                <a:solidFill>
                  <a:srgbClr val="004461"/>
                </a:solidFill>
                <a:latin typeface="Arial"/>
                <a:cs typeface="Arial"/>
              </a:rPr>
              <a:t> </a:t>
            </a:r>
            <a:r>
              <a:rPr sz="1200" dirty="0">
                <a:solidFill>
                  <a:srgbClr val="004461"/>
                </a:solidFill>
                <a:latin typeface="Arial"/>
                <a:cs typeface="Arial"/>
              </a:rPr>
              <a:t>volume</a:t>
            </a:r>
            <a:r>
              <a:rPr sz="1200" spc="-10" dirty="0">
                <a:solidFill>
                  <a:srgbClr val="004461"/>
                </a:solidFill>
                <a:latin typeface="Arial"/>
                <a:cs typeface="Arial"/>
              </a:rPr>
              <a:t> </a:t>
            </a:r>
            <a:r>
              <a:rPr sz="1200" dirty="0">
                <a:solidFill>
                  <a:srgbClr val="004461"/>
                </a:solidFill>
                <a:latin typeface="Arial"/>
                <a:cs typeface="Arial"/>
              </a:rPr>
              <a:t>of</a:t>
            </a:r>
            <a:r>
              <a:rPr sz="1200" spc="-5" dirty="0">
                <a:solidFill>
                  <a:srgbClr val="004461"/>
                </a:solidFill>
                <a:latin typeface="Arial"/>
                <a:cs typeface="Arial"/>
              </a:rPr>
              <a:t> </a:t>
            </a:r>
            <a:r>
              <a:rPr sz="1200" dirty="0">
                <a:solidFill>
                  <a:srgbClr val="004461"/>
                </a:solidFill>
                <a:latin typeface="Arial"/>
                <a:cs typeface="Arial"/>
              </a:rPr>
              <a:t>water</a:t>
            </a:r>
            <a:r>
              <a:rPr sz="1200" spc="-10" dirty="0">
                <a:solidFill>
                  <a:srgbClr val="004461"/>
                </a:solidFill>
                <a:latin typeface="Arial"/>
                <a:cs typeface="Arial"/>
              </a:rPr>
              <a:t> </a:t>
            </a:r>
            <a:r>
              <a:rPr sz="1200" dirty="0">
                <a:solidFill>
                  <a:srgbClr val="004461"/>
                </a:solidFill>
                <a:latin typeface="Arial"/>
                <a:cs typeface="Arial"/>
              </a:rPr>
              <a:t>to</a:t>
            </a:r>
            <a:r>
              <a:rPr sz="1200" spc="-5" dirty="0">
                <a:solidFill>
                  <a:srgbClr val="004461"/>
                </a:solidFill>
                <a:latin typeface="Arial"/>
                <a:cs typeface="Arial"/>
              </a:rPr>
              <a:t> </a:t>
            </a:r>
            <a:r>
              <a:rPr sz="1200" spc="-25" dirty="0">
                <a:solidFill>
                  <a:srgbClr val="004461"/>
                </a:solidFill>
                <a:latin typeface="Arial"/>
                <a:cs typeface="Arial"/>
              </a:rPr>
              <a:t>be </a:t>
            </a:r>
            <a:r>
              <a:rPr sz="1200" dirty="0">
                <a:solidFill>
                  <a:srgbClr val="004461"/>
                </a:solidFill>
                <a:latin typeface="Arial"/>
                <a:cs typeface="Arial"/>
              </a:rPr>
              <a:t>collected</a:t>
            </a:r>
            <a:r>
              <a:rPr sz="1200" spc="-5" dirty="0">
                <a:solidFill>
                  <a:srgbClr val="004461"/>
                </a:solidFill>
                <a:latin typeface="Arial"/>
                <a:cs typeface="Arial"/>
              </a:rPr>
              <a:t> </a:t>
            </a:r>
            <a:r>
              <a:rPr sz="1200" dirty="0">
                <a:solidFill>
                  <a:srgbClr val="004461"/>
                </a:solidFill>
                <a:latin typeface="Arial"/>
                <a:cs typeface="Arial"/>
              </a:rPr>
              <a:t>in</a:t>
            </a:r>
            <a:r>
              <a:rPr sz="1200" spc="-5" dirty="0">
                <a:solidFill>
                  <a:srgbClr val="004461"/>
                </a:solidFill>
                <a:latin typeface="Arial"/>
                <a:cs typeface="Arial"/>
              </a:rPr>
              <a:t> </a:t>
            </a:r>
            <a:r>
              <a:rPr sz="1200" dirty="0">
                <a:solidFill>
                  <a:srgbClr val="004461"/>
                </a:solidFill>
                <a:latin typeface="Arial"/>
                <a:cs typeface="Arial"/>
              </a:rPr>
              <a:t>2</a:t>
            </a:r>
            <a:r>
              <a:rPr sz="1200" spc="-5" dirty="0">
                <a:solidFill>
                  <a:srgbClr val="004461"/>
                </a:solidFill>
                <a:latin typeface="Arial"/>
                <a:cs typeface="Arial"/>
              </a:rPr>
              <a:t> </a:t>
            </a:r>
            <a:r>
              <a:rPr sz="1200" spc="-10" dirty="0">
                <a:solidFill>
                  <a:srgbClr val="004461"/>
                </a:solidFill>
                <a:latin typeface="Arial"/>
                <a:cs typeface="Arial"/>
              </a:rPr>
              <a:t>minutes</a:t>
            </a:r>
            <a:endParaRPr sz="1200">
              <a:latin typeface="Arial"/>
              <a:cs typeface="Arial"/>
            </a:endParaRPr>
          </a:p>
        </p:txBody>
      </p:sp>
      <p:sp>
        <p:nvSpPr>
          <p:cNvPr id="16" name="object 16"/>
          <p:cNvSpPr txBox="1"/>
          <p:nvPr/>
        </p:nvSpPr>
        <p:spPr>
          <a:xfrm>
            <a:off x="6231509" y="2042776"/>
            <a:ext cx="1644014" cy="391160"/>
          </a:xfrm>
          <a:prstGeom prst="rect">
            <a:avLst/>
          </a:prstGeom>
        </p:spPr>
        <p:txBody>
          <a:bodyPr vert="horz" wrap="square" lIns="0" tIns="12700" rIns="0" bIns="0" rtlCol="0">
            <a:spAutoFit/>
          </a:bodyPr>
          <a:lstStyle/>
          <a:p>
            <a:pPr marL="12700" marR="5080" indent="38100">
              <a:lnSpc>
                <a:spcPct val="100000"/>
              </a:lnSpc>
              <a:spcBef>
                <a:spcPts val="100"/>
              </a:spcBef>
            </a:pPr>
            <a:r>
              <a:rPr sz="1200" dirty="0">
                <a:solidFill>
                  <a:srgbClr val="004461"/>
                </a:solidFill>
                <a:latin typeface="Arial"/>
                <a:cs typeface="Arial"/>
              </a:rPr>
              <a:t>Actual</a:t>
            </a:r>
            <a:r>
              <a:rPr sz="1200" spc="-5" dirty="0">
                <a:solidFill>
                  <a:srgbClr val="004461"/>
                </a:solidFill>
                <a:latin typeface="Arial"/>
                <a:cs typeface="Arial"/>
              </a:rPr>
              <a:t> </a:t>
            </a:r>
            <a:r>
              <a:rPr sz="1200" dirty="0">
                <a:solidFill>
                  <a:srgbClr val="004461"/>
                </a:solidFill>
                <a:latin typeface="Arial"/>
                <a:cs typeface="Arial"/>
              </a:rPr>
              <a:t>volume of</a:t>
            </a:r>
            <a:r>
              <a:rPr sz="1200" spc="-5" dirty="0">
                <a:solidFill>
                  <a:srgbClr val="004461"/>
                </a:solidFill>
                <a:latin typeface="Arial"/>
                <a:cs typeface="Arial"/>
              </a:rPr>
              <a:t> </a:t>
            </a:r>
            <a:r>
              <a:rPr sz="1200" spc="-10" dirty="0">
                <a:solidFill>
                  <a:srgbClr val="004461"/>
                </a:solidFill>
                <a:latin typeface="Arial"/>
                <a:cs typeface="Arial"/>
              </a:rPr>
              <a:t>water </a:t>
            </a:r>
            <a:r>
              <a:rPr sz="1200" dirty="0">
                <a:solidFill>
                  <a:srgbClr val="004461"/>
                </a:solidFill>
                <a:latin typeface="Arial"/>
                <a:cs typeface="Arial"/>
              </a:rPr>
              <a:t>collected</a:t>
            </a:r>
            <a:r>
              <a:rPr sz="1200" spc="-5" dirty="0">
                <a:solidFill>
                  <a:srgbClr val="004461"/>
                </a:solidFill>
                <a:latin typeface="Arial"/>
                <a:cs typeface="Arial"/>
              </a:rPr>
              <a:t> </a:t>
            </a:r>
            <a:r>
              <a:rPr sz="1200" dirty="0">
                <a:solidFill>
                  <a:srgbClr val="004461"/>
                </a:solidFill>
                <a:latin typeface="Arial"/>
                <a:cs typeface="Arial"/>
              </a:rPr>
              <a:t>in</a:t>
            </a:r>
            <a:r>
              <a:rPr sz="1200" spc="-5" dirty="0">
                <a:solidFill>
                  <a:srgbClr val="004461"/>
                </a:solidFill>
                <a:latin typeface="Arial"/>
                <a:cs typeface="Arial"/>
              </a:rPr>
              <a:t> </a:t>
            </a:r>
            <a:r>
              <a:rPr sz="1200" dirty="0">
                <a:solidFill>
                  <a:srgbClr val="004461"/>
                </a:solidFill>
                <a:latin typeface="Arial"/>
                <a:cs typeface="Arial"/>
              </a:rPr>
              <a:t>two </a:t>
            </a:r>
            <a:r>
              <a:rPr sz="1200" spc="-10" dirty="0">
                <a:solidFill>
                  <a:srgbClr val="004461"/>
                </a:solidFill>
                <a:latin typeface="Arial"/>
                <a:cs typeface="Arial"/>
              </a:rPr>
              <a:t>minutes</a:t>
            </a:r>
            <a:endParaRPr sz="1200">
              <a:latin typeface="Arial"/>
              <a:cs typeface="Arial"/>
            </a:endParaRPr>
          </a:p>
        </p:txBody>
      </p:sp>
      <p:sp>
        <p:nvSpPr>
          <p:cNvPr id="17" name="object 17"/>
          <p:cNvSpPr txBox="1"/>
          <p:nvPr/>
        </p:nvSpPr>
        <p:spPr>
          <a:xfrm>
            <a:off x="1721078" y="2149457"/>
            <a:ext cx="7397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004461"/>
                </a:solidFill>
                <a:latin typeface="Arial"/>
                <a:cs typeface="Arial"/>
              </a:rPr>
              <a:t>Water</a:t>
            </a:r>
            <a:r>
              <a:rPr sz="1200" spc="-65" dirty="0">
                <a:solidFill>
                  <a:srgbClr val="004461"/>
                </a:solidFill>
                <a:latin typeface="Arial"/>
                <a:cs typeface="Arial"/>
              </a:rPr>
              <a:t> </a:t>
            </a:r>
            <a:r>
              <a:rPr sz="1200" spc="-20" dirty="0">
                <a:solidFill>
                  <a:srgbClr val="004461"/>
                </a:solidFill>
                <a:latin typeface="Arial"/>
                <a:cs typeface="Arial"/>
              </a:rPr>
              <a:t>flow</a:t>
            </a:r>
            <a:endParaRPr sz="1200">
              <a:latin typeface="Arial"/>
              <a:cs typeface="Arial"/>
            </a:endParaRPr>
          </a:p>
        </p:txBody>
      </p:sp>
      <p:sp>
        <p:nvSpPr>
          <p:cNvPr id="18" name="object 18"/>
          <p:cNvSpPr txBox="1"/>
          <p:nvPr/>
        </p:nvSpPr>
        <p:spPr>
          <a:xfrm>
            <a:off x="1539417" y="2725376"/>
            <a:ext cx="1211580" cy="1626870"/>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004461"/>
                </a:solidFill>
                <a:latin typeface="Arial"/>
                <a:cs typeface="Arial"/>
              </a:rPr>
              <a:t>Turning</a:t>
            </a:r>
            <a:r>
              <a:rPr sz="1200" spc="-40" dirty="0">
                <a:solidFill>
                  <a:srgbClr val="004461"/>
                </a:solidFill>
                <a:latin typeface="Arial"/>
                <a:cs typeface="Arial"/>
              </a:rPr>
              <a:t> </a:t>
            </a:r>
            <a:r>
              <a:rPr sz="1200" dirty="0">
                <a:solidFill>
                  <a:srgbClr val="004461"/>
                </a:solidFill>
                <a:latin typeface="Arial"/>
                <a:cs typeface="Arial"/>
              </a:rPr>
              <a:t>tap</a:t>
            </a:r>
            <a:r>
              <a:rPr sz="1200" spc="-35" dirty="0">
                <a:solidFill>
                  <a:srgbClr val="004461"/>
                </a:solidFill>
                <a:latin typeface="Arial"/>
                <a:cs typeface="Arial"/>
              </a:rPr>
              <a:t> </a:t>
            </a:r>
            <a:r>
              <a:rPr sz="1200" spc="-10" dirty="0">
                <a:solidFill>
                  <a:srgbClr val="004461"/>
                </a:solidFill>
                <a:latin typeface="Arial"/>
                <a:cs typeface="Arial"/>
              </a:rPr>
              <a:t>on/off</a:t>
            </a:r>
            <a:endParaRPr sz="1200">
              <a:latin typeface="Arial"/>
              <a:cs typeface="Arial"/>
            </a:endParaRPr>
          </a:p>
          <a:p>
            <a:pPr marL="92710" marR="85725" indent="372745">
              <a:lnSpc>
                <a:spcPct val="256999"/>
              </a:lnSpc>
              <a:spcBef>
                <a:spcPts val="60"/>
              </a:spcBef>
            </a:pPr>
            <a:r>
              <a:rPr sz="1200" spc="-20" dirty="0">
                <a:solidFill>
                  <a:srgbClr val="004461"/>
                </a:solidFill>
                <a:latin typeface="Arial"/>
                <a:cs typeface="Arial"/>
              </a:rPr>
              <a:t>Drip </a:t>
            </a:r>
            <a:r>
              <a:rPr sz="1200" dirty="0">
                <a:solidFill>
                  <a:srgbClr val="004461"/>
                </a:solidFill>
                <a:latin typeface="Arial"/>
                <a:cs typeface="Arial"/>
              </a:rPr>
              <a:t>Gentle </a:t>
            </a:r>
            <a:r>
              <a:rPr sz="1200" spc="-10" dirty="0">
                <a:solidFill>
                  <a:srgbClr val="004461"/>
                </a:solidFill>
                <a:latin typeface="Arial"/>
                <a:cs typeface="Arial"/>
              </a:rPr>
              <a:t>running </a:t>
            </a:r>
            <a:r>
              <a:rPr sz="1200" dirty="0">
                <a:solidFill>
                  <a:srgbClr val="004461"/>
                </a:solidFill>
                <a:latin typeface="Arial"/>
                <a:cs typeface="Arial"/>
              </a:rPr>
              <a:t>Rapidly</a:t>
            </a:r>
            <a:r>
              <a:rPr sz="1200" spc="-35" dirty="0">
                <a:solidFill>
                  <a:srgbClr val="004461"/>
                </a:solidFill>
                <a:latin typeface="Arial"/>
                <a:cs typeface="Arial"/>
              </a:rPr>
              <a:t> </a:t>
            </a:r>
            <a:r>
              <a:rPr sz="1200" spc="-10" dirty="0">
                <a:solidFill>
                  <a:srgbClr val="004461"/>
                </a:solidFill>
                <a:latin typeface="Arial"/>
                <a:cs typeface="Arial"/>
              </a:rPr>
              <a:t>flowing</a:t>
            </a:r>
            <a:endParaRPr sz="120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970" rIns="0" bIns="0" rtlCol="0">
            <a:spAutoFit/>
          </a:bodyPr>
          <a:lstStyle/>
          <a:p>
            <a:pPr marL="12700">
              <a:lnSpc>
                <a:spcPts val="3045"/>
              </a:lnSpc>
              <a:spcBef>
                <a:spcPts val="110"/>
              </a:spcBef>
            </a:pPr>
            <a:r>
              <a:rPr spc="-20" dirty="0"/>
              <a:t>STEM</a:t>
            </a:r>
          </a:p>
          <a:p>
            <a:pPr marL="24130">
              <a:lnSpc>
                <a:spcPts val="1125"/>
              </a:lnSpc>
            </a:pPr>
            <a:r>
              <a:rPr sz="1100" b="0" spc="-10" dirty="0">
                <a:latin typeface="Bliss"/>
                <a:cs typeface="Bliss"/>
              </a:rPr>
              <a:t>LEARNING</a:t>
            </a:r>
            <a:endParaRPr sz="1100">
              <a:latin typeface="Bliss"/>
              <a:cs typeface="Bliss"/>
            </a:endParaRPr>
          </a:p>
        </p:txBody>
      </p:sp>
      <p:pic>
        <p:nvPicPr>
          <p:cNvPr id="3" name="object 3"/>
          <p:cNvPicPr/>
          <p:nvPr/>
        </p:nvPicPr>
        <p:blipFill>
          <a:blip r:embed="rId3" cstate="print"/>
          <a:stretch>
            <a:fillRect/>
          </a:stretch>
        </p:blipFill>
        <p:spPr>
          <a:xfrm>
            <a:off x="6884999" y="285584"/>
            <a:ext cx="1938985" cy="583806"/>
          </a:xfrm>
          <a:prstGeom prst="rect">
            <a:avLst/>
          </a:prstGeom>
        </p:spPr>
      </p:pic>
      <p:grpSp>
        <p:nvGrpSpPr>
          <p:cNvPr id="4" name="object 4"/>
          <p:cNvGrpSpPr/>
          <p:nvPr/>
        </p:nvGrpSpPr>
        <p:grpSpPr>
          <a:xfrm>
            <a:off x="468000" y="1917506"/>
            <a:ext cx="8208009" cy="2620645"/>
            <a:chOff x="468000" y="1917506"/>
            <a:chExt cx="8208009" cy="2620645"/>
          </a:xfrm>
        </p:grpSpPr>
        <p:sp>
          <p:nvSpPr>
            <p:cNvPr id="5" name="object 5"/>
            <p:cNvSpPr/>
            <p:nvPr/>
          </p:nvSpPr>
          <p:spPr>
            <a:xfrm>
              <a:off x="471175" y="1920681"/>
              <a:ext cx="8201659" cy="2614295"/>
            </a:xfrm>
            <a:custGeom>
              <a:avLst/>
              <a:gdLst/>
              <a:ahLst/>
              <a:cxnLst/>
              <a:rect l="l" t="t" r="r" b="b"/>
              <a:pathLst>
                <a:path w="8201659" h="2614295">
                  <a:moveTo>
                    <a:pt x="8049247" y="0"/>
                  </a:moveTo>
                  <a:lnTo>
                    <a:pt x="152400" y="0"/>
                  </a:lnTo>
                  <a:lnTo>
                    <a:pt x="104231" y="7769"/>
                  </a:lnTo>
                  <a:lnTo>
                    <a:pt x="62396" y="29405"/>
                  </a:lnTo>
                  <a:lnTo>
                    <a:pt x="29405" y="62396"/>
                  </a:lnTo>
                  <a:lnTo>
                    <a:pt x="7769" y="104231"/>
                  </a:lnTo>
                  <a:lnTo>
                    <a:pt x="0" y="152400"/>
                  </a:lnTo>
                  <a:lnTo>
                    <a:pt x="0" y="2461882"/>
                  </a:lnTo>
                  <a:lnTo>
                    <a:pt x="7769" y="2510050"/>
                  </a:lnTo>
                  <a:lnTo>
                    <a:pt x="29405" y="2551885"/>
                  </a:lnTo>
                  <a:lnTo>
                    <a:pt x="62396" y="2584876"/>
                  </a:lnTo>
                  <a:lnTo>
                    <a:pt x="104231" y="2606512"/>
                  </a:lnTo>
                  <a:lnTo>
                    <a:pt x="152400" y="2614282"/>
                  </a:lnTo>
                  <a:lnTo>
                    <a:pt x="8049247" y="2614282"/>
                  </a:lnTo>
                  <a:lnTo>
                    <a:pt x="8097420" y="2606512"/>
                  </a:lnTo>
                  <a:lnTo>
                    <a:pt x="8139255" y="2584876"/>
                  </a:lnTo>
                  <a:lnTo>
                    <a:pt x="8172245" y="2551885"/>
                  </a:lnTo>
                  <a:lnTo>
                    <a:pt x="8193878" y="2510050"/>
                  </a:lnTo>
                  <a:lnTo>
                    <a:pt x="8201647" y="2461882"/>
                  </a:lnTo>
                  <a:lnTo>
                    <a:pt x="8201647" y="152400"/>
                  </a:lnTo>
                  <a:lnTo>
                    <a:pt x="8193878" y="104231"/>
                  </a:lnTo>
                  <a:lnTo>
                    <a:pt x="8172245" y="62396"/>
                  </a:lnTo>
                  <a:lnTo>
                    <a:pt x="8139255" y="29405"/>
                  </a:lnTo>
                  <a:lnTo>
                    <a:pt x="8097420" y="7769"/>
                  </a:lnTo>
                  <a:lnTo>
                    <a:pt x="8049247" y="0"/>
                  </a:lnTo>
                  <a:close/>
                </a:path>
              </a:pathLst>
            </a:custGeom>
            <a:solidFill>
              <a:srgbClr val="FFFFFF"/>
            </a:solidFill>
          </p:spPr>
          <p:txBody>
            <a:bodyPr wrap="square" lIns="0" tIns="0" rIns="0" bIns="0" rtlCol="0"/>
            <a:lstStyle/>
            <a:p>
              <a:endParaRPr/>
            </a:p>
          </p:txBody>
        </p:sp>
        <p:sp>
          <p:nvSpPr>
            <p:cNvPr id="6" name="object 6"/>
            <p:cNvSpPr/>
            <p:nvPr/>
          </p:nvSpPr>
          <p:spPr>
            <a:xfrm>
              <a:off x="471175" y="1920681"/>
              <a:ext cx="8201659" cy="2614295"/>
            </a:xfrm>
            <a:custGeom>
              <a:avLst/>
              <a:gdLst/>
              <a:ahLst/>
              <a:cxnLst/>
              <a:rect l="l" t="t" r="r" b="b"/>
              <a:pathLst>
                <a:path w="8201659" h="2614295">
                  <a:moveTo>
                    <a:pt x="152400" y="0"/>
                  </a:moveTo>
                  <a:lnTo>
                    <a:pt x="104231" y="7769"/>
                  </a:lnTo>
                  <a:lnTo>
                    <a:pt x="62396" y="29405"/>
                  </a:lnTo>
                  <a:lnTo>
                    <a:pt x="29405" y="62396"/>
                  </a:lnTo>
                  <a:lnTo>
                    <a:pt x="7769" y="104231"/>
                  </a:lnTo>
                  <a:lnTo>
                    <a:pt x="0" y="152400"/>
                  </a:lnTo>
                  <a:lnTo>
                    <a:pt x="0" y="2461882"/>
                  </a:lnTo>
                  <a:lnTo>
                    <a:pt x="7769" y="2510050"/>
                  </a:lnTo>
                  <a:lnTo>
                    <a:pt x="29405" y="2551885"/>
                  </a:lnTo>
                  <a:lnTo>
                    <a:pt x="62396" y="2584876"/>
                  </a:lnTo>
                  <a:lnTo>
                    <a:pt x="104231" y="2606512"/>
                  </a:lnTo>
                  <a:lnTo>
                    <a:pt x="152400" y="2614282"/>
                  </a:lnTo>
                  <a:lnTo>
                    <a:pt x="8049247" y="2614282"/>
                  </a:lnTo>
                  <a:lnTo>
                    <a:pt x="8097420" y="2606512"/>
                  </a:lnTo>
                  <a:lnTo>
                    <a:pt x="8139255" y="2584876"/>
                  </a:lnTo>
                  <a:lnTo>
                    <a:pt x="8172245" y="2551885"/>
                  </a:lnTo>
                  <a:lnTo>
                    <a:pt x="8193878" y="2510050"/>
                  </a:lnTo>
                  <a:lnTo>
                    <a:pt x="8201647" y="2461882"/>
                  </a:lnTo>
                  <a:lnTo>
                    <a:pt x="8201647" y="152400"/>
                  </a:lnTo>
                  <a:lnTo>
                    <a:pt x="8193878" y="104231"/>
                  </a:lnTo>
                  <a:lnTo>
                    <a:pt x="8172245" y="62396"/>
                  </a:lnTo>
                  <a:lnTo>
                    <a:pt x="8139255" y="29405"/>
                  </a:lnTo>
                  <a:lnTo>
                    <a:pt x="8097420" y="7769"/>
                  </a:lnTo>
                  <a:lnTo>
                    <a:pt x="8049247" y="0"/>
                  </a:lnTo>
                  <a:lnTo>
                    <a:pt x="152400" y="0"/>
                  </a:lnTo>
                  <a:close/>
                </a:path>
              </a:pathLst>
            </a:custGeom>
            <a:ln w="6350">
              <a:solidFill>
                <a:srgbClr val="004461"/>
              </a:solidFill>
            </a:ln>
          </p:spPr>
          <p:txBody>
            <a:bodyPr wrap="square" lIns="0" tIns="0" rIns="0" bIns="0" rtlCol="0"/>
            <a:lstStyle/>
            <a:p>
              <a:endParaRPr/>
            </a:p>
          </p:txBody>
        </p:sp>
        <p:sp>
          <p:nvSpPr>
            <p:cNvPr id="7" name="object 7"/>
            <p:cNvSpPr/>
            <p:nvPr/>
          </p:nvSpPr>
          <p:spPr>
            <a:xfrm>
              <a:off x="468000" y="1917506"/>
              <a:ext cx="8208009" cy="708660"/>
            </a:xfrm>
            <a:custGeom>
              <a:avLst/>
              <a:gdLst/>
              <a:ahLst/>
              <a:cxnLst/>
              <a:rect l="l" t="t" r="r" b="b"/>
              <a:pathLst>
                <a:path w="8208009" h="708660">
                  <a:moveTo>
                    <a:pt x="8055597" y="0"/>
                  </a:moveTo>
                  <a:lnTo>
                    <a:pt x="152400" y="0"/>
                  </a:lnTo>
                  <a:lnTo>
                    <a:pt x="104231" y="7769"/>
                  </a:lnTo>
                  <a:lnTo>
                    <a:pt x="62396" y="29405"/>
                  </a:lnTo>
                  <a:lnTo>
                    <a:pt x="29405" y="62396"/>
                  </a:lnTo>
                  <a:lnTo>
                    <a:pt x="7769" y="104231"/>
                  </a:lnTo>
                  <a:lnTo>
                    <a:pt x="0" y="152400"/>
                  </a:lnTo>
                  <a:lnTo>
                    <a:pt x="0" y="708355"/>
                  </a:lnTo>
                  <a:lnTo>
                    <a:pt x="8207997" y="708355"/>
                  </a:lnTo>
                  <a:lnTo>
                    <a:pt x="8207997" y="152400"/>
                  </a:lnTo>
                  <a:lnTo>
                    <a:pt x="8200228" y="104231"/>
                  </a:lnTo>
                  <a:lnTo>
                    <a:pt x="8178595" y="62396"/>
                  </a:lnTo>
                  <a:lnTo>
                    <a:pt x="8145605" y="29405"/>
                  </a:lnTo>
                  <a:lnTo>
                    <a:pt x="8103770" y="7769"/>
                  </a:lnTo>
                  <a:lnTo>
                    <a:pt x="8055597" y="0"/>
                  </a:lnTo>
                  <a:close/>
                </a:path>
              </a:pathLst>
            </a:custGeom>
            <a:solidFill>
              <a:srgbClr val="004461">
                <a:alpha val="19999"/>
              </a:srgbClr>
            </a:solidFill>
          </p:spPr>
          <p:txBody>
            <a:bodyPr wrap="square" lIns="0" tIns="0" rIns="0" bIns="0" rtlCol="0"/>
            <a:lstStyle/>
            <a:p>
              <a:endParaRPr/>
            </a:p>
          </p:txBody>
        </p:sp>
        <p:sp>
          <p:nvSpPr>
            <p:cNvPr id="8" name="object 8"/>
            <p:cNvSpPr/>
            <p:nvPr/>
          </p:nvSpPr>
          <p:spPr>
            <a:xfrm>
              <a:off x="468000" y="2622685"/>
              <a:ext cx="8208009" cy="0"/>
            </a:xfrm>
            <a:custGeom>
              <a:avLst/>
              <a:gdLst/>
              <a:ahLst/>
              <a:cxnLst/>
              <a:rect l="l" t="t" r="r" b="b"/>
              <a:pathLst>
                <a:path w="8208009">
                  <a:moveTo>
                    <a:pt x="0" y="0"/>
                  </a:moveTo>
                  <a:lnTo>
                    <a:pt x="8207997" y="0"/>
                  </a:lnTo>
                </a:path>
              </a:pathLst>
            </a:custGeom>
            <a:ln w="6350">
              <a:solidFill>
                <a:srgbClr val="004461"/>
              </a:solidFill>
            </a:ln>
          </p:spPr>
          <p:txBody>
            <a:bodyPr wrap="square" lIns="0" tIns="0" rIns="0" bIns="0" rtlCol="0"/>
            <a:lstStyle/>
            <a:p>
              <a:endParaRPr/>
            </a:p>
          </p:txBody>
        </p:sp>
        <p:sp>
          <p:nvSpPr>
            <p:cNvPr id="9" name="object 9"/>
            <p:cNvSpPr/>
            <p:nvPr/>
          </p:nvSpPr>
          <p:spPr>
            <a:xfrm>
              <a:off x="468000" y="3097578"/>
              <a:ext cx="8208009" cy="0"/>
            </a:xfrm>
            <a:custGeom>
              <a:avLst/>
              <a:gdLst/>
              <a:ahLst/>
              <a:cxnLst/>
              <a:rect l="l" t="t" r="r" b="b"/>
              <a:pathLst>
                <a:path w="8208009">
                  <a:moveTo>
                    <a:pt x="0" y="0"/>
                  </a:moveTo>
                  <a:lnTo>
                    <a:pt x="8207997" y="0"/>
                  </a:lnTo>
                </a:path>
              </a:pathLst>
            </a:custGeom>
            <a:ln w="6350">
              <a:solidFill>
                <a:srgbClr val="004461"/>
              </a:solidFill>
            </a:ln>
          </p:spPr>
          <p:txBody>
            <a:bodyPr wrap="square" lIns="0" tIns="0" rIns="0" bIns="0" rtlCol="0"/>
            <a:lstStyle/>
            <a:p>
              <a:endParaRPr/>
            </a:p>
          </p:txBody>
        </p:sp>
        <p:sp>
          <p:nvSpPr>
            <p:cNvPr id="10" name="object 10"/>
            <p:cNvSpPr/>
            <p:nvPr/>
          </p:nvSpPr>
          <p:spPr>
            <a:xfrm>
              <a:off x="468000" y="4053717"/>
              <a:ext cx="8208009" cy="0"/>
            </a:xfrm>
            <a:custGeom>
              <a:avLst/>
              <a:gdLst/>
              <a:ahLst/>
              <a:cxnLst/>
              <a:rect l="l" t="t" r="r" b="b"/>
              <a:pathLst>
                <a:path w="8208009">
                  <a:moveTo>
                    <a:pt x="0" y="0"/>
                  </a:moveTo>
                  <a:lnTo>
                    <a:pt x="8207997" y="0"/>
                  </a:lnTo>
                </a:path>
              </a:pathLst>
            </a:custGeom>
            <a:ln w="6350">
              <a:solidFill>
                <a:srgbClr val="004461"/>
              </a:solidFill>
            </a:ln>
          </p:spPr>
          <p:txBody>
            <a:bodyPr wrap="square" lIns="0" tIns="0" rIns="0" bIns="0" rtlCol="0"/>
            <a:lstStyle/>
            <a:p>
              <a:endParaRPr/>
            </a:p>
          </p:txBody>
        </p:sp>
        <p:sp>
          <p:nvSpPr>
            <p:cNvPr id="11" name="object 11"/>
            <p:cNvSpPr/>
            <p:nvPr/>
          </p:nvSpPr>
          <p:spPr>
            <a:xfrm>
              <a:off x="468000" y="3578825"/>
              <a:ext cx="8208009" cy="0"/>
            </a:xfrm>
            <a:custGeom>
              <a:avLst/>
              <a:gdLst/>
              <a:ahLst/>
              <a:cxnLst/>
              <a:rect l="l" t="t" r="r" b="b"/>
              <a:pathLst>
                <a:path w="8208009">
                  <a:moveTo>
                    <a:pt x="0" y="0"/>
                  </a:moveTo>
                  <a:lnTo>
                    <a:pt x="8207997" y="0"/>
                  </a:lnTo>
                </a:path>
              </a:pathLst>
            </a:custGeom>
            <a:ln w="6350">
              <a:solidFill>
                <a:srgbClr val="004461"/>
              </a:solidFill>
            </a:ln>
          </p:spPr>
          <p:txBody>
            <a:bodyPr wrap="square" lIns="0" tIns="0" rIns="0" bIns="0" rtlCol="0"/>
            <a:lstStyle/>
            <a:p>
              <a:endParaRPr/>
            </a:p>
          </p:txBody>
        </p:sp>
        <p:sp>
          <p:nvSpPr>
            <p:cNvPr id="12" name="object 12"/>
            <p:cNvSpPr/>
            <p:nvPr/>
          </p:nvSpPr>
          <p:spPr>
            <a:xfrm>
              <a:off x="2372828" y="1924195"/>
              <a:ext cx="0" cy="2614295"/>
            </a:xfrm>
            <a:custGeom>
              <a:avLst/>
              <a:gdLst/>
              <a:ahLst/>
              <a:cxnLst/>
              <a:rect l="l" t="t" r="r" b="b"/>
              <a:pathLst>
                <a:path h="2614295">
                  <a:moveTo>
                    <a:pt x="0" y="2613939"/>
                  </a:moveTo>
                  <a:lnTo>
                    <a:pt x="0" y="0"/>
                  </a:lnTo>
                </a:path>
              </a:pathLst>
            </a:custGeom>
            <a:ln w="6350">
              <a:solidFill>
                <a:srgbClr val="004461"/>
              </a:solidFill>
            </a:ln>
          </p:spPr>
          <p:txBody>
            <a:bodyPr wrap="square" lIns="0" tIns="0" rIns="0" bIns="0" rtlCol="0"/>
            <a:lstStyle/>
            <a:p>
              <a:endParaRPr/>
            </a:p>
          </p:txBody>
        </p:sp>
        <p:sp>
          <p:nvSpPr>
            <p:cNvPr id="13" name="object 13"/>
            <p:cNvSpPr/>
            <p:nvPr/>
          </p:nvSpPr>
          <p:spPr>
            <a:xfrm>
              <a:off x="4374747" y="1924195"/>
              <a:ext cx="0" cy="2614295"/>
            </a:xfrm>
            <a:custGeom>
              <a:avLst/>
              <a:gdLst/>
              <a:ahLst/>
              <a:cxnLst/>
              <a:rect l="l" t="t" r="r" b="b"/>
              <a:pathLst>
                <a:path h="2614295">
                  <a:moveTo>
                    <a:pt x="0" y="2613939"/>
                  </a:moveTo>
                  <a:lnTo>
                    <a:pt x="0" y="0"/>
                  </a:lnTo>
                </a:path>
              </a:pathLst>
            </a:custGeom>
            <a:ln w="6350">
              <a:solidFill>
                <a:srgbClr val="004461"/>
              </a:solidFill>
            </a:ln>
          </p:spPr>
          <p:txBody>
            <a:bodyPr wrap="square" lIns="0" tIns="0" rIns="0" bIns="0" rtlCol="0"/>
            <a:lstStyle/>
            <a:p>
              <a:endParaRPr/>
            </a:p>
          </p:txBody>
        </p:sp>
        <p:sp>
          <p:nvSpPr>
            <p:cNvPr id="14" name="object 14"/>
            <p:cNvSpPr/>
            <p:nvPr/>
          </p:nvSpPr>
          <p:spPr>
            <a:xfrm>
              <a:off x="6451550" y="1924195"/>
              <a:ext cx="0" cy="2614295"/>
            </a:xfrm>
            <a:custGeom>
              <a:avLst/>
              <a:gdLst/>
              <a:ahLst/>
              <a:cxnLst/>
              <a:rect l="l" t="t" r="r" b="b"/>
              <a:pathLst>
                <a:path h="2614295">
                  <a:moveTo>
                    <a:pt x="0" y="2613939"/>
                  </a:moveTo>
                  <a:lnTo>
                    <a:pt x="0" y="0"/>
                  </a:lnTo>
                </a:path>
              </a:pathLst>
            </a:custGeom>
            <a:ln w="6350">
              <a:solidFill>
                <a:srgbClr val="004461"/>
              </a:solidFill>
            </a:ln>
          </p:spPr>
          <p:txBody>
            <a:bodyPr wrap="square" lIns="0" tIns="0" rIns="0" bIns="0" rtlCol="0"/>
            <a:lstStyle/>
            <a:p>
              <a:endParaRPr/>
            </a:p>
          </p:txBody>
        </p:sp>
      </p:grpSp>
      <p:sp>
        <p:nvSpPr>
          <p:cNvPr id="15" name="object 15"/>
          <p:cNvSpPr txBox="1"/>
          <p:nvPr/>
        </p:nvSpPr>
        <p:spPr>
          <a:xfrm>
            <a:off x="2704531" y="2072727"/>
            <a:ext cx="1338580" cy="391160"/>
          </a:xfrm>
          <a:prstGeom prst="rect">
            <a:avLst/>
          </a:prstGeom>
        </p:spPr>
        <p:txBody>
          <a:bodyPr vert="horz" wrap="square" lIns="0" tIns="12700" rIns="0" bIns="0" rtlCol="0">
            <a:spAutoFit/>
          </a:bodyPr>
          <a:lstStyle/>
          <a:p>
            <a:pPr marL="338455" marR="5080" indent="-326390">
              <a:lnSpc>
                <a:spcPct val="100000"/>
              </a:lnSpc>
              <a:spcBef>
                <a:spcPts val="100"/>
              </a:spcBef>
            </a:pPr>
            <a:r>
              <a:rPr sz="1200" spc="-10" dirty="0">
                <a:solidFill>
                  <a:srgbClr val="004461"/>
                </a:solidFill>
                <a:latin typeface="Arial"/>
                <a:cs typeface="Arial"/>
              </a:rPr>
              <a:t>Volume</a:t>
            </a:r>
            <a:r>
              <a:rPr sz="1200" spc="-20" dirty="0">
                <a:solidFill>
                  <a:srgbClr val="004461"/>
                </a:solidFill>
                <a:latin typeface="Arial"/>
                <a:cs typeface="Arial"/>
              </a:rPr>
              <a:t> </a:t>
            </a:r>
            <a:r>
              <a:rPr sz="1200" dirty="0">
                <a:solidFill>
                  <a:srgbClr val="004461"/>
                </a:solidFill>
                <a:latin typeface="Arial"/>
                <a:cs typeface="Arial"/>
              </a:rPr>
              <a:t>collected</a:t>
            </a:r>
            <a:r>
              <a:rPr sz="1200" spc="-15" dirty="0">
                <a:solidFill>
                  <a:srgbClr val="004461"/>
                </a:solidFill>
                <a:latin typeface="Arial"/>
                <a:cs typeface="Arial"/>
              </a:rPr>
              <a:t> </a:t>
            </a:r>
            <a:r>
              <a:rPr sz="1200" spc="-25" dirty="0">
                <a:solidFill>
                  <a:srgbClr val="004461"/>
                </a:solidFill>
                <a:latin typeface="Arial"/>
                <a:cs typeface="Arial"/>
              </a:rPr>
              <a:t>in </a:t>
            </a:r>
            <a:r>
              <a:rPr sz="1200" dirty="0">
                <a:solidFill>
                  <a:srgbClr val="004461"/>
                </a:solidFill>
                <a:latin typeface="Arial"/>
                <a:cs typeface="Arial"/>
              </a:rPr>
              <a:t>2</a:t>
            </a:r>
            <a:r>
              <a:rPr sz="1200" spc="-5" dirty="0">
                <a:solidFill>
                  <a:srgbClr val="004461"/>
                </a:solidFill>
                <a:latin typeface="Arial"/>
                <a:cs typeface="Arial"/>
              </a:rPr>
              <a:t> </a:t>
            </a:r>
            <a:r>
              <a:rPr sz="1200" spc="-10" dirty="0">
                <a:solidFill>
                  <a:srgbClr val="004461"/>
                </a:solidFill>
                <a:latin typeface="Arial"/>
                <a:cs typeface="Arial"/>
              </a:rPr>
              <a:t>minutes</a:t>
            </a:r>
            <a:endParaRPr sz="1200">
              <a:latin typeface="Arial"/>
              <a:cs typeface="Arial"/>
            </a:endParaRPr>
          </a:p>
        </p:txBody>
      </p:sp>
      <p:sp>
        <p:nvSpPr>
          <p:cNvPr id="16" name="object 16"/>
          <p:cNvSpPr txBox="1"/>
          <p:nvPr/>
        </p:nvSpPr>
        <p:spPr>
          <a:xfrm>
            <a:off x="4583013" y="1950350"/>
            <a:ext cx="1652270" cy="574040"/>
          </a:xfrm>
          <a:prstGeom prst="rect">
            <a:avLst/>
          </a:prstGeom>
        </p:spPr>
        <p:txBody>
          <a:bodyPr vert="horz" wrap="square" lIns="0" tIns="12700" rIns="0" bIns="0" rtlCol="0">
            <a:spAutoFit/>
          </a:bodyPr>
          <a:lstStyle/>
          <a:p>
            <a:pPr marL="138430" marR="5080" indent="-126364">
              <a:lnSpc>
                <a:spcPct val="100000"/>
              </a:lnSpc>
              <a:spcBef>
                <a:spcPts val="100"/>
              </a:spcBef>
            </a:pPr>
            <a:r>
              <a:rPr sz="1200" spc="-20" dirty="0">
                <a:solidFill>
                  <a:srgbClr val="004461"/>
                </a:solidFill>
                <a:latin typeface="Arial"/>
                <a:cs typeface="Arial"/>
              </a:rPr>
              <a:t>Volume</a:t>
            </a:r>
            <a:r>
              <a:rPr sz="1200" spc="-45" dirty="0">
                <a:solidFill>
                  <a:srgbClr val="004461"/>
                </a:solidFill>
                <a:latin typeface="Arial"/>
                <a:cs typeface="Arial"/>
              </a:rPr>
              <a:t> </a:t>
            </a:r>
            <a:r>
              <a:rPr sz="1200" spc="-10" dirty="0">
                <a:solidFill>
                  <a:srgbClr val="004461"/>
                </a:solidFill>
                <a:latin typeface="Arial"/>
                <a:cs typeface="Arial"/>
              </a:rPr>
              <a:t>wasted</a:t>
            </a:r>
            <a:r>
              <a:rPr sz="1200" spc="-40" dirty="0">
                <a:solidFill>
                  <a:srgbClr val="004461"/>
                </a:solidFill>
                <a:latin typeface="Arial"/>
                <a:cs typeface="Arial"/>
              </a:rPr>
              <a:t> </a:t>
            </a:r>
            <a:r>
              <a:rPr sz="1200" spc="-20" dirty="0">
                <a:solidFill>
                  <a:srgbClr val="004461"/>
                </a:solidFill>
                <a:latin typeface="Arial"/>
                <a:cs typeface="Arial"/>
              </a:rPr>
              <a:t>brushing </a:t>
            </a:r>
            <a:r>
              <a:rPr sz="1200" dirty="0">
                <a:solidFill>
                  <a:srgbClr val="004461"/>
                </a:solidFill>
                <a:latin typeface="Arial"/>
                <a:cs typeface="Arial"/>
              </a:rPr>
              <a:t>our</a:t>
            </a:r>
            <a:r>
              <a:rPr sz="1200" spc="-50" dirty="0">
                <a:solidFill>
                  <a:srgbClr val="004461"/>
                </a:solidFill>
                <a:latin typeface="Arial"/>
                <a:cs typeface="Arial"/>
              </a:rPr>
              <a:t> </a:t>
            </a:r>
            <a:r>
              <a:rPr sz="1200" spc="-10" dirty="0">
                <a:solidFill>
                  <a:srgbClr val="004461"/>
                </a:solidFill>
                <a:latin typeface="Arial"/>
                <a:cs typeface="Arial"/>
              </a:rPr>
              <a:t>teeth</a:t>
            </a:r>
            <a:r>
              <a:rPr sz="1200" spc="-35" dirty="0">
                <a:solidFill>
                  <a:srgbClr val="004461"/>
                </a:solidFill>
                <a:latin typeface="Arial"/>
                <a:cs typeface="Arial"/>
              </a:rPr>
              <a:t> </a:t>
            </a:r>
            <a:r>
              <a:rPr sz="1200" spc="-10" dirty="0">
                <a:solidFill>
                  <a:srgbClr val="004461"/>
                </a:solidFill>
                <a:latin typeface="Arial"/>
                <a:cs typeface="Arial"/>
              </a:rPr>
              <a:t>twice</a:t>
            </a:r>
            <a:r>
              <a:rPr sz="1200" spc="-40" dirty="0">
                <a:solidFill>
                  <a:srgbClr val="004461"/>
                </a:solidFill>
                <a:latin typeface="Arial"/>
                <a:cs typeface="Arial"/>
              </a:rPr>
              <a:t> </a:t>
            </a:r>
            <a:r>
              <a:rPr sz="1200" dirty="0">
                <a:solidFill>
                  <a:srgbClr val="004461"/>
                </a:solidFill>
                <a:latin typeface="Arial"/>
                <a:cs typeface="Arial"/>
              </a:rPr>
              <a:t>a</a:t>
            </a:r>
            <a:r>
              <a:rPr sz="1200" spc="-35" dirty="0">
                <a:solidFill>
                  <a:srgbClr val="004461"/>
                </a:solidFill>
                <a:latin typeface="Arial"/>
                <a:cs typeface="Arial"/>
              </a:rPr>
              <a:t> </a:t>
            </a:r>
            <a:r>
              <a:rPr sz="1200" spc="-25" dirty="0">
                <a:solidFill>
                  <a:srgbClr val="004461"/>
                </a:solidFill>
                <a:latin typeface="Arial"/>
                <a:cs typeface="Arial"/>
              </a:rPr>
              <a:t>day</a:t>
            </a:r>
            <a:endParaRPr sz="1200">
              <a:latin typeface="Arial"/>
              <a:cs typeface="Arial"/>
            </a:endParaRPr>
          </a:p>
          <a:p>
            <a:pPr marL="55880">
              <a:lnSpc>
                <a:spcPct val="100000"/>
              </a:lnSpc>
            </a:pPr>
            <a:r>
              <a:rPr sz="1200" dirty="0">
                <a:solidFill>
                  <a:srgbClr val="004461"/>
                </a:solidFill>
                <a:latin typeface="Arial"/>
                <a:cs typeface="Arial"/>
              </a:rPr>
              <a:t>(2</a:t>
            </a:r>
            <a:r>
              <a:rPr sz="1200" spc="-50" dirty="0">
                <a:solidFill>
                  <a:srgbClr val="004461"/>
                </a:solidFill>
                <a:latin typeface="Arial"/>
                <a:cs typeface="Arial"/>
              </a:rPr>
              <a:t> </a:t>
            </a:r>
            <a:r>
              <a:rPr sz="1200" spc="-10" dirty="0">
                <a:solidFill>
                  <a:srgbClr val="004461"/>
                </a:solidFill>
                <a:latin typeface="Arial"/>
                <a:cs typeface="Arial"/>
              </a:rPr>
              <a:t>times</a:t>
            </a:r>
            <a:r>
              <a:rPr sz="1200" spc="-35" dirty="0">
                <a:solidFill>
                  <a:srgbClr val="004461"/>
                </a:solidFill>
                <a:latin typeface="Arial"/>
                <a:cs typeface="Arial"/>
              </a:rPr>
              <a:t> </a:t>
            </a:r>
            <a:r>
              <a:rPr sz="1200" dirty="0">
                <a:solidFill>
                  <a:srgbClr val="004461"/>
                </a:solidFill>
                <a:latin typeface="Arial"/>
                <a:cs typeface="Arial"/>
              </a:rPr>
              <a:t>a</a:t>
            </a:r>
            <a:r>
              <a:rPr sz="1200" spc="-35" dirty="0">
                <a:solidFill>
                  <a:srgbClr val="004461"/>
                </a:solidFill>
                <a:latin typeface="Arial"/>
                <a:cs typeface="Arial"/>
              </a:rPr>
              <a:t> </a:t>
            </a:r>
            <a:r>
              <a:rPr sz="1200" dirty="0">
                <a:solidFill>
                  <a:srgbClr val="004461"/>
                </a:solidFill>
                <a:latin typeface="Arial"/>
                <a:cs typeface="Arial"/>
              </a:rPr>
              <a:t>day</a:t>
            </a:r>
            <a:r>
              <a:rPr sz="1200" spc="-35" dirty="0">
                <a:solidFill>
                  <a:srgbClr val="004461"/>
                </a:solidFill>
                <a:latin typeface="Arial"/>
                <a:cs typeface="Arial"/>
              </a:rPr>
              <a:t> </a:t>
            </a:r>
            <a:r>
              <a:rPr sz="1200" dirty="0">
                <a:solidFill>
                  <a:srgbClr val="004461"/>
                </a:solidFill>
                <a:latin typeface="Arial"/>
                <a:cs typeface="Arial"/>
              </a:rPr>
              <a:t>x</a:t>
            </a:r>
            <a:r>
              <a:rPr sz="1200" spc="-35" dirty="0">
                <a:solidFill>
                  <a:srgbClr val="004461"/>
                </a:solidFill>
                <a:latin typeface="Arial"/>
                <a:cs typeface="Arial"/>
              </a:rPr>
              <a:t> </a:t>
            </a:r>
            <a:r>
              <a:rPr sz="1200" spc="-10" dirty="0">
                <a:solidFill>
                  <a:srgbClr val="004461"/>
                </a:solidFill>
                <a:latin typeface="Arial"/>
                <a:cs typeface="Arial"/>
              </a:rPr>
              <a:t>2mins)</a:t>
            </a:r>
            <a:endParaRPr sz="1200">
              <a:latin typeface="Arial"/>
              <a:cs typeface="Arial"/>
            </a:endParaRPr>
          </a:p>
        </p:txBody>
      </p:sp>
      <p:sp>
        <p:nvSpPr>
          <p:cNvPr id="17" name="object 17"/>
          <p:cNvSpPr txBox="1"/>
          <p:nvPr/>
        </p:nvSpPr>
        <p:spPr>
          <a:xfrm>
            <a:off x="6751056" y="1960865"/>
            <a:ext cx="1652270" cy="574040"/>
          </a:xfrm>
          <a:prstGeom prst="rect">
            <a:avLst/>
          </a:prstGeom>
        </p:spPr>
        <p:txBody>
          <a:bodyPr vert="horz" wrap="square" lIns="0" tIns="12700" rIns="0" bIns="0" rtlCol="0">
            <a:spAutoFit/>
          </a:bodyPr>
          <a:lstStyle/>
          <a:p>
            <a:pPr marL="12700" marR="5080" algn="ctr">
              <a:lnSpc>
                <a:spcPct val="100000"/>
              </a:lnSpc>
              <a:spcBef>
                <a:spcPts val="100"/>
              </a:spcBef>
            </a:pPr>
            <a:r>
              <a:rPr sz="1200" spc="-20" dirty="0">
                <a:solidFill>
                  <a:srgbClr val="004461"/>
                </a:solidFill>
                <a:latin typeface="Arial"/>
                <a:cs typeface="Arial"/>
              </a:rPr>
              <a:t>Volume</a:t>
            </a:r>
            <a:r>
              <a:rPr sz="1200" spc="-45" dirty="0">
                <a:solidFill>
                  <a:srgbClr val="004461"/>
                </a:solidFill>
                <a:latin typeface="Arial"/>
                <a:cs typeface="Arial"/>
              </a:rPr>
              <a:t> </a:t>
            </a:r>
            <a:r>
              <a:rPr sz="1200" spc="-10" dirty="0">
                <a:solidFill>
                  <a:srgbClr val="004461"/>
                </a:solidFill>
                <a:latin typeface="Arial"/>
                <a:cs typeface="Arial"/>
              </a:rPr>
              <a:t>wasted</a:t>
            </a:r>
            <a:r>
              <a:rPr sz="1200" spc="-40" dirty="0">
                <a:solidFill>
                  <a:srgbClr val="004461"/>
                </a:solidFill>
                <a:latin typeface="Arial"/>
                <a:cs typeface="Arial"/>
              </a:rPr>
              <a:t> </a:t>
            </a:r>
            <a:r>
              <a:rPr sz="1200" spc="-20" dirty="0">
                <a:solidFill>
                  <a:srgbClr val="004461"/>
                </a:solidFill>
                <a:latin typeface="Arial"/>
                <a:cs typeface="Arial"/>
              </a:rPr>
              <a:t>brushing </a:t>
            </a:r>
            <a:r>
              <a:rPr sz="1200" dirty="0">
                <a:solidFill>
                  <a:srgbClr val="004461"/>
                </a:solidFill>
                <a:latin typeface="Arial"/>
                <a:cs typeface="Arial"/>
              </a:rPr>
              <a:t>our</a:t>
            </a:r>
            <a:r>
              <a:rPr sz="1200" spc="-40" dirty="0">
                <a:solidFill>
                  <a:srgbClr val="004461"/>
                </a:solidFill>
                <a:latin typeface="Arial"/>
                <a:cs typeface="Arial"/>
              </a:rPr>
              <a:t> </a:t>
            </a:r>
            <a:r>
              <a:rPr sz="1200" spc="-10" dirty="0">
                <a:solidFill>
                  <a:srgbClr val="004461"/>
                </a:solidFill>
                <a:latin typeface="Arial"/>
                <a:cs typeface="Arial"/>
              </a:rPr>
              <a:t>teeth</a:t>
            </a:r>
            <a:r>
              <a:rPr sz="1200" spc="-35" dirty="0">
                <a:solidFill>
                  <a:srgbClr val="004461"/>
                </a:solidFill>
                <a:latin typeface="Arial"/>
                <a:cs typeface="Arial"/>
              </a:rPr>
              <a:t> </a:t>
            </a:r>
            <a:r>
              <a:rPr sz="1200" spc="-10" dirty="0">
                <a:solidFill>
                  <a:srgbClr val="004461"/>
                </a:solidFill>
                <a:latin typeface="Arial"/>
                <a:cs typeface="Arial"/>
              </a:rPr>
              <a:t>twice</a:t>
            </a:r>
            <a:r>
              <a:rPr sz="1200" spc="-40" dirty="0">
                <a:solidFill>
                  <a:srgbClr val="004461"/>
                </a:solidFill>
                <a:latin typeface="Arial"/>
                <a:cs typeface="Arial"/>
              </a:rPr>
              <a:t> </a:t>
            </a:r>
            <a:r>
              <a:rPr sz="1200" dirty="0">
                <a:solidFill>
                  <a:srgbClr val="004461"/>
                </a:solidFill>
                <a:latin typeface="Arial"/>
                <a:cs typeface="Arial"/>
              </a:rPr>
              <a:t>a</a:t>
            </a:r>
            <a:r>
              <a:rPr sz="1200" spc="-35" dirty="0">
                <a:solidFill>
                  <a:srgbClr val="004461"/>
                </a:solidFill>
                <a:latin typeface="Arial"/>
                <a:cs typeface="Arial"/>
              </a:rPr>
              <a:t> </a:t>
            </a:r>
            <a:r>
              <a:rPr sz="1200" spc="-25" dirty="0">
                <a:solidFill>
                  <a:srgbClr val="004461"/>
                </a:solidFill>
                <a:latin typeface="Arial"/>
                <a:cs typeface="Arial"/>
              </a:rPr>
              <a:t>day </a:t>
            </a:r>
            <a:r>
              <a:rPr sz="1200" spc="-10" dirty="0">
                <a:solidFill>
                  <a:srgbClr val="004461"/>
                </a:solidFill>
                <a:latin typeface="Arial"/>
                <a:cs typeface="Arial"/>
              </a:rPr>
              <a:t>(daily</a:t>
            </a:r>
            <a:r>
              <a:rPr sz="1200" spc="-40" dirty="0">
                <a:solidFill>
                  <a:srgbClr val="004461"/>
                </a:solidFill>
                <a:latin typeface="Arial"/>
                <a:cs typeface="Arial"/>
              </a:rPr>
              <a:t> </a:t>
            </a:r>
            <a:r>
              <a:rPr sz="1200" spc="-10" dirty="0">
                <a:solidFill>
                  <a:srgbClr val="004461"/>
                </a:solidFill>
                <a:latin typeface="Arial"/>
                <a:cs typeface="Arial"/>
              </a:rPr>
              <a:t>volume</a:t>
            </a:r>
            <a:r>
              <a:rPr sz="1200" spc="-40" dirty="0">
                <a:solidFill>
                  <a:srgbClr val="004461"/>
                </a:solidFill>
                <a:latin typeface="Arial"/>
                <a:cs typeface="Arial"/>
              </a:rPr>
              <a:t> </a:t>
            </a:r>
            <a:r>
              <a:rPr sz="1200" dirty="0">
                <a:solidFill>
                  <a:srgbClr val="004461"/>
                </a:solidFill>
                <a:latin typeface="Arial"/>
                <a:cs typeface="Arial"/>
              </a:rPr>
              <a:t>x7</a:t>
            </a:r>
            <a:r>
              <a:rPr sz="1200" spc="-40" dirty="0">
                <a:solidFill>
                  <a:srgbClr val="004461"/>
                </a:solidFill>
                <a:latin typeface="Arial"/>
                <a:cs typeface="Arial"/>
              </a:rPr>
              <a:t> </a:t>
            </a:r>
            <a:r>
              <a:rPr sz="1200" spc="-10" dirty="0">
                <a:solidFill>
                  <a:srgbClr val="004461"/>
                </a:solidFill>
                <a:latin typeface="Arial"/>
                <a:cs typeface="Arial"/>
              </a:rPr>
              <a:t>days)</a:t>
            </a:r>
            <a:endParaRPr sz="1200">
              <a:latin typeface="Arial"/>
              <a:cs typeface="Arial"/>
            </a:endParaRPr>
          </a:p>
        </p:txBody>
      </p:sp>
      <p:sp>
        <p:nvSpPr>
          <p:cNvPr id="18" name="object 18"/>
          <p:cNvSpPr txBox="1"/>
          <p:nvPr/>
        </p:nvSpPr>
        <p:spPr>
          <a:xfrm>
            <a:off x="1049162" y="2160357"/>
            <a:ext cx="7397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004461"/>
                </a:solidFill>
                <a:latin typeface="Arial"/>
                <a:cs typeface="Arial"/>
              </a:rPr>
              <a:t>Water</a:t>
            </a:r>
            <a:r>
              <a:rPr sz="1200" spc="-65" dirty="0">
                <a:solidFill>
                  <a:srgbClr val="004461"/>
                </a:solidFill>
                <a:latin typeface="Arial"/>
                <a:cs typeface="Arial"/>
              </a:rPr>
              <a:t> </a:t>
            </a:r>
            <a:r>
              <a:rPr sz="1200" spc="-20" dirty="0">
                <a:solidFill>
                  <a:srgbClr val="004461"/>
                </a:solidFill>
                <a:latin typeface="Arial"/>
                <a:cs typeface="Arial"/>
              </a:rPr>
              <a:t>flow</a:t>
            </a:r>
            <a:endParaRPr sz="1200">
              <a:latin typeface="Arial"/>
              <a:cs typeface="Arial"/>
            </a:endParaRPr>
          </a:p>
        </p:txBody>
      </p:sp>
      <p:sp>
        <p:nvSpPr>
          <p:cNvPr id="19" name="object 19"/>
          <p:cNvSpPr txBox="1"/>
          <p:nvPr/>
        </p:nvSpPr>
        <p:spPr>
          <a:xfrm>
            <a:off x="819495" y="2728809"/>
            <a:ext cx="1211580" cy="1626870"/>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004461"/>
                </a:solidFill>
                <a:latin typeface="Arial"/>
                <a:cs typeface="Arial"/>
              </a:rPr>
              <a:t>Turning</a:t>
            </a:r>
            <a:r>
              <a:rPr sz="1200" spc="-40" dirty="0">
                <a:solidFill>
                  <a:srgbClr val="004461"/>
                </a:solidFill>
                <a:latin typeface="Arial"/>
                <a:cs typeface="Arial"/>
              </a:rPr>
              <a:t> </a:t>
            </a:r>
            <a:r>
              <a:rPr sz="1200" dirty="0">
                <a:solidFill>
                  <a:srgbClr val="004461"/>
                </a:solidFill>
                <a:latin typeface="Arial"/>
                <a:cs typeface="Arial"/>
              </a:rPr>
              <a:t>tap</a:t>
            </a:r>
            <a:r>
              <a:rPr sz="1200" spc="-35" dirty="0">
                <a:solidFill>
                  <a:srgbClr val="004461"/>
                </a:solidFill>
                <a:latin typeface="Arial"/>
                <a:cs typeface="Arial"/>
              </a:rPr>
              <a:t> </a:t>
            </a:r>
            <a:r>
              <a:rPr sz="1200" spc="-10" dirty="0">
                <a:solidFill>
                  <a:srgbClr val="004461"/>
                </a:solidFill>
                <a:latin typeface="Arial"/>
                <a:cs typeface="Arial"/>
              </a:rPr>
              <a:t>on/off</a:t>
            </a:r>
            <a:endParaRPr sz="1200">
              <a:latin typeface="Arial"/>
              <a:cs typeface="Arial"/>
            </a:endParaRPr>
          </a:p>
          <a:p>
            <a:pPr marL="92710" marR="85725" indent="372745">
              <a:lnSpc>
                <a:spcPct val="256999"/>
              </a:lnSpc>
              <a:spcBef>
                <a:spcPts val="60"/>
              </a:spcBef>
            </a:pPr>
            <a:r>
              <a:rPr sz="1200" spc="-20" dirty="0">
                <a:solidFill>
                  <a:srgbClr val="004461"/>
                </a:solidFill>
                <a:latin typeface="Arial"/>
                <a:cs typeface="Arial"/>
              </a:rPr>
              <a:t>Drip </a:t>
            </a:r>
            <a:r>
              <a:rPr sz="1200" dirty="0">
                <a:solidFill>
                  <a:srgbClr val="004461"/>
                </a:solidFill>
                <a:latin typeface="Arial"/>
                <a:cs typeface="Arial"/>
              </a:rPr>
              <a:t>Gentle </a:t>
            </a:r>
            <a:r>
              <a:rPr sz="1200" spc="-10" dirty="0">
                <a:solidFill>
                  <a:srgbClr val="004461"/>
                </a:solidFill>
                <a:latin typeface="Arial"/>
                <a:cs typeface="Arial"/>
              </a:rPr>
              <a:t>running </a:t>
            </a:r>
            <a:r>
              <a:rPr sz="1200" dirty="0">
                <a:solidFill>
                  <a:srgbClr val="004461"/>
                </a:solidFill>
                <a:latin typeface="Arial"/>
                <a:cs typeface="Arial"/>
              </a:rPr>
              <a:t>Rapidly</a:t>
            </a:r>
            <a:r>
              <a:rPr sz="1200" spc="-35" dirty="0">
                <a:solidFill>
                  <a:srgbClr val="004461"/>
                </a:solidFill>
                <a:latin typeface="Arial"/>
                <a:cs typeface="Arial"/>
              </a:rPr>
              <a:t> </a:t>
            </a:r>
            <a:r>
              <a:rPr sz="1200" spc="-10" dirty="0">
                <a:solidFill>
                  <a:srgbClr val="004461"/>
                </a:solidFill>
                <a:latin typeface="Arial"/>
                <a:cs typeface="Arial"/>
              </a:rPr>
              <a:t>flowing</a:t>
            </a:r>
            <a:endParaRPr sz="1200">
              <a:latin typeface="Arial"/>
              <a:cs typeface="Arial"/>
            </a:endParaRPr>
          </a:p>
        </p:txBody>
      </p:sp>
      <p:pic>
        <p:nvPicPr>
          <p:cNvPr id="20" name="object 20"/>
          <p:cNvPicPr/>
          <p:nvPr/>
        </p:nvPicPr>
        <p:blipFill>
          <a:blip r:embed="rId4" cstate="print"/>
          <a:stretch>
            <a:fillRect/>
          </a:stretch>
        </p:blipFill>
        <p:spPr>
          <a:xfrm>
            <a:off x="892790" y="1380117"/>
            <a:ext cx="7367676" cy="27279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970" rIns="0" bIns="0" rtlCol="0">
            <a:spAutoFit/>
          </a:bodyPr>
          <a:lstStyle/>
          <a:p>
            <a:pPr marL="12700">
              <a:lnSpc>
                <a:spcPts val="3045"/>
              </a:lnSpc>
              <a:spcBef>
                <a:spcPts val="110"/>
              </a:spcBef>
            </a:pPr>
            <a:r>
              <a:rPr spc="-20" dirty="0"/>
              <a:t>STEM</a:t>
            </a:r>
          </a:p>
          <a:p>
            <a:pPr marL="24130">
              <a:lnSpc>
                <a:spcPts val="1125"/>
              </a:lnSpc>
            </a:pPr>
            <a:r>
              <a:rPr sz="1100" b="0" spc="-10" dirty="0">
                <a:latin typeface="Bliss"/>
                <a:cs typeface="Bliss"/>
              </a:rPr>
              <a:t>LEARNING</a:t>
            </a:r>
            <a:endParaRPr sz="1100">
              <a:latin typeface="Bliss"/>
              <a:cs typeface="Bliss"/>
            </a:endParaRPr>
          </a:p>
        </p:txBody>
      </p:sp>
      <p:pic>
        <p:nvPicPr>
          <p:cNvPr id="3" name="object 3"/>
          <p:cNvPicPr/>
          <p:nvPr/>
        </p:nvPicPr>
        <p:blipFill>
          <a:blip r:embed="rId3" cstate="print"/>
          <a:stretch>
            <a:fillRect/>
          </a:stretch>
        </p:blipFill>
        <p:spPr>
          <a:xfrm>
            <a:off x="6884999" y="285584"/>
            <a:ext cx="1938985" cy="583806"/>
          </a:xfrm>
          <a:prstGeom prst="rect">
            <a:avLst/>
          </a:prstGeom>
        </p:spPr>
      </p:pic>
      <p:pic>
        <p:nvPicPr>
          <p:cNvPr id="4" name="object 4"/>
          <p:cNvPicPr/>
          <p:nvPr/>
        </p:nvPicPr>
        <p:blipFill>
          <a:blip r:embed="rId4" cstate="print"/>
          <a:stretch>
            <a:fillRect/>
          </a:stretch>
        </p:blipFill>
        <p:spPr>
          <a:xfrm>
            <a:off x="370799" y="2379248"/>
            <a:ext cx="2556002" cy="1703247"/>
          </a:xfrm>
          <a:prstGeom prst="rect">
            <a:avLst/>
          </a:prstGeom>
        </p:spPr>
      </p:pic>
      <p:pic>
        <p:nvPicPr>
          <p:cNvPr id="5" name="object 5"/>
          <p:cNvPicPr/>
          <p:nvPr/>
        </p:nvPicPr>
        <p:blipFill>
          <a:blip r:embed="rId5" cstate="print"/>
          <a:stretch>
            <a:fillRect/>
          </a:stretch>
        </p:blipFill>
        <p:spPr>
          <a:xfrm>
            <a:off x="3237610" y="1961946"/>
            <a:ext cx="2668778" cy="2668765"/>
          </a:xfrm>
          <a:prstGeom prst="rect">
            <a:avLst/>
          </a:prstGeom>
        </p:spPr>
      </p:pic>
      <p:pic>
        <p:nvPicPr>
          <p:cNvPr id="6" name="object 6"/>
          <p:cNvPicPr/>
          <p:nvPr/>
        </p:nvPicPr>
        <p:blipFill>
          <a:blip r:embed="rId6" cstate="print"/>
          <a:stretch>
            <a:fillRect/>
          </a:stretch>
        </p:blipFill>
        <p:spPr>
          <a:xfrm>
            <a:off x="1938563" y="1382478"/>
            <a:ext cx="5301170" cy="35471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970" rIns="0" bIns="0" rtlCol="0">
            <a:spAutoFit/>
          </a:bodyPr>
          <a:lstStyle/>
          <a:p>
            <a:pPr marL="12700">
              <a:lnSpc>
                <a:spcPts val="3045"/>
              </a:lnSpc>
              <a:spcBef>
                <a:spcPts val="110"/>
              </a:spcBef>
            </a:pPr>
            <a:r>
              <a:rPr spc="-20" dirty="0"/>
              <a:t>STEM</a:t>
            </a:r>
          </a:p>
          <a:p>
            <a:pPr marL="24130">
              <a:lnSpc>
                <a:spcPts val="1125"/>
              </a:lnSpc>
            </a:pPr>
            <a:r>
              <a:rPr sz="1100" b="0" spc="-10" dirty="0">
                <a:latin typeface="Bliss"/>
                <a:cs typeface="Bliss"/>
              </a:rPr>
              <a:t>LEARNING</a:t>
            </a:r>
            <a:endParaRPr sz="1100">
              <a:latin typeface="Bliss"/>
              <a:cs typeface="Bliss"/>
            </a:endParaRPr>
          </a:p>
        </p:txBody>
      </p:sp>
      <p:pic>
        <p:nvPicPr>
          <p:cNvPr id="3" name="object 3"/>
          <p:cNvPicPr/>
          <p:nvPr/>
        </p:nvPicPr>
        <p:blipFill>
          <a:blip r:embed="rId3" cstate="print"/>
          <a:stretch>
            <a:fillRect/>
          </a:stretch>
        </p:blipFill>
        <p:spPr>
          <a:xfrm>
            <a:off x="6884999" y="285584"/>
            <a:ext cx="1938985" cy="583806"/>
          </a:xfrm>
          <a:prstGeom prst="rect">
            <a:avLst/>
          </a:prstGeom>
        </p:spPr>
      </p:pic>
      <p:pic>
        <p:nvPicPr>
          <p:cNvPr id="4" name="object 4"/>
          <p:cNvPicPr/>
          <p:nvPr/>
        </p:nvPicPr>
        <p:blipFill>
          <a:blip r:embed="rId4" cstate="print"/>
          <a:stretch>
            <a:fillRect/>
          </a:stretch>
        </p:blipFill>
        <p:spPr>
          <a:xfrm>
            <a:off x="3416617" y="1736127"/>
            <a:ext cx="2305799" cy="2305812"/>
          </a:xfrm>
          <a:prstGeom prst="rect">
            <a:avLst/>
          </a:prstGeom>
        </p:spPr>
      </p:pic>
      <p:sp>
        <p:nvSpPr>
          <p:cNvPr id="5" name="object 5"/>
          <p:cNvSpPr txBox="1"/>
          <p:nvPr/>
        </p:nvSpPr>
        <p:spPr>
          <a:xfrm>
            <a:off x="3698612" y="4182440"/>
            <a:ext cx="175387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646363"/>
                </a:solidFill>
                <a:latin typeface="Arial"/>
                <a:cs typeface="Arial"/>
              </a:rPr>
              <a:t>Insert</a:t>
            </a:r>
            <a:r>
              <a:rPr sz="1800" spc="-10" dirty="0">
                <a:solidFill>
                  <a:srgbClr val="646363"/>
                </a:solidFill>
                <a:latin typeface="Arial"/>
                <a:cs typeface="Arial"/>
              </a:rPr>
              <a:t> </a:t>
            </a:r>
            <a:r>
              <a:rPr sz="1800" dirty="0">
                <a:solidFill>
                  <a:srgbClr val="646363"/>
                </a:solidFill>
                <a:latin typeface="Arial"/>
                <a:cs typeface="Arial"/>
              </a:rPr>
              <a:t>name</a:t>
            </a:r>
            <a:r>
              <a:rPr sz="1800" spc="-10" dirty="0">
                <a:solidFill>
                  <a:srgbClr val="646363"/>
                </a:solidFill>
                <a:latin typeface="Arial"/>
                <a:cs typeface="Arial"/>
              </a:rPr>
              <a:t> </a:t>
            </a:r>
            <a:r>
              <a:rPr sz="1800" spc="-20" dirty="0">
                <a:solidFill>
                  <a:srgbClr val="646363"/>
                </a:solidFill>
                <a:latin typeface="Arial"/>
                <a:cs typeface="Arial"/>
              </a:rPr>
              <a:t>here</a:t>
            </a:r>
            <a:endParaRPr sz="1800">
              <a:latin typeface="Arial"/>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970" rIns="0" bIns="0" rtlCol="0">
            <a:spAutoFit/>
          </a:bodyPr>
          <a:lstStyle/>
          <a:p>
            <a:pPr marL="12700">
              <a:lnSpc>
                <a:spcPts val="3045"/>
              </a:lnSpc>
              <a:spcBef>
                <a:spcPts val="110"/>
              </a:spcBef>
            </a:pPr>
            <a:r>
              <a:rPr spc="-20" dirty="0"/>
              <a:t>STEM</a:t>
            </a:r>
          </a:p>
          <a:p>
            <a:pPr marL="24130">
              <a:lnSpc>
                <a:spcPts val="1125"/>
              </a:lnSpc>
            </a:pPr>
            <a:r>
              <a:rPr sz="1100" b="0" spc="-10" dirty="0">
                <a:latin typeface="Bliss"/>
                <a:cs typeface="Bliss"/>
              </a:rPr>
              <a:t>LEARNING</a:t>
            </a:r>
            <a:endParaRPr sz="1100">
              <a:latin typeface="Bliss"/>
              <a:cs typeface="Bliss"/>
            </a:endParaRPr>
          </a:p>
        </p:txBody>
      </p:sp>
      <p:pic>
        <p:nvPicPr>
          <p:cNvPr id="3" name="object 3"/>
          <p:cNvPicPr/>
          <p:nvPr/>
        </p:nvPicPr>
        <p:blipFill>
          <a:blip r:embed="rId2" cstate="print"/>
          <a:stretch>
            <a:fillRect/>
          </a:stretch>
        </p:blipFill>
        <p:spPr>
          <a:xfrm>
            <a:off x="6889254" y="296862"/>
            <a:ext cx="1938985" cy="583806"/>
          </a:xfrm>
          <a:prstGeom prst="rect">
            <a:avLst/>
          </a:prstGeom>
        </p:spPr>
      </p:pic>
      <p:pic>
        <p:nvPicPr>
          <p:cNvPr id="4" name="object 4"/>
          <p:cNvPicPr/>
          <p:nvPr/>
        </p:nvPicPr>
        <p:blipFill>
          <a:blip r:embed="rId3" cstate="print"/>
          <a:stretch>
            <a:fillRect/>
          </a:stretch>
        </p:blipFill>
        <p:spPr>
          <a:xfrm>
            <a:off x="0" y="4635613"/>
            <a:ext cx="9144000" cy="1068590"/>
          </a:xfrm>
          <a:prstGeom prst="rect">
            <a:avLst/>
          </a:prstGeom>
        </p:spPr>
      </p:pic>
      <p:sp>
        <p:nvSpPr>
          <p:cNvPr id="6" name="object 2">
            <a:extLst>
              <a:ext uri="{FF2B5EF4-FFF2-40B4-BE49-F238E27FC236}">
                <a16:creationId xmlns:a16="http://schemas.microsoft.com/office/drawing/2014/main" id="{FC114EF0-B227-3CC7-1F2F-B196C6906F66}"/>
              </a:ext>
            </a:extLst>
          </p:cNvPr>
          <p:cNvSpPr txBox="1"/>
          <p:nvPr/>
        </p:nvSpPr>
        <p:spPr>
          <a:xfrm>
            <a:off x="1419352" y="3006725"/>
            <a:ext cx="6330950" cy="197490"/>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004461"/>
                </a:solidFill>
                <a:latin typeface="Arial"/>
                <a:cs typeface="Arial"/>
              </a:rPr>
              <a:t>©</a:t>
            </a:r>
            <a:r>
              <a:rPr sz="1200" spc="-55" dirty="0">
                <a:solidFill>
                  <a:srgbClr val="004461"/>
                </a:solidFill>
                <a:latin typeface="Arial"/>
                <a:cs typeface="Arial"/>
              </a:rPr>
              <a:t> </a:t>
            </a:r>
            <a:r>
              <a:rPr sz="1200" spc="-20" dirty="0">
                <a:solidFill>
                  <a:srgbClr val="004461"/>
                </a:solidFill>
                <a:latin typeface="Arial"/>
                <a:cs typeface="Arial"/>
              </a:rPr>
              <a:t>Environment</a:t>
            </a:r>
            <a:r>
              <a:rPr sz="1200" spc="-95" dirty="0">
                <a:solidFill>
                  <a:srgbClr val="004461"/>
                </a:solidFill>
                <a:latin typeface="Arial"/>
                <a:cs typeface="Arial"/>
              </a:rPr>
              <a:t> </a:t>
            </a:r>
            <a:r>
              <a:rPr sz="1200" spc="-10" dirty="0">
                <a:solidFill>
                  <a:srgbClr val="004461"/>
                </a:solidFill>
                <a:latin typeface="Arial"/>
                <a:cs typeface="Arial"/>
              </a:rPr>
              <a:t>Agency</a:t>
            </a:r>
            <a:r>
              <a:rPr sz="1200" spc="-40" dirty="0">
                <a:solidFill>
                  <a:srgbClr val="004461"/>
                </a:solidFill>
                <a:latin typeface="Arial"/>
                <a:cs typeface="Arial"/>
              </a:rPr>
              <a:t> </a:t>
            </a:r>
            <a:r>
              <a:rPr sz="1200" spc="-10" dirty="0">
                <a:solidFill>
                  <a:srgbClr val="004461"/>
                </a:solidFill>
                <a:latin typeface="Arial"/>
                <a:cs typeface="Arial"/>
              </a:rPr>
              <a:t>2022.</a:t>
            </a:r>
            <a:r>
              <a:rPr sz="1200" spc="-65" dirty="0">
                <a:solidFill>
                  <a:srgbClr val="004461"/>
                </a:solidFill>
                <a:latin typeface="Arial"/>
                <a:cs typeface="Arial"/>
              </a:rPr>
              <a:t> </a:t>
            </a:r>
            <a:r>
              <a:rPr sz="1200" dirty="0">
                <a:solidFill>
                  <a:srgbClr val="004461"/>
                </a:solidFill>
                <a:latin typeface="Arial"/>
                <a:cs typeface="Arial"/>
              </a:rPr>
              <a:t>This</a:t>
            </a:r>
            <a:r>
              <a:rPr sz="1200" spc="-40" dirty="0">
                <a:solidFill>
                  <a:srgbClr val="004461"/>
                </a:solidFill>
                <a:latin typeface="Arial"/>
                <a:cs typeface="Arial"/>
              </a:rPr>
              <a:t> </a:t>
            </a:r>
            <a:r>
              <a:rPr sz="1200" spc="-10" dirty="0">
                <a:solidFill>
                  <a:srgbClr val="004461"/>
                </a:solidFill>
                <a:latin typeface="Arial"/>
                <a:cs typeface="Arial"/>
              </a:rPr>
              <a:t>content</a:t>
            </a:r>
            <a:r>
              <a:rPr sz="1200" spc="-40" dirty="0">
                <a:solidFill>
                  <a:srgbClr val="004461"/>
                </a:solidFill>
                <a:latin typeface="Arial"/>
                <a:cs typeface="Arial"/>
              </a:rPr>
              <a:t> </a:t>
            </a:r>
            <a:r>
              <a:rPr sz="1200" dirty="0">
                <a:solidFill>
                  <a:srgbClr val="004461"/>
                </a:solidFill>
                <a:latin typeface="Arial"/>
                <a:cs typeface="Arial"/>
              </a:rPr>
              <a:t>is</a:t>
            </a:r>
            <a:r>
              <a:rPr sz="1200" spc="-40" dirty="0">
                <a:solidFill>
                  <a:srgbClr val="004461"/>
                </a:solidFill>
                <a:latin typeface="Arial"/>
                <a:cs typeface="Arial"/>
              </a:rPr>
              <a:t> </a:t>
            </a:r>
            <a:r>
              <a:rPr sz="1200" spc="-10" dirty="0">
                <a:solidFill>
                  <a:srgbClr val="004461"/>
                </a:solidFill>
                <a:latin typeface="Arial"/>
                <a:cs typeface="Arial"/>
              </a:rPr>
              <a:t>available</a:t>
            </a:r>
            <a:r>
              <a:rPr sz="1200" spc="-40" dirty="0">
                <a:solidFill>
                  <a:srgbClr val="004461"/>
                </a:solidFill>
                <a:latin typeface="Arial"/>
                <a:cs typeface="Arial"/>
              </a:rPr>
              <a:t> </a:t>
            </a:r>
            <a:r>
              <a:rPr sz="1200" spc="-10" dirty="0">
                <a:solidFill>
                  <a:srgbClr val="004461"/>
                </a:solidFill>
                <a:latin typeface="Arial"/>
                <a:cs typeface="Arial"/>
              </a:rPr>
              <a:t>under</a:t>
            </a:r>
            <a:r>
              <a:rPr sz="1200" spc="-40" dirty="0">
                <a:solidFill>
                  <a:srgbClr val="004461"/>
                </a:solidFill>
                <a:latin typeface="Arial"/>
                <a:cs typeface="Arial"/>
              </a:rPr>
              <a:t> </a:t>
            </a:r>
            <a:r>
              <a:rPr sz="1200" b="1" u="heavy" dirty="0">
                <a:solidFill>
                  <a:srgbClr val="004461"/>
                </a:solidFill>
                <a:uFill>
                  <a:solidFill>
                    <a:srgbClr val="004461"/>
                  </a:solidFill>
                </a:uFill>
                <a:latin typeface="Arial"/>
                <a:cs typeface="Arial"/>
                <a:hlinkClick r:id="rId4"/>
              </a:rPr>
              <a:t>Open</a:t>
            </a:r>
            <a:r>
              <a:rPr sz="1200" b="1" u="heavy" spc="-40" dirty="0">
                <a:solidFill>
                  <a:srgbClr val="004461"/>
                </a:solidFill>
                <a:uFill>
                  <a:solidFill>
                    <a:srgbClr val="004461"/>
                  </a:solidFill>
                </a:uFill>
                <a:latin typeface="Arial"/>
                <a:cs typeface="Arial"/>
                <a:hlinkClick r:id="rId4"/>
              </a:rPr>
              <a:t> </a:t>
            </a:r>
            <a:r>
              <a:rPr sz="1200" b="1" u="heavy" spc="-10" dirty="0">
                <a:solidFill>
                  <a:srgbClr val="004461"/>
                </a:solidFill>
                <a:uFill>
                  <a:solidFill>
                    <a:srgbClr val="004461"/>
                  </a:solidFill>
                </a:uFill>
                <a:latin typeface="Arial"/>
                <a:cs typeface="Arial"/>
                <a:hlinkClick r:id="rId4"/>
              </a:rPr>
              <a:t>Government</a:t>
            </a:r>
            <a:r>
              <a:rPr sz="1200" b="1" u="heavy" spc="-35" dirty="0">
                <a:solidFill>
                  <a:srgbClr val="004461"/>
                </a:solidFill>
                <a:uFill>
                  <a:solidFill>
                    <a:srgbClr val="004461"/>
                  </a:solidFill>
                </a:uFill>
                <a:latin typeface="Arial"/>
                <a:cs typeface="Arial"/>
                <a:hlinkClick r:id="rId4"/>
              </a:rPr>
              <a:t> </a:t>
            </a:r>
            <a:r>
              <a:rPr sz="1200" b="1" u="heavy" spc="-10" dirty="0">
                <a:solidFill>
                  <a:srgbClr val="004461"/>
                </a:solidFill>
                <a:uFill>
                  <a:solidFill>
                    <a:srgbClr val="004461"/>
                  </a:solidFill>
                </a:uFill>
                <a:latin typeface="Arial"/>
                <a:cs typeface="Arial"/>
                <a:hlinkClick r:id="rId4"/>
              </a:rPr>
              <a:t>Licence</a:t>
            </a:r>
            <a:r>
              <a:rPr sz="1200" b="1" u="heavy" spc="-40" dirty="0">
                <a:solidFill>
                  <a:srgbClr val="004461"/>
                </a:solidFill>
                <a:uFill>
                  <a:solidFill>
                    <a:srgbClr val="004461"/>
                  </a:solidFill>
                </a:uFill>
                <a:latin typeface="Arial"/>
                <a:cs typeface="Arial"/>
                <a:hlinkClick r:id="rId4"/>
              </a:rPr>
              <a:t> </a:t>
            </a:r>
            <a:r>
              <a:rPr sz="1200" b="1" u="heavy" spc="-10" dirty="0">
                <a:solidFill>
                  <a:srgbClr val="004461"/>
                </a:solidFill>
                <a:uFill>
                  <a:solidFill>
                    <a:srgbClr val="004461"/>
                  </a:solidFill>
                </a:uFill>
                <a:latin typeface="Arial"/>
                <a:cs typeface="Arial"/>
                <a:hlinkClick r:id="rId4"/>
              </a:rPr>
              <a:t>v3.0</a:t>
            </a:r>
            <a:r>
              <a:rPr sz="1200" b="1" spc="-10" dirty="0">
                <a:solidFill>
                  <a:srgbClr val="004461"/>
                </a:solidFill>
                <a:latin typeface="Arial"/>
                <a:cs typeface="Arial"/>
              </a:rPr>
              <a:t>.</a:t>
            </a:r>
            <a:endParaRPr sz="1200" dirty="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970" rIns="0" bIns="0" rtlCol="0">
            <a:spAutoFit/>
          </a:bodyPr>
          <a:lstStyle/>
          <a:p>
            <a:pPr marL="12700">
              <a:lnSpc>
                <a:spcPts val="3045"/>
              </a:lnSpc>
              <a:spcBef>
                <a:spcPts val="110"/>
              </a:spcBef>
            </a:pPr>
            <a:r>
              <a:rPr spc="-20" dirty="0"/>
              <a:t>STEM</a:t>
            </a:r>
          </a:p>
          <a:p>
            <a:pPr marL="24130">
              <a:lnSpc>
                <a:spcPts val="1125"/>
              </a:lnSpc>
            </a:pPr>
            <a:r>
              <a:rPr sz="1100" b="0" spc="-10" dirty="0">
                <a:latin typeface="Bliss"/>
                <a:cs typeface="Bliss"/>
              </a:rPr>
              <a:t>LEARNING</a:t>
            </a:r>
            <a:endParaRPr sz="1100">
              <a:latin typeface="Bliss"/>
              <a:cs typeface="Bliss"/>
            </a:endParaRPr>
          </a:p>
        </p:txBody>
      </p:sp>
      <p:pic>
        <p:nvPicPr>
          <p:cNvPr id="3" name="object 3"/>
          <p:cNvPicPr/>
          <p:nvPr/>
        </p:nvPicPr>
        <p:blipFill>
          <a:blip r:embed="rId3" cstate="print"/>
          <a:stretch>
            <a:fillRect/>
          </a:stretch>
        </p:blipFill>
        <p:spPr>
          <a:xfrm>
            <a:off x="6884999" y="285584"/>
            <a:ext cx="1938985" cy="583806"/>
          </a:xfrm>
          <a:prstGeom prst="rect">
            <a:avLst/>
          </a:prstGeom>
        </p:spPr>
      </p:pic>
      <p:pic>
        <p:nvPicPr>
          <p:cNvPr id="4" name="object 4"/>
          <p:cNvPicPr/>
          <p:nvPr/>
        </p:nvPicPr>
        <p:blipFill>
          <a:blip r:embed="rId4" cstate="print"/>
          <a:stretch>
            <a:fillRect/>
          </a:stretch>
        </p:blipFill>
        <p:spPr>
          <a:xfrm>
            <a:off x="3073936" y="1379430"/>
            <a:ext cx="2986608" cy="357758"/>
          </a:xfrm>
          <a:prstGeom prst="rect">
            <a:avLst/>
          </a:prstGeom>
        </p:spPr>
      </p:pic>
      <p:pic>
        <p:nvPicPr>
          <p:cNvPr id="5" name="object 5"/>
          <p:cNvPicPr/>
          <p:nvPr/>
        </p:nvPicPr>
        <p:blipFill>
          <a:blip r:embed="rId5" cstate="print"/>
          <a:stretch>
            <a:fillRect/>
          </a:stretch>
        </p:blipFill>
        <p:spPr>
          <a:xfrm>
            <a:off x="3237610" y="1958174"/>
            <a:ext cx="2668778" cy="2668765"/>
          </a:xfrm>
          <a:prstGeom prst="rect">
            <a:avLst/>
          </a:prstGeom>
        </p:spPr>
      </p:pic>
      <p:pic>
        <p:nvPicPr>
          <p:cNvPr id="6" name="object 6"/>
          <p:cNvPicPr/>
          <p:nvPr/>
        </p:nvPicPr>
        <p:blipFill>
          <a:blip r:embed="rId6" cstate="print"/>
          <a:stretch>
            <a:fillRect/>
          </a:stretch>
        </p:blipFill>
        <p:spPr>
          <a:xfrm>
            <a:off x="6176378" y="1958174"/>
            <a:ext cx="2668765" cy="2668765"/>
          </a:xfrm>
          <a:prstGeom prst="rect">
            <a:avLst/>
          </a:prstGeom>
        </p:spPr>
      </p:pic>
      <p:pic>
        <p:nvPicPr>
          <p:cNvPr id="7" name="object 7"/>
          <p:cNvPicPr/>
          <p:nvPr/>
        </p:nvPicPr>
        <p:blipFill>
          <a:blip r:embed="rId7" cstate="print"/>
          <a:stretch>
            <a:fillRect/>
          </a:stretch>
        </p:blipFill>
        <p:spPr>
          <a:xfrm>
            <a:off x="298856" y="1958174"/>
            <a:ext cx="2668765" cy="266876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970" rIns="0" bIns="0" rtlCol="0">
            <a:spAutoFit/>
          </a:bodyPr>
          <a:lstStyle/>
          <a:p>
            <a:pPr marL="12700">
              <a:lnSpc>
                <a:spcPts val="3045"/>
              </a:lnSpc>
              <a:spcBef>
                <a:spcPts val="110"/>
              </a:spcBef>
            </a:pPr>
            <a:r>
              <a:rPr spc="-20" dirty="0"/>
              <a:t>STEM</a:t>
            </a:r>
          </a:p>
          <a:p>
            <a:pPr marL="24130">
              <a:lnSpc>
                <a:spcPts val="1125"/>
              </a:lnSpc>
            </a:pPr>
            <a:r>
              <a:rPr sz="1100" b="0" spc="-10" dirty="0">
                <a:latin typeface="Bliss"/>
                <a:cs typeface="Bliss"/>
              </a:rPr>
              <a:t>LEARNING</a:t>
            </a:r>
            <a:endParaRPr sz="1100">
              <a:latin typeface="Bliss"/>
              <a:cs typeface="Bliss"/>
            </a:endParaRPr>
          </a:p>
        </p:txBody>
      </p:sp>
      <p:pic>
        <p:nvPicPr>
          <p:cNvPr id="3" name="object 3"/>
          <p:cNvPicPr/>
          <p:nvPr/>
        </p:nvPicPr>
        <p:blipFill>
          <a:blip r:embed="rId3" cstate="print"/>
          <a:stretch>
            <a:fillRect/>
          </a:stretch>
        </p:blipFill>
        <p:spPr>
          <a:xfrm>
            <a:off x="6884999" y="285584"/>
            <a:ext cx="1938985" cy="583806"/>
          </a:xfrm>
          <a:prstGeom prst="rect">
            <a:avLst/>
          </a:prstGeom>
        </p:spPr>
      </p:pic>
      <p:pic>
        <p:nvPicPr>
          <p:cNvPr id="4" name="object 4"/>
          <p:cNvPicPr/>
          <p:nvPr/>
        </p:nvPicPr>
        <p:blipFill>
          <a:blip r:embed="rId4" cstate="print"/>
          <a:stretch>
            <a:fillRect/>
          </a:stretch>
        </p:blipFill>
        <p:spPr>
          <a:xfrm>
            <a:off x="768541" y="1379430"/>
            <a:ext cx="7641209" cy="357759"/>
          </a:xfrm>
          <a:prstGeom prst="rect">
            <a:avLst/>
          </a:prstGeom>
        </p:spPr>
      </p:pic>
      <p:pic>
        <p:nvPicPr>
          <p:cNvPr id="5" name="object 5"/>
          <p:cNvPicPr/>
          <p:nvPr/>
        </p:nvPicPr>
        <p:blipFill>
          <a:blip r:embed="rId5" cstate="print"/>
          <a:stretch>
            <a:fillRect/>
          </a:stretch>
        </p:blipFill>
        <p:spPr>
          <a:xfrm>
            <a:off x="1762391" y="1966848"/>
            <a:ext cx="2668752" cy="2668765"/>
          </a:xfrm>
          <a:prstGeom prst="rect">
            <a:avLst/>
          </a:prstGeom>
        </p:spPr>
      </p:pic>
      <p:pic>
        <p:nvPicPr>
          <p:cNvPr id="6" name="object 6"/>
          <p:cNvPicPr/>
          <p:nvPr/>
        </p:nvPicPr>
        <p:blipFill>
          <a:blip r:embed="rId6" cstate="print"/>
          <a:stretch>
            <a:fillRect/>
          </a:stretch>
        </p:blipFill>
        <p:spPr>
          <a:xfrm>
            <a:off x="4701146" y="1966848"/>
            <a:ext cx="2668752" cy="266876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3970" rIns="0" bIns="0" rtlCol="0">
            <a:spAutoFit/>
          </a:bodyPr>
          <a:lstStyle/>
          <a:p>
            <a:pPr marL="12700">
              <a:lnSpc>
                <a:spcPts val="3045"/>
              </a:lnSpc>
              <a:spcBef>
                <a:spcPts val="110"/>
              </a:spcBef>
            </a:pPr>
            <a:r>
              <a:rPr spc="-20" dirty="0"/>
              <a:t>STEM</a:t>
            </a:r>
          </a:p>
          <a:p>
            <a:pPr marL="24130">
              <a:lnSpc>
                <a:spcPts val="1125"/>
              </a:lnSpc>
            </a:pPr>
            <a:r>
              <a:rPr sz="1100" b="0" spc="-10" dirty="0">
                <a:latin typeface="Bliss"/>
                <a:cs typeface="Bliss"/>
              </a:rPr>
              <a:t>LEARNING</a:t>
            </a:r>
            <a:endParaRPr sz="1100">
              <a:latin typeface="Bliss"/>
              <a:cs typeface="Bliss"/>
            </a:endParaRPr>
          </a:p>
        </p:txBody>
      </p:sp>
      <p:pic>
        <p:nvPicPr>
          <p:cNvPr id="3" name="object 3"/>
          <p:cNvPicPr/>
          <p:nvPr/>
        </p:nvPicPr>
        <p:blipFill>
          <a:blip r:embed="rId3" cstate="print"/>
          <a:stretch>
            <a:fillRect/>
          </a:stretch>
        </p:blipFill>
        <p:spPr>
          <a:xfrm>
            <a:off x="6884999" y="285584"/>
            <a:ext cx="1938985" cy="583806"/>
          </a:xfrm>
          <a:prstGeom prst="rect">
            <a:avLst/>
          </a:prstGeom>
        </p:spPr>
      </p:pic>
      <p:pic>
        <p:nvPicPr>
          <p:cNvPr id="4" name="object 4"/>
          <p:cNvPicPr/>
          <p:nvPr/>
        </p:nvPicPr>
        <p:blipFill>
          <a:blip r:embed="rId4" cstate="print"/>
          <a:stretch>
            <a:fillRect/>
          </a:stretch>
        </p:blipFill>
        <p:spPr>
          <a:xfrm>
            <a:off x="1870682" y="2753157"/>
            <a:ext cx="2338863" cy="739673"/>
          </a:xfrm>
          <a:prstGeom prst="rect">
            <a:avLst/>
          </a:prstGeom>
        </p:spPr>
      </p:pic>
      <p:pic>
        <p:nvPicPr>
          <p:cNvPr id="5" name="object 5"/>
          <p:cNvPicPr/>
          <p:nvPr/>
        </p:nvPicPr>
        <p:blipFill>
          <a:blip r:embed="rId5" cstate="print"/>
          <a:stretch>
            <a:fillRect/>
          </a:stretch>
        </p:blipFill>
        <p:spPr>
          <a:xfrm>
            <a:off x="4925951" y="2753157"/>
            <a:ext cx="2338862" cy="739673"/>
          </a:xfrm>
          <a:prstGeom prst="rect">
            <a:avLst/>
          </a:prstGeom>
        </p:spPr>
      </p:pic>
      <p:pic>
        <p:nvPicPr>
          <p:cNvPr id="6" name="object 6"/>
          <p:cNvPicPr/>
          <p:nvPr/>
        </p:nvPicPr>
        <p:blipFill>
          <a:blip r:embed="rId6" cstate="print"/>
          <a:stretch>
            <a:fillRect/>
          </a:stretch>
        </p:blipFill>
        <p:spPr>
          <a:xfrm>
            <a:off x="772755" y="1379430"/>
            <a:ext cx="7641208" cy="357759"/>
          </a:xfrm>
          <a:prstGeom prst="rect">
            <a:avLst/>
          </a:prstGeom>
        </p:spPr>
      </p:pic>
      <p:sp>
        <p:nvSpPr>
          <p:cNvPr id="7" name="object 7"/>
          <p:cNvSpPr txBox="1"/>
          <p:nvPr/>
        </p:nvSpPr>
        <p:spPr>
          <a:xfrm>
            <a:off x="4460299" y="2798066"/>
            <a:ext cx="262255" cy="574040"/>
          </a:xfrm>
          <a:prstGeom prst="rect">
            <a:avLst/>
          </a:prstGeom>
        </p:spPr>
        <p:txBody>
          <a:bodyPr vert="horz" wrap="square" lIns="0" tIns="12700" rIns="0" bIns="0" rtlCol="0">
            <a:spAutoFit/>
          </a:bodyPr>
          <a:lstStyle/>
          <a:p>
            <a:pPr marL="12700">
              <a:lnSpc>
                <a:spcPct val="100000"/>
              </a:lnSpc>
              <a:spcBef>
                <a:spcPts val="100"/>
              </a:spcBef>
            </a:pPr>
            <a:r>
              <a:rPr sz="3600" dirty="0">
                <a:solidFill>
                  <a:srgbClr val="004461"/>
                </a:solidFill>
                <a:latin typeface="Imprima"/>
                <a:cs typeface="Imprima"/>
              </a:rPr>
              <a:t>+</a:t>
            </a:r>
            <a:endParaRPr sz="3600">
              <a:latin typeface="Imprima"/>
              <a:cs typeface="Imprim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970" rIns="0" bIns="0" rtlCol="0">
            <a:spAutoFit/>
          </a:bodyPr>
          <a:lstStyle/>
          <a:p>
            <a:pPr marL="12700">
              <a:lnSpc>
                <a:spcPts val="3045"/>
              </a:lnSpc>
              <a:spcBef>
                <a:spcPts val="110"/>
              </a:spcBef>
            </a:pPr>
            <a:r>
              <a:rPr spc="-20" dirty="0"/>
              <a:t>STEM</a:t>
            </a:r>
          </a:p>
          <a:p>
            <a:pPr marL="24130">
              <a:lnSpc>
                <a:spcPts val="1125"/>
              </a:lnSpc>
            </a:pPr>
            <a:r>
              <a:rPr sz="1100" b="0" spc="-10" dirty="0">
                <a:latin typeface="Bliss"/>
                <a:cs typeface="Bliss"/>
              </a:rPr>
              <a:t>LEARNING</a:t>
            </a:r>
            <a:endParaRPr sz="1100">
              <a:latin typeface="Bliss"/>
              <a:cs typeface="Bliss"/>
            </a:endParaRPr>
          </a:p>
        </p:txBody>
      </p:sp>
      <p:pic>
        <p:nvPicPr>
          <p:cNvPr id="3" name="object 3"/>
          <p:cNvPicPr/>
          <p:nvPr/>
        </p:nvPicPr>
        <p:blipFill>
          <a:blip r:embed="rId3" cstate="print"/>
          <a:stretch>
            <a:fillRect/>
          </a:stretch>
        </p:blipFill>
        <p:spPr>
          <a:xfrm>
            <a:off x="6884999" y="285584"/>
            <a:ext cx="1938985" cy="583806"/>
          </a:xfrm>
          <a:prstGeom prst="rect">
            <a:avLst/>
          </a:prstGeom>
        </p:spPr>
      </p:pic>
      <p:pic>
        <p:nvPicPr>
          <p:cNvPr id="4" name="object 4"/>
          <p:cNvPicPr/>
          <p:nvPr/>
        </p:nvPicPr>
        <p:blipFill>
          <a:blip r:embed="rId4" cstate="print"/>
          <a:stretch>
            <a:fillRect/>
          </a:stretch>
        </p:blipFill>
        <p:spPr>
          <a:xfrm>
            <a:off x="2162982" y="1379430"/>
            <a:ext cx="4852327" cy="357759"/>
          </a:xfrm>
          <a:prstGeom prst="rect">
            <a:avLst/>
          </a:prstGeom>
        </p:spPr>
      </p:pic>
      <p:pic>
        <p:nvPicPr>
          <p:cNvPr id="5" name="object 5"/>
          <p:cNvPicPr/>
          <p:nvPr/>
        </p:nvPicPr>
        <p:blipFill>
          <a:blip r:embed="rId5" cstate="print"/>
          <a:stretch>
            <a:fillRect/>
          </a:stretch>
        </p:blipFill>
        <p:spPr>
          <a:xfrm>
            <a:off x="3237610" y="1966848"/>
            <a:ext cx="2668778" cy="266876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970" rIns="0" bIns="0" rtlCol="0">
            <a:spAutoFit/>
          </a:bodyPr>
          <a:lstStyle/>
          <a:p>
            <a:pPr marL="12700">
              <a:lnSpc>
                <a:spcPts val="3045"/>
              </a:lnSpc>
              <a:spcBef>
                <a:spcPts val="110"/>
              </a:spcBef>
            </a:pPr>
            <a:r>
              <a:rPr spc="-20" dirty="0"/>
              <a:t>STEM</a:t>
            </a:r>
          </a:p>
          <a:p>
            <a:pPr marL="24130">
              <a:lnSpc>
                <a:spcPts val="1125"/>
              </a:lnSpc>
            </a:pPr>
            <a:r>
              <a:rPr sz="1100" b="0" spc="-10" dirty="0">
                <a:latin typeface="Bliss"/>
                <a:cs typeface="Bliss"/>
              </a:rPr>
              <a:t>LEARNING</a:t>
            </a:r>
            <a:endParaRPr sz="1100">
              <a:latin typeface="Bliss"/>
              <a:cs typeface="Bliss"/>
            </a:endParaRPr>
          </a:p>
        </p:txBody>
      </p:sp>
      <p:pic>
        <p:nvPicPr>
          <p:cNvPr id="3" name="object 3"/>
          <p:cNvPicPr/>
          <p:nvPr/>
        </p:nvPicPr>
        <p:blipFill>
          <a:blip r:embed="rId3" cstate="print"/>
          <a:stretch>
            <a:fillRect/>
          </a:stretch>
        </p:blipFill>
        <p:spPr>
          <a:xfrm>
            <a:off x="6884999" y="285584"/>
            <a:ext cx="1938985" cy="583806"/>
          </a:xfrm>
          <a:prstGeom prst="rect">
            <a:avLst/>
          </a:prstGeom>
        </p:spPr>
      </p:pic>
      <p:pic>
        <p:nvPicPr>
          <p:cNvPr id="4" name="object 4"/>
          <p:cNvPicPr/>
          <p:nvPr/>
        </p:nvPicPr>
        <p:blipFill>
          <a:blip r:embed="rId4" cstate="print"/>
          <a:stretch>
            <a:fillRect/>
          </a:stretch>
        </p:blipFill>
        <p:spPr>
          <a:xfrm>
            <a:off x="4704567" y="4137856"/>
            <a:ext cx="1844531" cy="214655"/>
          </a:xfrm>
          <a:prstGeom prst="rect">
            <a:avLst/>
          </a:prstGeom>
        </p:spPr>
      </p:pic>
      <p:pic>
        <p:nvPicPr>
          <p:cNvPr id="5" name="object 5"/>
          <p:cNvPicPr/>
          <p:nvPr/>
        </p:nvPicPr>
        <p:blipFill>
          <a:blip r:embed="rId5" cstate="print"/>
          <a:stretch>
            <a:fillRect/>
          </a:stretch>
        </p:blipFill>
        <p:spPr>
          <a:xfrm>
            <a:off x="2929482" y="4139685"/>
            <a:ext cx="1220711" cy="212826"/>
          </a:xfrm>
          <a:prstGeom prst="rect">
            <a:avLst/>
          </a:prstGeom>
        </p:spPr>
      </p:pic>
      <p:pic>
        <p:nvPicPr>
          <p:cNvPr id="6" name="object 6"/>
          <p:cNvPicPr/>
          <p:nvPr/>
        </p:nvPicPr>
        <p:blipFill>
          <a:blip r:embed="rId6" cstate="print"/>
          <a:stretch>
            <a:fillRect/>
          </a:stretch>
        </p:blipFill>
        <p:spPr>
          <a:xfrm>
            <a:off x="6944371" y="4134656"/>
            <a:ext cx="1557197" cy="217855"/>
          </a:xfrm>
          <a:prstGeom prst="rect">
            <a:avLst/>
          </a:prstGeom>
        </p:spPr>
      </p:pic>
      <p:pic>
        <p:nvPicPr>
          <p:cNvPr id="7" name="object 7"/>
          <p:cNvPicPr/>
          <p:nvPr/>
        </p:nvPicPr>
        <p:blipFill>
          <a:blip r:embed="rId7" cstate="print"/>
          <a:stretch>
            <a:fillRect/>
          </a:stretch>
        </p:blipFill>
        <p:spPr>
          <a:xfrm>
            <a:off x="386008" y="4134656"/>
            <a:ext cx="2092109" cy="217855"/>
          </a:xfrm>
          <a:prstGeom prst="rect">
            <a:avLst/>
          </a:prstGeom>
        </p:spPr>
      </p:pic>
      <p:pic>
        <p:nvPicPr>
          <p:cNvPr id="8" name="object 8"/>
          <p:cNvPicPr/>
          <p:nvPr/>
        </p:nvPicPr>
        <p:blipFill>
          <a:blip r:embed="rId8" cstate="print"/>
          <a:stretch>
            <a:fillRect/>
          </a:stretch>
        </p:blipFill>
        <p:spPr>
          <a:xfrm>
            <a:off x="4626051" y="1961946"/>
            <a:ext cx="2001570" cy="2001583"/>
          </a:xfrm>
          <a:prstGeom prst="rect">
            <a:avLst/>
          </a:prstGeom>
        </p:spPr>
      </p:pic>
      <p:pic>
        <p:nvPicPr>
          <p:cNvPr id="9" name="object 9"/>
          <p:cNvPicPr/>
          <p:nvPr/>
        </p:nvPicPr>
        <p:blipFill>
          <a:blip r:embed="rId9" cstate="print"/>
          <a:stretch>
            <a:fillRect/>
          </a:stretch>
        </p:blipFill>
        <p:spPr>
          <a:xfrm>
            <a:off x="2534475" y="1961946"/>
            <a:ext cx="2001570" cy="2001583"/>
          </a:xfrm>
          <a:prstGeom prst="rect">
            <a:avLst/>
          </a:prstGeom>
        </p:spPr>
      </p:pic>
      <p:pic>
        <p:nvPicPr>
          <p:cNvPr id="10" name="object 10"/>
          <p:cNvPicPr/>
          <p:nvPr/>
        </p:nvPicPr>
        <p:blipFill>
          <a:blip r:embed="rId10" cstate="print"/>
          <a:stretch>
            <a:fillRect/>
          </a:stretch>
        </p:blipFill>
        <p:spPr>
          <a:xfrm>
            <a:off x="439280" y="1961946"/>
            <a:ext cx="2001558" cy="2001583"/>
          </a:xfrm>
          <a:prstGeom prst="rect">
            <a:avLst/>
          </a:prstGeom>
        </p:spPr>
      </p:pic>
      <p:pic>
        <p:nvPicPr>
          <p:cNvPr id="11" name="object 11"/>
          <p:cNvPicPr/>
          <p:nvPr/>
        </p:nvPicPr>
        <p:blipFill>
          <a:blip r:embed="rId11" cstate="print"/>
          <a:stretch>
            <a:fillRect/>
          </a:stretch>
        </p:blipFill>
        <p:spPr>
          <a:xfrm>
            <a:off x="6717613" y="1961946"/>
            <a:ext cx="2001570" cy="2001583"/>
          </a:xfrm>
          <a:prstGeom prst="rect">
            <a:avLst/>
          </a:prstGeom>
        </p:spPr>
      </p:pic>
      <p:pic>
        <p:nvPicPr>
          <p:cNvPr id="12" name="object 12"/>
          <p:cNvPicPr/>
          <p:nvPr/>
        </p:nvPicPr>
        <p:blipFill>
          <a:blip r:embed="rId12" cstate="print"/>
          <a:stretch>
            <a:fillRect/>
          </a:stretch>
        </p:blipFill>
        <p:spPr>
          <a:xfrm>
            <a:off x="1265915" y="1383798"/>
            <a:ext cx="6646468" cy="27203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970" rIns="0" bIns="0" rtlCol="0">
            <a:spAutoFit/>
          </a:bodyPr>
          <a:lstStyle/>
          <a:p>
            <a:pPr marL="12700">
              <a:lnSpc>
                <a:spcPts val="3045"/>
              </a:lnSpc>
              <a:spcBef>
                <a:spcPts val="110"/>
              </a:spcBef>
            </a:pPr>
            <a:r>
              <a:rPr spc="-20" dirty="0"/>
              <a:t>STEM</a:t>
            </a:r>
          </a:p>
          <a:p>
            <a:pPr marL="24130">
              <a:lnSpc>
                <a:spcPts val="1125"/>
              </a:lnSpc>
            </a:pPr>
            <a:r>
              <a:rPr sz="1100" b="0" spc="-10" dirty="0">
                <a:latin typeface="Bliss"/>
                <a:cs typeface="Bliss"/>
              </a:rPr>
              <a:t>LEARNING</a:t>
            </a:r>
            <a:endParaRPr sz="1100">
              <a:latin typeface="Bliss"/>
              <a:cs typeface="Bliss"/>
            </a:endParaRPr>
          </a:p>
        </p:txBody>
      </p:sp>
      <p:pic>
        <p:nvPicPr>
          <p:cNvPr id="3" name="object 3"/>
          <p:cNvPicPr/>
          <p:nvPr/>
        </p:nvPicPr>
        <p:blipFill>
          <a:blip r:embed="rId3" cstate="print"/>
          <a:stretch>
            <a:fillRect/>
          </a:stretch>
        </p:blipFill>
        <p:spPr>
          <a:xfrm>
            <a:off x="6884999" y="285584"/>
            <a:ext cx="1938985" cy="583806"/>
          </a:xfrm>
          <a:prstGeom prst="rect">
            <a:avLst/>
          </a:prstGeom>
        </p:spPr>
      </p:pic>
      <p:pic>
        <p:nvPicPr>
          <p:cNvPr id="4" name="object 4"/>
          <p:cNvPicPr/>
          <p:nvPr/>
        </p:nvPicPr>
        <p:blipFill>
          <a:blip r:embed="rId4" cstate="print"/>
          <a:stretch>
            <a:fillRect/>
          </a:stretch>
        </p:blipFill>
        <p:spPr>
          <a:xfrm>
            <a:off x="552336" y="1379430"/>
            <a:ext cx="8047761" cy="35242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970" rIns="0" bIns="0" rtlCol="0">
            <a:spAutoFit/>
          </a:bodyPr>
          <a:lstStyle/>
          <a:p>
            <a:pPr marL="12700">
              <a:lnSpc>
                <a:spcPts val="3045"/>
              </a:lnSpc>
              <a:spcBef>
                <a:spcPts val="110"/>
              </a:spcBef>
            </a:pPr>
            <a:r>
              <a:rPr spc="-20" dirty="0"/>
              <a:t>STEM</a:t>
            </a:r>
          </a:p>
          <a:p>
            <a:pPr marL="24130">
              <a:lnSpc>
                <a:spcPts val="1125"/>
              </a:lnSpc>
            </a:pPr>
            <a:r>
              <a:rPr sz="1100" b="0" spc="-10" dirty="0">
                <a:latin typeface="Bliss"/>
                <a:cs typeface="Bliss"/>
              </a:rPr>
              <a:t>LEARNING</a:t>
            </a:r>
            <a:endParaRPr sz="1100">
              <a:latin typeface="Bliss"/>
              <a:cs typeface="Bliss"/>
            </a:endParaRPr>
          </a:p>
        </p:txBody>
      </p:sp>
      <p:pic>
        <p:nvPicPr>
          <p:cNvPr id="3" name="object 3"/>
          <p:cNvPicPr/>
          <p:nvPr/>
        </p:nvPicPr>
        <p:blipFill>
          <a:blip r:embed="rId3" cstate="print"/>
          <a:stretch>
            <a:fillRect/>
          </a:stretch>
        </p:blipFill>
        <p:spPr>
          <a:xfrm>
            <a:off x="6884999" y="285584"/>
            <a:ext cx="1938985" cy="583806"/>
          </a:xfrm>
          <a:prstGeom prst="rect">
            <a:avLst/>
          </a:prstGeom>
        </p:spPr>
      </p:pic>
      <p:grpSp>
        <p:nvGrpSpPr>
          <p:cNvPr id="4" name="object 4"/>
          <p:cNvGrpSpPr/>
          <p:nvPr/>
        </p:nvGrpSpPr>
        <p:grpSpPr>
          <a:xfrm>
            <a:off x="3230185" y="1960370"/>
            <a:ext cx="2672080" cy="2672080"/>
            <a:chOff x="3230185" y="1960370"/>
            <a:chExt cx="2672080" cy="2672080"/>
          </a:xfrm>
        </p:grpSpPr>
        <p:pic>
          <p:nvPicPr>
            <p:cNvPr id="5" name="object 5"/>
            <p:cNvPicPr/>
            <p:nvPr/>
          </p:nvPicPr>
          <p:blipFill>
            <a:blip r:embed="rId4" cstate="print"/>
            <a:stretch>
              <a:fillRect/>
            </a:stretch>
          </p:blipFill>
          <p:spPr>
            <a:xfrm>
              <a:off x="3231781" y="1961946"/>
              <a:ext cx="2668752" cy="2668765"/>
            </a:xfrm>
            <a:prstGeom prst="rect">
              <a:avLst/>
            </a:prstGeom>
          </p:spPr>
        </p:pic>
        <p:sp>
          <p:nvSpPr>
            <p:cNvPr id="6" name="object 6"/>
            <p:cNvSpPr/>
            <p:nvPr/>
          </p:nvSpPr>
          <p:spPr>
            <a:xfrm>
              <a:off x="3231772" y="1961957"/>
              <a:ext cx="2668905" cy="2668905"/>
            </a:xfrm>
            <a:custGeom>
              <a:avLst/>
              <a:gdLst/>
              <a:ahLst/>
              <a:cxnLst/>
              <a:rect l="l" t="t" r="r" b="b"/>
              <a:pathLst>
                <a:path w="2668904" h="2668904">
                  <a:moveTo>
                    <a:pt x="1334376" y="2668752"/>
                  </a:moveTo>
                  <a:lnTo>
                    <a:pt x="1382236" y="2667910"/>
                  </a:lnTo>
                  <a:lnTo>
                    <a:pt x="1429671" y="2665402"/>
                  </a:lnTo>
                  <a:lnTo>
                    <a:pt x="1476655" y="2661256"/>
                  </a:lnTo>
                  <a:lnTo>
                    <a:pt x="1523159" y="2655501"/>
                  </a:lnTo>
                  <a:lnTo>
                    <a:pt x="1569154" y="2648165"/>
                  </a:lnTo>
                  <a:lnTo>
                    <a:pt x="1614612" y="2639276"/>
                  </a:lnTo>
                  <a:lnTo>
                    <a:pt x="1659505" y="2628862"/>
                  </a:lnTo>
                  <a:lnTo>
                    <a:pt x="1703805" y="2616952"/>
                  </a:lnTo>
                  <a:lnTo>
                    <a:pt x="1747483" y="2603574"/>
                  </a:lnTo>
                  <a:lnTo>
                    <a:pt x="1790512" y="2588756"/>
                  </a:lnTo>
                  <a:lnTo>
                    <a:pt x="1832863" y="2572526"/>
                  </a:lnTo>
                  <a:lnTo>
                    <a:pt x="1874508" y="2554912"/>
                  </a:lnTo>
                  <a:lnTo>
                    <a:pt x="1915418" y="2535943"/>
                  </a:lnTo>
                  <a:lnTo>
                    <a:pt x="1955566" y="2515647"/>
                  </a:lnTo>
                  <a:lnTo>
                    <a:pt x="1994923" y="2494053"/>
                  </a:lnTo>
                  <a:lnTo>
                    <a:pt x="2033461" y="2471187"/>
                  </a:lnTo>
                  <a:lnTo>
                    <a:pt x="2071151" y="2447079"/>
                  </a:lnTo>
                  <a:lnTo>
                    <a:pt x="2107966" y="2421757"/>
                  </a:lnTo>
                  <a:lnTo>
                    <a:pt x="2143878" y="2395249"/>
                  </a:lnTo>
                  <a:lnTo>
                    <a:pt x="2178857" y="2367584"/>
                  </a:lnTo>
                  <a:lnTo>
                    <a:pt x="2212877" y="2338788"/>
                  </a:lnTo>
                  <a:lnTo>
                    <a:pt x="2245908" y="2308892"/>
                  </a:lnTo>
                  <a:lnTo>
                    <a:pt x="2277922" y="2277922"/>
                  </a:lnTo>
                  <a:lnTo>
                    <a:pt x="2308892" y="2245908"/>
                  </a:lnTo>
                  <a:lnTo>
                    <a:pt x="2338788" y="2212877"/>
                  </a:lnTo>
                  <a:lnTo>
                    <a:pt x="2367584" y="2178857"/>
                  </a:lnTo>
                  <a:lnTo>
                    <a:pt x="2395249" y="2143878"/>
                  </a:lnTo>
                  <a:lnTo>
                    <a:pt x="2421757" y="2107966"/>
                  </a:lnTo>
                  <a:lnTo>
                    <a:pt x="2447079" y="2071151"/>
                  </a:lnTo>
                  <a:lnTo>
                    <a:pt x="2471187" y="2033461"/>
                  </a:lnTo>
                  <a:lnTo>
                    <a:pt x="2494053" y="1994923"/>
                  </a:lnTo>
                  <a:lnTo>
                    <a:pt x="2515647" y="1955566"/>
                  </a:lnTo>
                  <a:lnTo>
                    <a:pt x="2535943" y="1915418"/>
                  </a:lnTo>
                  <a:lnTo>
                    <a:pt x="2554912" y="1874508"/>
                  </a:lnTo>
                  <a:lnTo>
                    <a:pt x="2572526" y="1832863"/>
                  </a:lnTo>
                  <a:lnTo>
                    <a:pt x="2588756" y="1790512"/>
                  </a:lnTo>
                  <a:lnTo>
                    <a:pt x="2603574" y="1747483"/>
                  </a:lnTo>
                  <a:lnTo>
                    <a:pt x="2616952" y="1703805"/>
                  </a:lnTo>
                  <a:lnTo>
                    <a:pt x="2628862" y="1659505"/>
                  </a:lnTo>
                  <a:lnTo>
                    <a:pt x="2639276" y="1614612"/>
                  </a:lnTo>
                  <a:lnTo>
                    <a:pt x="2648165" y="1569154"/>
                  </a:lnTo>
                  <a:lnTo>
                    <a:pt x="2655501" y="1523159"/>
                  </a:lnTo>
                  <a:lnTo>
                    <a:pt x="2661256" y="1476655"/>
                  </a:lnTo>
                  <a:lnTo>
                    <a:pt x="2665402" y="1429671"/>
                  </a:lnTo>
                  <a:lnTo>
                    <a:pt x="2667910" y="1382236"/>
                  </a:lnTo>
                  <a:lnTo>
                    <a:pt x="2668752" y="1334376"/>
                  </a:lnTo>
                  <a:lnTo>
                    <a:pt x="2667910" y="1286516"/>
                  </a:lnTo>
                  <a:lnTo>
                    <a:pt x="2665402" y="1239080"/>
                  </a:lnTo>
                  <a:lnTo>
                    <a:pt x="2661256" y="1192096"/>
                  </a:lnTo>
                  <a:lnTo>
                    <a:pt x="2655501" y="1145593"/>
                  </a:lnTo>
                  <a:lnTo>
                    <a:pt x="2648165" y="1099598"/>
                  </a:lnTo>
                  <a:lnTo>
                    <a:pt x="2639276" y="1054140"/>
                  </a:lnTo>
                  <a:lnTo>
                    <a:pt x="2628862" y="1009247"/>
                  </a:lnTo>
                  <a:lnTo>
                    <a:pt x="2616952" y="964947"/>
                  </a:lnTo>
                  <a:lnTo>
                    <a:pt x="2603574" y="921268"/>
                  </a:lnTo>
                  <a:lnTo>
                    <a:pt x="2588756" y="878240"/>
                  </a:lnTo>
                  <a:lnTo>
                    <a:pt x="2572526" y="835889"/>
                  </a:lnTo>
                  <a:lnTo>
                    <a:pt x="2554912" y="794244"/>
                  </a:lnTo>
                  <a:lnTo>
                    <a:pt x="2535943" y="753334"/>
                  </a:lnTo>
                  <a:lnTo>
                    <a:pt x="2515647" y="713186"/>
                  </a:lnTo>
                  <a:lnTo>
                    <a:pt x="2494053" y="673829"/>
                  </a:lnTo>
                  <a:lnTo>
                    <a:pt x="2471187" y="635291"/>
                  </a:lnTo>
                  <a:lnTo>
                    <a:pt x="2447079" y="597600"/>
                  </a:lnTo>
                  <a:lnTo>
                    <a:pt x="2421757" y="560785"/>
                  </a:lnTo>
                  <a:lnTo>
                    <a:pt x="2395249" y="524874"/>
                  </a:lnTo>
                  <a:lnTo>
                    <a:pt x="2367584" y="489894"/>
                  </a:lnTo>
                  <a:lnTo>
                    <a:pt x="2338788" y="455875"/>
                  </a:lnTo>
                  <a:lnTo>
                    <a:pt x="2308892" y="422844"/>
                  </a:lnTo>
                  <a:lnTo>
                    <a:pt x="2277922" y="390829"/>
                  </a:lnTo>
                  <a:lnTo>
                    <a:pt x="2245908" y="359860"/>
                  </a:lnTo>
                  <a:lnTo>
                    <a:pt x="2212877" y="329963"/>
                  </a:lnTo>
                  <a:lnTo>
                    <a:pt x="2178857" y="301168"/>
                  </a:lnTo>
                  <a:lnTo>
                    <a:pt x="2143878" y="273502"/>
                  </a:lnTo>
                  <a:lnTo>
                    <a:pt x="2107966" y="246994"/>
                  </a:lnTo>
                  <a:lnTo>
                    <a:pt x="2071151" y="221672"/>
                  </a:lnTo>
                  <a:lnTo>
                    <a:pt x="2033461" y="197564"/>
                  </a:lnTo>
                  <a:lnTo>
                    <a:pt x="1994923" y="174699"/>
                  </a:lnTo>
                  <a:lnTo>
                    <a:pt x="1955566" y="153104"/>
                  </a:lnTo>
                  <a:lnTo>
                    <a:pt x="1915418" y="132808"/>
                  </a:lnTo>
                  <a:lnTo>
                    <a:pt x="1874508" y="113839"/>
                  </a:lnTo>
                  <a:lnTo>
                    <a:pt x="1832863" y="96226"/>
                  </a:lnTo>
                  <a:lnTo>
                    <a:pt x="1790512" y="79996"/>
                  </a:lnTo>
                  <a:lnTo>
                    <a:pt x="1747483" y="65178"/>
                  </a:lnTo>
                  <a:lnTo>
                    <a:pt x="1703805" y="51799"/>
                  </a:lnTo>
                  <a:lnTo>
                    <a:pt x="1659505" y="39889"/>
                  </a:lnTo>
                  <a:lnTo>
                    <a:pt x="1614612" y="29476"/>
                  </a:lnTo>
                  <a:lnTo>
                    <a:pt x="1569154" y="20587"/>
                  </a:lnTo>
                  <a:lnTo>
                    <a:pt x="1523159" y="13251"/>
                  </a:lnTo>
                  <a:lnTo>
                    <a:pt x="1476655" y="7496"/>
                  </a:lnTo>
                  <a:lnTo>
                    <a:pt x="1429671" y="3350"/>
                  </a:lnTo>
                  <a:lnTo>
                    <a:pt x="1382236" y="842"/>
                  </a:lnTo>
                  <a:lnTo>
                    <a:pt x="1334376" y="0"/>
                  </a:lnTo>
                  <a:lnTo>
                    <a:pt x="1286516" y="842"/>
                  </a:lnTo>
                  <a:lnTo>
                    <a:pt x="1239080" y="3350"/>
                  </a:lnTo>
                  <a:lnTo>
                    <a:pt x="1192096" y="7496"/>
                  </a:lnTo>
                  <a:lnTo>
                    <a:pt x="1145593" y="13251"/>
                  </a:lnTo>
                  <a:lnTo>
                    <a:pt x="1099598" y="20587"/>
                  </a:lnTo>
                  <a:lnTo>
                    <a:pt x="1054140" y="29476"/>
                  </a:lnTo>
                  <a:lnTo>
                    <a:pt x="1009247" y="39889"/>
                  </a:lnTo>
                  <a:lnTo>
                    <a:pt x="964947" y="51799"/>
                  </a:lnTo>
                  <a:lnTo>
                    <a:pt x="921268" y="65178"/>
                  </a:lnTo>
                  <a:lnTo>
                    <a:pt x="878240" y="79996"/>
                  </a:lnTo>
                  <a:lnTo>
                    <a:pt x="835889" y="96226"/>
                  </a:lnTo>
                  <a:lnTo>
                    <a:pt x="794244" y="113839"/>
                  </a:lnTo>
                  <a:lnTo>
                    <a:pt x="753334" y="132808"/>
                  </a:lnTo>
                  <a:lnTo>
                    <a:pt x="713186" y="153104"/>
                  </a:lnTo>
                  <a:lnTo>
                    <a:pt x="673829" y="174699"/>
                  </a:lnTo>
                  <a:lnTo>
                    <a:pt x="635291" y="197564"/>
                  </a:lnTo>
                  <a:lnTo>
                    <a:pt x="597600" y="221672"/>
                  </a:lnTo>
                  <a:lnTo>
                    <a:pt x="560785" y="246994"/>
                  </a:lnTo>
                  <a:lnTo>
                    <a:pt x="524874" y="273502"/>
                  </a:lnTo>
                  <a:lnTo>
                    <a:pt x="489894" y="301168"/>
                  </a:lnTo>
                  <a:lnTo>
                    <a:pt x="455875" y="329963"/>
                  </a:lnTo>
                  <a:lnTo>
                    <a:pt x="422844" y="359860"/>
                  </a:lnTo>
                  <a:lnTo>
                    <a:pt x="390829" y="390829"/>
                  </a:lnTo>
                  <a:lnTo>
                    <a:pt x="359860" y="422844"/>
                  </a:lnTo>
                  <a:lnTo>
                    <a:pt x="329963" y="455875"/>
                  </a:lnTo>
                  <a:lnTo>
                    <a:pt x="301168" y="489894"/>
                  </a:lnTo>
                  <a:lnTo>
                    <a:pt x="273502" y="524874"/>
                  </a:lnTo>
                  <a:lnTo>
                    <a:pt x="246994" y="560785"/>
                  </a:lnTo>
                  <a:lnTo>
                    <a:pt x="221672" y="597600"/>
                  </a:lnTo>
                  <a:lnTo>
                    <a:pt x="197564" y="635291"/>
                  </a:lnTo>
                  <a:lnTo>
                    <a:pt x="174699" y="673829"/>
                  </a:lnTo>
                  <a:lnTo>
                    <a:pt x="153104" y="713186"/>
                  </a:lnTo>
                  <a:lnTo>
                    <a:pt x="132808" y="753334"/>
                  </a:lnTo>
                  <a:lnTo>
                    <a:pt x="113839" y="794244"/>
                  </a:lnTo>
                  <a:lnTo>
                    <a:pt x="96226" y="835889"/>
                  </a:lnTo>
                  <a:lnTo>
                    <a:pt x="79996" y="878240"/>
                  </a:lnTo>
                  <a:lnTo>
                    <a:pt x="65178" y="921268"/>
                  </a:lnTo>
                  <a:lnTo>
                    <a:pt x="51799" y="964947"/>
                  </a:lnTo>
                  <a:lnTo>
                    <a:pt x="39889" y="1009247"/>
                  </a:lnTo>
                  <a:lnTo>
                    <a:pt x="29476" y="1054140"/>
                  </a:lnTo>
                  <a:lnTo>
                    <a:pt x="20587" y="1099598"/>
                  </a:lnTo>
                  <a:lnTo>
                    <a:pt x="13251" y="1145593"/>
                  </a:lnTo>
                  <a:lnTo>
                    <a:pt x="7496" y="1192096"/>
                  </a:lnTo>
                  <a:lnTo>
                    <a:pt x="3350" y="1239080"/>
                  </a:lnTo>
                  <a:lnTo>
                    <a:pt x="842" y="1286516"/>
                  </a:lnTo>
                  <a:lnTo>
                    <a:pt x="0" y="1334376"/>
                  </a:lnTo>
                  <a:lnTo>
                    <a:pt x="842" y="1382236"/>
                  </a:lnTo>
                  <a:lnTo>
                    <a:pt x="3350" y="1429671"/>
                  </a:lnTo>
                  <a:lnTo>
                    <a:pt x="7496" y="1476655"/>
                  </a:lnTo>
                  <a:lnTo>
                    <a:pt x="13251" y="1523159"/>
                  </a:lnTo>
                  <a:lnTo>
                    <a:pt x="20587" y="1569154"/>
                  </a:lnTo>
                  <a:lnTo>
                    <a:pt x="29476" y="1614612"/>
                  </a:lnTo>
                  <a:lnTo>
                    <a:pt x="39889" y="1659505"/>
                  </a:lnTo>
                  <a:lnTo>
                    <a:pt x="51799" y="1703805"/>
                  </a:lnTo>
                  <a:lnTo>
                    <a:pt x="65178" y="1747483"/>
                  </a:lnTo>
                  <a:lnTo>
                    <a:pt x="79996" y="1790512"/>
                  </a:lnTo>
                  <a:lnTo>
                    <a:pt x="96226" y="1832863"/>
                  </a:lnTo>
                  <a:lnTo>
                    <a:pt x="113839" y="1874508"/>
                  </a:lnTo>
                  <a:lnTo>
                    <a:pt x="132808" y="1915418"/>
                  </a:lnTo>
                  <a:lnTo>
                    <a:pt x="153104" y="1955566"/>
                  </a:lnTo>
                  <a:lnTo>
                    <a:pt x="174699" y="1994923"/>
                  </a:lnTo>
                  <a:lnTo>
                    <a:pt x="197564" y="2033461"/>
                  </a:lnTo>
                  <a:lnTo>
                    <a:pt x="221672" y="2071151"/>
                  </a:lnTo>
                  <a:lnTo>
                    <a:pt x="246994" y="2107966"/>
                  </a:lnTo>
                  <a:lnTo>
                    <a:pt x="273502" y="2143878"/>
                  </a:lnTo>
                  <a:lnTo>
                    <a:pt x="301168" y="2178857"/>
                  </a:lnTo>
                  <a:lnTo>
                    <a:pt x="329963" y="2212877"/>
                  </a:lnTo>
                  <a:lnTo>
                    <a:pt x="359860" y="2245908"/>
                  </a:lnTo>
                  <a:lnTo>
                    <a:pt x="390829" y="2277922"/>
                  </a:lnTo>
                  <a:lnTo>
                    <a:pt x="422844" y="2308892"/>
                  </a:lnTo>
                  <a:lnTo>
                    <a:pt x="455875" y="2338788"/>
                  </a:lnTo>
                  <a:lnTo>
                    <a:pt x="489894" y="2367584"/>
                  </a:lnTo>
                  <a:lnTo>
                    <a:pt x="524874" y="2395249"/>
                  </a:lnTo>
                  <a:lnTo>
                    <a:pt x="560785" y="2421757"/>
                  </a:lnTo>
                  <a:lnTo>
                    <a:pt x="597600" y="2447079"/>
                  </a:lnTo>
                  <a:lnTo>
                    <a:pt x="635291" y="2471187"/>
                  </a:lnTo>
                  <a:lnTo>
                    <a:pt x="673829" y="2494053"/>
                  </a:lnTo>
                  <a:lnTo>
                    <a:pt x="713186" y="2515647"/>
                  </a:lnTo>
                  <a:lnTo>
                    <a:pt x="753334" y="2535943"/>
                  </a:lnTo>
                  <a:lnTo>
                    <a:pt x="794244" y="2554912"/>
                  </a:lnTo>
                  <a:lnTo>
                    <a:pt x="835889" y="2572526"/>
                  </a:lnTo>
                  <a:lnTo>
                    <a:pt x="878240" y="2588756"/>
                  </a:lnTo>
                  <a:lnTo>
                    <a:pt x="921268" y="2603574"/>
                  </a:lnTo>
                  <a:lnTo>
                    <a:pt x="964947" y="2616952"/>
                  </a:lnTo>
                  <a:lnTo>
                    <a:pt x="1009247" y="2628862"/>
                  </a:lnTo>
                  <a:lnTo>
                    <a:pt x="1054140" y="2639276"/>
                  </a:lnTo>
                  <a:lnTo>
                    <a:pt x="1099598" y="2648165"/>
                  </a:lnTo>
                  <a:lnTo>
                    <a:pt x="1145593" y="2655501"/>
                  </a:lnTo>
                  <a:lnTo>
                    <a:pt x="1192096" y="2661256"/>
                  </a:lnTo>
                  <a:lnTo>
                    <a:pt x="1239080" y="2665402"/>
                  </a:lnTo>
                  <a:lnTo>
                    <a:pt x="1286516" y="2667910"/>
                  </a:lnTo>
                  <a:lnTo>
                    <a:pt x="1334376" y="2668752"/>
                  </a:lnTo>
                  <a:close/>
                </a:path>
              </a:pathLst>
            </a:custGeom>
            <a:ln w="3175">
              <a:solidFill>
                <a:srgbClr val="000000"/>
              </a:solidFill>
            </a:ln>
          </p:spPr>
          <p:txBody>
            <a:bodyPr wrap="square" lIns="0" tIns="0" rIns="0" bIns="0" rtlCol="0"/>
            <a:lstStyle/>
            <a:p>
              <a:endParaRPr/>
            </a:p>
          </p:txBody>
        </p:sp>
      </p:grpSp>
      <p:pic>
        <p:nvPicPr>
          <p:cNvPr id="7" name="object 7"/>
          <p:cNvPicPr/>
          <p:nvPr/>
        </p:nvPicPr>
        <p:blipFill>
          <a:blip r:embed="rId5" cstate="print"/>
          <a:stretch>
            <a:fillRect/>
          </a:stretch>
        </p:blipFill>
        <p:spPr>
          <a:xfrm>
            <a:off x="494123" y="1383004"/>
            <a:ext cx="8047761" cy="35242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970" rIns="0" bIns="0" rtlCol="0">
            <a:spAutoFit/>
          </a:bodyPr>
          <a:lstStyle/>
          <a:p>
            <a:pPr marL="12700">
              <a:lnSpc>
                <a:spcPts val="3045"/>
              </a:lnSpc>
              <a:spcBef>
                <a:spcPts val="110"/>
              </a:spcBef>
            </a:pPr>
            <a:r>
              <a:rPr spc="-20" dirty="0"/>
              <a:t>STEM</a:t>
            </a:r>
          </a:p>
          <a:p>
            <a:pPr marL="24130">
              <a:lnSpc>
                <a:spcPts val="1125"/>
              </a:lnSpc>
            </a:pPr>
            <a:r>
              <a:rPr sz="1100" b="0" spc="-10" dirty="0">
                <a:latin typeface="Bliss"/>
                <a:cs typeface="Bliss"/>
              </a:rPr>
              <a:t>LEARNING</a:t>
            </a:r>
            <a:endParaRPr sz="1100">
              <a:latin typeface="Bliss"/>
              <a:cs typeface="Bliss"/>
            </a:endParaRPr>
          </a:p>
        </p:txBody>
      </p:sp>
      <p:pic>
        <p:nvPicPr>
          <p:cNvPr id="3" name="object 3"/>
          <p:cNvPicPr/>
          <p:nvPr/>
        </p:nvPicPr>
        <p:blipFill>
          <a:blip r:embed="rId3" cstate="print"/>
          <a:stretch>
            <a:fillRect/>
          </a:stretch>
        </p:blipFill>
        <p:spPr>
          <a:xfrm>
            <a:off x="6884999" y="285584"/>
            <a:ext cx="1938985" cy="583806"/>
          </a:xfrm>
          <a:prstGeom prst="rect">
            <a:avLst/>
          </a:prstGeom>
        </p:spPr>
      </p:pic>
      <p:pic>
        <p:nvPicPr>
          <p:cNvPr id="4" name="object 4"/>
          <p:cNvPicPr/>
          <p:nvPr/>
        </p:nvPicPr>
        <p:blipFill>
          <a:blip r:embed="rId4" cstate="print"/>
          <a:stretch>
            <a:fillRect/>
          </a:stretch>
        </p:blipFill>
        <p:spPr>
          <a:xfrm>
            <a:off x="1265915" y="1383798"/>
            <a:ext cx="6646468" cy="272034"/>
          </a:xfrm>
          <a:prstGeom prst="rect">
            <a:avLst/>
          </a:prstGeom>
        </p:spPr>
      </p:pic>
      <p:pic>
        <p:nvPicPr>
          <p:cNvPr id="5" name="object 5"/>
          <p:cNvPicPr/>
          <p:nvPr/>
        </p:nvPicPr>
        <p:blipFill>
          <a:blip r:embed="rId5" cstate="print"/>
          <a:stretch>
            <a:fillRect/>
          </a:stretch>
        </p:blipFill>
        <p:spPr>
          <a:xfrm>
            <a:off x="4704567" y="4137856"/>
            <a:ext cx="1844531" cy="214655"/>
          </a:xfrm>
          <a:prstGeom prst="rect">
            <a:avLst/>
          </a:prstGeom>
        </p:spPr>
      </p:pic>
      <p:pic>
        <p:nvPicPr>
          <p:cNvPr id="6" name="object 6"/>
          <p:cNvPicPr/>
          <p:nvPr/>
        </p:nvPicPr>
        <p:blipFill>
          <a:blip r:embed="rId6" cstate="print"/>
          <a:stretch>
            <a:fillRect/>
          </a:stretch>
        </p:blipFill>
        <p:spPr>
          <a:xfrm>
            <a:off x="2929482" y="4139685"/>
            <a:ext cx="1220711" cy="212826"/>
          </a:xfrm>
          <a:prstGeom prst="rect">
            <a:avLst/>
          </a:prstGeom>
        </p:spPr>
      </p:pic>
      <p:sp>
        <p:nvSpPr>
          <p:cNvPr id="7" name="object 7"/>
          <p:cNvSpPr txBox="1"/>
          <p:nvPr/>
        </p:nvSpPr>
        <p:spPr>
          <a:xfrm>
            <a:off x="372165" y="4056576"/>
            <a:ext cx="2130425" cy="299720"/>
          </a:xfrm>
          <a:prstGeom prst="rect">
            <a:avLst/>
          </a:prstGeom>
        </p:spPr>
        <p:txBody>
          <a:bodyPr vert="horz" wrap="square" lIns="0" tIns="12700" rIns="0" bIns="0" rtlCol="0">
            <a:spAutoFit/>
          </a:bodyPr>
          <a:lstStyle/>
          <a:p>
            <a:pPr marL="12700">
              <a:lnSpc>
                <a:spcPct val="100000"/>
              </a:lnSpc>
              <a:spcBef>
                <a:spcPts val="100"/>
              </a:spcBef>
            </a:pPr>
            <a:r>
              <a:rPr sz="1800" spc="-45" dirty="0">
                <a:solidFill>
                  <a:srgbClr val="004461"/>
                </a:solidFill>
                <a:latin typeface="Imprima"/>
                <a:cs typeface="Imprima"/>
              </a:rPr>
              <a:t>Turning</a:t>
            </a:r>
            <a:r>
              <a:rPr sz="1800" spc="-90" dirty="0">
                <a:solidFill>
                  <a:srgbClr val="004461"/>
                </a:solidFill>
                <a:latin typeface="Imprima"/>
                <a:cs typeface="Imprima"/>
              </a:rPr>
              <a:t> </a:t>
            </a:r>
            <a:r>
              <a:rPr sz="1800" spc="-30" dirty="0">
                <a:solidFill>
                  <a:srgbClr val="004461"/>
                </a:solidFill>
                <a:latin typeface="Imprima"/>
                <a:cs typeface="Imprima"/>
              </a:rPr>
              <a:t>tap</a:t>
            </a:r>
            <a:r>
              <a:rPr sz="1800" spc="-80" dirty="0">
                <a:solidFill>
                  <a:srgbClr val="004461"/>
                </a:solidFill>
                <a:latin typeface="Imprima"/>
                <a:cs typeface="Imprima"/>
              </a:rPr>
              <a:t> </a:t>
            </a:r>
            <a:r>
              <a:rPr sz="1800" spc="-30" dirty="0">
                <a:solidFill>
                  <a:srgbClr val="004461"/>
                </a:solidFill>
                <a:latin typeface="Imprima"/>
                <a:cs typeface="Imprima"/>
              </a:rPr>
              <a:t>off</a:t>
            </a:r>
            <a:r>
              <a:rPr sz="1800" spc="-80" dirty="0">
                <a:solidFill>
                  <a:srgbClr val="004461"/>
                </a:solidFill>
                <a:latin typeface="Imprima"/>
                <a:cs typeface="Imprima"/>
              </a:rPr>
              <a:t> </a:t>
            </a:r>
            <a:r>
              <a:rPr sz="1800" spc="-30" dirty="0">
                <a:solidFill>
                  <a:srgbClr val="004461"/>
                </a:solidFill>
                <a:latin typeface="Imprima"/>
                <a:cs typeface="Imprima"/>
              </a:rPr>
              <a:t>and</a:t>
            </a:r>
            <a:r>
              <a:rPr sz="1800" spc="-75" dirty="0">
                <a:solidFill>
                  <a:srgbClr val="004461"/>
                </a:solidFill>
                <a:latin typeface="Imprima"/>
                <a:cs typeface="Imprima"/>
              </a:rPr>
              <a:t> </a:t>
            </a:r>
            <a:r>
              <a:rPr sz="1800" spc="-25" dirty="0">
                <a:solidFill>
                  <a:srgbClr val="004461"/>
                </a:solidFill>
                <a:latin typeface="Imprima"/>
                <a:cs typeface="Imprima"/>
              </a:rPr>
              <a:t>on</a:t>
            </a:r>
            <a:endParaRPr sz="1800">
              <a:latin typeface="Imprima"/>
              <a:cs typeface="Imprima"/>
            </a:endParaRPr>
          </a:p>
        </p:txBody>
      </p:sp>
      <p:pic>
        <p:nvPicPr>
          <p:cNvPr id="8" name="object 8"/>
          <p:cNvPicPr/>
          <p:nvPr/>
        </p:nvPicPr>
        <p:blipFill>
          <a:blip r:embed="rId7" cstate="print"/>
          <a:stretch>
            <a:fillRect/>
          </a:stretch>
        </p:blipFill>
        <p:spPr>
          <a:xfrm>
            <a:off x="6944371" y="4134656"/>
            <a:ext cx="1557197" cy="217855"/>
          </a:xfrm>
          <a:prstGeom prst="rect">
            <a:avLst/>
          </a:prstGeom>
        </p:spPr>
      </p:pic>
      <p:pic>
        <p:nvPicPr>
          <p:cNvPr id="9" name="object 9"/>
          <p:cNvPicPr/>
          <p:nvPr/>
        </p:nvPicPr>
        <p:blipFill>
          <a:blip r:embed="rId8" cstate="print"/>
          <a:stretch>
            <a:fillRect/>
          </a:stretch>
        </p:blipFill>
        <p:spPr>
          <a:xfrm>
            <a:off x="4626051" y="1961946"/>
            <a:ext cx="2001570" cy="2001583"/>
          </a:xfrm>
          <a:prstGeom prst="rect">
            <a:avLst/>
          </a:prstGeom>
        </p:spPr>
      </p:pic>
      <p:pic>
        <p:nvPicPr>
          <p:cNvPr id="10" name="object 10"/>
          <p:cNvPicPr/>
          <p:nvPr/>
        </p:nvPicPr>
        <p:blipFill>
          <a:blip r:embed="rId9" cstate="print"/>
          <a:stretch>
            <a:fillRect/>
          </a:stretch>
        </p:blipFill>
        <p:spPr>
          <a:xfrm>
            <a:off x="2534475" y="1961946"/>
            <a:ext cx="2001570" cy="2001583"/>
          </a:xfrm>
          <a:prstGeom prst="rect">
            <a:avLst/>
          </a:prstGeom>
        </p:spPr>
      </p:pic>
      <p:pic>
        <p:nvPicPr>
          <p:cNvPr id="11" name="object 11"/>
          <p:cNvPicPr/>
          <p:nvPr/>
        </p:nvPicPr>
        <p:blipFill>
          <a:blip r:embed="rId10" cstate="print"/>
          <a:stretch>
            <a:fillRect/>
          </a:stretch>
        </p:blipFill>
        <p:spPr>
          <a:xfrm>
            <a:off x="439280" y="1961946"/>
            <a:ext cx="2001558" cy="2001583"/>
          </a:xfrm>
          <a:prstGeom prst="rect">
            <a:avLst/>
          </a:prstGeom>
        </p:spPr>
      </p:pic>
      <p:pic>
        <p:nvPicPr>
          <p:cNvPr id="12" name="object 12"/>
          <p:cNvPicPr/>
          <p:nvPr/>
        </p:nvPicPr>
        <p:blipFill>
          <a:blip r:embed="rId11" cstate="print"/>
          <a:stretch>
            <a:fillRect/>
          </a:stretch>
        </p:blipFill>
        <p:spPr>
          <a:xfrm>
            <a:off x="6717613" y="1961946"/>
            <a:ext cx="2001570" cy="200158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TotalTime>
  <Words>1292</Words>
  <Application>Microsoft Office PowerPoint</Application>
  <PresentationFormat>Custom</PresentationFormat>
  <Paragraphs>92</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Bliss</vt:lpstr>
      <vt:lpstr>Calibri</vt:lpstr>
      <vt:lpstr>Imprima</vt:lpstr>
      <vt:lpstr>Office Theme</vt:lpstr>
      <vt:lpstr>STEM LEARNING</vt:lpstr>
      <vt:lpstr>STEM LEARNING</vt:lpstr>
      <vt:lpstr>STEM LEARNING</vt:lpstr>
      <vt:lpstr>STEM LEARNING</vt:lpstr>
      <vt:lpstr>STEM LEARNING</vt:lpstr>
      <vt:lpstr>STEM LEARNING</vt:lpstr>
      <vt:lpstr>STEM LEARNING</vt:lpstr>
      <vt:lpstr>STEM LEARNING</vt:lpstr>
      <vt:lpstr>STEM LEARNING</vt:lpstr>
      <vt:lpstr>STEM LEARNING</vt:lpstr>
      <vt:lpstr>STEM LEARNING</vt:lpstr>
      <vt:lpstr>STEM LEARNING</vt:lpstr>
      <vt:lpstr>STEM LEARNING</vt:lpstr>
      <vt:lpstr>STEM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STEM LEARNING</dc:title>
  <cp:lastModifiedBy>Elizabeth Hooper</cp:lastModifiedBy>
  <cp:revision>5</cp:revision>
  <dcterms:created xsi:type="dcterms:W3CDTF">2022-09-20T13:01:07Z</dcterms:created>
  <dcterms:modified xsi:type="dcterms:W3CDTF">2022-09-28T10:23:29Z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2022-09-20T00:00:00Z</vt:filetime>
  </property>
  <property fmtid="{D5CDD505-2E9C-101B-9397-08002B2CF9AE}" pid="3" name="Creator">
    <vt:lpwstr>Adobe InDesign 17.2 (Macintosh)</vt:lpwstr>
  </property>
  <property fmtid="{D5CDD505-2E9C-101B-9397-08002B2CF9AE}" pid="4" name="LastSaved">
    <vt:filetime>2022-09-20T00:00:00Z</vt:filetime>
  </property>
  <property fmtid="{D5CDD505-2E9C-101B-9397-08002B2CF9AE}" pid="5" name="Producer">
    <vt:lpwstr>Adobe PDF Library 16.0.7</vt:lpwstr>
  </property>
</Properties>
</file>