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708650"/>
  <p:notesSz cx="9144000" cy="57086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11" autoAdjust="0"/>
  </p:normalViewPr>
  <p:slideViewPr>
    <p:cSldViewPr>
      <p:cViewPr varScale="1">
        <p:scale>
          <a:sx n="103" d="100"/>
          <a:sy n="103" d="100"/>
        </p:scale>
        <p:origin x="185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857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285750"/>
          </a:xfrm>
          <a:prstGeom prst="rect">
            <a:avLst/>
          </a:prstGeom>
        </p:spPr>
        <p:txBody>
          <a:bodyPr vert="horz" lIns="91440" tIns="45720" rIns="91440" bIns="45720" rtlCol="0"/>
          <a:lstStyle>
            <a:lvl1pPr algn="r">
              <a:defRPr sz="1200"/>
            </a:lvl1pPr>
          </a:lstStyle>
          <a:p>
            <a:fld id="{46FEBB12-126C-4734-9323-E0F212930194}" type="datetimeFigureOut">
              <a:rPr lang="en-GB" smtClean="0"/>
              <a:t>23/09/2022</a:t>
            </a:fld>
            <a:endParaRPr lang="en-GB"/>
          </a:p>
        </p:txBody>
      </p:sp>
      <p:sp>
        <p:nvSpPr>
          <p:cNvPr id="4" name="Slide Image Placeholder 3"/>
          <p:cNvSpPr>
            <a:spLocks noGrp="1" noRot="1" noChangeAspect="1"/>
          </p:cNvSpPr>
          <p:nvPr>
            <p:ph type="sldImg" idx="2"/>
          </p:nvPr>
        </p:nvSpPr>
        <p:spPr>
          <a:xfrm>
            <a:off x="3030538" y="714375"/>
            <a:ext cx="3082925" cy="1925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2747963"/>
            <a:ext cx="7315200" cy="22479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422900"/>
            <a:ext cx="3962400" cy="2857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5422900"/>
            <a:ext cx="3962400" cy="285750"/>
          </a:xfrm>
          <a:prstGeom prst="rect">
            <a:avLst/>
          </a:prstGeom>
        </p:spPr>
        <p:txBody>
          <a:bodyPr vert="horz" lIns="91440" tIns="45720" rIns="91440" bIns="45720" rtlCol="0" anchor="b"/>
          <a:lstStyle>
            <a:lvl1pPr algn="r">
              <a:defRPr sz="1200"/>
            </a:lvl1pPr>
          </a:lstStyle>
          <a:p>
            <a:fld id="{321EA9DF-BFB6-4AAB-8704-D9DB2D889B25}" type="slidenum">
              <a:rPr lang="en-GB" smtClean="0"/>
              <a:t>‹#›</a:t>
            </a:fld>
            <a:endParaRPr lang="en-GB"/>
          </a:p>
        </p:txBody>
      </p:sp>
    </p:spTree>
    <p:extLst>
      <p:ext uri="{BB962C8B-B14F-4D97-AF65-F5344CB8AC3E}">
        <p14:creationId xmlns:p14="http://schemas.microsoft.com/office/powerpoint/2010/main" val="411538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solidFill>
                  <a:srgbClr val="646463"/>
                </a:solidFill>
                <a:latin typeface="ArialMT"/>
              </a:rPr>
              <a:t>Get pupils to think for 1 min about the question ‘What are floods and why do they happen? ‘ in silence on their own.</a:t>
            </a:r>
          </a:p>
          <a:p>
            <a:pPr algn="l"/>
            <a:r>
              <a:rPr lang="en-GB" sz="1800" b="0" i="0" u="none" strike="noStrike" baseline="0" dirty="0">
                <a:solidFill>
                  <a:srgbClr val="646463"/>
                </a:solidFill>
                <a:latin typeface="ArialMT"/>
              </a:rPr>
              <a:t>Then allow 1 minute for the pupils to discuss it with a partner.</a:t>
            </a:r>
          </a:p>
          <a:p>
            <a:pPr algn="l"/>
            <a:r>
              <a:rPr lang="en-GB" sz="1800" b="0" i="0" u="none" strike="noStrike" baseline="0" dirty="0">
                <a:solidFill>
                  <a:srgbClr val="646463"/>
                </a:solidFill>
                <a:latin typeface="ArialMT"/>
              </a:rPr>
              <a:t>Pupils can then share their thoughts with the class.</a:t>
            </a:r>
          </a:p>
          <a:p>
            <a:pPr algn="l"/>
            <a:endParaRPr lang="en-GB" sz="1800" b="0" i="0" u="none" strike="noStrike" baseline="0" dirty="0">
              <a:solidFill>
                <a:srgbClr val="646463"/>
              </a:solidFill>
              <a:latin typeface="ArialMT"/>
            </a:endParaRPr>
          </a:p>
          <a:p>
            <a:pPr algn="l"/>
            <a:r>
              <a:rPr lang="en-GB" sz="1800" b="0" i="0" u="none" strike="noStrike" baseline="0" dirty="0">
                <a:solidFill>
                  <a:srgbClr val="646463"/>
                </a:solidFill>
                <a:latin typeface="ArialMT"/>
              </a:rPr>
              <a:t>The idea behind this exercise is to see how much the pupils already know and understand.  Their responses can then guide you as to how much you need to cover the different types of floods mentioned in slide 3</a:t>
            </a:r>
            <a:endParaRPr lang="en-GB" dirty="0"/>
          </a:p>
        </p:txBody>
      </p:sp>
      <p:sp>
        <p:nvSpPr>
          <p:cNvPr id="4" name="Slide Number Placeholder 3"/>
          <p:cNvSpPr>
            <a:spLocks noGrp="1"/>
          </p:cNvSpPr>
          <p:nvPr>
            <p:ph type="sldNum" sz="quarter" idx="5"/>
          </p:nvPr>
        </p:nvSpPr>
        <p:spPr/>
        <p:txBody>
          <a:bodyPr/>
          <a:lstStyle/>
          <a:p>
            <a:fld id="{321EA9DF-BFB6-4AAB-8704-D9DB2D889B25}" type="slidenum">
              <a:rPr lang="en-GB" smtClean="0"/>
              <a:t>1</a:t>
            </a:fld>
            <a:endParaRPr lang="en-GB"/>
          </a:p>
        </p:txBody>
      </p:sp>
    </p:spTree>
    <p:extLst>
      <p:ext uri="{BB962C8B-B14F-4D97-AF65-F5344CB8AC3E}">
        <p14:creationId xmlns:p14="http://schemas.microsoft.com/office/powerpoint/2010/main" val="1089127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that pupils reflect on what they have done in order to obtain the most from the session. In their teams ask pupils to discuss these questions and get a team spokesperson to feedback to the class.</a:t>
            </a:r>
          </a:p>
          <a:p>
            <a:endParaRPr lang="en-GB" dirty="0"/>
          </a:p>
          <a:p>
            <a:r>
              <a:rPr lang="en-GB" dirty="0"/>
              <a:t>Highlight to the pupils that the work related skills they have used in this challenge; problem solving, team work, communication, working under pressure, organisation, and using your initiative (listed on the certificates) are used by Environment Agency employees in their roles, especially engineers.</a:t>
            </a:r>
          </a:p>
          <a:p>
            <a:endParaRPr lang="en-GB" dirty="0"/>
          </a:p>
        </p:txBody>
      </p:sp>
      <p:sp>
        <p:nvSpPr>
          <p:cNvPr id="4" name="Slide Number Placeholder 3"/>
          <p:cNvSpPr>
            <a:spLocks noGrp="1"/>
          </p:cNvSpPr>
          <p:nvPr>
            <p:ph type="sldNum" sz="quarter" idx="5"/>
          </p:nvPr>
        </p:nvSpPr>
        <p:spPr/>
        <p:txBody>
          <a:bodyPr/>
          <a:lstStyle/>
          <a:p>
            <a:fld id="{321EA9DF-BFB6-4AAB-8704-D9DB2D889B25}" type="slidenum">
              <a:rPr lang="en-GB" smtClean="0"/>
              <a:t>10</a:t>
            </a:fld>
            <a:endParaRPr lang="en-GB"/>
          </a:p>
        </p:txBody>
      </p:sp>
    </p:spTree>
    <p:extLst>
      <p:ext uri="{BB962C8B-B14F-4D97-AF65-F5344CB8AC3E}">
        <p14:creationId xmlns:p14="http://schemas.microsoft.com/office/powerpoint/2010/main" val="4278469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explains in more detail how the pupils’ models represent natural flood management and gets them to think why this type of flood management is useful.</a:t>
            </a:r>
          </a:p>
          <a:p>
            <a:endParaRPr lang="en-GB" dirty="0"/>
          </a:p>
          <a:p>
            <a:r>
              <a:rPr lang="en-GB" dirty="0"/>
              <a:t>The video ‘Natural flood management’ (6 minutes long ) goes onto explain more about natural flood management with an excellent model showing the effect of water run off and how different environments can reduce the amount of water that travels down a hillside. </a:t>
            </a:r>
          </a:p>
        </p:txBody>
      </p:sp>
      <p:sp>
        <p:nvSpPr>
          <p:cNvPr id="4" name="Slide Number Placeholder 3"/>
          <p:cNvSpPr>
            <a:spLocks noGrp="1"/>
          </p:cNvSpPr>
          <p:nvPr>
            <p:ph type="sldNum" sz="quarter" idx="5"/>
          </p:nvPr>
        </p:nvSpPr>
        <p:spPr/>
        <p:txBody>
          <a:bodyPr/>
          <a:lstStyle/>
          <a:p>
            <a:fld id="{321EA9DF-BFB6-4AAB-8704-D9DB2D889B25}" type="slidenum">
              <a:rPr lang="en-GB" smtClean="0"/>
              <a:t>11</a:t>
            </a:fld>
            <a:endParaRPr lang="en-GB"/>
          </a:p>
        </p:txBody>
      </p:sp>
    </p:spTree>
    <p:extLst>
      <p:ext uri="{BB962C8B-B14F-4D97-AF65-F5344CB8AC3E}">
        <p14:creationId xmlns:p14="http://schemas.microsoft.com/office/powerpoint/2010/main" val="5047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dirty="0"/>
              <a:t>Once the think-pair-share-activity is completed the Environment Agency STEM Ambassador can introduce themselves (if one is available) and the title of the session.  The aims of the session can also be introduced which are initially to understand what floods are, explain why they happen, why they are a problem and the impact of climate change on flooding.  This leads to the main part of the activity which is a team challenge to solve a flooding problem.  The challenge introduces pupils to the role of the Environment Agency, the problems they have to deal with and the skills that are needed by Environment Agency employees</a:t>
            </a:r>
            <a:r>
              <a:rPr lang="en-GB"/>
              <a:t>. </a:t>
            </a:r>
            <a:endParaRPr lang="en-GB"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GB"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i="1" dirty="0"/>
              <a:t>The Environment Agency STEM ambassador may insert an image in this slide of them at their workplace with any equipment they might use and in their work clothing.</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GB" i="1"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i="1" dirty="0"/>
              <a:t>If no Environment Agency STEM ambassador is available then a teacher can leave the title on the slide as the title of the activity and delete the other content.</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GB" i="1" dirty="0"/>
          </a:p>
          <a:p>
            <a:endParaRPr lang="en-GB" dirty="0"/>
          </a:p>
          <a:p>
            <a:endParaRPr lang="en-GB" dirty="0"/>
          </a:p>
        </p:txBody>
      </p:sp>
      <p:sp>
        <p:nvSpPr>
          <p:cNvPr id="4" name="Slide Number Placeholder 3"/>
          <p:cNvSpPr>
            <a:spLocks noGrp="1"/>
          </p:cNvSpPr>
          <p:nvPr>
            <p:ph type="sldNum" sz="quarter" idx="5"/>
          </p:nvPr>
        </p:nvSpPr>
        <p:spPr/>
        <p:txBody>
          <a:bodyPr/>
          <a:lstStyle/>
          <a:p>
            <a:fld id="{321EA9DF-BFB6-4AAB-8704-D9DB2D889B25}" type="slidenum">
              <a:rPr lang="en-GB" smtClean="0"/>
              <a:t>2</a:t>
            </a:fld>
            <a:endParaRPr lang="en-GB"/>
          </a:p>
        </p:txBody>
      </p:sp>
    </p:spTree>
    <p:extLst>
      <p:ext uri="{BB962C8B-B14F-4D97-AF65-F5344CB8AC3E}">
        <p14:creationId xmlns:p14="http://schemas.microsoft.com/office/powerpoint/2010/main" val="162889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the comments from the pupils in the think-pair-share activity in slide 1 to highlight the different types of flooding. Most will probably think about rainwater in rivers, but maybe not flooding from the sea. You can also introduce the terms groundwater and surface water. </a:t>
            </a:r>
            <a:r>
              <a:rPr lang="en-GB" sz="1200" spc="-20" dirty="0">
                <a:solidFill>
                  <a:srgbClr val="004461"/>
                </a:solidFill>
                <a:latin typeface="Bliss"/>
                <a:cs typeface="Bliss"/>
              </a:rPr>
              <a:t>Flash flooding might be used by some pupils which is caused by large volumes of surface water appearing very quickly.  River flooding </a:t>
            </a:r>
            <a:r>
              <a:rPr lang="en-GB" sz="1200" dirty="0">
                <a:solidFill>
                  <a:srgbClr val="004461"/>
                </a:solidFill>
                <a:latin typeface="Bliss"/>
                <a:cs typeface="Bliss"/>
              </a:rPr>
              <a:t>can happen when a lot of rain falls on saturated ground or when a river is blocked so water cannot flow away.  Highlight that coastal and river flooding can be predicted, but surface water flooding is much harder to predict.</a:t>
            </a:r>
          </a:p>
          <a:p>
            <a:endParaRPr lang="en-GB" dirty="0"/>
          </a:p>
        </p:txBody>
      </p:sp>
      <p:sp>
        <p:nvSpPr>
          <p:cNvPr id="4" name="Slide Number Placeholder 3"/>
          <p:cNvSpPr>
            <a:spLocks noGrp="1"/>
          </p:cNvSpPr>
          <p:nvPr>
            <p:ph type="sldNum" sz="quarter" idx="5"/>
          </p:nvPr>
        </p:nvSpPr>
        <p:spPr/>
        <p:txBody>
          <a:bodyPr/>
          <a:lstStyle/>
          <a:p>
            <a:fld id="{321EA9DF-BFB6-4AAB-8704-D9DB2D889B25}" type="slidenum">
              <a:rPr lang="en-GB" smtClean="0"/>
              <a:t>3</a:t>
            </a:fld>
            <a:endParaRPr lang="en-GB"/>
          </a:p>
        </p:txBody>
      </p:sp>
    </p:spTree>
    <p:extLst>
      <p:ext uri="{BB962C8B-B14F-4D97-AF65-F5344CB8AC3E}">
        <p14:creationId xmlns:p14="http://schemas.microsoft.com/office/powerpoint/2010/main" val="3088142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baseline="0" dirty="0">
                <a:solidFill>
                  <a:srgbClr val="646463"/>
                </a:solidFill>
                <a:latin typeface="ArialMT"/>
              </a:rPr>
              <a:t>Get pupils to think for 1 min about the question ‘Why are floods a problem? ‘ in silence on their own.</a:t>
            </a:r>
          </a:p>
          <a:p>
            <a:pPr algn="l"/>
            <a:r>
              <a:rPr lang="en-GB" sz="1200" b="0" i="0" u="none" strike="noStrike" baseline="0" dirty="0">
                <a:solidFill>
                  <a:srgbClr val="646463"/>
                </a:solidFill>
                <a:latin typeface="ArialMT"/>
              </a:rPr>
              <a:t>Then allow 1 minute for the pupils to discuss it with a partner.</a:t>
            </a:r>
          </a:p>
          <a:p>
            <a:pPr algn="l"/>
            <a:r>
              <a:rPr lang="en-GB" sz="1200" b="0" i="0" u="none" strike="noStrike" baseline="0" dirty="0">
                <a:solidFill>
                  <a:srgbClr val="646463"/>
                </a:solidFill>
                <a:latin typeface="ArialMT"/>
              </a:rPr>
              <a:t>Pupils can then share their thoughts with the class.</a:t>
            </a:r>
          </a:p>
          <a:p>
            <a:pPr algn="l"/>
            <a:endParaRPr lang="en-GB" sz="1200" b="0" i="0" u="none" strike="noStrike" baseline="0" dirty="0">
              <a:solidFill>
                <a:srgbClr val="646463"/>
              </a:solidFill>
              <a:latin typeface="ArialMT"/>
            </a:endParaRPr>
          </a:p>
          <a:p>
            <a:pPr algn="l"/>
            <a:r>
              <a:rPr lang="en-GB" sz="1200" b="0" i="0" u="none" strike="noStrike" baseline="0" dirty="0">
                <a:solidFill>
                  <a:srgbClr val="646463"/>
                </a:solidFill>
                <a:latin typeface="ArialMT"/>
              </a:rPr>
              <a:t>The idea behind this exercise is to see how much the pupils already know and understand about the problems of flooding.  Some pupils may have experienced flooding or be aware from the news or media. Their responses can then guide you as to how much more you need to cover in slides 5 and 6.</a:t>
            </a:r>
            <a:endParaRPr lang="en-GB" dirty="0"/>
          </a:p>
          <a:p>
            <a:endParaRPr lang="en-GB" dirty="0"/>
          </a:p>
        </p:txBody>
      </p:sp>
      <p:sp>
        <p:nvSpPr>
          <p:cNvPr id="4" name="Slide Number Placeholder 3"/>
          <p:cNvSpPr>
            <a:spLocks noGrp="1"/>
          </p:cNvSpPr>
          <p:nvPr>
            <p:ph type="sldNum" sz="quarter" idx="5"/>
          </p:nvPr>
        </p:nvSpPr>
        <p:spPr/>
        <p:txBody>
          <a:bodyPr/>
          <a:lstStyle/>
          <a:p>
            <a:fld id="{321EA9DF-BFB6-4AAB-8704-D9DB2D889B25}" type="slidenum">
              <a:rPr lang="en-GB" smtClean="0"/>
              <a:t>4</a:t>
            </a:fld>
            <a:endParaRPr lang="en-GB"/>
          </a:p>
        </p:txBody>
      </p:sp>
    </p:spTree>
    <p:extLst>
      <p:ext uri="{BB962C8B-B14F-4D97-AF65-F5344CB8AC3E}">
        <p14:creationId xmlns:p14="http://schemas.microsoft.com/office/powerpoint/2010/main" val="281954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comments from the pupils in the think-pair-share activity in slide 4 to highlight the economic damage of floods. It may be that pupils will have come up with these answers themselves. </a:t>
            </a:r>
            <a:r>
              <a:rPr lang="en-GB" sz="1200" dirty="0">
                <a:effectLst/>
                <a:latin typeface="Segoe UI" panose="020B0502040204020203" pitchFamily="34" charset="0"/>
              </a:rPr>
              <a:t>Don’t forget to check the pupils’ understanding of some of the higher tier words like ‘economic’ and ‘infrastructure’.</a:t>
            </a:r>
            <a:endParaRPr lang="en-GB" dirty="0"/>
          </a:p>
          <a:p>
            <a:endParaRPr lang="en-GB" dirty="0"/>
          </a:p>
          <a:p>
            <a:r>
              <a:rPr lang="en-GB" dirty="0"/>
              <a:t>If you are an Environment Agency STEM Ambassador you might have some good real life examples.</a:t>
            </a:r>
          </a:p>
        </p:txBody>
      </p:sp>
      <p:sp>
        <p:nvSpPr>
          <p:cNvPr id="4" name="Slide Number Placeholder 3"/>
          <p:cNvSpPr>
            <a:spLocks noGrp="1"/>
          </p:cNvSpPr>
          <p:nvPr>
            <p:ph type="sldNum" sz="quarter" idx="5"/>
          </p:nvPr>
        </p:nvSpPr>
        <p:spPr/>
        <p:txBody>
          <a:bodyPr/>
          <a:lstStyle/>
          <a:p>
            <a:fld id="{321EA9DF-BFB6-4AAB-8704-D9DB2D889B25}" type="slidenum">
              <a:rPr lang="en-GB" smtClean="0"/>
              <a:t>5</a:t>
            </a:fld>
            <a:endParaRPr lang="en-GB"/>
          </a:p>
        </p:txBody>
      </p:sp>
    </p:spTree>
    <p:extLst>
      <p:ext uri="{BB962C8B-B14F-4D97-AF65-F5344CB8AC3E}">
        <p14:creationId xmlns:p14="http://schemas.microsoft.com/office/powerpoint/2010/main" val="115222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comments from the pupils in the think-pair-share activity in slide 4 to highlight the impact of floods on humans and the environment.</a:t>
            </a:r>
          </a:p>
          <a:p>
            <a:endParaRPr lang="en-GB" dirty="0"/>
          </a:p>
          <a:p>
            <a:r>
              <a:rPr lang="en-GB" dirty="0"/>
              <a:t>If you are an Environment Agency STEM Ambassador you might have some good real life examples.</a:t>
            </a:r>
          </a:p>
          <a:p>
            <a:endParaRPr lang="en-GB" dirty="0"/>
          </a:p>
        </p:txBody>
      </p:sp>
      <p:sp>
        <p:nvSpPr>
          <p:cNvPr id="4" name="Slide Number Placeholder 3"/>
          <p:cNvSpPr>
            <a:spLocks noGrp="1"/>
          </p:cNvSpPr>
          <p:nvPr>
            <p:ph type="sldNum" sz="quarter" idx="5"/>
          </p:nvPr>
        </p:nvSpPr>
        <p:spPr/>
        <p:txBody>
          <a:bodyPr/>
          <a:lstStyle/>
          <a:p>
            <a:fld id="{321EA9DF-BFB6-4AAB-8704-D9DB2D889B25}" type="slidenum">
              <a:rPr lang="en-GB" smtClean="0"/>
              <a:t>6</a:t>
            </a:fld>
            <a:endParaRPr lang="en-GB"/>
          </a:p>
        </p:txBody>
      </p:sp>
    </p:spTree>
    <p:extLst>
      <p:ext uri="{BB962C8B-B14F-4D97-AF65-F5344CB8AC3E}">
        <p14:creationId xmlns:p14="http://schemas.microsoft.com/office/powerpoint/2010/main" val="2723460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video clip (3 mins 20 sec) ‘Holding back the flood’ highlights that flooding is getting worse due to climate change both from the point of view of increased rainfall but also rising sea levels which are caused by the ice caps melting and the volume of the sea expanding as the temperature rises. The second part shows what the Environment Agency is doing to help mitigate the affects of flooding to protect people and businesses.</a:t>
            </a:r>
          </a:p>
          <a:p>
            <a:endParaRPr lang="en-GB" dirty="0"/>
          </a:p>
          <a:p>
            <a:r>
              <a:rPr lang="en-GB" i="1" dirty="0"/>
              <a:t>Click on the link to play the video.</a:t>
            </a:r>
          </a:p>
        </p:txBody>
      </p:sp>
      <p:sp>
        <p:nvSpPr>
          <p:cNvPr id="4" name="Slide Number Placeholder 3"/>
          <p:cNvSpPr>
            <a:spLocks noGrp="1"/>
          </p:cNvSpPr>
          <p:nvPr>
            <p:ph type="sldNum" sz="quarter" idx="5"/>
          </p:nvPr>
        </p:nvSpPr>
        <p:spPr/>
        <p:txBody>
          <a:bodyPr/>
          <a:lstStyle/>
          <a:p>
            <a:fld id="{321EA9DF-BFB6-4AAB-8704-D9DB2D889B25}" type="slidenum">
              <a:rPr lang="en-GB" smtClean="0"/>
              <a:t>7</a:t>
            </a:fld>
            <a:endParaRPr lang="en-GB"/>
          </a:p>
        </p:txBody>
      </p:sp>
    </p:spTree>
    <p:extLst>
      <p:ext uri="{BB962C8B-B14F-4D97-AF65-F5344CB8AC3E}">
        <p14:creationId xmlns:p14="http://schemas.microsoft.com/office/powerpoint/2010/main" val="200603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gives pupils the background they need to undertake the challenge. Most pupils will be aware of physical flood barriers being used to protect properties from flooding in a town. This slide introduces the idea of natural flood management systems which is a natural and sustainable method to reduce the flow of water down a hillside so reducing the risk of flooding.</a:t>
            </a:r>
          </a:p>
        </p:txBody>
      </p:sp>
      <p:sp>
        <p:nvSpPr>
          <p:cNvPr id="4" name="Slide Number Placeholder 3"/>
          <p:cNvSpPr>
            <a:spLocks noGrp="1"/>
          </p:cNvSpPr>
          <p:nvPr>
            <p:ph type="sldNum" sz="quarter" idx="5"/>
          </p:nvPr>
        </p:nvSpPr>
        <p:spPr/>
        <p:txBody>
          <a:bodyPr/>
          <a:lstStyle/>
          <a:p>
            <a:fld id="{321EA9DF-BFB6-4AAB-8704-D9DB2D889B25}" type="slidenum">
              <a:rPr lang="en-GB" smtClean="0"/>
              <a:t>8</a:t>
            </a:fld>
            <a:endParaRPr lang="en-GB"/>
          </a:p>
        </p:txBody>
      </p:sp>
    </p:spTree>
    <p:extLst>
      <p:ext uri="{BB962C8B-B14F-4D97-AF65-F5344CB8AC3E}">
        <p14:creationId xmlns:p14="http://schemas.microsoft.com/office/powerpoint/2010/main" val="3212842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This slide introduces the challenge. </a:t>
            </a:r>
            <a:r>
              <a:rPr lang="en-GB" sz="1800" b="0" i="0" u="none" strike="noStrike" baseline="0" dirty="0">
                <a:solidFill>
                  <a:srgbClr val="3D3C3B"/>
                </a:solidFill>
                <a:latin typeface="ArialMT"/>
              </a:rPr>
              <a:t>Organise the class into groups of up to 4 pupils per group. Each group will be given a wooden ramp to represent a hillside and 12 marbles or other spherical objects such as </a:t>
            </a:r>
            <a:r>
              <a:rPr lang="en-GB" sz="1800" b="0" i="0" u="none" strike="noStrike" baseline="0" dirty="0" err="1">
                <a:solidFill>
                  <a:srgbClr val="3D3C3B"/>
                </a:solidFill>
                <a:latin typeface="ArialMT"/>
              </a:rPr>
              <a:t>molymods</a:t>
            </a:r>
            <a:r>
              <a:rPr lang="en-GB" sz="1800" b="0" i="0" u="none" strike="noStrike" baseline="0" dirty="0">
                <a:solidFill>
                  <a:srgbClr val="3D3C3B"/>
                </a:solidFill>
                <a:latin typeface="ArialMT"/>
              </a:rPr>
              <a:t> to represent rainwater. The challenge is for pupils to add structures to this ramp to retain half of the marbles on the ramp but allow half of the marbles to run down the ramp in the slowest possible time. The winning group gets half the marbles to the bottom in the slowest time. The other half of the marbles must stay on the ramp to win.</a:t>
            </a:r>
          </a:p>
          <a:p>
            <a:pPr algn="l"/>
            <a:endParaRPr lang="en-GB" sz="1800" b="0" i="0" u="none" strike="noStrike" baseline="0" dirty="0">
              <a:solidFill>
                <a:srgbClr val="3D3C3B"/>
              </a:solidFill>
              <a:latin typeface="ArialMT"/>
            </a:endParaRPr>
          </a:p>
          <a:p>
            <a:pPr algn="l"/>
            <a:r>
              <a:rPr lang="en-GB" sz="1800" b="0" i="0" u="none" strike="noStrike" baseline="0" dirty="0">
                <a:solidFill>
                  <a:srgbClr val="3D3C3B"/>
                </a:solidFill>
                <a:latin typeface="ArialMT"/>
              </a:rPr>
              <a:t>Give the pupils an allotted time to create their models (20 minutes minimum) and then ask each group to test their model one by one in a timed run off at the end.  There are certificates available in this resource, if required, for all participants and the winning team.</a:t>
            </a:r>
          </a:p>
          <a:p>
            <a:pPr algn="l"/>
            <a:endParaRPr lang="en-GB" sz="1800" b="0" i="0" u="none" strike="noStrike" baseline="0" dirty="0">
              <a:solidFill>
                <a:srgbClr val="3D3C3B"/>
              </a:solidFill>
              <a:latin typeface="ArialMT"/>
            </a:endParaRPr>
          </a:p>
          <a:p>
            <a:pPr algn="l"/>
            <a:endParaRPr lang="en-GB" sz="1800" b="0" i="0" u="none" strike="noStrike" baseline="0" dirty="0">
              <a:solidFill>
                <a:srgbClr val="3D3C3B"/>
              </a:solidFill>
              <a:latin typeface="ArialMT"/>
            </a:endParaRPr>
          </a:p>
          <a:p>
            <a:pPr algn="l"/>
            <a:r>
              <a:rPr lang="en-GB" sz="1800" b="0" i="1" u="none" strike="noStrike" baseline="0" dirty="0">
                <a:solidFill>
                  <a:srgbClr val="3D3C3B"/>
                </a:solidFill>
                <a:latin typeface="ArialMT"/>
              </a:rPr>
              <a:t>Add or delete equipment available as required to the slide text.</a:t>
            </a:r>
            <a:endParaRPr lang="en-GB" i="1" dirty="0"/>
          </a:p>
        </p:txBody>
      </p:sp>
      <p:sp>
        <p:nvSpPr>
          <p:cNvPr id="4" name="Slide Number Placeholder 3"/>
          <p:cNvSpPr>
            <a:spLocks noGrp="1"/>
          </p:cNvSpPr>
          <p:nvPr>
            <p:ph type="sldNum" sz="quarter" idx="5"/>
          </p:nvPr>
        </p:nvSpPr>
        <p:spPr/>
        <p:txBody>
          <a:bodyPr/>
          <a:lstStyle/>
          <a:p>
            <a:fld id="{321EA9DF-BFB6-4AAB-8704-D9DB2D889B25}" type="slidenum">
              <a:rPr lang="en-GB" smtClean="0"/>
              <a:t>9</a:t>
            </a:fld>
            <a:endParaRPr lang="en-GB"/>
          </a:p>
        </p:txBody>
      </p:sp>
    </p:spTree>
    <p:extLst>
      <p:ext uri="{BB962C8B-B14F-4D97-AF65-F5344CB8AC3E}">
        <p14:creationId xmlns:p14="http://schemas.microsoft.com/office/powerpoint/2010/main" val="1948433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16592" y="1495423"/>
            <a:ext cx="2516504" cy="391160"/>
          </a:xfrm>
          <a:prstGeom prst="rect">
            <a:avLst/>
          </a:prstGeom>
        </p:spPr>
        <p:txBody>
          <a:bodyPr wrap="square" lIns="0" tIns="0" rIns="0" bIns="0">
            <a:spAutoFit/>
          </a:bodyPr>
          <a:lstStyle>
            <a:lvl1pPr>
              <a:defRPr sz="2400" b="1" i="0">
                <a:solidFill>
                  <a:srgbClr val="004461"/>
                </a:solidFill>
                <a:latin typeface="Arial"/>
                <a:cs typeface="Arial"/>
              </a:defRPr>
            </a:lvl1pPr>
          </a:lstStyle>
          <a:p>
            <a:endParaRPr/>
          </a:p>
        </p:txBody>
      </p:sp>
      <p:sp>
        <p:nvSpPr>
          <p:cNvPr id="3" name="Holder 3"/>
          <p:cNvSpPr>
            <a:spLocks noGrp="1"/>
          </p:cNvSpPr>
          <p:nvPr>
            <p:ph type="subTitle" idx="4"/>
          </p:nvPr>
        </p:nvSpPr>
        <p:spPr>
          <a:xfrm>
            <a:off x="1371600" y="3196844"/>
            <a:ext cx="6400800" cy="14271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446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0">
                <a:solidFill>
                  <a:srgbClr val="00446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4461"/>
                </a:solidFill>
                <a:latin typeface="Arial"/>
                <a:cs typeface="Arial"/>
              </a:defRPr>
            </a:lvl1pPr>
          </a:lstStyle>
          <a:p>
            <a:endParaRPr/>
          </a:p>
        </p:txBody>
      </p:sp>
      <p:sp>
        <p:nvSpPr>
          <p:cNvPr id="3" name="Holder 3"/>
          <p:cNvSpPr>
            <a:spLocks noGrp="1"/>
          </p:cNvSpPr>
          <p:nvPr>
            <p:ph sz="half" idx="2"/>
          </p:nvPr>
        </p:nvSpPr>
        <p:spPr>
          <a:xfrm>
            <a:off x="457200" y="1312989"/>
            <a:ext cx="3977640" cy="376770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312989"/>
            <a:ext cx="3977640" cy="376770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446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36751"/>
            <a:ext cx="9144000" cy="4569460"/>
          </a:xfrm>
          <a:custGeom>
            <a:avLst/>
            <a:gdLst/>
            <a:ahLst/>
            <a:cxnLst/>
            <a:rect l="l" t="t" r="r" b="b"/>
            <a:pathLst>
              <a:path w="9144000" h="4569460">
                <a:moveTo>
                  <a:pt x="0" y="4569244"/>
                </a:moveTo>
                <a:lnTo>
                  <a:pt x="9144000" y="4569244"/>
                </a:lnTo>
                <a:lnTo>
                  <a:pt x="9144000" y="0"/>
                </a:lnTo>
                <a:lnTo>
                  <a:pt x="0" y="0"/>
                </a:lnTo>
                <a:lnTo>
                  <a:pt x="0" y="4569244"/>
                </a:lnTo>
                <a:close/>
              </a:path>
            </a:pathLst>
          </a:custGeom>
          <a:solidFill>
            <a:srgbClr val="E2F3FA">
              <a:alpha val="89999"/>
            </a:srgbClr>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0" y="4635613"/>
            <a:ext cx="9144000" cy="1068578"/>
          </a:xfrm>
          <a:prstGeom prst="rect">
            <a:avLst/>
          </a:prstGeom>
        </p:spPr>
      </p:pic>
      <p:sp>
        <p:nvSpPr>
          <p:cNvPr id="18" name="bg object 18"/>
          <p:cNvSpPr/>
          <p:nvPr/>
        </p:nvSpPr>
        <p:spPr>
          <a:xfrm>
            <a:off x="0" y="0"/>
            <a:ext cx="9144000" cy="1137285"/>
          </a:xfrm>
          <a:custGeom>
            <a:avLst/>
            <a:gdLst/>
            <a:ahLst/>
            <a:cxnLst/>
            <a:rect l="l" t="t" r="r" b="b"/>
            <a:pathLst>
              <a:path w="9144000" h="1137285">
                <a:moveTo>
                  <a:pt x="0" y="1136751"/>
                </a:moveTo>
                <a:lnTo>
                  <a:pt x="9144000" y="1136751"/>
                </a:lnTo>
                <a:lnTo>
                  <a:pt x="9144000" y="0"/>
                </a:lnTo>
                <a:lnTo>
                  <a:pt x="0" y="0"/>
                </a:lnTo>
                <a:lnTo>
                  <a:pt x="0" y="1136751"/>
                </a:lnTo>
                <a:close/>
              </a:path>
            </a:pathLst>
          </a:custGeom>
          <a:solidFill>
            <a:srgbClr val="B6DFEF">
              <a:alpha val="79998"/>
            </a:srgbClr>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6889254" y="306336"/>
            <a:ext cx="1938985" cy="583806"/>
          </a:xfrm>
          <a:prstGeom prst="rect">
            <a:avLst/>
          </a:prstGeom>
        </p:spPr>
      </p:pic>
      <p:pic>
        <p:nvPicPr>
          <p:cNvPr id="20" name="bg object 20"/>
          <p:cNvPicPr/>
          <p:nvPr/>
        </p:nvPicPr>
        <p:blipFill>
          <a:blip r:embed="rId4" cstate="print"/>
          <a:stretch>
            <a:fillRect/>
          </a:stretch>
        </p:blipFill>
        <p:spPr>
          <a:xfrm>
            <a:off x="365850" y="287485"/>
            <a:ext cx="1447041" cy="618592"/>
          </a:xfrm>
          <a:prstGeom prst="rect">
            <a:avLst/>
          </a:prstGeom>
        </p:spPr>
      </p:pic>
      <p:sp>
        <p:nvSpPr>
          <p:cNvPr id="21" name="bg object 21"/>
          <p:cNvSpPr/>
          <p:nvPr/>
        </p:nvSpPr>
        <p:spPr>
          <a:xfrm>
            <a:off x="1231204" y="2627995"/>
            <a:ext cx="6682105" cy="450215"/>
          </a:xfrm>
          <a:custGeom>
            <a:avLst/>
            <a:gdLst/>
            <a:ahLst/>
            <a:cxnLst/>
            <a:rect l="l" t="t" r="r" b="b"/>
            <a:pathLst>
              <a:path w="6682105" h="450214">
                <a:moveTo>
                  <a:pt x="6609600" y="0"/>
                </a:moveTo>
                <a:lnTo>
                  <a:pt x="71996" y="0"/>
                </a:lnTo>
                <a:lnTo>
                  <a:pt x="43971" y="5657"/>
                </a:lnTo>
                <a:lnTo>
                  <a:pt x="21086" y="21086"/>
                </a:lnTo>
                <a:lnTo>
                  <a:pt x="5657" y="43971"/>
                </a:lnTo>
                <a:lnTo>
                  <a:pt x="0" y="71996"/>
                </a:lnTo>
                <a:lnTo>
                  <a:pt x="0" y="378002"/>
                </a:lnTo>
                <a:lnTo>
                  <a:pt x="5657" y="406027"/>
                </a:lnTo>
                <a:lnTo>
                  <a:pt x="21086" y="428912"/>
                </a:lnTo>
                <a:lnTo>
                  <a:pt x="43971" y="444341"/>
                </a:lnTo>
                <a:lnTo>
                  <a:pt x="71996" y="449999"/>
                </a:lnTo>
                <a:lnTo>
                  <a:pt x="6609600" y="449999"/>
                </a:lnTo>
                <a:lnTo>
                  <a:pt x="6637625" y="444341"/>
                </a:lnTo>
                <a:lnTo>
                  <a:pt x="6660510" y="428912"/>
                </a:lnTo>
                <a:lnTo>
                  <a:pt x="6675939" y="406027"/>
                </a:lnTo>
                <a:lnTo>
                  <a:pt x="6681597" y="378002"/>
                </a:lnTo>
                <a:lnTo>
                  <a:pt x="6681597" y="71996"/>
                </a:lnTo>
                <a:lnTo>
                  <a:pt x="6675939" y="43971"/>
                </a:lnTo>
                <a:lnTo>
                  <a:pt x="6660510" y="21086"/>
                </a:lnTo>
                <a:lnTo>
                  <a:pt x="6637625" y="5657"/>
                </a:lnTo>
                <a:lnTo>
                  <a:pt x="6609600" y="0"/>
                </a:lnTo>
                <a:close/>
              </a:path>
            </a:pathLst>
          </a:custGeom>
          <a:solidFill>
            <a:srgbClr val="5F5E5E">
              <a:alpha val="9999"/>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36751"/>
            <a:ext cx="9144000" cy="4569460"/>
          </a:xfrm>
          <a:custGeom>
            <a:avLst/>
            <a:gdLst/>
            <a:ahLst/>
            <a:cxnLst/>
            <a:rect l="l" t="t" r="r" b="b"/>
            <a:pathLst>
              <a:path w="9144000" h="4569460">
                <a:moveTo>
                  <a:pt x="0" y="4569244"/>
                </a:moveTo>
                <a:lnTo>
                  <a:pt x="9144000" y="4569244"/>
                </a:lnTo>
                <a:lnTo>
                  <a:pt x="9144000" y="0"/>
                </a:lnTo>
                <a:lnTo>
                  <a:pt x="0" y="0"/>
                </a:lnTo>
                <a:lnTo>
                  <a:pt x="0" y="4569244"/>
                </a:lnTo>
                <a:close/>
              </a:path>
            </a:pathLst>
          </a:custGeom>
          <a:solidFill>
            <a:srgbClr val="E2F3FA">
              <a:alpha val="89999"/>
            </a:srgbClr>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0" y="4635613"/>
            <a:ext cx="9144000" cy="1068578"/>
          </a:xfrm>
          <a:prstGeom prst="rect">
            <a:avLst/>
          </a:prstGeom>
        </p:spPr>
      </p:pic>
      <p:sp>
        <p:nvSpPr>
          <p:cNvPr id="18" name="bg object 18"/>
          <p:cNvSpPr/>
          <p:nvPr/>
        </p:nvSpPr>
        <p:spPr>
          <a:xfrm>
            <a:off x="0" y="0"/>
            <a:ext cx="9144000" cy="1137285"/>
          </a:xfrm>
          <a:custGeom>
            <a:avLst/>
            <a:gdLst/>
            <a:ahLst/>
            <a:cxnLst/>
            <a:rect l="l" t="t" r="r" b="b"/>
            <a:pathLst>
              <a:path w="9144000" h="1137285">
                <a:moveTo>
                  <a:pt x="0" y="1136751"/>
                </a:moveTo>
                <a:lnTo>
                  <a:pt x="9144000" y="1136751"/>
                </a:lnTo>
                <a:lnTo>
                  <a:pt x="9144000" y="0"/>
                </a:lnTo>
                <a:lnTo>
                  <a:pt x="0" y="0"/>
                </a:lnTo>
                <a:lnTo>
                  <a:pt x="0" y="1136751"/>
                </a:lnTo>
                <a:close/>
              </a:path>
            </a:pathLst>
          </a:custGeom>
          <a:solidFill>
            <a:srgbClr val="B6DFEF">
              <a:alpha val="79998"/>
            </a:srgbClr>
          </a:solidFill>
        </p:spPr>
        <p:txBody>
          <a:bodyPr wrap="square" lIns="0" tIns="0" rIns="0" bIns="0" rtlCol="0"/>
          <a:lstStyle/>
          <a:p>
            <a:endParaRPr/>
          </a:p>
        </p:txBody>
      </p:sp>
      <p:pic>
        <p:nvPicPr>
          <p:cNvPr id="19" name="bg object 19"/>
          <p:cNvPicPr/>
          <p:nvPr/>
        </p:nvPicPr>
        <p:blipFill>
          <a:blip r:embed="rId8" cstate="print"/>
          <a:stretch>
            <a:fillRect/>
          </a:stretch>
        </p:blipFill>
        <p:spPr>
          <a:xfrm>
            <a:off x="6889254" y="306336"/>
            <a:ext cx="1938985" cy="583806"/>
          </a:xfrm>
          <a:prstGeom prst="rect">
            <a:avLst/>
          </a:prstGeom>
        </p:spPr>
      </p:pic>
      <p:pic>
        <p:nvPicPr>
          <p:cNvPr id="20" name="bg object 20"/>
          <p:cNvPicPr/>
          <p:nvPr/>
        </p:nvPicPr>
        <p:blipFill>
          <a:blip r:embed="rId9" cstate="print"/>
          <a:stretch>
            <a:fillRect/>
          </a:stretch>
        </p:blipFill>
        <p:spPr>
          <a:xfrm>
            <a:off x="365850" y="287485"/>
            <a:ext cx="1447041" cy="618592"/>
          </a:xfrm>
          <a:prstGeom prst="rect">
            <a:avLst/>
          </a:prstGeom>
        </p:spPr>
      </p:pic>
      <p:sp>
        <p:nvSpPr>
          <p:cNvPr id="2" name="Holder 2"/>
          <p:cNvSpPr>
            <a:spLocks noGrp="1"/>
          </p:cNvSpPr>
          <p:nvPr>
            <p:ph type="title"/>
          </p:nvPr>
        </p:nvSpPr>
        <p:spPr>
          <a:xfrm>
            <a:off x="841439" y="1342040"/>
            <a:ext cx="7461120" cy="391160"/>
          </a:xfrm>
          <a:prstGeom prst="rect">
            <a:avLst/>
          </a:prstGeom>
        </p:spPr>
        <p:txBody>
          <a:bodyPr wrap="square" lIns="0" tIns="0" rIns="0" bIns="0">
            <a:spAutoFit/>
          </a:bodyPr>
          <a:lstStyle>
            <a:lvl1pPr>
              <a:defRPr sz="2400" b="1" i="0">
                <a:solidFill>
                  <a:srgbClr val="004461"/>
                </a:solidFill>
                <a:latin typeface="Arial"/>
                <a:cs typeface="Arial"/>
              </a:defRPr>
            </a:lvl1pPr>
          </a:lstStyle>
          <a:p>
            <a:endParaRPr/>
          </a:p>
        </p:txBody>
      </p:sp>
      <p:sp>
        <p:nvSpPr>
          <p:cNvPr id="3" name="Holder 3"/>
          <p:cNvSpPr>
            <a:spLocks noGrp="1"/>
          </p:cNvSpPr>
          <p:nvPr>
            <p:ph type="body" idx="1"/>
          </p:nvPr>
        </p:nvSpPr>
        <p:spPr>
          <a:xfrm>
            <a:off x="347300" y="2564133"/>
            <a:ext cx="3984625" cy="2053589"/>
          </a:xfrm>
          <a:prstGeom prst="rect">
            <a:avLst/>
          </a:prstGeom>
        </p:spPr>
        <p:txBody>
          <a:bodyPr wrap="square" lIns="0" tIns="0" rIns="0" bIns="0">
            <a:spAutoFit/>
          </a:bodyPr>
          <a:lstStyle>
            <a:lvl1pPr>
              <a:defRPr sz="1400" b="0" i="0">
                <a:solidFill>
                  <a:srgbClr val="004461"/>
                </a:solidFill>
                <a:latin typeface="Arial"/>
                <a:cs typeface="Arial"/>
              </a:defRPr>
            </a:lvl1pPr>
          </a:lstStyle>
          <a:p>
            <a:endParaRPr/>
          </a:p>
        </p:txBody>
      </p:sp>
      <p:sp>
        <p:nvSpPr>
          <p:cNvPr id="4" name="Holder 4"/>
          <p:cNvSpPr>
            <a:spLocks noGrp="1"/>
          </p:cNvSpPr>
          <p:nvPr>
            <p:ph type="ftr" sz="quarter" idx="5"/>
          </p:nvPr>
        </p:nvSpPr>
        <p:spPr>
          <a:xfrm>
            <a:off x="3108960" y="5309044"/>
            <a:ext cx="2926080" cy="28543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5309044"/>
            <a:ext cx="2103120" cy="2854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6" name="Holder 6"/>
          <p:cNvSpPr>
            <a:spLocks noGrp="1"/>
          </p:cNvSpPr>
          <p:nvPr>
            <p:ph type="sldNum" sz="quarter" idx="7"/>
          </p:nvPr>
        </p:nvSpPr>
        <p:spPr>
          <a:xfrm>
            <a:off x="6583680" y="5309044"/>
            <a:ext cx="2103120" cy="2854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temlearning.wistia.com/medias/rtedvkkp1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hyperlink" Target="https://www.nationalarchives.gov.uk/doc/open-government-licence/version/3/"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stemlearning.wistia.com/medias/lkhtuvbp5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88003" y="1448994"/>
            <a:ext cx="3168015" cy="526415"/>
          </a:xfrm>
          <a:custGeom>
            <a:avLst/>
            <a:gdLst/>
            <a:ahLst/>
            <a:cxnLst/>
            <a:rect l="l" t="t" r="r" b="b"/>
            <a:pathLst>
              <a:path w="3168015" h="526414">
                <a:moveTo>
                  <a:pt x="3095993" y="0"/>
                </a:moveTo>
                <a:lnTo>
                  <a:pt x="71996" y="0"/>
                </a:lnTo>
                <a:lnTo>
                  <a:pt x="43971" y="5657"/>
                </a:lnTo>
                <a:lnTo>
                  <a:pt x="21086" y="21086"/>
                </a:lnTo>
                <a:lnTo>
                  <a:pt x="5657" y="43971"/>
                </a:lnTo>
                <a:lnTo>
                  <a:pt x="0" y="71996"/>
                </a:lnTo>
                <a:lnTo>
                  <a:pt x="0" y="453796"/>
                </a:lnTo>
                <a:lnTo>
                  <a:pt x="5657" y="481823"/>
                </a:lnTo>
                <a:lnTo>
                  <a:pt x="21086" y="504712"/>
                </a:lnTo>
                <a:lnTo>
                  <a:pt x="43971" y="520145"/>
                </a:lnTo>
                <a:lnTo>
                  <a:pt x="71996" y="525805"/>
                </a:lnTo>
                <a:lnTo>
                  <a:pt x="3095993" y="525805"/>
                </a:lnTo>
                <a:lnTo>
                  <a:pt x="3124020" y="520145"/>
                </a:lnTo>
                <a:lnTo>
                  <a:pt x="3146909" y="504712"/>
                </a:lnTo>
                <a:lnTo>
                  <a:pt x="3162342" y="481823"/>
                </a:lnTo>
                <a:lnTo>
                  <a:pt x="3168002" y="453796"/>
                </a:lnTo>
                <a:lnTo>
                  <a:pt x="3168002" y="71996"/>
                </a:lnTo>
                <a:lnTo>
                  <a:pt x="3162342" y="43971"/>
                </a:lnTo>
                <a:lnTo>
                  <a:pt x="3146909" y="21086"/>
                </a:lnTo>
                <a:lnTo>
                  <a:pt x="3124020" y="5657"/>
                </a:lnTo>
                <a:lnTo>
                  <a:pt x="3095993" y="0"/>
                </a:lnTo>
                <a:close/>
              </a:path>
            </a:pathLst>
          </a:custGeom>
          <a:solidFill>
            <a:srgbClr val="004461">
              <a:alpha val="19999"/>
            </a:srgbClr>
          </a:solidFill>
        </p:spPr>
        <p:txBody>
          <a:bodyPr wrap="square" lIns="0" tIns="0" rIns="0" bIns="0" rtlCol="0"/>
          <a:lstStyle/>
          <a:p>
            <a:endParaRPr/>
          </a:p>
        </p:txBody>
      </p:sp>
      <p:sp>
        <p:nvSpPr>
          <p:cNvPr id="3" name="object 3"/>
          <p:cNvSpPr txBox="1">
            <a:spLocks noGrp="1"/>
          </p:cNvSpPr>
          <p:nvPr>
            <p:ph type="title"/>
          </p:nvPr>
        </p:nvSpPr>
        <p:spPr>
          <a:xfrm>
            <a:off x="3314353" y="1495423"/>
            <a:ext cx="2516505" cy="391160"/>
          </a:xfrm>
          <a:prstGeom prst="rect">
            <a:avLst/>
          </a:prstGeom>
        </p:spPr>
        <p:txBody>
          <a:bodyPr vert="horz" wrap="square" lIns="0" tIns="12700" rIns="0" bIns="0" rtlCol="0">
            <a:spAutoFit/>
          </a:bodyPr>
          <a:lstStyle/>
          <a:p>
            <a:pPr marL="12700">
              <a:lnSpc>
                <a:spcPct val="100000"/>
              </a:lnSpc>
              <a:spcBef>
                <a:spcPts val="100"/>
              </a:spcBef>
            </a:pPr>
            <a:r>
              <a:rPr dirty="0"/>
              <a:t>There will be </a:t>
            </a:r>
            <a:r>
              <a:rPr spc="-20" dirty="0"/>
              <a:t>rain</a:t>
            </a:r>
          </a:p>
        </p:txBody>
      </p:sp>
      <p:sp>
        <p:nvSpPr>
          <p:cNvPr id="4" name="object 4"/>
          <p:cNvSpPr txBox="1"/>
          <p:nvPr/>
        </p:nvSpPr>
        <p:spPr>
          <a:xfrm>
            <a:off x="1077121" y="2405556"/>
            <a:ext cx="1652270" cy="1488440"/>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646363"/>
                </a:solidFill>
                <a:latin typeface="Arial"/>
                <a:cs typeface="Arial"/>
              </a:rPr>
              <a:t>What </a:t>
            </a:r>
            <a:r>
              <a:rPr sz="2400" spc="-25" dirty="0">
                <a:solidFill>
                  <a:srgbClr val="646363"/>
                </a:solidFill>
                <a:latin typeface="Arial"/>
                <a:cs typeface="Arial"/>
              </a:rPr>
              <a:t>are </a:t>
            </a:r>
            <a:r>
              <a:rPr sz="2400" dirty="0">
                <a:solidFill>
                  <a:srgbClr val="646363"/>
                </a:solidFill>
                <a:latin typeface="Arial"/>
                <a:cs typeface="Arial"/>
              </a:rPr>
              <a:t>floods </a:t>
            </a:r>
            <a:r>
              <a:rPr sz="2400" spc="-25" dirty="0">
                <a:solidFill>
                  <a:srgbClr val="646363"/>
                </a:solidFill>
                <a:latin typeface="Arial"/>
                <a:cs typeface="Arial"/>
              </a:rPr>
              <a:t>and </a:t>
            </a:r>
            <a:r>
              <a:rPr sz="2400" dirty="0">
                <a:solidFill>
                  <a:srgbClr val="646363"/>
                </a:solidFill>
                <a:latin typeface="Arial"/>
                <a:cs typeface="Arial"/>
              </a:rPr>
              <a:t>why</a:t>
            </a:r>
            <a:r>
              <a:rPr sz="2400" spc="-15" dirty="0">
                <a:solidFill>
                  <a:srgbClr val="646363"/>
                </a:solidFill>
                <a:latin typeface="Arial"/>
                <a:cs typeface="Arial"/>
              </a:rPr>
              <a:t> </a:t>
            </a:r>
            <a:r>
              <a:rPr sz="2400" dirty="0">
                <a:solidFill>
                  <a:srgbClr val="646363"/>
                </a:solidFill>
                <a:latin typeface="Arial"/>
                <a:cs typeface="Arial"/>
              </a:rPr>
              <a:t>do</a:t>
            </a:r>
            <a:r>
              <a:rPr sz="2400" spc="-10" dirty="0">
                <a:solidFill>
                  <a:srgbClr val="646363"/>
                </a:solidFill>
                <a:latin typeface="Arial"/>
                <a:cs typeface="Arial"/>
              </a:rPr>
              <a:t> </a:t>
            </a:r>
            <a:r>
              <a:rPr sz="2400" spc="-20" dirty="0">
                <a:solidFill>
                  <a:srgbClr val="646363"/>
                </a:solidFill>
                <a:latin typeface="Arial"/>
                <a:cs typeface="Arial"/>
              </a:rPr>
              <a:t>they </a:t>
            </a:r>
            <a:r>
              <a:rPr sz="2400" spc="-10" dirty="0">
                <a:solidFill>
                  <a:srgbClr val="646363"/>
                </a:solidFill>
                <a:latin typeface="Arial"/>
                <a:cs typeface="Arial"/>
              </a:rPr>
              <a:t>happen?</a:t>
            </a:r>
            <a:endParaRPr sz="2400">
              <a:latin typeface="Arial"/>
              <a:cs typeface="Arial"/>
            </a:endParaRPr>
          </a:p>
        </p:txBody>
      </p:sp>
      <p:pic>
        <p:nvPicPr>
          <p:cNvPr id="5" name="object 5"/>
          <p:cNvPicPr/>
          <p:nvPr/>
        </p:nvPicPr>
        <p:blipFill>
          <a:blip r:embed="rId3" cstate="print"/>
          <a:stretch>
            <a:fillRect/>
          </a:stretch>
        </p:blipFill>
        <p:spPr>
          <a:xfrm>
            <a:off x="3442544" y="2206905"/>
            <a:ext cx="2258910" cy="2275093"/>
          </a:xfrm>
          <a:prstGeom prst="rect">
            <a:avLst/>
          </a:prstGeom>
        </p:spPr>
      </p:pic>
      <p:sp>
        <p:nvSpPr>
          <p:cNvPr id="6" name="object 6"/>
          <p:cNvSpPr txBox="1"/>
          <p:nvPr/>
        </p:nvSpPr>
        <p:spPr>
          <a:xfrm>
            <a:off x="3877734" y="4134610"/>
            <a:ext cx="1409065" cy="257175"/>
          </a:xfrm>
          <a:prstGeom prst="rect">
            <a:avLst/>
          </a:prstGeom>
        </p:spPr>
        <p:txBody>
          <a:bodyPr vert="horz" wrap="square" lIns="0" tIns="14604" rIns="0" bIns="0" rtlCol="0">
            <a:spAutoFit/>
          </a:bodyPr>
          <a:lstStyle/>
          <a:p>
            <a:pPr marL="12700">
              <a:lnSpc>
                <a:spcPct val="100000"/>
              </a:lnSpc>
              <a:spcBef>
                <a:spcPts val="114"/>
              </a:spcBef>
            </a:pPr>
            <a:r>
              <a:rPr sz="1500" dirty="0">
                <a:solidFill>
                  <a:srgbClr val="004461"/>
                </a:solidFill>
                <a:latin typeface="Arial"/>
                <a:cs typeface="Arial"/>
              </a:rPr>
              <a:t>Think</a:t>
            </a:r>
            <a:r>
              <a:rPr sz="1500" spc="25" dirty="0">
                <a:solidFill>
                  <a:srgbClr val="004461"/>
                </a:solidFill>
                <a:latin typeface="Arial"/>
                <a:cs typeface="Arial"/>
              </a:rPr>
              <a:t> </a:t>
            </a:r>
            <a:r>
              <a:rPr sz="1500" dirty="0">
                <a:solidFill>
                  <a:srgbClr val="004461"/>
                </a:solidFill>
                <a:latin typeface="Arial"/>
                <a:cs typeface="Arial"/>
              </a:rPr>
              <a:t>pair</a:t>
            </a:r>
            <a:r>
              <a:rPr sz="1500" spc="30" dirty="0">
                <a:solidFill>
                  <a:srgbClr val="004461"/>
                </a:solidFill>
                <a:latin typeface="Arial"/>
                <a:cs typeface="Arial"/>
              </a:rPr>
              <a:t> </a:t>
            </a:r>
            <a:r>
              <a:rPr sz="1500" spc="-10" dirty="0">
                <a:solidFill>
                  <a:srgbClr val="004461"/>
                </a:solidFill>
                <a:latin typeface="Arial"/>
                <a:cs typeface="Arial"/>
              </a:rPr>
              <a:t>share</a:t>
            </a:r>
            <a:endParaRPr sz="1500">
              <a:latin typeface="Arial"/>
              <a:cs typeface="Arial"/>
            </a:endParaRPr>
          </a:p>
        </p:txBody>
      </p:sp>
      <p:sp>
        <p:nvSpPr>
          <p:cNvPr id="7" name="object 7"/>
          <p:cNvSpPr txBox="1"/>
          <p:nvPr/>
        </p:nvSpPr>
        <p:spPr>
          <a:xfrm>
            <a:off x="6656357" y="2909990"/>
            <a:ext cx="1513840" cy="819785"/>
          </a:xfrm>
          <a:prstGeom prst="rect">
            <a:avLst/>
          </a:prstGeom>
        </p:spPr>
        <p:txBody>
          <a:bodyPr vert="horz" wrap="square" lIns="0" tIns="12700" rIns="0" bIns="0" rtlCol="0">
            <a:spAutoFit/>
          </a:bodyPr>
          <a:lstStyle/>
          <a:p>
            <a:pPr marL="12700" marR="78740">
              <a:lnSpc>
                <a:spcPct val="115799"/>
              </a:lnSpc>
              <a:spcBef>
                <a:spcPts val="100"/>
              </a:spcBef>
            </a:pPr>
            <a:r>
              <a:rPr sz="1500" dirty="0">
                <a:solidFill>
                  <a:srgbClr val="004461"/>
                </a:solidFill>
                <a:latin typeface="Arial"/>
                <a:cs typeface="Arial"/>
              </a:rPr>
              <a:t>1</a:t>
            </a:r>
            <a:r>
              <a:rPr sz="1500" spc="15" dirty="0">
                <a:solidFill>
                  <a:srgbClr val="004461"/>
                </a:solidFill>
                <a:latin typeface="Arial"/>
                <a:cs typeface="Arial"/>
              </a:rPr>
              <a:t> </a:t>
            </a:r>
            <a:r>
              <a:rPr sz="1500" dirty="0">
                <a:solidFill>
                  <a:srgbClr val="004461"/>
                </a:solidFill>
                <a:latin typeface="Arial"/>
                <a:cs typeface="Arial"/>
              </a:rPr>
              <a:t>minute</a:t>
            </a:r>
            <a:r>
              <a:rPr sz="1500" spc="30" dirty="0">
                <a:solidFill>
                  <a:srgbClr val="004461"/>
                </a:solidFill>
                <a:latin typeface="Arial"/>
                <a:cs typeface="Arial"/>
              </a:rPr>
              <a:t> </a:t>
            </a:r>
            <a:r>
              <a:rPr sz="1500" dirty="0">
                <a:solidFill>
                  <a:srgbClr val="004461"/>
                </a:solidFill>
                <a:latin typeface="Arial"/>
                <a:cs typeface="Arial"/>
              </a:rPr>
              <a:t>to</a:t>
            </a:r>
            <a:r>
              <a:rPr sz="1500" spc="25" dirty="0">
                <a:solidFill>
                  <a:srgbClr val="004461"/>
                </a:solidFill>
                <a:latin typeface="Arial"/>
                <a:cs typeface="Arial"/>
              </a:rPr>
              <a:t> </a:t>
            </a:r>
            <a:r>
              <a:rPr sz="1500" spc="-10" dirty="0">
                <a:solidFill>
                  <a:srgbClr val="004461"/>
                </a:solidFill>
                <a:latin typeface="Arial"/>
                <a:cs typeface="Arial"/>
              </a:rPr>
              <a:t>think </a:t>
            </a:r>
            <a:r>
              <a:rPr sz="1500" dirty="0">
                <a:solidFill>
                  <a:srgbClr val="004461"/>
                </a:solidFill>
                <a:latin typeface="Arial"/>
                <a:cs typeface="Arial"/>
              </a:rPr>
              <a:t>1</a:t>
            </a:r>
            <a:r>
              <a:rPr sz="1500" spc="15" dirty="0">
                <a:solidFill>
                  <a:srgbClr val="004461"/>
                </a:solidFill>
                <a:latin typeface="Arial"/>
                <a:cs typeface="Arial"/>
              </a:rPr>
              <a:t> </a:t>
            </a:r>
            <a:r>
              <a:rPr sz="1500" dirty="0">
                <a:solidFill>
                  <a:srgbClr val="004461"/>
                </a:solidFill>
                <a:latin typeface="Arial"/>
                <a:cs typeface="Arial"/>
              </a:rPr>
              <a:t>minute</a:t>
            </a:r>
            <a:r>
              <a:rPr sz="1500" spc="30" dirty="0">
                <a:solidFill>
                  <a:srgbClr val="004461"/>
                </a:solidFill>
                <a:latin typeface="Arial"/>
                <a:cs typeface="Arial"/>
              </a:rPr>
              <a:t> </a:t>
            </a:r>
            <a:r>
              <a:rPr sz="1500" dirty="0">
                <a:solidFill>
                  <a:srgbClr val="004461"/>
                </a:solidFill>
                <a:latin typeface="Arial"/>
                <a:cs typeface="Arial"/>
              </a:rPr>
              <a:t>to</a:t>
            </a:r>
            <a:r>
              <a:rPr sz="1500" spc="25" dirty="0">
                <a:solidFill>
                  <a:srgbClr val="004461"/>
                </a:solidFill>
                <a:latin typeface="Arial"/>
                <a:cs typeface="Arial"/>
              </a:rPr>
              <a:t> </a:t>
            </a:r>
            <a:r>
              <a:rPr sz="1500" spc="-20" dirty="0">
                <a:solidFill>
                  <a:srgbClr val="004461"/>
                </a:solidFill>
                <a:latin typeface="Arial"/>
                <a:cs typeface="Arial"/>
              </a:rPr>
              <a:t>pair</a:t>
            </a:r>
            <a:endParaRPr sz="1500">
              <a:latin typeface="Arial"/>
              <a:cs typeface="Arial"/>
            </a:endParaRPr>
          </a:p>
          <a:p>
            <a:pPr marL="12700">
              <a:lnSpc>
                <a:spcPct val="100000"/>
              </a:lnSpc>
              <a:spcBef>
                <a:spcPts val="280"/>
              </a:spcBef>
            </a:pPr>
            <a:r>
              <a:rPr sz="1500" dirty="0">
                <a:solidFill>
                  <a:srgbClr val="004461"/>
                </a:solidFill>
                <a:latin typeface="Arial"/>
                <a:cs typeface="Arial"/>
              </a:rPr>
              <a:t>1</a:t>
            </a:r>
            <a:r>
              <a:rPr sz="1500" spc="15" dirty="0">
                <a:solidFill>
                  <a:srgbClr val="004461"/>
                </a:solidFill>
                <a:latin typeface="Arial"/>
                <a:cs typeface="Arial"/>
              </a:rPr>
              <a:t> </a:t>
            </a:r>
            <a:r>
              <a:rPr sz="1500" dirty="0">
                <a:solidFill>
                  <a:srgbClr val="004461"/>
                </a:solidFill>
                <a:latin typeface="Arial"/>
                <a:cs typeface="Arial"/>
              </a:rPr>
              <a:t>minute</a:t>
            </a:r>
            <a:r>
              <a:rPr sz="1500" spc="30" dirty="0">
                <a:solidFill>
                  <a:srgbClr val="004461"/>
                </a:solidFill>
                <a:latin typeface="Arial"/>
                <a:cs typeface="Arial"/>
              </a:rPr>
              <a:t> </a:t>
            </a:r>
            <a:r>
              <a:rPr sz="1500" dirty="0">
                <a:solidFill>
                  <a:srgbClr val="004461"/>
                </a:solidFill>
                <a:latin typeface="Arial"/>
                <a:cs typeface="Arial"/>
              </a:rPr>
              <a:t>to</a:t>
            </a:r>
            <a:r>
              <a:rPr sz="1500" spc="25" dirty="0">
                <a:solidFill>
                  <a:srgbClr val="004461"/>
                </a:solidFill>
                <a:latin typeface="Arial"/>
                <a:cs typeface="Arial"/>
              </a:rPr>
              <a:t> </a:t>
            </a:r>
            <a:r>
              <a:rPr sz="1500" spc="-10" dirty="0">
                <a:solidFill>
                  <a:srgbClr val="004461"/>
                </a:solidFill>
                <a:latin typeface="Arial"/>
                <a:cs typeface="Arial"/>
              </a:rPr>
              <a:t>share</a:t>
            </a:r>
            <a:endParaRPr sz="1500">
              <a:latin typeface="Arial"/>
              <a:cs typeface="Arial"/>
            </a:endParaRPr>
          </a:p>
        </p:txBody>
      </p:sp>
      <p:grpSp>
        <p:nvGrpSpPr>
          <p:cNvPr id="8" name="object 8"/>
          <p:cNvGrpSpPr/>
          <p:nvPr/>
        </p:nvGrpSpPr>
        <p:grpSpPr>
          <a:xfrm>
            <a:off x="6244050" y="3175379"/>
            <a:ext cx="346075" cy="320040"/>
            <a:chOff x="6244050" y="3175379"/>
            <a:chExt cx="346075" cy="320040"/>
          </a:xfrm>
        </p:grpSpPr>
        <p:sp>
          <p:nvSpPr>
            <p:cNvPr id="9" name="object 9"/>
            <p:cNvSpPr/>
            <p:nvPr/>
          </p:nvSpPr>
          <p:spPr>
            <a:xfrm>
              <a:off x="6246729" y="3178059"/>
              <a:ext cx="340995" cy="314325"/>
            </a:xfrm>
            <a:custGeom>
              <a:avLst/>
              <a:gdLst/>
              <a:ahLst/>
              <a:cxnLst/>
              <a:rect l="l" t="t" r="r" b="b"/>
              <a:pathLst>
                <a:path w="340995" h="314325">
                  <a:moveTo>
                    <a:pt x="157124" y="0"/>
                  </a:moveTo>
                  <a:lnTo>
                    <a:pt x="107518" y="8024"/>
                  </a:lnTo>
                  <a:lnTo>
                    <a:pt x="64393" y="30359"/>
                  </a:lnTo>
                  <a:lnTo>
                    <a:pt x="30359" y="64393"/>
                  </a:lnTo>
                  <a:lnTo>
                    <a:pt x="8024" y="107518"/>
                  </a:lnTo>
                  <a:lnTo>
                    <a:pt x="0" y="157124"/>
                  </a:lnTo>
                  <a:lnTo>
                    <a:pt x="8024" y="206754"/>
                  </a:lnTo>
                  <a:lnTo>
                    <a:pt x="30359" y="249894"/>
                  </a:lnTo>
                  <a:lnTo>
                    <a:pt x="64393" y="283937"/>
                  </a:lnTo>
                  <a:lnTo>
                    <a:pt x="107518" y="306274"/>
                  </a:lnTo>
                  <a:lnTo>
                    <a:pt x="157124" y="314299"/>
                  </a:lnTo>
                  <a:lnTo>
                    <a:pt x="194332" y="310977"/>
                  </a:lnTo>
                  <a:lnTo>
                    <a:pt x="232341" y="295092"/>
                  </a:lnTo>
                  <a:lnTo>
                    <a:pt x="266772" y="269170"/>
                  </a:lnTo>
                  <a:lnTo>
                    <a:pt x="293243" y="235737"/>
                  </a:lnTo>
                  <a:lnTo>
                    <a:pt x="297205" y="228917"/>
                  </a:lnTo>
                  <a:lnTo>
                    <a:pt x="294868" y="220167"/>
                  </a:lnTo>
                  <a:lnTo>
                    <a:pt x="281165" y="212255"/>
                  </a:lnTo>
                  <a:lnTo>
                    <a:pt x="272440" y="214591"/>
                  </a:lnTo>
                  <a:lnTo>
                    <a:pt x="268516" y="221437"/>
                  </a:lnTo>
                  <a:lnTo>
                    <a:pt x="247866" y="248198"/>
                  </a:lnTo>
                  <a:lnTo>
                    <a:pt x="221378" y="268439"/>
                  </a:lnTo>
                  <a:lnTo>
                    <a:pt x="190611" y="281251"/>
                  </a:lnTo>
                  <a:lnTo>
                    <a:pt x="157124" y="285724"/>
                  </a:lnTo>
                  <a:lnTo>
                    <a:pt x="107136" y="275605"/>
                  </a:lnTo>
                  <a:lnTo>
                    <a:pt x="66270" y="248023"/>
                  </a:lnTo>
                  <a:lnTo>
                    <a:pt x="38693" y="207141"/>
                  </a:lnTo>
                  <a:lnTo>
                    <a:pt x="28575" y="157124"/>
                  </a:lnTo>
                  <a:lnTo>
                    <a:pt x="38693" y="107136"/>
                  </a:lnTo>
                  <a:lnTo>
                    <a:pt x="66270" y="66270"/>
                  </a:lnTo>
                  <a:lnTo>
                    <a:pt x="107136" y="38693"/>
                  </a:lnTo>
                  <a:lnTo>
                    <a:pt x="157124" y="28575"/>
                  </a:lnTo>
                  <a:lnTo>
                    <a:pt x="200631" y="36161"/>
                  </a:lnTo>
                  <a:lnTo>
                    <a:pt x="237777" y="57137"/>
                  </a:lnTo>
                  <a:lnTo>
                    <a:pt x="265914" y="88828"/>
                  </a:lnTo>
                  <a:lnTo>
                    <a:pt x="282397" y="128562"/>
                  </a:lnTo>
                  <a:lnTo>
                    <a:pt x="261378" y="128562"/>
                  </a:lnTo>
                  <a:lnTo>
                    <a:pt x="258978" y="128333"/>
                  </a:lnTo>
                  <a:lnTo>
                    <a:pt x="256082" y="130187"/>
                  </a:lnTo>
                  <a:lnTo>
                    <a:pt x="253720" y="135191"/>
                  </a:lnTo>
                  <a:lnTo>
                    <a:pt x="254101" y="138163"/>
                  </a:lnTo>
                  <a:lnTo>
                    <a:pt x="292950" y="184785"/>
                  </a:lnTo>
                  <a:lnTo>
                    <a:pt x="294970" y="185699"/>
                  </a:lnTo>
                  <a:lnTo>
                    <a:pt x="299212" y="185699"/>
                  </a:lnTo>
                  <a:lnTo>
                    <a:pt x="301218" y="184785"/>
                  </a:lnTo>
                  <a:lnTo>
                    <a:pt x="340067" y="138163"/>
                  </a:lnTo>
                  <a:lnTo>
                    <a:pt x="340461" y="135191"/>
                  </a:lnTo>
                  <a:lnTo>
                    <a:pt x="339293" y="132689"/>
                  </a:lnTo>
                  <a:lnTo>
                    <a:pt x="338099" y="130187"/>
                  </a:lnTo>
                  <a:lnTo>
                    <a:pt x="335584" y="128600"/>
                  </a:lnTo>
                  <a:lnTo>
                    <a:pt x="311645" y="128600"/>
                  </a:lnTo>
                  <a:lnTo>
                    <a:pt x="297780" y="87164"/>
                  </a:lnTo>
                  <a:lnTo>
                    <a:pt x="273581" y="51764"/>
                  </a:lnTo>
                  <a:lnTo>
                    <a:pt x="240862" y="24221"/>
                  </a:lnTo>
                  <a:lnTo>
                    <a:pt x="201438" y="6359"/>
                  </a:lnTo>
                  <a:lnTo>
                    <a:pt x="157124" y="0"/>
                  </a:lnTo>
                  <a:close/>
                </a:path>
              </a:pathLst>
            </a:custGeom>
            <a:solidFill>
              <a:srgbClr val="004461"/>
            </a:solidFill>
          </p:spPr>
          <p:txBody>
            <a:bodyPr wrap="square" lIns="0" tIns="0" rIns="0" bIns="0" rtlCol="0"/>
            <a:lstStyle/>
            <a:p>
              <a:endParaRPr/>
            </a:p>
          </p:txBody>
        </p:sp>
        <p:sp>
          <p:nvSpPr>
            <p:cNvPr id="10" name="object 10"/>
            <p:cNvSpPr/>
            <p:nvPr/>
          </p:nvSpPr>
          <p:spPr>
            <a:xfrm>
              <a:off x="6246729" y="3178059"/>
              <a:ext cx="340995" cy="314325"/>
            </a:xfrm>
            <a:custGeom>
              <a:avLst/>
              <a:gdLst/>
              <a:ahLst/>
              <a:cxnLst/>
              <a:rect l="l" t="t" r="r" b="b"/>
              <a:pathLst>
                <a:path w="340995" h="314325">
                  <a:moveTo>
                    <a:pt x="339293" y="132689"/>
                  </a:moveTo>
                  <a:lnTo>
                    <a:pt x="338099" y="130187"/>
                  </a:lnTo>
                  <a:lnTo>
                    <a:pt x="335584" y="128600"/>
                  </a:lnTo>
                  <a:lnTo>
                    <a:pt x="332803" y="128600"/>
                  </a:lnTo>
                  <a:lnTo>
                    <a:pt x="311645" y="128600"/>
                  </a:lnTo>
                  <a:lnTo>
                    <a:pt x="297780" y="87164"/>
                  </a:lnTo>
                  <a:lnTo>
                    <a:pt x="273581" y="51764"/>
                  </a:lnTo>
                  <a:lnTo>
                    <a:pt x="240862" y="24221"/>
                  </a:lnTo>
                  <a:lnTo>
                    <a:pt x="201438" y="6359"/>
                  </a:lnTo>
                  <a:lnTo>
                    <a:pt x="157124" y="0"/>
                  </a:lnTo>
                  <a:lnTo>
                    <a:pt x="107518" y="8024"/>
                  </a:lnTo>
                  <a:lnTo>
                    <a:pt x="64393" y="30359"/>
                  </a:lnTo>
                  <a:lnTo>
                    <a:pt x="30359" y="64393"/>
                  </a:lnTo>
                  <a:lnTo>
                    <a:pt x="8024" y="107518"/>
                  </a:lnTo>
                  <a:lnTo>
                    <a:pt x="0" y="157124"/>
                  </a:lnTo>
                  <a:lnTo>
                    <a:pt x="8024" y="206754"/>
                  </a:lnTo>
                  <a:lnTo>
                    <a:pt x="30359" y="249894"/>
                  </a:lnTo>
                  <a:lnTo>
                    <a:pt x="64393" y="283937"/>
                  </a:lnTo>
                  <a:lnTo>
                    <a:pt x="107518" y="306274"/>
                  </a:lnTo>
                  <a:lnTo>
                    <a:pt x="157124" y="314299"/>
                  </a:lnTo>
                  <a:lnTo>
                    <a:pt x="194332" y="310977"/>
                  </a:lnTo>
                  <a:lnTo>
                    <a:pt x="232341" y="295092"/>
                  </a:lnTo>
                  <a:lnTo>
                    <a:pt x="266772" y="269170"/>
                  </a:lnTo>
                  <a:lnTo>
                    <a:pt x="293243" y="235737"/>
                  </a:lnTo>
                  <a:lnTo>
                    <a:pt x="288010" y="216217"/>
                  </a:lnTo>
                  <a:lnTo>
                    <a:pt x="281165" y="212255"/>
                  </a:lnTo>
                  <a:lnTo>
                    <a:pt x="272440" y="214591"/>
                  </a:lnTo>
                  <a:lnTo>
                    <a:pt x="268516" y="221437"/>
                  </a:lnTo>
                  <a:lnTo>
                    <a:pt x="247866" y="248198"/>
                  </a:lnTo>
                  <a:lnTo>
                    <a:pt x="221378" y="268439"/>
                  </a:lnTo>
                  <a:lnTo>
                    <a:pt x="190611" y="281251"/>
                  </a:lnTo>
                  <a:lnTo>
                    <a:pt x="157124" y="285724"/>
                  </a:lnTo>
                  <a:lnTo>
                    <a:pt x="107136" y="275605"/>
                  </a:lnTo>
                  <a:lnTo>
                    <a:pt x="66270" y="248023"/>
                  </a:lnTo>
                  <a:lnTo>
                    <a:pt x="38693" y="207141"/>
                  </a:lnTo>
                  <a:lnTo>
                    <a:pt x="28575" y="157124"/>
                  </a:lnTo>
                  <a:lnTo>
                    <a:pt x="38693" y="107136"/>
                  </a:lnTo>
                  <a:lnTo>
                    <a:pt x="66270" y="66270"/>
                  </a:lnTo>
                  <a:lnTo>
                    <a:pt x="107136" y="38693"/>
                  </a:lnTo>
                  <a:lnTo>
                    <a:pt x="157124" y="28575"/>
                  </a:lnTo>
                  <a:lnTo>
                    <a:pt x="200631" y="36161"/>
                  </a:lnTo>
                  <a:lnTo>
                    <a:pt x="237777" y="57137"/>
                  </a:lnTo>
                  <a:lnTo>
                    <a:pt x="265914" y="88828"/>
                  </a:lnTo>
                  <a:lnTo>
                    <a:pt x="282397" y="128562"/>
                  </a:lnTo>
                  <a:lnTo>
                    <a:pt x="261378" y="128562"/>
                  </a:lnTo>
                  <a:lnTo>
                    <a:pt x="258978" y="128333"/>
                  </a:lnTo>
                  <a:lnTo>
                    <a:pt x="256082" y="130187"/>
                  </a:lnTo>
                  <a:lnTo>
                    <a:pt x="254914" y="132689"/>
                  </a:lnTo>
                  <a:lnTo>
                    <a:pt x="253720" y="135191"/>
                  </a:lnTo>
                  <a:lnTo>
                    <a:pt x="254101" y="138163"/>
                  </a:lnTo>
                  <a:lnTo>
                    <a:pt x="255917" y="140284"/>
                  </a:lnTo>
                  <a:lnTo>
                    <a:pt x="291617" y="183159"/>
                  </a:lnTo>
                  <a:lnTo>
                    <a:pt x="292950" y="184785"/>
                  </a:lnTo>
                  <a:lnTo>
                    <a:pt x="294970" y="185699"/>
                  </a:lnTo>
                  <a:lnTo>
                    <a:pt x="297091" y="185699"/>
                  </a:lnTo>
                  <a:lnTo>
                    <a:pt x="299212" y="185699"/>
                  </a:lnTo>
                  <a:lnTo>
                    <a:pt x="301218" y="184785"/>
                  </a:lnTo>
                  <a:lnTo>
                    <a:pt x="302564" y="183159"/>
                  </a:lnTo>
                  <a:lnTo>
                    <a:pt x="338302" y="140284"/>
                  </a:lnTo>
                  <a:lnTo>
                    <a:pt x="340067" y="138163"/>
                  </a:lnTo>
                  <a:lnTo>
                    <a:pt x="340461" y="135191"/>
                  </a:lnTo>
                  <a:lnTo>
                    <a:pt x="339293" y="132689"/>
                  </a:lnTo>
                  <a:close/>
                </a:path>
              </a:pathLst>
            </a:custGeom>
            <a:ln w="5359">
              <a:solidFill>
                <a:srgbClr val="004461"/>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6376210" y="3211084"/>
              <a:ext cx="114033" cy="180644"/>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993390">
              <a:lnSpc>
                <a:spcPct val="100000"/>
              </a:lnSpc>
              <a:spcBef>
                <a:spcPts val="100"/>
              </a:spcBef>
            </a:pPr>
            <a:r>
              <a:rPr spc="-10" dirty="0"/>
              <a:t>Reflection</a:t>
            </a:r>
          </a:p>
        </p:txBody>
      </p:sp>
      <p:sp>
        <p:nvSpPr>
          <p:cNvPr id="3" name="object 3"/>
          <p:cNvSpPr txBox="1"/>
          <p:nvPr/>
        </p:nvSpPr>
        <p:spPr>
          <a:xfrm>
            <a:off x="643406" y="2146030"/>
            <a:ext cx="7854315" cy="1374735"/>
          </a:xfrm>
          <a:prstGeom prst="rect">
            <a:avLst/>
          </a:prstGeom>
        </p:spPr>
        <p:txBody>
          <a:bodyPr vert="horz" wrap="square" lIns="0" tIns="12700" rIns="0" bIns="0" rtlCol="0">
            <a:spAutoFit/>
          </a:bodyPr>
          <a:lstStyle/>
          <a:p>
            <a:pPr marL="2540" algn="ctr">
              <a:lnSpc>
                <a:spcPct val="100000"/>
              </a:lnSpc>
              <a:spcBef>
                <a:spcPts val="100"/>
              </a:spcBef>
            </a:pPr>
            <a:r>
              <a:rPr sz="1600" dirty="0">
                <a:solidFill>
                  <a:srgbClr val="004461"/>
                </a:solidFill>
                <a:latin typeface="Arial"/>
                <a:cs typeface="Arial"/>
              </a:rPr>
              <a:t>How</a:t>
            </a:r>
            <a:r>
              <a:rPr sz="1600" spc="-10" dirty="0">
                <a:solidFill>
                  <a:srgbClr val="004461"/>
                </a:solidFill>
                <a:latin typeface="Arial"/>
                <a:cs typeface="Arial"/>
              </a:rPr>
              <a:t> </a:t>
            </a:r>
            <a:r>
              <a:rPr sz="1600" dirty="0">
                <a:solidFill>
                  <a:srgbClr val="004461"/>
                </a:solidFill>
                <a:latin typeface="Arial"/>
                <a:cs typeface="Arial"/>
              </a:rPr>
              <a:t>successful</a:t>
            </a:r>
            <a:r>
              <a:rPr sz="1600" spc="-5" dirty="0">
                <a:solidFill>
                  <a:srgbClr val="004461"/>
                </a:solidFill>
                <a:latin typeface="Arial"/>
                <a:cs typeface="Arial"/>
              </a:rPr>
              <a:t> </a:t>
            </a:r>
            <a:r>
              <a:rPr sz="1600" dirty="0">
                <a:solidFill>
                  <a:srgbClr val="004461"/>
                </a:solidFill>
                <a:latin typeface="Arial"/>
                <a:cs typeface="Arial"/>
              </a:rPr>
              <a:t>were</a:t>
            </a:r>
            <a:r>
              <a:rPr sz="1600" spc="-10" dirty="0">
                <a:solidFill>
                  <a:srgbClr val="004461"/>
                </a:solidFill>
                <a:latin typeface="Arial"/>
                <a:cs typeface="Arial"/>
              </a:rPr>
              <a:t> </a:t>
            </a:r>
            <a:r>
              <a:rPr sz="1600" dirty="0">
                <a:solidFill>
                  <a:srgbClr val="004461"/>
                </a:solidFill>
                <a:latin typeface="Arial"/>
                <a:cs typeface="Arial"/>
              </a:rPr>
              <a:t>you</a:t>
            </a:r>
            <a:r>
              <a:rPr sz="1600" spc="-5" dirty="0">
                <a:solidFill>
                  <a:srgbClr val="004461"/>
                </a:solidFill>
                <a:latin typeface="Arial"/>
                <a:cs typeface="Arial"/>
              </a:rPr>
              <a:t> </a:t>
            </a:r>
            <a:r>
              <a:rPr sz="1600" dirty="0">
                <a:solidFill>
                  <a:srgbClr val="004461"/>
                </a:solidFill>
                <a:latin typeface="Arial"/>
                <a:cs typeface="Arial"/>
              </a:rPr>
              <a:t>in</a:t>
            </a:r>
            <a:r>
              <a:rPr sz="1600" spc="-10" dirty="0">
                <a:solidFill>
                  <a:srgbClr val="004461"/>
                </a:solidFill>
                <a:latin typeface="Arial"/>
                <a:cs typeface="Arial"/>
              </a:rPr>
              <a:t> </a:t>
            </a:r>
            <a:r>
              <a:rPr sz="1600" dirty="0">
                <a:solidFill>
                  <a:srgbClr val="004461"/>
                </a:solidFill>
                <a:latin typeface="Arial"/>
                <a:cs typeface="Arial"/>
              </a:rPr>
              <a:t>stopping</a:t>
            </a:r>
            <a:r>
              <a:rPr sz="1600" spc="-5" dirty="0">
                <a:solidFill>
                  <a:srgbClr val="004461"/>
                </a:solidFill>
                <a:latin typeface="Arial"/>
                <a:cs typeface="Arial"/>
              </a:rPr>
              <a:t> </a:t>
            </a:r>
            <a:r>
              <a:rPr sz="1600" dirty="0">
                <a:solidFill>
                  <a:srgbClr val="004461"/>
                </a:solidFill>
                <a:latin typeface="Arial"/>
                <a:cs typeface="Arial"/>
              </a:rPr>
              <a:t>all</a:t>
            </a:r>
            <a:r>
              <a:rPr sz="1600" spc="-10" dirty="0">
                <a:solidFill>
                  <a:srgbClr val="004461"/>
                </a:solidFill>
                <a:latin typeface="Arial"/>
                <a:cs typeface="Arial"/>
              </a:rPr>
              <a:t> </a:t>
            </a:r>
            <a:r>
              <a:rPr sz="1600" dirty="0">
                <a:solidFill>
                  <a:srgbClr val="004461"/>
                </a:solidFill>
                <a:latin typeface="Arial"/>
                <a:cs typeface="Arial"/>
              </a:rPr>
              <a:t>the</a:t>
            </a:r>
            <a:r>
              <a:rPr sz="1600" spc="-5" dirty="0">
                <a:solidFill>
                  <a:srgbClr val="004461"/>
                </a:solidFill>
                <a:latin typeface="Arial"/>
                <a:cs typeface="Arial"/>
              </a:rPr>
              <a:t> </a:t>
            </a:r>
            <a:r>
              <a:rPr sz="1600" dirty="0">
                <a:solidFill>
                  <a:srgbClr val="004461"/>
                </a:solidFill>
                <a:latin typeface="Arial"/>
                <a:cs typeface="Arial"/>
              </a:rPr>
              <a:t>marbles</a:t>
            </a:r>
            <a:r>
              <a:rPr sz="1600" spc="-5" dirty="0">
                <a:solidFill>
                  <a:srgbClr val="004461"/>
                </a:solidFill>
                <a:latin typeface="Arial"/>
                <a:cs typeface="Arial"/>
              </a:rPr>
              <a:t> </a:t>
            </a:r>
            <a:r>
              <a:rPr sz="1600" dirty="0">
                <a:solidFill>
                  <a:srgbClr val="004461"/>
                </a:solidFill>
                <a:latin typeface="Arial"/>
                <a:cs typeface="Arial"/>
              </a:rPr>
              <a:t>rolling</a:t>
            </a:r>
            <a:r>
              <a:rPr sz="1600" spc="-5" dirty="0">
                <a:solidFill>
                  <a:srgbClr val="004461"/>
                </a:solidFill>
                <a:latin typeface="Arial"/>
                <a:cs typeface="Arial"/>
              </a:rPr>
              <a:t> </a:t>
            </a:r>
            <a:r>
              <a:rPr sz="1600" dirty="0">
                <a:solidFill>
                  <a:srgbClr val="004461"/>
                </a:solidFill>
                <a:latin typeface="Arial"/>
                <a:cs typeface="Arial"/>
              </a:rPr>
              <a:t>down</a:t>
            </a:r>
            <a:r>
              <a:rPr sz="1600" spc="-10" dirty="0">
                <a:solidFill>
                  <a:srgbClr val="004461"/>
                </a:solidFill>
                <a:latin typeface="Arial"/>
                <a:cs typeface="Arial"/>
              </a:rPr>
              <a:t> </a:t>
            </a:r>
            <a:r>
              <a:rPr sz="1600" dirty="0">
                <a:solidFill>
                  <a:srgbClr val="004461"/>
                </a:solidFill>
                <a:latin typeface="Arial"/>
                <a:cs typeface="Arial"/>
              </a:rPr>
              <a:t>the </a:t>
            </a:r>
            <a:r>
              <a:rPr sz="1600" spc="-10" dirty="0">
                <a:solidFill>
                  <a:srgbClr val="004461"/>
                </a:solidFill>
                <a:latin typeface="Arial"/>
                <a:cs typeface="Arial"/>
              </a:rPr>
              <a:t>ramp?</a:t>
            </a:r>
            <a:endParaRPr sz="1600" dirty="0">
              <a:latin typeface="Arial"/>
              <a:cs typeface="Arial"/>
            </a:endParaRPr>
          </a:p>
          <a:p>
            <a:pPr>
              <a:lnSpc>
                <a:spcPct val="100000"/>
              </a:lnSpc>
              <a:spcBef>
                <a:spcPts val="15"/>
              </a:spcBef>
            </a:pPr>
            <a:endParaRPr sz="2450" dirty="0">
              <a:latin typeface="Arial"/>
              <a:cs typeface="Arial"/>
            </a:endParaRPr>
          </a:p>
          <a:p>
            <a:pPr algn="ctr">
              <a:lnSpc>
                <a:spcPct val="100000"/>
              </a:lnSpc>
            </a:pPr>
            <a:r>
              <a:rPr sz="1600" spc="-10" dirty="0">
                <a:solidFill>
                  <a:srgbClr val="004461"/>
                </a:solidFill>
                <a:latin typeface="Arial"/>
                <a:cs typeface="Arial"/>
              </a:rPr>
              <a:t>Could</a:t>
            </a:r>
            <a:r>
              <a:rPr sz="1600" spc="-85" dirty="0">
                <a:solidFill>
                  <a:srgbClr val="004461"/>
                </a:solidFill>
                <a:latin typeface="Arial"/>
                <a:cs typeface="Arial"/>
              </a:rPr>
              <a:t> </a:t>
            </a:r>
            <a:r>
              <a:rPr sz="1600" dirty="0">
                <a:solidFill>
                  <a:srgbClr val="004461"/>
                </a:solidFill>
                <a:latin typeface="Arial"/>
                <a:cs typeface="Arial"/>
              </a:rPr>
              <a:t>you</a:t>
            </a:r>
            <a:r>
              <a:rPr sz="1600" spc="-75" dirty="0">
                <a:solidFill>
                  <a:srgbClr val="004461"/>
                </a:solidFill>
                <a:latin typeface="Arial"/>
                <a:cs typeface="Arial"/>
              </a:rPr>
              <a:t> </a:t>
            </a:r>
            <a:r>
              <a:rPr sz="1600" dirty="0">
                <a:solidFill>
                  <a:srgbClr val="004461"/>
                </a:solidFill>
                <a:latin typeface="Arial"/>
                <a:cs typeface="Arial"/>
              </a:rPr>
              <a:t>make</a:t>
            </a:r>
            <a:r>
              <a:rPr sz="1600" spc="-75" dirty="0">
                <a:solidFill>
                  <a:srgbClr val="004461"/>
                </a:solidFill>
                <a:latin typeface="Arial"/>
                <a:cs typeface="Arial"/>
              </a:rPr>
              <a:t> </a:t>
            </a:r>
            <a:r>
              <a:rPr sz="1600" dirty="0">
                <a:solidFill>
                  <a:srgbClr val="004461"/>
                </a:solidFill>
                <a:latin typeface="Arial"/>
                <a:cs typeface="Arial"/>
              </a:rPr>
              <a:t>any</a:t>
            </a:r>
            <a:r>
              <a:rPr sz="1600" spc="-75" dirty="0">
                <a:solidFill>
                  <a:srgbClr val="004461"/>
                </a:solidFill>
                <a:latin typeface="Arial"/>
                <a:cs typeface="Arial"/>
              </a:rPr>
              <a:t> </a:t>
            </a:r>
            <a:r>
              <a:rPr sz="1600" spc="-20" dirty="0">
                <a:solidFill>
                  <a:srgbClr val="004461"/>
                </a:solidFill>
                <a:latin typeface="Arial"/>
                <a:cs typeface="Arial"/>
              </a:rPr>
              <a:t>improvements</a:t>
            </a:r>
            <a:r>
              <a:rPr sz="1600" spc="-75" dirty="0">
                <a:solidFill>
                  <a:srgbClr val="004461"/>
                </a:solidFill>
                <a:latin typeface="Arial"/>
                <a:cs typeface="Arial"/>
              </a:rPr>
              <a:t> </a:t>
            </a:r>
            <a:r>
              <a:rPr sz="1600" dirty="0">
                <a:solidFill>
                  <a:srgbClr val="004461"/>
                </a:solidFill>
                <a:latin typeface="Arial"/>
                <a:cs typeface="Arial"/>
              </a:rPr>
              <a:t>to</a:t>
            </a:r>
            <a:r>
              <a:rPr sz="1600" spc="-75" dirty="0">
                <a:solidFill>
                  <a:srgbClr val="004461"/>
                </a:solidFill>
                <a:latin typeface="Arial"/>
                <a:cs typeface="Arial"/>
              </a:rPr>
              <a:t> </a:t>
            </a:r>
            <a:r>
              <a:rPr sz="1600" dirty="0">
                <a:solidFill>
                  <a:srgbClr val="004461"/>
                </a:solidFill>
                <a:latin typeface="Arial"/>
                <a:cs typeface="Arial"/>
              </a:rPr>
              <a:t>your</a:t>
            </a:r>
            <a:r>
              <a:rPr sz="1600" spc="-75" dirty="0">
                <a:solidFill>
                  <a:srgbClr val="004461"/>
                </a:solidFill>
                <a:latin typeface="Arial"/>
                <a:cs typeface="Arial"/>
              </a:rPr>
              <a:t> </a:t>
            </a:r>
            <a:r>
              <a:rPr sz="1600" spc="-10" dirty="0">
                <a:solidFill>
                  <a:srgbClr val="004461"/>
                </a:solidFill>
                <a:latin typeface="Arial"/>
                <a:cs typeface="Arial"/>
              </a:rPr>
              <a:t>design</a:t>
            </a:r>
            <a:r>
              <a:rPr sz="1600" spc="-75" dirty="0">
                <a:solidFill>
                  <a:srgbClr val="004461"/>
                </a:solidFill>
                <a:latin typeface="Arial"/>
                <a:cs typeface="Arial"/>
              </a:rPr>
              <a:t> </a:t>
            </a:r>
            <a:r>
              <a:rPr sz="1600" dirty="0">
                <a:solidFill>
                  <a:srgbClr val="004461"/>
                </a:solidFill>
                <a:latin typeface="Arial"/>
                <a:cs typeface="Arial"/>
              </a:rPr>
              <a:t>to</a:t>
            </a:r>
            <a:r>
              <a:rPr sz="1600" spc="-75" dirty="0">
                <a:solidFill>
                  <a:srgbClr val="004461"/>
                </a:solidFill>
                <a:latin typeface="Arial"/>
                <a:cs typeface="Arial"/>
              </a:rPr>
              <a:t> </a:t>
            </a:r>
            <a:r>
              <a:rPr sz="1600" dirty="0">
                <a:solidFill>
                  <a:srgbClr val="004461"/>
                </a:solidFill>
                <a:latin typeface="Arial"/>
                <a:cs typeface="Arial"/>
              </a:rPr>
              <a:t>slow</a:t>
            </a:r>
            <a:r>
              <a:rPr sz="1600" spc="-75" dirty="0">
                <a:solidFill>
                  <a:srgbClr val="004461"/>
                </a:solidFill>
                <a:latin typeface="Arial"/>
                <a:cs typeface="Arial"/>
              </a:rPr>
              <a:t> </a:t>
            </a:r>
            <a:r>
              <a:rPr sz="1600" dirty="0">
                <a:solidFill>
                  <a:srgbClr val="004461"/>
                </a:solidFill>
                <a:latin typeface="Arial"/>
                <a:cs typeface="Arial"/>
              </a:rPr>
              <a:t>the</a:t>
            </a:r>
            <a:r>
              <a:rPr sz="1600" spc="-75" dirty="0">
                <a:solidFill>
                  <a:srgbClr val="004461"/>
                </a:solidFill>
                <a:latin typeface="Arial"/>
                <a:cs typeface="Arial"/>
              </a:rPr>
              <a:t> </a:t>
            </a:r>
            <a:r>
              <a:rPr sz="1600" spc="-10" dirty="0">
                <a:solidFill>
                  <a:srgbClr val="004461"/>
                </a:solidFill>
                <a:latin typeface="Arial"/>
                <a:cs typeface="Arial"/>
              </a:rPr>
              <a:t>marbles</a:t>
            </a:r>
            <a:r>
              <a:rPr sz="1600" spc="-75" dirty="0">
                <a:solidFill>
                  <a:srgbClr val="004461"/>
                </a:solidFill>
                <a:latin typeface="Arial"/>
                <a:cs typeface="Arial"/>
              </a:rPr>
              <a:t> </a:t>
            </a:r>
            <a:r>
              <a:rPr sz="1600" dirty="0">
                <a:solidFill>
                  <a:srgbClr val="004461"/>
                </a:solidFill>
                <a:latin typeface="Arial"/>
                <a:cs typeface="Arial"/>
              </a:rPr>
              <a:t>down</a:t>
            </a:r>
            <a:r>
              <a:rPr sz="1600" spc="-75" dirty="0">
                <a:solidFill>
                  <a:srgbClr val="004461"/>
                </a:solidFill>
                <a:latin typeface="Arial"/>
                <a:cs typeface="Arial"/>
              </a:rPr>
              <a:t> </a:t>
            </a:r>
            <a:r>
              <a:rPr sz="1600" dirty="0">
                <a:solidFill>
                  <a:srgbClr val="004461"/>
                </a:solidFill>
                <a:latin typeface="Arial"/>
                <a:cs typeface="Arial"/>
              </a:rPr>
              <a:t>even</a:t>
            </a:r>
            <a:r>
              <a:rPr sz="1600" spc="-75" dirty="0">
                <a:solidFill>
                  <a:srgbClr val="004461"/>
                </a:solidFill>
                <a:latin typeface="Arial"/>
                <a:cs typeface="Arial"/>
              </a:rPr>
              <a:t> </a:t>
            </a:r>
            <a:r>
              <a:rPr sz="1600" spc="-10" dirty="0">
                <a:solidFill>
                  <a:srgbClr val="004461"/>
                </a:solidFill>
                <a:latin typeface="Arial"/>
                <a:cs typeface="Arial"/>
              </a:rPr>
              <a:t>more?</a:t>
            </a:r>
            <a:endParaRPr lang="en-GB" sz="1600" spc="-10" dirty="0">
              <a:solidFill>
                <a:srgbClr val="004461"/>
              </a:solidFill>
              <a:latin typeface="Arial"/>
              <a:cs typeface="Arial"/>
            </a:endParaRPr>
          </a:p>
          <a:p>
            <a:pPr algn="ctr">
              <a:lnSpc>
                <a:spcPct val="100000"/>
              </a:lnSpc>
            </a:pPr>
            <a:endParaRPr lang="en-GB" sz="1600" spc="-10" dirty="0">
              <a:solidFill>
                <a:srgbClr val="004461"/>
              </a:solidFill>
              <a:latin typeface="Arial"/>
              <a:cs typeface="Arial"/>
            </a:endParaRPr>
          </a:p>
          <a:p>
            <a:pPr algn="ctr">
              <a:lnSpc>
                <a:spcPct val="100000"/>
              </a:lnSpc>
            </a:pPr>
            <a:r>
              <a:rPr lang="en-GB" sz="1600" spc="-10" dirty="0">
                <a:solidFill>
                  <a:srgbClr val="004461"/>
                </a:solidFill>
                <a:latin typeface="Arial"/>
                <a:cs typeface="Arial"/>
              </a:rPr>
              <a:t>What work related skills have you used in this challenge?</a:t>
            </a:r>
            <a:endParaRPr sz="16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122045">
              <a:lnSpc>
                <a:spcPct val="100000"/>
              </a:lnSpc>
              <a:spcBef>
                <a:spcPts val="100"/>
              </a:spcBef>
            </a:pPr>
            <a:r>
              <a:rPr dirty="0"/>
              <a:t>Natural</a:t>
            </a:r>
            <a:r>
              <a:rPr spc="-15" dirty="0"/>
              <a:t> </a:t>
            </a:r>
            <a:r>
              <a:rPr lang="en-GB" spc="-15" dirty="0"/>
              <a:t>f</a:t>
            </a:r>
            <a:r>
              <a:rPr dirty="0" err="1"/>
              <a:t>lood</a:t>
            </a:r>
            <a:r>
              <a:rPr spc="-10" dirty="0"/>
              <a:t> </a:t>
            </a:r>
            <a:r>
              <a:rPr lang="en-GB" spc="-10" dirty="0"/>
              <a:t>m</a:t>
            </a:r>
            <a:r>
              <a:rPr dirty="0" err="1"/>
              <a:t>anagement</a:t>
            </a:r>
            <a:r>
              <a:rPr spc="-10" dirty="0"/>
              <a:t> systems</a:t>
            </a:r>
          </a:p>
        </p:txBody>
      </p:sp>
      <p:sp>
        <p:nvSpPr>
          <p:cNvPr id="3" name="object 3"/>
          <p:cNvSpPr txBox="1"/>
          <p:nvPr/>
        </p:nvSpPr>
        <p:spPr>
          <a:xfrm>
            <a:off x="359995" y="1733200"/>
            <a:ext cx="5567045" cy="2665473"/>
          </a:xfrm>
          <a:prstGeom prst="rect">
            <a:avLst/>
          </a:prstGeom>
        </p:spPr>
        <p:txBody>
          <a:bodyPr vert="horz" wrap="square" lIns="0" tIns="130175" rIns="0" bIns="0" rtlCol="0">
            <a:spAutoFit/>
          </a:bodyPr>
          <a:lstStyle/>
          <a:p>
            <a:pPr marL="12700">
              <a:lnSpc>
                <a:spcPct val="100000"/>
              </a:lnSpc>
              <a:spcBef>
                <a:spcPts val="1025"/>
              </a:spcBef>
            </a:pPr>
            <a:r>
              <a:rPr sz="1600" b="1" spc="-70" dirty="0">
                <a:solidFill>
                  <a:srgbClr val="004461"/>
                </a:solidFill>
                <a:latin typeface="Arial"/>
                <a:cs typeface="Arial"/>
              </a:rPr>
              <a:t>You</a:t>
            </a:r>
            <a:r>
              <a:rPr sz="1600" b="1" spc="-65" dirty="0">
                <a:solidFill>
                  <a:srgbClr val="004461"/>
                </a:solidFill>
                <a:latin typeface="Arial"/>
                <a:cs typeface="Arial"/>
              </a:rPr>
              <a:t> </a:t>
            </a:r>
            <a:r>
              <a:rPr sz="1600" b="1" spc="-20" dirty="0">
                <a:solidFill>
                  <a:srgbClr val="004461"/>
                </a:solidFill>
                <a:latin typeface="Arial"/>
                <a:cs typeface="Arial"/>
              </a:rPr>
              <a:t>have</a:t>
            </a:r>
            <a:r>
              <a:rPr sz="1600" b="1" spc="-85" dirty="0">
                <a:solidFill>
                  <a:srgbClr val="004461"/>
                </a:solidFill>
                <a:latin typeface="Arial"/>
                <a:cs typeface="Arial"/>
              </a:rPr>
              <a:t> </a:t>
            </a:r>
            <a:r>
              <a:rPr sz="1600" b="1" spc="-30" dirty="0">
                <a:solidFill>
                  <a:srgbClr val="004461"/>
                </a:solidFill>
                <a:latin typeface="Arial"/>
                <a:cs typeface="Arial"/>
              </a:rPr>
              <a:t>created</a:t>
            </a:r>
            <a:r>
              <a:rPr sz="1600" b="1" spc="-75" dirty="0">
                <a:solidFill>
                  <a:srgbClr val="004461"/>
                </a:solidFill>
                <a:latin typeface="Arial"/>
                <a:cs typeface="Arial"/>
              </a:rPr>
              <a:t> </a:t>
            </a:r>
            <a:r>
              <a:rPr sz="1600" b="1" spc="-25" dirty="0">
                <a:solidFill>
                  <a:srgbClr val="004461"/>
                </a:solidFill>
                <a:latin typeface="Arial"/>
                <a:cs typeface="Arial"/>
              </a:rPr>
              <a:t>model</a:t>
            </a:r>
            <a:r>
              <a:rPr sz="1600" b="1" spc="-70" dirty="0">
                <a:solidFill>
                  <a:srgbClr val="004461"/>
                </a:solidFill>
                <a:latin typeface="Arial"/>
                <a:cs typeface="Arial"/>
              </a:rPr>
              <a:t> </a:t>
            </a:r>
            <a:r>
              <a:rPr sz="1600" b="1" dirty="0">
                <a:solidFill>
                  <a:srgbClr val="004461"/>
                </a:solidFill>
                <a:latin typeface="Arial"/>
                <a:cs typeface="Arial"/>
              </a:rPr>
              <a:t>of</a:t>
            </a:r>
            <a:r>
              <a:rPr sz="1600" b="1" spc="-75" dirty="0">
                <a:solidFill>
                  <a:srgbClr val="004461"/>
                </a:solidFill>
                <a:latin typeface="Arial"/>
                <a:cs typeface="Arial"/>
              </a:rPr>
              <a:t> </a:t>
            </a:r>
            <a:r>
              <a:rPr sz="1600" b="1" dirty="0">
                <a:solidFill>
                  <a:srgbClr val="004461"/>
                </a:solidFill>
                <a:latin typeface="Arial"/>
                <a:cs typeface="Arial"/>
              </a:rPr>
              <a:t>a</a:t>
            </a:r>
            <a:r>
              <a:rPr sz="1600" b="1" spc="-75" dirty="0">
                <a:solidFill>
                  <a:srgbClr val="004461"/>
                </a:solidFill>
                <a:latin typeface="Arial"/>
                <a:cs typeface="Arial"/>
              </a:rPr>
              <a:t> </a:t>
            </a:r>
            <a:r>
              <a:rPr lang="en-GB" sz="1600" b="1" spc="-30" dirty="0">
                <a:solidFill>
                  <a:srgbClr val="004461"/>
                </a:solidFill>
                <a:latin typeface="Arial"/>
                <a:cs typeface="Arial"/>
              </a:rPr>
              <a:t>n</a:t>
            </a:r>
            <a:r>
              <a:rPr sz="1600" b="1" spc="-30" dirty="0" err="1">
                <a:solidFill>
                  <a:srgbClr val="004461"/>
                </a:solidFill>
                <a:latin typeface="Arial"/>
                <a:cs typeface="Arial"/>
              </a:rPr>
              <a:t>atural</a:t>
            </a:r>
            <a:r>
              <a:rPr sz="1600" b="1" spc="-75" dirty="0">
                <a:solidFill>
                  <a:srgbClr val="004461"/>
                </a:solidFill>
                <a:latin typeface="Arial"/>
                <a:cs typeface="Arial"/>
              </a:rPr>
              <a:t> </a:t>
            </a:r>
            <a:r>
              <a:rPr lang="en-GB" sz="1600" b="1" spc="-25" dirty="0">
                <a:solidFill>
                  <a:srgbClr val="004461"/>
                </a:solidFill>
                <a:latin typeface="Arial"/>
                <a:cs typeface="Arial"/>
              </a:rPr>
              <a:t>f</a:t>
            </a:r>
            <a:r>
              <a:rPr sz="1600" b="1" spc="-25" dirty="0" err="1">
                <a:solidFill>
                  <a:srgbClr val="004461"/>
                </a:solidFill>
                <a:latin typeface="Arial"/>
                <a:cs typeface="Arial"/>
              </a:rPr>
              <a:t>lood</a:t>
            </a:r>
            <a:r>
              <a:rPr sz="1600" b="1" spc="-70" dirty="0">
                <a:solidFill>
                  <a:srgbClr val="004461"/>
                </a:solidFill>
                <a:latin typeface="Arial"/>
                <a:cs typeface="Arial"/>
              </a:rPr>
              <a:t> </a:t>
            </a:r>
            <a:r>
              <a:rPr lang="en-GB" sz="1600" b="1" spc="-10" dirty="0">
                <a:solidFill>
                  <a:srgbClr val="004461"/>
                </a:solidFill>
                <a:latin typeface="Arial"/>
                <a:cs typeface="Arial"/>
              </a:rPr>
              <a:t>m</a:t>
            </a:r>
            <a:r>
              <a:rPr sz="1600" b="1" spc="-10" dirty="0" err="1">
                <a:solidFill>
                  <a:srgbClr val="004461"/>
                </a:solidFill>
                <a:latin typeface="Arial"/>
                <a:cs typeface="Arial"/>
              </a:rPr>
              <a:t>anagement</a:t>
            </a:r>
            <a:endParaRPr sz="1600" dirty="0">
              <a:latin typeface="Arial"/>
              <a:cs typeface="Arial"/>
            </a:endParaRPr>
          </a:p>
          <a:p>
            <a:pPr marL="241300" marR="5080" indent="-229235">
              <a:lnSpc>
                <a:spcPct val="100000"/>
              </a:lnSpc>
              <a:spcBef>
                <a:spcPts val="810"/>
              </a:spcBef>
              <a:buChar char="•"/>
              <a:tabLst>
                <a:tab pos="240665" algn="l"/>
                <a:tab pos="241935" algn="l"/>
              </a:tabLst>
            </a:pPr>
            <a:r>
              <a:rPr sz="1400" spc="-10" dirty="0">
                <a:solidFill>
                  <a:srgbClr val="004461"/>
                </a:solidFill>
                <a:latin typeface="Arial"/>
                <a:cs typeface="Arial"/>
              </a:rPr>
              <a:t>Natural</a:t>
            </a:r>
            <a:r>
              <a:rPr sz="1400" spc="-75" dirty="0">
                <a:solidFill>
                  <a:srgbClr val="004461"/>
                </a:solidFill>
                <a:latin typeface="Arial"/>
                <a:cs typeface="Arial"/>
              </a:rPr>
              <a:t> </a:t>
            </a:r>
            <a:r>
              <a:rPr lang="en-GB" sz="1400" spc="-75" dirty="0">
                <a:solidFill>
                  <a:srgbClr val="004461"/>
                </a:solidFill>
                <a:latin typeface="Arial"/>
                <a:cs typeface="Arial"/>
              </a:rPr>
              <a:t>f</a:t>
            </a:r>
            <a:r>
              <a:rPr sz="1400" dirty="0" err="1">
                <a:solidFill>
                  <a:srgbClr val="004461"/>
                </a:solidFill>
                <a:latin typeface="Arial"/>
                <a:cs typeface="Arial"/>
              </a:rPr>
              <a:t>lood</a:t>
            </a:r>
            <a:r>
              <a:rPr sz="1400" spc="-65" dirty="0">
                <a:solidFill>
                  <a:srgbClr val="004461"/>
                </a:solidFill>
                <a:latin typeface="Arial"/>
                <a:cs typeface="Arial"/>
              </a:rPr>
              <a:t> </a:t>
            </a:r>
            <a:r>
              <a:rPr lang="en-GB" sz="1400" spc="-10" dirty="0">
                <a:solidFill>
                  <a:srgbClr val="004461"/>
                </a:solidFill>
                <a:latin typeface="Arial"/>
                <a:cs typeface="Arial"/>
              </a:rPr>
              <a:t>m</a:t>
            </a:r>
            <a:r>
              <a:rPr sz="1400" spc="-10" dirty="0" err="1">
                <a:solidFill>
                  <a:srgbClr val="004461"/>
                </a:solidFill>
                <a:latin typeface="Arial"/>
                <a:cs typeface="Arial"/>
              </a:rPr>
              <a:t>anagement</a:t>
            </a:r>
            <a:r>
              <a:rPr sz="1400" spc="-65" dirty="0">
                <a:solidFill>
                  <a:srgbClr val="004461"/>
                </a:solidFill>
                <a:latin typeface="Arial"/>
                <a:cs typeface="Arial"/>
              </a:rPr>
              <a:t> </a:t>
            </a:r>
            <a:r>
              <a:rPr sz="1400" spc="-10" dirty="0">
                <a:solidFill>
                  <a:srgbClr val="004461"/>
                </a:solidFill>
                <a:latin typeface="Arial"/>
                <a:cs typeface="Arial"/>
              </a:rPr>
              <a:t>systems</a:t>
            </a:r>
            <a:r>
              <a:rPr sz="1400" spc="-65" dirty="0">
                <a:solidFill>
                  <a:srgbClr val="004461"/>
                </a:solidFill>
                <a:latin typeface="Arial"/>
                <a:cs typeface="Arial"/>
              </a:rPr>
              <a:t> </a:t>
            </a:r>
            <a:r>
              <a:rPr sz="1400" dirty="0">
                <a:solidFill>
                  <a:srgbClr val="004461"/>
                </a:solidFill>
                <a:latin typeface="Arial"/>
                <a:cs typeface="Arial"/>
              </a:rPr>
              <a:t>hold</a:t>
            </a:r>
            <a:r>
              <a:rPr sz="1400" spc="-65" dirty="0">
                <a:solidFill>
                  <a:srgbClr val="004461"/>
                </a:solidFill>
                <a:latin typeface="Arial"/>
                <a:cs typeface="Arial"/>
              </a:rPr>
              <a:t> </a:t>
            </a:r>
            <a:r>
              <a:rPr sz="1400" dirty="0">
                <a:solidFill>
                  <a:srgbClr val="004461"/>
                </a:solidFill>
                <a:latin typeface="Arial"/>
                <a:cs typeface="Arial"/>
              </a:rPr>
              <a:t>back</a:t>
            </a:r>
            <a:r>
              <a:rPr sz="1400" spc="-65" dirty="0">
                <a:solidFill>
                  <a:srgbClr val="004461"/>
                </a:solidFill>
                <a:latin typeface="Arial"/>
                <a:cs typeface="Arial"/>
              </a:rPr>
              <a:t> </a:t>
            </a:r>
            <a:r>
              <a:rPr sz="1400" dirty="0">
                <a:solidFill>
                  <a:srgbClr val="004461"/>
                </a:solidFill>
                <a:latin typeface="Arial"/>
                <a:cs typeface="Arial"/>
              </a:rPr>
              <a:t>or</a:t>
            </a:r>
            <a:r>
              <a:rPr sz="1400" spc="-65" dirty="0">
                <a:solidFill>
                  <a:srgbClr val="004461"/>
                </a:solidFill>
                <a:latin typeface="Arial"/>
                <a:cs typeface="Arial"/>
              </a:rPr>
              <a:t> </a:t>
            </a:r>
            <a:r>
              <a:rPr sz="1400" dirty="0">
                <a:solidFill>
                  <a:srgbClr val="004461"/>
                </a:solidFill>
                <a:latin typeface="Arial"/>
                <a:cs typeface="Arial"/>
              </a:rPr>
              <a:t>slow</a:t>
            </a:r>
            <a:r>
              <a:rPr sz="1400" spc="-65" dirty="0">
                <a:solidFill>
                  <a:srgbClr val="004461"/>
                </a:solidFill>
                <a:latin typeface="Arial"/>
                <a:cs typeface="Arial"/>
              </a:rPr>
              <a:t> </a:t>
            </a:r>
            <a:r>
              <a:rPr sz="1400" spc="-10" dirty="0">
                <a:solidFill>
                  <a:srgbClr val="004461"/>
                </a:solidFill>
                <a:latin typeface="Arial"/>
                <a:cs typeface="Arial"/>
              </a:rPr>
              <a:t>rainwater</a:t>
            </a:r>
            <a:r>
              <a:rPr sz="1400" spc="-65" dirty="0">
                <a:solidFill>
                  <a:srgbClr val="004461"/>
                </a:solidFill>
                <a:latin typeface="Arial"/>
                <a:cs typeface="Arial"/>
              </a:rPr>
              <a:t> </a:t>
            </a:r>
            <a:r>
              <a:rPr sz="1400" spc="-20" dirty="0">
                <a:solidFill>
                  <a:srgbClr val="004461"/>
                </a:solidFill>
                <a:latin typeface="Arial"/>
                <a:cs typeface="Arial"/>
              </a:rPr>
              <a:t>flow </a:t>
            </a:r>
            <a:r>
              <a:rPr sz="1400" dirty="0">
                <a:solidFill>
                  <a:srgbClr val="004461"/>
                </a:solidFill>
                <a:latin typeface="Arial"/>
                <a:cs typeface="Arial"/>
              </a:rPr>
              <a:t>to</a:t>
            </a:r>
            <a:r>
              <a:rPr sz="1400" spc="-55" dirty="0">
                <a:solidFill>
                  <a:srgbClr val="004461"/>
                </a:solidFill>
                <a:latin typeface="Arial"/>
                <a:cs typeface="Arial"/>
              </a:rPr>
              <a:t> </a:t>
            </a:r>
            <a:r>
              <a:rPr sz="1400" spc="-10" dirty="0">
                <a:solidFill>
                  <a:srgbClr val="004461"/>
                </a:solidFill>
                <a:latin typeface="Arial"/>
                <a:cs typeface="Arial"/>
              </a:rPr>
              <a:t>reduce</a:t>
            </a:r>
            <a:r>
              <a:rPr sz="1400" spc="-55" dirty="0">
                <a:solidFill>
                  <a:srgbClr val="004461"/>
                </a:solidFill>
                <a:latin typeface="Arial"/>
                <a:cs typeface="Arial"/>
              </a:rPr>
              <a:t> </a:t>
            </a:r>
            <a:r>
              <a:rPr sz="1400" dirty="0">
                <a:solidFill>
                  <a:srgbClr val="004461"/>
                </a:solidFill>
                <a:latin typeface="Arial"/>
                <a:cs typeface="Arial"/>
              </a:rPr>
              <a:t>the</a:t>
            </a:r>
            <a:r>
              <a:rPr sz="1400" spc="-55" dirty="0">
                <a:solidFill>
                  <a:srgbClr val="004461"/>
                </a:solidFill>
                <a:latin typeface="Arial"/>
                <a:cs typeface="Arial"/>
              </a:rPr>
              <a:t> </a:t>
            </a:r>
            <a:r>
              <a:rPr sz="1400" dirty="0">
                <a:solidFill>
                  <a:srgbClr val="004461"/>
                </a:solidFill>
                <a:latin typeface="Arial"/>
                <a:cs typeface="Arial"/>
              </a:rPr>
              <a:t>risk</a:t>
            </a:r>
            <a:r>
              <a:rPr sz="1400" spc="-55" dirty="0">
                <a:solidFill>
                  <a:srgbClr val="004461"/>
                </a:solidFill>
                <a:latin typeface="Arial"/>
                <a:cs typeface="Arial"/>
              </a:rPr>
              <a:t> </a:t>
            </a:r>
            <a:r>
              <a:rPr sz="1400" dirty="0">
                <a:solidFill>
                  <a:srgbClr val="004461"/>
                </a:solidFill>
                <a:latin typeface="Arial"/>
                <a:cs typeface="Arial"/>
              </a:rPr>
              <a:t>of</a:t>
            </a:r>
            <a:r>
              <a:rPr sz="1400" spc="-50" dirty="0">
                <a:solidFill>
                  <a:srgbClr val="004461"/>
                </a:solidFill>
                <a:latin typeface="Arial"/>
                <a:cs typeface="Arial"/>
              </a:rPr>
              <a:t> </a:t>
            </a:r>
            <a:r>
              <a:rPr sz="1400" spc="-10" dirty="0">
                <a:solidFill>
                  <a:srgbClr val="004461"/>
                </a:solidFill>
                <a:latin typeface="Arial"/>
                <a:cs typeface="Arial"/>
              </a:rPr>
              <a:t>flooding.</a:t>
            </a:r>
            <a:endParaRPr sz="1400" dirty="0">
              <a:latin typeface="Arial"/>
              <a:cs typeface="Arial"/>
            </a:endParaRPr>
          </a:p>
          <a:p>
            <a:pPr marL="241300" indent="-229235">
              <a:lnSpc>
                <a:spcPct val="100000"/>
              </a:lnSpc>
              <a:spcBef>
                <a:spcPts val="850"/>
              </a:spcBef>
              <a:buChar char="•"/>
              <a:tabLst>
                <a:tab pos="240665" algn="l"/>
                <a:tab pos="241935" algn="l"/>
              </a:tabLst>
            </a:pPr>
            <a:r>
              <a:rPr sz="1400" spc="-45" dirty="0">
                <a:solidFill>
                  <a:srgbClr val="004461"/>
                </a:solidFill>
                <a:latin typeface="Arial"/>
                <a:cs typeface="Arial"/>
              </a:rPr>
              <a:t>Your</a:t>
            </a:r>
            <a:r>
              <a:rPr sz="1400" spc="-60" dirty="0">
                <a:solidFill>
                  <a:srgbClr val="004461"/>
                </a:solidFill>
                <a:latin typeface="Arial"/>
                <a:cs typeface="Arial"/>
              </a:rPr>
              <a:t> </a:t>
            </a:r>
            <a:r>
              <a:rPr sz="1400" spc="-10" dirty="0">
                <a:solidFill>
                  <a:srgbClr val="004461"/>
                </a:solidFill>
                <a:latin typeface="Arial"/>
                <a:cs typeface="Arial"/>
              </a:rPr>
              <a:t>marbles</a:t>
            </a:r>
            <a:r>
              <a:rPr sz="1400" spc="-50" dirty="0">
                <a:solidFill>
                  <a:srgbClr val="004461"/>
                </a:solidFill>
                <a:latin typeface="Arial"/>
                <a:cs typeface="Arial"/>
              </a:rPr>
              <a:t> </a:t>
            </a:r>
            <a:r>
              <a:rPr sz="1400" spc="-10" dirty="0">
                <a:solidFill>
                  <a:srgbClr val="004461"/>
                </a:solidFill>
                <a:latin typeface="Arial"/>
                <a:cs typeface="Arial"/>
              </a:rPr>
              <a:t>represented</a:t>
            </a:r>
            <a:r>
              <a:rPr sz="1400" spc="-45" dirty="0">
                <a:solidFill>
                  <a:srgbClr val="004461"/>
                </a:solidFill>
                <a:latin typeface="Arial"/>
                <a:cs typeface="Arial"/>
              </a:rPr>
              <a:t> </a:t>
            </a:r>
            <a:r>
              <a:rPr sz="1400" spc="-10" dirty="0">
                <a:solidFill>
                  <a:srgbClr val="004461"/>
                </a:solidFill>
                <a:latin typeface="Arial"/>
                <a:cs typeface="Arial"/>
              </a:rPr>
              <a:t>rainwater.</a:t>
            </a:r>
            <a:endParaRPr sz="1400" dirty="0">
              <a:latin typeface="Arial"/>
              <a:cs typeface="Arial"/>
            </a:endParaRPr>
          </a:p>
          <a:p>
            <a:pPr marL="241300" marR="166370" indent="-229235">
              <a:lnSpc>
                <a:spcPct val="100000"/>
              </a:lnSpc>
              <a:spcBef>
                <a:spcPts val="850"/>
              </a:spcBef>
              <a:buChar char="•"/>
              <a:tabLst>
                <a:tab pos="240665" algn="l"/>
                <a:tab pos="241935" algn="l"/>
              </a:tabLst>
            </a:pPr>
            <a:r>
              <a:rPr sz="1400" dirty="0">
                <a:solidFill>
                  <a:srgbClr val="004461"/>
                </a:solidFill>
                <a:latin typeface="Arial"/>
                <a:cs typeface="Arial"/>
              </a:rPr>
              <a:t>The</a:t>
            </a:r>
            <a:r>
              <a:rPr sz="1400" spc="-80" dirty="0">
                <a:solidFill>
                  <a:srgbClr val="004461"/>
                </a:solidFill>
                <a:latin typeface="Arial"/>
                <a:cs typeface="Arial"/>
              </a:rPr>
              <a:t> </a:t>
            </a:r>
            <a:r>
              <a:rPr sz="1400" spc="-10" dirty="0">
                <a:solidFill>
                  <a:srgbClr val="004461"/>
                </a:solidFill>
                <a:latin typeface="Arial"/>
                <a:cs typeface="Arial"/>
              </a:rPr>
              <a:t>materials</a:t>
            </a:r>
            <a:r>
              <a:rPr sz="1400" spc="-65" dirty="0">
                <a:solidFill>
                  <a:srgbClr val="004461"/>
                </a:solidFill>
                <a:latin typeface="Arial"/>
                <a:cs typeface="Arial"/>
              </a:rPr>
              <a:t> </a:t>
            </a:r>
            <a:r>
              <a:rPr sz="1400" dirty="0">
                <a:solidFill>
                  <a:srgbClr val="004461"/>
                </a:solidFill>
                <a:latin typeface="Arial"/>
                <a:cs typeface="Arial"/>
              </a:rPr>
              <a:t>you</a:t>
            </a:r>
            <a:r>
              <a:rPr sz="1400" spc="-65" dirty="0">
                <a:solidFill>
                  <a:srgbClr val="004461"/>
                </a:solidFill>
                <a:latin typeface="Arial"/>
                <a:cs typeface="Arial"/>
              </a:rPr>
              <a:t> </a:t>
            </a:r>
            <a:r>
              <a:rPr sz="1400" dirty="0">
                <a:solidFill>
                  <a:srgbClr val="004461"/>
                </a:solidFill>
                <a:latin typeface="Arial"/>
                <a:cs typeface="Arial"/>
              </a:rPr>
              <a:t>used</a:t>
            </a:r>
            <a:r>
              <a:rPr sz="1400" spc="-65" dirty="0">
                <a:solidFill>
                  <a:srgbClr val="004461"/>
                </a:solidFill>
                <a:latin typeface="Arial"/>
                <a:cs typeface="Arial"/>
              </a:rPr>
              <a:t> </a:t>
            </a:r>
            <a:r>
              <a:rPr sz="1400" dirty="0">
                <a:solidFill>
                  <a:srgbClr val="004461"/>
                </a:solidFill>
                <a:latin typeface="Arial"/>
                <a:cs typeface="Arial"/>
              </a:rPr>
              <a:t>on</a:t>
            </a:r>
            <a:r>
              <a:rPr sz="1400" spc="-65" dirty="0">
                <a:solidFill>
                  <a:srgbClr val="004461"/>
                </a:solidFill>
                <a:latin typeface="Arial"/>
                <a:cs typeface="Arial"/>
              </a:rPr>
              <a:t> </a:t>
            </a:r>
            <a:r>
              <a:rPr sz="1400" dirty="0">
                <a:solidFill>
                  <a:srgbClr val="004461"/>
                </a:solidFill>
                <a:latin typeface="Arial"/>
                <a:cs typeface="Arial"/>
              </a:rPr>
              <a:t>the</a:t>
            </a:r>
            <a:r>
              <a:rPr sz="1400" spc="-65" dirty="0">
                <a:solidFill>
                  <a:srgbClr val="004461"/>
                </a:solidFill>
                <a:latin typeface="Arial"/>
                <a:cs typeface="Arial"/>
              </a:rPr>
              <a:t> </a:t>
            </a:r>
            <a:r>
              <a:rPr sz="1400" dirty="0">
                <a:solidFill>
                  <a:srgbClr val="004461"/>
                </a:solidFill>
                <a:latin typeface="Arial"/>
                <a:cs typeface="Arial"/>
              </a:rPr>
              <a:t>ramp</a:t>
            </a:r>
            <a:r>
              <a:rPr sz="1400" spc="-65" dirty="0">
                <a:solidFill>
                  <a:srgbClr val="004461"/>
                </a:solidFill>
                <a:latin typeface="Arial"/>
                <a:cs typeface="Arial"/>
              </a:rPr>
              <a:t> </a:t>
            </a:r>
            <a:r>
              <a:rPr sz="1400" spc="-10" dirty="0">
                <a:solidFill>
                  <a:srgbClr val="004461"/>
                </a:solidFill>
                <a:latin typeface="Arial"/>
                <a:cs typeface="Arial"/>
              </a:rPr>
              <a:t>represented</a:t>
            </a:r>
            <a:r>
              <a:rPr sz="1400" spc="-65" dirty="0">
                <a:solidFill>
                  <a:srgbClr val="004461"/>
                </a:solidFill>
                <a:latin typeface="Arial"/>
                <a:cs typeface="Arial"/>
              </a:rPr>
              <a:t> </a:t>
            </a:r>
            <a:r>
              <a:rPr sz="1400" spc="-10" dirty="0">
                <a:solidFill>
                  <a:srgbClr val="004461"/>
                </a:solidFill>
                <a:latin typeface="Arial"/>
                <a:cs typeface="Arial"/>
              </a:rPr>
              <a:t>different</a:t>
            </a:r>
            <a:r>
              <a:rPr sz="1400" spc="-65" dirty="0">
                <a:solidFill>
                  <a:srgbClr val="004461"/>
                </a:solidFill>
                <a:latin typeface="Arial"/>
                <a:cs typeface="Arial"/>
              </a:rPr>
              <a:t> </a:t>
            </a:r>
            <a:r>
              <a:rPr sz="1400" spc="-10" dirty="0">
                <a:solidFill>
                  <a:srgbClr val="004461"/>
                </a:solidFill>
                <a:latin typeface="Arial"/>
                <a:cs typeface="Arial"/>
              </a:rPr>
              <a:t>methods </a:t>
            </a:r>
            <a:r>
              <a:rPr sz="1400" dirty="0">
                <a:solidFill>
                  <a:srgbClr val="004461"/>
                </a:solidFill>
                <a:latin typeface="Arial"/>
                <a:cs typeface="Arial"/>
              </a:rPr>
              <a:t>to</a:t>
            </a:r>
            <a:r>
              <a:rPr sz="1400" spc="-75" dirty="0">
                <a:solidFill>
                  <a:srgbClr val="004461"/>
                </a:solidFill>
                <a:latin typeface="Arial"/>
                <a:cs typeface="Arial"/>
              </a:rPr>
              <a:t> </a:t>
            </a:r>
            <a:r>
              <a:rPr sz="1400" dirty="0">
                <a:solidFill>
                  <a:srgbClr val="004461"/>
                </a:solidFill>
                <a:latin typeface="Arial"/>
                <a:cs typeface="Arial"/>
              </a:rPr>
              <a:t>slow</a:t>
            </a:r>
            <a:r>
              <a:rPr sz="1400" spc="-60" dirty="0">
                <a:solidFill>
                  <a:srgbClr val="004461"/>
                </a:solidFill>
                <a:latin typeface="Arial"/>
                <a:cs typeface="Arial"/>
              </a:rPr>
              <a:t> </a:t>
            </a:r>
            <a:r>
              <a:rPr sz="1400" dirty="0">
                <a:solidFill>
                  <a:srgbClr val="004461"/>
                </a:solidFill>
                <a:latin typeface="Arial"/>
                <a:cs typeface="Arial"/>
              </a:rPr>
              <a:t>the</a:t>
            </a:r>
            <a:r>
              <a:rPr sz="1400" spc="-65" dirty="0">
                <a:solidFill>
                  <a:srgbClr val="004461"/>
                </a:solidFill>
                <a:latin typeface="Arial"/>
                <a:cs typeface="Arial"/>
              </a:rPr>
              <a:t> </a:t>
            </a:r>
            <a:r>
              <a:rPr sz="1400" dirty="0">
                <a:solidFill>
                  <a:srgbClr val="004461"/>
                </a:solidFill>
                <a:latin typeface="Arial"/>
                <a:cs typeface="Arial"/>
              </a:rPr>
              <a:t>flow</a:t>
            </a:r>
            <a:r>
              <a:rPr sz="1400" spc="-60" dirty="0">
                <a:solidFill>
                  <a:srgbClr val="004461"/>
                </a:solidFill>
                <a:latin typeface="Arial"/>
                <a:cs typeface="Arial"/>
              </a:rPr>
              <a:t> </a:t>
            </a:r>
            <a:r>
              <a:rPr sz="1400" dirty="0">
                <a:solidFill>
                  <a:srgbClr val="004461"/>
                </a:solidFill>
                <a:latin typeface="Arial"/>
                <a:cs typeface="Arial"/>
              </a:rPr>
              <a:t>of</a:t>
            </a:r>
            <a:r>
              <a:rPr sz="1400" spc="-60" dirty="0">
                <a:solidFill>
                  <a:srgbClr val="004461"/>
                </a:solidFill>
                <a:latin typeface="Arial"/>
                <a:cs typeface="Arial"/>
              </a:rPr>
              <a:t> </a:t>
            </a:r>
            <a:r>
              <a:rPr sz="1400" dirty="0">
                <a:solidFill>
                  <a:srgbClr val="004461"/>
                </a:solidFill>
                <a:latin typeface="Arial"/>
                <a:cs typeface="Arial"/>
              </a:rPr>
              <a:t>water</a:t>
            </a:r>
            <a:r>
              <a:rPr sz="1400" spc="-65" dirty="0">
                <a:solidFill>
                  <a:srgbClr val="004461"/>
                </a:solidFill>
                <a:latin typeface="Arial"/>
                <a:cs typeface="Arial"/>
              </a:rPr>
              <a:t> </a:t>
            </a:r>
            <a:r>
              <a:rPr sz="1400" dirty="0">
                <a:solidFill>
                  <a:srgbClr val="004461"/>
                </a:solidFill>
                <a:latin typeface="Arial"/>
                <a:cs typeface="Arial"/>
              </a:rPr>
              <a:t>down</a:t>
            </a:r>
            <a:r>
              <a:rPr sz="1400" spc="-60" dirty="0">
                <a:solidFill>
                  <a:srgbClr val="004461"/>
                </a:solidFill>
                <a:latin typeface="Arial"/>
                <a:cs typeface="Arial"/>
              </a:rPr>
              <a:t> </a:t>
            </a:r>
            <a:r>
              <a:rPr sz="1400" dirty="0">
                <a:solidFill>
                  <a:srgbClr val="004461"/>
                </a:solidFill>
                <a:latin typeface="Arial"/>
                <a:cs typeface="Arial"/>
              </a:rPr>
              <a:t>a</a:t>
            </a:r>
            <a:r>
              <a:rPr sz="1400" spc="-60" dirty="0">
                <a:solidFill>
                  <a:srgbClr val="004461"/>
                </a:solidFill>
                <a:latin typeface="Arial"/>
                <a:cs typeface="Arial"/>
              </a:rPr>
              <a:t> </a:t>
            </a:r>
            <a:r>
              <a:rPr sz="1400" spc="-10" dirty="0">
                <a:solidFill>
                  <a:srgbClr val="004461"/>
                </a:solidFill>
                <a:latin typeface="Arial"/>
                <a:cs typeface="Arial"/>
              </a:rPr>
              <a:t>hillside.</a:t>
            </a:r>
            <a:endParaRPr sz="1400" dirty="0">
              <a:latin typeface="Arial"/>
              <a:cs typeface="Arial"/>
            </a:endParaRPr>
          </a:p>
          <a:p>
            <a:pPr marL="241300" indent="-229235">
              <a:lnSpc>
                <a:spcPct val="100000"/>
              </a:lnSpc>
              <a:spcBef>
                <a:spcPts val="850"/>
              </a:spcBef>
              <a:buChar char="•"/>
              <a:tabLst>
                <a:tab pos="240665" algn="l"/>
                <a:tab pos="241935" algn="l"/>
              </a:tabLst>
            </a:pPr>
            <a:r>
              <a:rPr sz="1400" dirty="0">
                <a:solidFill>
                  <a:srgbClr val="004461"/>
                </a:solidFill>
                <a:latin typeface="Arial"/>
                <a:cs typeface="Arial"/>
              </a:rPr>
              <a:t>How</a:t>
            </a:r>
            <a:r>
              <a:rPr sz="1400" spc="-75" dirty="0">
                <a:solidFill>
                  <a:srgbClr val="004461"/>
                </a:solidFill>
                <a:latin typeface="Arial"/>
                <a:cs typeface="Arial"/>
              </a:rPr>
              <a:t> </a:t>
            </a:r>
            <a:r>
              <a:rPr sz="1400" dirty="0">
                <a:solidFill>
                  <a:srgbClr val="004461"/>
                </a:solidFill>
                <a:latin typeface="Arial"/>
                <a:cs typeface="Arial"/>
              </a:rPr>
              <a:t>does</a:t>
            </a:r>
            <a:r>
              <a:rPr sz="1400" spc="-65" dirty="0">
                <a:solidFill>
                  <a:srgbClr val="004461"/>
                </a:solidFill>
                <a:latin typeface="Arial"/>
                <a:cs typeface="Arial"/>
              </a:rPr>
              <a:t> </a:t>
            </a:r>
            <a:r>
              <a:rPr lang="en-GB" sz="1400" spc="-10" dirty="0">
                <a:solidFill>
                  <a:srgbClr val="004461"/>
                </a:solidFill>
                <a:latin typeface="Arial"/>
                <a:cs typeface="Arial"/>
              </a:rPr>
              <a:t>n</a:t>
            </a:r>
            <a:r>
              <a:rPr sz="1400" spc="-10" dirty="0" err="1">
                <a:solidFill>
                  <a:srgbClr val="004461"/>
                </a:solidFill>
                <a:latin typeface="Arial"/>
                <a:cs typeface="Arial"/>
              </a:rPr>
              <a:t>atural</a:t>
            </a:r>
            <a:r>
              <a:rPr sz="1400" spc="-65" dirty="0">
                <a:solidFill>
                  <a:srgbClr val="004461"/>
                </a:solidFill>
                <a:latin typeface="Arial"/>
                <a:cs typeface="Arial"/>
              </a:rPr>
              <a:t> </a:t>
            </a:r>
            <a:r>
              <a:rPr lang="en-GB" sz="1400" spc="-65" dirty="0">
                <a:solidFill>
                  <a:srgbClr val="004461"/>
                </a:solidFill>
                <a:latin typeface="Arial"/>
                <a:cs typeface="Arial"/>
              </a:rPr>
              <a:t>f</a:t>
            </a:r>
            <a:r>
              <a:rPr sz="1400" dirty="0" err="1">
                <a:solidFill>
                  <a:srgbClr val="004461"/>
                </a:solidFill>
                <a:latin typeface="Arial"/>
                <a:cs typeface="Arial"/>
              </a:rPr>
              <a:t>lood</a:t>
            </a:r>
            <a:r>
              <a:rPr sz="1400" spc="-60" dirty="0">
                <a:solidFill>
                  <a:srgbClr val="004461"/>
                </a:solidFill>
                <a:latin typeface="Arial"/>
                <a:cs typeface="Arial"/>
              </a:rPr>
              <a:t> </a:t>
            </a:r>
            <a:r>
              <a:rPr lang="en-GB" sz="1400" spc="-10" dirty="0">
                <a:solidFill>
                  <a:srgbClr val="004461"/>
                </a:solidFill>
                <a:latin typeface="Arial"/>
                <a:cs typeface="Arial"/>
              </a:rPr>
              <a:t>m</a:t>
            </a:r>
            <a:r>
              <a:rPr sz="1400" spc="-10" dirty="0" err="1">
                <a:solidFill>
                  <a:srgbClr val="004461"/>
                </a:solidFill>
                <a:latin typeface="Arial"/>
                <a:cs typeface="Arial"/>
              </a:rPr>
              <a:t>anagement</a:t>
            </a:r>
            <a:r>
              <a:rPr sz="1400" spc="-65" dirty="0">
                <a:solidFill>
                  <a:srgbClr val="004461"/>
                </a:solidFill>
                <a:latin typeface="Arial"/>
                <a:cs typeface="Arial"/>
              </a:rPr>
              <a:t> </a:t>
            </a:r>
            <a:r>
              <a:rPr sz="1400" dirty="0">
                <a:solidFill>
                  <a:srgbClr val="004461"/>
                </a:solidFill>
                <a:latin typeface="Arial"/>
                <a:cs typeface="Arial"/>
              </a:rPr>
              <a:t>make</a:t>
            </a:r>
            <a:r>
              <a:rPr sz="1400" spc="-65" dirty="0">
                <a:solidFill>
                  <a:srgbClr val="004461"/>
                </a:solidFill>
                <a:latin typeface="Arial"/>
                <a:cs typeface="Arial"/>
              </a:rPr>
              <a:t> </a:t>
            </a:r>
            <a:r>
              <a:rPr sz="1400" dirty="0">
                <a:solidFill>
                  <a:srgbClr val="004461"/>
                </a:solidFill>
                <a:latin typeface="Arial"/>
                <a:cs typeface="Arial"/>
              </a:rPr>
              <a:t>a</a:t>
            </a:r>
            <a:r>
              <a:rPr sz="1400" spc="-60" dirty="0">
                <a:solidFill>
                  <a:srgbClr val="004461"/>
                </a:solidFill>
                <a:latin typeface="Arial"/>
                <a:cs typeface="Arial"/>
              </a:rPr>
              <a:t> </a:t>
            </a:r>
            <a:r>
              <a:rPr sz="1400" spc="-10" dirty="0">
                <a:solidFill>
                  <a:srgbClr val="004461"/>
                </a:solidFill>
                <a:latin typeface="Arial"/>
                <a:cs typeface="Arial"/>
              </a:rPr>
              <a:t>difference?</a:t>
            </a:r>
            <a:endParaRPr sz="1400" dirty="0">
              <a:latin typeface="Arial"/>
              <a:cs typeface="Arial"/>
            </a:endParaRPr>
          </a:p>
          <a:p>
            <a:pPr marL="241300" marR="111760" indent="-229235">
              <a:lnSpc>
                <a:spcPct val="100000"/>
              </a:lnSpc>
              <a:spcBef>
                <a:spcPts val="850"/>
              </a:spcBef>
              <a:buChar char="•"/>
              <a:tabLst>
                <a:tab pos="240665" algn="l"/>
                <a:tab pos="241935" algn="l"/>
              </a:tabLst>
            </a:pPr>
            <a:r>
              <a:rPr sz="1400" dirty="0">
                <a:solidFill>
                  <a:srgbClr val="004461"/>
                </a:solidFill>
                <a:latin typeface="Arial"/>
                <a:cs typeface="Arial"/>
              </a:rPr>
              <a:t>For</a:t>
            </a:r>
            <a:r>
              <a:rPr sz="1400" spc="-75" dirty="0">
                <a:solidFill>
                  <a:srgbClr val="004461"/>
                </a:solidFill>
                <a:latin typeface="Arial"/>
                <a:cs typeface="Arial"/>
              </a:rPr>
              <a:t> </a:t>
            </a:r>
            <a:r>
              <a:rPr sz="1400" dirty="0">
                <a:solidFill>
                  <a:srgbClr val="004461"/>
                </a:solidFill>
                <a:latin typeface="Arial"/>
                <a:cs typeface="Arial"/>
              </a:rPr>
              <a:t>more</a:t>
            </a:r>
            <a:r>
              <a:rPr sz="1400" spc="-65" dirty="0">
                <a:solidFill>
                  <a:srgbClr val="004461"/>
                </a:solidFill>
                <a:latin typeface="Arial"/>
                <a:cs typeface="Arial"/>
              </a:rPr>
              <a:t> </a:t>
            </a:r>
            <a:r>
              <a:rPr sz="1400" spc="-10" dirty="0">
                <a:solidFill>
                  <a:srgbClr val="004461"/>
                </a:solidFill>
                <a:latin typeface="Arial"/>
                <a:cs typeface="Arial"/>
              </a:rPr>
              <a:t>information</a:t>
            </a:r>
            <a:r>
              <a:rPr sz="1400" spc="-60" dirty="0">
                <a:solidFill>
                  <a:srgbClr val="004461"/>
                </a:solidFill>
                <a:latin typeface="Arial"/>
                <a:cs typeface="Arial"/>
              </a:rPr>
              <a:t> </a:t>
            </a:r>
            <a:r>
              <a:rPr sz="1400" dirty="0">
                <a:solidFill>
                  <a:srgbClr val="004461"/>
                </a:solidFill>
                <a:latin typeface="Arial"/>
                <a:cs typeface="Arial"/>
              </a:rPr>
              <a:t>on</a:t>
            </a:r>
            <a:r>
              <a:rPr sz="1400" spc="-65" dirty="0">
                <a:solidFill>
                  <a:srgbClr val="004461"/>
                </a:solidFill>
                <a:latin typeface="Arial"/>
                <a:cs typeface="Arial"/>
              </a:rPr>
              <a:t> </a:t>
            </a:r>
            <a:r>
              <a:rPr lang="en-GB" sz="1400" spc="-10" dirty="0">
                <a:solidFill>
                  <a:srgbClr val="004461"/>
                </a:solidFill>
                <a:latin typeface="Arial"/>
                <a:cs typeface="Arial"/>
              </a:rPr>
              <a:t>n</a:t>
            </a:r>
            <a:r>
              <a:rPr sz="1400" spc="-10" dirty="0" err="1">
                <a:solidFill>
                  <a:srgbClr val="004461"/>
                </a:solidFill>
                <a:latin typeface="Arial"/>
                <a:cs typeface="Arial"/>
              </a:rPr>
              <a:t>atural</a:t>
            </a:r>
            <a:r>
              <a:rPr sz="1400" spc="-65" dirty="0">
                <a:solidFill>
                  <a:srgbClr val="004461"/>
                </a:solidFill>
                <a:latin typeface="Arial"/>
                <a:cs typeface="Arial"/>
              </a:rPr>
              <a:t> </a:t>
            </a:r>
            <a:r>
              <a:rPr lang="en-GB" sz="1400" spc="-65" dirty="0">
                <a:solidFill>
                  <a:srgbClr val="004461"/>
                </a:solidFill>
                <a:latin typeface="Arial"/>
                <a:cs typeface="Arial"/>
              </a:rPr>
              <a:t>f</a:t>
            </a:r>
            <a:r>
              <a:rPr sz="1400" dirty="0" err="1">
                <a:solidFill>
                  <a:srgbClr val="004461"/>
                </a:solidFill>
                <a:latin typeface="Arial"/>
                <a:cs typeface="Arial"/>
              </a:rPr>
              <a:t>lood</a:t>
            </a:r>
            <a:r>
              <a:rPr sz="1400" spc="-60" dirty="0">
                <a:solidFill>
                  <a:srgbClr val="004461"/>
                </a:solidFill>
                <a:latin typeface="Arial"/>
                <a:cs typeface="Arial"/>
              </a:rPr>
              <a:t> </a:t>
            </a:r>
            <a:r>
              <a:rPr lang="en-GB" sz="1400" spc="-10" dirty="0">
                <a:solidFill>
                  <a:srgbClr val="004461"/>
                </a:solidFill>
                <a:latin typeface="Arial"/>
                <a:cs typeface="Arial"/>
              </a:rPr>
              <a:t>m</a:t>
            </a:r>
            <a:r>
              <a:rPr sz="1400" spc="-10" dirty="0" err="1">
                <a:solidFill>
                  <a:srgbClr val="004461"/>
                </a:solidFill>
                <a:latin typeface="Arial"/>
                <a:cs typeface="Arial"/>
              </a:rPr>
              <a:t>anagement</a:t>
            </a:r>
            <a:r>
              <a:rPr sz="1400" spc="-65" dirty="0">
                <a:solidFill>
                  <a:srgbClr val="004461"/>
                </a:solidFill>
                <a:latin typeface="Arial"/>
                <a:cs typeface="Arial"/>
              </a:rPr>
              <a:t> </a:t>
            </a:r>
            <a:r>
              <a:rPr sz="1400" spc="-10" dirty="0">
                <a:solidFill>
                  <a:srgbClr val="004461"/>
                </a:solidFill>
                <a:latin typeface="Arial"/>
                <a:cs typeface="Arial"/>
              </a:rPr>
              <a:t>systems</a:t>
            </a:r>
            <a:r>
              <a:rPr sz="1400" spc="-60" dirty="0">
                <a:solidFill>
                  <a:srgbClr val="004461"/>
                </a:solidFill>
                <a:latin typeface="Arial"/>
                <a:cs typeface="Arial"/>
              </a:rPr>
              <a:t> </a:t>
            </a:r>
            <a:r>
              <a:rPr sz="1400" spc="-10" dirty="0">
                <a:solidFill>
                  <a:srgbClr val="004461"/>
                </a:solidFill>
                <a:latin typeface="Arial"/>
                <a:cs typeface="Arial"/>
              </a:rPr>
              <a:t>watch </a:t>
            </a:r>
            <a:r>
              <a:rPr lang="en-GB" sz="1400" dirty="0">
                <a:solidFill>
                  <a:srgbClr val="004461"/>
                </a:solidFill>
                <a:latin typeface="Arial"/>
                <a:cs typeface="Arial"/>
              </a:rPr>
              <a:t>this </a:t>
            </a:r>
            <a:r>
              <a:rPr lang="en-GB" sz="1400" dirty="0">
                <a:solidFill>
                  <a:srgbClr val="004461"/>
                </a:solidFill>
                <a:latin typeface="Arial"/>
                <a:cs typeface="Arial"/>
                <a:hlinkClick r:id="rId3"/>
              </a:rPr>
              <a:t>video.</a:t>
            </a:r>
            <a:endParaRPr sz="1400" dirty="0">
              <a:latin typeface="Arial"/>
              <a:cs typeface="Arial"/>
            </a:endParaRPr>
          </a:p>
        </p:txBody>
      </p:sp>
      <p:pic>
        <p:nvPicPr>
          <p:cNvPr id="4" name="object 4"/>
          <p:cNvPicPr/>
          <p:nvPr/>
        </p:nvPicPr>
        <p:blipFill>
          <a:blip r:embed="rId4" cstate="print"/>
          <a:stretch>
            <a:fillRect/>
          </a:stretch>
        </p:blipFill>
        <p:spPr>
          <a:xfrm>
            <a:off x="6115240" y="1871954"/>
            <a:ext cx="2668765" cy="266875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06925" y="2732409"/>
            <a:ext cx="633095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4461"/>
                </a:solidFill>
                <a:latin typeface="Arial"/>
                <a:cs typeface="Arial"/>
              </a:rPr>
              <a:t>©</a:t>
            </a:r>
            <a:r>
              <a:rPr sz="1200" spc="-55" dirty="0">
                <a:solidFill>
                  <a:srgbClr val="004461"/>
                </a:solidFill>
                <a:latin typeface="Arial"/>
                <a:cs typeface="Arial"/>
              </a:rPr>
              <a:t> </a:t>
            </a:r>
            <a:r>
              <a:rPr sz="1200" spc="-20" dirty="0">
                <a:solidFill>
                  <a:srgbClr val="004461"/>
                </a:solidFill>
                <a:latin typeface="Arial"/>
                <a:cs typeface="Arial"/>
              </a:rPr>
              <a:t>Environment</a:t>
            </a:r>
            <a:r>
              <a:rPr sz="1200" spc="-95" dirty="0">
                <a:solidFill>
                  <a:srgbClr val="004461"/>
                </a:solidFill>
                <a:latin typeface="Arial"/>
                <a:cs typeface="Arial"/>
              </a:rPr>
              <a:t> </a:t>
            </a:r>
            <a:r>
              <a:rPr sz="1200" spc="-10" dirty="0">
                <a:solidFill>
                  <a:srgbClr val="004461"/>
                </a:solidFill>
                <a:latin typeface="Arial"/>
                <a:cs typeface="Arial"/>
              </a:rPr>
              <a:t>Agency</a:t>
            </a:r>
            <a:r>
              <a:rPr sz="1200" spc="-40" dirty="0">
                <a:solidFill>
                  <a:srgbClr val="004461"/>
                </a:solidFill>
                <a:latin typeface="Arial"/>
                <a:cs typeface="Arial"/>
              </a:rPr>
              <a:t> </a:t>
            </a:r>
            <a:r>
              <a:rPr sz="1200" spc="-10" dirty="0">
                <a:solidFill>
                  <a:srgbClr val="004461"/>
                </a:solidFill>
                <a:latin typeface="Arial"/>
                <a:cs typeface="Arial"/>
              </a:rPr>
              <a:t>2022.</a:t>
            </a:r>
            <a:r>
              <a:rPr sz="1200" spc="-65" dirty="0">
                <a:solidFill>
                  <a:srgbClr val="004461"/>
                </a:solidFill>
                <a:latin typeface="Arial"/>
                <a:cs typeface="Arial"/>
              </a:rPr>
              <a:t> </a:t>
            </a:r>
            <a:r>
              <a:rPr sz="1200" dirty="0">
                <a:solidFill>
                  <a:srgbClr val="004461"/>
                </a:solidFill>
                <a:latin typeface="Arial"/>
                <a:cs typeface="Arial"/>
              </a:rPr>
              <a:t>This</a:t>
            </a:r>
            <a:r>
              <a:rPr sz="1200" spc="-40" dirty="0">
                <a:solidFill>
                  <a:srgbClr val="004461"/>
                </a:solidFill>
                <a:latin typeface="Arial"/>
                <a:cs typeface="Arial"/>
              </a:rPr>
              <a:t> </a:t>
            </a:r>
            <a:r>
              <a:rPr sz="1200" spc="-10" dirty="0">
                <a:solidFill>
                  <a:srgbClr val="004461"/>
                </a:solidFill>
                <a:latin typeface="Arial"/>
                <a:cs typeface="Arial"/>
              </a:rPr>
              <a:t>content</a:t>
            </a:r>
            <a:r>
              <a:rPr sz="1200" spc="-40" dirty="0">
                <a:solidFill>
                  <a:srgbClr val="004461"/>
                </a:solidFill>
                <a:latin typeface="Arial"/>
                <a:cs typeface="Arial"/>
              </a:rPr>
              <a:t> </a:t>
            </a:r>
            <a:r>
              <a:rPr sz="1200" dirty="0">
                <a:solidFill>
                  <a:srgbClr val="004461"/>
                </a:solidFill>
                <a:latin typeface="Arial"/>
                <a:cs typeface="Arial"/>
              </a:rPr>
              <a:t>is</a:t>
            </a:r>
            <a:r>
              <a:rPr sz="1200" spc="-40" dirty="0">
                <a:solidFill>
                  <a:srgbClr val="004461"/>
                </a:solidFill>
                <a:latin typeface="Arial"/>
                <a:cs typeface="Arial"/>
              </a:rPr>
              <a:t> </a:t>
            </a:r>
            <a:r>
              <a:rPr sz="1200" spc="-10" dirty="0">
                <a:solidFill>
                  <a:srgbClr val="004461"/>
                </a:solidFill>
                <a:latin typeface="Arial"/>
                <a:cs typeface="Arial"/>
              </a:rPr>
              <a:t>available</a:t>
            </a:r>
            <a:r>
              <a:rPr sz="1200" spc="-40" dirty="0">
                <a:solidFill>
                  <a:srgbClr val="004461"/>
                </a:solidFill>
                <a:latin typeface="Arial"/>
                <a:cs typeface="Arial"/>
              </a:rPr>
              <a:t> </a:t>
            </a:r>
            <a:r>
              <a:rPr sz="1200" spc="-10" dirty="0">
                <a:solidFill>
                  <a:srgbClr val="004461"/>
                </a:solidFill>
                <a:latin typeface="Arial"/>
                <a:cs typeface="Arial"/>
              </a:rPr>
              <a:t>under</a:t>
            </a:r>
            <a:r>
              <a:rPr sz="1200" spc="-40" dirty="0">
                <a:solidFill>
                  <a:srgbClr val="004461"/>
                </a:solidFill>
                <a:latin typeface="Arial"/>
                <a:cs typeface="Arial"/>
              </a:rPr>
              <a:t> </a:t>
            </a:r>
            <a:r>
              <a:rPr sz="1200" b="1" u="heavy" dirty="0">
                <a:solidFill>
                  <a:srgbClr val="004461"/>
                </a:solidFill>
                <a:uFill>
                  <a:solidFill>
                    <a:srgbClr val="004461"/>
                  </a:solidFill>
                </a:uFill>
                <a:latin typeface="Arial"/>
                <a:cs typeface="Arial"/>
                <a:hlinkClick r:id="rId2"/>
              </a:rPr>
              <a:t>Open</a:t>
            </a:r>
            <a:r>
              <a:rPr sz="1200" b="1" u="heavy" spc="-40" dirty="0">
                <a:solidFill>
                  <a:srgbClr val="004461"/>
                </a:solidFill>
                <a:uFill>
                  <a:solidFill>
                    <a:srgbClr val="004461"/>
                  </a:solidFill>
                </a:uFill>
                <a:latin typeface="Arial"/>
                <a:cs typeface="Arial"/>
                <a:hlinkClick r:id="rId2"/>
              </a:rPr>
              <a:t> </a:t>
            </a:r>
            <a:r>
              <a:rPr sz="1200" b="1" u="heavy" spc="-10" dirty="0">
                <a:solidFill>
                  <a:srgbClr val="004461"/>
                </a:solidFill>
                <a:uFill>
                  <a:solidFill>
                    <a:srgbClr val="004461"/>
                  </a:solidFill>
                </a:uFill>
                <a:latin typeface="Arial"/>
                <a:cs typeface="Arial"/>
                <a:hlinkClick r:id="rId2"/>
              </a:rPr>
              <a:t>Government</a:t>
            </a:r>
            <a:r>
              <a:rPr sz="1200" b="1" u="heavy" spc="-35" dirty="0">
                <a:solidFill>
                  <a:srgbClr val="004461"/>
                </a:solidFill>
                <a:uFill>
                  <a:solidFill>
                    <a:srgbClr val="004461"/>
                  </a:solidFill>
                </a:uFill>
                <a:latin typeface="Arial"/>
                <a:cs typeface="Arial"/>
                <a:hlinkClick r:id="rId2"/>
              </a:rPr>
              <a:t> </a:t>
            </a:r>
            <a:r>
              <a:rPr sz="1200" b="1" u="heavy" spc="-10" dirty="0">
                <a:solidFill>
                  <a:srgbClr val="004461"/>
                </a:solidFill>
                <a:uFill>
                  <a:solidFill>
                    <a:srgbClr val="004461"/>
                  </a:solidFill>
                </a:uFill>
                <a:latin typeface="Arial"/>
                <a:cs typeface="Arial"/>
                <a:hlinkClick r:id="rId2"/>
              </a:rPr>
              <a:t>Licence</a:t>
            </a:r>
            <a:r>
              <a:rPr sz="1200" b="1" u="heavy" spc="-40" dirty="0">
                <a:solidFill>
                  <a:srgbClr val="004461"/>
                </a:solidFill>
                <a:uFill>
                  <a:solidFill>
                    <a:srgbClr val="004461"/>
                  </a:solidFill>
                </a:uFill>
                <a:latin typeface="Arial"/>
                <a:cs typeface="Arial"/>
                <a:hlinkClick r:id="rId2"/>
              </a:rPr>
              <a:t> </a:t>
            </a:r>
            <a:r>
              <a:rPr sz="1200" b="1" u="heavy" spc="-10" dirty="0">
                <a:solidFill>
                  <a:srgbClr val="004461"/>
                </a:solidFill>
                <a:uFill>
                  <a:solidFill>
                    <a:srgbClr val="004461"/>
                  </a:solidFill>
                </a:uFill>
                <a:latin typeface="Arial"/>
                <a:cs typeface="Arial"/>
                <a:hlinkClick r:id="rId2"/>
              </a:rPr>
              <a:t>v3.0</a:t>
            </a:r>
            <a:r>
              <a:rPr sz="1200" b="1" spc="-10" dirty="0">
                <a:solidFill>
                  <a:srgbClr val="004461"/>
                </a:solidFill>
                <a:latin typeface="Arial"/>
                <a:cs typeface="Arial"/>
              </a:rPr>
              <a:t>.</a:t>
            </a:r>
            <a:endParaRPr sz="12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15195" y="4209122"/>
            <a:ext cx="391223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46363"/>
                </a:solidFill>
                <a:latin typeface="Arial"/>
                <a:cs typeface="Arial"/>
              </a:rPr>
              <a:t>Date,</a:t>
            </a:r>
            <a:r>
              <a:rPr sz="1800" spc="-25" dirty="0">
                <a:solidFill>
                  <a:srgbClr val="646363"/>
                </a:solidFill>
                <a:latin typeface="Arial"/>
                <a:cs typeface="Arial"/>
              </a:rPr>
              <a:t> </a:t>
            </a:r>
            <a:r>
              <a:rPr sz="1800" dirty="0">
                <a:solidFill>
                  <a:srgbClr val="646363"/>
                </a:solidFill>
                <a:latin typeface="Arial"/>
                <a:cs typeface="Arial"/>
              </a:rPr>
              <a:t>name</a:t>
            </a:r>
            <a:r>
              <a:rPr sz="1800" spc="-20" dirty="0">
                <a:solidFill>
                  <a:srgbClr val="646363"/>
                </a:solidFill>
                <a:latin typeface="Arial"/>
                <a:cs typeface="Arial"/>
              </a:rPr>
              <a:t> </a:t>
            </a:r>
            <a:r>
              <a:rPr sz="1800" dirty="0">
                <a:solidFill>
                  <a:srgbClr val="646363"/>
                </a:solidFill>
                <a:latin typeface="Arial"/>
                <a:cs typeface="Arial"/>
              </a:rPr>
              <a:t>of</a:t>
            </a:r>
            <a:r>
              <a:rPr sz="1800" spc="-20" dirty="0">
                <a:solidFill>
                  <a:srgbClr val="646363"/>
                </a:solidFill>
                <a:latin typeface="Arial"/>
                <a:cs typeface="Arial"/>
              </a:rPr>
              <a:t> </a:t>
            </a:r>
            <a:r>
              <a:rPr sz="1800" dirty="0">
                <a:solidFill>
                  <a:srgbClr val="646363"/>
                </a:solidFill>
                <a:latin typeface="Arial"/>
                <a:cs typeface="Arial"/>
              </a:rPr>
              <a:t>presenter</a:t>
            </a:r>
            <a:r>
              <a:rPr sz="1800" spc="-20" dirty="0">
                <a:solidFill>
                  <a:srgbClr val="646363"/>
                </a:solidFill>
                <a:latin typeface="Arial"/>
                <a:cs typeface="Arial"/>
              </a:rPr>
              <a:t> </a:t>
            </a:r>
            <a:r>
              <a:rPr sz="1800" dirty="0">
                <a:solidFill>
                  <a:srgbClr val="646363"/>
                </a:solidFill>
                <a:latin typeface="Arial"/>
                <a:cs typeface="Arial"/>
              </a:rPr>
              <a:t>(if</a:t>
            </a:r>
            <a:r>
              <a:rPr sz="1800" spc="-15" dirty="0">
                <a:solidFill>
                  <a:srgbClr val="646363"/>
                </a:solidFill>
                <a:latin typeface="Arial"/>
                <a:cs typeface="Arial"/>
              </a:rPr>
              <a:t> </a:t>
            </a:r>
            <a:r>
              <a:rPr sz="1800" spc="-10" dirty="0">
                <a:solidFill>
                  <a:srgbClr val="646363"/>
                </a:solidFill>
                <a:latin typeface="Arial"/>
                <a:cs typeface="Arial"/>
              </a:rPr>
              <a:t>applicable)</a:t>
            </a:r>
            <a:endParaRPr sz="1800">
              <a:latin typeface="Arial"/>
              <a:cs typeface="Arial"/>
            </a:endParaRPr>
          </a:p>
        </p:txBody>
      </p:sp>
      <p:sp>
        <p:nvSpPr>
          <p:cNvPr id="3" name="object 3"/>
          <p:cNvSpPr/>
          <p:nvPr/>
        </p:nvSpPr>
        <p:spPr>
          <a:xfrm>
            <a:off x="2890243" y="1448994"/>
            <a:ext cx="3168015" cy="526415"/>
          </a:xfrm>
          <a:custGeom>
            <a:avLst/>
            <a:gdLst/>
            <a:ahLst/>
            <a:cxnLst/>
            <a:rect l="l" t="t" r="r" b="b"/>
            <a:pathLst>
              <a:path w="3168015" h="526414">
                <a:moveTo>
                  <a:pt x="3095993" y="0"/>
                </a:moveTo>
                <a:lnTo>
                  <a:pt x="71996" y="0"/>
                </a:lnTo>
                <a:lnTo>
                  <a:pt x="43971" y="5657"/>
                </a:lnTo>
                <a:lnTo>
                  <a:pt x="21086" y="21086"/>
                </a:lnTo>
                <a:lnTo>
                  <a:pt x="5657" y="43971"/>
                </a:lnTo>
                <a:lnTo>
                  <a:pt x="0" y="71996"/>
                </a:lnTo>
                <a:lnTo>
                  <a:pt x="0" y="453796"/>
                </a:lnTo>
                <a:lnTo>
                  <a:pt x="5657" y="481823"/>
                </a:lnTo>
                <a:lnTo>
                  <a:pt x="21086" y="504712"/>
                </a:lnTo>
                <a:lnTo>
                  <a:pt x="43971" y="520145"/>
                </a:lnTo>
                <a:lnTo>
                  <a:pt x="71996" y="525805"/>
                </a:lnTo>
                <a:lnTo>
                  <a:pt x="3095993" y="525805"/>
                </a:lnTo>
                <a:lnTo>
                  <a:pt x="3124020" y="520145"/>
                </a:lnTo>
                <a:lnTo>
                  <a:pt x="3146909" y="504712"/>
                </a:lnTo>
                <a:lnTo>
                  <a:pt x="3162342" y="481823"/>
                </a:lnTo>
                <a:lnTo>
                  <a:pt x="3168002" y="453796"/>
                </a:lnTo>
                <a:lnTo>
                  <a:pt x="3168002" y="71996"/>
                </a:lnTo>
                <a:lnTo>
                  <a:pt x="3162342" y="43971"/>
                </a:lnTo>
                <a:lnTo>
                  <a:pt x="3146909" y="21086"/>
                </a:lnTo>
                <a:lnTo>
                  <a:pt x="3124020" y="5657"/>
                </a:lnTo>
                <a:lnTo>
                  <a:pt x="3095993" y="0"/>
                </a:lnTo>
                <a:close/>
              </a:path>
            </a:pathLst>
          </a:custGeom>
          <a:solidFill>
            <a:srgbClr val="004461">
              <a:alpha val="19999"/>
            </a:srgbClr>
          </a:solidFill>
        </p:spPr>
        <p:txBody>
          <a:bodyPr wrap="square" lIns="0" tIns="0" rIns="0" bIns="0" rtlCol="0"/>
          <a:lstStyle/>
          <a:p>
            <a:endParaRPr/>
          </a:p>
        </p:txBody>
      </p:sp>
      <p:sp>
        <p:nvSpPr>
          <p:cNvPr id="4" name="object 4"/>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dirty="0"/>
              <a:t>There will be </a:t>
            </a:r>
            <a:r>
              <a:rPr spc="-20" dirty="0"/>
              <a:t>rain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673735">
              <a:lnSpc>
                <a:spcPct val="100000"/>
              </a:lnSpc>
              <a:spcBef>
                <a:spcPts val="100"/>
              </a:spcBef>
            </a:pPr>
            <a:r>
              <a:rPr dirty="0"/>
              <a:t>What</a:t>
            </a:r>
            <a:r>
              <a:rPr spc="-5" dirty="0"/>
              <a:t> </a:t>
            </a:r>
            <a:r>
              <a:rPr dirty="0"/>
              <a:t>are</a:t>
            </a:r>
            <a:r>
              <a:rPr spc="-10" dirty="0"/>
              <a:t> </a:t>
            </a:r>
            <a:r>
              <a:rPr dirty="0"/>
              <a:t>floods and</a:t>
            </a:r>
            <a:r>
              <a:rPr spc="-10" dirty="0"/>
              <a:t> </a:t>
            </a:r>
            <a:r>
              <a:rPr dirty="0"/>
              <a:t>why do</a:t>
            </a:r>
            <a:r>
              <a:rPr spc="-5" dirty="0"/>
              <a:t> </a:t>
            </a:r>
            <a:r>
              <a:rPr dirty="0"/>
              <a:t>they </a:t>
            </a:r>
            <a:r>
              <a:rPr spc="-10" dirty="0"/>
              <a:t>happen?</a:t>
            </a:r>
          </a:p>
        </p:txBody>
      </p:sp>
      <p:sp>
        <p:nvSpPr>
          <p:cNvPr id="3" name="object 3"/>
          <p:cNvSpPr txBox="1"/>
          <p:nvPr/>
        </p:nvSpPr>
        <p:spPr>
          <a:xfrm>
            <a:off x="1008874" y="1999470"/>
            <a:ext cx="712914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4461"/>
                </a:solidFill>
                <a:latin typeface="Arial"/>
                <a:cs typeface="Arial"/>
              </a:rPr>
              <a:t>Floods</a:t>
            </a:r>
            <a:r>
              <a:rPr sz="1800" spc="75" dirty="0">
                <a:solidFill>
                  <a:srgbClr val="004461"/>
                </a:solidFill>
                <a:latin typeface="Arial"/>
                <a:cs typeface="Arial"/>
              </a:rPr>
              <a:t> </a:t>
            </a:r>
            <a:r>
              <a:rPr sz="1800" dirty="0">
                <a:solidFill>
                  <a:srgbClr val="004461"/>
                </a:solidFill>
                <a:latin typeface="Arial"/>
                <a:cs typeface="Arial"/>
              </a:rPr>
              <a:t>occur</a:t>
            </a:r>
            <a:r>
              <a:rPr sz="1800" spc="75" dirty="0">
                <a:solidFill>
                  <a:srgbClr val="004461"/>
                </a:solidFill>
                <a:latin typeface="Arial"/>
                <a:cs typeface="Arial"/>
              </a:rPr>
              <a:t> </a:t>
            </a:r>
            <a:r>
              <a:rPr sz="1800" dirty="0">
                <a:solidFill>
                  <a:srgbClr val="004461"/>
                </a:solidFill>
                <a:latin typeface="Arial"/>
                <a:cs typeface="Arial"/>
              </a:rPr>
              <a:t>when</a:t>
            </a:r>
            <a:r>
              <a:rPr sz="1800" spc="75" dirty="0">
                <a:solidFill>
                  <a:srgbClr val="004461"/>
                </a:solidFill>
                <a:latin typeface="Arial"/>
                <a:cs typeface="Arial"/>
              </a:rPr>
              <a:t> </a:t>
            </a:r>
            <a:r>
              <a:rPr sz="1800" dirty="0">
                <a:solidFill>
                  <a:srgbClr val="004461"/>
                </a:solidFill>
                <a:latin typeface="Arial"/>
                <a:cs typeface="Arial"/>
              </a:rPr>
              <a:t>there</a:t>
            </a:r>
            <a:r>
              <a:rPr sz="1800" spc="75" dirty="0">
                <a:solidFill>
                  <a:srgbClr val="004461"/>
                </a:solidFill>
                <a:latin typeface="Arial"/>
                <a:cs typeface="Arial"/>
              </a:rPr>
              <a:t> </a:t>
            </a:r>
            <a:r>
              <a:rPr sz="1800" dirty="0">
                <a:solidFill>
                  <a:srgbClr val="004461"/>
                </a:solidFill>
                <a:latin typeface="Arial"/>
                <a:cs typeface="Arial"/>
              </a:rPr>
              <a:t>is</a:t>
            </a:r>
            <a:r>
              <a:rPr sz="1800" spc="75" dirty="0">
                <a:solidFill>
                  <a:srgbClr val="004461"/>
                </a:solidFill>
                <a:latin typeface="Arial"/>
                <a:cs typeface="Arial"/>
              </a:rPr>
              <a:t> </a:t>
            </a:r>
            <a:r>
              <a:rPr sz="1800" dirty="0">
                <a:solidFill>
                  <a:srgbClr val="004461"/>
                </a:solidFill>
                <a:latin typeface="Arial"/>
                <a:cs typeface="Arial"/>
              </a:rPr>
              <a:t>an</a:t>
            </a:r>
            <a:r>
              <a:rPr sz="1800" spc="75" dirty="0">
                <a:solidFill>
                  <a:srgbClr val="004461"/>
                </a:solidFill>
                <a:latin typeface="Arial"/>
                <a:cs typeface="Arial"/>
              </a:rPr>
              <a:t> </a:t>
            </a:r>
            <a:r>
              <a:rPr sz="1800" dirty="0">
                <a:solidFill>
                  <a:srgbClr val="004461"/>
                </a:solidFill>
                <a:latin typeface="Arial"/>
                <a:cs typeface="Arial"/>
              </a:rPr>
              <a:t>overflow</a:t>
            </a:r>
            <a:r>
              <a:rPr sz="1800" spc="75" dirty="0">
                <a:solidFill>
                  <a:srgbClr val="004461"/>
                </a:solidFill>
                <a:latin typeface="Arial"/>
                <a:cs typeface="Arial"/>
              </a:rPr>
              <a:t> </a:t>
            </a:r>
            <a:r>
              <a:rPr sz="1800" dirty="0">
                <a:solidFill>
                  <a:srgbClr val="004461"/>
                </a:solidFill>
                <a:latin typeface="Arial"/>
                <a:cs typeface="Arial"/>
              </a:rPr>
              <a:t>of</a:t>
            </a:r>
            <a:r>
              <a:rPr sz="1800" spc="75" dirty="0">
                <a:solidFill>
                  <a:srgbClr val="004461"/>
                </a:solidFill>
                <a:latin typeface="Arial"/>
                <a:cs typeface="Arial"/>
              </a:rPr>
              <a:t> </a:t>
            </a:r>
            <a:r>
              <a:rPr sz="1800" dirty="0">
                <a:solidFill>
                  <a:srgbClr val="004461"/>
                </a:solidFill>
                <a:latin typeface="Arial"/>
                <a:cs typeface="Arial"/>
              </a:rPr>
              <a:t>water,</a:t>
            </a:r>
            <a:r>
              <a:rPr sz="1800" spc="75" dirty="0">
                <a:solidFill>
                  <a:srgbClr val="004461"/>
                </a:solidFill>
                <a:latin typeface="Arial"/>
                <a:cs typeface="Arial"/>
              </a:rPr>
              <a:t> </a:t>
            </a:r>
            <a:r>
              <a:rPr sz="1800" dirty="0">
                <a:solidFill>
                  <a:srgbClr val="004461"/>
                </a:solidFill>
                <a:latin typeface="Arial"/>
                <a:cs typeface="Arial"/>
              </a:rPr>
              <a:t>this</a:t>
            </a:r>
            <a:r>
              <a:rPr sz="1800" spc="75" dirty="0">
                <a:solidFill>
                  <a:srgbClr val="004461"/>
                </a:solidFill>
                <a:latin typeface="Arial"/>
                <a:cs typeface="Arial"/>
              </a:rPr>
              <a:t> </a:t>
            </a:r>
            <a:r>
              <a:rPr sz="1800" dirty="0">
                <a:solidFill>
                  <a:srgbClr val="004461"/>
                </a:solidFill>
                <a:latin typeface="Arial"/>
                <a:cs typeface="Arial"/>
              </a:rPr>
              <a:t>can</a:t>
            </a:r>
            <a:r>
              <a:rPr sz="1800" spc="75" dirty="0">
                <a:solidFill>
                  <a:srgbClr val="004461"/>
                </a:solidFill>
                <a:latin typeface="Arial"/>
                <a:cs typeface="Arial"/>
              </a:rPr>
              <a:t> </a:t>
            </a:r>
            <a:r>
              <a:rPr sz="1800" dirty="0">
                <a:solidFill>
                  <a:srgbClr val="004461"/>
                </a:solidFill>
                <a:latin typeface="Arial"/>
                <a:cs typeface="Arial"/>
              </a:rPr>
              <a:t>come</a:t>
            </a:r>
            <a:r>
              <a:rPr sz="1800" spc="80" dirty="0">
                <a:solidFill>
                  <a:srgbClr val="004461"/>
                </a:solidFill>
                <a:latin typeface="Arial"/>
                <a:cs typeface="Arial"/>
              </a:rPr>
              <a:t> </a:t>
            </a:r>
            <a:r>
              <a:rPr sz="1800" spc="-10" dirty="0">
                <a:solidFill>
                  <a:srgbClr val="004461"/>
                </a:solidFill>
                <a:latin typeface="Arial"/>
                <a:cs typeface="Arial"/>
              </a:rPr>
              <a:t>from:</a:t>
            </a:r>
            <a:endParaRPr sz="1800">
              <a:latin typeface="Arial"/>
              <a:cs typeface="Arial"/>
            </a:endParaRP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241300" marR="146685" indent="-229235">
              <a:lnSpc>
                <a:spcPct val="100000"/>
              </a:lnSpc>
              <a:spcBef>
                <a:spcPts val="100"/>
              </a:spcBef>
              <a:buChar char="•"/>
              <a:tabLst>
                <a:tab pos="240665" algn="l"/>
                <a:tab pos="241935" algn="l"/>
              </a:tabLst>
            </a:pPr>
            <a:r>
              <a:rPr b="1" spc="-10" dirty="0">
                <a:latin typeface="Arial"/>
                <a:cs typeface="Arial"/>
              </a:rPr>
              <a:t>Surface</a:t>
            </a:r>
            <a:r>
              <a:rPr b="1" spc="-75" dirty="0">
                <a:latin typeface="Arial"/>
                <a:cs typeface="Arial"/>
              </a:rPr>
              <a:t> </a:t>
            </a:r>
            <a:r>
              <a:rPr b="1" dirty="0">
                <a:latin typeface="Arial"/>
                <a:cs typeface="Arial"/>
              </a:rPr>
              <a:t>water</a:t>
            </a:r>
            <a:r>
              <a:rPr b="1" spc="-60" dirty="0">
                <a:latin typeface="Arial"/>
                <a:cs typeface="Arial"/>
              </a:rPr>
              <a:t> </a:t>
            </a:r>
            <a:r>
              <a:rPr dirty="0"/>
              <a:t>–</a:t>
            </a:r>
            <a:r>
              <a:rPr spc="-80" dirty="0"/>
              <a:t> </a:t>
            </a:r>
            <a:r>
              <a:rPr dirty="0"/>
              <a:t>This</a:t>
            </a:r>
            <a:r>
              <a:rPr spc="-60" dirty="0"/>
              <a:t> </a:t>
            </a:r>
            <a:r>
              <a:rPr dirty="0"/>
              <a:t>type</a:t>
            </a:r>
            <a:r>
              <a:rPr spc="-60" dirty="0"/>
              <a:t> </a:t>
            </a:r>
            <a:r>
              <a:rPr dirty="0"/>
              <a:t>of</a:t>
            </a:r>
            <a:r>
              <a:rPr spc="-60" dirty="0"/>
              <a:t> </a:t>
            </a:r>
            <a:r>
              <a:rPr spc="-10" dirty="0"/>
              <a:t>flooding</a:t>
            </a:r>
            <a:r>
              <a:rPr spc="-60" dirty="0"/>
              <a:t> </a:t>
            </a:r>
            <a:r>
              <a:rPr spc="-10" dirty="0"/>
              <a:t>comes </a:t>
            </a:r>
            <a:r>
              <a:rPr dirty="0"/>
              <a:t>from</a:t>
            </a:r>
            <a:r>
              <a:rPr spc="-70" dirty="0"/>
              <a:t> </a:t>
            </a:r>
            <a:r>
              <a:rPr dirty="0"/>
              <a:t>rain</a:t>
            </a:r>
            <a:r>
              <a:rPr spc="-60" dirty="0"/>
              <a:t> </a:t>
            </a:r>
            <a:r>
              <a:rPr spc="-10" dirty="0"/>
              <a:t>falling</a:t>
            </a:r>
            <a:r>
              <a:rPr spc="-60" dirty="0"/>
              <a:t> </a:t>
            </a:r>
            <a:r>
              <a:rPr dirty="0"/>
              <a:t>on</a:t>
            </a:r>
            <a:r>
              <a:rPr spc="-60" dirty="0"/>
              <a:t> </a:t>
            </a:r>
            <a:r>
              <a:rPr spc="-10" dirty="0"/>
              <a:t>surfaces</a:t>
            </a:r>
            <a:r>
              <a:rPr spc="-60" dirty="0"/>
              <a:t> </a:t>
            </a:r>
            <a:r>
              <a:rPr dirty="0"/>
              <a:t>like</a:t>
            </a:r>
            <a:r>
              <a:rPr spc="-60" dirty="0"/>
              <a:t> </a:t>
            </a:r>
            <a:r>
              <a:rPr spc="-10" dirty="0"/>
              <a:t>roads,</a:t>
            </a:r>
            <a:r>
              <a:rPr spc="-60" dirty="0"/>
              <a:t> </a:t>
            </a:r>
            <a:r>
              <a:rPr spc="-10" dirty="0"/>
              <a:t>roofs </a:t>
            </a:r>
            <a:r>
              <a:rPr dirty="0"/>
              <a:t>and</a:t>
            </a:r>
            <a:r>
              <a:rPr spc="-70" dirty="0"/>
              <a:t> </a:t>
            </a:r>
            <a:r>
              <a:rPr spc="-10" dirty="0"/>
              <a:t>saturated</a:t>
            </a:r>
            <a:r>
              <a:rPr spc="-55" dirty="0"/>
              <a:t> </a:t>
            </a:r>
            <a:r>
              <a:rPr spc="-10" dirty="0"/>
              <a:t>ground</a:t>
            </a:r>
            <a:r>
              <a:rPr spc="-60" dirty="0"/>
              <a:t> </a:t>
            </a:r>
            <a:r>
              <a:rPr dirty="0"/>
              <a:t>which</a:t>
            </a:r>
            <a:r>
              <a:rPr spc="-55" dirty="0"/>
              <a:t> </a:t>
            </a:r>
            <a:r>
              <a:rPr spc="-10" dirty="0"/>
              <a:t>cannot</a:t>
            </a:r>
            <a:r>
              <a:rPr spc="-60" dirty="0"/>
              <a:t> </a:t>
            </a:r>
            <a:r>
              <a:rPr spc="-10" dirty="0"/>
              <a:t>absorb</a:t>
            </a:r>
            <a:r>
              <a:rPr spc="-55" dirty="0"/>
              <a:t> </a:t>
            </a:r>
            <a:r>
              <a:rPr spc="-25" dirty="0"/>
              <a:t>the </a:t>
            </a:r>
            <a:r>
              <a:rPr spc="-10" dirty="0"/>
              <a:t>rainwater</a:t>
            </a:r>
            <a:r>
              <a:rPr spc="-65" dirty="0"/>
              <a:t> </a:t>
            </a:r>
            <a:r>
              <a:rPr dirty="0"/>
              <a:t>and</a:t>
            </a:r>
            <a:r>
              <a:rPr spc="-65" dirty="0"/>
              <a:t> </a:t>
            </a:r>
            <a:r>
              <a:rPr dirty="0"/>
              <a:t>local</a:t>
            </a:r>
            <a:r>
              <a:rPr spc="-60" dirty="0"/>
              <a:t> </a:t>
            </a:r>
            <a:r>
              <a:rPr spc="-10" dirty="0"/>
              <a:t>drainage</a:t>
            </a:r>
            <a:r>
              <a:rPr spc="-65" dirty="0"/>
              <a:t> </a:t>
            </a:r>
            <a:r>
              <a:rPr spc="-10" dirty="0"/>
              <a:t>systems</a:t>
            </a:r>
            <a:r>
              <a:rPr spc="-60" dirty="0"/>
              <a:t> </a:t>
            </a:r>
            <a:r>
              <a:rPr spc="-10" dirty="0"/>
              <a:t>cannot remove</a:t>
            </a:r>
            <a:r>
              <a:rPr spc="-55" dirty="0"/>
              <a:t> </a:t>
            </a:r>
            <a:r>
              <a:rPr dirty="0"/>
              <a:t>it</a:t>
            </a:r>
            <a:r>
              <a:rPr spc="-55" dirty="0"/>
              <a:t> </a:t>
            </a:r>
            <a:r>
              <a:rPr dirty="0"/>
              <a:t>fast</a:t>
            </a:r>
            <a:r>
              <a:rPr spc="-55" dirty="0"/>
              <a:t> </a:t>
            </a:r>
            <a:r>
              <a:rPr spc="-10" dirty="0"/>
              <a:t>enough.</a:t>
            </a:r>
          </a:p>
          <a:p>
            <a:pPr marL="241300" marR="5080" indent="-229235">
              <a:lnSpc>
                <a:spcPct val="100000"/>
              </a:lnSpc>
              <a:spcBef>
                <a:spcPts val="850"/>
              </a:spcBef>
              <a:buChar char="•"/>
              <a:tabLst>
                <a:tab pos="240665" algn="l"/>
                <a:tab pos="241935" algn="l"/>
              </a:tabLst>
            </a:pPr>
            <a:r>
              <a:rPr b="1" dirty="0">
                <a:latin typeface="Arial"/>
                <a:cs typeface="Arial"/>
              </a:rPr>
              <a:t>The</a:t>
            </a:r>
            <a:r>
              <a:rPr b="1" spc="-55" dirty="0">
                <a:latin typeface="Arial"/>
                <a:cs typeface="Arial"/>
              </a:rPr>
              <a:t> </a:t>
            </a:r>
            <a:r>
              <a:rPr b="1" dirty="0">
                <a:latin typeface="Arial"/>
                <a:cs typeface="Arial"/>
              </a:rPr>
              <a:t>Sea</a:t>
            </a:r>
            <a:r>
              <a:rPr b="1" spc="-55" dirty="0">
                <a:latin typeface="Arial"/>
                <a:cs typeface="Arial"/>
              </a:rPr>
              <a:t> </a:t>
            </a:r>
            <a:r>
              <a:rPr dirty="0"/>
              <a:t>–</a:t>
            </a:r>
            <a:r>
              <a:rPr spc="-50" dirty="0"/>
              <a:t> </a:t>
            </a:r>
            <a:r>
              <a:rPr dirty="0"/>
              <a:t>this</a:t>
            </a:r>
            <a:r>
              <a:rPr spc="-55" dirty="0"/>
              <a:t> </a:t>
            </a:r>
            <a:r>
              <a:rPr dirty="0"/>
              <a:t>is</a:t>
            </a:r>
            <a:r>
              <a:rPr spc="-55" dirty="0"/>
              <a:t> </a:t>
            </a:r>
            <a:r>
              <a:rPr spc="-10" dirty="0"/>
              <a:t>called</a:t>
            </a:r>
            <a:r>
              <a:rPr spc="-50" dirty="0"/>
              <a:t> </a:t>
            </a:r>
            <a:r>
              <a:rPr spc="-10" dirty="0"/>
              <a:t>coastal</a:t>
            </a:r>
            <a:r>
              <a:rPr spc="-55" dirty="0"/>
              <a:t> </a:t>
            </a:r>
            <a:r>
              <a:rPr spc="-10" dirty="0"/>
              <a:t>flooding</a:t>
            </a:r>
            <a:r>
              <a:rPr spc="-55" dirty="0"/>
              <a:t> </a:t>
            </a:r>
            <a:r>
              <a:rPr dirty="0"/>
              <a:t>and</a:t>
            </a:r>
            <a:r>
              <a:rPr spc="-50" dirty="0"/>
              <a:t> </a:t>
            </a:r>
            <a:r>
              <a:rPr spc="-25" dirty="0"/>
              <a:t>can </a:t>
            </a:r>
            <a:r>
              <a:rPr dirty="0"/>
              <a:t>be</a:t>
            </a:r>
            <a:r>
              <a:rPr spc="-55" dirty="0"/>
              <a:t> </a:t>
            </a:r>
            <a:r>
              <a:rPr dirty="0"/>
              <a:t>the</a:t>
            </a:r>
            <a:r>
              <a:rPr spc="-50" dirty="0"/>
              <a:t> </a:t>
            </a:r>
            <a:r>
              <a:rPr spc="-10" dirty="0"/>
              <a:t>result</a:t>
            </a:r>
            <a:r>
              <a:rPr spc="-55" dirty="0"/>
              <a:t> </a:t>
            </a:r>
            <a:r>
              <a:rPr dirty="0"/>
              <a:t>of</a:t>
            </a:r>
            <a:r>
              <a:rPr spc="-50" dirty="0"/>
              <a:t> </a:t>
            </a:r>
            <a:r>
              <a:rPr spc="-10" dirty="0"/>
              <a:t>extreme</a:t>
            </a:r>
            <a:r>
              <a:rPr spc="-50" dirty="0"/>
              <a:t> </a:t>
            </a:r>
            <a:r>
              <a:rPr spc="-10" dirty="0"/>
              <a:t>weather</a:t>
            </a:r>
            <a:r>
              <a:rPr spc="-55" dirty="0"/>
              <a:t> </a:t>
            </a:r>
            <a:r>
              <a:rPr dirty="0"/>
              <a:t>or</a:t>
            </a:r>
            <a:r>
              <a:rPr spc="-50" dirty="0"/>
              <a:t> </a:t>
            </a:r>
            <a:r>
              <a:rPr dirty="0"/>
              <a:t>high</a:t>
            </a:r>
            <a:r>
              <a:rPr spc="-50" dirty="0"/>
              <a:t> </a:t>
            </a:r>
            <a:r>
              <a:rPr spc="-20" dirty="0"/>
              <a:t>tides </a:t>
            </a:r>
            <a:r>
              <a:rPr dirty="0"/>
              <a:t>which</a:t>
            </a:r>
            <a:r>
              <a:rPr spc="-85" dirty="0"/>
              <a:t> </a:t>
            </a:r>
            <a:r>
              <a:rPr spc="-10" dirty="0"/>
              <a:t>causes</a:t>
            </a:r>
            <a:r>
              <a:rPr spc="-70" dirty="0"/>
              <a:t> </a:t>
            </a:r>
            <a:r>
              <a:rPr dirty="0"/>
              <a:t>sea</a:t>
            </a:r>
            <a:r>
              <a:rPr spc="-70" dirty="0"/>
              <a:t> </a:t>
            </a:r>
            <a:r>
              <a:rPr dirty="0"/>
              <a:t>water</a:t>
            </a:r>
            <a:r>
              <a:rPr spc="-70" dirty="0"/>
              <a:t> </a:t>
            </a:r>
            <a:r>
              <a:rPr dirty="0"/>
              <a:t>to</a:t>
            </a:r>
            <a:r>
              <a:rPr spc="-75" dirty="0"/>
              <a:t> </a:t>
            </a:r>
            <a:r>
              <a:rPr dirty="0"/>
              <a:t>spill</a:t>
            </a:r>
            <a:r>
              <a:rPr spc="-70" dirty="0"/>
              <a:t> </a:t>
            </a:r>
            <a:r>
              <a:rPr dirty="0"/>
              <a:t>over</a:t>
            </a:r>
            <a:r>
              <a:rPr spc="-70" dirty="0"/>
              <a:t> </a:t>
            </a:r>
            <a:r>
              <a:rPr dirty="0"/>
              <a:t>onto</a:t>
            </a:r>
            <a:r>
              <a:rPr spc="-70" dirty="0"/>
              <a:t> </a:t>
            </a:r>
            <a:r>
              <a:rPr spc="-25" dirty="0"/>
              <a:t>the </a:t>
            </a:r>
            <a:r>
              <a:rPr spc="-10" dirty="0"/>
              <a:t>land.</a:t>
            </a:r>
          </a:p>
        </p:txBody>
      </p:sp>
      <p:sp>
        <p:nvSpPr>
          <p:cNvPr id="5" name="object 5"/>
          <p:cNvSpPr txBox="1"/>
          <p:nvPr/>
        </p:nvSpPr>
        <p:spPr>
          <a:xfrm>
            <a:off x="4739316" y="2564133"/>
            <a:ext cx="3847465" cy="1840230"/>
          </a:xfrm>
          <a:prstGeom prst="rect">
            <a:avLst/>
          </a:prstGeom>
        </p:spPr>
        <p:txBody>
          <a:bodyPr vert="horz" wrap="square" lIns="0" tIns="12700" rIns="0" bIns="0" rtlCol="0">
            <a:spAutoFit/>
          </a:bodyPr>
          <a:lstStyle/>
          <a:p>
            <a:pPr marL="241300" marR="5080" indent="-229235">
              <a:lnSpc>
                <a:spcPct val="100000"/>
              </a:lnSpc>
              <a:spcBef>
                <a:spcPts val="100"/>
              </a:spcBef>
              <a:buChar char="•"/>
              <a:tabLst>
                <a:tab pos="240665" algn="l"/>
                <a:tab pos="241935" algn="l"/>
              </a:tabLst>
            </a:pPr>
            <a:r>
              <a:rPr sz="1400" b="1" spc="-10" dirty="0">
                <a:solidFill>
                  <a:srgbClr val="004461"/>
                </a:solidFill>
                <a:latin typeface="Arial"/>
                <a:cs typeface="Arial"/>
              </a:rPr>
              <a:t>Rivers</a:t>
            </a:r>
            <a:r>
              <a:rPr sz="1400" b="1" spc="-60" dirty="0">
                <a:solidFill>
                  <a:srgbClr val="004461"/>
                </a:solidFill>
                <a:latin typeface="Arial"/>
                <a:cs typeface="Arial"/>
              </a:rPr>
              <a:t> </a:t>
            </a:r>
            <a:r>
              <a:rPr sz="1400" dirty="0">
                <a:solidFill>
                  <a:srgbClr val="004461"/>
                </a:solidFill>
                <a:latin typeface="Arial"/>
                <a:cs typeface="Arial"/>
              </a:rPr>
              <a:t>–</a:t>
            </a:r>
            <a:r>
              <a:rPr sz="1400" spc="-75" dirty="0">
                <a:solidFill>
                  <a:srgbClr val="004461"/>
                </a:solidFill>
                <a:latin typeface="Arial"/>
                <a:cs typeface="Arial"/>
              </a:rPr>
              <a:t> </a:t>
            </a:r>
            <a:r>
              <a:rPr sz="1400" dirty="0">
                <a:solidFill>
                  <a:srgbClr val="004461"/>
                </a:solidFill>
                <a:latin typeface="Arial"/>
                <a:cs typeface="Arial"/>
              </a:rPr>
              <a:t>This</a:t>
            </a:r>
            <a:r>
              <a:rPr sz="1400" spc="-60" dirty="0">
                <a:solidFill>
                  <a:srgbClr val="004461"/>
                </a:solidFill>
                <a:latin typeface="Arial"/>
                <a:cs typeface="Arial"/>
              </a:rPr>
              <a:t> </a:t>
            </a:r>
            <a:r>
              <a:rPr sz="1400" dirty="0">
                <a:solidFill>
                  <a:srgbClr val="004461"/>
                </a:solidFill>
                <a:latin typeface="Arial"/>
                <a:cs typeface="Arial"/>
              </a:rPr>
              <a:t>type</a:t>
            </a:r>
            <a:r>
              <a:rPr sz="1400" spc="-55" dirty="0">
                <a:solidFill>
                  <a:srgbClr val="004461"/>
                </a:solidFill>
                <a:latin typeface="Arial"/>
                <a:cs typeface="Arial"/>
              </a:rPr>
              <a:t> </a:t>
            </a:r>
            <a:r>
              <a:rPr sz="1400" dirty="0">
                <a:solidFill>
                  <a:srgbClr val="004461"/>
                </a:solidFill>
                <a:latin typeface="Arial"/>
                <a:cs typeface="Arial"/>
              </a:rPr>
              <a:t>of</a:t>
            </a:r>
            <a:r>
              <a:rPr sz="1400" spc="-55" dirty="0">
                <a:solidFill>
                  <a:srgbClr val="004461"/>
                </a:solidFill>
                <a:latin typeface="Arial"/>
                <a:cs typeface="Arial"/>
              </a:rPr>
              <a:t> </a:t>
            </a:r>
            <a:r>
              <a:rPr sz="1400" spc="-10" dirty="0">
                <a:solidFill>
                  <a:srgbClr val="004461"/>
                </a:solidFill>
                <a:latin typeface="Arial"/>
                <a:cs typeface="Arial"/>
              </a:rPr>
              <a:t>flooding</a:t>
            </a:r>
            <a:r>
              <a:rPr sz="1400" spc="-55" dirty="0">
                <a:solidFill>
                  <a:srgbClr val="004461"/>
                </a:solidFill>
                <a:latin typeface="Arial"/>
                <a:cs typeface="Arial"/>
              </a:rPr>
              <a:t> </a:t>
            </a:r>
            <a:r>
              <a:rPr sz="1400" spc="-10" dirty="0">
                <a:solidFill>
                  <a:srgbClr val="004461"/>
                </a:solidFill>
                <a:latin typeface="Arial"/>
                <a:cs typeface="Arial"/>
              </a:rPr>
              <a:t>occurs</a:t>
            </a:r>
            <a:r>
              <a:rPr sz="1400" spc="-55" dirty="0">
                <a:solidFill>
                  <a:srgbClr val="004461"/>
                </a:solidFill>
                <a:latin typeface="Arial"/>
                <a:cs typeface="Arial"/>
              </a:rPr>
              <a:t> </a:t>
            </a:r>
            <a:r>
              <a:rPr sz="1400" dirty="0">
                <a:solidFill>
                  <a:srgbClr val="004461"/>
                </a:solidFill>
                <a:latin typeface="Arial"/>
                <a:cs typeface="Arial"/>
              </a:rPr>
              <a:t>when</a:t>
            </a:r>
            <a:r>
              <a:rPr sz="1400" spc="-55" dirty="0">
                <a:solidFill>
                  <a:srgbClr val="004461"/>
                </a:solidFill>
                <a:latin typeface="Arial"/>
                <a:cs typeface="Arial"/>
              </a:rPr>
              <a:t> </a:t>
            </a:r>
            <a:r>
              <a:rPr sz="1400" spc="-25" dirty="0">
                <a:solidFill>
                  <a:srgbClr val="004461"/>
                </a:solidFill>
                <a:latin typeface="Arial"/>
                <a:cs typeface="Arial"/>
              </a:rPr>
              <a:t>the </a:t>
            </a:r>
            <a:r>
              <a:rPr sz="1400" spc="-10" dirty="0">
                <a:solidFill>
                  <a:srgbClr val="004461"/>
                </a:solidFill>
                <a:latin typeface="Arial"/>
                <a:cs typeface="Arial"/>
              </a:rPr>
              <a:t>volume</a:t>
            </a:r>
            <a:r>
              <a:rPr sz="1400" spc="-75" dirty="0">
                <a:solidFill>
                  <a:srgbClr val="004461"/>
                </a:solidFill>
                <a:latin typeface="Arial"/>
                <a:cs typeface="Arial"/>
              </a:rPr>
              <a:t> </a:t>
            </a:r>
            <a:r>
              <a:rPr sz="1400" dirty="0">
                <a:solidFill>
                  <a:srgbClr val="004461"/>
                </a:solidFill>
                <a:latin typeface="Arial"/>
                <a:cs typeface="Arial"/>
              </a:rPr>
              <a:t>of</a:t>
            </a:r>
            <a:r>
              <a:rPr sz="1400" spc="-65" dirty="0">
                <a:solidFill>
                  <a:srgbClr val="004461"/>
                </a:solidFill>
                <a:latin typeface="Arial"/>
                <a:cs typeface="Arial"/>
              </a:rPr>
              <a:t> </a:t>
            </a:r>
            <a:r>
              <a:rPr sz="1400" dirty="0">
                <a:solidFill>
                  <a:srgbClr val="004461"/>
                </a:solidFill>
                <a:latin typeface="Arial"/>
                <a:cs typeface="Arial"/>
              </a:rPr>
              <a:t>water</a:t>
            </a:r>
            <a:r>
              <a:rPr sz="1400" spc="-60" dirty="0">
                <a:solidFill>
                  <a:srgbClr val="004461"/>
                </a:solidFill>
                <a:latin typeface="Arial"/>
                <a:cs typeface="Arial"/>
              </a:rPr>
              <a:t> </a:t>
            </a:r>
            <a:r>
              <a:rPr sz="1400" spc="-10" dirty="0">
                <a:solidFill>
                  <a:srgbClr val="004461"/>
                </a:solidFill>
                <a:latin typeface="Arial"/>
                <a:cs typeface="Arial"/>
              </a:rPr>
              <a:t>draining</a:t>
            </a:r>
            <a:r>
              <a:rPr sz="1400" spc="-65" dirty="0">
                <a:solidFill>
                  <a:srgbClr val="004461"/>
                </a:solidFill>
                <a:latin typeface="Arial"/>
                <a:cs typeface="Arial"/>
              </a:rPr>
              <a:t> </a:t>
            </a:r>
            <a:r>
              <a:rPr sz="1400" dirty="0">
                <a:solidFill>
                  <a:srgbClr val="004461"/>
                </a:solidFill>
                <a:latin typeface="Arial"/>
                <a:cs typeface="Arial"/>
              </a:rPr>
              <a:t>into</a:t>
            </a:r>
            <a:r>
              <a:rPr sz="1400" spc="-65" dirty="0">
                <a:solidFill>
                  <a:srgbClr val="004461"/>
                </a:solidFill>
                <a:latin typeface="Arial"/>
                <a:cs typeface="Arial"/>
              </a:rPr>
              <a:t> </a:t>
            </a:r>
            <a:r>
              <a:rPr sz="1400" dirty="0">
                <a:solidFill>
                  <a:srgbClr val="004461"/>
                </a:solidFill>
                <a:latin typeface="Arial"/>
                <a:cs typeface="Arial"/>
              </a:rPr>
              <a:t>the</a:t>
            </a:r>
            <a:r>
              <a:rPr sz="1400" spc="-60" dirty="0">
                <a:solidFill>
                  <a:srgbClr val="004461"/>
                </a:solidFill>
                <a:latin typeface="Arial"/>
                <a:cs typeface="Arial"/>
              </a:rPr>
              <a:t> </a:t>
            </a:r>
            <a:r>
              <a:rPr sz="1400" dirty="0">
                <a:solidFill>
                  <a:srgbClr val="004461"/>
                </a:solidFill>
                <a:latin typeface="Arial"/>
                <a:cs typeface="Arial"/>
              </a:rPr>
              <a:t>river</a:t>
            </a:r>
            <a:r>
              <a:rPr sz="1400" spc="-65" dirty="0">
                <a:solidFill>
                  <a:srgbClr val="004461"/>
                </a:solidFill>
                <a:latin typeface="Arial"/>
                <a:cs typeface="Arial"/>
              </a:rPr>
              <a:t> </a:t>
            </a:r>
            <a:r>
              <a:rPr sz="1400" dirty="0">
                <a:solidFill>
                  <a:srgbClr val="004461"/>
                </a:solidFill>
                <a:latin typeface="Arial"/>
                <a:cs typeface="Arial"/>
              </a:rPr>
              <a:t>is</a:t>
            </a:r>
            <a:r>
              <a:rPr sz="1400" spc="-60" dirty="0">
                <a:solidFill>
                  <a:srgbClr val="004461"/>
                </a:solidFill>
                <a:latin typeface="Arial"/>
                <a:cs typeface="Arial"/>
              </a:rPr>
              <a:t> </a:t>
            </a:r>
            <a:r>
              <a:rPr sz="1400" spc="-25" dirty="0">
                <a:solidFill>
                  <a:srgbClr val="004461"/>
                </a:solidFill>
                <a:latin typeface="Arial"/>
                <a:cs typeface="Arial"/>
              </a:rPr>
              <a:t>too </a:t>
            </a:r>
            <a:r>
              <a:rPr sz="1400" dirty="0">
                <a:solidFill>
                  <a:srgbClr val="004461"/>
                </a:solidFill>
                <a:latin typeface="Arial"/>
                <a:cs typeface="Arial"/>
              </a:rPr>
              <a:t>high</a:t>
            </a:r>
            <a:r>
              <a:rPr sz="1400" spc="-80" dirty="0">
                <a:solidFill>
                  <a:srgbClr val="004461"/>
                </a:solidFill>
                <a:latin typeface="Arial"/>
                <a:cs typeface="Arial"/>
              </a:rPr>
              <a:t> </a:t>
            </a:r>
            <a:r>
              <a:rPr sz="1400" dirty="0">
                <a:solidFill>
                  <a:srgbClr val="004461"/>
                </a:solidFill>
                <a:latin typeface="Arial"/>
                <a:cs typeface="Arial"/>
              </a:rPr>
              <a:t>for</a:t>
            </a:r>
            <a:r>
              <a:rPr sz="1400" spc="-65" dirty="0">
                <a:solidFill>
                  <a:srgbClr val="004461"/>
                </a:solidFill>
                <a:latin typeface="Arial"/>
                <a:cs typeface="Arial"/>
              </a:rPr>
              <a:t> </a:t>
            </a:r>
            <a:r>
              <a:rPr sz="1400" dirty="0">
                <a:solidFill>
                  <a:srgbClr val="004461"/>
                </a:solidFill>
                <a:latin typeface="Arial"/>
                <a:cs typeface="Arial"/>
              </a:rPr>
              <a:t>the</a:t>
            </a:r>
            <a:r>
              <a:rPr sz="1400" spc="-65" dirty="0">
                <a:solidFill>
                  <a:srgbClr val="004461"/>
                </a:solidFill>
                <a:latin typeface="Arial"/>
                <a:cs typeface="Arial"/>
              </a:rPr>
              <a:t> </a:t>
            </a:r>
            <a:r>
              <a:rPr sz="1400" dirty="0">
                <a:solidFill>
                  <a:srgbClr val="004461"/>
                </a:solidFill>
                <a:latin typeface="Arial"/>
                <a:cs typeface="Arial"/>
              </a:rPr>
              <a:t>size</a:t>
            </a:r>
            <a:r>
              <a:rPr sz="1400" spc="-65" dirty="0">
                <a:solidFill>
                  <a:srgbClr val="004461"/>
                </a:solidFill>
                <a:latin typeface="Arial"/>
                <a:cs typeface="Arial"/>
              </a:rPr>
              <a:t> </a:t>
            </a:r>
            <a:r>
              <a:rPr sz="1400" dirty="0">
                <a:solidFill>
                  <a:srgbClr val="004461"/>
                </a:solidFill>
                <a:latin typeface="Arial"/>
                <a:cs typeface="Arial"/>
              </a:rPr>
              <a:t>and</a:t>
            </a:r>
            <a:r>
              <a:rPr sz="1400" spc="-65" dirty="0">
                <a:solidFill>
                  <a:srgbClr val="004461"/>
                </a:solidFill>
                <a:latin typeface="Arial"/>
                <a:cs typeface="Arial"/>
              </a:rPr>
              <a:t> </a:t>
            </a:r>
            <a:r>
              <a:rPr sz="1400" dirty="0">
                <a:solidFill>
                  <a:srgbClr val="004461"/>
                </a:solidFill>
                <a:latin typeface="Arial"/>
                <a:cs typeface="Arial"/>
              </a:rPr>
              <a:t>flow</a:t>
            </a:r>
            <a:r>
              <a:rPr sz="1400" spc="-70" dirty="0">
                <a:solidFill>
                  <a:srgbClr val="004461"/>
                </a:solidFill>
                <a:latin typeface="Arial"/>
                <a:cs typeface="Arial"/>
              </a:rPr>
              <a:t> </a:t>
            </a:r>
            <a:r>
              <a:rPr sz="1400" dirty="0">
                <a:solidFill>
                  <a:srgbClr val="004461"/>
                </a:solidFill>
                <a:latin typeface="Arial"/>
                <a:cs typeface="Arial"/>
              </a:rPr>
              <a:t>of</a:t>
            </a:r>
            <a:r>
              <a:rPr sz="1400" spc="-65" dirty="0">
                <a:solidFill>
                  <a:srgbClr val="004461"/>
                </a:solidFill>
                <a:latin typeface="Arial"/>
                <a:cs typeface="Arial"/>
              </a:rPr>
              <a:t> </a:t>
            </a:r>
            <a:r>
              <a:rPr sz="1400" dirty="0">
                <a:solidFill>
                  <a:srgbClr val="004461"/>
                </a:solidFill>
                <a:latin typeface="Arial"/>
                <a:cs typeface="Arial"/>
              </a:rPr>
              <a:t>the</a:t>
            </a:r>
            <a:r>
              <a:rPr sz="1400" spc="-65" dirty="0">
                <a:solidFill>
                  <a:srgbClr val="004461"/>
                </a:solidFill>
                <a:latin typeface="Arial"/>
                <a:cs typeface="Arial"/>
              </a:rPr>
              <a:t> </a:t>
            </a:r>
            <a:r>
              <a:rPr sz="1400" dirty="0">
                <a:solidFill>
                  <a:srgbClr val="004461"/>
                </a:solidFill>
                <a:latin typeface="Arial"/>
                <a:cs typeface="Arial"/>
              </a:rPr>
              <a:t>river</a:t>
            </a:r>
            <a:r>
              <a:rPr sz="1400" spc="-65" dirty="0">
                <a:solidFill>
                  <a:srgbClr val="004461"/>
                </a:solidFill>
                <a:latin typeface="Arial"/>
                <a:cs typeface="Arial"/>
              </a:rPr>
              <a:t> </a:t>
            </a:r>
            <a:r>
              <a:rPr sz="1400" dirty="0">
                <a:solidFill>
                  <a:srgbClr val="004461"/>
                </a:solidFill>
                <a:latin typeface="Arial"/>
                <a:cs typeface="Arial"/>
              </a:rPr>
              <a:t>and</a:t>
            </a:r>
            <a:r>
              <a:rPr sz="1400" spc="-65" dirty="0">
                <a:solidFill>
                  <a:srgbClr val="004461"/>
                </a:solidFill>
                <a:latin typeface="Arial"/>
                <a:cs typeface="Arial"/>
              </a:rPr>
              <a:t> </a:t>
            </a:r>
            <a:r>
              <a:rPr sz="1400" spc="-10" dirty="0">
                <a:solidFill>
                  <a:srgbClr val="004461"/>
                </a:solidFill>
                <a:latin typeface="Arial"/>
                <a:cs typeface="Arial"/>
              </a:rPr>
              <a:t>often happens</a:t>
            </a:r>
            <a:r>
              <a:rPr sz="1400" spc="-85" dirty="0">
                <a:solidFill>
                  <a:srgbClr val="004461"/>
                </a:solidFill>
                <a:latin typeface="Arial"/>
                <a:cs typeface="Arial"/>
              </a:rPr>
              <a:t> </a:t>
            </a:r>
            <a:r>
              <a:rPr sz="1400" dirty="0">
                <a:solidFill>
                  <a:srgbClr val="004461"/>
                </a:solidFill>
                <a:latin typeface="Arial"/>
                <a:cs typeface="Arial"/>
              </a:rPr>
              <a:t>when</a:t>
            </a:r>
            <a:r>
              <a:rPr sz="1400" spc="-70" dirty="0">
                <a:solidFill>
                  <a:srgbClr val="004461"/>
                </a:solidFill>
                <a:latin typeface="Arial"/>
                <a:cs typeface="Arial"/>
              </a:rPr>
              <a:t> </a:t>
            </a:r>
            <a:r>
              <a:rPr sz="1400" dirty="0">
                <a:solidFill>
                  <a:srgbClr val="004461"/>
                </a:solidFill>
                <a:latin typeface="Arial"/>
                <a:cs typeface="Arial"/>
              </a:rPr>
              <a:t>heavy</a:t>
            </a:r>
            <a:r>
              <a:rPr sz="1400" spc="-70" dirty="0">
                <a:solidFill>
                  <a:srgbClr val="004461"/>
                </a:solidFill>
                <a:latin typeface="Arial"/>
                <a:cs typeface="Arial"/>
              </a:rPr>
              <a:t> </a:t>
            </a:r>
            <a:r>
              <a:rPr sz="1400" dirty="0">
                <a:solidFill>
                  <a:srgbClr val="004461"/>
                </a:solidFill>
                <a:latin typeface="Arial"/>
                <a:cs typeface="Arial"/>
              </a:rPr>
              <a:t>rain</a:t>
            </a:r>
            <a:r>
              <a:rPr sz="1400" spc="-70" dirty="0">
                <a:solidFill>
                  <a:srgbClr val="004461"/>
                </a:solidFill>
                <a:latin typeface="Arial"/>
                <a:cs typeface="Arial"/>
              </a:rPr>
              <a:t> </a:t>
            </a:r>
            <a:r>
              <a:rPr sz="1400" dirty="0">
                <a:solidFill>
                  <a:srgbClr val="004461"/>
                </a:solidFill>
                <a:latin typeface="Arial"/>
                <a:cs typeface="Arial"/>
              </a:rPr>
              <a:t>falls</a:t>
            </a:r>
            <a:r>
              <a:rPr sz="1400" spc="-70" dirty="0">
                <a:solidFill>
                  <a:srgbClr val="004461"/>
                </a:solidFill>
                <a:latin typeface="Arial"/>
                <a:cs typeface="Arial"/>
              </a:rPr>
              <a:t> </a:t>
            </a:r>
            <a:r>
              <a:rPr sz="1400" dirty="0">
                <a:solidFill>
                  <a:srgbClr val="004461"/>
                </a:solidFill>
                <a:latin typeface="Arial"/>
                <a:cs typeface="Arial"/>
              </a:rPr>
              <a:t>on</a:t>
            </a:r>
            <a:r>
              <a:rPr sz="1400" spc="-70" dirty="0">
                <a:solidFill>
                  <a:srgbClr val="004461"/>
                </a:solidFill>
                <a:latin typeface="Arial"/>
                <a:cs typeface="Arial"/>
              </a:rPr>
              <a:t> </a:t>
            </a:r>
            <a:r>
              <a:rPr sz="1400" spc="-10" dirty="0">
                <a:solidFill>
                  <a:srgbClr val="004461"/>
                </a:solidFill>
                <a:latin typeface="Arial"/>
                <a:cs typeface="Arial"/>
              </a:rPr>
              <a:t>saturated ground.</a:t>
            </a:r>
            <a:endParaRPr sz="1400">
              <a:latin typeface="Arial"/>
              <a:cs typeface="Arial"/>
            </a:endParaRPr>
          </a:p>
          <a:p>
            <a:pPr marL="241300" marR="13970" indent="-229235" algn="just">
              <a:lnSpc>
                <a:spcPct val="100000"/>
              </a:lnSpc>
              <a:spcBef>
                <a:spcPts val="850"/>
              </a:spcBef>
              <a:buChar char="•"/>
              <a:tabLst>
                <a:tab pos="241935" algn="l"/>
              </a:tabLst>
            </a:pPr>
            <a:r>
              <a:rPr sz="1400" b="1" spc="-10" dirty="0">
                <a:solidFill>
                  <a:srgbClr val="004461"/>
                </a:solidFill>
                <a:latin typeface="Arial"/>
                <a:cs typeface="Arial"/>
              </a:rPr>
              <a:t>Groundwater</a:t>
            </a:r>
            <a:r>
              <a:rPr sz="1400" b="1" spc="-70" dirty="0">
                <a:solidFill>
                  <a:srgbClr val="004461"/>
                </a:solidFill>
                <a:latin typeface="Arial"/>
                <a:cs typeface="Arial"/>
              </a:rPr>
              <a:t> </a:t>
            </a:r>
            <a:r>
              <a:rPr sz="1400" dirty="0">
                <a:solidFill>
                  <a:srgbClr val="004461"/>
                </a:solidFill>
                <a:latin typeface="Arial"/>
                <a:cs typeface="Arial"/>
              </a:rPr>
              <a:t>–</a:t>
            </a:r>
            <a:r>
              <a:rPr sz="1400" spc="-85" dirty="0">
                <a:solidFill>
                  <a:srgbClr val="004461"/>
                </a:solidFill>
                <a:latin typeface="Arial"/>
                <a:cs typeface="Arial"/>
              </a:rPr>
              <a:t> </a:t>
            </a:r>
            <a:r>
              <a:rPr sz="1400" dirty="0">
                <a:solidFill>
                  <a:srgbClr val="004461"/>
                </a:solidFill>
                <a:latin typeface="Arial"/>
                <a:cs typeface="Arial"/>
              </a:rPr>
              <a:t>This</a:t>
            </a:r>
            <a:r>
              <a:rPr sz="1400" spc="-55" dirty="0">
                <a:solidFill>
                  <a:srgbClr val="004461"/>
                </a:solidFill>
                <a:latin typeface="Arial"/>
                <a:cs typeface="Arial"/>
              </a:rPr>
              <a:t> </a:t>
            </a:r>
            <a:r>
              <a:rPr sz="1400" dirty="0">
                <a:solidFill>
                  <a:srgbClr val="004461"/>
                </a:solidFill>
                <a:latin typeface="Arial"/>
                <a:cs typeface="Arial"/>
              </a:rPr>
              <a:t>type</a:t>
            </a:r>
            <a:r>
              <a:rPr sz="1400" spc="-60" dirty="0">
                <a:solidFill>
                  <a:srgbClr val="004461"/>
                </a:solidFill>
                <a:latin typeface="Arial"/>
                <a:cs typeface="Arial"/>
              </a:rPr>
              <a:t> </a:t>
            </a:r>
            <a:r>
              <a:rPr sz="1400" dirty="0">
                <a:solidFill>
                  <a:srgbClr val="004461"/>
                </a:solidFill>
                <a:latin typeface="Arial"/>
                <a:cs typeface="Arial"/>
              </a:rPr>
              <a:t>of</a:t>
            </a:r>
            <a:r>
              <a:rPr sz="1400" spc="-60" dirty="0">
                <a:solidFill>
                  <a:srgbClr val="004461"/>
                </a:solidFill>
                <a:latin typeface="Arial"/>
                <a:cs typeface="Arial"/>
              </a:rPr>
              <a:t> </a:t>
            </a:r>
            <a:r>
              <a:rPr sz="1400" spc="-10" dirty="0">
                <a:solidFill>
                  <a:srgbClr val="004461"/>
                </a:solidFill>
                <a:latin typeface="Arial"/>
                <a:cs typeface="Arial"/>
              </a:rPr>
              <a:t>flooding</a:t>
            </a:r>
            <a:r>
              <a:rPr sz="1400" spc="-55" dirty="0">
                <a:solidFill>
                  <a:srgbClr val="004461"/>
                </a:solidFill>
                <a:latin typeface="Arial"/>
                <a:cs typeface="Arial"/>
              </a:rPr>
              <a:t> </a:t>
            </a:r>
            <a:r>
              <a:rPr sz="1400" spc="-10" dirty="0">
                <a:solidFill>
                  <a:srgbClr val="004461"/>
                </a:solidFill>
                <a:latin typeface="Arial"/>
                <a:cs typeface="Arial"/>
              </a:rPr>
              <a:t>happens </a:t>
            </a:r>
            <a:r>
              <a:rPr sz="1400" dirty="0">
                <a:solidFill>
                  <a:srgbClr val="004461"/>
                </a:solidFill>
                <a:latin typeface="Arial"/>
                <a:cs typeface="Arial"/>
              </a:rPr>
              <a:t>when</a:t>
            </a:r>
            <a:r>
              <a:rPr sz="1400" spc="-70" dirty="0">
                <a:solidFill>
                  <a:srgbClr val="004461"/>
                </a:solidFill>
                <a:latin typeface="Arial"/>
                <a:cs typeface="Arial"/>
              </a:rPr>
              <a:t> </a:t>
            </a:r>
            <a:r>
              <a:rPr sz="1400" dirty="0">
                <a:solidFill>
                  <a:srgbClr val="004461"/>
                </a:solidFill>
                <a:latin typeface="Arial"/>
                <a:cs typeface="Arial"/>
              </a:rPr>
              <a:t>water</a:t>
            </a:r>
            <a:r>
              <a:rPr sz="1400" spc="-65" dirty="0">
                <a:solidFill>
                  <a:srgbClr val="004461"/>
                </a:solidFill>
                <a:latin typeface="Arial"/>
                <a:cs typeface="Arial"/>
              </a:rPr>
              <a:t> </a:t>
            </a:r>
            <a:r>
              <a:rPr sz="1400" spc="-10" dirty="0">
                <a:solidFill>
                  <a:srgbClr val="004461"/>
                </a:solidFill>
                <a:latin typeface="Arial"/>
                <a:cs typeface="Arial"/>
              </a:rPr>
              <a:t>levels</a:t>
            </a:r>
            <a:r>
              <a:rPr sz="1400" spc="-65" dirty="0">
                <a:solidFill>
                  <a:srgbClr val="004461"/>
                </a:solidFill>
                <a:latin typeface="Arial"/>
                <a:cs typeface="Arial"/>
              </a:rPr>
              <a:t> </a:t>
            </a:r>
            <a:r>
              <a:rPr sz="1400" dirty="0">
                <a:solidFill>
                  <a:srgbClr val="004461"/>
                </a:solidFill>
                <a:latin typeface="Arial"/>
                <a:cs typeface="Arial"/>
              </a:rPr>
              <a:t>in</a:t>
            </a:r>
            <a:r>
              <a:rPr sz="1400" spc="-65" dirty="0">
                <a:solidFill>
                  <a:srgbClr val="004461"/>
                </a:solidFill>
                <a:latin typeface="Arial"/>
                <a:cs typeface="Arial"/>
              </a:rPr>
              <a:t> </a:t>
            </a:r>
            <a:r>
              <a:rPr sz="1400" dirty="0">
                <a:solidFill>
                  <a:srgbClr val="004461"/>
                </a:solidFill>
                <a:latin typeface="Arial"/>
                <a:cs typeface="Arial"/>
              </a:rPr>
              <a:t>the</a:t>
            </a:r>
            <a:r>
              <a:rPr sz="1400" spc="-65" dirty="0">
                <a:solidFill>
                  <a:srgbClr val="004461"/>
                </a:solidFill>
                <a:latin typeface="Arial"/>
                <a:cs typeface="Arial"/>
              </a:rPr>
              <a:t> </a:t>
            </a:r>
            <a:r>
              <a:rPr sz="1400" spc="-10" dirty="0">
                <a:solidFill>
                  <a:srgbClr val="004461"/>
                </a:solidFill>
                <a:latin typeface="Arial"/>
                <a:cs typeface="Arial"/>
              </a:rPr>
              <a:t>ground</a:t>
            </a:r>
            <a:r>
              <a:rPr sz="1400" spc="-65" dirty="0">
                <a:solidFill>
                  <a:srgbClr val="004461"/>
                </a:solidFill>
                <a:latin typeface="Arial"/>
                <a:cs typeface="Arial"/>
              </a:rPr>
              <a:t> </a:t>
            </a:r>
            <a:r>
              <a:rPr sz="1400" dirty="0">
                <a:solidFill>
                  <a:srgbClr val="004461"/>
                </a:solidFill>
                <a:latin typeface="Arial"/>
                <a:cs typeface="Arial"/>
              </a:rPr>
              <a:t>rise</a:t>
            </a:r>
            <a:r>
              <a:rPr sz="1400" spc="-65" dirty="0">
                <a:solidFill>
                  <a:srgbClr val="004461"/>
                </a:solidFill>
                <a:latin typeface="Arial"/>
                <a:cs typeface="Arial"/>
              </a:rPr>
              <a:t> </a:t>
            </a:r>
            <a:r>
              <a:rPr sz="1400" dirty="0">
                <a:solidFill>
                  <a:srgbClr val="004461"/>
                </a:solidFill>
                <a:latin typeface="Arial"/>
                <a:cs typeface="Arial"/>
              </a:rPr>
              <a:t>above</a:t>
            </a:r>
            <a:r>
              <a:rPr sz="1400" spc="-65" dirty="0">
                <a:solidFill>
                  <a:srgbClr val="004461"/>
                </a:solidFill>
                <a:latin typeface="Arial"/>
                <a:cs typeface="Arial"/>
              </a:rPr>
              <a:t> </a:t>
            </a:r>
            <a:r>
              <a:rPr sz="1400" spc="-25" dirty="0">
                <a:solidFill>
                  <a:srgbClr val="004461"/>
                </a:solidFill>
                <a:latin typeface="Arial"/>
                <a:cs typeface="Arial"/>
              </a:rPr>
              <a:t>the </a:t>
            </a:r>
            <a:r>
              <a:rPr sz="1400" spc="-10" dirty="0">
                <a:solidFill>
                  <a:srgbClr val="004461"/>
                </a:solidFill>
                <a:latin typeface="Arial"/>
                <a:cs typeface="Arial"/>
              </a:rPr>
              <a:t>surface.</a:t>
            </a:r>
            <a:r>
              <a:rPr sz="1400" spc="-90" dirty="0">
                <a:solidFill>
                  <a:srgbClr val="004461"/>
                </a:solidFill>
                <a:latin typeface="Arial"/>
                <a:cs typeface="Arial"/>
              </a:rPr>
              <a:t> </a:t>
            </a:r>
            <a:r>
              <a:rPr sz="1400" dirty="0">
                <a:solidFill>
                  <a:srgbClr val="004461"/>
                </a:solidFill>
                <a:latin typeface="Arial"/>
                <a:cs typeface="Arial"/>
              </a:rPr>
              <a:t>The</a:t>
            </a:r>
            <a:r>
              <a:rPr sz="1400" spc="-85" dirty="0">
                <a:solidFill>
                  <a:srgbClr val="004461"/>
                </a:solidFill>
                <a:latin typeface="Arial"/>
                <a:cs typeface="Arial"/>
              </a:rPr>
              <a:t> </a:t>
            </a:r>
            <a:r>
              <a:rPr sz="1400" dirty="0">
                <a:solidFill>
                  <a:srgbClr val="004461"/>
                </a:solidFill>
                <a:latin typeface="Arial"/>
                <a:cs typeface="Arial"/>
              </a:rPr>
              <a:t>water</a:t>
            </a:r>
            <a:r>
              <a:rPr sz="1400" spc="-75" dirty="0">
                <a:solidFill>
                  <a:srgbClr val="004461"/>
                </a:solidFill>
                <a:latin typeface="Arial"/>
                <a:cs typeface="Arial"/>
              </a:rPr>
              <a:t> </a:t>
            </a:r>
            <a:r>
              <a:rPr sz="1400" dirty="0">
                <a:solidFill>
                  <a:srgbClr val="004461"/>
                </a:solidFill>
                <a:latin typeface="Arial"/>
                <a:cs typeface="Arial"/>
              </a:rPr>
              <a:t>comes</a:t>
            </a:r>
            <a:r>
              <a:rPr sz="1400" spc="-75" dirty="0">
                <a:solidFill>
                  <a:srgbClr val="004461"/>
                </a:solidFill>
                <a:latin typeface="Arial"/>
                <a:cs typeface="Arial"/>
              </a:rPr>
              <a:t> </a:t>
            </a:r>
            <a:r>
              <a:rPr sz="1400" dirty="0">
                <a:solidFill>
                  <a:srgbClr val="004461"/>
                </a:solidFill>
                <a:latin typeface="Arial"/>
                <a:cs typeface="Arial"/>
              </a:rPr>
              <a:t>from</a:t>
            </a:r>
            <a:r>
              <a:rPr sz="1400" spc="-70" dirty="0">
                <a:solidFill>
                  <a:srgbClr val="004461"/>
                </a:solidFill>
                <a:latin typeface="Arial"/>
                <a:cs typeface="Arial"/>
              </a:rPr>
              <a:t> </a:t>
            </a:r>
            <a:r>
              <a:rPr sz="1400" spc="-10" dirty="0">
                <a:solidFill>
                  <a:srgbClr val="004461"/>
                </a:solidFill>
                <a:latin typeface="Arial"/>
                <a:cs typeface="Arial"/>
              </a:rPr>
              <a:t>underground.</a:t>
            </a:r>
            <a:endParaRPr sz="14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774189">
              <a:lnSpc>
                <a:spcPct val="100000"/>
              </a:lnSpc>
              <a:spcBef>
                <a:spcPts val="100"/>
              </a:spcBef>
            </a:pPr>
            <a:r>
              <a:rPr dirty="0"/>
              <a:t>Why</a:t>
            </a:r>
            <a:r>
              <a:rPr spc="-5" dirty="0"/>
              <a:t> </a:t>
            </a:r>
            <a:r>
              <a:rPr dirty="0"/>
              <a:t>are</a:t>
            </a:r>
            <a:r>
              <a:rPr spc="-5" dirty="0"/>
              <a:t> </a:t>
            </a:r>
            <a:r>
              <a:rPr dirty="0"/>
              <a:t>floods</a:t>
            </a:r>
            <a:r>
              <a:rPr spc="-5" dirty="0"/>
              <a:t> </a:t>
            </a:r>
            <a:r>
              <a:rPr dirty="0"/>
              <a:t>a</a:t>
            </a:r>
            <a:r>
              <a:rPr spc="-5" dirty="0"/>
              <a:t> </a:t>
            </a:r>
            <a:r>
              <a:rPr spc="-10" dirty="0"/>
              <a:t>problem?</a:t>
            </a:r>
          </a:p>
        </p:txBody>
      </p:sp>
      <p:sp>
        <p:nvSpPr>
          <p:cNvPr id="3" name="object 3"/>
          <p:cNvSpPr txBox="1"/>
          <p:nvPr/>
        </p:nvSpPr>
        <p:spPr>
          <a:xfrm>
            <a:off x="6656357" y="2609187"/>
            <a:ext cx="1513840" cy="819785"/>
          </a:xfrm>
          <a:prstGeom prst="rect">
            <a:avLst/>
          </a:prstGeom>
        </p:spPr>
        <p:txBody>
          <a:bodyPr vert="horz" wrap="square" lIns="0" tIns="12700" rIns="0" bIns="0" rtlCol="0">
            <a:spAutoFit/>
          </a:bodyPr>
          <a:lstStyle/>
          <a:p>
            <a:pPr marL="12700" marR="78740">
              <a:lnSpc>
                <a:spcPct val="115700"/>
              </a:lnSpc>
              <a:spcBef>
                <a:spcPts val="100"/>
              </a:spcBef>
            </a:pPr>
            <a:r>
              <a:rPr sz="1500" dirty="0">
                <a:solidFill>
                  <a:srgbClr val="004461"/>
                </a:solidFill>
                <a:latin typeface="Arial"/>
                <a:cs typeface="Arial"/>
              </a:rPr>
              <a:t>1</a:t>
            </a:r>
            <a:r>
              <a:rPr sz="1500" spc="15" dirty="0">
                <a:solidFill>
                  <a:srgbClr val="004461"/>
                </a:solidFill>
                <a:latin typeface="Arial"/>
                <a:cs typeface="Arial"/>
              </a:rPr>
              <a:t> </a:t>
            </a:r>
            <a:r>
              <a:rPr sz="1500" dirty="0">
                <a:solidFill>
                  <a:srgbClr val="004461"/>
                </a:solidFill>
                <a:latin typeface="Arial"/>
                <a:cs typeface="Arial"/>
              </a:rPr>
              <a:t>minute</a:t>
            </a:r>
            <a:r>
              <a:rPr sz="1500" spc="30" dirty="0">
                <a:solidFill>
                  <a:srgbClr val="004461"/>
                </a:solidFill>
                <a:latin typeface="Arial"/>
                <a:cs typeface="Arial"/>
              </a:rPr>
              <a:t> </a:t>
            </a:r>
            <a:r>
              <a:rPr sz="1500" dirty="0">
                <a:solidFill>
                  <a:srgbClr val="004461"/>
                </a:solidFill>
                <a:latin typeface="Arial"/>
                <a:cs typeface="Arial"/>
              </a:rPr>
              <a:t>to</a:t>
            </a:r>
            <a:r>
              <a:rPr sz="1500" spc="25" dirty="0">
                <a:solidFill>
                  <a:srgbClr val="004461"/>
                </a:solidFill>
                <a:latin typeface="Arial"/>
                <a:cs typeface="Arial"/>
              </a:rPr>
              <a:t> </a:t>
            </a:r>
            <a:r>
              <a:rPr sz="1500" spc="-10" dirty="0">
                <a:solidFill>
                  <a:srgbClr val="004461"/>
                </a:solidFill>
                <a:latin typeface="Arial"/>
                <a:cs typeface="Arial"/>
              </a:rPr>
              <a:t>think </a:t>
            </a:r>
            <a:r>
              <a:rPr sz="1500" dirty="0">
                <a:solidFill>
                  <a:srgbClr val="004461"/>
                </a:solidFill>
                <a:latin typeface="Arial"/>
                <a:cs typeface="Arial"/>
              </a:rPr>
              <a:t>1</a:t>
            </a:r>
            <a:r>
              <a:rPr sz="1500" spc="15" dirty="0">
                <a:solidFill>
                  <a:srgbClr val="004461"/>
                </a:solidFill>
                <a:latin typeface="Arial"/>
                <a:cs typeface="Arial"/>
              </a:rPr>
              <a:t> </a:t>
            </a:r>
            <a:r>
              <a:rPr sz="1500" dirty="0">
                <a:solidFill>
                  <a:srgbClr val="004461"/>
                </a:solidFill>
                <a:latin typeface="Arial"/>
                <a:cs typeface="Arial"/>
              </a:rPr>
              <a:t>minute</a:t>
            </a:r>
            <a:r>
              <a:rPr sz="1500" spc="30" dirty="0">
                <a:solidFill>
                  <a:srgbClr val="004461"/>
                </a:solidFill>
                <a:latin typeface="Arial"/>
                <a:cs typeface="Arial"/>
              </a:rPr>
              <a:t> </a:t>
            </a:r>
            <a:r>
              <a:rPr sz="1500" dirty="0">
                <a:solidFill>
                  <a:srgbClr val="004461"/>
                </a:solidFill>
                <a:latin typeface="Arial"/>
                <a:cs typeface="Arial"/>
              </a:rPr>
              <a:t>to</a:t>
            </a:r>
            <a:r>
              <a:rPr sz="1500" spc="25" dirty="0">
                <a:solidFill>
                  <a:srgbClr val="004461"/>
                </a:solidFill>
                <a:latin typeface="Arial"/>
                <a:cs typeface="Arial"/>
              </a:rPr>
              <a:t> </a:t>
            </a:r>
            <a:r>
              <a:rPr sz="1500" spc="-20" dirty="0">
                <a:solidFill>
                  <a:srgbClr val="004461"/>
                </a:solidFill>
                <a:latin typeface="Arial"/>
                <a:cs typeface="Arial"/>
              </a:rPr>
              <a:t>pair</a:t>
            </a:r>
            <a:endParaRPr sz="1500">
              <a:latin typeface="Arial"/>
              <a:cs typeface="Arial"/>
            </a:endParaRPr>
          </a:p>
          <a:p>
            <a:pPr marL="12700">
              <a:lnSpc>
                <a:spcPct val="100000"/>
              </a:lnSpc>
              <a:spcBef>
                <a:spcPts val="284"/>
              </a:spcBef>
            </a:pPr>
            <a:r>
              <a:rPr sz="1500" dirty="0">
                <a:solidFill>
                  <a:srgbClr val="004461"/>
                </a:solidFill>
                <a:latin typeface="Arial"/>
                <a:cs typeface="Arial"/>
              </a:rPr>
              <a:t>1</a:t>
            </a:r>
            <a:r>
              <a:rPr sz="1500" spc="15" dirty="0">
                <a:solidFill>
                  <a:srgbClr val="004461"/>
                </a:solidFill>
                <a:latin typeface="Arial"/>
                <a:cs typeface="Arial"/>
              </a:rPr>
              <a:t> </a:t>
            </a:r>
            <a:r>
              <a:rPr sz="1500" dirty="0">
                <a:solidFill>
                  <a:srgbClr val="004461"/>
                </a:solidFill>
                <a:latin typeface="Arial"/>
                <a:cs typeface="Arial"/>
              </a:rPr>
              <a:t>minute</a:t>
            </a:r>
            <a:r>
              <a:rPr sz="1500" spc="30" dirty="0">
                <a:solidFill>
                  <a:srgbClr val="004461"/>
                </a:solidFill>
                <a:latin typeface="Arial"/>
                <a:cs typeface="Arial"/>
              </a:rPr>
              <a:t> </a:t>
            </a:r>
            <a:r>
              <a:rPr sz="1500" dirty="0">
                <a:solidFill>
                  <a:srgbClr val="004461"/>
                </a:solidFill>
                <a:latin typeface="Arial"/>
                <a:cs typeface="Arial"/>
              </a:rPr>
              <a:t>to</a:t>
            </a:r>
            <a:r>
              <a:rPr sz="1500" spc="25" dirty="0">
                <a:solidFill>
                  <a:srgbClr val="004461"/>
                </a:solidFill>
                <a:latin typeface="Arial"/>
                <a:cs typeface="Arial"/>
              </a:rPr>
              <a:t> </a:t>
            </a:r>
            <a:r>
              <a:rPr sz="1500" spc="-10" dirty="0">
                <a:solidFill>
                  <a:srgbClr val="004461"/>
                </a:solidFill>
                <a:latin typeface="Arial"/>
                <a:cs typeface="Arial"/>
              </a:rPr>
              <a:t>share</a:t>
            </a:r>
            <a:endParaRPr sz="1500">
              <a:latin typeface="Arial"/>
              <a:cs typeface="Arial"/>
            </a:endParaRPr>
          </a:p>
        </p:txBody>
      </p:sp>
      <p:grpSp>
        <p:nvGrpSpPr>
          <p:cNvPr id="4" name="object 4"/>
          <p:cNvGrpSpPr/>
          <p:nvPr/>
        </p:nvGrpSpPr>
        <p:grpSpPr>
          <a:xfrm>
            <a:off x="6244050" y="2874577"/>
            <a:ext cx="346075" cy="320040"/>
            <a:chOff x="6244050" y="2874577"/>
            <a:chExt cx="346075" cy="320040"/>
          </a:xfrm>
        </p:grpSpPr>
        <p:sp>
          <p:nvSpPr>
            <p:cNvPr id="5" name="object 5"/>
            <p:cNvSpPr/>
            <p:nvPr/>
          </p:nvSpPr>
          <p:spPr>
            <a:xfrm>
              <a:off x="6246729" y="2877257"/>
              <a:ext cx="340995" cy="314325"/>
            </a:xfrm>
            <a:custGeom>
              <a:avLst/>
              <a:gdLst/>
              <a:ahLst/>
              <a:cxnLst/>
              <a:rect l="l" t="t" r="r" b="b"/>
              <a:pathLst>
                <a:path w="340995" h="314325">
                  <a:moveTo>
                    <a:pt x="157124" y="0"/>
                  </a:moveTo>
                  <a:lnTo>
                    <a:pt x="107518" y="8024"/>
                  </a:lnTo>
                  <a:lnTo>
                    <a:pt x="64393" y="30359"/>
                  </a:lnTo>
                  <a:lnTo>
                    <a:pt x="30359" y="64393"/>
                  </a:lnTo>
                  <a:lnTo>
                    <a:pt x="8024" y="107518"/>
                  </a:lnTo>
                  <a:lnTo>
                    <a:pt x="0" y="157124"/>
                  </a:lnTo>
                  <a:lnTo>
                    <a:pt x="8024" y="206754"/>
                  </a:lnTo>
                  <a:lnTo>
                    <a:pt x="30359" y="249894"/>
                  </a:lnTo>
                  <a:lnTo>
                    <a:pt x="64393" y="283937"/>
                  </a:lnTo>
                  <a:lnTo>
                    <a:pt x="107518" y="306274"/>
                  </a:lnTo>
                  <a:lnTo>
                    <a:pt x="157124" y="314299"/>
                  </a:lnTo>
                  <a:lnTo>
                    <a:pt x="194332" y="310977"/>
                  </a:lnTo>
                  <a:lnTo>
                    <a:pt x="232341" y="295092"/>
                  </a:lnTo>
                  <a:lnTo>
                    <a:pt x="266772" y="269170"/>
                  </a:lnTo>
                  <a:lnTo>
                    <a:pt x="293243" y="235737"/>
                  </a:lnTo>
                  <a:lnTo>
                    <a:pt x="297205" y="228917"/>
                  </a:lnTo>
                  <a:lnTo>
                    <a:pt x="294868" y="220167"/>
                  </a:lnTo>
                  <a:lnTo>
                    <a:pt x="281165" y="212255"/>
                  </a:lnTo>
                  <a:lnTo>
                    <a:pt x="272440" y="214591"/>
                  </a:lnTo>
                  <a:lnTo>
                    <a:pt x="268516" y="221437"/>
                  </a:lnTo>
                  <a:lnTo>
                    <a:pt x="247866" y="248198"/>
                  </a:lnTo>
                  <a:lnTo>
                    <a:pt x="221378" y="268439"/>
                  </a:lnTo>
                  <a:lnTo>
                    <a:pt x="190611" y="281251"/>
                  </a:lnTo>
                  <a:lnTo>
                    <a:pt x="157124" y="285724"/>
                  </a:lnTo>
                  <a:lnTo>
                    <a:pt x="107136" y="275605"/>
                  </a:lnTo>
                  <a:lnTo>
                    <a:pt x="66270" y="248023"/>
                  </a:lnTo>
                  <a:lnTo>
                    <a:pt x="38693" y="207141"/>
                  </a:lnTo>
                  <a:lnTo>
                    <a:pt x="28575" y="157124"/>
                  </a:lnTo>
                  <a:lnTo>
                    <a:pt x="38693" y="107136"/>
                  </a:lnTo>
                  <a:lnTo>
                    <a:pt x="66270" y="66270"/>
                  </a:lnTo>
                  <a:lnTo>
                    <a:pt x="107136" y="38693"/>
                  </a:lnTo>
                  <a:lnTo>
                    <a:pt x="157124" y="28575"/>
                  </a:lnTo>
                  <a:lnTo>
                    <a:pt x="200631" y="36161"/>
                  </a:lnTo>
                  <a:lnTo>
                    <a:pt x="237777" y="57137"/>
                  </a:lnTo>
                  <a:lnTo>
                    <a:pt x="265914" y="88828"/>
                  </a:lnTo>
                  <a:lnTo>
                    <a:pt x="282397" y="128562"/>
                  </a:lnTo>
                  <a:lnTo>
                    <a:pt x="261378" y="128562"/>
                  </a:lnTo>
                  <a:lnTo>
                    <a:pt x="258978" y="128333"/>
                  </a:lnTo>
                  <a:lnTo>
                    <a:pt x="256082" y="130187"/>
                  </a:lnTo>
                  <a:lnTo>
                    <a:pt x="253720" y="135191"/>
                  </a:lnTo>
                  <a:lnTo>
                    <a:pt x="254101" y="138163"/>
                  </a:lnTo>
                  <a:lnTo>
                    <a:pt x="292950" y="184785"/>
                  </a:lnTo>
                  <a:lnTo>
                    <a:pt x="294970" y="185699"/>
                  </a:lnTo>
                  <a:lnTo>
                    <a:pt x="299212" y="185699"/>
                  </a:lnTo>
                  <a:lnTo>
                    <a:pt x="301218" y="184785"/>
                  </a:lnTo>
                  <a:lnTo>
                    <a:pt x="340067" y="138163"/>
                  </a:lnTo>
                  <a:lnTo>
                    <a:pt x="340461" y="135191"/>
                  </a:lnTo>
                  <a:lnTo>
                    <a:pt x="339293" y="132689"/>
                  </a:lnTo>
                  <a:lnTo>
                    <a:pt x="338099" y="130187"/>
                  </a:lnTo>
                  <a:lnTo>
                    <a:pt x="335584" y="128600"/>
                  </a:lnTo>
                  <a:lnTo>
                    <a:pt x="311645" y="128600"/>
                  </a:lnTo>
                  <a:lnTo>
                    <a:pt x="297780" y="87164"/>
                  </a:lnTo>
                  <a:lnTo>
                    <a:pt x="273581" y="51764"/>
                  </a:lnTo>
                  <a:lnTo>
                    <a:pt x="240862" y="24221"/>
                  </a:lnTo>
                  <a:lnTo>
                    <a:pt x="201438" y="6359"/>
                  </a:lnTo>
                  <a:lnTo>
                    <a:pt x="157124" y="0"/>
                  </a:lnTo>
                  <a:close/>
                </a:path>
              </a:pathLst>
            </a:custGeom>
            <a:solidFill>
              <a:srgbClr val="004461"/>
            </a:solidFill>
          </p:spPr>
          <p:txBody>
            <a:bodyPr wrap="square" lIns="0" tIns="0" rIns="0" bIns="0" rtlCol="0"/>
            <a:lstStyle/>
            <a:p>
              <a:endParaRPr/>
            </a:p>
          </p:txBody>
        </p:sp>
        <p:sp>
          <p:nvSpPr>
            <p:cNvPr id="6" name="object 6"/>
            <p:cNvSpPr/>
            <p:nvPr/>
          </p:nvSpPr>
          <p:spPr>
            <a:xfrm>
              <a:off x="6246729" y="2877257"/>
              <a:ext cx="340995" cy="314325"/>
            </a:xfrm>
            <a:custGeom>
              <a:avLst/>
              <a:gdLst/>
              <a:ahLst/>
              <a:cxnLst/>
              <a:rect l="l" t="t" r="r" b="b"/>
              <a:pathLst>
                <a:path w="340995" h="314325">
                  <a:moveTo>
                    <a:pt x="339293" y="132689"/>
                  </a:moveTo>
                  <a:lnTo>
                    <a:pt x="338099" y="130187"/>
                  </a:lnTo>
                  <a:lnTo>
                    <a:pt x="335584" y="128600"/>
                  </a:lnTo>
                  <a:lnTo>
                    <a:pt x="332803" y="128600"/>
                  </a:lnTo>
                  <a:lnTo>
                    <a:pt x="311645" y="128600"/>
                  </a:lnTo>
                  <a:lnTo>
                    <a:pt x="297780" y="87164"/>
                  </a:lnTo>
                  <a:lnTo>
                    <a:pt x="273581" y="51764"/>
                  </a:lnTo>
                  <a:lnTo>
                    <a:pt x="240862" y="24221"/>
                  </a:lnTo>
                  <a:lnTo>
                    <a:pt x="201438" y="6359"/>
                  </a:lnTo>
                  <a:lnTo>
                    <a:pt x="157124" y="0"/>
                  </a:lnTo>
                  <a:lnTo>
                    <a:pt x="107518" y="8024"/>
                  </a:lnTo>
                  <a:lnTo>
                    <a:pt x="64393" y="30359"/>
                  </a:lnTo>
                  <a:lnTo>
                    <a:pt x="30359" y="64393"/>
                  </a:lnTo>
                  <a:lnTo>
                    <a:pt x="8024" y="107518"/>
                  </a:lnTo>
                  <a:lnTo>
                    <a:pt x="0" y="157124"/>
                  </a:lnTo>
                  <a:lnTo>
                    <a:pt x="8024" y="206754"/>
                  </a:lnTo>
                  <a:lnTo>
                    <a:pt x="30359" y="249894"/>
                  </a:lnTo>
                  <a:lnTo>
                    <a:pt x="64393" y="283937"/>
                  </a:lnTo>
                  <a:lnTo>
                    <a:pt x="107518" y="306274"/>
                  </a:lnTo>
                  <a:lnTo>
                    <a:pt x="157124" y="314299"/>
                  </a:lnTo>
                  <a:lnTo>
                    <a:pt x="194332" y="310977"/>
                  </a:lnTo>
                  <a:lnTo>
                    <a:pt x="232341" y="295092"/>
                  </a:lnTo>
                  <a:lnTo>
                    <a:pt x="266772" y="269170"/>
                  </a:lnTo>
                  <a:lnTo>
                    <a:pt x="293243" y="235737"/>
                  </a:lnTo>
                  <a:lnTo>
                    <a:pt x="288010" y="216217"/>
                  </a:lnTo>
                  <a:lnTo>
                    <a:pt x="281165" y="212255"/>
                  </a:lnTo>
                  <a:lnTo>
                    <a:pt x="272440" y="214591"/>
                  </a:lnTo>
                  <a:lnTo>
                    <a:pt x="268516" y="221437"/>
                  </a:lnTo>
                  <a:lnTo>
                    <a:pt x="247866" y="248198"/>
                  </a:lnTo>
                  <a:lnTo>
                    <a:pt x="221378" y="268439"/>
                  </a:lnTo>
                  <a:lnTo>
                    <a:pt x="190611" y="281251"/>
                  </a:lnTo>
                  <a:lnTo>
                    <a:pt x="157124" y="285724"/>
                  </a:lnTo>
                  <a:lnTo>
                    <a:pt x="107136" y="275605"/>
                  </a:lnTo>
                  <a:lnTo>
                    <a:pt x="66270" y="248023"/>
                  </a:lnTo>
                  <a:lnTo>
                    <a:pt x="38693" y="207141"/>
                  </a:lnTo>
                  <a:lnTo>
                    <a:pt x="28575" y="157124"/>
                  </a:lnTo>
                  <a:lnTo>
                    <a:pt x="38693" y="107136"/>
                  </a:lnTo>
                  <a:lnTo>
                    <a:pt x="66270" y="66270"/>
                  </a:lnTo>
                  <a:lnTo>
                    <a:pt x="107136" y="38693"/>
                  </a:lnTo>
                  <a:lnTo>
                    <a:pt x="157124" y="28575"/>
                  </a:lnTo>
                  <a:lnTo>
                    <a:pt x="200631" y="36161"/>
                  </a:lnTo>
                  <a:lnTo>
                    <a:pt x="237777" y="57137"/>
                  </a:lnTo>
                  <a:lnTo>
                    <a:pt x="265914" y="88828"/>
                  </a:lnTo>
                  <a:lnTo>
                    <a:pt x="282397" y="128562"/>
                  </a:lnTo>
                  <a:lnTo>
                    <a:pt x="261378" y="128562"/>
                  </a:lnTo>
                  <a:lnTo>
                    <a:pt x="258978" y="128333"/>
                  </a:lnTo>
                  <a:lnTo>
                    <a:pt x="256082" y="130187"/>
                  </a:lnTo>
                  <a:lnTo>
                    <a:pt x="254914" y="132689"/>
                  </a:lnTo>
                  <a:lnTo>
                    <a:pt x="253720" y="135191"/>
                  </a:lnTo>
                  <a:lnTo>
                    <a:pt x="254101" y="138163"/>
                  </a:lnTo>
                  <a:lnTo>
                    <a:pt x="255917" y="140284"/>
                  </a:lnTo>
                  <a:lnTo>
                    <a:pt x="291617" y="183159"/>
                  </a:lnTo>
                  <a:lnTo>
                    <a:pt x="292950" y="184785"/>
                  </a:lnTo>
                  <a:lnTo>
                    <a:pt x="294970" y="185699"/>
                  </a:lnTo>
                  <a:lnTo>
                    <a:pt x="297091" y="185699"/>
                  </a:lnTo>
                  <a:lnTo>
                    <a:pt x="299212" y="185699"/>
                  </a:lnTo>
                  <a:lnTo>
                    <a:pt x="301218" y="184785"/>
                  </a:lnTo>
                  <a:lnTo>
                    <a:pt x="302564" y="183159"/>
                  </a:lnTo>
                  <a:lnTo>
                    <a:pt x="338302" y="140284"/>
                  </a:lnTo>
                  <a:lnTo>
                    <a:pt x="340067" y="138163"/>
                  </a:lnTo>
                  <a:lnTo>
                    <a:pt x="340461" y="135191"/>
                  </a:lnTo>
                  <a:lnTo>
                    <a:pt x="339293" y="132689"/>
                  </a:lnTo>
                  <a:close/>
                </a:path>
              </a:pathLst>
            </a:custGeom>
            <a:ln w="5359">
              <a:solidFill>
                <a:srgbClr val="004461"/>
              </a:solidFill>
            </a:ln>
          </p:spPr>
          <p:txBody>
            <a:bodyPr wrap="square" lIns="0" tIns="0" rIns="0" bIns="0" rtlCol="0"/>
            <a:lstStyle/>
            <a:p>
              <a:endParaRPr/>
            </a:p>
          </p:txBody>
        </p:sp>
        <p:pic>
          <p:nvPicPr>
            <p:cNvPr id="7" name="object 7"/>
            <p:cNvPicPr/>
            <p:nvPr/>
          </p:nvPicPr>
          <p:blipFill>
            <a:blip r:embed="rId3" cstate="print"/>
            <a:stretch>
              <a:fillRect/>
            </a:stretch>
          </p:blipFill>
          <p:spPr>
            <a:xfrm>
              <a:off x="6376210" y="2910280"/>
              <a:ext cx="114033" cy="180644"/>
            </a:xfrm>
            <a:prstGeom prst="rect">
              <a:avLst/>
            </a:prstGeom>
          </p:spPr>
        </p:pic>
      </p:grpSp>
      <p:pic>
        <p:nvPicPr>
          <p:cNvPr id="8" name="object 8"/>
          <p:cNvPicPr/>
          <p:nvPr/>
        </p:nvPicPr>
        <p:blipFill>
          <a:blip r:embed="rId4" cstate="print"/>
          <a:stretch>
            <a:fillRect/>
          </a:stretch>
        </p:blipFill>
        <p:spPr>
          <a:xfrm>
            <a:off x="3442544" y="1906102"/>
            <a:ext cx="2258910" cy="2275093"/>
          </a:xfrm>
          <a:prstGeom prst="rect">
            <a:avLst/>
          </a:prstGeom>
        </p:spPr>
      </p:pic>
      <p:sp>
        <p:nvSpPr>
          <p:cNvPr id="9" name="object 9"/>
          <p:cNvSpPr txBox="1"/>
          <p:nvPr/>
        </p:nvSpPr>
        <p:spPr>
          <a:xfrm>
            <a:off x="3877734" y="3833807"/>
            <a:ext cx="1409065" cy="257175"/>
          </a:xfrm>
          <a:prstGeom prst="rect">
            <a:avLst/>
          </a:prstGeom>
        </p:spPr>
        <p:txBody>
          <a:bodyPr vert="horz" wrap="square" lIns="0" tIns="14604" rIns="0" bIns="0" rtlCol="0">
            <a:spAutoFit/>
          </a:bodyPr>
          <a:lstStyle/>
          <a:p>
            <a:pPr marL="12700">
              <a:lnSpc>
                <a:spcPct val="100000"/>
              </a:lnSpc>
              <a:spcBef>
                <a:spcPts val="114"/>
              </a:spcBef>
            </a:pPr>
            <a:r>
              <a:rPr sz="1500" dirty="0">
                <a:solidFill>
                  <a:srgbClr val="004461"/>
                </a:solidFill>
                <a:latin typeface="Arial"/>
                <a:cs typeface="Arial"/>
              </a:rPr>
              <a:t>Think</a:t>
            </a:r>
            <a:r>
              <a:rPr sz="1500" spc="25" dirty="0">
                <a:solidFill>
                  <a:srgbClr val="004461"/>
                </a:solidFill>
                <a:latin typeface="Arial"/>
                <a:cs typeface="Arial"/>
              </a:rPr>
              <a:t> </a:t>
            </a:r>
            <a:r>
              <a:rPr sz="1500" dirty="0">
                <a:solidFill>
                  <a:srgbClr val="004461"/>
                </a:solidFill>
                <a:latin typeface="Arial"/>
                <a:cs typeface="Arial"/>
              </a:rPr>
              <a:t>pair</a:t>
            </a:r>
            <a:r>
              <a:rPr sz="1500" spc="30" dirty="0">
                <a:solidFill>
                  <a:srgbClr val="004461"/>
                </a:solidFill>
                <a:latin typeface="Arial"/>
                <a:cs typeface="Arial"/>
              </a:rPr>
              <a:t> </a:t>
            </a:r>
            <a:r>
              <a:rPr sz="1500" spc="-10" dirty="0">
                <a:solidFill>
                  <a:srgbClr val="004461"/>
                </a:solidFill>
                <a:latin typeface="Arial"/>
                <a:cs typeface="Arial"/>
              </a:rPr>
              <a:t>share</a:t>
            </a:r>
            <a:endParaRPr sz="15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115240" y="1779600"/>
            <a:ext cx="2668765" cy="2668752"/>
          </a:xfrm>
          <a:prstGeom prst="rect">
            <a:avLst/>
          </a:prstGeom>
        </p:spPr>
      </p:pic>
      <p:pic>
        <p:nvPicPr>
          <p:cNvPr id="3" name="object 3"/>
          <p:cNvPicPr/>
          <p:nvPr/>
        </p:nvPicPr>
        <p:blipFill>
          <a:blip r:embed="rId4" cstate="print"/>
          <a:stretch>
            <a:fillRect/>
          </a:stretch>
        </p:blipFill>
        <p:spPr>
          <a:xfrm>
            <a:off x="359994" y="1779600"/>
            <a:ext cx="2668765" cy="2668752"/>
          </a:xfrm>
          <a:prstGeom prst="rect">
            <a:avLst/>
          </a:prstGeom>
        </p:spPr>
      </p:pic>
      <p:sp>
        <p:nvSpPr>
          <p:cNvPr id="4" name="object 4"/>
          <p:cNvSpPr txBox="1">
            <a:spLocks noGrp="1"/>
          </p:cNvSpPr>
          <p:nvPr>
            <p:ph type="title"/>
          </p:nvPr>
        </p:nvSpPr>
        <p:spPr>
          <a:prstGeom prst="rect">
            <a:avLst/>
          </a:prstGeom>
        </p:spPr>
        <p:txBody>
          <a:bodyPr vert="horz" wrap="square" lIns="0" tIns="12700" rIns="0" bIns="0" rtlCol="0">
            <a:spAutoFit/>
          </a:bodyPr>
          <a:lstStyle/>
          <a:p>
            <a:pPr marL="1774189">
              <a:lnSpc>
                <a:spcPct val="100000"/>
              </a:lnSpc>
              <a:spcBef>
                <a:spcPts val="100"/>
              </a:spcBef>
            </a:pPr>
            <a:r>
              <a:rPr dirty="0"/>
              <a:t>Why</a:t>
            </a:r>
            <a:r>
              <a:rPr spc="-5" dirty="0"/>
              <a:t> </a:t>
            </a:r>
            <a:r>
              <a:rPr dirty="0"/>
              <a:t>are</a:t>
            </a:r>
            <a:r>
              <a:rPr spc="-5" dirty="0"/>
              <a:t> </a:t>
            </a:r>
            <a:r>
              <a:rPr dirty="0"/>
              <a:t>floods</a:t>
            </a:r>
            <a:r>
              <a:rPr spc="-5" dirty="0"/>
              <a:t> </a:t>
            </a:r>
            <a:r>
              <a:rPr dirty="0"/>
              <a:t>a</a:t>
            </a:r>
            <a:r>
              <a:rPr spc="-5" dirty="0"/>
              <a:t> </a:t>
            </a:r>
            <a:r>
              <a:rPr spc="-10" dirty="0"/>
              <a:t>problem?</a:t>
            </a:r>
          </a:p>
        </p:txBody>
      </p:sp>
      <p:sp>
        <p:nvSpPr>
          <p:cNvPr id="5" name="object 5"/>
          <p:cNvSpPr txBox="1"/>
          <p:nvPr/>
        </p:nvSpPr>
        <p:spPr>
          <a:xfrm>
            <a:off x="3547925" y="1909895"/>
            <a:ext cx="2071370" cy="173228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4461"/>
                </a:solidFill>
                <a:latin typeface="Arial"/>
                <a:cs typeface="Arial"/>
              </a:rPr>
              <a:t>Economic damage </a:t>
            </a:r>
            <a:r>
              <a:rPr sz="1400" b="1" spc="-50" dirty="0">
                <a:solidFill>
                  <a:srgbClr val="004461"/>
                </a:solidFill>
                <a:latin typeface="Arial"/>
                <a:cs typeface="Arial"/>
              </a:rPr>
              <a:t>–</a:t>
            </a:r>
            <a:endParaRPr sz="1400">
              <a:latin typeface="Arial"/>
              <a:cs typeface="Arial"/>
            </a:endParaRPr>
          </a:p>
          <a:p>
            <a:pPr marL="12700" marR="5080">
              <a:lnSpc>
                <a:spcPct val="100000"/>
              </a:lnSpc>
            </a:pPr>
            <a:r>
              <a:rPr sz="1400" dirty="0">
                <a:solidFill>
                  <a:srgbClr val="004461"/>
                </a:solidFill>
                <a:latin typeface="Arial"/>
                <a:cs typeface="Arial"/>
              </a:rPr>
              <a:t>it</a:t>
            </a:r>
            <a:r>
              <a:rPr sz="1400" spc="-10" dirty="0">
                <a:solidFill>
                  <a:srgbClr val="004461"/>
                </a:solidFill>
                <a:latin typeface="Arial"/>
                <a:cs typeface="Arial"/>
              </a:rPr>
              <a:t> </a:t>
            </a:r>
            <a:r>
              <a:rPr sz="1400" dirty="0">
                <a:solidFill>
                  <a:srgbClr val="004461"/>
                </a:solidFill>
                <a:latin typeface="Arial"/>
                <a:cs typeface="Arial"/>
              </a:rPr>
              <a:t>costs a</a:t>
            </a:r>
            <a:r>
              <a:rPr sz="1400" spc="-10" dirty="0">
                <a:solidFill>
                  <a:srgbClr val="004461"/>
                </a:solidFill>
                <a:latin typeface="Arial"/>
                <a:cs typeface="Arial"/>
              </a:rPr>
              <a:t> </a:t>
            </a:r>
            <a:r>
              <a:rPr sz="1400" dirty="0">
                <a:solidFill>
                  <a:srgbClr val="004461"/>
                </a:solidFill>
                <a:latin typeface="Arial"/>
                <a:cs typeface="Arial"/>
              </a:rPr>
              <a:t>lot</a:t>
            </a:r>
            <a:r>
              <a:rPr sz="1400" spc="-5" dirty="0">
                <a:solidFill>
                  <a:srgbClr val="004461"/>
                </a:solidFill>
                <a:latin typeface="Arial"/>
                <a:cs typeface="Arial"/>
              </a:rPr>
              <a:t> </a:t>
            </a:r>
            <a:r>
              <a:rPr sz="1400" dirty="0">
                <a:solidFill>
                  <a:srgbClr val="004461"/>
                </a:solidFill>
                <a:latin typeface="Arial"/>
                <a:cs typeface="Arial"/>
              </a:rPr>
              <a:t>to</a:t>
            </a:r>
            <a:r>
              <a:rPr sz="1400" spc="-5" dirty="0">
                <a:solidFill>
                  <a:srgbClr val="004461"/>
                </a:solidFill>
                <a:latin typeface="Arial"/>
                <a:cs typeface="Arial"/>
              </a:rPr>
              <a:t> </a:t>
            </a:r>
            <a:r>
              <a:rPr sz="1400" dirty="0">
                <a:solidFill>
                  <a:srgbClr val="004461"/>
                </a:solidFill>
                <a:latin typeface="Arial"/>
                <a:cs typeface="Arial"/>
              </a:rPr>
              <a:t>fix </a:t>
            </a:r>
            <a:r>
              <a:rPr sz="1400" spc="-25" dirty="0">
                <a:solidFill>
                  <a:srgbClr val="004461"/>
                </a:solidFill>
                <a:latin typeface="Arial"/>
                <a:cs typeface="Arial"/>
              </a:rPr>
              <a:t>the </a:t>
            </a:r>
            <a:r>
              <a:rPr sz="1400" dirty="0">
                <a:solidFill>
                  <a:srgbClr val="004461"/>
                </a:solidFill>
                <a:latin typeface="Arial"/>
                <a:cs typeface="Arial"/>
              </a:rPr>
              <a:t>damage</a:t>
            </a:r>
            <a:r>
              <a:rPr sz="1400" spc="-15" dirty="0">
                <a:solidFill>
                  <a:srgbClr val="004461"/>
                </a:solidFill>
                <a:latin typeface="Arial"/>
                <a:cs typeface="Arial"/>
              </a:rPr>
              <a:t> </a:t>
            </a:r>
            <a:r>
              <a:rPr sz="1400" dirty="0">
                <a:solidFill>
                  <a:srgbClr val="004461"/>
                </a:solidFill>
                <a:latin typeface="Arial"/>
                <a:cs typeface="Arial"/>
              </a:rPr>
              <a:t>caused</a:t>
            </a:r>
            <a:r>
              <a:rPr sz="1400" spc="-10" dirty="0">
                <a:solidFill>
                  <a:srgbClr val="004461"/>
                </a:solidFill>
                <a:latin typeface="Arial"/>
                <a:cs typeface="Arial"/>
              </a:rPr>
              <a:t> </a:t>
            </a:r>
            <a:r>
              <a:rPr sz="1400" dirty="0">
                <a:solidFill>
                  <a:srgbClr val="004461"/>
                </a:solidFill>
                <a:latin typeface="Arial"/>
                <a:cs typeface="Arial"/>
              </a:rPr>
              <a:t>to</a:t>
            </a:r>
            <a:r>
              <a:rPr sz="1400" spc="-5" dirty="0">
                <a:solidFill>
                  <a:srgbClr val="004461"/>
                </a:solidFill>
                <a:latin typeface="Arial"/>
                <a:cs typeface="Arial"/>
              </a:rPr>
              <a:t> </a:t>
            </a:r>
            <a:r>
              <a:rPr sz="1400" spc="-10" dirty="0">
                <a:solidFill>
                  <a:srgbClr val="004461"/>
                </a:solidFill>
                <a:latin typeface="Arial"/>
                <a:cs typeface="Arial"/>
              </a:rPr>
              <a:t>homes </a:t>
            </a:r>
            <a:r>
              <a:rPr sz="1400" dirty="0">
                <a:solidFill>
                  <a:srgbClr val="004461"/>
                </a:solidFill>
                <a:latin typeface="Arial"/>
                <a:cs typeface="Arial"/>
              </a:rPr>
              <a:t>and</a:t>
            </a:r>
            <a:r>
              <a:rPr sz="1400" spc="-15" dirty="0">
                <a:solidFill>
                  <a:srgbClr val="004461"/>
                </a:solidFill>
                <a:latin typeface="Arial"/>
                <a:cs typeface="Arial"/>
              </a:rPr>
              <a:t> </a:t>
            </a:r>
            <a:r>
              <a:rPr sz="1400" spc="-10" dirty="0">
                <a:solidFill>
                  <a:srgbClr val="004461"/>
                </a:solidFill>
                <a:latin typeface="Arial"/>
                <a:cs typeface="Arial"/>
              </a:rPr>
              <a:t>businesses.</a:t>
            </a:r>
            <a:endParaRPr sz="1400">
              <a:latin typeface="Arial"/>
              <a:cs typeface="Arial"/>
            </a:endParaRPr>
          </a:p>
          <a:p>
            <a:pPr marL="12700" marR="271145">
              <a:lnSpc>
                <a:spcPct val="100000"/>
              </a:lnSpc>
            </a:pPr>
            <a:r>
              <a:rPr sz="1400" dirty="0">
                <a:solidFill>
                  <a:srgbClr val="004461"/>
                </a:solidFill>
                <a:latin typeface="Arial"/>
                <a:cs typeface="Arial"/>
              </a:rPr>
              <a:t>Also</a:t>
            </a:r>
            <a:r>
              <a:rPr sz="1400" spc="-20" dirty="0">
                <a:solidFill>
                  <a:srgbClr val="004461"/>
                </a:solidFill>
                <a:latin typeface="Arial"/>
                <a:cs typeface="Arial"/>
              </a:rPr>
              <a:t> </a:t>
            </a:r>
            <a:r>
              <a:rPr sz="1400" dirty="0">
                <a:solidFill>
                  <a:srgbClr val="004461"/>
                </a:solidFill>
                <a:latin typeface="Arial"/>
                <a:cs typeface="Arial"/>
              </a:rPr>
              <a:t>the</a:t>
            </a:r>
            <a:r>
              <a:rPr sz="1400" spc="-10" dirty="0">
                <a:solidFill>
                  <a:srgbClr val="004461"/>
                </a:solidFill>
                <a:latin typeface="Arial"/>
                <a:cs typeface="Arial"/>
              </a:rPr>
              <a:t> </a:t>
            </a:r>
            <a:r>
              <a:rPr sz="1400" dirty="0">
                <a:solidFill>
                  <a:srgbClr val="004461"/>
                </a:solidFill>
                <a:latin typeface="Arial"/>
                <a:cs typeface="Arial"/>
              </a:rPr>
              <a:t>damage</a:t>
            </a:r>
            <a:r>
              <a:rPr sz="1400" spc="-10" dirty="0">
                <a:solidFill>
                  <a:srgbClr val="004461"/>
                </a:solidFill>
                <a:latin typeface="Arial"/>
                <a:cs typeface="Arial"/>
              </a:rPr>
              <a:t> </a:t>
            </a:r>
            <a:r>
              <a:rPr sz="1400" spc="-20" dirty="0">
                <a:solidFill>
                  <a:srgbClr val="004461"/>
                </a:solidFill>
                <a:latin typeface="Arial"/>
                <a:cs typeface="Arial"/>
              </a:rPr>
              <a:t>done </a:t>
            </a:r>
            <a:r>
              <a:rPr sz="1400" dirty="0">
                <a:solidFill>
                  <a:srgbClr val="004461"/>
                </a:solidFill>
                <a:latin typeface="Arial"/>
                <a:cs typeface="Arial"/>
              </a:rPr>
              <a:t>to</a:t>
            </a:r>
            <a:r>
              <a:rPr sz="1400" spc="-35" dirty="0">
                <a:solidFill>
                  <a:srgbClr val="004461"/>
                </a:solidFill>
                <a:latin typeface="Arial"/>
                <a:cs typeface="Arial"/>
              </a:rPr>
              <a:t> </a:t>
            </a:r>
            <a:r>
              <a:rPr sz="1400" dirty="0">
                <a:solidFill>
                  <a:srgbClr val="004461"/>
                </a:solidFill>
                <a:latin typeface="Arial"/>
                <a:cs typeface="Arial"/>
              </a:rPr>
              <a:t>infrastructure</a:t>
            </a:r>
            <a:r>
              <a:rPr sz="1400" spc="-35" dirty="0">
                <a:solidFill>
                  <a:srgbClr val="004461"/>
                </a:solidFill>
                <a:latin typeface="Arial"/>
                <a:cs typeface="Arial"/>
              </a:rPr>
              <a:t> </a:t>
            </a:r>
            <a:r>
              <a:rPr sz="1400" spc="-20" dirty="0">
                <a:solidFill>
                  <a:srgbClr val="004461"/>
                </a:solidFill>
                <a:latin typeface="Arial"/>
                <a:cs typeface="Arial"/>
              </a:rPr>
              <a:t>such </a:t>
            </a:r>
            <a:r>
              <a:rPr sz="1400" dirty="0">
                <a:solidFill>
                  <a:srgbClr val="004461"/>
                </a:solidFill>
                <a:latin typeface="Arial"/>
                <a:cs typeface="Arial"/>
              </a:rPr>
              <a:t>as</a:t>
            </a:r>
            <a:r>
              <a:rPr sz="1400" spc="-10" dirty="0">
                <a:solidFill>
                  <a:srgbClr val="004461"/>
                </a:solidFill>
                <a:latin typeface="Arial"/>
                <a:cs typeface="Arial"/>
              </a:rPr>
              <a:t> </a:t>
            </a:r>
            <a:r>
              <a:rPr sz="1400" dirty="0">
                <a:solidFill>
                  <a:srgbClr val="004461"/>
                </a:solidFill>
                <a:latin typeface="Arial"/>
                <a:cs typeface="Arial"/>
              </a:rPr>
              <a:t>railways, roads </a:t>
            </a:r>
            <a:r>
              <a:rPr sz="1400" spc="-25" dirty="0">
                <a:solidFill>
                  <a:srgbClr val="004461"/>
                </a:solidFill>
                <a:latin typeface="Arial"/>
                <a:cs typeface="Arial"/>
              </a:rPr>
              <a:t>and </a:t>
            </a:r>
            <a:r>
              <a:rPr sz="1400" spc="-10" dirty="0">
                <a:solidFill>
                  <a:srgbClr val="004461"/>
                </a:solidFill>
                <a:latin typeface="Arial"/>
                <a:cs typeface="Arial"/>
              </a:rPr>
              <a:t>bridges.</a:t>
            </a:r>
            <a:endParaRPr sz="14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115240" y="1779600"/>
            <a:ext cx="2668765" cy="2668752"/>
          </a:xfrm>
          <a:prstGeom prst="rect">
            <a:avLst/>
          </a:prstGeom>
        </p:spPr>
      </p:pic>
      <p:pic>
        <p:nvPicPr>
          <p:cNvPr id="3" name="object 3"/>
          <p:cNvPicPr/>
          <p:nvPr/>
        </p:nvPicPr>
        <p:blipFill>
          <a:blip r:embed="rId4" cstate="print"/>
          <a:stretch>
            <a:fillRect/>
          </a:stretch>
        </p:blipFill>
        <p:spPr>
          <a:xfrm>
            <a:off x="359994" y="1779600"/>
            <a:ext cx="2668765" cy="2668752"/>
          </a:xfrm>
          <a:prstGeom prst="rect">
            <a:avLst/>
          </a:prstGeom>
        </p:spPr>
      </p:pic>
      <p:sp>
        <p:nvSpPr>
          <p:cNvPr id="4" name="object 4"/>
          <p:cNvSpPr txBox="1">
            <a:spLocks noGrp="1"/>
          </p:cNvSpPr>
          <p:nvPr>
            <p:ph type="title"/>
          </p:nvPr>
        </p:nvSpPr>
        <p:spPr>
          <a:prstGeom prst="rect">
            <a:avLst/>
          </a:prstGeom>
        </p:spPr>
        <p:txBody>
          <a:bodyPr vert="horz" wrap="square" lIns="0" tIns="12700" rIns="0" bIns="0" rtlCol="0">
            <a:spAutoFit/>
          </a:bodyPr>
          <a:lstStyle/>
          <a:p>
            <a:pPr marL="1774189">
              <a:lnSpc>
                <a:spcPct val="100000"/>
              </a:lnSpc>
              <a:spcBef>
                <a:spcPts val="100"/>
              </a:spcBef>
            </a:pPr>
            <a:r>
              <a:rPr dirty="0"/>
              <a:t>Why</a:t>
            </a:r>
            <a:r>
              <a:rPr spc="-5" dirty="0"/>
              <a:t> </a:t>
            </a:r>
            <a:r>
              <a:rPr dirty="0"/>
              <a:t>are</a:t>
            </a:r>
            <a:r>
              <a:rPr spc="-5" dirty="0"/>
              <a:t> </a:t>
            </a:r>
            <a:r>
              <a:rPr dirty="0"/>
              <a:t>floods</a:t>
            </a:r>
            <a:r>
              <a:rPr spc="-5" dirty="0"/>
              <a:t> </a:t>
            </a:r>
            <a:r>
              <a:rPr dirty="0"/>
              <a:t>a</a:t>
            </a:r>
            <a:r>
              <a:rPr spc="-5" dirty="0"/>
              <a:t> </a:t>
            </a:r>
            <a:r>
              <a:rPr spc="-10" dirty="0"/>
              <a:t>problem?</a:t>
            </a:r>
          </a:p>
        </p:txBody>
      </p:sp>
      <p:sp>
        <p:nvSpPr>
          <p:cNvPr id="5" name="object 5"/>
          <p:cNvSpPr txBox="1"/>
          <p:nvPr/>
        </p:nvSpPr>
        <p:spPr>
          <a:xfrm>
            <a:off x="3205699" y="1810896"/>
            <a:ext cx="2813685" cy="2929007"/>
          </a:xfrm>
          <a:prstGeom prst="rect">
            <a:avLst/>
          </a:prstGeom>
        </p:spPr>
        <p:txBody>
          <a:bodyPr vert="horz" wrap="square" lIns="0" tIns="12700" rIns="0" bIns="0" rtlCol="0">
            <a:spAutoFit/>
          </a:bodyPr>
          <a:lstStyle/>
          <a:p>
            <a:pPr marL="12700" marR="5080">
              <a:lnSpc>
                <a:spcPct val="100000"/>
              </a:lnSpc>
              <a:spcBef>
                <a:spcPts val="100"/>
              </a:spcBef>
            </a:pPr>
            <a:r>
              <a:rPr lang="en-GB" sz="1400" b="1" dirty="0">
                <a:solidFill>
                  <a:srgbClr val="004461"/>
                </a:solidFill>
                <a:latin typeface="Arial"/>
                <a:cs typeface="Arial"/>
              </a:rPr>
              <a:t>Impact on humans</a:t>
            </a:r>
            <a:r>
              <a:rPr sz="1400" b="1" spc="-5" dirty="0">
                <a:solidFill>
                  <a:srgbClr val="004461"/>
                </a:solidFill>
                <a:latin typeface="Arial"/>
                <a:cs typeface="Arial"/>
              </a:rPr>
              <a:t> </a:t>
            </a:r>
            <a:r>
              <a:rPr sz="1400" dirty="0">
                <a:solidFill>
                  <a:srgbClr val="004461"/>
                </a:solidFill>
                <a:latin typeface="Arial"/>
                <a:cs typeface="Arial"/>
              </a:rPr>
              <a:t>–</a:t>
            </a:r>
            <a:r>
              <a:rPr sz="1400" spc="-10" dirty="0">
                <a:solidFill>
                  <a:srgbClr val="004461"/>
                </a:solidFill>
                <a:latin typeface="Arial"/>
                <a:cs typeface="Arial"/>
              </a:rPr>
              <a:t> </a:t>
            </a:r>
            <a:r>
              <a:rPr sz="1400" dirty="0">
                <a:solidFill>
                  <a:srgbClr val="004461"/>
                </a:solidFill>
                <a:latin typeface="Arial"/>
                <a:cs typeface="Arial"/>
              </a:rPr>
              <a:t>flooding</a:t>
            </a:r>
            <a:r>
              <a:rPr sz="1400" spc="-5" dirty="0">
                <a:solidFill>
                  <a:srgbClr val="004461"/>
                </a:solidFill>
                <a:latin typeface="Arial"/>
                <a:cs typeface="Arial"/>
              </a:rPr>
              <a:t> </a:t>
            </a:r>
            <a:r>
              <a:rPr sz="1400" spc="-10" dirty="0">
                <a:solidFill>
                  <a:srgbClr val="004461"/>
                </a:solidFill>
                <a:latin typeface="Arial"/>
                <a:cs typeface="Arial"/>
              </a:rPr>
              <a:t>affects people’s</a:t>
            </a:r>
            <a:r>
              <a:rPr sz="1400" spc="-75" dirty="0">
                <a:solidFill>
                  <a:srgbClr val="004461"/>
                </a:solidFill>
                <a:latin typeface="Arial"/>
                <a:cs typeface="Arial"/>
              </a:rPr>
              <a:t> </a:t>
            </a:r>
            <a:r>
              <a:rPr sz="1400" spc="-10" dirty="0">
                <a:solidFill>
                  <a:srgbClr val="004461"/>
                </a:solidFill>
                <a:latin typeface="Arial"/>
                <a:cs typeface="Arial"/>
              </a:rPr>
              <a:t>health,</a:t>
            </a:r>
            <a:r>
              <a:rPr sz="1400" spc="-70" dirty="0">
                <a:solidFill>
                  <a:srgbClr val="004461"/>
                </a:solidFill>
                <a:latin typeface="Arial"/>
                <a:cs typeface="Arial"/>
              </a:rPr>
              <a:t> </a:t>
            </a:r>
            <a:r>
              <a:rPr sz="1400" spc="-10" dirty="0">
                <a:solidFill>
                  <a:srgbClr val="004461"/>
                </a:solidFill>
                <a:latin typeface="Arial"/>
                <a:cs typeface="Arial"/>
              </a:rPr>
              <a:t>wellbeing,</a:t>
            </a:r>
            <a:r>
              <a:rPr sz="1400" spc="-70" dirty="0">
                <a:solidFill>
                  <a:srgbClr val="004461"/>
                </a:solidFill>
                <a:latin typeface="Arial"/>
                <a:cs typeface="Arial"/>
              </a:rPr>
              <a:t> </a:t>
            </a:r>
            <a:r>
              <a:rPr sz="1400" dirty="0">
                <a:solidFill>
                  <a:srgbClr val="004461"/>
                </a:solidFill>
                <a:latin typeface="Arial"/>
                <a:cs typeface="Arial"/>
              </a:rPr>
              <a:t>lives</a:t>
            </a:r>
            <a:r>
              <a:rPr sz="1400" spc="-70" dirty="0">
                <a:solidFill>
                  <a:srgbClr val="004461"/>
                </a:solidFill>
                <a:latin typeface="Arial"/>
                <a:cs typeface="Arial"/>
              </a:rPr>
              <a:t> </a:t>
            </a:r>
            <a:r>
              <a:rPr sz="1400" spc="-25" dirty="0">
                <a:solidFill>
                  <a:srgbClr val="004461"/>
                </a:solidFill>
                <a:latin typeface="Arial"/>
                <a:cs typeface="Arial"/>
              </a:rPr>
              <a:t>and </a:t>
            </a:r>
            <a:r>
              <a:rPr sz="1400" spc="-10" dirty="0">
                <a:solidFill>
                  <a:srgbClr val="004461"/>
                </a:solidFill>
                <a:latin typeface="Arial"/>
                <a:cs typeface="Arial"/>
              </a:rPr>
              <a:t>jobs.</a:t>
            </a:r>
            <a:r>
              <a:rPr sz="1400" spc="-80" dirty="0">
                <a:solidFill>
                  <a:srgbClr val="004461"/>
                </a:solidFill>
                <a:latin typeface="Arial"/>
                <a:cs typeface="Arial"/>
              </a:rPr>
              <a:t> </a:t>
            </a:r>
            <a:r>
              <a:rPr sz="1400" dirty="0">
                <a:solidFill>
                  <a:srgbClr val="004461"/>
                </a:solidFill>
                <a:latin typeface="Arial"/>
                <a:cs typeface="Arial"/>
              </a:rPr>
              <a:t>The</a:t>
            </a:r>
            <a:r>
              <a:rPr sz="1400" spc="-60" dirty="0">
                <a:solidFill>
                  <a:srgbClr val="004461"/>
                </a:solidFill>
                <a:latin typeface="Arial"/>
                <a:cs typeface="Arial"/>
              </a:rPr>
              <a:t> </a:t>
            </a:r>
            <a:r>
              <a:rPr sz="1400" dirty="0">
                <a:solidFill>
                  <a:srgbClr val="004461"/>
                </a:solidFill>
                <a:latin typeface="Arial"/>
                <a:cs typeface="Arial"/>
              </a:rPr>
              <a:t>loss</a:t>
            </a:r>
            <a:r>
              <a:rPr sz="1400" spc="-55" dirty="0">
                <a:solidFill>
                  <a:srgbClr val="004461"/>
                </a:solidFill>
                <a:latin typeface="Arial"/>
                <a:cs typeface="Arial"/>
              </a:rPr>
              <a:t> </a:t>
            </a:r>
            <a:r>
              <a:rPr sz="1400" dirty="0">
                <a:solidFill>
                  <a:srgbClr val="004461"/>
                </a:solidFill>
                <a:latin typeface="Arial"/>
                <a:cs typeface="Arial"/>
              </a:rPr>
              <a:t>of</a:t>
            </a:r>
            <a:r>
              <a:rPr sz="1400" spc="-55" dirty="0">
                <a:solidFill>
                  <a:srgbClr val="004461"/>
                </a:solidFill>
                <a:latin typeface="Arial"/>
                <a:cs typeface="Arial"/>
              </a:rPr>
              <a:t> </a:t>
            </a:r>
            <a:r>
              <a:rPr sz="1400" spc="-10" dirty="0">
                <a:solidFill>
                  <a:srgbClr val="004461"/>
                </a:solidFill>
                <a:latin typeface="Arial"/>
                <a:cs typeface="Arial"/>
              </a:rPr>
              <a:t>essential</a:t>
            </a:r>
            <a:r>
              <a:rPr sz="1400" spc="-55" dirty="0">
                <a:solidFill>
                  <a:srgbClr val="004461"/>
                </a:solidFill>
                <a:latin typeface="Arial"/>
                <a:cs typeface="Arial"/>
              </a:rPr>
              <a:t> </a:t>
            </a:r>
            <a:r>
              <a:rPr sz="1400" spc="-10" dirty="0">
                <a:solidFill>
                  <a:srgbClr val="004461"/>
                </a:solidFill>
                <a:latin typeface="Arial"/>
                <a:cs typeface="Arial"/>
              </a:rPr>
              <a:t>services </a:t>
            </a:r>
            <a:r>
              <a:rPr sz="1400" dirty="0">
                <a:solidFill>
                  <a:srgbClr val="004461"/>
                </a:solidFill>
                <a:latin typeface="Arial"/>
                <a:cs typeface="Arial"/>
              </a:rPr>
              <a:t>like</a:t>
            </a:r>
            <a:r>
              <a:rPr sz="1400" spc="-70" dirty="0">
                <a:solidFill>
                  <a:srgbClr val="004461"/>
                </a:solidFill>
                <a:latin typeface="Arial"/>
                <a:cs typeface="Arial"/>
              </a:rPr>
              <a:t> </a:t>
            </a:r>
            <a:r>
              <a:rPr sz="1400" spc="-10" dirty="0">
                <a:solidFill>
                  <a:srgbClr val="004461"/>
                </a:solidFill>
                <a:latin typeface="Arial"/>
                <a:cs typeface="Arial"/>
              </a:rPr>
              <a:t>electricity</a:t>
            </a:r>
            <a:r>
              <a:rPr sz="1400" spc="-65" dirty="0">
                <a:solidFill>
                  <a:srgbClr val="004461"/>
                </a:solidFill>
                <a:latin typeface="Arial"/>
                <a:cs typeface="Arial"/>
              </a:rPr>
              <a:t> </a:t>
            </a:r>
            <a:r>
              <a:rPr sz="1400" dirty="0">
                <a:solidFill>
                  <a:srgbClr val="004461"/>
                </a:solidFill>
                <a:latin typeface="Arial"/>
                <a:cs typeface="Arial"/>
              </a:rPr>
              <a:t>and</a:t>
            </a:r>
            <a:r>
              <a:rPr sz="1400" spc="-65" dirty="0">
                <a:solidFill>
                  <a:srgbClr val="004461"/>
                </a:solidFill>
                <a:latin typeface="Arial"/>
                <a:cs typeface="Arial"/>
              </a:rPr>
              <a:t> </a:t>
            </a:r>
            <a:r>
              <a:rPr sz="1400" spc="-10" dirty="0">
                <a:solidFill>
                  <a:srgbClr val="004461"/>
                </a:solidFill>
                <a:latin typeface="Arial"/>
                <a:cs typeface="Arial"/>
              </a:rPr>
              <a:t>transport</a:t>
            </a:r>
            <a:r>
              <a:rPr sz="1400" spc="-65" dirty="0">
                <a:solidFill>
                  <a:srgbClr val="004461"/>
                </a:solidFill>
                <a:latin typeface="Arial"/>
                <a:cs typeface="Arial"/>
              </a:rPr>
              <a:t> </a:t>
            </a:r>
            <a:r>
              <a:rPr sz="1400" spc="-25" dirty="0">
                <a:solidFill>
                  <a:srgbClr val="004461"/>
                </a:solidFill>
                <a:latin typeface="Arial"/>
                <a:cs typeface="Arial"/>
              </a:rPr>
              <a:t>systems </a:t>
            </a:r>
            <a:r>
              <a:rPr sz="1400" dirty="0">
                <a:solidFill>
                  <a:srgbClr val="004461"/>
                </a:solidFill>
                <a:latin typeface="Arial"/>
                <a:cs typeface="Arial"/>
              </a:rPr>
              <a:t>make</a:t>
            </a:r>
            <a:r>
              <a:rPr sz="1400" spc="-70" dirty="0">
                <a:solidFill>
                  <a:srgbClr val="004461"/>
                </a:solidFill>
                <a:latin typeface="Arial"/>
                <a:cs typeface="Arial"/>
              </a:rPr>
              <a:t> </a:t>
            </a:r>
            <a:r>
              <a:rPr sz="1400" dirty="0">
                <a:solidFill>
                  <a:srgbClr val="004461"/>
                </a:solidFill>
                <a:latin typeface="Arial"/>
                <a:cs typeface="Arial"/>
              </a:rPr>
              <a:t>it</a:t>
            </a:r>
            <a:r>
              <a:rPr sz="1400" spc="-55" dirty="0">
                <a:solidFill>
                  <a:srgbClr val="004461"/>
                </a:solidFill>
                <a:latin typeface="Arial"/>
                <a:cs typeface="Arial"/>
              </a:rPr>
              <a:t> </a:t>
            </a:r>
            <a:r>
              <a:rPr sz="1400" spc="-10" dirty="0">
                <a:solidFill>
                  <a:srgbClr val="004461"/>
                </a:solidFill>
                <a:latin typeface="Arial"/>
                <a:cs typeface="Arial"/>
              </a:rPr>
              <a:t>difficult</a:t>
            </a:r>
            <a:r>
              <a:rPr sz="1400" spc="-60" dirty="0">
                <a:solidFill>
                  <a:srgbClr val="004461"/>
                </a:solidFill>
                <a:latin typeface="Arial"/>
                <a:cs typeface="Arial"/>
              </a:rPr>
              <a:t> </a:t>
            </a:r>
            <a:r>
              <a:rPr sz="1400" dirty="0">
                <a:solidFill>
                  <a:srgbClr val="004461"/>
                </a:solidFill>
                <a:latin typeface="Arial"/>
                <a:cs typeface="Arial"/>
              </a:rPr>
              <a:t>to</a:t>
            </a:r>
            <a:r>
              <a:rPr sz="1400" spc="-55" dirty="0">
                <a:solidFill>
                  <a:srgbClr val="004461"/>
                </a:solidFill>
                <a:latin typeface="Arial"/>
                <a:cs typeface="Arial"/>
              </a:rPr>
              <a:t> </a:t>
            </a:r>
            <a:r>
              <a:rPr sz="1400" dirty="0">
                <a:solidFill>
                  <a:srgbClr val="004461"/>
                </a:solidFill>
                <a:latin typeface="Arial"/>
                <a:cs typeface="Arial"/>
              </a:rPr>
              <a:t>live</a:t>
            </a:r>
            <a:r>
              <a:rPr sz="1400" spc="-55" dirty="0">
                <a:solidFill>
                  <a:srgbClr val="004461"/>
                </a:solidFill>
                <a:latin typeface="Arial"/>
                <a:cs typeface="Arial"/>
              </a:rPr>
              <a:t> </a:t>
            </a:r>
            <a:r>
              <a:rPr sz="1400" dirty="0">
                <a:solidFill>
                  <a:srgbClr val="004461"/>
                </a:solidFill>
                <a:latin typeface="Arial"/>
                <a:cs typeface="Arial"/>
              </a:rPr>
              <a:t>and</a:t>
            </a:r>
            <a:r>
              <a:rPr sz="1400" spc="-60" dirty="0">
                <a:solidFill>
                  <a:srgbClr val="004461"/>
                </a:solidFill>
                <a:latin typeface="Arial"/>
                <a:cs typeface="Arial"/>
              </a:rPr>
              <a:t> </a:t>
            </a:r>
            <a:r>
              <a:rPr sz="1400" dirty="0">
                <a:solidFill>
                  <a:srgbClr val="004461"/>
                </a:solidFill>
                <a:latin typeface="Arial"/>
                <a:cs typeface="Arial"/>
              </a:rPr>
              <a:t>to</a:t>
            </a:r>
            <a:r>
              <a:rPr sz="1400" spc="-55" dirty="0">
                <a:solidFill>
                  <a:srgbClr val="004461"/>
                </a:solidFill>
                <a:latin typeface="Arial"/>
                <a:cs typeface="Arial"/>
              </a:rPr>
              <a:t> </a:t>
            </a:r>
            <a:r>
              <a:rPr sz="1400" dirty="0">
                <a:solidFill>
                  <a:srgbClr val="004461"/>
                </a:solidFill>
                <a:latin typeface="Arial"/>
                <a:cs typeface="Arial"/>
              </a:rPr>
              <a:t>get</a:t>
            </a:r>
            <a:r>
              <a:rPr sz="1400" spc="-55" dirty="0">
                <a:solidFill>
                  <a:srgbClr val="004461"/>
                </a:solidFill>
                <a:latin typeface="Arial"/>
                <a:cs typeface="Arial"/>
              </a:rPr>
              <a:t> </a:t>
            </a:r>
            <a:r>
              <a:rPr sz="1400" spc="-25" dirty="0">
                <a:solidFill>
                  <a:srgbClr val="004461"/>
                </a:solidFill>
                <a:latin typeface="Arial"/>
                <a:cs typeface="Arial"/>
              </a:rPr>
              <a:t>to </a:t>
            </a:r>
            <a:r>
              <a:rPr sz="1400" spc="-10" dirty="0">
                <a:solidFill>
                  <a:srgbClr val="004461"/>
                </a:solidFill>
                <a:latin typeface="Arial"/>
                <a:cs typeface="Arial"/>
              </a:rPr>
              <a:t>school</a:t>
            </a:r>
            <a:r>
              <a:rPr sz="1400" spc="-50" dirty="0">
                <a:solidFill>
                  <a:srgbClr val="004461"/>
                </a:solidFill>
                <a:latin typeface="Arial"/>
                <a:cs typeface="Arial"/>
              </a:rPr>
              <a:t> </a:t>
            </a:r>
            <a:r>
              <a:rPr sz="1400" dirty="0">
                <a:solidFill>
                  <a:srgbClr val="004461"/>
                </a:solidFill>
                <a:latin typeface="Arial"/>
                <a:cs typeface="Arial"/>
              </a:rPr>
              <a:t>or</a:t>
            </a:r>
            <a:r>
              <a:rPr sz="1400" spc="-45" dirty="0">
                <a:solidFill>
                  <a:srgbClr val="004461"/>
                </a:solidFill>
                <a:latin typeface="Arial"/>
                <a:cs typeface="Arial"/>
              </a:rPr>
              <a:t> </a:t>
            </a:r>
            <a:r>
              <a:rPr sz="1400" dirty="0">
                <a:solidFill>
                  <a:srgbClr val="004461"/>
                </a:solidFill>
                <a:latin typeface="Arial"/>
                <a:cs typeface="Arial"/>
              </a:rPr>
              <a:t>work.</a:t>
            </a:r>
            <a:r>
              <a:rPr sz="1400" spc="-45" dirty="0">
                <a:solidFill>
                  <a:srgbClr val="004461"/>
                </a:solidFill>
                <a:latin typeface="Arial"/>
                <a:cs typeface="Arial"/>
              </a:rPr>
              <a:t> </a:t>
            </a:r>
            <a:r>
              <a:rPr sz="1400" dirty="0">
                <a:solidFill>
                  <a:srgbClr val="004461"/>
                </a:solidFill>
                <a:latin typeface="Arial"/>
                <a:cs typeface="Arial"/>
              </a:rPr>
              <a:t>It</a:t>
            </a:r>
            <a:r>
              <a:rPr sz="1400" spc="-20" dirty="0">
                <a:solidFill>
                  <a:srgbClr val="004461"/>
                </a:solidFill>
                <a:latin typeface="Arial"/>
                <a:cs typeface="Arial"/>
              </a:rPr>
              <a:t> </a:t>
            </a:r>
            <a:r>
              <a:rPr sz="1400" dirty="0">
                <a:solidFill>
                  <a:srgbClr val="004461"/>
                </a:solidFill>
                <a:latin typeface="Arial"/>
                <a:cs typeface="Arial"/>
              </a:rPr>
              <a:t>may</a:t>
            </a:r>
            <a:r>
              <a:rPr sz="1400" spc="-15" dirty="0">
                <a:solidFill>
                  <a:srgbClr val="004461"/>
                </a:solidFill>
                <a:latin typeface="Arial"/>
                <a:cs typeface="Arial"/>
              </a:rPr>
              <a:t> </a:t>
            </a:r>
            <a:r>
              <a:rPr sz="1400" dirty="0">
                <a:solidFill>
                  <a:srgbClr val="004461"/>
                </a:solidFill>
                <a:latin typeface="Arial"/>
                <a:cs typeface="Arial"/>
              </a:rPr>
              <a:t>even</a:t>
            </a:r>
            <a:r>
              <a:rPr sz="1400" spc="-25" dirty="0">
                <a:solidFill>
                  <a:srgbClr val="004461"/>
                </a:solidFill>
                <a:latin typeface="Arial"/>
                <a:cs typeface="Arial"/>
              </a:rPr>
              <a:t> </a:t>
            </a:r>
            <a:r>
              <a:rPr sz="1400" dirty="0">
                <a:solidFill>
                  <a:srgbClr val="004461"/>
                </a:solidFill>
                <a:latin typeface="Arial"/>
                <a:cs typeface="Arial"/>
              </a:rPr>
              <a:t>lead</a:t>
            </a:r>
            <a:r>
              <a:rPr sz="1400" spc="-20" dirty="0">
                <a:solidFill>
                  <a:srgbClr val="004461"/>
                </a:solidFill>
                <a:latin typeface="Arial"/>
                <a:cs typeface="Arial"/>
              </a:rPr>
              <a:t> </a:t>
            </a:r>
            <a:r>
              <a:rPr sz="1400" spc="-25" dirty="0">
                <a:solidFill>
                  <a:srgbClr val="004461"/>
                </a:solidFill>
                <a:latin typeface="Arial"/>
                <a:cs typeface="Arial"/>
              </a:rPr>
              <a:t>to </a:t>
            </a:r>
            <a:r>
              <a:rPr sz="1400" dirty="0">
                <a:solidFill>
                  <a:srgbClr val="004461"/>
                </a:solidFill>
                <a:latin typeface="Arial"/>
                <a:cs typeface="Arial"/>
              </a:rPr>
              <a:t>loss</a:t>
            </a:r>
            <a:r>
              <a:rPr sz="1400" spc="-15" dirty="0">
                <a:solidFill>
                  <a:srgbClr val="004461"/>
                </a:solidFill>
                <a:latin typeface="Arial"/>
                <a:cs typeface="Arial"/>
              </a:rPr>
              <a:t> </a:t>
            </a:r>
            <a:r>
              <a:rPr sz="1400" dirty="0">
                <a:solidFill>
                  <a:srgbClr val="004461"/>
                </a:solidFill>
                <a:latin typeface="Arial"/>
                <a:cs typeface="Arial"/>
              </a:rPr>
              <a:t>of</a:t>
            </a:r>
            <a:r>
              <a:rPr sz="1400" spc="-15" dirty="0">
                <a:solidFill>
                  <a:srgbClr val="004461"/>
                </a:solidFill>
                <a:latin typeface="Arial"/>
                <a:cs typeface="Arial"/>
              </a:rPr>
              <a:t> </a:t>
            </a:r>
            <a:r>
              <a:rPr sz="1400" spc="-20" dirty="0">
                <a:solidFill>
                  <a:srgbClr val="004461"/>
                </a:solidFill>
                <a:latin typeface="Arial"/>
                <a:cs typeface="Arial"/>
              </a:rPr>
              <a:t>life.</a:t>
            </a:r>
            <a:endParaRPr sz="1400" dirty="0">
              <a:latin typeface="Arial"/>
              <a:cs typeface="Arial"/>
            </a:endParaRPr>
          </a:p>
          <a:p>
            <a:pPr marL="12700" marR="80645">
              <a:lnSpc>
                <a:spcPct val="100000"/>
              </a:lnSpc>
              <a:spcBef>
                <a:spcPts val="850"/>
              </a:spcBef>
            </a:pPr>
            <a:r>
              <a:rPr lang="en-GB" sz="1400" b="1" spc="-40" dirty="0">
                <a:solidFill>
                  <a:srgbClr val="004461"/>
                </a:solidFill>
                <a:latin typeface="Arial"/>
                <a:cs typeface="Arial"/>
              </a:rPr>
              <a:t>Impact on the e</a:t>
            </a:r>
            <a:r>
              <a:rPr sz="1400" b="1" spc="-40" dirty="0" err="1">
                <a:solidFill>
                  <a:srgbClr val="004461"/>
                </a:solidFill>
                <a:latin typeface="Arial"/>
                <a:cs typeface="Arial"/>
              </a:rPr>
              <a:t>nvironment</a:t>
            </a:r>
            <a:r>
              <a:rPr sz="1400" b="1" spc="-35" dirty="0">
                <a:solidFill>
                  <a:srgbClr val="004461"/>
                </a:solidFill>
                <a:latin typeface="Arial"/>
                <a:cs typeface="Arial"/>
              </a:rPr>
              <a:t> </a:t>
            </a:r>
            <a:r>
              <a:rPr sz="1400" dirty="0">
                <a:solidFill>
                  <a:srgbClr val="004461"/>
                </a:solidFill>
                <a:latin typeface="Arial"/>
                <a:cs typeface="Arial"/>
              </a:rPr>
              <a:t>–</a:t>
            </a:r>
            <a:r>
              <a:rPr sz="1400" spc="-40" dirty="0">
                <a:solidFill>
                  <a:srgbClr val="004461"/>
                </a:solidFill>
                <a:latin typeface="Arial"/>
                <a:cs typeface="Arial"/>
              </a:rPr>
              <a:t> </a:t>
            </a:r>
            <a:r>
              <a:rPr sz="1400" spc="-10" dirty="0">
                <a:solidFill>
                  <a:srgbClr val="004461"/>
                </a:solidFill>
                <a:latin typeface="Arial"/>
                <a:cs typeface="Arial"/>
              </a:rPr>
              <a:t>flood </a:t>
            </a:r>
            <a:r>
              <a:rPr sz="1400" spc="-35" dirty="0">
                <a:solidFill>
                  <a:srgbClr val="004461"/>
                </a:solidFill>
                <a:latin typeface="Arial"/>
                <a:cs typeface="Arial"/>
              </a:rPr>
              <a:t>waters</a:t>
            </a:r>
            <a:r>
              <a:rPr sz="1400" spc="-70" dirty="0">
                <a:solidFill>
                  <a:srgbClr val="004461"/>
                </a:solidFill>
                <a:latin typeface="Arial"/>
                <a:cs typeface="Arial"/>
              </a:rPr>
              <a:t> </a:t>
            </a:r>
            <a:r>
              <a:rPr sz="1400" dirty="0">
                <a:solidFill>
                  <a:srgbClr val="004461"/>
                </a:solidFill>
                <a:latin typeface="Arial"/>
                <a:cs typeface="Arial"/>
              </a:rPr>
              <a:t>can</a:t>
            </a:r>
            <a:r>
              <a:rPr sz="1400" spc="-75" dirty="0">
                <a:solidFill>
                  <a:srgbClr val="004461"/>
                </a:solidFill>
                <a:latin typeface="Arial"/>
                <a:cs typeface="Arial"/>
              </a:rPr>
              <a:t> </a:t>
            </a:r>
            <a:r>
              <a:rPr sz="1400" dirty="0">
                <a:solidFill>
                  <a:srgbClr val="004461"/>
                </a:solidFill>
                <a:latin typeface="Arial"/>
                <a:cs typeface="Arial"/>
              </a:rPr>
              <a:t>wash</a:t>
            </a:r>
            <a:r>
              <a:rPr sz="1400" spc="-50" dirty="0">
                <a:solidFill>
                  <a:srgbClr val="004461"/>
                </a:solidFill>
                <a:latin typeface="Arial"/>
                <a:cs typeface="Arial"/>
              </a:rPr>
              <a:t> </a:t>
            </a:r>
            <a:r>
              <a:rPr sz="1400" spc="-10" dirty="0">
                <a:solidFill>
                  <a:srgbClr val="004461"/>
                </a:solidFill>
                <a:latin typeface="Arial"/>
                <a:cs typeface="Arial"/>
              </a:rPr>
              <a:t>pollutants,</a:t>
            </a:r>
            <a:r>
              <a:rPr sz="1400" spc="-50" dirty="0">
                <a:solidFill>
                  <a:srgbClr val="004461"/>
                </a:solidFill>
                <a:latin typeface="Arial"/>
                <a:cs typeface="Arial"/>
              </a:rPr>
              <a:t> </a:t>
            </a:r>
            <a:r>
              <a:rPr sz="1400" spc="-20" dirty="0">
                <a:solidFill>
                  <a:srgbClr val="004461"/>
                </a:solidFill>
                <a:latin typeface="Arial"/>
                <a:cs typeface="Arial"/>
              </a:rPr>
              <a:t>such </a:t>
            </a:r>
            <a:r>
              <a:rPr sz="1400" dirty="0">
                <a:solidFill>
                  <a:srgbClr val="004461"/>
                </a:solidFill>
                <a:latin typeface="Arial"/>
                <a:cs typeface="Arial"/>
              </a:rPr>
              <a:t>as</a:t>
            </a:r>
            <a:r>
              <a:rPr sz="1400" spc="-75" dirty="0">
                <a:solidFill>
                  <a:srgbClr val="004461"/>
                </a:solidFill>
                <a:latin typeface="Arial"/>
                <a:cs typeface="Arial"/>
              </a:rPr>
              <a:t> </a:t>
            </a:r>
            <a:r>
              <a:rPr sz="1400" spc="-10" dirty="0">
                <a:solidFill>
                  <a:srgbClr val="004461"/>
                </a:solidFill>
                <a:latin typeface="Arial"/>
                <a:cs typeface="Arial"/>
              </a:rPr>
              <a:t>sewage,</a:t>
            </a:r>
            <a:r>
              <a:rPr sz="1400" spc="-60" dirty="0">
                <a:solidFill>
                  <a:srgbClr val="004461"/>
                </a:solidFill>
                <a:latin typeface="Arial"/>
                <a:cs typeface="Arial"/>
              </a:rPr>
              <a:t> </a:t>
            </a:r>
            <a:r>
              <a:rPr sz="1400" dirty="0">
                <a:solidFill>
                  <a:srgbClr val="004461"/>
                </a:solidFill>
                <a:latin typeface="Arial"/>
                <a:cs typeface="Arial"/>
              </a:rPr>
              <a:t>into</a:t>
            </a:r>
            <a:r>
              <a:rPr sz="1400" spc="-55" dirty="0">
                <a:solidFill>
                  <a:srgbClr val="004461"/>
                </a:solidFill>
                <a:latin typeface="Arial"/>
                <a:cs typeface="Arial"/>
              </a:rPr>
              <a:t> </a:t>
            </a:r>
            <a:r>
              <a:rPr sz="1400" dirty="0">
                <a:solidFill>
                  <a:srgbClr val="004461"/>
                </a:solidFill>
                <a:latin typeface="Arial"/>
                <a:cs typeface="Arial"/>
              </a:rPr>
              <a:t>the</a:t>
            </a:r>
            <a:r>
              <a:rPr sz="1400" spc="-60" dirty="0">
                <a:solidFill>
                  <a:srgbClr val="004461"/>
                </a:solidFill>
                <a:latin typeface="Arial"/>
                <a:cs typeface="Arial"/>
              </a:rPr>
              <a:t> </a:t>
            </a:r>
            <a:r>
              <a:rPr sz="1400" spc="-25" dirty="0">
                <a:solidFill>
                  <a:srgbClr val="004461"/>
                </a:solidFill>
                <a:latin typeface="Arial"/>
                <a:cs typeface="Arial"/>
              </a:rPr>
              <a:t>water.</a:t>
            </a:r>
            <a:r>
              <a:rPr sz="1400" spc="-70" dirty="0">
                <a:solidFill>
                  <a:srgbClr val="004461"/>
                </a:solidFill>
                <a:latin typeface="Arial"/>
                <a:cs typeface="Arial"/>
              </a:rPr>
              <a:t> </a:t>
            </a:r>
            <a:r>
              <a:rPr sz="1400" dirty="0">
                <a:solidFill>
                  <a:srgbClr val="004461"/>
                </a:solidFill>
                <a:latin typeface="Arial"/>
                <a:cs typeface="Arial"/>
              </a:rPr>
              <a:t>This</a:t>
            </a:r>
            <a:r>
              <a:rPr sz="1400" spc="-55" dirty="0">
                <a:solidFill>
                  <a:srgbClr val="004461"/>
                </a:solidFill>
                <a:latin typeface="Arial"/>
                <a:cs typeface="Arial"/>
              </a:rPr>
              <a:t> </a:t>
            </a:r>
            <a:r>
              <a:rPr sz="1400" spc="-25" dirty="0">
                <a:solidFill>
                  <a:srgbClr val="004461"/>
                </a:solidFill>
                <a:latin typeface="Arial"/>
                <a:cs typeface="Arial"/>
              </a:rPr>
              <a:t>can </a:t>
            </a:r>
            <a:r>
              <a:rPr sz="1400" spc="-10" dirty="0">
                <a:solidFill>
                  <a:srgbClr val="004461"/>
                </a:solidFill>
                <a:latin typeface="Arial"/>
                <a:cs typeface="Arial"/>
              </a:rPr>
              <a:t>contaminate</a:t>
            </a:r>
            <a:r>
              <a:rPr sz="1400" spc="-85" dirty="0">
                <a:solidFill>
                  <a:srgbClr val="004461"/>
                </a:solidFill>
                <a:latin typeface="Arial"/>
                <a:cs typeface="Arial"/>
              </a:rPr>
              <a:t> </a:t>
            </a:r>
            <a:r>
              <a:rPr sz="1400" dirty="0">
                <a:solidFill>
                  <a:srgbClr val="004461"/>
                </a:solidFill>
                <a:latin typeface="Arial"/>
                <a:cs typeface="Arial"/>
              </a:rPr>
              <a:t>the</a:t>
            </a:r>
            <a:r>
              <a:rPr sz="1400" spc="-70" dirty="0">
                <a:solidFill>
                  <a:srgbClr val="004461"/>
                </a:solidFill>
                <a:latin typeface="Arial"/>
                <a:cs typeface="Arial"/>
              </a:rPr>
              <a:t> </a:t>
            </a:r>
            <a:r>
              <a:rPr sz="1400" dirty="0">
                <a:solidFill>
                  <a:srgbClr val="004461"/>
                </a:solidFill>
                <a:latin typeface="Arial"/>
                <a:cs typeface="Arial"/>
              </a:rPr>
              <a:t>water</a:t>
            </a:r>
            <a:r>
              <a:rPr sz="1400" spc="-70" dirty="0">
                <a:solidFill>
                  <a:srgbClr val="004461"/>
                </a:solidFill>
                <a:latin typeface="Arial"/>
                <a:cs typeface="Arial"/>
              </a:rPr>
              <a:t> </a:t>
            </a:r>
            <a:r>
              <a:rPr sz="1400" dirty="0">
                <a:solidFill>
                  <a:srgbClr val="004461"/>
                </a:solidFill>
                <a:latin typeface="Arial"/>
                <a:cs typeface="Arial"/>
              </a:rPr>
              <a:t>and</a:t>
            </a:r>
            <a:r>
              <a:rPr sz="1400" spc="-70" dirty="0">
                <a:solidFill>
                  <a:srgbClr val="004461"/>
                </a:solidFill>
                <a:latin typeface="Arial"/>
                <a:cs typeface="Arial"/>
              </a:rPr>
              <a:t> </a:t>
            </a:r>
            <a:r>
              <a:rPr sz="1400" dirty="0">
                <a:solidFill>
                  <a:srgbClr val="004461"/>
                </a:solidFill>
                <a:latin typeface="Arial"/>
                <a:cs typeface="Arial"/>
              </a:rPr>
              <a:t>lead</a:t>
            </a:r>
            <a:r>
              <a:rPr sz="1400" spc="-70" dirty="0">
                <a:solidFill>
                  <a:srgbClr val="004461"/>
                </a:solidFill>
                <a:latin typeface="Arial"/>
                <a:cs typeface="Arial"/>
              </a:rPr>
              <a:t> </a:t>
            </a:r>
            <a:r>
              <a:rPr sz="1400" spc="-25" dirty="0">
                <a:solidFill>
                  <a:srgbClr val="004461"/>
                </a:solidFill>
                <a:latin typeface="Arial"/>
                <a:cs typeface="Arial"/>
              </a:rPr>
              <a:t>to </a:t>
            </a:r>
            <a:r>
              <a:rPr sz="1400" dirty="0">
                <a:solidFill>
                  <a:srgbClr val="004461"/>
                </a:solidFill>
                <a:latin typeface="Arial"/>
                <a:cs typeface="Arial"/>
              </a:rPr>
              <a:t>poor</a:t>
            </a:r>
            <a:r>
              <a:rPr sz="1400" spc="-85" dirty="0">
                <a:solidFill>
                  <a:srgbClr val="004461"/>
                </a:solidFill>
                <a:latin typeface="Arial"/>
                <a:cs typeface="Arial"/>
              </a:rPr>
              <a:t> </a:t>
            </a:r>
            <a:r>
              <a:rPr sz="1400" dirty="0">
                <a:solidFill>
                  <a:srgbClr val="004461"/>
                </a:solidFill>
                <a:latin typeface="Arial"/>
                <a:cs typeface="Arial"/>
              </a:rPr>
              <a:t>water</a:t>
            </a:r>
            <a:r>
              <a:rPr sz="1400" spc="-75" dirty="0">
                <a:solidFill>
                  <a:srgbClr val="004461"/>
                </a:solidFill>
                <a:latin typeface="Arial"/>
                <a:cs typeface="Arial"/>
              </a:rPr>
              <a:t> </a:t>
            </a:r>
            <a:r>
              <a:rPr sz="1400" spc="-25" dirty="0">
                <a:solidFill>
                  <a:srgbClr val="004461"/>
                </a:solidFill>
                <a:latin typeface="Arial"/>
                <a:cs typeface="Arial"/>
              </a:rPr>
              <a:t>quality,</a:t>
            </a:r>
            <a:r>
              <a:rPr sz="1400" spc="-70" dirty="0">
                <a:solidFill>
                  <a:srgbClr val="004461"/>
                </a:solidFill>
                <a:latin typeface="Arial"/>
                <a:cs typeface="Arial"/>
              </a:rPr>
              <a:t> </a:t>
            </a:r>
            <a:r>
              <a:rPr sz="1400" spc="-10" dirty="0">
                <a:solidFill>
                  <a:srgbClr val="004461"/>
                </a:solidFill>
                <a:latin typeface="Arial"/>
                <a:cs typeface="Arial"/>
              </a:rPr>
              <a:t>affecting</a:t>
            </a:r>
            <a:r>
              <a:rPr sz="1400" spc="-70" dirty="0">
                <a:solidFill>
                  <a:srgbClr val="004461"/>
                </a:solidFill>
                <a:latin typeface="Arial"/>
                <a:cs typeface="Arial"/>
              </a:rPr>
              <a:t> </a:t>
            </a:r>
            <a:r>
              <a:rPr sz="1400" spc="-10" dirty="0">
                <a:solidFill>
                  <a:srgbClr val="004461"/>
                </a:solidFill>
                <a:latin typeface="Arial"/>
                <a:cs typeface="Arial"/>
              </a:rPr>
              <a:t>people </a:t>
            </a:r>
            <a:r>
              <a:rPr sz="1400" dirty="0">
                <a:solidFill>
                  <a:srgbClr val="004461"/>
                </a:solidFill>
                <a:latin typeface="Arial"/>
                <a:cs typeface="Arial"/>
              </a:rPr>
              <a:t>and</a:t>
            </a:r>
            <a:r>
              <a:rPr sz="1400" spc="-60" dirty="0">
                <a:solidFill>
                  <a:srgbClr val="004461"/>
                </a:solidFill>
                <a:latin typeface="Arial"/>
                <a:cs typeface="Arial"/>
              </a:rPr>
              <a:t> </a:t>
            </a:r>
            <a:r>
              <a:rPr sz="1400" spc="-10" dirty="0">
                <a:solidFill>
                  <a:srgbClr val="004461"/>
                </a:solidFill>
                <a:latin typeface="Arial"/>
                <a:cs typeface="Arial"/>
              </a:rPr>
              <a:t>wildlife.</a:t>
            </a:r>
            <a:endParaRPr sz="14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What</a:t>
            </a:r>
            <a:r>
              <a:rPr spc="-25" dirty="0"/>
              <a:t> </a:t>
            </a:r>
            <a:r>
              <a:rPr dirty="0"/>
              <a:t>affect</a:t>
            </a:r>
            <a:r>
              <a:rPr spc="-15" dirty="0"/>
              <a:t> </a:t>
            </a:r>
            <a:r>
              <a:rPr dirty="0"/>
              <a:t>does</a:t>
            </a:r>
            <a:r>
              <a:rPr spc="-10" dirty="0"/>
              <a:t> </a:t>
            </a:r>
            <a:r>
              <a:rPr dirty="0"/>
              <a:t>climate</a:t>
            </a:r>
            <a:r>
              <a:rPr spc="-20" dirty="0"/>
              <a:t> </a:t>
            </a:r>
            <a:r>
              <a:rPr dirty="0"/>
              <a:t>change</a:t>
            </a:r>
            <a:r>
              <a:rPr spc="-15" dirty="0"/>
              <a:t> </a:t>
            </a:r>
            <a:r>
              <a:rPr dirty="0"/>
              <a:t>have</a:t>
            </a:r>
            <a:r>
              <a:rPr spc="-10" dirty="0"/>
              <a:t> </a:t>
            </a:r>
            <a:r>
              <a:rPr dirty="0"/>
              <a:t>on</a:t>
            </a:r>
            <a:r>
              <a:rPr spc="-10" dirty="0"/>
              <a:t> flooding?</a:t>
            </a:r>
          </a:p>
        </p:txBody>
      </p:sp>
      <p:sp>
        <p:nvSpPr>
          <p:cNvPr id="3" name="object 3"/>
          <p:cNvSpPr txBox="1"/>
          <p:nvPr/>
        </p:nvSpPr>
        <p:spPr>
          <a:xfrm>
            <a:off x="3194268" y="2042521"/>
            <a:ext cx="3901440" cy="1051570"/>
          </a:xfrm>
          <a:prstGeom prst="rect">
            <a:avLst/>
          </a:prstGeom>
        </p:spPr>
        <p:txBody>
          <a:bodyPr vert="horz" wrap="square" lIns="0" tIns="12700" rIns="0" bIns="0" rtlCol="0">
            <a:spAutoFit/>
          </a:bodyPr>
          <a:lstStyle/>
          <a:p>
            <a:pPr algn="ctr">
              <a:lnSpc>
                <a:spcPct val="100000"/>
              </a:lnSpc>
              <a:spcBef>
                <a:spcPts val="100"/>
              </a:spcBef>
            </a:pPr>
            <a:r>
              <a:rPr sz="1600" b="1" dirty="0">
                <a:solidFill>
                  <a:srgbClr val="004461"/>
                </a:solidFill>
                <a:latin typeface="Arial"/>
                <a:cs typeface="Arial"/>
              </a:rPr>
              <a:t>How</a:t>
            </a:r>
            <a:r>
              <a:rPr sz="1600" b="1" spc="-25" dirty="0">
                <a:solidFill>
                  <a:srgbClr val="004461"/>
                </a:solidFill>
                <a:latin typeface="Arial"/>
                <a:cs typeface="Arial"/>
              </a:rPr>
              <a:t> </a:t>
            </a:r>
            <a:r>
              <a:rPr sz="1600" b="1" dirty="0">
                <a:solidFill>
                  <a:srgbClr val="004461"/>
                </a:solidFill>
                <a:latin typeface="Arial"/>
                <a:cs typeface="Arial"/>
              </a:rPr>
              <a:t>can</a:t>
            </a:r>
            <a:r>
              <a:rPr sz="1600" b="1" spc="-15" dirty="0">
                <a:solidFill>
                  <a:srgbClr val="004461"/>
                </a:solidFill>
                <a:latin typeface="Arial"/>
                <a:cs typeface="Arial"/>
              </a:rPr>
              <a:t> </a:t>
            </a:r>
            <a:r>
              <a:rPr sz="1600" b="1" dirty="0">
                <a:solidFill>
                  <a:srgbClr val="004461"/>
                </a:solidFill>
                <a:latin typeface="Arial"/>
                <a:cs typeface="Arial"/>
              </a:rPr>
              <a:t>the</a:t>
            </a:r>
            <a:r>
              <a:rPr sz="1600" b="1" spc="-10" dirty="0">
                <a:solidFill>
                  <a:srgbClr val="004461"/>
                </a:solidFill>
                <a:latin typeface="Arial"/>
                <a:cs typeface="Arial"/>
              </a:rPr>
              <a:t> </a:t>
            </a:r>
            <a:r>
              <a:rPr sz="1600" b="1" dirty="0">
                <a:solidFill>
                  <a:srgbClr val="004461"/>
                </a:solidFill>
                <a:latin typeface="Arial"/>
                <a:cs typeface="Arial"/>
              </a:rPr>
              <a:t>Environment</a:t>
            </a:r>
            <a:r>
              <a:rPr sz="1600" b="1" spc="-75" dirty="0">
                <a:solidFill>
                  <a:srgbClr val="004461"/>
                </a:solidFill>
                <a:latin typeface="Arial"/>
                <a:cs typeface="Arial"/>
              </a:rPr>
              <a:t> </a:t>
            </a:r>
            <a:r>
              <a:rPr sz="1600" b="1" dirty="0">
                <a:solidFill>
                  <a:srgbClr val="004461"/>
                </a:solidFill>
                <a:latin typeface="Arial"/>
                <a:cs typeface="Arial"/>
              </a:rPr>
              <a:t>Agency</a:t>
            </a:r>
            <a:r>
              <a:rPr sz="1600" b="1" spc="-10" dirty="0">
                <a:solidFill>
                  <a:srgbClr val="004461"/>
                </a:solidFill>
                <a:latin typeface="Arial"/>
                <a:cs typeface="Arial"/>
              </a:rPr>
              <a:t> help?</a:t>
            </a:r>
            <a:endParaRPr sz="1600" dirty="0">
              <a:latin typeface="Arial"/>
              <a:cs typeface="Arial"/>
            </a:endParaRPr>
          </a:p>
          <a:p>
            <a:pPr>
              <a:lnSpc>
                <a:spcPct val="100000"/>
              </a:lnSpc>
            </a:pPr>
            <a:endParaRPr sz="1800" dirty="0">
              <a:latin typeface="Arial"/>
              <a:cs typeface="Arial"/>
            </a:endParaRPr>
          </a:p>
          <a:p>
            <a:pPr>
              <a:lnSpc>
                <a:spcPct val="100000"/>
              </a:lnSpc>
              <a:spcBef>
                <a:spcPts val="20"/>
              </a:spcBef>
            </a:pPr>
            <a:endParaRPr sz="1550" dirty="0">
              <a:latin typeface="Arial"/>
              <a:cs typeface="Arial"/>
            </a:endParaRPr>
          </a:p>
          <a:p>
            <a:pPr marL="635" algn="ctr">
              <a:lnSpc>
                <a:spcPct val="100000"/>
              </a:lnSpc>
            </a:pPr>
            <a:r>
              <a:rPr lang="en-GB" sz="1800" i="1" dirty="0">
                <a:solidFill>
                  <a:srgbClr val="004461"/>
                </a:solidFill>
                <a:latin typeface="Arial"/>
                <a:cs typeface="Arial"/>
                <a:hlinkClick r:id="rId3"/>
              </a:rPr>
              <a:t>Holding back the flood video</a:t>
            </a:r>
            <a:r>
              <a:rPr sz="1800" i="1" spc="-10" dirty="0">
                <a:solidFill>
                  <a:srgbClr val="004461"/>
                </a:solidFill>
                <a:latin typeface="Arial"/>
                <a:cs typeface="Arial"/>
              </a:rPr>
              <a:t>.</a:t>
            </a:r>
            <a:endParaRPr sz="1800" dirty="0">
              <a:latin typeface="Arial"/>
              <a:cs typeface="Arial"/>
            </a:endParaRPr>
          </a:p>
        </p:txBody>
      </p:sp>
      <p:pic>
        <p:nvPicPr>
          <p:cNvPr id="4" name="object 4"/>
          <p:cNvPicPr/>
          <p:nvPr/>
        </p:nvPicPr>
        <p:blipFill>
          <a:blip r:embed="rId4" cstate="print"/>
          <a:stretch>
            <a:fillRect/>
          </a:stretch>
        </p:blipFill>
        <p:spPr>
          <a:xfrm>
            <a:off x="359994" y="1869592"/>
            <a:ext cx="2668765" cy="26687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876935">
              <a:lnSpc>
                <a:spcPct val="100000"/>
              </a:lnSpc>
              <a:spcBef>
                <a:spcPts val="100"/>
              </a:spcBef>
            </a:pPr>
            <a:r>
              <a:rPr dirty="0"/>
              <a:t>How</a:t>
            </a:r>
            <a:r>
              <a:rPr spc="-15" dirty="0"/>
              <a:t> </a:t>
            </a:r>
            <a:r>
              <a:rPr dirty="0"/>
              <a:t>can</a:t>
            </a:r>
            <a:r>
              <a:rPr spc="-10" dirty="0"/>
              <a:t> </a:t>
            </a:r>
            <a:r>
              <a:rPr dirty="0"/>
              <a:t>we</a:t>
            </a:r>
            <a:r>
              <a:rPr spc="-5" dirty="0"/>
              <a:t> </a:t>
            </a:r>
            <a:r>
              <a:rPr dirty="0"/>
              <a:t>reduce</a:t>
            </a:r>
            <a:r>
              <a:rPr spc="-15" dirty="0"/>
              <a:t> </a:t>
            </a:r>
            <a:r>
              <a:rPr dirty="0"/>
              <a:t>flooding</a:t>
            </a:r>
            <a:r>
              <a:rPr spc="-5" dirty="0"/>
              <a:t> </a:t>
            </a:r>
            <a:r>
              <a:rPr dirty="0"/>
              <a:t>in</a:t>
            </a:r>
            <a:r>
              <a:rPr spc="-5" dirty="0"/>
              <a:t> </a:t>
            </a:r>
            <a:r>
              <a:rPr dirty="0"/>
              <a:t>a</a:t>
            </a:r>
            <a:r>
              <a:rPr spc="-10" dirty="0"/>
              <a:t> town?</a:t>
            </a:r>
          </a:p>
        </p:txBody>
      </p:sp>
      <p:sp>
        <p:nvSpPr>
          <p:cNvPr id="3" name="object 3"/>
          <p:cNvSpPr txBox="1"/>
          <p:nvPr/>
        </p:nvSpPr>
        <p:spPr>
          <a:xfrm>
            <a:off x="3256099" y="1882938"/>
            <a:ext cx="2687955" cy="2907030"/>
          </a:xfrm>
          <a:prstGeom prst="rect">
            <a:avLst/>
          </a:prstGeom>
        </p:spPr>
        <p:txBody>
          <a:bodyPr vert="horz" wrap="square" lIns="0" tIns="12700" rIns="0" bIns="0" rtlCol="0">
            <a:spAutoFit/>
          </a:bodyPr>
          <a:lstStyle/>
          <a:p>
            <a:pPr marL="12700" marR="184785">
              <a:lnSpc>
                <a:spcPct val="100000"/>
              </a:lnSpc>
              <a:spcBef>
                <a:spcPts val="100"/>
              </a:spcBef>
            </a:pPr>
            <a:r>
              <a:rPr sz="1400" spc="-85" dirty="0">
                <a:solidFill>
                  <a:srgbClr val="004461"/>
                </a:solidFill>
                <a:latin typeface="Arial"/>
                <a:cs typeface="Arial"/>
              </a:rPr>
              <a:t>To</a:t>
            </a:r>
            <a:r>
              <a:rPr sz="1400" spc="-40" dirty="0">
                <a:solidFill>
                  <a:srgbClr val="004461"/>
                </a:solidFill>
                <a:latin typeface="Arial"/>
                <a:cs typeface="Arial"/>
              </a:rPr>
              <a:t> </a:t>
            </a:r>
            <a:r>
              <a:rPr sz="1400" spc="-10" dirty="0">
                <a:solidFill>
                  <a:srgbClr val="004461"/>
                </a:solidFill>
                <a:latin typeface="Arial"/>
                <a:cs typeface="Arial"/>
              </a:rPr>
              <a:t>protect</a:t>
            </a:r>
            <a:r>
              <a:rPr sz="1400" spc="-60" dirty="0">
                <a:solidFill>
                  <a:srgbClr val="004461"/>
                </a:solidFill>
                <a:latin typeface="Arial"/>
                <a:cs typeface="Arial"/>
              </a:rPr>
              <a:t> </a:t>
            </a:r>
            <a:r>
              <a:rPr sz="1400" spc="-10" dirty="0">
                <a:solidFill>
                  <a:srgbClr val="004461"/>
                </a:solidFill>
                <a:latin typeface="Arial"/>
                <a:cs typeface="Arial"/>
              </a:rPr>
              <a:t>properties</a:t>
            </a:r>
            <a:r>
              <a:rPr sz="1400" spc="-45" dirty="0">
                <a:solidFill>
                  <a:srgbClr val="004461"/>
                </a:solidFill>
                <a:latin typeface="Arial"/>
                <a:cs typeface="Arial"/>
              </a:rPr>
              <a:t> </a:t>
            </a:r>
            <a:r>
              <a:rPr sz="1400" dirty="0">
                <a:solidFill>
                  <a:srgbClr val="004461"/>
                </a:solidFill>
                <a:latin typeface="Arial"/>
                <a:cs typeface="Arial"/>
              </a:rPr>
              <a:t>in</a:t>
            </a:r>
            <a:r>
              <a:rPr sz="1400" spc="-45" dirty="0">
                <a:solidFill>
                  <a:srgbClr val="004461"/>
                </a:solidFill>
                <a:latin typeface="Arial"/>
                <a:cs typeface="Arial"/>
              </a:rPr>
              <a:t> </a:t>
            </a:r>
            <a:r>
              <a:rPr sz="1400" dirty="0">
                <a:solidFill>
                  <a:srgbClr val="004461"/>
                </a:solidFill>
                <a:latin typeface="Arial"/>
                <a:cs typeface="Arial"/>
              </a:rPr>
              <a:t>a</a:t>
            </a:r>
            <a:r>
              <a:rPr sz="1400" spc="-40" dirty="0">
                <a:solidFill>
                  <a:srgbClr val="004461"/>
                </a:solidFill>
                <a:latin typeface="Arial"/>
                <a:cs typeface="Arial"/>
              </a:rPr>
              <a:t> </a:t>
            </a:r>
            <a:r>
              <a:rPr sz="1400" spc="-20" dirty="0">
                <a:solidFill>
                  <a:srgbClr val="004461"/>
                </a:solidFill>
                <a:latin typeface="Arial"/>
                <a:cs typeface="Arial"/>
              </a:rPr>
              <a:t>town </a:t>
            </a:r>
            <a:r>
              <a:rPr sz="1400" dirty="0">
                <a:solidFill>
                  <a:srgbClr val="004461"/>
                </a:solidFill>
                <a:latin typeface="Arial"/>
                <a:cs typeface="Arial"/>
              </a:rPr>
              <a:t>from flooding,</a:t>
            </a:r>
            <a:r>
              <a:rPr sz="1400" spc="65" dirty="0">
                <a:solidFill>
                  <a:srgbClr val="004461"/>
                </a:solidFill>
                <a:latin typeface="Arial"/>
                <a:cs typeface="Arial"/>
              </a:rPr>
              <a:t> </a:t>
            </a:r>
            <a:r>
              <a:rPr sz="1400" dirty="0">
                <a:solidFill>
                  <a:srgbClr val="004461"/>
                </a:solidFill>
                <a:latin typeface="Arial"/>
                <a:cs typeface="Arial"/>
              </a:rPr>
              <a:t>permanent</a:t>
            </a:r>
            <a:r>
              <a:rPr sz="1400" spc="70" dirty="0">
                <a:solidFill>
                  <a:srgbClr val="004461"/>
                </a:solidFill>
                <a:latin typeface="Arial"/>
                <a:cs typeface="Arial"/>
              </a:rPr>
              <a:t> </a:t>
            </a:r>
            <a:r>
              <a:rPr sz="1400" spc="-25" dirty="0">
                <a:solidFill>
                  <a:srgbClr val="004461"/>
                </a:solidFill>
                <a:latin typeface="Arial"/>
                <a:cs typeface="Arial"/>
              </a:rPr>
              <a:t>or </a:t>
            </a:r>
            <a:r>
              <a:rPr sz="1400" dirty="0">
                <a:solidFill>
                  <a:srgbClr val="004461"/>
                </a:solidFill>
                <a:latin typeface="Arial"/>
                <a:cs typeface="Arial"/>
              </a:rPr>
              <a:t>temporary</a:t>
            </a:r>
            <a:r>
              <a:rPr sz="1400" spc="15" dirty="0">
                <a:solidFill>
                  <a:srgbClr val="004461"/>
                </a:solidFill>
                <a:latin typeface="Arial"/>
                <a:cs typeface="Arial"/>
              </a:rPr>
              <a:t> </a:t>
            </a:r>
            <a:r>
              <a:rPr sz="1400" dirty="0">
                <a:solidFill>
                  <a:srgbClr val="004461"/>
                </a:solidFill>
                <a:latin typeface="Arial"/>
                <a:cs typeface="Arial"/>
              </a:rPr>
              <a:t>flood</a:t>
            </a:r>
            <a:r>
              <a:rPr sz="1400" spc="-40" dirty="0">
                <a:solidFill>
                  <a:srgbClr val="004461"/>
                </a:solidFill>
                <a:latin typeface="Arial"/>
                <a:cs typeface="Arial"/>
              </a:rPr>
              <a:t> </a:t>
            </a:r>
            <a:r>
              <a:rPr sz="1400" spc="-10" dirty="0">
                <a:solidFill>
                  <a:srgbClr val="004461"/>
                </a:solidFill>
                <a:latin typeface="Arial"/>
                <a:cs typeface="Arial"/>
              </a:rPr>
              <a:t>barriers</a:t>
            </a:r>
            <a:r>
              <a:rPr sz="1400" spc="-40" dirty="0">
                <a:solidFill>
                  <a:srgbClr val="004461"/>
                </a:solidFill>
                <a:latin typeface="Arial"/>
                <a:cs typeface="Arial"/>
              </a:rPr>
              <a:t> </a:t>
            </a:r>
            <a:r>
              <a:rPr sz="1400" dirty="0">
                <a:solidFill>
                  <a:srgbClr val="004461"/>
                </a:solidFill>
                <a:latin typeface="Arial"/>
                <a:cs typeface="Arial"/>
              </a:rPr>
              <a:t>can</a:t>
            </a:r>
            <a:r>
              <a:rPr sz="1400" spc="-35" dirty="0">
                <a:solidFill>
                  <a:srgbClr val="004461"/>
                </a:solidFill>
                <a:latin typeface="Arial"/>
                <a:cs typeface="Arial"/>
              </a:rPr>
              <a:t> </a:t>
            </a:r>
            <a:r>
              <a:rPr sz="1400" spc="-25" dirty="0">
                <a:solidFill>
                  <a:srgbClr val="004461"/>
                </a:solidFill>
                <a:latin typeface="Arial"/>
                <a:cs typeface="Arial"/>
              </a:rPr>
              <a:t>be </a:t>
            </a:r>
            <a:r>
              <a:rPr sz="1400" dirty="0">
                <a:solidFill>
                  <a:srgbClr val="004461"/>
                </a:solidFill>
                <a:latin typeface="Arial"/>
                <a:cs typeface="Arial"/>
              </a:rPr>
              <a:t>used,</a:t>
            </a:r>
            <a:r>
              <a:rPr sz="1400" spc="-65" dirty="0">
                <a:solidFill>
                  <a:srgbClr val="004461"/>
                </a:solidFill>
                <a:latin typeface="Arial"/>
                <a:cs typeface="Arial"/>
              </a:rPr>
              <a:t> </a:t>
            </a:r>
            <a:r>
              <a:rPr sz="1400" dirty="0">
                <a:solidFill>
                  <a:srgbClr val="004461"/>
                </a:solidFill>
                <a:latin typeface="Arial"/>
                <a:cs typeface="Arial"/>
              </a:rPr>
              <a:t>but</a:t>
            </a:r>
            <a:r>
              <a:rPr sz="1400" spc="-60" dirty="0">
                <a:solidFill>
                  <a:srgbClr val="004461"/>
                </a:solidFill>
                <a:latin typeface="Arial"/>
                <a:cs typeface="Arial"/>
              </a:rPr>
              <a:t> </a:t>
            </a:r>
            <a:r>
              <a:rPr sz="1400" dirty="0">
                <a:solidFill>
                  <a:srgbClr val="004461"/>
                </a:solidFill>
                <a:latin typeface="Arial"/>
                <a:cs typeface="Arial"/>
              </a:rPr>
              <a:t>these</a:t>
            </a:r>
            <a:r>
              <a:rPr sz="1400" spc="-60" dirty="0">
                <a:solidFill>
                  <a:srgbClr val="004461"/>
                </a:solidFill>
                <a:latin typeface="Arial"/>
                <a:cs typeface="Arial"/>
              </a:rPr>
              <a:t> </a:t>
            </a:r>
            <a:r>
              <a:rPr sz="1400" dirty="0">
                <a:solidFill>
                  <a:srgbClr val="004461"/>
                </a:solidFill>
                <a:latin typeface="Arial"/>
                <a:cs typeface="Arial"/>
              </a:rPr>
              <a:t>are</a:t>
            </a:r>
            <a:r>
              <a:rPr sz="1400" spc="-10" dirty="0">
                <a:solidFill>
                  <a:srgbClr val="004461"/>
                </a:solidFill>
                <a:latin typeface="Arial"/>
                <a:cs typeface="Arial"/>
              </a:rPr>
              <a:t> expensive </a:t>
            </a:r>
            <a:r>
              <a:rPr sz="1400" dirty="0">
                <a:solidFill>
                  <a:srgbClr val="004461"/>
                </a:solidFill>
                <a:latin typeface="Arial"/>
                <a:cs typeface="Arial"/>
              </a:rPr>
              <a:t>and</a:t>
            </a:r>
            <a:r>
              <a:rPr sz="1400" spc="35" dirty="0">
                <a:solidFill>
                  <a:srgbClr val="004461"/>
                </a:solidFill>
                <a:latin typeface="Arial"/>
                <a:cs typeface="Arial"/>
              </a:rPr>
              <a:t> </a:t>
            </a:r>
            <a:r>
              <a:rPr sz="1400" dirty="0">
                <a:solidFill>
                  <a:srgbClr val="004461"/>
                </a:solidFill>
                <a:latin typeface="Arial"/>
                <a:cs typeface="Arial"/>
              </a:rPr>
              <a:t>can</a:t>
            </a:r>
            <a:r>
              <a:rPr sz="1400" spc="50" dirty="0">
                <a:solidFill>
                  <a:srgbClr val="004461"/>
                </a:solidFill>
                <a:latin typeface="Arial"/>
                <a:cs typeface="Arial"/>
              </a:rPr>
              <a:t> </a:t>
            </a:r>
            <a:r>
              <a:rPr sz="1400" dirty="0">
                <a:solidFill>
                  <a:srgbClr val="004461"/>
                </a:solidFill>
                <a:latin typeface="Arial"/>
                <a:cs typeface="Arial"/>
              </a:rPr>
              <a:t>have</a:t>
            </a:r>
            <a:r>
              <a:rPr sz="1400" spc="50" dirty="0">
                <a:solidFill>
                  <a:srgbClr val="004461"/>
                </a:solidFill>
                <a:latin typeface="Arial"/>
                <a:cs typeface="Arial"/>
              </a:rPr>
              <a:t> </a:t>
            </a:r>
            <a:r>
              <a:rPr sz="1400" dirty="0">
                <a:solidFill>
                  <a:srgbClr val="004461"/>
                </a:solidFill>
                <a:latin typeface="Arial"/>
                <a:cs typeface="Arial"/>
              </a:rPr>
              <a:t>an</a:t>
            </a:r>
            <a:r>
              <a:rPr sz="1400" spc="45" dirty="0">
                <a:solidFill>
                  <a:srgbClr val="004461"/>
                </a:solidFill>
                <a:latin typeface="Arial"/>
                <a:cs typeface="Arial"/>
              </a:rPr>
              <a:t> </a:t>
            </a:r>
            <a:r>
              <a:rPr sz="1400" dirty="0">
                <a:solidFill>
                  <a:srgbClr val="004461"/>
                </a:solidFill>
                <a:latin typeface="Arial"/>
                <a:cs typeface="Arial"/>
              </a:rPr>
              <a:t>impact</a:t>
            </a:r>
            <a:r>
              <a:rPr sz="1400" spc="50" dirty="0">
                <a:solidFill>
                  <a:srgbClr val="004461"/>
                </a:solidFill>
                <a:latin typeface="Arial"/>
                <a:cs typeface="Arial"/>
              </a:rPr>
              <a:t> </a:t>
            </a:r>
            <a:r>
              <a:rPr sz="1400" dirty="0">
                <a:solidFill>
                  <a:srgbClr val="004461"/>
                </a:solidFill>
                <a:latin typeface="Arial"/>
                <a:cs typeface="Arial"/>
              </a:rPr>
              <a:t>on</a:t>
            </a:r>
            <a:r>
              <a:rPr sz="1400" spc="50" dirty="0">
                <a:solidFill>
                  <a:srgbClr val="004461"/>
                </a:solidFill>
                <a:latin typeface="Arial"/>
                <a:cs typeface="Arial"/>
              </a:rPr>
              <a:t> </a:t>
            </a:r>
            <a:r>
              <a:rPr sz="1400" spc="-25" dirty="0">
                <a:solidFill>
                  <a:srgbClr val="004461"/>
                </a:solidFill>
                <a:latin typeface="Arial"/>
                <a:cs typeface="Arial"/>
              </a:rPr>
              <a:t>the </a:t>
            </a:r>
            <a:r>
              <a:rPr sz="1400" spc="-10" dirty="0">
                <a:solidFill>
                  <a:srgbClr val="004461"/>
                </a:solidFill>
                <a:latin typeface="Arial"/>
                <a:cs typeface="Arial"/>
              </a:rPr>
              <a:t>environment.</a:t>
            </a:r>
            <a:endParaRPr sz="1400">
              <a:latin typeface="Arial"/>
              <a:cs typeface="Arial"/>
            </a:endParaRPr>
          </a:p>
          <a:p>
            <a:pPr marL="12700" marR="161290">
              <a:lnSpc>
                <a:spcPct val="100000"/>
              </a:lnSpc>
              <a:spcBef>
                <a:spcPts val="850"/>
              </a:spcBef>
            </a:pPr>
            <a:r>
              <a:rPr sz="1400" dirty="0">
                <a:solidFill>
                  <a:srgbClr val="004461"/>
                </a:solidFill>
                <a:latin typeface="Arial"/>
                <a:cs typeface="Arial"/>
              </a:rPr>
              <a:t>There</a:t>
            </a:r>
            <a:r>
              <a:rPr sz="1400" spc="40" dirty="0">
                <a:solidFill>
                  <a:srgbClr val="004461"/>
                </a:solidFill>
                <a:latin typeface="Arial"/>
                <a:cs typeface="Arial"/>
              </a:rPr>
              <a:t> </a:t>
            </a:r>
            <a:r>
              <a:rPr sz="1400" dirty="0">
                <a:solidFill>
                  <a:srgbClr val="004461"/>
                </a:solidFill>
                <a:latin typeface="Arial"/>
                <a:cs typeface="Arial"/>
              </a:rPr>
              <a:t>is</a:t>
            </a:r>
            <a:r>
              <a:rPr sz="1400" spc="55" dirty="0">
                <a:solidFill>
                  <a:srgbClr val="004461"/>
                </a:solidFill>
                <a:latin typeface="Arial"/>
                <a:cs typeface="Arial"/>
              </a:rPr>
              <a:t> </a:t>
            </a:r>
            <a:r>
              <a:rPr sz="1400" dirty="0">
                <a:solidFill>
                  <a:srgbClr val="004461"/>
                </a:solidFill>
                <a:latin typeface="Arial"/>
                <a:cs typeface="Arial"/>
              </a:rPr>
              <a:t>another</a:t>
            </a:r>
            <a:r>
              <a:rPr sz="1400" spc="50" dirty="0">
                <a:solidFill>
                  <a:srgbClr val="004461"/>
                </a:solidFill>
                <a:latin typeface="Arial"/>
                <a:cs typeface="Arial"/>
              </a:rPr>
              <a:t> </a:t>
            </a:r>
            <a:r>
              <a:rPr sz="1400" dirty="0">
                <a:solidFill>
                  <a:srgbClr val="004461"/>
                </a:solidFill>
                <a:latin typeface="Arial"/>
                <a:cs typeface="Arial"/>
              </a:rPr>
              <a:t>way</a:t>
            </a:r>
            <a:r>
              <a:rPr sz="1400" spc="55" dirty="0">
                <a:solidFill>
                  <a:srgbClr val="004461"/>
                </a:solidFill>
                <a:latin typeface="Arial"/>
                <a:cs typeface="Arial"/>
              </a:rPr>
              <a:t> </a:t>
            </a:r>
            <a:r>
              <a:rPr sz="1400" dirty="0">
                <a:solidFill>
                  <a:srgbClr val="004461"/>
                </a:solidFill>
                <a:latin typeface="Arial"/>
                <a:cs typeface="Arial"/>
              </a:rPr>
              <a:t>to</a:t>
            </a:r>
            <a:r>
              <a:rPr sz="1400" spc="55" dirty="0">
                <a:solidFill>
                  <a:srgbClr val="004461"/>
                </a:solidFill>
                <a:latin typeface="Arial"/>
                <a:cs typeface="Arial"/>
              </a:rPr>
              <a:t> </a:t>
            </a:r>
            <a:r>
              <a:rPr sz="1400" spc="-10" dirty="0">
                <a:solidFill>
                  <a:srgbClr val="004461"/>
                </a:solidFill>
                <a:latin typeface="Arial"/>
                <a:cs typeface="Arial"/>
              </a:rPr>
              <a:t>protect </a:t>
            </a:r>
            <a:r>
              <a:rPr sz="1400" dirty="0">
                <a:solidFill>
                  <a:srgbClr val="004461"/>
                </a:solidFill>
                <a:latin typeface="Arial"/>
                <a:cs typeface="Arial"/>
              </a:rPr>
              <a:t>a</a:t>
            </a:r>
            <a:r>
              <a:rPr sz="1400" spc="-30" dirty="0">
                <a:solidFill>
                  <a:srgbClr val="004461"/>
                </a:solidFill>
                <a:latin typeface="Arial"/>
                <a:cs typeface="Arial"/>
              </a:rPr>
              <a:t> </a:t>
            </a:r>
            <a:r>
              <a:rPr sz="1400" dirty="0">
                <a:solidFill>
                  <a:srgbClr val="004461"/>
                </a:solidFill>
                <a:latin typeface="Arial"/>
                <a:cs typeface="Arial"/>
              </a:rPr>
              <a:t>town</a:t>
            </a:r>
            <a:r>
              <a:rPr sz="1400" spc="-60" dirty="0">
                <a:solidFill>
                  <a:srgbClr val="004461"/>
                </a:solidFill>
                <a:latin typeface="Arial"/>
                <a:cs typeface="Arial"/>
              </a:rPr>
              <a:t> </a:t>
            </a:r>
            <a:r>
              <a:rPr sz="1400" dirty="0">
                <a:solidFill>
                  <a:srgbClr val="004461"/>
                </a:solidFill>
                <a:latin typeface="Arial"/>
                <a:cs typeface="Arial"/>
              </a:rPr>
              <a:t>and</a:t>
            </a:r>
            <a:r>
              <a:rPr sz="1400" spc="-55" dirty="0">
                <a:solidFill>
                  <a:srgbClr val="004461"/>
                </a:solidFill>
                <a:latin typeface="Arial"/>
                <a:cs typeface="Arial"/>
              </a:rPr>
              <a:t> </a:t>
            </a:r>
            <a:r>
              <a:rPr sz="1400" dirty="0">
                <a:solidFill>
                  <a:srgbClr val="004461"/>
                </a:solidFill>
                <a:latin typeface="Arial"/>
                <a:cs typeface="Arial"/>
              </a:rPr>
              <a:t>that</a:t>
            </a:r>
            <a:r>
              <a:rPr sz="1400" spc="-60" dirty="0">
                <a:solidFill>
                  <a:srgbClr val="004461"/>
                </a:solidFill>
                <a:latin typeface="Arial"/>
                <a:cs typeface="Arial"/>
              </a:rPr>
              <a:t> </a:t>
            </a:r>
            <a:r>
              <a:rPr sz="1400" dirty="0">
                <a:solidFill>
                  <a:srgbClr val="004461"/>
                </a:solidFill>
                <a:latin typeface="Arial"/>
                <a:cs typeface="Arial"/>
              </a:rPr>
              <a:t>is</a:t>
            </a:r>
            <a:r>
              <a:rPr sz="1400" spc="-55" dirty="0">
                <a:solidFill>
                  <a:srgbClr val="004461"/>
                </a:solidFill>
                <a:latin typeface="Arial"/>
                <a:cs typeface="Arial"/>
              </a:rPr>
              <a:t> </a:t>
            </a:r>
            <a:r>
              <a:rPr sz="1400" dirty="0">
                <a:solidFill>
                  <a:srgbClr val="004461"/>
                </a:solidFill>
                <a:latin typeface="Arial"/>
                <a:cs typeface="Arial"/>
              </a:rPr>
              <a:t>to</a:t>
            </a:r>
            <a:r>
              <a:rPr sz="1400" spc="-60" dirty="0">
                <a:solidFill>
                  <a:srgbClr val="004461"/>
                </a:solidFill>
                <a:latin typeface="Arial"/>
                <a:cs typeface="Arial"/>
              </a:rPr>
              <a:t> </a:t>
            </a:r>
            <a:r>
              <a:rPr sz="1400" dirty="0">
                <a:solidFill>
                  <a:srgbClr val="004461"/>
                </a:solidFill>
                <a:latin typeface="Arial"/>
                <a:cs typeface="Arial"/>
              </a:rPr>
              <a:t>slow</a:t>
            </a:r>
            <a:r>
              <a:rPr sz="1400" spc="-55" dirty="0">
                <a:solidFill>
                  <a:srgbClr val="004461"/>
                </a:solidFill>
                <a:latin typeface="Arial"/>
                <a:cs typeface="Arial"/>
              </a:rPr>
              <a:t> </a:t>
            </a:r>
            <a:r>
              <a:rPr sz="1400" spc="-25" dirty="0">
                <a:solidFill>
                  <a:srgbClr val="004461"/>
                </a:solidFill>
                <a:latin typeface="Arial"/>
                <a:cs typeface="Arial"/>
              </a:rPr>
              <a:t>the </a:t>
            </a:r>
            <a:r>
              <a:rPr sz="1400" dirty="0">
                <a:solidFill>
                  <a:srgbClr val="004461"/>
                </a:solidFill>
                <a:latin typeface="Arial"/>
                <a:cs typeface="Arial"/>
              </a:rPr>
              <a:t>rate</a:t>
            </a:r>
            <a:r>
              <a:rPr sz="1400" spc="-30" dirty="0">
                <a:solidFill>
                  <a:srgbClr val="004461"/>
                </a:solidFill>
                <a:latin typeface="Arial"/>
                <a:cs typeface="Arial"/>
              </a:rPr>
              <a:t> </a:t>
            </a:r>
            <a:r>
              <a:rPr sz="1400" dirty="0">
                <a:solidFill>
                  <a:srgbClr val="004461"/>
                </a:solidFill>
                <a:latin typeface="Arial"/>
                <a:cs typeface="Arial"/>
              </a:rPr>
              <a:t>of</a:t>
            </a:r>
            <a:r>
              <a:rPr sz="1400" spc="35" dirty="0">
                <a:solidFill>
                  <a:srgbClr val="004461"/>
                </a:solidFill>
                <a:latin typeface="Arial"/>
                <a:cs typeface="Arial"/>
              </a:rPr>
              <a:t> </a:t>
            </a:r>
            <a:r>
              <a:rPr sz="1400" dirty="0">
                <a:solidFill>
                  <a:srgbClr val="004461"/>
                </a:solidFill>
                <a:latin typeface="Arial"/>
                <a:cs typeface="Arial"/>
              </a:rPr>
              <a:t>flow</a:t>
            </a:r>
            <a:r>
              <a:rPr sz="1400" spc="40" dirty="0">
                <a:solidFill>
                  <a:srgbClr val="004461"/>
                </a:solidFill>
                <a:latin typeface="Arial"/>
                <a:cs typeface="Arial"/>
              </a:rPr>
              <a:t> </a:t>
            </a:r>
            <a:r>
              <a:rPr sz="1400" dirty="0">
                <a:solidFill>
                  <a:srgbClr val="004461"/>
                </a:solidFill>
                <a:latin typeface="Arial"/>
                <a:cs typeface="Arial"/>
              </a:rPr>
              <a:t>of</a:t>
            </a:r>
            <a:r>
              <a:rPr sz="1400" spc="35" dirty="0">
                <a:solidFill>
                  <a:srgbClr val="004461"/>
                </a:solidFill>
                <a:latin typeface="Arial"/>
                <a:cs typeface="Arial"/>
              </a:rPr>
              <a:t> </a:t>
            </a:r>
            <a:r>
              <a:rPr sz="1400" dirty="0">
                <a:solidFill>
                  <a:srgbClr val="004461"/>
                </a:solidFill>
                <a:latin typeface="Arial"/>
                <a:cs typeface="Arial"/>
              </a:rPr>
              <a:t>water</a:t>
            </a:r>
            <a:r>
              <a:rPr sz="1400" spc="40" dirty="0">
                <a:solidFill>
                  <a:srgbClr val="004461"/>
                </a:solidFill>
                <a:latin typeface="Arial"/>
                <a:cs typeface="Arial"/>
              </a:rPr>
              <a:t> </a:t>
            </a:r>
            <a:r>
              <a:rPr sz="1400" dirty="0">
                <a:solidFill>
                  <a:srgbClr val="004461"/>
                </a:solidFill>
                <a:latin typeface="Arial"/>
                <a:cs typeface="Arial"/>
              </a:rPr>
              <a:t>down</a:t>
            </a:r>
            <a:r>
              <a:rPr sz="1400" spc="40" dirty="0">
                <a:solidFill>
                  <a:srgbClr val="004461"/>
                </a:solidFill>
                <a:latin typeface="Arial"/>
                <a:cs typeface="Arial"/>
              </a:rPr>
              <a:t> </a:t>
            </a:r>
            <a:r>
              <a:rPr sz="1400" spc="-50" dirty="0">
                <a:solidFill>
                  <a:srgbClr val="004461"/>
                </a:solidFill>
                <a:latin typeface="Arial"/>
                <a:cs typeface="Arial"/>
              </a:rPr>
              <a:t>a</a:t>
            </a:r>
            <a:endParaRPr sz="1400">
              <a:latin typeface="Arial"/>
              <a:cs typeface="Arial"/>
            </a:endParaRPr>
          </a:p>
          <a:p>
            <a:pPr marL="12700" marR="5080">
              <a:lnSpc>
                <a:spcPct val="100000"/>
              </a:lnSpc>
            </a:pPr>
            <a:r>
              <a:rPr sz="1400" dirty="0">
                <a:solidFill>
                  <a:srgbClr val="004461"/>
                </a:solidFill>
                <a:latin typeface="Arial"/>
                <a:cs typeface="Arial"/>
              </a:rPr>
              <a:t>hillside</a:t>
            </a:r>
            <a:r>
              <a:rPr sz="1400" spc="10" dirty="0">
                <a:solidFill>
                  <a:srgbClr val="004461"/>
                </a:solidFill>
                <a:latin typeface="Arial"/>
                <a:cs typeface="Arial"/>
              </a:rPr>
              <a:t> </a:t>
            </a:r>
            <a:r>
              <a:rPr sz="1400" dirty="0">
                <a:solidFill>
                  <a:srgbClr val="004461"/>
                </a:solidFill>
                <a:latin typeface="Arial"/>
                <a:cs typeface="Arial"/>
              </a:rPr>
              <a:t>when</a:t>
            </a:r>
            <a:r>
              <a:rPr sz="1400" spc="-40" dirty="0">
                <a:solidFill>
                  <a:srgbClr val="004461"/>
                </a:solidFill>
                <a:latin typeface="Arial"/>
                <a:cs typeface="Arial"/>
              </a:rPr>
              <a:t> </a:t>
            </a:r>
            <a:r>
              <a:rPr sz="1400" dirty="0">
                <a:solidFill>
                  <a:srgbClr val="004461"/>
                </a:solidFill>
                <a:latin typeface="Arial"/>
                <a:cs typeface="Arial"/>
              </a:rPr>
              <a:t>it</a:t>
            </a:r>
            <a:r>
              <a:rPr sz="1400" spc="-40" dirty="0">
                <a:solidFill>
                  <a:srgbClr val="004461"/>
                </a:solidFill>
                <a:latin typeface="Arial"/>
                <a:cs typeface="Arial"/>
              </a:rPr>
              <a:t> </a:t>
            </a:r>
            <a:r>
              <a:rPr sz="1400" spc="-10" dirty="0">
                <a:solidFill>
                  <a:srgbClr val="004461"/>
                </a:solidFill>
                <a:latin typeface="Arial"/>
                <a:cs typeface="Arial"/>
              </a:rPr>
              <a:t>rains.</a:t>
            </a:r>
            <a:r>
              <a:rPr sz="1400" spc="-65" dirty="0">
                <a:solidFill>
                  <a:srgbClr val="004461"/>
                </a:solidFill>
                <a:latin typeface="Arial"/>
                <a:cs typeface="Arial"/>
              </a:rPr>
              <a:t> </a:t>
            </a:r>
            <a:r>
              <a:rPr sz="1400" dirty="0">
                <a:solidFill>
                  <a:srgbClr val="004461"/>
                </a:solidFill>
                <a:latin typeface="Arial"/>
                <a:cs typeface="Arial"/>
              </a:rPr>
              <a:t>This</a:t>
            </a:r>
            <a:r>
              <a:rPr sz="1400" spc="-35" dirty="0">
                <a:solidFill>
                  <a:srgbClr val="004461"/>
                </a:solidFill>
                <a:latin typeface="Arial"/>
                <a:cs typeface="Arial"/>
              </a:rPr>
              <a:t> </a:t>
            </a:r>
            <a:r>
              <a:rPr sz="1400" spc="-20" dirty="0">
                <a:solidFill>
                  <a:srgbClr val="004461"/>
                </a:solidFill>
                <a:latin typeface="Arial"/>
                <a:cs typeface="Arial"/>
              </a:rPr>
              <a:t>enables </a:t>
            </a:r>
            <a:r>
              <a:rPr sz="1400" spc="-10" dirty="0">
                <a:solidFill>
                  <a:srgbClr val="004461"/>
                </a:solidFill>
                <a:latin typeface="Arial"/>
                <a:cs typeface="Arial"/>
              </a:rPr>
              <a:t>drainage</a:t>
            </a:r>
            <a:r>
              <a:rPr sz="1400" spc="-40" dirty="0">
                <a:solidFill>
                  <a:srgbClr val="004461"/>
                </a:solidFill>
                <a:latin typeface="Arial"/>
                <a:cs typeface="Arial"/>
              </a:rPr>
              <a:t> </a:t>
            </a:r>
            <a:r>
              <a:rPr sz="1400" dirty="0">
                <a:solidFill>
                  <a:srgbClr val="004461"/>
                </a:solidFill>
                <a:latin typeface="Arial"/>
                <a:cs typeface="Arial"/>
              </a:rPr>
              <a:t>systems</a:t>
            </a:r>
            <a:r>
              <a:rPr sz="1400" spc="-5" dirty="0">
                <a:solidFill>
                  <a:srgbClr val="004461"/>
                </a:solidFill>
                <a:latin typeface="Arial"/>
                <a:cs typeface="Arial"/>
              </a:rPr>
              <a:t> </a:t>
            </a:r>
            <a:r>
              <a:rPr sz="1400" dirty="0">
                <a:solidFill>
                  <a:srgbClr val="004461"/>
                </a:solidFill>
                <a:latin typeface="Arial"/>
                <a:cs typeface="Arial"/>
              </a:rPr>
              <a:t>in</a:t>
            </a:r>
            <a:r>
              <a:rPr sz="1400" spc="-10" dirty="0">
                <a:solidFill>
                  <a:srgbClr val="004461"/>
                </a:solidFill>
                <a:latin typeface="Arial"/>
                <a:cs typeface="Arial"/>
              </a:rPr>
              <a:t> </a:t>
            </a:r>
            <a:r>
              <a:rPr sz="1400" dirty="0">
                <a:solidFill>
                  <a:srgbClr val="004461"/>
                </a:solidFill>
                <a:latin typeface="Arial"/>
                <a:cs typeface="Arial"/>
              </a:rPr>
              <a:t>the</a:t>
            </a:r>
            <a:r>
              <a:rPr sz="1400" spc="-5" dirty="0">
                <a:solidFill>
                  <a:srgbClr val="004461"/>
                </a:solidFill>
                <a:latin typeface="Arial"/>
                <a:cs typeface="Arial"/>
              </a:rPr>
              <a:t> </a:t>
            </a:r>
            <a:r>
              <a:rPr sz="1400" dirty="0">
                <a:solidFill>
                  <a:srgbClr val="004461"/>
                </a:solidFill>
                <a:latin typeface="Arial"/>
                <a:cs typeface="Arial"/>
              </a:rPr>
              <a:t>town</a:t>
            </a:r>
            <a:r>
              <a:rPr sz="1400" spc="-5" dirty="0">
                <a:solidFill>
                  <a:srgbClr val="004461"/>
                </a:solidFill>
                <a:latin typeface="Arial"/>
                <a:cs typeface="Arial"/>
              </a:rPr>
              <a:t> </a:t>
            </a:r>
            <a:r>
              <a:rPr sz="1400" spc="-25" dirty="0">
                <a:solidFill>
                  <a:srgbClr val="004461"/>
                </a:solidFill>
                <a:latin typeface="Arial"/>
                <a:cs typeface="Arial"/>
              </a:rPr>
              <a:t>to </a:t>
            </a:r>
            <a:r>
              <a:rPr sz="1400" dirty="0">
                <a:solidFill>
                  <a:srgbClr val="004461"/>
                </a:solidFill>
                <a:latin typeface="Arial"/>
                <a:cs typeface="Arial"/>
              </a:rPr>
              <a:t>remove</a:t>
            </a:r>
            <a:r>
              <a:rPr sz="1400" spc="-20" dirty="0">
                <a:solidFill>
                  <a:srgbClr val="004461"/>
                </a:solidFill>
                <a:latin typeface="Arial"/>
                <a:cs typeface="Arial"/>
              </a:rPr>
              <a:t> </a:t>
            </a:r>
            <a:r>
              <a:rPr sz="1400" dirty="0">
                <a:solidFill>
                  <a:srgbClr val="004461"/>
                </a:solidFill>
                <a:latin typeface="Arial"/>
                <a:cs typeface="Arial"/>
              </a:rPr>
              <a:t>the</a:t>
            </a:r>
            <a:r>
              <a:rPr sz="1400" spc="-10" dirty="0">
                <a:solidFill>
                  <a:srgbClr val="004461"/>
                </a:solidFill>
                <a:latin typeface="Arial"/>
                <a:cs typeface="Arial"/>
              </a:rPr>
              <a:t> </a:t>
            </a:r>
            <a:r>
              <a:rPr sz="1400" dirty="0">
                <a:solidFill>
                  <a:srgbClr val="004461"/>
                </a:solidFill>
                <a:latin typeface="Arial"/>
                <a:cs typeface="Arial"/>
              </a:rPr>
              <a:t>water</a:t>
            </a:r>
            <a:r>
              <a:rPr sz="1400" spc="-15" dirty="0">
                <a:solidFill>
                  <a:srgbClr val="004461"/>
                </a:solidFill>
                <a:latin typeface="Arial"/>
                <a:cs typeface="Arial"/>
              </a:rPr>
              <a:t> </a:t>
            </a:r>
            <a:r>
              <a:rPr sz="1400" dirty="0">
                <a:solidFill>
                  <a:srgbClr val="004461"/>
                </a:solidFill>
                <a:latin typeface="Arial"/>
                <a:cs typeface="Arial"/>
              </a:rPr>
              <a:t>fast</a:t>
            </a:r>
            <a:r>
              <a:rPr sz="1400" spc="-10" dirty="0">
                <a:solidFill>
                  <a:srgbClr val="004461"/>
                </a:solidFill>
                <a:latin typeface="Arial"/>
                <a:cs typeface="Arial"/>
              </a:rPr>
              <a:t> </a:t>
            </a:r>
            <a:r>
              <a:rPr sz="1400" dirty="0">
                <a:solidFill>
                  <a:srgbClr val="004461"/>
                </a:solidFill>
                <a:latin typeface="Arial"/>
                <a:cs typeface="Arial"/>
              </a:rPr>
              <a:t>enough</a:t>
            </a:r>
            <a:r>
              <a:rPr sz="1400" spc="-10" dirty="0">
                <a:solidFill>
                  <a:srgbClr val="004461"/>
                </a:solidFill>
                <a:latin typeface="Arial"/>
                <a:cs typeface="Arial"/>
              </a:rPr>
              <a:t> </a:t>
            </a:r>
            <a:r>
              <a:rPr sz="1400" spc="-25" dirty="0">
                <a:solidFill>
                  <a:srgbClr val="004461"/>
                </a:solidFill>
                <a:latin typeface="Arial"/>
                <a:cs typeface="Arial"/>
              </a:rPr>
              <a:t>to </a:t>
            </a:r>
            <a:r>
              <a:rPr sz="1400" dirty="0">
                <a:solidFill>
                  <a:srgbClr val="004461"/>
                </a:solidFill>
                <a:latin typeface="Arial"/>
                <a:cs typeface="Arial"/>
              </a:rPr>
              <a:t>prevent</a:t>
            </a:r>
            <a:r>
              <a:rPr sz="1400" spc="-35" dirty="0">
                <a:solidFill>
                  <a:srgbClr val="004461"/>
                </a:solidFill>
                <a:latin typeface="Arial"/>
                <a:cs typeface="Arial"/>
              </a:rPr>
              <a:t> </a:t>
            </a:r>
            <a:r>
              <a:rPr sz="1400" spc="-10" dirty="0">
                <a:solidFill>
                  <a:srgbClr val="004461"/>
                </a:solidFill>
                <a:latin typeface="Arial"/>
                <a:cs typeface="Arial"/>
              </a:rPr>
              <a:t>flooding.</a:t>
            </a:r>
            <a:endParaRPr sz="1400">
              <a:latin typeface="Arial"/>
              <a:cs typeface="Arial"/>
            </a:endParaRPr>
          </a:p>
        </p:txBody>
      </p:sp>
      <p:pic>
        <p:nvPicPr>
          <p:cNvPr id="4" name="object 4"/>
          <p:cNvPicPr/>
          <p:nvPr/>
        </p:nvPicPr>
        <p:blipFill>
          <a:blip r:embed="rId3" cstate="print"/>
          <a:stretch>
            <a:fillRect/>
          </a:stretch>
        </p:blipFill>
        <p:spPr>
          <a:xfrm>
            <a:off x="359994" y="1871954"/>
            <a:ext cx="2668765" cy="2668752"/>
          </a:xfrm>
          <a:prstGeom prst="rect">
            <a:avLst/>
          </a:prstGeom>
        </p:spPr>
      </p:pic>
      <p:pic>
        <p:nvPicPr>
          <p:cNvPr id="5" name="object 5"/>
          <p:cNvPicPr/>
          <p:nvPr/>
        </p:nvPicPr>
        <p:blipFill>
          <a:blip r:embed="rId4" cstate="print"/>
          <a:stretch>
            <a:fillRect/>
          </a:stretch>
        </p:blipFill>
        <p:spPr>
          <a:xfrm>
            <a:off x="6115240" y="1871954"/>
            <a:ext cx="2668765" cy="26687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977389">
              <a:lnSpc>
                <a:spcPct val="100000"/>
              </a:lnSpc>
              <a:spcBef>
                <a:spcPts val="100"/>
              </a:spcBef>
            </a:pPr>
            <a:r>
              <a:rPr dirty="0"/>
              <a:t>What</a:t>
            </a:r>
            <a:r>
              <a:rPr spc="-15" dirty="0"/>
              <a:t> </a:t>
            </a:r>
            <a:r>
              <a:rPr dirty="0"/>
              <a:t>is</a:t>
            </a:r>
            <a:r>
              <a:rPr spc="-5" dirty="0"/>
              <a:t> </a:t>
            </a:r>
            <a:r>
              <a:rPr dirty="0"/>
              <a:t>your</a:t>
            </a:r>
            <a:r>
              <a:rPr spc="-10" dirty="0"/>
              <a:t> challenge?</a:t>
            </a:r>
          </a:p>
        </p:txBody>
      </p:sp>
      <p:sp>
        <p:nvSpPr>
          <p:cNvPr id="3" name="object 3"/>
          <p:cNvSpPr txBox="1"/>
          <p:nvPr/>
        </p:nvSpPr>
        <p:spPr>
          <a:xfrm>
            <a:off x="347299" y="2445017"/>
            <a:ext cx="2348230" cy="681990"/>
          </a:xfrm>
          <a:prstGeom prst="rect">
            <a:avLst/>
          </a:prstGeom>
        </p:spPr>
        <p:txBody>
          <a:bodyPr vert="horz" wrap="square" lIns="0" tIns="118745" rIns="0" bIns="0" rtlCol="0">
            <a:spAutoFit/>
          </a:bodyPr>
          <a:lstStyle/>
          <a:p>
            <a:pPr marL="12700">
              <a:lnSpc>
                <a:spcPct val="100000"/>
              </a:lnSpc>
              <a:spcBef>
                <a:spcPts val="935"/>
              </a:spcBef>
            </a:pPr>
            <a:r>
              <a:rPr sz="1600" b="1" spc="-10" dirty="0">
                <a:solidFill>
                  <a:srgbClr val="004461"/>
                </a:solidFill>
                <a:latin typeface="Arial"/>
                <a:cs typeface="Arial"/>
              </a:rPr>
              <a:t>Rules</a:t>
            </a:r>
            <a:endParaRPr sz="1600">
              <a:latin typeface="Arial"/>
              <a:cs typeface="Arial"/>
            </a:endParaRPr>
          </a:p>
          <a:p>
            <a:pPr marL="12700">
              <a:lnSpc>
                <a:spcPct val="100000"/>
              </a:lnSpc>
              <a:spcBef>
                <a:spcPts val="730"/>
              </a:spcBef>
            </a:pPr>
            <a:r>
              <a:rPr sz="1400" dirty="0">
                <a:solidFill>
                  <a:srgbClr val="004461"/>
                </a:solidFill>
                <a:latin typeface="Arial"/>
                <a:cs typeface="Arial"/>
              </a:rPr>
              <a:t>The</a:t>
            </a:r>
            <a:r>
              <a:rPr sz="1400" spc="-20" dirty="0">
                <a:solidFill>
                  <a:srgbClr val="004461"/>
                </a:solidFill>
                <a:latin typeface="Arial"/>
                <a:cs typeface="Arial"/>
              </a:rPr>
              <a:t> </a:t>
            </a:r>
            <a:r>
              <a:rPr sz="1400" dirty="0">
                <a:solidFill>
                  <a:srgbClr val="004461"/>
                </a:solidFill>
                <a:latin typeface="Arial"/>
                <a:cs typeface="Arial"/>
              </a:rPr>
              <a:t>winning</a:t>
            </a:r>
            <a:r>
              <a:rPr sz="1400" spc="-10" dirty="0">
                <a:solidFill>
                  <a:srgbClr val="004461"/>
                </a:solidFill>
                <a:latin typeface="Arial"/>
                <a:cs typeface="Arial"/>
              </a:rPr>
              <a:t> </a:t>
            </a:r>
            <a:r>
              <a:rPr sz="1400" dirty="0">
                <a:solidFill>
                  <a:srgbClr val="004461"/>
                </a:solidFill>
                <a:latin typeface="Arial"/>
                <a:cs typeface="Arial"/>
              </a:rPr>
              <a:t>team</a:t>
            </a:r>
            <a:r>
              <a:rPr sz="1400" spc="-10" dirty="0">
                <a:solidFill>
                  <a:srgbClr val="004461"/>
                </a:solidFill>
                <a:latin typeface="Arial"/>
                <a:cs typeface="Arial"/>
              </a:rPr>
              <a:t> </a:t>
            </a:r>
            <a:r>
              <a:rPr sz="1400" dirty="0">
                <a:solidFill>
                  <a:srgbClr val="004461"/>
                </a:solidFill>
                <a:latin typeface="Arial"/>
                <a:cs typeface="Arial"/>
              </a:rPr>
              <a:t>must</a:t>
            </a:r>
            <a:r>
              <a:rPr sz="1400" spc="-5" dirty="0">
                <a:solidFill>
                  <a:srgbClr val="004461"/>
                </a:solidFill>
                <a:latin typeface="Arial"/>
                <a:cs typeface="Arial"/>
              </a:rPr>
              <a:t> </a:t>
            </a:r>
            <a:r>
              <a:rPr sz="1400" spc="-10" dirty="0">
                <a:solidFill>
                  <a:srgbClr val="004461"/>
                </a:solidFill>
                <a:latin typeface="Arial"/>
                <a:cs typeface="Arial"/>
              </a:rPr>
              <a:t>have:</a:t>
            </a:r>
            <a:endParaRPr sz="1400">
              <a:latin typeface="Arial"/>
              <a:cs typeface="Arial"/>
            </a:endParaRPr>
          </a:p>
        </p:txBody>
      </p:sp>
      <p:sp>
        <p:nvSpPr>
          <p:cNvPr id="4" name="object 4"/>
          <p:cNvSpPr txBox="1"/>
          <p:nvPr/>
        </p:nvSpPr>
        <p:spPr>
          <a:xfrm>
            <a:off x="347299" y="3198780"/>
            <a:ext cx="4040504" cy="1160145"/>
          </a:xfrm>
          <a:prstGeom prst="rect">
            <a:avLst/>
          </a:prstGeom>
        </p:spPr>
        <p:txBody>
          <a:bodyPr vert="horz" wrap="square" lIns="0" tIns="27939" rIns="0" bIns="0" rtlCol="0">
            <a:spAutoFit/>
          </a:bodyPr>
          <a:lstStyle/>
          <a:p>
            <a:pPr marL="241300" marR="6350" indent="-229235">
              <a:lnSpc>
                <a:spcPts val="1600"/>
              </a:lnSpc>
              <a:spcBef>
                <a:spcPts val="219"/>
              </a:spcBef>
              <a:buChar char="•"/>
              <a:tabLst>
                <a:tab pos="240665" algn="l"/>
                <a:tab pos="241935" algn="l"/>
              </a:tabLst>
            </a:pPr>
            <a:r>
              <a:rPr sz="1400" dirty="0">
                <a:solidFill>
                  <a:srgbClr val="004461"/>
                </a:solidFill>
                <a:latin typeface="Arial"/>
                <a:cs typeface="Arial"/>
              </a:rPr>
              <a:t>Half</a:t>
            </a:r>
            <a:r>
              <a:rPr sz="1400" spc="-15" dirty="0">
                <a:solidFill>
                  <a:srgbClr val="004461"/>
                </a:solidFill>
                <a:latin typeface="Arial"/>
                <a:cs typeface="Arial"/>
              </a:rPr>
              <a:t> </a:t>
            </a:r>
            <a:r>
              <a:rPr sz="1400" dirty="0">
                <a:solidFill>
                  <a:srgbClr val="004461"/>
                </a:solidFill>
                <a:latin typeface="Arial"/>
                <a:cs typeface="Arial"/>
              </a:rPr>
              <a:t>of</a:t>
            </a:r>
            <a:r>
              <a:rPr sz="1400" spc="-15" dirty="0">
                <a:solidFill>
                  <a:srgbClr val="004461"/>
                </a:solidFill>
                <a:latin typeface="Arial"/>
                <a:cs typeface="Arial"/>
              </a:rPr>
              <a:t> </a:t>
            </a:r>
            <a:r>
              <a:rPr sz="1400" dirty="0">
                <a:solidFill>
                  <a:srgbClr val="004461"/>
                </a:solidFill>
                <a:latin typeface="Arial"/>
                <a:cs typeface="Arial"/>
              </a:rPr>
              <a:t>the</a:t>
            </a:r>
            <a:r>
              <a:rPr sz="1400" spc="-5" dirty="0">
                <a:solidFill>
                  <a:srgbClr val="004461"/>
                </a:solidFill>
                <a:latin typeface="Arial"/>
                <a:cs typeface="Arial"/>
              </a:rPr>
              <a:t> </a:t>
            </a:r>
            <a:r>
              <a:rPr sz="1400" dirty="0">
                <a:solidFill>
                  <a:srgbClr val="004461"/>
                </a:solidFill>
                <a:latin typeface="Arial"/>
                <a:cs typeface="Arial"/>
              </a:rPr>
              <a:t>marbles</a:t>
            </a:r>
            <a:r>
              <a:rPr sz="1400" spc="-10" dirty="0">
                <a:solidFill>
                  <a:srgbClr val="004461"/>
                </a:solidFill>
                <a:latin typeface="Arial"/>
                <a:cs typeface="Arial"/>
              </a:rPr>
              <a:t> </a:t>
            </a:r>
            <a:r>
              <a:rPr sz="1400" dirty="0">
                <a:solidFill>
                  <a:srgbClr val="004461"/>
                </a:solidFill>
                <a:latin typeface="Arial"/>
                <a:cs typeface="Arial"/>
              </a:rPr>
              <a:t>fall</a:t>
            </a:r>
            <a:r>
              <a:rPr sz="1400" spc="-5" dirty="0">
                <a:solidFill>
                  <a:srgbClr val="004461"/>
                </a:solidFill>
                <a:latin typeface="Arial"/>
                <a:cs typeface="Arial"/>
              </a:rPr>
              <a:t> </a:t>
            </a:r>
            <a:r>
              <a:rPr sz="1400" dirty="0">
                <a:solidFill>
                  <a:srgbClr val="004461"/>
                </a:solidFill>
                <a:latin typeface="Arial"/>
                <a:cs typeface="Arial"/>
              </a:rPr>
              <a:t>to</a:t>
            </a:r>
            <a:r>
              <a:rPr sz="1400" spc="-10" dirty="0">
                <a:solidFill>
                  <a:srgbClr val="004461"/>
                </a:solidFill>
                <a:latin typeface="Arial"/>
                <a:cs typeface="Arial"/>
              </a:rPr>
              <a:t> </a:t>
            </a:r>
            <a:r>
              <a:rPr sz="1400" dirty="0">
                <a:solidFill>
                  <a:srgbClr val="004461"/>
                </a:solidFill>
                <a:latin typeface="Arial"/>
                <a:cs typeface="Arial"/>
              </a:rPr>
              <a:t>the</a:t>
            </a:r>
            <a:r>
              <a:rPr sz="1400" spc="-5" dirty="0">
                <a:solidFill>
                  <a:srgbClr val="004461"/>
                </a:solidFill>
                <a:latin typeface="Arial"/>
                <a:cs typeface="Arial"/>
              </a:rPr>
              <a:t> </a:t>
            </a:r>
            <a:r>
              <a:rPr sz="1400" dirty="0">
                <a:solidFill>
                  <a:srgbClr val="004461"/>
                </a:solidFill>
                <a:latin typeface="Arial"/>
                <a:cs typeface="Arial"/>
              </a:rPr>
              <a:t>bottom</a:t>
            </a:r>
            <a:r>
              <a:rPr sz="1400" spc="-15" dirty="0">
                <a:solidFill>
                  <a:srgbClr val="004461"/>
                </a:solidFill>
                <a:latin typeface="Arial"/>
                <a:cs typeface="Arial"/>
              </a:rPr>
              <a:t> </a:t>
            </a:r>
            <a:r>
              <a:rPr sz="1400" dirty="0">
                <a:solidFill>
                  <a:srgbClr val="004461"/>
                </a:solidFill>
                <a:latin typeface="Arial"/>
                <a:cs typeface="Arial"/>
              </a:rPr>
              <a:t>whilst</a:t>
            </a:r>
            <a:r>
              <a:rPr sz="1400" spc="-10" dirty="0">
                <a:solidFill>
                  <a:srgbClr val="004461"/>
                </a:solidFill>
                <a:latin typeface="Arial"/>
                <a:cs typeface="Arial"/>
              </a:rPr>
              <a:t> </a:t>
            </a:r>
            <a:r>
              <a:rPr sz="1400" spc="-25" dirty="0">
                <a:solidFill>
                  <a:srgbClr val="004461"/>
                </a:solidFill>
                <a:latin typeface="Arial"/>
                <a:cs typeface="Arial"/>
              </a:rPr>
              <a:t>the </a:t>
            </a:r>
            <a:r>
              <a:rPr sz="1400" dirty="0">
                <a:solidFill>
                  <a:srgbClr val="004461"/>
                </a:solidFill>
                <a:latin typeface="Arial"/>
                <a:cs typeface="Arial"/>
              </a:rPr>
              <a:t>other</a:t>
            </a:r>
            <a:r>
              <a:rPr sz="1400" spc="-15" dirty="0">
                <a:solidFill>
                  <a:srgbClr val="004461"/>
                </a:solidFill>
                <a:latin typeface="Arial"/>
                <a:cs typeface="Arial"/>
              </a:rPr>
              <a:t> </a:t>
            </a:r>
            <a:r>
              <a:rPr sz="1400" dirty="0">
                <a:solidFill>
                  <a:srgbClr val="004461"/>
                </a:solidFill>
                <a:latin typeface="Arial"/>
                <a:cs typeface="Arial"/>
              </a:rPr>
              <a:t>half</a:t>
            </a:r>
            <a:r>
              <a:rPr sz="1400" spc="-10" dirty="0">
                <a:solidFill>
                  <a:srgbClr val="004461"/>
                </a:solidFill>
                <a:latin typeface="Arial"/>
                <a:cs typeface="Arial"/>
              </a:rPr>
              <a:t> </a:t>
            </a:r>
            <a:r>
              <a:rPr sz="1400" dirty="0">
                <a:solidFill>
                  <a:srgbClr val="004461"/>
                </a:solidFill>
                <a:latin typeface="Arial"/>
                <a:cs typeface="Arial"/>
              </a:rPr>
              <a:t>must</a:t>
            </a:r>
            <a:r>
              <a:rPr sz="1400" spc="-5" dirty="0">
                <a:solidFill>
                  <a:srgbClr val="004461"/>
                </a:solidFill>
                <a:latin typeface="Arial"/>
                <a:cs typeface="Arial"/>
              </a:rPr>
              <a:t> </a:t>
            </a:r>
            <a:r>
              <a:rPr sz="1400" dirty="0">
                <a:solidFill>
                  <a:srgbClr val="004461"/>
                </a:solidFill>
                <a:latin typeface="Arial"/>
                <a:cs typeface="Arial"/>
              </a:rPr>
              <a:t>remain</a:t>
            </a:r>
            <a:r>
              <a:rPr sz="1400" spc="-5" dirty="0">
                <a:solidFill>
                  <a:srgbClr val="004461"/>
                </a:solidFill>
                <a:latin typeface="Arial"/>
                <a:cs typeface="Arial"/>
              </a:rPr>
              <a:t> </a:t>
            </a:r>
            <a:r>
              <a:rPr sz="1400" dirty="0">
                <a:solidFill>
                  <a:srgbClr val="004461"/>
                </a:solidFill>
                <a:latin typeface="Arial"/>
                <a:cs typeface="Arial"/>
              </a:rPr>
              <a:t>somewhere</a:t>
            </a:r>
            <a:r>
              <a:rPr sz="1400" spc="-5" dirty="0">
                <a:solidFill>
                  <a:srgbClr val="004461"/>
                </a:solidFill>
                <a:latin typeface="Arial"/>
                <a:cs typeface="Arial"/>
              </a:rPr>
              <a:t> </a:t>
            </a:r>
            <a:r>
              <a:rPr sz="1400" dirty="0">
                <a:solidFill>
                  <a:srgbClr val="004461"/>
                </a:solidFill>
                <a:latin typeface="Arial"/>
                <a:cs typeface="Arial"/>
              </a:rPr>
              <a:t>on</a:t>
            </a:r>
            <a:r>
              <a:rPr sz="1400" spc="-10" dirty="0">
                <a:solidFill>
                  <a:srgbClr val="004461"/>
                </a:solidFill>
                <a:latin typeface="Arial"/>
                <a:cs typeface="Arial"/>
              </a:rPr>
              <a:t> </a:t>
            </a:r>
            <a:r>
              <a:rPr sz="1400" dirty="0">
                <a:solidFill>
                  <a:srgbClr val="004461"/>
                </a:solidFill>
                <a:latin typeface="Arial"/>
                <a:cs typeface="Arial"/>
              </a:rPr>
              <a:t>the</a:t>
            </a:r>
            <a:r>
              <a:rPr sz="1400" spc="-5" dirty="0">
                <a:solidFill>
                  <a:srgbClr val="004461"/>
                </a:solidFill>
                <a:latin typeface="Arial"/>
                <a:cs typeface="Arial"/>
              </a:rPr>
              <a:t> </a:t>
            </a:r>
            <a:r>
              <a:rPr sz="1400" spc="-10" dirty="0">
                <a:solidFill>
                  <a:srgbClr val="004461"/>
                </a:solidFill>
                <a:latin typeface="Arial"/>
                <a:cs typeface="Arial"/>
              </a:rPr>
              <a:t>ramp.</a:t>
            </a:r>
            <a:endParaRPr sz="1400">
              <a:latin typeface="Arial"/>
              <a:cs typeface="Arial"/>
            </a:endParaRPr>
          </a:p>
          <a:p>
            <a:pPr marL="241300" marR="5080" indent="-229235">
              <a:lnSpc>
                <a:spcPts val="1600"/>
              </a:lnSpc>
              <a:spcBef>
                <a:spcPts val="850"/>
              </a:spcBef>
              <a:buChar char="•"/>
              <a:tabLst>
                <a:tab pos="240665" algn="l"/>
                <a:tab pos="241935" algn="l"/>
              </a:tabLst>
            </a:pPr>
            <a:r>
              <a:rPr sz="1400" dirty="0">
                <a:solidFill>
                  <a:srgbClr val="004461"/>
                </a:solidFill>
                <a:latin typeface="Arial"/>
                <a:cs typeface="Arial"/>
              </a:rPr>
              <a:t>The</a:t>
            </a:r>
            <a:r>
              <a:rPr sz="1400" spc="-15" dirty="0">
                <a:solidFill>
                  <a:srgbClr val="004461"/>
                </a:solidFill>
                <a:latin typeface="Arial"/>
                <a:cs typeface="Arial"/>
              </a:rPr>
              <a:t> </a:t>
            </a:r>
            <a:r>
              <a:rPr sz="1400" dirty="0">
                <a:solidFill>
                  <a:srgbClr val="004461"/>
                </a:solidFill>
                <a:latin typeface="Arial"/>
                <a:cs typeface="Arial"/>
              </a:rPr>
              <a:t>marbles</a:t>
            </a:r>
            <a:r>
              <a:rPr sz="1400" spc="-5" dirty="0">
                <a:solidFill>
                  <a:srgbClr val="004461"/>
                </a:solidFill>
                <a:latin typeface="Arial"/>
                <a:cs typeface="Arial"/>
              </a:rPr>
              <a:t> </a:t>
            </a:r>
            <a:r>
              <a:rPr sz="1400" dirty="0">
                <a:solidFill>
                  <a:srgbClr val="004461"/>
                </a:solidFill>
                <a:latin typeface="Arial"/>
                <a:cs typeface="Arial"/>
              </a:rPr>
              <a:t>travelling</a:t>
            </a:r>
            <a:r>
              <a:rPr sz="1400" spc="-5" dirty="0">
                <a:solidFill>
                  <a:srgbClr val="004461"/>
                </a:solidFill>
                <a:latin typeface="Arial"/>
                <a:cs typeface="Arial"/>
              </a:rPr>
              <a:t> </a:t>
            </a:r>
            <a:r>
              <a:rPr sz="1400" dirty="0">
                <a:solidFill>
                  <a:srgbClr val="004461"/>
                </a:solidFill>
                <a:latin typeface="Arial"/>
                <a:cs typeface="Arial"/>
              </a:rPr>
              <a:t>to the</a:t>
            </a:r>
            <a:r>
              <a:rPr sz="1400" spc="-5" dirty="0">
                <a:solidFill>
                  <a:srgbClr val="004461"/>
                </a:solidFill>
                <a:latin typeface="Arial"/>
                <a:cs typeface="Arial"/>
              </a:rPr>
              <a:t> </a:t>
            </a:r>
            <a:r>
              <a:rPr sz="1400" dirty="0">
                <a:solidFill>
                  <a:srgbClr val="004461"/>
                </a:solidFill>
                <a:latin typeface="Arial"/>
                <a:cs typeface="Arial"/>
              </a:rPr>
              <a:t>bottom</a:t>
            </a:r>
            <a:r>
              <a:rPr sz="1400" spc="-10" dirty="0">
                <a:solidFill>
                  <a:srgbClr val="004461"/>
                </a:solidFill>
                <a:latin typeface="Arial"/>
                <a:cs typeface="Arial"/>
              </a:rPr>
              <a:t> </a:t>
            </a:r>
            <a:r>
              <a:rPr sz="1400" dirty="0">
                <a:solidFill>
                  <a:srgbClr val="004461"/>
                </a:solidFill>
                <a:latin typeface="Arial"/>
                <a:cs typeface="Arial"/>
              </a:rPr>
              <a:t>of</a:t>
            </a:r>
            <a:r>
              <a:rPr sz="1400" spc="-10" dirty="0">
                <a:solidFill>
                  <a:srgbClr val="004461"/>
                </a:solidFill>
                <a:latin typeface="Arial"/>
                <a:cs typeface="Arial"/>
              </a:rPr>
              <a:t> </a:t>
            </a:r>
            <a:r>
              <a:rPr sz="1400" dirty="0">
                <a:solidFill>
                  <a:srgbClr val="004461"/>
                </a:solidFill>
                <a:latin typeface="Arial"/>
                <a:cs typeface="Arial"/>
              </a:rPr>
              <a:t>the </a:t>
            </a:r>
            <a:r>
              <a:rPr sz="1400" spc="-20" dirty="0">
                <a:solidFill>
                  <a:srgbClr val="004461"/>
                </a:solidFill>
                <a:latin typeface="Arial"/>
                <a:cs typeface="Arial"/>
              </a:rPr>
              <a:t>ramp </a:t>
            </a:r>
            <a:r>
              <a:rPr sz="1400" dirty="0">
                <a:solidFill>
                  <a:srgbClr val="004461"/>
                </a:solidFill>
                <a:latin typeface="Arial"/>
                <a:cs typeface="Arial"/>
              </a:rPr>
              <a:t>travel</a:t>
            </a:r>
            <a:r>
              <a:rPr sz="1400" spc="-15" dirty="0">
                <a:solidFill>
                  <a:srgbClr val="004461"/>
                </a:solidFill>
                <a:latin typeface="Arial"/>
                <a:cs typeface="Arial"/>
              </a:rPr>
              <a:t> </a:t>
            </a:r>
            <a:r>
              <a:rPr sz="1400" dirty="0">
                <a:solidFill>
                  <a:srgbClr val="004461"/>
                </a:solidFill>
                <a:latin typeface="Arial"/>
                <a:cs typeface="Arial"/>
              </a:rPr>
              <a:t>down</a:t>
            </a:r>
            <a:r>
              <a:rPr sz="1400" spc="-15" dirty="0">
                <a:solidFill>
                  <a:srgbClr val="004461"/>
                </a:solidFill>
                <a:latin typeface="Arial"/>
                <a:cs typeface="Arial"/>
              </a:rPr>
              <a:t> </a:t>
            </a:r>
            <a:r>
              <a:rPr sz="1400" dirty="0">
                <a:solidFill>
                  <a:srgbClr val="004461"/>
                </a:solidFill>
                <a:latin typeface="Arial"/>
                <a:cs typeface="Arial"/>
              </a:rPr>
              <a:t>in</a:t>
            </a:r>
            <a:r>
              <a:rPr sz="1400" spc="-15" dirty="0">
                <a:solidFill>
                  <a:srgbClr val="004461"/>
                </a:solidFill>
                <a:latin typeface="Arial"/>
                <a:cs typeface="Arial"/>
              </a:rPr>
              <a:t> </a:t>
            </a:r>
            <a:r>
              <a:rPr sz="1400" dirty="0">
                <a:solidFill>
                  <a:srgbClr val="004461"/>
                </a:solidFill>
                <a:latin typeface="Arial"/>
                <a:cs typeface="Arial"/>
              </a:rPr>
              <a:t>the</a:t>
            </a:r>
            <a:r>
              <a:rPr sz="1400" spc="-10" dirty="0">
                <a:solidFill>
                  <a:srgbClr val="004461"/>
                </a:solidFill>
                <a:latin typeface="Arial"/>
                <a:cs typeface="Arial"/>
              </a:rPr>
              <a:t> </a:t>
            </a:r>
            <a:r>
              <a:rPr sz="1400" dirty="0">
                <a:solidFill>
                  <a:srgbClr val="004461"/>
                </a:solidFill>
                <a:latin typeface="Arial"/>
                <a:cs typeface="Arial"/>
              </a:rPr>
              <a:t>longest</a:t>
            </a:r>
            <a:r>
              <a:rPr sz="1400" spc="-15" dirty="0">
                <a:solidFill>
                  <a:srgbClr val="004461"/>
                </a:solidFill>
                <a:latin typeface="Arial"/>
                <a:cs typeface="Arial"/>
              </a:rPr>
              <a:t> </a:t>
            </a:r>
            <a:r>
              <a:rPr sz="1400" dirty="0">
                <a:solidFill>
                  <a:srgbClr val="004461"/>
                </a:solidFill>
                <a:latin typeface="Arial"/>
                <a:cs typeface="Arial"/>
              </a:rPr>
              <a:t>possible</a:t>
            </a:r>
            <a:r>
              <a:rPr sz="1400" spc="-15" dirty="0">
                <a:solidFill>
                  <a:srgbClr val="004461"/>
                </a:solidFill>
                <a:latin typeface="Arial"/>
                <a:cs typeface="Arial"/>
              </a:rPr>
              <a:t> </a:t>
            </a:r>
            <a:r>
              <a:rPr sz="1400" dirty="0">
                <a:solidFill>
                  <a:srgbClr val="004461"/>
                </a:solidFill>
                <a:latin typeface="Arial"/>
                <a:cs typeface="Arial"/>
              </a:rPr>
              <a:t>time</a:t>
            </a:r>
            <a:r>
              <a:rPr sz="1400" spc="-10" dirty="0">
                <a:solidFill>
                  <a:srgbClr val="004461"/>
                </a:solidFill>
                <a:latin typeface="Arial"/>
                <a:cs typeface="Arial"/>
              </a:rPr>
              <a:t> </a:t>
            </a:r>
            <a:r>
              <a:rPr sz="1400" dirty="0">
                <a:solidFill>
                  <a:srgbClr val="004461"/>
                </a:solidFill>
                <a:latin typeface="Arial"/>
                <a:cs typeface="Arial"/>
              </a:rPr>
              <a:t>(so</a:t>
            </a:r>
            <a:r>
              <a:rPr sz="1400" spc="-10" dirty="0">
                <a:solidFill>
                  <a:srgbClr val="004461"/>
                </a:solidFill>
                <a:latin typeface="Arial"/>
                <a:cs typeface="Arial"/>
              </a:rPr>
              <a:t> </a:t>
            </a:r>
            <a:r>
              <a:rPr sz="1400" spc="-25" dirty="0">
                <a:solidFill>
                  <a:srgbClr val="004461"/>
                </a:solidFill>
                <a:latin typeface="Arial"/>
                <a:cs typeface="Arial"/>
              </a:rPr>
              <a:t>are </a:t>
            </a:r>
            <a:r>
              <a:rPr sz="1400" dirty="0">
                <a:solidFill>
                  <a:srgbClr val="004461"/>
                </a:solidFill>
                <a:latin typeface="Arial"/>
                <a:cs typeface="Arial"/>
              </a:rPr>
              <a:t>the </a:t>
            </a:r>
            <a:r>
              <a:rPr sz="1400" spc="-10" dirty="0">
                <a:solidFill>
                  <a:srgbClr val="004461"/>
                </a:solidFill>
                <a:latin typeface="Arial"/>
                <a:cs typeface="Arial"/>
              </a:rPr>
              <a:t>slowest).</a:t>
            </a:r>
            <a:endParaRPr sz="1400">
              <a:latin typeface="Arial"/>
              <a:cs typeface="Arial"/>
            </a:endParaRPr>
          </a:p>
        </p:txBody>
      </p:sp>
      <p:sp>
        <p:nvSpPr>
          <p:cNvPr id="5" name="object 5"/>
          <p:cNvSpPr txBox="1"/>
          <p:nvPr/>
        </p:nvSpPr>
        <p:spPr>
          <a:xfrm>
            <a:off x="4739299" y="2861773"/>
            <a:ext cx="2933065" cy="1611630"/>
          </a:xfrm>
          <a:prstGeom prst="rect">
            <a:avLst/>
          </a:prstGeom>
        </p:spPr>
        <p:txBody>
          <a:bodyPr vert="horz" wrap="square" lIns="0" tIns="25400" rIns="0" bIns="0" rtlCol="0">
            <a:spAutoFit/>
          </a:bodyPr>
          <a:lstStyle/>
          <a:p>
            <a:pPr marL="241300" indent="-229235">
              <a:lnSpc>
                <a:spcPct val="100000"/>
              </a:lnSpc>
              <a:spcBef>
                <a:spcPts val="200"/>
              </a:spcBef>
              <a:buChar char="•"/>
              <a:tabLst>
                <a:tab pos="240665" algn="l"/>
                <a:tab pos="241935" algn="l"/>
              </a:tabLst>
            </a:pPr>
            <a:r>
              <a:rPr sz="1400" dirty="0">
                <a:solidFill>
                  <a:srgbClr val="004461"/>
                </a:solidFill>
                <a:latin typeface="Arial"/>
                <a:cs typeface="Arial"/>
              </a:rPr>
              <a:t>Modelling clay / Plasticine / </a:t>
            </a:r>
            <a:r>
              <a:rPr sz="1400" spc="-10" dirty="0">
                <a:solidFill>
                  <a:srgbClr val="004461"/>
                </a:solidFill>
                <a:latin typeface="Arial"/>
                <a:cs typeface="Arial"/>
              </a:rPr>
              <a:t>Blutak</a:t>
            </a:r>
            <a:endParaRPr sz="1400" dirty="0">
              <a:latin typeface="Arial"/>
              <a:cs typeface="Arial"/>
            </a:endParaRPr>
          </a:p>
          <a:p>
            <a:pPr marL="241300" indent="-229235">
              <a:lnSpc>
                <a:spcPct val="100000"/>
              </a:lnSpc>
              <a:spcBef>
                <a:spcPts val="105"/>
              </a:spcBef>
              <a:buChar char="•"/>
              <a:tabLst>
                <a:tab pos="240665" algn="l"/>
                <a:tab pos="241935" algn="l"/>
              </a:tabLst>
            </a:pPr>
            <a:r>
              <a:rPr sz="1400" spc="-10" dirty="0">
                <a:solidFill>
                  <a:srgbClr val="004461"/>
                </a:solidFill>
                <a:latin typeface="Arial"/>
                <a:cs typeface="Arial"/>
              </a:rPr>
              <a:t>Newspaper</a:t>
            </a:r>
            <a:endParaRPr sz="1400" dirty="0">
              <a:latin typeface="Arial"/>
              <a:cs typeface="Arial"/>
            </a:endParaRPr>
          </a:p>
          <a:p>
            <a:pPr marL="241300" indent="-229235">
              <a:lnSpc>
                <a:spcPct val="100000"/>
              </a:lnSpc>
              <a:spcBef>
                <a:spcPts val="105"/>
              </a:spcBef>
              <a:buChar char="•"/>
              <a:tabLst>
                <a:tab pos="240665" algn="l"/>
                <a:tab pos="241935" algn="l"/>
              </a:tabLst>
            </a:pPr>
            <a:r>
              <a:rPr sz="1400" spc="-10" dirty="0">
                <a:solidFill>
                  <a:srgbClr val="004461"/>
                </a:solidFill>
                <a:latin typeface="Arial"/>
                <a:cs typeface="Arial"/>
              </a:rPr>
              <a:t>Straws</a:t>
            </a:r>
            <a:endParaRPr sz="1400" dirty="0">
              <a:latin typeface="Arial"/>
              <a:cs typeface="Arial"/>
            </a:endParaRPr>
          </a:p>
          <a:p>
            <a:pPr marL="241300" indent="-229235">
              <a:lnSpc>
                <a:spcPct val="100000"/>
              </a:lnSpc>
              <a:spcBef>
                <a:spcPts val="105"/>
              </a:spcBef>
              <a:buChar char="•"/>
              <a:tabLst>
                <a:tab pos="240665" algn="l"/>
                <a:tab pos="241935" algn="l"/>
              </a:tabLst>
            </a:pPr>
            <a:r>
              <a:rPr sz="1400" dirty="0">
                <a:solidFill>
                  <a:srgbClr val="004461"/>
                </a:solidFill>
                <a:latin typeface="Arial"/>
                <a:cs typeface="Arial"/>
              </a:rPr>
              <a:t>Tin</a:t>
            </a:r>
            <a:r>
              <a:rPr sz="1400" spc="-65" dirty="0">
                <a:solidFill>
                  <a:srgbClr val="004461"/>
                </a:solidFill>
                <a:latin typeface="Arial"/>
                <a:cs typeface="Arial"/>
              </a:rPr>
              <a:t> </a:t>
            </a:r>
            <a:r>
              <a:rPr sz="1400" spc="-20" dirty="0">
                <a:solidFill>
                  <a:srgbClr val="004461"/>
                </a:solidFill>
                <a:latin typeface="Arial"/>
                <a:cs typeface="Arial"/>
              </a:rPr>
              <a:t>foil</a:t>
            </a:r>
            <a:endParaRPr sz="1400" dirty="0">
              <a:latin typeface="Arial"/>
              <a:cs typeface="Arial"/>
            </a:endParaRPr>
          </a:p>
          <a:p>
            <a:pPr marL="241300" indent="-229235">
              <a:lnSpc>
                <a:spcPct val="100000"/>
              </a:lnSpc>
              <a:spcBef>
                <a:spcPts val="100"/>
              </a:spcBef>
              <a:buChar char="•"/>
              <a:tabLst>
                <a:tab pos="240665" algn="l"/>
                <a:tab pos="241935" algn="l"/>
              </a:tabLst>
            </a:pPr>
            <a:r>
              <a:rPr sz="1400" spc="-10" dirty="0">
                <a:solidFill>
                  <a:srgbClr val="004461"/>
                </a:solidFill>
                <a:latin typeface="Arial"/>
                <a:cs typeface="Arial"/>
              </a:rPr>
              <a:t>Scissors</a:t>
            </a:r>
            <a:endParaRPr sz="1400" dirty="0">
              <a:latin typeface="Arial"/>
              <a:cs typeface="Arial"/>
            </a:endParaRPr>
          </a:p>
          <a:p>
            <a:pPr marL="241300" indent="-229235">
              <a:lnSpc>
                <a:spcPct val="100000"/>
              </a:lnSpc>
              <a:spcBef>
                <a:spcPts val="105"/>
              </a:spcBef>
              <a:buChar char="•"/>
              <a:tabLst>
                <a:tab pos="240665" algn="l"/>
                <a:tab pos="241935" algn="l"/>
              </a:tabLst>
            </a:pPr>
            <a:r>
              <a:rPr sz="1400" spc="-10" dirty="0">
                <a:solidFill>
                  <a:srgbClr val="004461"/>
                </a:solidFill>
                <a:latin typeface="Arial"/>
                <a:cs typeface="Arial"/>
              </a:rPr>
              <a:t>Sellotape</a:t>
            </a:r>
            <a:endParaRPr sz="1400" dirty="0">
              <a:latin typeface="Arial"/>
              <a:cs typeface="Arial"/>
            </a:endParaRPr>
          </a:p>
          <a:p>
            <a:pPr marL="241300" indent="-229235">
              <a:lnSpc>
                <a:spcPct val="100000"/>
              </a:lnSpc>
              <a:spcBef>
                <a:spcPts val="105"/>
              </a:spcBef>
              <a:buChar char="•"/>
              <a:tabLst>
                <a:tab pos="240665" algn="l"/>
                <a:tab pos="241935" algn="l"/>
              </a:tabLst>
            </a:pPr>
            <a:r>
              <a:rPr sz="1400" dirty="0">
                <a:solidFill>
                  <a:srgbClr val="004461"/>
                </a:solidFill>
                <a:latin typeface="Arial"/>
                <a:cs typeface="Arial"/>
              </a:rPr>
              <a:t>Cocktail</a:t>
            </a:r>
            <a:r>
              <a:rPr sz="1400" spc="-40" dirty="0">
                <a:solidFill>
                  <a:srgbClr val="004461"/>
                </a:solidFill>
                <a:latin typeface="Arial"/>
                <a:cs typeface="Arial"/>
              </a:rPr>
              <a:t> </a:t>
            </a:r>
            <a:r>
              <a:rPr sz="1400" spc="-10" dirty="0">
                <a:solidFill>
                  <a:srgbClr val="004461"/>
                </a:solidFill>
                <a:latin typeface="Arial"/>
                <a:cs typeface="Arial"/>
              </a:rPr>
              <a:t>sticks</a:t>
            </a:r>
            <a:endParaRPr sz="1400" dirty="0">
              <a:latin typeface="Arial"/>
              <a:cs typeface="Arial"/>
            </a:endParaRPr>
          </a:p>
        </p:txBody>
      </p:sp>
      <p:sp>
        <p:nvSpPr>
          <p:cNvPr id="6" name="object 6"/>
          <p:cNvSpPr txBox="1"/>
          <p:nvPr/>
        </p:nvSpPr>
        <p:spPr>
          <a:xfrm>
            <a:off x="518864" y="1840318"/>
            <a:ext cx="8105140" cy="259045"/>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004461"/>
                </a:solidFill>
                <a:latin typeface="Arial"/>
                <a:cs typeface="Arial"/>
              </a:rPr>
              <a:t>You</a:t>
            </a:r>
            <a:r>
              <a:rPr sz="1600" b="1" spc="-20" dirty="0">
                <a:solidFill>
                  <a:srgbClr val="004461"/>
                </a:solidFill>
                <a:latin typeface="Arial"/>
                <a:cs typeface="Arial"/>
              </a:rPr>
              <a:t> </a:t>
            </a:r>
            <a:r>
              <a:rPr sz="1600" b="1" dirty="0">
                <a:solidFill>
                  <a:srgbClr val="004461"/>
                </a:solidFill>
                <a:latin typeface="Arial"/>
                <a:cs typeface="Arial"/>
              </a:rPr>
              <a:t>are</a:t>
            </a:r>
            <a:r>
              <a:rPr sz="1600" b="1" spc="-25" dirty="0">
                <a:solidFill>
                  <a:srgbClr val="004461"/>
                </a:solidFill>
                <a:latin typeface="Arial"/>
                <a:cs typeface="Arial"/>
              </a:rPr>
              <a:t> </a:t>
            </a:r>
            <a:r>
              <a:rPr sz="1600" b="1" dirty="0">
                <a:solidFill>
                  <a:srgbClr val="004461"/>
                </a:solidFill>
                <a:latin typeface="Arial"/>
                <a:cs typeface="Arial"/>
              </a:rPr>
              <a:t>challenged</a:t>
            </a:r>
            <a:r>
              <a:rPr sz="1600" b="1" spc="-25" dirty="0">
                <a:solidFill>
                  <a:srgbClr val="004461"/>
                </a:solidFill>
                <a:latin typeface="Arial"/>
                <a:cs typeface="Arial"/>
              </a:rPr>
              <a:t> </a:t>
            </a:r>
            <a:r>
              <a:rPr sz="1600" b="1" dirty="0">
                <a:solidFill>
                  <a:srgbClr val="004461"/>
                </a:solidFill>
                <a:latin typeface="Arial"/>
                <a:cs typeface="Arial"/>
              </a:rPr>
              <a:t>to</a:t>
            </a:r>
            <a:r>
              <a:rPr sz="1600" b="1" spc="-20" dirty="0">
                <a:solidFill>
                  <a:srgbClr val="004461"/>
                </a:solidFill>
                <a:latin typeface="Arial"/>
                <a:cs typeface="Arial"/>
              </a:rPr>
              <a:t> </a:t>
            </a:r>
            <a:r>
              <a:rPr sz="1600" b="1" dirty="0">
                <a:solidFill>
                  <a:srgbClr val="004461"/>
                </a:solidFill>
                <a:latin typeface="Arial"/>
                <a:cs typeface="Arial"/>
              </a:rPr>
              <a:t>create</a:t>
            </a:r>
            <a:r>
              <a:rPr sz="1600" b="1" spc="-20" dirty="0">
                <a:solidFill>
                  <a:srgbClr val="004461"/>
                </a:solidFill>
                <a:latin typeface="Arial"/>
                <a:cs typeface="Arial"/>
              </a:rPr>
              <a:t> </a:t>
            </a:r>
            <a:r>
              <a:rPr sz="1600" b="1" dirty="0">
                <a:solidFill>
                  <a:srgbClr val="004461"/>
                </a:solidFill>
                <a:latin typeface="Arial"/>
                <a:cs typeface="Arial"/>
              </a:rPr>
              <a:t>a</a:t>
            </a:r>
            <a:r>
              <a:rPr sz="1600" b="1" spc="-25" dirty="0">
                <a:solidFill>
                  <a:srgbClr val="004461"/>
                </a:solidFill>
                <a:latin typeface="Arial"/>
                <a:cs typeface="Arial"/>
              </a:rPr>
              <a:t> </a:t>
            </a:r>
            <a:r>
              <a:rPr sz="1600" b="1" dirty="0">
                <a:solidFill>
                  <a:srgbClr val="004461"/>
                </a:solidFill>
                <a:latin typeface="Arial"/>
                <a:cs typeface="Arial"/>
              </a:rPr>
              <a:t>model</a:t>
            </a:r>
            <a:r>
              <a:rPr sz="1600" b="1" spc="-25" dirty="0">
                <a:solidFill>
                  <a:srgbClr val="004461"/>
                </a:solidFill>
                <a:latin typeface="Arial"/>
                <a:cs typeface="Arial"/>
              </a:rPr>
              <a:t> </a:t>
            </a:r>
            <a:r>
              <a:rPr lang="en-GB" sz="1600" b="1" spc="-25" dirty="0">
                <a:solidFill>
                  <a:srgbClr val="004461"/>
                </a:solidFill>
                <a:latin typeface="Arial"/>
                <a:cs typeface="Arial"/>
              </a:rPr>
              <a:t>n</a:t>
            </a:r>
            <a:r>
              <a:rPr sz="1600" b="1" dirty="0" err="1">
                <a:solidFill>
                  <a:srgbClr val="004461"/>
                </a:solidFill>
                <a:latin typeface="Arial"/>
                <a:cs typeface="Arial"/>
              </a:rPr>
              <a:t>atural</a:t>
            </a:r>
            <a:r>
              <a:rPr sz="1600" b="1" spc="-25" dirty="0">
                <a:solidFill>
                  <a:srgbClr val="004461"/>
                </a:solidFill>
                <a:latin typeface="Arial"/>
                <a:cs typeface="Arial"/>
              </a:rPr>
              <a:t> </a:t>
            </a:r>
            <a:r>
              <a:rPr lang="en-GB" sz="1600" b="1" spc="-25" dirty="0">
                <a:solidFill>
                  <a:srgbClr val="004461"/>
                </a:solidFill>
                <a:latin typeface="Arial"/>
                <a:cs typeface="Arial"/>
              </a:rPr>
              <a:t>f</a:t>
            </a:r>
            <a:r>
              <a:rPr sz="1600" b="1" dirty="0" err="1">
                <a:solidFill>
                  <a:srgbClr val="004461"/>
                </a:solidFill>
                <a:latin typeface="Arial"/>
                <a:cs typeface="Arial"/>
              </a:rPr>
              <a:t>lood</a:t>
            </a:r>
            <a:r>
              <a:rPr sz="1600" b="1" spc="-15" dirty="0">
                <a:solidFill>
                  <a:srgbClr val="004461"/>
                </a:solidFill>
                <a:latin typeface="Arial"/>
                <a:cs typeface="Arial"/>
              </a:rPr>
              <a:t> </a:t>
            </a:r>
            <a:r>
              <a:rPr lang="en-GB" sz="1600" b="1" spc="-15" dirty="0">
                <a:solidFill>
                  <a:srgbClr val="004461"/>
                </a:solidFill>
                <a:latin typeface="Arial"/>
                <a:cs typeface="Arial"/>
              </a:rPr>
              <a:t>m</a:t>
            </a:r>
            <a:r>
              <a:rPr sz="1600" b="1" dirty="0" err="1">
                <a:solidFill>
                  <a:srgbClr val="004461"/>
                </a:solidFill>
                <a:latin typeface="Arial"/>
                <a:cs typeface="Arial"/>
              </a:rPr>
              <a:t>anagement</a:t>
            </a:r>
            <a:r>
              <a:rPr sz="1600" b="1" spc="-20" dirty="0">
                <a:solidFill>
                  <a:srgbClr val="004461"/>
                </a:solidFill>
                <a:latin typeface="Arial"/>
                <a:cs typeface="Arial"/>
              </a:rPr>
              <a:t> </a:t>
            </a:r>
            <a:r>
              <a:rPr sz="1600" b="1" dirty="0">
                <a:solidFill>
                  <a:srgbClr val="004461"/>
                </a:solidFill>
                <a:latin typeface="Arial"/>
                <a:cs typeface="Arial"/>
              </a:rPr>
              <a:t>system</a:t>
            </a:r>
            <a:r>
              <a:rPr sz="1600" b="1" spc="-25" dirty="0">
                <a:solidFill>
                  <a:srgbClr val="004461"/>
                </a:solidFill>
                <a:latin typeface="Arial"/>
                <a:cs typeface="Arial"/>
              </a:rPr>
              <a:t> </a:t>
            </a:r>
            <a:r>
              <a:rPr sz="1600" b="1" dirty="0">
                <a:solidFill>
                  <a:srgbClr val="004461"/>
                </a:solidFill>
                <a:latin typeface="Arial"/>
                <a:cs typeface="Arial"/>
              </a:rPr>
              <a:t>for</a:t>
            </a:r>
            <a:r>
              <a:rPr sz="1600" b="1" spc="-20" dirty="0">
                <a:solidFill>
                  <a:srgbClr val="004461"/>
                </a:solidFill>
                <a:latin typeface="Arial"/>
                <a:cs typeface="Arial"/>
              </a:rPr>
              <a:t> </a:t>
            </a:r>
            <a:r>
              <a:rPr sz="1600" b="1" dirty="0">
                <a:solidFill>
                  <a:srgbClr val="004461"/>
                </a:solidFill>
                <a:latin typeface="Arial"/>
                <a:cs typeface="Arial"/>
              </a:rPr>
              <a:t>a</a:t>
            </a:r>
            <a:r>
              <a:rPr sz="1600" b="1" spc="-20" dirty="0">
                <a:solidFill>
                  <a:srgbClr val="004461"/>
                </a:solidFill>
                <a:latin typeface="Arial"/>
                <a:cs typeface="Arial"/>
              </a:rPr>
              <a:t> </a:t>
            </a:r>
            <a:r>
              <a:rPr sz="1600" b="1" spc="-10" dirty="0">
                <a:solidFill>
                  <a:srgbClr val="004461"/>
                </a:solidFill>
                <a:latin typeface="Arial"/>
                <a:cs typeface="Arial"/>
              </a:rPr>
              <a:t>town.</a:t>
            </a:r>
            <a:endParaRPr sz="1600" dirty="0">
              <a:latin typeface="Arial"/>
              <a:cs typeface="Arial"/>
            </a:endParaRPr>
          </a:p>
        </p:txBody>
      </p:sp>
      <p:sp>
        <p:nvSpPr>
          <p:cNvPr id="7" name="object 7"/>
          <p:cNvSpPr txBox="1"/>
          <p:nvPr/>
        </p:nvSpPr>
        <p:spPr>
          <a:xfrm>
            <a:off x="1657191" y="2138819"/>
            <a:ext cx="2938780" cy="269240"/>
          </a:xfrm>
          <a:prstGeom prst="rect">
            <a:avLst/>
          </a:prstGeom>
        </p:spPr>
        <p:txBody>
          <a:bodyPr vert="horz" wrap="square" lIns="0" tIns="12700" rIns="0" bIns="0" rtlCol="0">
            <a:spAutoFit/>
          </a:bodyPr>
          <a:lstStyle/>
          <a:p>
            <a:pPr marL="193040" indent="-180975">
              <a:lnSpc>
                <a:spcPct val="100000"/>
              </a:lnSpc>
              <a:spcBef>
                <a:spcPts val="100"/>
              </a:spcBef>
              <a:buChar char="•"/>
              <a:tabLst>
                <a:tab pos="193675" algn="l"/>
              </a:tabLst>
            </a:pPr>
            <a:r>
              <a:rPr sz="1600" dirty="0">
                <a:solidFill>
                  <a:srgbClr val="004461"/>
                </a:solidFill>
                <a:latin typeface="Arial"/>
                <a:cs typeface="Arial"/>
              </a:rPr>
              <a:t>The ramp represents a</a:t>
            </a:r>
            <a:r>
              <a:rPr sz="1600" spc="-5" dirty="0">
                <a:solidFill>
                  <a:srgbClr val="004461"/>
                </a:solidFill>
                <a:latin typeface="Arial"/>
                <a:cs typeface="Arial"/>
              </a:rPr>
              <a:t> </a:t>
            </a:r>
            <a:r>
              <a:rPr sz="1600" spc="-10" dirty="0">
                <a:solidFill>
                  <a:srgbClr val="004461"/>
                </a:solidFill>
                <a:latin typeface="Arial"/>
                <a:cs typeface="Arial"/>
              </a:rPr>
              <a:t>hillside</a:t>
            </a:r>
            <a:endParaRPr sz="1600">
              <a:latin typeface="Arial"/>
              <a:cs typeface="Arial"/>
            </a:endParaRPr>
          </a:p>
        </p:txBody>
      </p:sp>
      <p:sp>
        <p:nvSpPr>
          <p:cNvPr id="8" name="object 8"/>
          <p:cNvSpPr txBox="1"/>
          <p:nvPr/>
        </p:nvSpPr>
        <p:spPr>
          <a:xfrm>
            <a:off x="4683440" y="2138819"/>
            <a:ext cx="2804160" cy="681990"/>
          </a:xfrm>
          <a:prstGeom prst="rect">
            <a:avLst/>
          </a:prstGeom>
        </p:spPr>
        <p:txBody>
          <a:bodyPr vert="horz" wrap="square" lIns="0" tIns="12700" rIns="0" bIns="0" rtlCol="0">
            <a:spAutoFit/>
          </a:bodyPr>
          <a:lstStyle/>
          <a:p>
            <a:pPr marL="193040" indent="-180975">
              <a:lnSpc>
                <a:spcPct val="100000"/>
              </a:lnSpc>
              <a:spcBef>
                <a:spcPts val="100"/>
              </a:spcBef>
              <a:buChar char="•"/>
              <a:tabLst>
                <a:tab pos="193675" algn="l"/>
              </a:tabLst>
            </a:pPr>
            <a:r>
              <a:rPr sz="1600" dirty="0">
                <a:solidFill>
                  <a:srgbClr val="004461"/>
                </a:solidFill>
                <a:latin typeface="Arial"/>
                <a:cs typeface="Arial"/>
              </a:rPr>
              <a:t>The marbles represent </a:t>
            </a:r>
            <a:r>
              <a:rPr sz="1600" spc="-10" dirty="0">
                <a:solidFill>
                  <a:srgbClr val="004461"/>
                </a:solidFill>
                <a:latin typeface="Arial"/>
                <a:cs typeface="Arial"/>
              </a:rPr>
              <a:t>water</a:t>
            </a:r>
            <a:endParaRPr sz="1600">
              <a:latin typeface="Arial"/>
              <a:cs typeface="Arial"/>
            </a:endParaRPr>
          </a:p>
          <a:p>
            <a:pPr marL="67945">
              <a:lnSpc>
                <a:spcPct val="100000"/>
              </a:lnSpc>
              <a:spcBef>
                <a:spcPts val="1325"/>
              </a:spcBef>
            </a:pPr>
            <a:r>
              <a:rPr sz="1600" b="1" dirty="0">
                <a:solidFill>
                  <a:srgbClr val="004461"/>
                </a:solidFill>
                <a:latin typeface="Arial"/>
                <a:cs typeface="Arial"/>
              </a:rPr>
              <a:t>What</a:t>
            </a:r>
            <a:r>
              <a:rPr sz="1600" b="1" spc="-15" dirty="0">
                <a:solidFill>
                  <a:srgbClr val="004461"/>
                </a:solidFill>
                <a:latin typeface="Arial"/>
                <a:cs typeface="Arial"/>
              </a:rPr>
              <a:t> </a:t>
            </a:r>
            <a:r>
              <a:rPr sz="1600" b="1" dirty="0">
                <a:solidFill>
                  <a:srgbClr val="004461"/>
                </a:solidFill>
                <a:latin typeface="Arial"/>
                <a:cs typeface="Arial"/>
              </a:rPr>
              <a:t>equipment</a:t>
            </a:r>
            <a:r>
              <a:rPr sz="1600" b="1" spc="-15" dirty="0">
                <a:solidFill>
                  <a:srgbClr val="004461"/>
                </a:solidFill>
                <a:latin typeface="Arial"/>
                <a:cs typeface="Arial"/>
              </a:rPr>
              <a:t> </a:t>
            </a:r>
            <a:r>
              <a:rPr sz="1600" b="1" dirty="0">
                <a:solidFill>
                  <a:srgbClr val="004461"/>
                </a:solidFill>
                <a:latin typeface="Arial"/>
                <a:cs typeface="Arial"/>
              </a:rPr>
              <a:t>can</a:t>
            </a:r>
            <a:r>
              <a:rPr sz="1600" b="1" spc="-20" dirty="0">
                <a:solidFill>
                  <a:srgbClr val="004461"/>
                </a:solidFill>
                <a:latin typeface="Arial"/>
                <a:cs typeface="Arial"/>
              </a:rPr>
              <a:t> </a:t>
            </a:r>
            <a:r>
              <a:rPr sz="1600" b="1" dirty="0">
                <a:solidFill>
                  <a:srgbClr val="004461"/>
                </a:solidFill>
                <a:latin typeface="Arial"/>
                <a:cs typeface="Arial"/>
              </a:rPr>
              <a:t>I</a:t>
            </a:r>
            <a:r>
              <a:rPr sz="1600" b="1" spc="-10" dirty="0">
                <a:solidFill>
                  <a:srgbClr val="004461"/>
                </a:solidFill>
                <a:latin typeface="Arial"/>
                <a:cs typeface="Arial"/>
              </a:rPr>
              <a:t> </a:t>
            </a:r>
            <a:r>
              <a:rPr sz="1600" b="1" spc="-20" dirty="0">
                <a:solidFill>
                  <a:srgbClr val="004461"/>
                </a:solidFill>
                <a:latin typeface="Arial"/>
                <a:cs typeface="Arial"/>
              </a:rPr>
              <a:t>use:</a:t>
            </a:r>
            <a:endParaRPr sz="16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TotalTime>
  <Words>1808</Words>
  <Application>Microsoft Office PowerPoint</Application>
  <PresentationFormat>Custom</PresentationFormat>
  <Paragraphs>113</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ArialMT</vt:lpstr>
      <vt:lpstr>Bliss</vt:lpstr>
      <vt:lpstr>Calibri</vt:lpstr>
      <vt:lpstr>Segoe UI</vt:lpstr>
      <vt:lpstr>Office Theme</vt:lpstr>
      <vt:lpstr>There will be rain</vt:lpstr>
      <vt:lpstr>There will be rain</vt:lpstr>
      <vt:lpstr>What are floods and why do they happen?</vt:lpstr>
      <vt:lpstr>Why are floods a problem?</vt:lpstr>
      <vt:lpstr>Why are floods a problem?</vt:lpstr>
      <vt:lpstr>Why are floods a problem?</vt:lpstr>
      <vt:lpstr>What affect does climate change have on flooding?</vt:lpstr>
      <vt:lpstr>How can we reduce flooding in a town?</vt:lpstr>
      <vt:lpstr>What is your challenge?</vt:lpstr>
      <vt:lpstr>Reflection</vt:lpstr>
      <vt:lpstr>Natural flood management systems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There will be rain</dc:title>
  <dc:creator>Elizabeth Hooper</dc:creator>
  <cp:lastModifiedBy>Elizabeth Hooper</cp:lastModifiedBy>
  <cp:revision>9</cp:revision>
  <dcterms:created xsi:type="dcterms:W3CDTF">2022-09-09T15:33:26Z</dcterms:created>
  <dcterms:modified xsi:type="dcterms:W3CDTF">2022-09-23T14:26:18Z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2022-09-09T00:00:00Z</vt:filetime>
  </property>
  <property fmtid="{D5CDD505-2E9C-101B-9397-08002B2CF9AE}" pid="3" name="Creator">
    <vt:lpwstr>Adobe InDesign 17.2 (Macintosh)</vt:lpwstr>
  </property>
  <property fmtid="{D5CDD505-2E9C-101B-9397-08002B2CF9AE}" pid="4" name="LastSaved">
    <vt:filetime>2022-09-09T00:00:00Z</vt:filetime>
  </property>
  <property fmtid="{D5CDD505-2E9C-101B-9397-08002B2CF9AE}" pid="5" name="Producer">
    <vt:lpwstr>Adobe PDF Library 16.0.7</vt:lpwstr>
  </property>
</Properties>
</file>