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9" r:id="rId2"/>
    <p:sldId id="261" r:id="rId3"/>
    <p:sldId id="258" r:id="rId4"/>
    <p:sldId id="260" r:id="rId5"/>
    <p:sldId id="262" r:id="rId6"/>
    <p:sldId id="263" r:id="rId7"/>
    <p:sldId id="264" r:id="rId8"/>
    <p:sldId id="265" r:id="rId9"/>
    <p:sldId id="266" r:id="rId10"/>
    <p:sldId id="267" r:id="rId11"/>
    <p:sldId id="268" r:id="rId12"/>
    <p:sldId id="269" r:id="rId13"/>
    <p:sldId id="270" r:id="rId14"/>
    <p:sldId id="271" r:id="rId15"/>
    <p:sldId id="27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Fairhurst" initials="PF" lastIdx="2" clrIdx="0">
    <p:extLst>
      <p:ext uri="{19B8F6BF-5375-455C-9EA6-DF929625EA0E}">
        <p15:presenceInfo xmlns:p15="http://schemas.microsoft.com/office/powerpoint/2012/main" userId="S-1-5-21-1531108181-3683089376-3301072873-209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599E"/>
    <a:srgbClr val="8E0000"/>
    <a:srgbClr val="F8E708"/>
    <a:srgbClr val="FAEE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298" autoAdjust="0"/>
  </p:normalViewPr>
  <p:slideViewPr>
    <p:cSldViewPr snapToGrid="0">
      <p:cViewPr varScale="1">
        <p:scale>
          <a:sx n="67" d="100"/>
          <a:sy n="67" d="100"/>
        </p:scale>
        <p:origin x="1200" y="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46EF6-47CD-48D9-9807-0163ECE8031B}" type="datetimeFigureOut">
              <a:rPr lang="en-GB" smtClean="0"/>
              <a:t>29/06/2022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0411E-1BFD-4742-97DC-744AA876131A}" type="slidenum">
              <a:rPr lang="en-GB" smtClean="0"/>
              <a:t>‹#›</a:t>
            </a:fld>
            <a:endParaRPr lang="en-GB"/>
          </a:p>
        </p:txBody>
      </p:sp>
    </p:spTree>
    <p:extLst>
      <p:ext uri="{BB962C8B-B14F-4D97-AF65-F5344CB8AC3E}">
        <p14:creationId xmlns:p14="http://schemas.microsoft.com/office/powerpoint/2010/main" val="263946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1, Phase 1</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activity sets the scene for the unit.</a:t>
            </a:r>
          </a:p>
          <a:p>
            <a:endParaRPr lang="en-GB" dirty="0"/>
          </a:p>
          <a:p>
            <a:r>
              <a:rPr lang="en-GB" dirty="0"/>
              <a:t>Share and discuss at the pictures on the first five slides.</a:t>
            </a:r>
          </a:p>
          <a:p>
            <a:r>
              <a:rPr lang="en-GB" dirty="0"/>
              <a:t>Ask students to share any of their experiences of visiting Herculaneum or Pompeii, or of seeing Roman mosaics or frescos elsewhere. Give time to these stories.</a:t>
            </a:r>
          </a:p>
          <a:p>
            <a:r>
              <a:rPr lang="en-GB" dirty="0"/>
              <a:t>What do they remember? What was the scale? How did it make them feel?</a:t>
            </a:r>
          </a:p>
          <a:p>
            <a:endParaRPr lang="en-GB" dirty="0"/>
          </a:p>
          <a:p>
            <a:r>
              <a:rPr lang="en-GB" dirty="0"/>
              <a:t>Find and watch online videos that simulate the explosion of Vesuvius in 79CE, and buried Herculaneum and Pompeii in ash and other volcanic debris.</a:t>
            </a:r>
          </a:p>
          <a:p>
            <a:endParaRPr lang="en-GB" dirty="0"/>
          </a:p>
          <a:p>
            <a:r>
              <a:rPr lang="en-GB" sz="1000" i="1" baseline="0" dirty="0"/>
              <a:t>Images: Maps from Google maps; Naples and Vesuvius by </a:t>
            </a:r>
            <a:r>
              <a:rPr lang="en-GB" sz="1000" i="1" baseline="0" dirty="0" err="1"/>
              <a:t>marechiario</a:t>
            </a:r>
            <a:r>
              <a:rPr lang="en-GB" sz="1000" i="1" baseline="0" dirty="0"/>
              <a:t> from Pixabay; Vesuvius from Pompeii by Michael Swanson from Pixabay.</a:t>
            </a:r>
            <a:endParaRPr lang="en-GB" sz="1000" i="1" dirty="0"/>
          </a:p>
        </p:txBody>
      </p:sp>
      <p:sp>
        <p:nvSpPr>
          <p:cNvPr id="4" name="Slide Number Placeholder 3"/>
          <p:cNvSpPr>
            <a:spLocks noGrp="1"/>
          </p:cNvSpPr>
          <p:nvPr>
            <p:ph type="sldNum" sz="quarter" idx="10"/>
          </p:nvPr>
        </p:nvSpPr>
        <p:spPr/>
        <p:txBody>
          <a:bodyPr/>
          <a:lstStyle/>
          <a:p>
            <a:fld id="{A7BE40B5-FB05-4698-917D-7B585CB38986}" type="slidenum">
              <a:rPr lang="en-GB" smtClean="0"/>
              <a:t>1</a:t>
            </a:fld>
            <a:endParaRPr lang="en-GB"/>
          </a:p>
        </p:txBody>
      </p:sp>
    </p:spTree>
    <p:extLst>
      <p:ext uri="{BB962C8B-B14F-4D97-AF65-F5344CB8AC3E}">
        <p14:creationId xmlns:p14="http://schemas.microsoft.com/office/powerpoint/2010/main" val="98404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5, Phase 3 1/3</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This activity has been split into three sections, over three slides.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Give teams time to feedback and </a:t>
            </a:r>
            <a:r>
              <a:rPr lang="en-GB" sz="1200" kern="1200" dirty="0">
                <a:solidFill>
                  <a:schemeClr val="tx1"/>
                </a:solidFill>
                <a:effectLst/>
                <a:latin typeface="+mn-lt"/>
                <a:ea typeface="+mn-ea"/>
                <a:cs typeface="+mn-cs"/>
              </a:rPr>
              <a:t>reflect on information </a:t>
            </a:r>
            <a:r>
              <a:rPr lang="en-GB" sz="1200" b="0" i="0" kern="1200" dirty="0">
                <a:solidFill>
                  <a:schemeClr val="tx1"/>
                </a:solidFill>
                <a:effectLst/>
                <a:latin typeface="+mn-lt"/>
                <a:ea typeface="+mn-ea"/>
                <a:cs typeface="+mn-cs"/>
              </a:rPr>
              <a:t>from activities 3 and 4. </a:t>
            </a:r>
          </a:p>
          <a:p>
            <a:r>
              <a:rPr lang="en-GB" sz="1200" b="0" i="0" kern="1200" dirty="0">
                <a:solidFill>
                  <a:schemeClr val="tx1"/>
                </a:solidFill>
                <a:effectLst/>
                <a:latin typeface="+mn-lt"/>
                <a:ea typeface="+mn-ea"/>
                <a:cs typeface="+mn-cs"/>
              </a:rPr>
              <a:t>Each team needs to identify two ideas for the information board they wish to create.</a:t>
            </a:r>
          </a:p>
          <a:p>
            <a:r>
              <a:rPr lang="en-GB" sz="1200" b="0" i="0" kern="1200" dirty="0">
                <a:solidFill>
                  <a:schemeClr val="tx1"/>
                </a:solidFill>
                <a:effectLst/>
                <a:latin typeface="+mn-lt"/>
                <a:ea typeface="+mn-ea"/>
                <a:cs typeface="+mn-cs"/>
              </a:rPr>
              <a:t>Encourage teams to reflect on the interests, strengths and attributes of team members when making this decision.</a:t>
            </a:r>
          </a:p>
          <a:p>
            <a:r>
              <a:rPr lang="en-GB" sz="1200" b="0" i="0" kern="1200" dirty="0">
                <a:solidFill>
                  <a:schemeClr val="tx1"/>
                </a:solidFill>
                <a:effectLst/>
                <a:latin typeface="+mn-lt"/>
                <a:ea typeface="+mn-ea"/>
                <a:cs typeface="+mn-cs"/>
              </a:rPr>
              <a:t>They need to present each idea to the class, with the reasons why their group should develop and information board for each one.</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Images: mosaic </a:t>
            </a:r>
            <a:r>
              <a:rPr lang="en-GB" i="1" baseline="0" dirty="0"/>
              <a:t>by Graham </a:t>
            </a:r>
            <a:r>
              <a:rPr lang="en-GB" i="1" baseline="0" dirty="0" err="1"/>
              <a:t>Hobster</a:t>
            </a:r>
            <a:r>
              <a:rPr lang="en-GB" i="1" baseline="0" dirty="0"/>
              <a:t> from Pixabay; carbonised scroll by Paz Estrada from Wikimedia commons; wall painting by </a:t>
            </a:r>
            <a:r>
              <a:rPr lang="en-GB" i="1" baseline="0" dirty="0" err="1"/>
              <a:t>travelspot</a:t>
            </a:r>
            <a:r>
              <a:rPr lang="en-GB" i="1" baseline="0" dirty="0"/>
              <a:t> from Pixabay; 3D laser scanner by David </a:t>
            </a:r>
            <a:r>
              <a:rPr lang="en-GB" i="1" baseline="0" dirty="0" err="1"/>
              <a:t>Monniaux</a:t>
            </a:r>
            <a:r>
              <a:rPr lang="en-GB" i="1" baseline="0" dirty="0"/>
              <a:t> from Wikimedia commons; UV-C by Peter Fairhurst (UYSEG).</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BE40B5-FB05-4698-917D-7B585CB38986}" type="slidenum">
              <a:rPr lang="en-GB" smtClean="0"/>
              <a:t>10</a:t>
            </a:fld>
            <a:endParaRPr lang="en-GB"/>
          </a:p>
        </p:txBody>
      </p:sp>
    </p:spTree>
    <p:extLst>
      <p:ext uri="{BB962C8B-B14F-4D97-AF65-F5344CB8AC3E}">
        <p14:creationId xmlns:p14="http://schemas.microsoft.com/office/powerpoint/2010/main" val="1177625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5, Phase 3 2/3</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The class decide which idea each group should develop an information board for.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Each team present their ideas to the class, with the reasons why these should be turned into an information board. (Perhaps give 2 minutes per team.)</a:t>
            </a:r>
          </a:p>
          <a:p>
            <a:r>
              <a:rPr lang="en-GB" sz="1200" b="0" i="0" kern="1200" dirty="0">
                <a:solidFill>
                  <a:schemeClr val="tx1"/>
                </a:solidFill>
                <a:effectLst/>
                <a:latin typeface="+mn-lt"/>
                <a:ea typeface="+mn-ea"/>
                <a:cs typeface="+mn-cs"/>
              </a:rPr>
              <a:t>The rest of the class may then be given the opportunity to ask questions (perhaps limit to three).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will be useful to record each team’s ideas on a whiteboard.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After the presentations, the class need to decide what information board each group will develop. The combination of information boards selected needs to produce a good overall exhibition that covers many different aspects of the work at Herculaneum and Pompeii.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One method could be to appoint an executive body at the start of the presentations (one member from each team) to make the decision.</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Images: mosaic </a:t>
            </a:r>
            <a:r>
              <a:rPr lang="en-GB" i="1" baseline="0" dirty="0"/>
              <a:t>by Graham </a:t>
            </a:r>
            <a:r>
              <a:rPr lang="en-GB" i="1" baseline="0" dirty="0" err="1"/>
              <a:t>Hobster</a:t>
            </a:r>
            <a:r>
              <a:rPr lang="en-GB" i="1" baseline="0" dirty="0"/>
              <a:t> from Pixabay; carbonised scroll by Paz Estrada from Wikimedia commons; wall painting by </a:t>
            </a:r>
            <a:r>
              <a:rPr lang="en-GB" i="1" baseline="0" dirty="0" err="1"/>
              <a:t>travelspot</a:t>
            </a:r>
            <a:r>
              <a:rPr lang="en-GB" i="1" baseline="0" dirty="0"/>
              <a:t> from Pixabay; 3D laser scanner by David </a:t>
            </a:r>
            <a:r>
              <a:rPr lang="en-GB" i="1" baseline="0" dirty="0" err="1"/>
              <a:t>Monniaux</a:t>
            </a:r>
            <a:r>
              <a:rPr lang="en-GB" i="1" baseline="0" dirty="0"/>
              <a:t> from Wikimedia commons; UV-C by Peter Fairhurst (UYSEG).</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BE40B5-FB05-4698-917D-7B585CB38986}" type="slidenum">
              <a:rPr lang="en-GB" smtClean="0"/>
              <a:t>11</a:t>
            </a:fld>
            <a:endParaRPr lang="en-GB"/>
          </a:p>
        </p:txBody>
      </p:sp>
    </p:spTree>
    <p:extLst>
      <p:ext uri="{BB962C8B-B14F-4D97-AF65-F5344CB8AC3E}">
        <p14:creationId xmlns:p14="http://schemas.microsoft.com/office/powerpoint/2010/main" val="115667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5, Phase 3 3/3</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Each team allocates particular jobs to each individual – some ideas are shown on the next slide.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Teams need a short time to decide on what each member of the team is going to contribute to the task.</a:t>
            </a:r>
          </a:p>
          <a:p>
            <a:r>
              <a:rPr lang="en-GB" sz="1200" b="0" i="0" kern="1200" dirty="0">
                <a:solidFill>
                  <a:schemeClr val="tx1"/>
                </a:solidFill>
                <a:effectLst/>
                <a:latin typeface="+mn-lt"/>
                <a:ea typeface="+mn-ea"/>
                <a:cs typeface="+mn-cs"/>
              </a:rPr>
              <a:t>They need to prepare materials to bring with them next time that they can use to construct an information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might be copies of diagrams, printed images, drawings, printed text, printed headings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is important that it is clear what size each board needs to be, which could be an A1 or A2 backing sheet perhaps?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might be determined by available resources, and teams will need to fit in with this project specification.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Images: mosaic </a:t>
            </a:r>
            <a:r>
              <a:rPr lang="en-GB" i="1" baseline="0" dirty="0"/>
              <a:t>by Graham </a:t>
            </a:r>
            <a:r>
              <a:rPr lang="en-GB" i="1" baseline="0" dirty="0" err="1"/>
              <a:t>Hobster</a:t>
            </a:r>
            <a:r>
              <a:rPr lang="en-GB" i="1" baseline="0" dirty="0"/>
              <a:t> from Pixabay; carbonised scroll by Paz Estrada from Wikimedia commons; wall painting by </a:t>
            </a:r>
            <a:r>
              <a:rPr lang="en-GB" i="1" baseline="0" dirty="0" err="1"/>
              <a:t>travelspot</a:t>
            </a:r>
            <a:r>
              <a:rPr lang="en-GB" i="1" baseline="0" dirty="0"/>
              <a:t> from Pixabay; 3D laser scanner by David </a:t>
            </a:r>
            <a:r>
              <a:rPr lang="en-GB" i="1" baseline="0" dirty="0" err="1"/>
              <a:t>Monniaux</a:t>
            </a:r>
            <a:r>
              <a:rPr lang="en-GB" i="1" baseline="0" dirty="0"/>
              <a:t> from Wikimedia commons; UV-C by Peter Fairhurst (UYSEG).</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BE40B5-FB05-4698-917D-7B585CB38986}" type="slidenum">
              <a:rPr lang="en-GB" smtClean="0"/>
              <a:t>12</a:t>
            </a:fld>
            <a:endParaRPr lang="en-GB"/>
          </a:p>
        </p:txBody>
      </p:sp>
    </p:spTree>
    <p:extLst>
      <p:ext uri="{BB962C8B-B14F-4D97-AF65-F5344CB8AC3E}">
        <p14:creationId xmlns:p14="http://schemas.microsoft.com/office/powerpoint/2010/main" val="402240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6, Phase 4</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This slide summarises what students need to prepare for making information boards next time. </a:t>
            </a:r>
          </a:p>
          <a:p>
            <a:r>
              <a:rPr lang="en-GB" sz="1200" b="1" i="1" kern="1200" dirty="0">
                <a:solidFill>
                  <a:schemeClr val="tx1"/>
                </a:solidFill>
                <a:effectLst/>
                <a:latin typeface="+mn-lt"/>
                <a:ea typeface="+mn-ea"/>
                <a:cs typeface="+mn-cs"/>
              </a:rPr>
              <a:t>This slide is animated. One mouse click reveals all the examples of possible content.</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Individuals research and prepare script, images, graphics for their team’s information board and bring prepared material to the next session. </a:t>
            </a:r>
          </a:p>
          <a:p>
            <a:r>
              <a:rPr lang="en-GB" sz="1200" i="0" kern="1200" dirty="0">
                <a:solidFill>
                  <a:schemeClr val="tx1"/>
                </a:solidFill>
                <a:effectLst/>
                <a:latin typeface="+mn-lt"/>
                <a:ea typeface="+mn-ea"/>
                <a:cs typeface="+mn-cs"/>
              </a:rPr>
              <a:t>Each individual works to their strengths as decided in the team planning activity.</a:t>
            </a:r>
          </a:p>
          <a:p>
            <a:r>
              <a:rPr lang="en-GB" sz="1200" b="0" i="0" kern="1200" dirty="0">
                <a:solidFill>
                  <a:schemeClr val="tx1"/>
                </a:solidFill>
                <a:effectLst/>
                <a:latin typeface="+mn-lt"/>
                <a:ea typeface="+mn-ea"/>
                <a:cs typeface="+mn-cs"/>
              </a:rPr>
              <a:t>Next session, each team will have a limited time to combine and add to the materials brought by members of their team.</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BE40B5-FB05-4698-917D-7B585CB38986}" type="slidenum">
              <a:rPr lang="en-GB" smtClean="0"/>
              <a:t>13</a:t>
            </a:fld>
            <a:endParaRPr lang="en-GB"/>
          </a:p>
        </p:txBody>
      </p:sp>
    </p:spTree>
    <p:extLst>
      <p:ext uri="{BB962C8B-B14F-4D97-AF65-F5344CB8AC3E}">
        <p14:creationId xmlns:p14="http://schemas.microsoft.com/office/powerpoint/2010/main" val="217743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7, Phase 5</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Provide teams with the resources they need for creating their information board – backing paper, marker pens, glue, scissors.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Give students 20 minutes to make their information board.</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Clicking the ‘Start 20 minute timer’ will start a timer that displays the time remaining in the centre of the screen.</a:t>
            </a:r>
          </a:p>
        </p:txBody>
      </p:sp>
      <p:sp>
        <p:nvSpPr>
          <p:cNvPr id="4" name="Slide Number Placeholder 3"/>
          <p:cNvSpPr>
            <a:spLocks noGrp="1"/>
          </p:cNvSpPr>
          <p:nvPr>
            <p:ph type="sldNum" sz="quarter" idx="10"/>
          </p:nvPr>
        </p:nvSpPr>
        <p:spPr/>
        <p:txBody>
          <a:bodyPr/>
          <a:lstStyle/>
          <a:p>
            <a:fld id="{A7BE40B5-FB05-4698-917D-7B585CB38986}" type="slidenum">
              <a:rPr lang="en-GB" smtClean="0"/>
              <a:t>14</a:t>
            </a:fld>
            <a:endParaRPr lang="en-GB"/>
          </a:p>
        </p:txBody>
      </p:sp>
    </p:spTree>
    <p:extLst>
      <p:ext uri="{BB962C8B-B14F-4D97-AF65-F5344CB8AC3E}">
        <p14:creationId xmlns:p14="http://schemas.microsoft.com/office/powerpoint/2010/main" val="253475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8, Phase 5</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Each instruction appears on a mouse click.</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Students reflect on the factors needed for successful collaboration. </a:t>
            </a:r>
          </a:p>
          <a:p>
            <a:r>
              <a:rPr lang="en-GB" sz="1200" b="0" i="0" kern="1200" dirty="0">
                <a:solidFill>
                  <a:schemeClr val="tx1"/>
                </a:solidFill>
                <a:effectLst/>
                <a:latin typeface="+mn-lt"/>
                <a:ea typeface="+mn-ea"/>
                <a:cs typeface="+mn-cs"/>
              </a:rPr>
              <a:t>Using the cards for this activity: ‘Collaboration cards’, any additional factors can be added to the blank cards.</a:t>
            </a:r>
          </a:p>
          <a:p>
            <a:r>
              <a:rPr lang="en-GB" sz="1200" b="0" i="0" kern="1200" dirty="0">
                <a:solidFill>
                  <a:schemeClr val="tx1"/>
                </a:solidFill>
                <a:effectLst/>
                <a:latin typeface="+mn-lt"/>
                <a:ea typeface="+mn-ea"/>
                <a:cs typeface="+mn-cs"/>
              </a:rPr>
              <a:t>Students then work in teams to rank the importance of each factor in enabling a successful collaboration.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Feedback should be taken, with each group given the opportunity to explain why they feel certain factors are more important.</a:t>
            </a:r>
          </a:p>
          <a:p>
            <a:pPr marL="0" indent="0">
              <a:buFont typeface="Arial" panose="020B0604020202020204" pitchFamily="34" charset="0"/>
              <a:buNone/>
            </a:pPr>
            <a:r>
              <a:rPr lang="en-GB" sz="1200" b="0" i="0" kern="1200" dirty="0">
                <a:solidFill>
                  <a:schemeClr val="tx1"/>
                </a:solidFill>
                <a:effectLst/>
                <a:latin typeface="+mn-lt"/>
                <a:ea typeface="+mn-ea"/>
                <a:cs typeface="+mn-cs"/>
              </a:rPr>
              <a:t>Does this order depend on: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nature of the 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complexity of the task?</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personality of those involved?</a:t>
            </a:r>
          </a:p>
          <a:p>
            <a:pPr marL="0" indent="0">
              <a:buFont typeface="Arial" panose="020B0604020202020204" pitchFamily="34" charset="0"/>
              <a:buNone/>
            </a:pPr>
            <a:r>
              <a:rPr lang="en-GB" sz="1200" b="0" i="0" kern="1200" dirty="0">
                <a:solidFill>
                  <a:schemeClr val="tx1"/>
                </a:solidFill>
                <a:effectLst/>
                <a:latin typeface="+mn-lt"/>
                <a:ea typeface="+mn-ea"/>
                <a:cs typeface="+mn-cs"/>
              </a:rPr>
              <a:t>What else could affect the relative importance of each of these factors?</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At the end of the process, students should identify the two most important of these factors that they brought to the task (perhaps others could choose).</a:t>
            </a:r>
          </a:p>
          <a:p>
            <a:pPr marL="0" indent="0">
              <a:buFont typeface="Arial" panose="020B0604020202020204" pitchFamily="34" charset="0"/>
              <a:buNone/>
            </a:pPr>
            <a:r>
              <a:rPr lang="en-GB" sz="1200" b="0" i="0" kern="1200" dirty="0">
                <a:solidFill>
                  <a:schemeClr val="tx1"/>
                </a:solidFill>
                <a:effectLst/>
                <a:latin typeface="+mn-lt"/>
                <a:ea typeface="+mn-ea"/>
                <a:cs typeface="+mn-cs"/>
              </a:rPr>
              <a:t>And also identify one way in which they would approach a collaborative task differently, in order to achieve a better outcome.</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BE40B5-FB05-4698-917D-7B585CB38986}" type="slidenum">
              <a:rPr lang="en-GB" smtClean="0"/>
              <a:t>15</a:t>
            </a:fld>
            <a:endParaRPr lang="en-GB"/>
          </a:p>
        </p:txBody>
      </p:sp>
    </p:spTree>
    <p:extLst>
      <p:ext uri="{BB962C8B-B14F-4D97-AF65-F5344CB8AC3E}">
        <p14:creationId xmlns:p14="http://schemas.microsoft.com/office/powerpoint/2010/main" val="189793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1, Phase 1</a:t>
            </a:r>
            <a:endParaRPr lang="en-GB" b="1" dirty="0"/>
          </a:p>
          <a:p>
            <a:r>
              <a:rPr lang="en-GB" dirty="0"/>
              <a:t>This is a typical street in Pompeii, with raised walkways on either side.</a:t>
            </a:r>
            <a:endParaRPr lang="en-GB" baseline="0" dirty="0"/>
          </a:p>
          <a:p>
            <a:endParaRPr lang="en-GB" baseline="0" dirty="0"/>
          </a:p>
          <a:p>
            <a:r>
              <a:rPr lang="en-GB" i="1" baseline="0" dirty="0"/>
              <a:t>Image by </a:t>
            </a:r>
            <a:r>
              <a:rPr lang="en-GB" i="1" baseline="0" dirty="0" err="1"/>
              <a:t>Emphyrio</a:t>
            </a:r>
            <a:r>
              <a:rPr lang="en-GB" i="1" baseline="0" dirty="0"/>
              <a:t> from Pixabay.</a:t>
            </a:r>
            <a:endParaRPr lang="en-GB" i="1" dirty="0"/>
          </a:p>
        </p:txBody>
      </p:sp>
      <p:sp>
        <p:nvSpPr>
          <p:cNvPr id="4" name="Slide Number Placeholder 3"/>
          <p:cNvSpPr>
            <a:spLocks noGrp="1"/>
          </p:cNvSpPr>
          <p:nvPr>
            <p:ph type="sldNum" sz="quarter" idx="10"/>
          </p:nvPr>
        </p:nvSpPr>
        <p:spPr/>
        <p:txBody>
          <a:bodyPr/>
          <a:lstStyle/>
          <a:p>
            <a:fld id="{A7BE40B5-FB05-4698-917D-7B585CB38986}" type="slidenum">
              <a:rPr lang="en-GB" smtClean="0"/>
              <a:t>2</a:t>
            </a:fld>
            <a:endParaRPr lang="en-GB"/>
          </a:p>
        </p:txBody>
      </p:sp>
    </p:spTree>
    <p:extLst>
      <p:ext uri="{BB962C8B-B14F-4D97-AF65-F5344CB8AC3E}">
        <p14:creationId xmlns:p14="http://schemas.microsoft.com/office/powerpoint/2010/main" val="241466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1, Phase 1</a:t>
            </a:r>
            <a:endParaRPr lang="en-GB" b="1" dirty="0"/>
          </a:p>
          <a:p>
            <a:r>
              <a:rPr lang="en-GB" dirty="0"/>
              <a:t>A grander public </a:t>
            </a:r>
            <a:r>
              <a:rPr lang="en-GB"/>
              <a:t>area of Pompeii.</a:t>
            </a:r>
            <a:endParaRPr lang="en-GB" baseline="0" dirty="0"/>
          </a:p>
          <a:p>
            <a:endParaRPr lang="en-GB" baseline="0" dirty="0"/>
          </a:p>
          <a:p>
            <a:r>
              <a:rPr lang="en-GB" baseline="0"/>
              <a:t>Image by </a:t>
            </a:r>
            <a:r>
              <a:rPr lang="en-GB" baseline="0" dirty="0"/>
              <a:t>Alex B </a:t>
            </a:r>
            <a:r>
              <a:rPr lang="en-GB" baseline="0"/>
              <a:t>from Pixabay.</a:t>
            </a:r>
            <a:endParaRPr lang="en-GB" dirty="0"/>
          </a:p>
        </p:txBody>
      </p:sp>
      <p:sp>
        <p:nvSpPr>
          <p:cNvPr id="4" name="Slide Number Placeholder 3"/>
          <p:cNvSpPr>
            <a:spLocks noGrp="1"/>
          </p:cNvSpPr>
          <p:nvPr>
            <p:ph type="sldNum" sz="quarter" idx="10"/>
          </p:nvPr>
        </p:nvSpPr>
        <p:spPr/>
        <p:txBody>
          <a:bodyPr/>
          <a:lstStyle/>
          <a:p>
            <a:fld id="{A7BE40B5-FB05-4698-917D-7B585CB38986}" type="slidenum">
              <a:rPr lang="en-GB" smtClean="0"/>
              <a:t>3</a:t>
            </a:fld>
            <a:endParaRPr lang="en-GB"/>
          </a:p>
        </p:txBody>
      </p:sp>
    </p:spTree>
    <p:extLst>
      <p:ext uri="{BB962C8B-B14F-4D97-AF65-F5344CB8AC3E}">
        <p14:creationId xmlns:p14="http://schemas.microsoft.com/office/powerpoint/2010/main" val="60805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1, Phase 1</a:t>
            </a:r>
            <a:endParaRPr lang="en-GB" b="1" dirty="0"/>
          </a:p>
          <a:p>
            <a:r>
              <a:rPr lang="en-GB" dirty="0"/>
              <a:t>Many examples of art were preserved under the ash. This is a wall mosaic found in Herculaneum.</a:t>
            </a:r>
            <a:endParaRPr lang="en-GB" baseline="0" dirty="0"/>
          </a:p>
          <a:p>
            <a:endParaRPr lang="en-GB" baseline="0" dirty="0"/>
          </a:p>
          <a:p>
            <a:r>
              <a:rPr lang="en-GB" i="1" baseline="0" dirty="0"/>
              <a:t>Image by Graham </a:t>
            </a:r>
            <a:r>
              <a:rPr lang="en-GB" i="1" baseline="0" dirty="0" err="1"/>
              <a:t>Hobster</a:t>
            </a:r>
            <a:r>
              <a:rPr lang="en-GB" i="1" baseline="0" dirty="0"/>
              <a:t> from Pixabay.</a:t>
            </a:r>
            <a:endParaRPr lang="en-GB" i="1" dirty="0"/>
          </a:p>
        </p:txBody>
      </p:sp>
      <p:sp>
        <p:nvSpPr>
          <p:cNvPr id="4" name="Slide Number Placeholder 3"/>
          <p:cNvSpPr>
            <a:spLocks noGrp="1"/>
          </p:cNvSpPr>
          <p:nvPr>
            <p:ph type="sldNum" sz="quarter" idx="10"/>
          </p:nvPr>
        </p:nvSpPr>
        <p:spPr/>
        <p:txBody>
          <a:bodyPr/>
          <a:lstStyle/>
          <a:p>
            <a:fld id="{A7BE40B5-FB05-4698-917D-7B585CB38986}" type="slidenum">
              <a:rPr lang="en-GB" smtClean="0"/>
              <a:t>4</a:t>
            </a:fld>
            <a:endParaRPr lang="en-GB"/>
          </a:p>
        </p:txBody>
      </p:sp>
    </p:spTree>
    <p:extLst>
      <p:ext uri="{BB962C8B-B14F-4D97-AF65-F5344CB8AC3E}">
        <p14:creationId xmlns:p14="http://schemas.microsoft.com/office/powerpoint/2010/main" val="13693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1, Phase 1</a:t>
            </a:r>
            <a:endParaRPr lang="en-GB" b="1" dirty="0"/>
          </a:p>
          <a:p>
            <a:r>
              <a:rPr lang="en-GB" dirty="0"/>
              <a:t>These wall paintings are found in Pompeii.</a:t>
            </a:r>
            <a:endParaRPr lang="en-GB" baseline="0" dirty="0"/>
          </a:p>
          <a:p>
            <a:endParaRPr lang="en-GB" baseline="0" dirty="0"/>
          </a:p>
          <a:p>
            <a:r>
              <a:rPr lang="en-GB" i="1" baseline="0" dirty="0"/>
              <a:t>Image by </a:t>
            </a:r>
            <a:r>
              <a:rPr lang="en-GB" i="1" baseline="0" dirty="0" err="1"/>
              <a:t>travelspot</a:t>
            </a:r>
            <a:r>
              <a:rPr lang="en-GB" i="1" baseline="0" dirty="0"/>
              <a:t> from Pixabay.</a:t>
            </a:r>
            <a:endParaRPr lang="en-GB" i="1" dirty="0"/>
          </a:p>
        </p:txBody>
      </p:sp>
      <p:sp>
        <p:nvSpPr>
          <p:cNvPr id="4" name="Slide Number Placeholder 3"/>
          <p:cNvSpPr>
            <a:spLocks noGrp="1"/>
          </p:cNvSpPr>
          <p:nvPr>
            <p:ph type="sldNum" sz="quarter" idx="10"/>
          </p:nvPr>
        </p:nvSpPr>
        <p:spPr/>
        <p:txBody>
          <a:bodyPr/>
          <a:lstStyle/>
          <a:p>
            <a:fld id="{A7BE40B5-FB05-4698-917D-7B585CB38986}" type="slidenum">
              <a:rPr lang="en-GB" smtClean="0"/>
              <a:t>5</a:t>
            </a:fld>
            <a:endParaRPr lang="en-GB"/>
          </a:p>
        </p:txBody>
      </p:sp>
    </p:spTree>
    <p:extLst>
      <p:ext uri="{BB962C8B-B14F-4D97-AF65-F5344CB8AC3E}">
        <p14:creationId xmlns:p14="http://schemas.microsoft.com/office/powerpoint/2010/main" val="3721642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1, Phase 1</a:t>
            </a:r>
            <a:endParaRPr lang="en-GB" b="1"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Day in Pompeii, a Melbourne Winter Masterpieces exhibition, was held at Melbourne Museum from 26 June to 25 October 2009. Over 330,000 people visited the exhibition -- an average of more than 2,700 per day -- making it the most popular traveling exhibition ever staged by an Australian museum.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Zero One created the animation for an immersive 3D theatre installation which gave visitors a chance to feel the same drama and terror of the town's citizens long ago, and witness how a series of eruptions wiped out Pompeii over 48 hours.</a:t>
            </a:r>
          </a:p>
          <a:p>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video is available in full HD stereo. Please get in touch with Zero One through their website for licensing information for exhibitions, television and other media or to discuss 3D Visualisation solutions. Copyright 2010 Zero One Animation and Melbourne Museum.</a:t>
            </a:r>
            <a:endParaRPr lang="en-GB" baseline="0" dirty="0"/>
          </a:p>
        </p:txBody>
      </p:sp>
      <p:sp>
        <p:nvSpPr>
          <p:cNvPr id="4" name="Slide Number Placeholder 3"/>
          <p:cNvSpPr>
            <a:spLocks noGrp="1"/>
          </p:cNvSpPr>
          <p:nvPr>
            <p:ph type="sldNum" sz="quarter" idx="10"/>
          </p:nvPr>
        </p:nvSpPr>
        <p:spPr/>
        <p:txBody>
          <a:bodyPr/>
          <a:lstStyle/>
          <a:p>
            <a:fld id="{A7BE40B5-FB05-4698-917D-7B585CB38986}" type="slidenum">
              <a:rPr lang="en-GB" smtClean="0"/>
              <a:t>6</a:t>
            </a:fld>
            <a:endParaRPr lang="en-GB"/>
          </a:p>
        </p:txBody>
      </p:sp>
    </p:spTree>
    <p:extLst>
      <p:ext uri="{BB962C8B-B14F-4D97-AF65-F5344CB8AC3E}">
        <p14:creationId xmlns:p14="http://schemas.microsoft.com/office/powerpoint/2010/main" val="73692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2, Phase 1</a:t>
            </a:r>
            <a:endParaRPr lang="en-GB" b="1"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Introduce the project task.</a:t>
            </a:r>
          </a:p>
          <a:p>
            <a:r>
              <a:rPr lang="en-GB" sz="1200" b="1" i="0" kern="1200" dirty="0">
                <a:solidFill>
                  <a:schemeClr val="tx1"/>
                </a:solidFill>
                <a:effectLst/>
                <a:latin typeface="+mn-lt"/>
                <a:ea typeface="+mn-ea"/>
                <a:cs typeface="+mn-cs"/>
              </a:rPr>
              <a:t>Together:</a:t>
            </a:r>
            <a:r>
              <a:rPr lang="en-GB" sz="1200" b="0" i="0" kern="1200" dirty="0">
                <a:solidFill>
                  <a:schemeClr val="tx1"/>
                </a:solidFill>
                <a:effectLst/>
                <a:latin typeface="+mn-lt"/>
                <a:ea typeface="+mn-ea"/>
                <a:cs typeface="+mn-cs"/>
              </a:rPr>
              <a:t> make a list of the different attributes that members of the class have that might be useful in completing the task. </a:t>
            </a:r>
          </a:p>
          <a:p>
            <a:r>
              <a:rPr lang="en-GB" sz="1200" b="1" i="0" kern="1200" dirty="0">
                <a:solidFill>
                  <a:schemeClr val="tx1"/>
                </a:solidFill>
                <a:effectLst/>
                <a:latin typeface="+mn-lt"/>
                <a:ea typeface="+mn-ea"/>
                <a:cs typeface="+mn-cs"/>
              </a:rPr>
              <a:t>Together:</a:t>
            </a:r>
            <a:r>
              <a:rPr lang="en-GB" sz="1200" b="0" i="0" kern="1200" dirty="0">
                <a:solidFill>
                  <a:schemeClr val="tx1"/>
                </a:solidFill>
                <a:effectLst/>
                <a:latin typeface="+mn-lt"/>
                <a:ea typeface="+mn-ea"/>
                <a:cs typeface="+mn-cs"/>
              </a:rPr>
              <a:t> decide how many information boards the class should aim to produce, with one team working on each.</a:t>
            </a:r>
          </a:p>
          <a:p>
            <a:r>
              <a:rPr lang="en-GB" sz="1200" b="1" i="0" kern="1200" dirty="0">
                <a:solidFill>
                  <a:schemeClr val="tx1"/>
                </a:solidFill>
                <a:effectLst/>
                <a:latin typeface="+mn-lt"/>
                <a:ea typeface="+mn-ea"/>
                <a:cs typeface="+mn-cs"/>
              </a:rPr>
              <a:t>Together: </a:t>
            </a:r>
            <a:r>
              <a:rPr lang="en-GB" sz="1200" b="0" i="0" kern="1200" dirty="0">
                <a:solidFill>
                  <a:schemeClr val="tx1"/>
                </a:solidFill>
                <a:effectLst/>
                <a:latin typeface="+mn-lt"/>
                <a:ea typeface="+mn-ea"/>
                <a:cs typeface="+mn-cs"/>
              </a:rPr>
              <a:t>divide the class into teams to work on each board, the content of which will be decided after some initial research tasks have been completed.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focus should be on creating a set of teams that would all be expected to produce a first rate information board. </a:t>
            </a:r>
          </a:p>
          <a:p>
            <a:r>
              <a:rPr lang="en-GB" sz="1200" b="1" i="0" kern="1200" dirty="0">
                <a:solidFill>
                  <a:schemeClr val="tx1"/>
                </a:solidFill>
                <a:effectLst/>
                <a:latin typeface="+mn-lt"/>
                <a:ea typeface="+mn-ea"/>
                <a:cs typeface="+mn-cs"/>
              </a:rPr>
              <a:t>At the end of the task, the work will be evaluated as a whole.</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Images: zoo sign by Markus </a:t>
            </a:r>
            <a:r>
              <a:rPr lang="en-GB" sz="1200" b="0" i="1" kern="1200" dirty="0" err="1">
                <a:solidFill>
                  <a:schemeClr val="tx1"/>
                </a:solidFill>
                <a:effectLst/>
                <a:latin typeface="+mn-lt"/>
                <a:ea typeface="+mn-ea"/>
                <a:cs typeface="+mn-cs"/>
              </a:rPr>
              <a:t>Spiske</a:t>
            </a:r>
            <a:r>
              <a:rPr lang="en-GB" sz="1200" b="0" i="1" kern="1200" dirty="0">
                <a:solidFill>
                  <a:schemeClr val="tx1"/>
                </a:solidFill>
                <a:effectLst/>
                <a:latin typeface="+mn-lt"/>
                <a:ea typeface="+mn-ea"/>
                <a:cs typeface="+mn-cs"/>
              </a:rPr>
              <a:t> from Pixabay; </a:t>
            </a:r>
            <a:r>
              <a:rPr lang="en-GB" sz="1200" b="0" i="1" kern="1200" dirty="0" err="1">
                <a:solidFill>
                  <a:schemeClr val="tx1"/>
                </a:solidFill>
                <a:effectLst/>
                <a:latin typeface="+mn-lt"/>
                <a:ea typeface="+mn-ea"/>
                <a:cs typeface="+mn-cs"/>
              </a:rPr>
              <a:t>Zapraszamy</a:t>
            </a:r>
            <a:r>
              <a:rPr lang="en-GB" sz="1200" b="0" i="1" kern="1200" dirty="0">
                <a:solidFill>
                  <a:schemeClr val="tx1"/>
                </a:solidFill>
                <a:effectLst/>
                <a:latin typeface="+mn-lt"/>
                <a:ea typeface="+mn-ea"/>
                <a:cs typeface="+mn-cs"/>
              </a:rPr>
              <a:t> by Bronislaw </a:t>
            </a:r>
            <a:r>
              <a:rPr lang="en-GB" sz="1200" b="0" i="1" kern="1200" dirty="0" err="1">
                <a:solidFill>
                  <a:schemeClr val="tx1"/>
                </a:solidFill>
                <a:effectLst/>
                <a:latin typeface="+mn-lt"/>
                <a:ea typeface="+mn-ea"/>
                <a:cs typeface="+mn-cs"/>
              </a:rPr>
              <a:t>Drozka</a:t>
            </a:r>
            <a:r>
              <a:rPr lang="en-GB" sz="1200" b="0" i="1" kern="1200" dirty="0">
                <a:solidFill>
                  <a:schemeClr val="tx1"/>
                </a:solidFill>
                <a:effectLst/>
                <a:latin typeface="+mn-lt"/>
                <a:ea typeface="+mn-ea"/>
                <a:cs typeface="+mn-cs"/>
              </a:rPr>
              <a:t> from Pixabay</a:t>
            </a:r>
          </a:p>
        </p:txBody>
      </p:sp>
      <p:sp>
        <p:nvSpPr>
          <p:cNvPr id="4" name="Slide Number Placeholder 3"/>
          <p:cNvSpPr>
            <a:spLocks noGrp="1"/>
          </p:cNvSpPr>
          <p:nvPr>
            <p:ph type="sldNum" sz="quarter" idx="10"/>
          </p:nvPr>
        </p:nvSpPr>
        <p:spPr/>
        <p:txBody>
          <a:bodyPr/>
          <a:lstStyle/>
          <a:p>
            <a:fld id="{A7BE40B5-FB05-4698-917D-7B585CB38986}" type="slidenum">
              <a:rPr lang="en-GB" smtClean="0"/>
              <a:t>7</a:t>
            </a:fld>
            <a:endParaRPr lang="en-GB"/>
          </a:p>
        </p:txBody>
      </p:sp>
    </p:spTree>
    <p:extLst>
      <p:ext uri="{BB962C8B-B14F-4D97-AF65-F5344CB8AC3E}">
        <p14:creationId xmlns:p14="http://schemas.microsoft.com/office/powerpoint/2010/main" val="367590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3, Phases 1 and 2</a:t>
            </a:r>
            <a:endParaRPr lang="en-GB" b="1"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Students each use a research summary sheet to record their findings, ready for phase 3.</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Images: zoo sign by Markus </a:t>
            </a:r>
            <a:r>
              <a:rPr lang="en-GB" sz="1200" b="0" i="1" kern="1200" dirty="0" err="1">
                <a:solidFill>
                  <a:schemeClr val="tx1"/>
                </a:solidFill>
                <a:effectLst/>
                <a:latin typeface="+mn-lt"/>
                <a:ea typeface="+mn-ea"/>
                <a:cs typeface="+mn-cs"/>
              </a:rPr>
              <a:t>Spiske</a:t>
            </a:r>
            <a:r>
              <a:rPr lang="en-GB" sz="1200" b="0" i="1" kern="1200" dirty="0">
                <a:solidFill>
                  <a:schemeClr val="tx1"/>
                </a:solidFill>
                <a:effectLst/>
                <a:latin typeface="+mn-lt"/>
                <a:ea typeface="+mn-ea"/>
                <a:cs typeface="+mn-cs"/>
              </a:rPr>
              <a:t> from Pixabay; </a:t>
            </a:r>
            <a:r>
              <a:rPr lang="en-GB" sz="1200" b="0" i="1" kern="1200" dirty="0" err="1">
                <a:solidFill>
                  <a:schemeClr val="tx1"/>
                </a:solidFill>
                <a:effectLst/>
                <a:latin typeface="+mn-lt"/>
                <a:ea typeface="+mn-ea"/>
                <a:cs typeface="+mn-cs"/>
              </a:rPr>
              <a:t>Zapraszamy</a:t>
            </a:r>
            <a:r>
              <a:rPr lang="en-GB" sz="1200" b="0" i="1" kern="1200" dirty="0">
                <a:solidFill>
                  <a:schemeClr val="tx1"/>
                </a:solidFill>
                <a:effectLst/>
                <a:latin typeface="+mn-lt"/>
                <a:ea typeface="+mn-ea"/>
                <a:cs typeface="+mn-cs"/>
              </a:rPr>
              <a:t> by Bronislaw </a:t>
            </a:r>
            <a:r>
              <a:rPr lang="en-GB" sz="1200" b="0" i="1" kern="1200" dirty="0" err="1">
                <a:solidFill>
                  <a:schemeClr val="tx1"/>
                </a:solidFill>
                <a:effectLst/>
                <a:latin typeface="+mn-lt"/>
                <a:ea typeface="+mn-ea"/>
                <a:cs typeface="+mn-cs"/>
              </a:rPr>
              <a:t>Drozka</a:t>
            </a:r>
            <a:r>
              <a:rPr lang="en-GB" sz="1200" b="0" i="1" kern="1200" dirty="0">
                <a:solidFill>
                  <a:schemeClr val="tx1"/>
                </a:solidFill>
                <a:effectLst/>
                <a:latin typeface="+mn-lt"/>
                <a:ea typeface="+mn-ea"/>
                <a:cs typeface="+mn-cs"/>
              </a:rPr>
              <a:t> from Pixabay</a:t>
            </a:r>
          </a:p>
        </p:txBody>
      </p:sp>
      <p:sp>
        <p:nvSpPr>
          <p:cNvPr id="4" name="Slide Number Placeholder 3"/>
          <p:cNvSpPr>
            <a:spLocks noGrp="1"/>
          </p:cNvSpPr>
          <p:nvPr>
            <p:ph type="sldNum" sz="quarter" idx="10"/>
          </p:nvPr>
        </p:nvSpPr>
        <p:spPr/>
        <p:txBody>
          <a:bodyPr/>
          <a:lstStyle/>
          <a:p>
            <a:fld id="{A7BE40B5-FB05-4698-917D-7B585CB38986}" type="slidenum">
              <a:rPr lang="en-GB" smtClean="0"/>
              <a:t>8</a:t>
            </a:fld>
            <a:endParaRPr lang="en-GB"/>
          </a:p>
        </p:txBody>
      </p:sp>
    </p:spTree>
    <p:extLst>
      <p:ext uri="{BB962C8B-B14F-4D97-AF65-F5344CB8AC3E}">
        <p14:creationId xmlns:p14="http://schemas.microsoft.com/office/powerpoint/2010/main" val="2359973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1" baseline="0" dirty="0"/>
              <a:t> 4, Phase 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Each member of the class completes one of the five exercises in this activity.</a:t>
            </a:r>
          </a:p>
          <a:p>
            <a:r>
              <a:rPr lang="en-GB" sz="1200" b="0" i="0" kern="1200" dirty="0">
                <a:solidFill>
                  <a:schemeClr val="tx1"/>
                </a:solidFill>
                <a:effectLst/>
                <a:latin typeface="+mn-lt"/>
                <a:ea typeface="+mn-ea"/>
                <a:cs typeface="+mn-cs"/>
              </a:rPr>
              <a:t>Each member of a team should complete a different activity, with members of other teams.</a:t>
            </a:r>
          </a:p>
          <a:p>
            <a:r>
              <a:rPr lang="en-GB" sz="1200" b="0" i="0" kern="1200" dirty="0">
                <a:solidFill>
                  <a:schemeClr val="tx1"/>
                </a:solidFill>
                <a:effectLst/>
                <a:latin typeface="+mn-lt"/>
                <a:ea typeface="+mn-ea"/>
                <a:cs typeface="+mn-cs"/>
              </a:rPr>
              <a:t>It is not necessary that each team completes all five activities. </a:t>
            </a:r>
          </a:p>
          <a:p>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Worksheets are provided with instructions for each activity.</a:t>
            </a:r>
          </a:p>
          <a:p>
            <a:pPr marL="0" indent="0">
              <a:buFont typeface="Arial" panose="020B0604020202020204" pitchFamily="34" charset="0"/>
              <a:buNone/>
            </a:pPr>
            <a:r>
              <a:rPr lang="en-GB" sz="1200" b="0" i="0" kern="1200" dirty="0">
                <a:solidFill>
                  <a:schemeClr val="tx1"/>
                </a:solidFill>
                <a:effectLst/>
                <a:latin typeface="+mn-lt"/>
                <a:ea typeface="+mn-ea"/>
                <a:cs typeface="+mn-cs"/>
              </a:rPr>
              <a:t>For Mosaics, UV-C irradiation and 3D laser scanning, card sort activities will need to be prepared in advance.</a:t>
            </a:r>
          </a:p>
          <a:p>
            <a:pPr marL="0" indent="0">
              <a:buFont typeface="Arial" panose="020B0604020202020204" pitchFamily="34" charset="0"/>
              <a:buNone/>
            </a:pPr>
            <a:r>
              <a:rPr lang="en-GB" sz="1200" b="0" i="0" kern="1200" dirty="0">
                <a:solidFill>
                  <a:schemeClr val="tx1"/>
                </a:solidFill>
                <a:effectLst/>
                <a:latin typeface="+mn-lt"/>
                <a:ea typeface="+mn-ea"/>
                <a:cs typeface="+mn-cs"/>
              </a:rPr>
              <a:t>For Herculaneum scrolls and Wall paintings articles may need to be printed out in advance. Links to online versions of these articles are provided by clicking on the relevant image on this slide. A simple click during a presentation, or ctrl-click if being viewed in preview.</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Images: mosaic </a:t>
            </a:r>
            <a:r>
              <a:rPr lang="en-GB" i="1" baseline="0" dirty="0"/>
              <a:t>by Graham </a:t>
            </a:r>
            <a:r>
              <a:rPr lang="en-GB" i="1" baseline="0" dirty="0" err="1"/>
              <a:t>Hobster</a:t>
            </a:r>
            <a:r>
              <a:rPr lang="en-GB" i="1" baseline="0" dirty="0"/>
              <a:t> from Pixabay; carbonised scroll by Paz Estrada from Wikimedia commons; wall painting by </a:t>
            </a:r>
            <a:r>
              <a:rPr lang="en-GB" i="1" baseline="0" dirty="0" err="1"/>
              <a:t>travelspot</a:t>
            </a:r>
            <a:r>
              <a:rPr lang="en-GB" i="1" baseline="0" dirty="0"/>
              <a:t> from Pixabay; 3D laser scanner by David </a:t>
            </a:r>
            <a:r>
              <a:rPr lang="en-GB" i="1" baseline="0" dirty="0" err="1"/>
              <a:t>Monniaux</a:t>
            </a:r>
            <a:r>
              <a:rPr lang="en-GB" i="1" baseline="0" dirty="0"/>
              <a:t> from Wikimedia commons; UV-C by Peter Fairhurst (UYSEG).</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BE40B5-FB05-4698-917D-7B585CB38986}" type="slidenum">
              <a:rPr lang="en-GB" smtClean="0"/>
              <a:t>9</a:t>
            </a:fld>
            <a:endParaRPr lang="en-GB"/>
          </a:p>
        </p:txBody>
      </p:sp>
    </p:spTree>
    <p:extLst>
      <p:ext uri="{BB962C8B-B14F-4D97-AF65-F5344CB8AC3E}">
        <p14:creationId xmlns:p14="http://schemas.microsoft.com/office/powerpoint/2010/main" val="260102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B616F9-4F93-475E-958E-31CCCEBA3618}" type="datetimeFigureOut">
              <a:rPr lang="en-GB" smtClean="0"/>
              <a:t>29/06/2022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240064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B616F9-4F93-475E-958E-31CCCEBA3618}" type="datetimeFigureOut">
              <a:rPr lang="en-GB" smtClean="0"/>
              <a:t>29/06/2022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510156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B616F9-4F93-475E-958E-31CCCEBA3618}" type="datetimeFigureOut">
              <a:rPr lang="en-GB" smtClean="0"/>
              <a:t>29/06/2022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204420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B616F9-4F93-475E-958E-31CCCEBA3618}" type="datetimeFigureOut">
              <a:rPr lang="en-GB" smtClean="0"/>
              <a:t>29/06/2022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338425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B616F9-4F93-475E-958E-31CCCEBA3618}" type="datetimeFigureOut">
              <a:rPr lang="en-GB" smtClean="0"/>
              <a:t>29/06/2022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225155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B616F9-4F93-475E-958E-31CCCEBA3618}" type="datetimeFigureOut">
              <a:rPr lang="en-GB" smtClean="0"/>
              <a:t>29/06/2022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169898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B616F9-4F93-475E-958E-31CCCEBA3618}" type="datetimeFigureOut">
              <a:rPr lang="en-GB" smtClean="0"/>
              <a:t>29/06/2022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22478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616F9-4F93-475E-958E-31CCCEBA3618}" type="datetimeFigureOut">
              <a:rPr lang="en-GB" smtClean="0"/>
              <a:t>29/06/2022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162355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616F9-4F93-475E-958E-31CCCEBA3618}" type="datetimeFigureOut">
              <a:rPr lang="en-GB" smtClean="0"/>
              <a:t>29/06/2022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250820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B616F9-4F93-475E-958E-31CCCEBA3618}" type="datetimeFigureOut">
              <a:rPr lang="en-GB" smtClean="0"/>
              <a:t>29/06/2022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196081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B616F9-4F93-475E-958E-31CCCEBA3618}" type="datetimeFigureOut">
              <a:rPr lang="en-GB" smtClean="0"/>
              <a:t>29/06/2022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FEE186-468D-4E2C-8E96-ACAC87026A8E}" type="slidenum">
              <a:rPr lang="en-GB" smtClean="0"/>
              <a:t>‹#›</a:t>
            </a:fld>
            <a:endParaRPr lang="en-GB"/>
          </a:p>
        </p:txBody>
      </p:sp>
    </p:spTree>
    <p:extLst>
      <p:ext uri="{BB962C8B-B14F-4D97-AF65-F5344CB8AC3E}">
        <p14:creationId xmlns:p14="http://schemas.microsoft.com/office/powerpoint/2010/main" val="2965265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616F9-4F93-475E-958E-31CCCEBA3618}" type="datetimeFigureOut">
              <a:rPr lang="en-GB" smtClean="0"/>
              <a:t>29/06/2022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EE186-468D-4E2C-8E96-ACAC87026A8E}" type="slidenum">
              <a:rPr lang="en-GB" smtClean="0"/>
              <a:t>‹#›</a:t>
            </a:fld>
            <a:endParaRPr lang="en-GB"/>
          </a:p>
        </p:txBody>
      </p:sp>
    </p:spTree>
    <p:extLst>
      <p:ext uri="{BB962C8B-B14F-4D97-AF65-F5344CB8AC3E}">
        <p14:creationId xmlns:p14="http://schemas.microsoft.com/office/powerpoint/2010/main" val="3305591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tmp"/><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youtube.com/watch?v=dY_3ggKg0B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edu.rsc.org/download?ac=15147" TargetMode="External"/><Relationship Id="rId5" Type="http://schemas.openxmlformats.org/officeDocument/2006/relationships/image" Target="../media/image13.png"/><Relationship Id="rId10" Type="http://schemas.openxmlformats.org/officeDocument/2006/relationships/image" Target="../media/image16.jpeg"/><Relationship Id="rId4" Type="http://schemas.openxmlformats.org/officeDocument/2006/relationships/image" Target="../media/image1.png"/><Relationship Id="rId9" Type="http://schemas.openxmlformats.org/officeDocument/2006/relationships/hyperlink" Target="https://www.smithsonianmag.com/history/buried-ash-vesuvius-scrolls-are-being-read-new-xray-technique-1809693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0900" y="-1"/>
            <a:ext cx="82931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Introduction</a:t>
            </a:r>
          </a:p>
        </p:txBody>
      </p:sp>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pic>
        <p:nvPicPr>
          <p:cNvPr id="6" name="Picture 5">
            <a:extLst>
              <a:ext uri="{FF2B5EF4-FFF2-40B4-BE49-F238E27FC236}">
                <a16:creationId xmlns:a16="http://schemas.microsoft.com/office/drawing/2014/main" id="{A280D8CB-2B06-45AD-8A0C-1D6A055A4C5D}"/>
              </a:ext>
            </a:extLst>
          </p:cNvPr>
          <p:cNvPicPr>
            <a:picLocks noChangeAspect="1"/>
          </p:cNvPicPr>
          <p:nvPr/>
        </p:nvPicPr>
        <p:blipFill rotWithShape="1">
          <a:blip r:embed="rId4">
            <a:extLst>
              <a:ext uri="{28A0092B-C50C-407E-A947-70E740481C1C}">
                <a14:useLocalDpi xmlns:a14="http://schemas.microsoft.com/office/drawing/2010/main" val="0"/>
              </a:ext>
            </a:extLst>
          </a:blip>
          <a:srcRect l="7105" r="670"/>
          <a:stretch/>
        </p:blipFill>
        <p:spPr>
          <a:xfrm>
            <a:off x="4907539" y="633342"/>
            <a:ext cx="3881084" cy="2795658"/>
          </a:xfrm>
          <a:prstGeom prst="rect">
            <a:avLst/>
          </a:prstGeom>
          <a:ln>
            <a:solidFill>
              <a:schemeClr val="tx1">
                <a:lumMod val="50000"/>
                <a:lumOff val="50000"/>
              </a:schemeClr>
            </a:solidFill>
          </a:ln>
        </p:spPr>
      </p:pic>
      <p:grpSp>
        <p:nvGrpSpPr>
          <p:cNvPr id="39" name="Group 38">
            <a:extLst>
              <a:ext uri="{FF2B5EF4-FFF2-40B4-BE49-F238E27FC236}">
                <a16:creationId xmlns:a16="http://schemas.microsoft.com/office/drawing/2014/main" id="{66781426-7957-4B59-9DBD-F3F37E00EBD8}"/>
              </a:ext>
            </a:extLst>
          </p:cNvPr>
          <p:cNvGrpSpPr/>
          <p:nvPr/>
        </p:nvGrpSpPr>
        <p:grpSpPr>
          <a:xfrm>
            <a:off x="1144513" y="2095500"/>
            <a:ext cx="5403925" cy="4290372"/>
            <a:chOff x="1144513" y="2095500"/>
            <a:chExt cx="5403925" cy="4290372"/>
          </a:xfrm>
        </p:grpSpPr>
        <p:grpSp>
          <p:nvGrpSpPr>
            <p:cNvPr id="37" name="Group 36">
              <a:extLst>
                <a:ext uri="{FF2B5EF4-FFF2-40B4-BE49-F238E27FC236}">
                  <a16:creationId xmlns:a16="http://schemas.microsoft.com/office/drawing/2014/main" id="{0894723E-8098-48FC-81A8-14E50F86753B}"/>
                </a:ext>
              </a:extLst>
            </p:cNvPr>
            <p:cNvGrpSpPr/>
            <p:nvPr/>
          </p:nvGrpSpPr>
          <p:grpSpPr>
            <a:xfrm>
              <a:off x="1144513" y="2095500"/>
              <a:ext cx="5403925" cy="4290372"/>
              <a:chOff x="1144513" y="2095500"/>
              <a:chExt cx="5403925" cy="4290372"/>
            </a:xfrm>
          </p:grpSpPr>
          <p:cxnSp>
            <p:nvCxnSpPr>
              <p:cNvPr id="15" name="Straight Connector 14">
                <a:extLst>
                  <a:ext uri="{FF2B5EF4-FFF2-40B4-BE49-F238E27FC236}">
                    <a16:creationId xmlns:a16="http://schemas.microsoft.com/office/drawing/2014/main" id="{650A4E29-82BE-4B41-B0A5-D538646161FB}"/>
                  </a:ext>
                </a:extLst>
              </p:cNvPr>
              <p:cNvCxnSpPr>
                <a:cxnSpLocks/>
              </p:cNvCxnSpPr>
              <p:nvPr/>
            </p:nvCxnSpPr>
            <p:spPr>
              <a:xfrm flipV="1">
                <a:off x="1144513" y="2095500"/>
                <a:ext cx="5403925" cy="228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24F90F-C789-489B-A1E3-E0461E7FAA75}"/>
                  </a:ext>
                </a:extLst>
              </p:cNvPr>
              <p:cNvCxnSpPr>
                <a:cxnSpLocks/>
              </p:cNvCxnSpPr>
              <p:nvPr/>
            </p:nvCxnSpPr>
            <p:spPr>
              <a:xfrm flipV="1">
                <a:off x="5231178" y="2095501"/>
                <a:ext cx="1317260" cy="22839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84B5589-D8F3-4A11-A0E2-C7A9A148F5BD}"/>
                  </a:ext>
                </a:extLst>
              </p:cNvPr>
              <p:cNvGrpSpPr/>
              <p:nvPr/>
            </p:nvGrpSpPr>
            <p:grpSpPr>
              <a:xfrm>
                <a:off x="1144513" y="2095500"/>
                <a:ext cx="5403925" cy="4290372"/>
                <a:chOff x="1144513" y="2095500"/>
                <a:chExt cx="5403925" cy="4290372"/>
              </a:xfrm>
            </p:grpSpPr>
            <p:pic>
              <p:nvPicPr>
                <p:cNvPr id="4" name="Picture 3">
                  <a:extLst>
                    <a:ext uri="{FF2B5EF4-FFF2-40B4-BE49-F238E27FC236}">
                      <a16:creationId xmlns:a16="http://schemas.microsoft.com/office/drawing/2014/main" id="{6EE860A1-1EC3-4F15-AC1E-E7E8CCC2A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13" y="2323899"/>
                  <a:ext cx="4086665" cy="4061973"/>
                </a:xfrm>
                <a:prstGeom prst="rect">
                  <a:avLst/>
                </a:prstGeom>
                <a:ln w="9525">
                  <a:solidFill>
                    <a:srgbClr val="C00000"/>
                  </a:solidFill>
                </a:ln>
              </p:spPr>
            </p:pic>
            <p:cxnSp>
              <p:nvCxnSpPr>
                <p:cNvPr id="24" name="Straight Connector 23">
                  <a:extLst>
                    <a:ext uri="{FF2B5EF4-FFF2-40B4-BE49-F238E27FC236}">
                      <a16:creationId xmlns:a16="http://schemas.microsoft.com/office/drawing/2014/main" id="{60348013-F342-48FA-9FC0-91878EB21251}"/>
                    </a:ext>
                  </a:extLst>
                </p:cNvPr>
                <p:cNvCxnSpPr>
                  <a:cxnSpLocks/>
                </p:cNvCxnSpPr>
                <p:nvPr/>
              </p:nvCxnSpPr>
              <p:spPr>
                <a:xfrm flipV="1">
                  <a:off x="5231178" y="2095500"/>
                  <a:ext cx="1317260" cy="429037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9044C88F-D90D-4D32-9BC1-641ED3818C5A}"/>
                    </a:ext>
                  </a:extLst>
                </p:cNvPr>
                <p:cNvSpPr/>
                <p:nvPr/>
              </p:nvSpPr>
              <p:spPr>
                <a:xfrm>
                  <a:off x="4126832" y="4535905"/>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8" name="Oval 37">
              <a:extLst>
                <a:ext uri="{FF2B5EF4-FFF2-40B4-BE49-F238E27FC236}">
                  <a16:creationId xmlns:a16="http://schemas.microsoft.com/office/drawing/2014/main" id="{E60F65E4-009D-40E9-A081-461405CE5F33}"/>
                </a:ext>
              </a:extLst>
            </p:cNvPr>
            <p:cNvSpPr/>
            <p:nvPr/>
          </p:nvSpPr>
          <p:spPr>
            <a:xfrm>
              <a:off x="3379368" y="3621104"/>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000" dirty="0">
                  <a:solidFill>
                    <a:schemeClr val="accent1">
                      <a:lumMod val="50000"/>
                    </a:schemeClr>
                  </a:solidFill>
                </a:rPr>
                <a:t>Vesuvius</a:t>
              </a:r>
            </a:p>
          </p:txBody>
        </p:sp>
      </p:grpSp>
      <p:grpSp>
        <p:nvGrpSpPr>
          <p:cNvPr id="31" name="Group 30">
            <a:extLst>
              <a:ext uri="{FF2B5EF4-FFF2-40B4-BE49-F238E27FC236}">
                <a16:creationId xmlns:a16="http://schemas.microsoft.com/office/drawing/2014/main" id="{7B1DA498-35DC-4310-B8A9-9C266F8427E5}"/>
              </a:ext>
            </a:extLst>
          </p:cNvPr>
          <p:cNvGrpSpPr/>
          <p:nvPr/>
        </p:nvGrpSpPr>
        <p:grpSpPr>
          <a:xfrm>
            <a:off x="973373" y="1217026"/>
            <a:ext cx="3524985" cy="1982804"/>
            <a:chOff x="973373" y="1217026"/>
            <a:chExt cx="3524985" cy="1982804"/>
          </a:xfrm>
        </p:grpSpPr>
        <p:pic>
          <p:nvPicPr>
            <p:cNvPr id="29" name="Picture 28">
              <a:extLst>
                <a:ext uri="{FF2B5EF4-FFF2-40B4-BE49-F238E27FC236}">
                  <a16:creationId xmlns:a16="http://schemas.microsoft.com/office/drawing/2014/main" id="{38DED8BB-81DA-494D-B8AD-742230B0F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373" y="1217026"/>
              <a:ext cx="3524985" cy="1982804"/>
            </a:xfrm>
            <a:prstGeom prst="rect">
              <a:avLst/>
            </a:prstGeom>
            <a:ln>
              <a:solidFill>
                <a:schemeClr val="tx1">
                  <a:lumMod val="75000"/>
                  <a:lumOff val="25000"/>
                </a:schemeClr>
              </a:solidFill>
            </a:ln>
          </p:spPr>
        </p:pic>
        <p:sp>
          <p:nvSpPr>
            <p:cNvPr id="30" name="TextBox 29">
              <a:extLst>
                <a:ext uri="{FF2B5EF4-FFF2-40B4-BE49-F238E27FC236}">
                  <a16:creationId xmlns:a16="http://schemas.microsoft.com/office/drawing/2014/main" id="{32D454F2-F525-42D4-889D-861055AF8DBD}"/>
                </a:ext>
              </a:extLst>
            </p:cNvPr>
            <p:cNvSpPr txBox="1"/>
            <p:nvPr/>
          </p:nvSpPr>
          <p:spPr>
            <a:xfrm>
              <a:off x="973373" y="1217026"/>
              <a:ext cx="820193" cy="369332"/>
            </a:xfrm>
            <a:prstGeom prst="rect">
              <a:avLst/>
            </a:prstGeom>
            <a:noFill/>
            <a:ln>
              <a:noFill/>
            </a:ln>
          </p:spPr>
          <p:txBody>
            <a:bodyPr wrap="square" rtlCol="0">
              <a:spAutoFit/>
            </a:bodyPr>
            <a:lstStyle/>
            <a:p>
              <a:r>
                <a:rPr lang="en-GB" dirty="0"/>
                <a:t>Naples</a:t>
              </a:r>
            </a:p>
          </p:txBody>
        </p:sp>
      </p:grpSp>
      <p:grpSp>
        <p:nvGrpSpPr>
          <p:cNvPr id="34" name="Group 33">
            <a:extLst>
              <a:ext uri="{FF2B5EF4-FFF2-40B4-BE49-F238E27FC236}">
                <a16:creationId xmlns:a16="http://schemas.microsoft.com/office/drawing/2014/main" id="{1BDBD90D-6DA6-4394-99EB-2E0010F5F64C}"/>
              </a:ext>
            </a:extLst>
          </p:cNvPr>
          <p:cNvGrpSpPr/>
          <p:nvPr/>
        </p:nvGrpSpPr>
        <p:grpSpPr>
          <a:xfrm>
            <a:off x="4498358" y="3748127"/>
            <a:ext cx="3259227" cy="2444420"/>
            <a:chOff x="4498357" y="3615233"/>
            <a:chExt cx="3259227" cy="2444420"/>
          </a:xfrm>
        </p:grpSpPr>
        <p:pic>
          <p:nvPicPr>
            <p:cNvPr id="32" name="Picture 31">
              <a:extLst>
                <a:ext uri="{FF2B5EF4-FFF2-40B4-BE49-F238E27FC236}">
                  <a16:creationId xmlns:a16="http://schemas.microsoft.com/office/drawing/2014/main" id="{0D879BB1-16C3-401F-BAD9-123C05CFD9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8357" y="3615233"/>
              <a:ext cx="3259227" cy="2444420"/>
            </a:xfrm>
            <a:prstGeom prst="rect">
              <a:avLst/>
            </a:prstGeom>
            <a:ln>
              <a:solidFill>
                <a:schemeClr val="tx1">
                  <a:lumMod val="75000"/>
                  <a:lumOff val="25000"/>
                </a:schemeClr>
              </a:solidFill>
            </a:ln>
          </p:spPr>
        </p:pic>
        <p:sp>
          <p:nvSpPr>
            <p:cNvPr id="33" name="TextBox 32">
              <a:extLst>
                <a:ext uri="{FF2B5EF4-FFF2-40B4-BE49-F238E27FC236}">
                  <a16:creationId xmlns:a16="http://schemas.microsoft.com/office/drawing/2014/main" id="{9CF08A0C-67DD-4300-9FDB-276AFB066039}"/>
                </a:ext>
              </a:extLst>
            </p:cNvPr>
            <p:cNvSpPr txBox="1"/>
            <p:nvPr/>
          </p:nvSpPr>
          <p:spPr>
            <a:xfrm>
              <a:off x="4498357" y="3615233"/>
              <a:ext cx="1783042" cy="369332"/>
            </a:xfrm>
            <a:prstGeom prst="rect">
              <a:avLst/>
            </a:prstGeom>
            <a:noFill/>
            <a:ln>
              <a:noFill/>
            </a:ln>
          </p:spPr>
          <p:txBody>
            <a:bodyPr wrap="square" rtlCol="0">
              <a:spAutoFit/>
            </a:bodyPr>
            <a:lstStyle/>
            <a:p>
              <a:r>
                <a:rPr lang="en-GB" dirty="0"/>
                <a:t>Pompeii</a:t>
              </a:r>
            </a:p>
          </p:txBody>
        </p:sp>
      </p:grpSp>
    </p:spTree>
    <p:extLst>
      <p:ext uri="{BB962C8B-B14F-4D97-AF65-F5344CB8AC3E}">
        <p14:creationId xmlns:p14="http://schemas.microsoft.com/office/powerpoint/2010/main" val="28255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9158"/>
            <a:ext cx="6375400" cy="1323439"/>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Team planning</a:t>
            </a:r>
            <a:r>
              <a:rPr lang="en-GB" sz="4000" b="1" baseline="30000" dirty="0">
                <a:latin typeface="Calibri" panose="020F0502020204030204" pitchFamily="34" charset="0"/>
                <a:ea typeface="Verdana" panose="020B0604030504040204" pitchFamily="34" charset="0"/>
                <a:cs typeface="Calibri" panose="020F0502020204030204" pitchFamily="34" charset="0"/>
              </a:rPr>
              <a:t>①</a:t>
            </a:r>
            <a:endParaRPr lang="en-GB" sz="4000" b="1" baseline="30000" dirty="0">
              <a:latin typeface="Verdana" panose="020B0604030504040204" pitchFamily="34" charset="0"/>
              <a:ea typeface="Verdana" panose="020B0604030504040204" pitchFamily="34" charset="0"/>
            </a:endParaRPr>
          </a:p>
          <a:p>
            <a:endParaRPr lang="en-GB" sz="4000" b="1" dirty="0">
              <a:latin typeface="Verdana" panose="020B0604030504040204" pitchFamily="34" charset="0"/>
              <a:ea typeface="Verdana" panose="020B0604030504040204" pitchFamily="34" charset="0"/>
            </a:endParaRPr>
          </a:p>
        </p:txBody>
      </p:sp>
      <p:pic>
        <p:nvPicPr>
          <p:cNvPr id="12" name="Picture 11">
            <a:extLst>
              <a:ext uri="{FF2B5EF4-FFF2-40B4-BE49-F238E27FC236}">
                <a16:creationId xmlns:a16="http://schemas.microsoft.com/office/drawing/2014/main" id="{5CD5B455-A10C-4EC9-B376-228D5BAE9907}"/>
              </a:ext>
            </a:extLst>
          </p:cNvPr>
          <p:cNvPicPr>
            <a:picLocks noChangeAspect="1"/>
          </p:cNvPicPr>
          <p:nvPr/>
        </p:nvPicPr>
        <p:blipFill>
          <a:blip r:embed="rId4"/>
          <a:stretch>
            <a:fillRect/>
          </a:stretch>
        </p:blipFill>
        <p:spPr>
          <a:xfrm>
            <a:off x="1146171" y="1062883"/>
            <a:ext cx="1066400" cy="1337778"/>
          </a:xfrm>
          <a:prstGeom prst="rect">
            <a:avLst/>
          </a:prstGeom>
        </p:spPr>
      </p:pic>
      <p:pic>
        <p:nvPicPr>
          <p:cNvPr id="13" name="Picture 12">
            <a:extLst>
              <a:ext uri="{FF2B5EF4-FFF2-40B4-BE49-F238E27FC236}">
                <a16:creationId xmlns:a16="http://schemas.microsoft.com/office/drawing/2014/main" id="{2E84AC01-B96E-4759-A881-3DC98D324AC9}"/>
              </a:ext>
            </a:extLst>
          </p:cNvPr>
          <p:cNvPicPr>
            <a:picLocks noChangeAspect="1"/>
          </p:cNvPicPr>
          <p:nvPr/>
        </p:nvPicPr>
        <p:blipFill>
          <a:blip r:embed="rId5"/>
          <a:stretch>
            <a:fillRect/>
          </a:stretch>
        </p:blipFill>
        <p:spPr>
          <a:xfrm>
            <a:off x="1146171" y="4686205"/>
            <a:ext cx="2713778" cy="1463911"/>
          </a:xfrm>
          <a:prstGeom prst="rect">
            <a:avLst/>
          </a:prstGeom>
        </p:spPr>
      </p:pic>
      <p:pic>
        <p:nvPicPr>
          <p:cNvPr id="14" name="Picture 13">
            <a:extLst>
              <a:ext uri="{FF2B5EF4-FFF2-40B4-BE49-F238E27FC236}">
                <a16:creationId xmlns:a16="http://schemas.microsoft.com/office/drawing/2014/main" id="{82083918-A0E8-4B87-BB1D-83B18A74F4B1}"/>
              </a:ext>
            </a:extLst>
          </p:cNvPr>
          <p:cNvPicPr>
            <a:picLocks noChangeAspect="1"/>
          </p:cNvPicPr>
          <p:nvPr/>
        </p:nvPicPr>
        <p:blipFill>
          <a:blip r:embed="rId6"/>
          <a:stretch>
            <a:fillRect/>
          </a:stretch>
        </p:blipFill>
        <p:spPr>
          <a:xfrm>
            <a:off x="1146171" y="2746500"/>
            <a:ext cx="1784977" cy="1593866"/>
          </a:xfrm>
          <a:prstGeom prst="rect">
            <a:avLst/>
          </a:prstGeom>
        </p:spPr>
      </p:pic>
      <p:sp>
        <p:nvSpPr>
          <p:cNvPr id="25" name="TextBox 24">
            <a:extLst>
              <a:ext uri="{FF2B5EF4-FFF2-40B4-BE49-F238E27FC236}">
                <a16:creationId xmlns:a16="http://schemas.microsoft.com/office/drawing/2014/main" id="{5AE6B06D-B99A-4C72-BC8F-B02A0CB4C341}"/>
              </a:ext>
            </a:extLst>
          </p:cNvPr>
          <p:cNvSpPr txBox="1"/>
          <p:nvPr/>
        </p:nvSpPr>
        <p:spPr>
          <a:xfrm>
            <a:off x="3568700" y="1062883"/>
            <a:ext cx="4953000" cy="1794081"/>
          </a:xfrm>
          <a:prstGeom prst="rect">
            <a:avLst/>
          </a:prstGeom>
          <a:noFill/>
        </p:spPr>
        <p:txBody>
          <a:bodyPr wrap="square" rtlCol="0">
            <a:spAutoFit/>
          </a:bodyPr>
          <a:lstStyle/>
          <a:p>
            <a:pPr>
              <a:lnSpc>
                <a:spcPct val="114000"/>
              </a:lnSpc>
              <a:spcAft>
                <a:spcPts val="1200"/>
              </a:spcAft>
            </a:pPr>
            <a:r>
              <a:rPr lang="en-GB" dirty="0">
                <a:latin typeface="Verdana" panose="020B0604030504040204" pitchFamily="34" charset="0"/>
                <a:ea typeface="Verdana" panose="020B0604030504040204" pitchFamily="34" charset="0"/>
              </a:rPr>
              <a:t>Identify a two ideas for the information board you would most like to develop. </a:t>
            </a:r>
          </a:p>
          <a:p>
            <a:pPr>
              <a:lnSpc>
                <a:spcPct val="114000"/>
              </a:lnSpc>
              <a:spcAft>
                <a:spcPts val="1200"/>
              </a:spcAft>
            </a:pPr>
            <a:r>
              <a:rPr lang="en-GB" dirty="0">
                <a:latin typeface="Verdana" panose="020B0604030504040204" pitchFamily="34" charset="0"/>
                <a:ea typeface="Verdana" panose="020B0604030504040204" pitchFamily="34" charset="0"/>
              </a:rPr>
              <a:t>Identify reasons why your group should develop an information board for one of these ideas.</a:t>
            </a:r>
          </a:p>
        </p:txBody>
      </p:sp>
      <p:pic>
        <p:nvPicPr>
          <p:cNvPr id="16" name="Picture 15">
            <a:extLst>
              <a:ext uri="{FF2B5EF4-FFF2-40B4-BE49-F238E27FC236}">
                <a16:creationId xmlns:a16="http://schemas.microsoft.com/office/drawing/2014/main" id="{C665021A-95C4-4F14-8503-6045564E4B7B}"/>
              </a:ext>
            </a:extLst>
          </p:cNvPr>
          <p:cNvPicPr>
            <a:picLocks noChangeAspect="1"/>
          </p:cNvPicPr>
          <p:nvPr/>
        </p:nvPicPr>
        <p:blipFill>
          <a:blip r:embed="rId7"/>
          <a:stretch>
            <a:fillRect/>
          </a:stretch>
        </p:blipFill>
        <p:spPr>
          <a:xfrm>
            <a:off x="5154655" y="4972871"/>
            <a:ext cx="2071645" cy="1177245"/>
          </a:xfrm>
          <a:prstGeom prst="rect">
            <a:avLst/>
          </a:prstGeom>
        </p:spPr>
      </p:pic>
      <p:pic>
        <p:nvPicPr>
          <p:cNvPr id="17" name="Picture 16">
            <a:extLst>
              <a:ext uri="{FF2B5EF4-FFF2-40B4-BE49-F238E27FC236}">
                <a16:creationId xmlns:a16="http://schemas.microsoft.com/office/drawing/2014/main" id="{90C05ADD-DE43-4693-B4E8-E0DD419E0633}"/>
              </a:ext>
            </a:extLst>
          </p:cNvPr>
          <p:cNvPicPr>
            <a:picLocks noChangeAspect="1"/>
          </p:cNvPicPr>
          <p:nvPr/>
        </p:nvPicPr>
        <p:blipFill>
          <a:blip r:embed="rId8"/>
          <a:stretch>
            <a:fillRect/>
          </a:stretch>
        </p:blipFill>
        <p:spPr>
          <a:xfrm>
            <a:off x="3799424" y="4435549"/>
            <a:ext cx="1081689" cy="1586222"/>
          </a:xfrm>
          <a:prstGeom prst="rect">
            <a:avLst/>
          </a:prstGeom>
        </p:spPr>
      </p:pic>
      <p:pic>
        <p:nvPicPr>
          <p:cNvPr id="18" name="Picture 17">
            <a:extLst>
              <a:ext uri="{FF2B5EF4-FFF2-40B4-BE49-F238E27FC236}">
                <a16:creationId xmlns:a16="http://schemas.microsoft.com/office/drawing/2014/main" id="{1A533D76-AD27-44C1-9B2D-04852F59CB9E}"/>
              </a:ext>
            </a:extLst>
          </p:cNvPr>
          <p:cNvPicPr>
            <a:picLocks noChangeAspect="1"/>
          </p:cNvPicPr>
          <p:nvPr/>
        </p:nvPicPr>
        <p:blipFill>
          <a:blip r:embed="rId9"/>
          <a:stretch>
            <a:fillRect/>
          </a:stretch>
        </p:blipFill>
        <p:spPr>
          <a:xfrm>
            <a:off x="6869667" y="4174968"/>
            <a:ext cx="1927792" cy="919796"/>
          </a:xfrm>
          <a:prstGeom prst="rect">
            <a:avLst/>
          </a:prstGeom>
        </p:spPr>
      </p:pic>
    </p:spTree>
    <p:extLst>
      <p:ext uri="{BB962C8B-B14F-4D97-AF65-F5344CB8AC3E}">
        <p14:creationId xmlns:p14="http://schemas.microsoft.com/office/powerpoint/2010/main" val="228656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1"/>
            <a:ext cx="82931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Class planning</a:t>
            </a:r>
          </a:p>
        </p:txBody>
      </p:sp>
      <p:pic>
        <p:nvPicPr>
          <p:cNvPr id="12" name="Picture 11">
            <a:extLst>
              <a:ext uri="{FF2B5EF4-FFF2-40B4-BE49-F238E27FC236}">
                <a16:creationId xmlns:a16="http://schemas.microsoft.com/office/drawing/2014/main" id="{5CD5B455-A10C-4EC9-B376-228D5BAE9907}"/>
              </a:ext>
            </a:extLst>
          </p:cNvPr>
          <p:cNvPicPr>
            <a:picLocks noChangeAspect="1"/>
          </p:cNvPicPr>
          <p:nvPr/>
        </p:nvPicPr>
        <p:blipFill>
          <a:blip r:embed="rId4"/>
          <a:stretch>
            <a:fillRect/>
          </a:stretch>
        </p:blipFill>
        <p:spPr>
          <a:xfrm>
            <a:off x="1146171" y="1062883"/>
            <a:ext cx="1066400" cy="1337778"/>
          </a:xfrm>
          <a:prstGeom prst="rect">
            <a:avLst/>
          </a:prstGeom>
        </p:spPr>
      </p:pic>
      <p:pic>
        <p:nvPicPr>
          <p:cNvPr id="13" name="Picture 12">
            <a:extLst>
              <a:ext uri="{FF2B5EF4-FFF2-40B4-BE49-F238E27FC236}">
                <a16:creationId xmlns:a16="http://schemas.microsoft.com/office/drawing/2014/main" id="{2E84AC01-B96E-4759-A881-3DC98D324AC9}"/>
              </a:ext>
            </a:extLst>
          </p:cNvPr>
          <p:cNvPicPr>
            <a:picLocks noChangeAspect="1"/>
          </p:cNvPicPr>
          <p:nvPr/>
        </p:nvPicPr>
        <p:blipFill>
          <a:blip r:embed="rId5"/>
          <a:stretch>
            <a:fillRect/>
          </a:stretch>
        </p:blipFill>
        <p:spPr>
          <a:xfrm>
            <a:off x="1146171" y="4686205"/>
            <a:ext cx="2713778" cy="1463911"/>
          </a:xfrm>
          <a:prstGeom prst="rect">
            <a:avLst/>
          </a:prstGeom>
        </p:spPr>
      </p:pic>
      <p:pic>
        <p:nvPicPr>
          <p:cNvPr id="14" name="Picture 13">
            <a:extLst>
              <a:ext uri="{FF2B5EF4-FFF2-40B4-BE49-F238E27FC236}">
                <a16:creationId xmlns:a16="http://schemas.microsoft.com/office/drawing/2014/main" id="{82083918-A0E8-4B87-BB1D-83B18A74F4B1}"/>
              </a:ext>
            </a:extLst>
          </p:cNvPr>
          <p:cNvPicPr>
            <a:picLocks noChangeAspect="1"/>
          </p:cNvPicPr>
          <p:nvPr/>
        </p:nvPicPr>
        <p:blipFill>
          <a:blip r:embed="rId6"/>
          <a:stretch>
            <a:fillRect/>
          </a:stretch>
        </p:blipFill>
        <p:spPr>
          <a:xfrm>
            <a:off x="1146171" y="2746500"/>
            <a:ext cx="1784977" cy="1593866"/>
          </a:xfrm>
          <a:prstGeom prst="rect">
            <a:avLst/>
          </a:prstGeom>
        </p:spPr>
      </p:pic>
      <p:sp>
        <p:nvSpPr>
          <p:cNvPr id="25" name="TextBox 24">
            <a:extLst>
              <a:ext uri="{FF2B5EF4-FFF2-40B4-BE49-F238E27FC236}">
                <a16:creationId xmlns:a16="http://schemas.microsoft.com/office/drawing/2014/main" id="{5AE6B06D-B99A-4C72-BC8F-B02A0CB4C341}"/>
              </a:ext>
            </a:extLst>
          </p:cNvPr>
          <p:cNvSpPr txBox="1"/>
          <p:nvPr/>
        </p:nvSpPr>
        <p:spPr>
          <a:xfrm>
            <a:off x="3568700" y="1062883"/>
            <a:ext cx="4953000" cy="2109873"/>
          </a:xfrm>
          <a:prstGeom prst="rect">
            <a:avLst/>
          </a:prstGeom>
          <a:noFill/>
        </p:spPr>
        <p:txBody>
          <a:bodyPr wrap="square" rtlCol="0">
            <a:spAutoFit/>
          </a:bodyPr>
          <a:lstStyle/>
          <a:p>
            <a:pPr>
              <a:lnSpc>
                <a:spcPct val="114000"/>
              </a:lnSpc>
              <a:spcAft>
                <a:spcPts val="1200"/>
              </a:spcAft>
            </a:pPr>
            <a:r>
              <a:rPr lang="en-GB" dirty="0">
                <a:latin typeface="Verdana" panose="020B0604030504040204" pitchFamily="34" charset="0"/>
                <a:ea typeface="Verdana" panose="020B0604030504040204" pitchFamily="34" charset="0"/>
              </a:rPr>
              <a:t>As a class, decide what information board each team will develop.</a:t>
            </a:r>
          </a:p>
          <a:p>
            <a:pPr>
              <a:lnSpc>
                <a:spcPct val="114000"/>
              </a:lnSpc>
              <a:spcAft>
                <a:spcPts val="1200"/>
              </a:spcAft>
            </a:pPr>
            <a:r>
              <a:rPr lang="en-GB" dirty="0">
                <a:latin typeface="Verdana" panose="020B0604030504040204" pitchFamily="34" charset="0"/>
                <a:ea typeface="Verdana" panose="020B0604030504040204" pitchFamily="34" charset="0"/>
              </a:rPr>
              <a:t>The decision should be based on the class producing the best possible exhibition based on the strengths and attributes of each team.</a:t>
            </a:r>
          </a:p>
        </p:txBody>
      </p:sp>
      <p:pic>
        <p:nvPicPr>
          <p:cNvPr id="16" name="Picture 15">
            <a:extLst>
              <a:ext uri="{FF2B5EF4-FFF2-40B4-BE49-F238E27FC236}">
                <a16:creationId xmlns:a16="http://schemas.microsoft.com/office/drawing/2014/main" id="{72A9FC19-135D-4B44-8078-1655B62E183F}"/>
              </a:ext>
            </a:extLst>
          </p:cNvPr>
          <p:cNvPicPr>
            <a:picLocks noChangeAspect="1"/>
          </p:cNvPicPr>
          <p:nvPr/>
        </p:nvPicPr>
        <p:blipFill>
          <a:blip r:embed="rId7"/>
          <a:stretch>
            <a:fillRect/>
          </a:stretch>
        </p:blipFill>
        <p:spPr>
          <a:xfrm>
            <a:off x="5154655" y="4972871"/>
            <a:ext cx="2071645" cy="1177245"/>
          </a:xfrm>
          <a:prstGeom prst="rect">
            <a:avLst/>
          </a:prstGeom>
        </p:spPr>
      </p:pic>
      <p:pic>
        <p:nvPicPr>
          <p:cNvPr id="17" name="Picture 16">
            <a:extLst>
              <a:ext uri="{FF2B5EF4-FFF2-40B4-BE49-F238E27FC236}">
                <a16:creationId xmlns:a16="http://schemas.microsoft.com/office/drawing/2014/main" id="{ED4B3B75-7919-4F1D-AB77-0BC3E1117D54}"/>
              </a:ext>
            </a:extLst>
          </p:cNvPr>
          <p:cNvPicPr>
            <a:picLocks noChangeAspect="1"/>
          </p:cNvPicPr>
          <p:nvPr/>
        </p:nvPicPr>
        <p:blipFill>
          <a:blip r:embed="rId8"/>
          <a:stretch>
            <a:fillRect/>
          </a:stretch>
        </p:blipFill>
        <p:spPr>
          <a:xfrm>
            <a:off x="3799424" y="4435549"/>
            <a:ext cx="1081689" cy="1586222"/>
          </a:xfrm>
          <a:prstGeom prst="rect">
            <a:avLst/>
          </a:prstGeom>
        </p:spPr>
      </p:pic>
      <p:pic>
        <p:nvPicPr>
          <p:cNvPr id="18" name="Picture 17">
            <a:extLst>
              <a:ext uri="{FF2B5EF4-FFF2-40B4-BE49-F238E27FC236}">
                <a16:creationId xmlns:a16="http://schemas.microsoft.com/office/drawing/2014/main" id="{CB6D3CBD-EC3B-4B9A-9D6E-62697A36A4CB}"/>
              </a:ext>
            </a:extLst>
          </p:cNvPr>
          <p:cNvPicPr>
            <a:picLocks noChangeAspect="1"/>
          </p:cNvPicPr>
          <p:nvPr/>
        </p:nvPicPr>
        <p:blipFill>
          <a:blip r:embed="rId9"/>
          <a:stretch>
            <a:fillRect/>
          </a:stretch>
        </p:blipFill>
        <p:spPr>
          <a:xfrm>
            <a:off x="6869667" y="4174968"/>
            <a:ext cx="1927792" cy="919796"/>
          </a:xfrm>
          <a:prstGeom prst="rect">
            <a:avLst/>
          </a:prstGeom>
        </p:spPr>
      </p:pic>
    </p:spTree>
    <p:extLst>
      <p:ext uri="{BB962C8B-B14F-4D97-AF65-F5344CB8AC3E}">
        <p14:creationId xmlns:p14="http://schemas.microsoft.com/office/powerpoint/2010/main" val="153872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9158"/>
            <a:ext cx="63754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Team planning</a:t>
            </a:r>
            <a:r>
              <a:rPr lang="en-GB" sz="4000" b="1" baseline="30000" dirty="0">
                <a:latin typeface="Calibri" panose="020F0502020204030204" pitchFamily="34" charset="0"/>
                <a:ea typeface="Verdana" panose="020B0604030504040204" pitchFamily="34" charset="0"/>
                <a:cs typeface="Calibri" panose="020F0502020204030204" pitchFamily="34" charset="0"/>
              </a:rPr>
              <a:t>②</a:t>
            </a:r>
            <a:endParaRPr lang="en-GB" sz="4000" b="1" dirty="0">
              <a:latin typeface="Verdana" panose="020B0604030504040204" pitchFamily="34" charset="0"/>
              <a:ea typeface="Verdana" panose="020B0604030504040204" pitchFamily="34" charset="0"/>
            </a:endParaRPr>
          </a:p>
        </p:txBody>
      </p:sp>
      <p:pic>
        <p:nvPicPr>
          <p:cNvPr id="12" name="Picture 11">
            <a:extLst>
              <a:ext uri="{FF2B5EF4-FFF2-40B4-BE49-F238E27FC236}">
                <a16:creationId xmlns:a16="http://schemas.microsoft.com/office/drawing/2014/main" id="{5CD5B455-A10C-4EC9-B376-228D5BAE9907}"/>
              </a:ext>
            </a:extLst>
          </p:cNvPr>
          <p:cNvPicPr>
            <a:picLocks noChangeAspect="1"/>
          </p:cNvPicPr>
          <p:nvPr/>
        </p:nvPicPr>
        <p:blipFill>
          <a:blip r:embed="rId4"/>
          <a:stretch>
            <a:fillRect/>
          </a:stretch>
        </p:blipFill>
        <p:spPr>
          <a:xfrm>
            <a:off x="1146171" y="1062883"/>
            <a:ext cx="1066400" cy="1337778"/>
          </a:xfrm>
          <a:prstGeom prst="rect">
            <a:avLst/>
          </a:prstGeom>
        </p:spPr>
      </p:pic>
      <p:pic>
        <p:nvPicPr>
          <p:cNvPr id="13" name="Picture 12">
            <a:extLst>
              <a:ext uri="{FF2B5EF4-FFF2-40B4-BE49-F238E27FC236}">
                <a16:creationId xmlns:a16="http://schemas.microsoft.com/office/drawing/2014/main" id="{2E84AC01-B96E-4759-A881-3DC98D324AC9}"/>
              </a:ext>
            </a:extLst>
          </p:cNvPr>
          <p:cNvPicPr>
            <a:picLocks noChangeAspect="1"/>
          </p:cNvPicPr>
          <p:nvPr/>
        </p:nvPicPr>
        <p:blipFill>
          <a:blip r:embed="rId5"/>
          <a:stretch>
            <a:fillRect/>
          </a:stretch>
        </p:blipFill>
        <p:spPr>
          <a:xfrm>
            <a:off x="1146171" y="4686205"/>
            <a:ext cx="2713778" cy="1463911"/>
          </a:xfrm>
          <a:prstGeom prst="rect">
            <a:avLst/>
          </a:prstGeom>
        </p:spPr>
      </p:pic>
      <p:pic>
        <p:nvPicPr>
          <p:cNvPr id="14" name="Picture 13">
            <a:extLst>
              <a:ext uri="{FF2B5EF4-FFF2-40B4-BE49-F238E27FC236}">
                <a16:creationId xmlns:a16="http://schemas.microsoft.com/office/drawing/2014/main" id="{82083918-A0E8-4B87-BB1D-83B18A74F4B1}"/>
              </a:ext>
            </a:extLst>
          </p:cNvPr>
          <p:cNvPicPr>
            <a:picLocks noChangeAspect="1"/>
          </p:cNvPicPr>
          <p:nvPr/>
        </p:nvPicPr>
        <p:blipFill>
          <a:blip r:embed="rId6"/>
          <a:stretch>
            <a:fillRect/>
          </a:stretch>
        </p:blipFill>
        <p:spPr>
          <a:xfrm>
            <a:off x="1146171" y="2746500"/>
            <a:ext cx="1784977" cy="1593866"/>
          </a:xfrm>
          <a:prstGeom prst="rect">
            <a:avLst/>
          </a:prstGeom>
        </p:spPr>
      </p:pic>
      <p:pic>
        <p:nvPicPr>
          <p:cNvPr id="15" name="Picture 14">
            <a:extLst>
              <a:ext uri="{FF2B5EF4-FFF2-40B4-BE49-F238E27FC236}">
                <a16:creationId xmlns:a16="http://schemas.microsoft.com/office/drawing/2014/main" id="{D250AB6F-57A5-4A90-AA6B-F475D24ADC62}"/>
              </a:ext>
            </a:extLst>
          </p:cNvPr>
          <p:cNvPicPr>
            <a:picLocks noChangeAspect="1"/>
          </p:cNvPicPr>
          <p:nvPr/>
        </p:nvPicPr>
        <p:blipFill>
          <a:blip r:embed="rId7"/>
          <a:stretch>
            <a:fillRect/>
          </a:stretch>
        </p:blipFill>
        <p:spPr>
          <a:xfrm>
            <a:off x="5154655" y="4972871"/>
            <a:ext cx="2071645" cy="1177245"/>
          </a:xfrm>
          <a:prstGeom prst="rect">
            <a:avLst/>
          </a:prstGeom>
        </p:spPr>
      </p:pic>
      <p:pic>
        <p:nvPicPr>
          <p:cNvPr id="19" name="Picture 18">
            <a:extLst>
              <a:ext uri="{FF2B5EF4-FFF2-40B4-BE49-F238E27FC236}">
                <a16:creationId xmlns:a16="http://schemas.microsoft.com/office/drawing/2014/main" id="{BFFEB0F0-E9EA-4233-8369-5DDA7532F70F}"/>
              </a:ext>
            </a:extLst>
          </p:cNvPr>
          <p:cNvPicPr>
            <a:picLocks noChangeAspect="1"/>
          </p:cNvPicPr>
          <p:nvPr/>
        </p:nvPicPr>
        <p:blipFill>
          <a:blip r:embed="rId8"/>
          <a:stretch>
            <a:fillRect/>
          </a:stretch>
        </p:blipFill>
        <p:spPr>
          <a:xfrm>
            <a:off x="3799424" y="4435549"/>
            <a:ext cx="1081689" cy="1586222"/>
          </a:xfrm>
          <a:prstGeom prst="rect">
            <a:avLst/>
          </a:prstGeom>
        </p:spPr>
      </p:pic>
      <p:sp>
        <p:nvSpPr>
          <p:cNvPr id="25" name="TextBox 24">
            <a:extLst>
              <a:ext uri="{FF2B5EF4-FFF2-40B4-BE49-F238E27FC236}">
                <a16:creationId xmlns:a16="http://schemas.microsoft.com/office/drawing/2014/main" id="{5AE6B06D-B99A-4C72-BC8F-B02A0CB4C341}"/>
              </a:ext>
            </a:extLst>
          </p:cNvPr>
          <p:cNvSpPr txBox="1"/>
          <p:nvPr/>
        </p:nvSpPr>
        <p:spPr>
          <a:xfrm>
            <a:off x="3568700" y="1062883"/>
            <a:ext cx="4953000" cy="3046988"/>
          </a:xfrm>
          <a:prstGeom prst="rect">
            <a:avLst/>
          </a:prstGeom>
          <a:noFill/>
        </p:spPr>
        <p:txBody>
          <a:bodyPr wrap="square" rtlCol="0">
            <a:spAutoFit/>
          </a:bodyPr>
          <a:lstStyle/>
          <a:p>
            <a:pPr>
              <a:spcAft>
                <a:spcPts val="1200"/>
              </a:spcAft>
            </a:pPr>
            <a:r>
              <a:rPr lang="en-GB" dirty="0">
                <a:latin typeface="Verdana" panose="020B0604030504040204" pitchFamily="34" charset="0"/>
                <a:ea typeface="Verdana" panose="020B0604030504040204" pitchFamily="34" charset="0"/>
              </a:rPr>
              <a:t>Decide what you need to include on your information board.</a:t>
            </a:r>
          </a:p>
          <a:p>
            <a:pPr>
              <a:spcAft>
                <a:spcPts val="1200"/>
              </a:spcAft>
            </a:pPr>
            <a:r>
              <a:rPr lang="en-GB" dirty="0">
                <a:latin typeface="Verdana" panose="020B0604030504040204" pitchFamily="34" charset="0"/>
                <a:ea typeface="Verdana" panose="020B0604030504040204" pitchFamily="34" charset="0"/>
              </a:rPr>
              <a:t>Identify what each member of the team will contribute to the board.</a:t>
            </a:r>
          </a:p>
          <a:p>
            <a:pPr>
              <a:spcAft>
                <a:spcPts val="1200"/>
              </a:spcAft>
            </a:pPr>
            <a:r>
              <a:rPr lang="en-GB" dirty="0">
                <a:latin typeface="Verdana" panose="020B0604030504040204" pitchFamily="34" charset="0"/>
                <a:ea typeface="Verdana" panose="020B0604030504040204" pitchFamily="34" charset="0"/>
              </a:rPr>
              <a:t>Next time you will have 20 minutes to produce a completed information board.</a:t>
            </a:r>
          </a:p>
          <a:p>
            <a:pPr>
              <a:spcAft>
                <a:spcPts val="1200"/>
              </a:spcAft>
            </a:pPr>
            <a:r>
              <a:rPr lang="en-GB" dirty="0">
                <a:latin typeface="Verdana" panose="020B0604030504040204" pitchFamily="34" charset="0"/>
                <a:ea typeface="Verdana" panose="020B0604030504040204" pitchFamily="34" charset="0"/>
              </a:rPr>
              <a:t>Work out what each person needs to prepare in advance and bring with them to make this possible.</a:t>
            </a:r>
          </a:p>
        </p:txBody>
      </p:sp>
      <p:pic>
        <p:nvPicPr>
          <p:cNvPr id="2" name="Picture 1">
            <a:extLst>
              <a:ext uri="{FF2B5EF4-FFF2-40B4-BE49-F238E27FC236}">
                <a16:creationId xmlns:a16="http://schemas.microsoft.com/office/drawing/2014/main" id="{32FD032E-31F7-4108-B26D-DFF3BC978898}"/>
              </a:ext>
            </a:extLst>
          </p:cNvPr>
          <p:cNvPicPr>
            <a:picLocks noChangeAspect="1"/>
          </p:cNvPicPr>
          <p:nvPr/>
        </p:nvPicPr>
        <p:blipFill>
          <a:blip r:embed="rId9"/>
          <a:stretch>
            <a:fillRect/>
          </a:stretch>
        </p:blipFill>
        <p:spPr>
          <a:xfrm>
            <a:off x="6869667" y="4174968"/>
            <a:ext cx="1927792" cy="919796"/>
          </a:xfrm>
          <a:prstGeom prst="rect">
            <a:avLst/>
          </a:prstGeom>
        </p:spPr>
      </p:pic>
    </p:spTree>
    <p:extLst>
      <p:ext uri="{BB962C8B-B14F-4D97-AF65-F5344CB8AC3E}">
        <p14:creationId xmlns:p14="http://schemas.microsoft.com/office/powerpoint/2010/main" val="17755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9158"/>
            <a:ext cx="81534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Individual content creation</a:t>
            </a:r>
          </a:p>
        </p:txBody>
      </p:sp>
      <p:grpSp>
        <p:nvGrpSpPr>
          <p:cNvPr id="3" name="Group 2">
            <a:extLst>
              <a:ext uri="{FF2B5EF4-FFF2-40B4-BE49-F238E27FC236}">
                <a16:creationId xmlns:a16="http://schemas.microsoft.com/office/drawing/2014/main" id="{CFEAC2DE-A499-4858-8CC6-CAB5C5323C43}"/>
              </a:ext>
            </a:extLst>
          </p:cNvPr>
          <p:cNvGrpSpPr/>
          <p:nvPr/>
        </p:nvGrpSpPr>
        <p:grpSpPr>
          <a:xfrm>
            <a:off x="898332" y="1117600"/>
            <a:ext cx="5219700" cy="5731242"/>
            <a:chOff x="1409701" y="1460500"/>
            <a:chExt cx="5219700" cy="5731242"/>
          </a:xfrm>
        </p:grpSpPr>
        <p:sp>
          <p:nvSpPr>
            <p:cNvPr id="2" name="Rectangle 1">
              <a:extLst>
                <a:ext uri="{FF2B5EF4-FFF2-40B4-BE49-F238E27FC236}">
                  <a16:creationId xmlns:a16="http://schemas.microsoft.com/office/drawing/2014/main" id="{C88D2F86-2720-451D-9262-B557BEA5ACA4}"/>
                </a:ext>
              </a:extLst>
            </p:cNvPr>
            <p:cNvSpPr/>
            <p:nvPr/>
          </p:nvSpPr>
          <p:spPr>
            <a:xfrm rot="16200000">
              <a:off x="1360716" y="4287977"/>
              <a:ext cx="5562600" cy="244929"/>
            </a:xfrm>
            <a:prstGeom prst="rect">
              <a:avLst/>
            </a:prstGeom>
            <a:blipFill>
              <a:blip r:embed="rId4"/>
              <a:tile tx="0" ty="0" sx="100000" sy="100000" flip="none" algn="tl"/>
            </a:blipFill>
            <a:ln>
              <a:noFill/>
            </a:ln>
            <a:scene3d>
              <a:camera prst="orthographicFront">
                <a:rot lat="1200000" lon="21540000" rev="60000"/>
              </a:camera>
              <a:lightRig rig="threePt" dir="t"/>
            </a:scene3d>
            <a:sp3d extrusionH="228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AE6B06D-B99A-4C72-BC8F-B02A0CB4C341}"/>
                </a:ext>
              </a:extLst>
            </p:cNvPr>
            <p:cNvSpPr txBox="1"/>
            <p:nvPr/>
          </p:nvSpPr>
          <p:spPr>
            <a:xfrm>
              <a:off x="1409701" y="1460500"/>
              <a:ext cx="5219700" cy="1701801"/>
            </a:xfrm>
            <a:prstGeom prst="rect">
              <a:avLst/>
            </a:prstGeom>
            <a:blipFill>
              <a:blip r:embed="rId4"/>
              <a:tile tx="0" ty="0" sx="100000" sy="100000" flip="none" algn="tl"/>
            </a:blipFill>
            <a:scene3d>
              <a:camera prst="orthographicFront">
                <a:rot lat="120000" lon="20400000" rev="60000"/>
              </a:camera>
              <a:lightRig rig="threePt" dir="t"/>
            </a:scene3d>
            <a:sp3d extrusionH="101600">
              <a:bevelT h="25400" prst="softRound"/>
            </a:sp3d>
          </p:spPr>
          <p:txBody>
            <a:bodyPr wrap="square" rtlCol="0" anchor="ctr" anchorCtr="0">
              <a:noAutofit/>
              <a:sp3d extrusionH="57150">
                <a:bevelT h="25400" prst="softRound"/>
              </a:sp3d>
            </a:bodyPr>
            <a:lstStyle/>
            <a:p>
              <a:pPr algn="ctr">
                <a:lnSpc>
                  <a:spcPct val="150000"/>
                </a:lnSpc>
                <a:spcAft>
                  <a:spcPts val="1200"/>
                </a:spcAft>
              </a:pPr>
              <a:r>
                <a:rPr lang="en-GB" dirty="0">
                  <a:latin typeface="Gill Sans Ultra Bold" panose="020B0A02020104020203" pitchFamily="34" charset="0"/>
                  <a:ea typeface="Verdana" panose="020B0604030504040204" pitchFamily="34" charset="0"/>
                </a:rPr>
                <a:t>Next time your team will have just </a:t>
              </a:r>
              <a:r>
                <a:rPr lang="en-GB" sz="2800" dirty="0">
                  <a:solidFill>
                    <a:srgbClr val="8E0000"/>
                  </a:solidFill>
                  <a:latin typeface="Gill Sans Ultra Bold" panose="020B0A02020104020203" pitchFamily="34" charset="0"/>
                  <a:ea typeface="Verdana" panose="020B0604030504040204" pitchFamily="34" charset="0"/>
                </a:rPr>
                <a:t>20 minutes </a:t>
              </a:r>
              <a:r>
                <a:rPr lang="en-GB" dirty="0">
                  <a:latin typeface="Gill Sans Ultra Bold" panose="020B0A02020104020203" pitchFamily="34" charset="0"/>
                  <a:ea typeface="Verdana" panose="020B0604030504040204" pitchFamily="34" charset="0"/>
                </a:rPr>
                <a:t>to produce a completed information board.</a:t>
              </a:r>
            </a:p>
          </p:txBody>
        </p:sp>
      </p:grpSp>
      <p:sp>
        <p:nvSpPr>
          <p:cNvPr id="4" name="TextBox 3">
            <a:extLst>
              <a:ext uri="{FF2B5EF4-FFF2-40B4-BE49-F238E27FC236}">
                <a16:creationId xmlns:a16="http://schemas.microsoft.com/office/drawing/2014/main" id="{F6D016FF-DB34-486D-BC7B-7BC8E63700F8}"/>
              </a:ext>
            </a:extLst>
          </p:cNvPr>
          <p:cNvSpPr txBox="1"/>
          <p:nvPr/>
        </p:nvSpPr>
        <p:spPr>
          <a:xfrm>
            <a:off x="1324542" y="3429000"/>
            <a:ext cx="1536699" cy="2019300"/>
          </a:xfrm>
          <a:prstGeom prst="rect">
            <a:avLst/>
          </a:prstGeom>
          <a:solidFill>
            <a:schemeClr val="bg1">
              <a:lumMod val="95000"/>
            </a:schemeClr>
          </a:solidFill>
          <a:ln w="6350">
            <a:solidFill>
              <a:schemeClr val="tx1">
                <a:lumMod val="65000"/>
                <a:lumOff val="35000"/>
              </a:schemeClr>
            </a:solidFill>
          </a:ln>
        </p:spPr>
        <p:txBody>
          <a:bodyPr wrap="square" rtlCol="0">
            <a:noAutofit/>
          </a:bodyPr>
          <a:lstStyle/>
          <a:p>
            <a:pPr algn="ctr"/>
            <a:r>
              <a:rPr lang="en-GB" dirty="0">
                <a:latin typeface="Lucida Sans" panose="020B0602030504020204" pitchFamily="34" charset="0"/>
              </a:rPr>
              <a:t>Printed Text</a:t>
            </a:r>
          </a:p>
          <a:p>
            <a:pPr algn="ctr"/>
            <a:r>
              <a:rPr lang="en-GB" sz="800" dirty="0">
                <a:latin typeface="Lucida Sans" panose="020B0602030504020204" pitchFamily="34" charset="0"/>
              </a:rPr>
              <a:t>dshferhilugerofjheslkfghoifhefioudghierhferfweiouperiohfciopferw8opferwsdkchidsfhoiusdhfosdhfoehjfoewhjofewhjfoewhrfiohewoifhewofhewouifhewiofhewiouhfeiowruhfeworuhfioeruwhfioeurwhfiouewrhfoieuwrhfiouerhgojugorehfoiergoerjhfoierhgoerwjhgoirehfoerhjfowejhoerhfoeir</a:t>
            </a:r>
          </a:p>
        </p:txBody>
      </p:sp>
      <p:grpSp>
        <p:nvGrpSpPr>
          <p:cNvPr id="20" name="Group 19">
            <a:extLst>
              <a:ext uri="{FF2B5EF4-FFF2-40B4-BE49-F238E27FC236}">
                <a16:creationId xmlns:a16="http://schemas.microsoft.com/office/drawing/2014/main" id="{4AD99F50-F054-4B86-9D5D-AE4ECEB0C323}"/>
              </a:ext>
            </a:extLst>
          </p:cNvPr>
          <p:cNvGrpSpPr/>
          <p:nvPr/>
        </p:nvGrpSpPr>
        <p:grpSpPr>
          <a:xfrm>
            <a:off x="6710386" y="1222716"/>
            <a:ext cx="1859505" cy="1800000"/>
            <a:chOff x="6734631" y="2638650"/>
            <a:chExt cx="1859505" cy="1800000"/>
          </a:xfrm>
        </p:grpSpPr>
        <p:grpSp>
          <p:nvGrpSpPr>
            <p:cNvPr id="10" name="Group 9">
              <a:extLst>
                <a:ext uri="{FF2B5EF4-FFF2-40B4-BE49-F238E27FC236}">
                  <a16:creationId xmlns:a16="http://schemas.microsoft.com/office/drawing/2014/main" id="{A1FD879A-5B2E-463E-AF11-83CA1586DF9B}"/>
                </a:ext>
              </a:extLst>
            </p:cNvPr>
            <p:cNvGrpSpPr/>
            <p:nvPr/>
          </p:nvGrpSpPr>
          <p:grpSpPr>
            <a:xfrm>
              <a:off x="6734631" y="2638650"/>
              <a:ext cx="1859505" cy="1800000"/>
              <a:chOff x="5731695" y="3797300"/>
              <a:chExt cx="1859505" cy="1800000"/>
            </a:xfrm>
          </p:grpSpPr>
          <p:sp>
            <p:nvSpPr>
              <p:cNvPr id="9" name="Rectangle 8">
                <a:extLst>
                  <a:ext uri="{FF2B5EF4-FFF2-40B4-BE49-F238E27FC236}">
                    <a16:creationId xmlns:a16="http://schemas.microsoft.com/office/drawing/2014/main" id="{713A9BD6-9543-4D3D-A2FF-50ADD7090C70}"/>
                  </a:ext>
                </a:extLst>
              </p:cNvPr>
              <p:cNvSpPr/>
              <p:nvPr/>
            </p:nvSpPr>
            <p:spPr>
              <a:xfrm>
                <a:off x="5791200" y="3797300"/>
                <a:ext cx="1800000" cy="1800000"/>
              </a:xfrm>
              <a:prstGeom prst="rect">
                <a:avLst/>
              </a:prstGeom>
              <a:solidFill>
                <a:schemeClr val="bg1">
                  <a:lumMod val="8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14AEEA11-DE14-4EFF-A3E7-EE52E839DF02}"/>
                  </a:ext>
                </a:extLst>
              </p:cNvPr>
              <p:cNvPicPr>
                <a:picLocks noChangeAspect="1"/>
              </p:cNvPicPr>
              <p:nvPr/>
            </p:nvPicPr>
            <p:blipFill>
              <a:blip r:embed="rId5"/>
              <a:stretch>
                <a:fillRect/>
              </a:stretch>
            </p:blipFill>
            <p:spPr>
              <a:xfrm>
                <a:off x="5731695" y="3832513"/>
                <a:ext cx="1855467" cy="1594698"/>
              </a:xfrm>
              <a:prstGeom prst="rect">
                <a:avLst/>
              </a:prstGeom>
            </p:spPr>
          </p:pic>
        </p:grpSp>
        <p:sp>
          <p:nvSpPr>
            <p:cNvPr id="17" name="TextBox 16">
              <a:extLst>
                <a:ext uri="{FF2B5EF4-FFF2-40B4-BE49-F238E27FC236}">
                  <a16:creationId xmlns:a16="http://schemas.microsoft.com/office/drawing/2014/main" id="{2A1CCBDF-F5D9-4B10-921F-2C4CC24C5070}"/>
                </a:ext>
              </a:extLst>
            </p:cNvPr>
            <p:cNvSpPr txBox="1"/>
            <p:nvPr/>
          </p:nvSpPr>
          <p:spPr>
            <a:xfrm rot="20441023">
              <a:off x="6764761" y="2668755"/>
              <a:ext cx="1447800" cy="369332"/>
            </a:xfrm>
            <a:prstGeom prst="rect">
              <a:avLst/>
            </a:prstGeom>
            <a:noFill/>
          </p:spPr>
          <p:txBody>
            <a:bodyPr wrap="square" rtlCol="0">
              <a:spAutoFit/>
            </a:bodyPr>
            <a:lstStyle/>
            <a:p>
              <a:r>
                <a:rPr lang="en-GB" b="1" dirty="0">
                  <a:latin typeface="Bradley Hand ITC" panose="03070402050302030203" pitchFamily="66" charset="0"/>
                </a:rPr>
                <a:t>Graphics</a:t>
              </a:r>
            </a:p>
          </p:txBody>
        </p:sp>
      </p:grpSp>
      <p:grpSp>
        <p:nvGrpSpPr>
          <p:cNvPr id="28" name="Group 27">
            <a:extLst>
              <a:ext uri="{FF2B5EF4-FFF2-40B4-BE49-F238E27FC236}">
                <a16:creationId xmlns:a16="http://schemas.microsoft.com/office/drawing/2014/main" id="{B9C21DF5-58CA-4E37-A0EA-8C5B22C78E8C}"/>
              </a:ext>
            </a:extLst>
          </p:cNvPr>
          <p:cNvGrpSpPr/>
          <p:nvPr/>
        </p:nvGrpSpPr>
        <p:grpSpPr>
          <a:xfrm>
            <a:off x="6170287" y="4350768"/>
            <a:ext cx="2588258" cy="1171505"/>
            <a:chOff x="4990560" y="5188751"/>
            <a:chExt cx="2588258" cy="1171505"/>
          </a:xfrm>
        </p:grpSpPr>
        <p:sp>
          <p:nvSpPr>
            <p:cNvPr id="21" name="Rectangle 20">
              <a:extLst>
                <a:ext uri="{FF2B5EF4-FFF2-40B4-BE49-F238E27FC236}">
                  <a16:creationId xmlns:a16="http://schemas.microsoft.com/office/drawing/2014/main" id="{C3FE3EAB-D173-40BF-B3B2-A76831CF7A2B}"/>
                </a:ext>
              </a:extLst>
            </p:cNvPr>
            <p:cNvSpPr/>
            <p:nvPr/>
          </p:nvSpPr>
          <p:spPr>
            <a:xfrm>
              <a:off x="4990560" y="5188751"/>
              <a:ext cx="2588258" cy="1171505"/>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dirty="0">
                  <a:solidFill>
                    <a:schemeClr val="accent1">
                      <a:lumMod val="50000"/>
                    </a:schemeClr>
                  </a:solidFill>
                </a:rPr>
                <a:t>diagrams</a:t>
              </a:r>
            </a:p>
          </p:txBody>
        </p:sp>
        <p:grpSp>
          <p:nvGrpSpPr>
            <p:cNvPr id="27" name="Group 26">
              <a:extLst>
                <a:ext uri="{FF2B5EF4-FFF2-40B4-BE49-F238E27FC236}">
                  <a16:creationId xmlns:a16="http://schemas.microsoft.com/office/drawing/2014/main" id="{DD0D4F1A-0001-44E2-A059-A548B91F0CD1}"/>
                </a:ext>
              </a:extLst>
            </p:cNvPr>
            <p:cNvGrpSpPr/>
            <p:nvPr/>
          </p:nvGrpSpPr>
          <p:grpSpPr>
            <a:xfrm>
              <a:off x="5127527" y="5337158"/>
              <a:ext cx="2282398" cy="612352"/>
              <a:chOff x="5127527" y="5337158"/>
              <a:chExt cx="2282398" cy="612352"/>
            </a:xfrm>
          </p:grpSpPr>
          <p:sp>
            <p:nvSpPr>
              <p:cNvPr id="22" name="Callout: Right Arrow 21">
                <a:extLst>
                  <a:ext uri="{FF2B5EF4-FFF2-40B4-BE49-F238E27FC236}">
                    <a16:creationId xmlns:a16="http://schemas.microsoft.com/office/drawing/2014/main" id="{E8730DD3-B0EF-4B02-90AA-952F46F55FC0}"/>
                  </a:ext>
                </a:extLst>
              </p:cNvPr>
              <p:cNvSpPr/>
              <p:nvPr/>
            </p:nvSpPr>
            <p:spPr>
              <a:xfrm>
                <a:off x="5127527" y="5337158"/>
                <a:ext cx="415470" cy="61235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t>
                </a:r>
              </a:p>
            </p:txBody>
          </p:sp>
          <p:sp>
            <p:nvSpPr>
              <p:cNvPr id="23" name="Flowchart: Off-page Connector 22">
                <a:extLst>
                  <a:ext uri="{FF2B5EF4-FFF2-40B4-BE49-F238E27FC236}">
                    <a16:creationId xmlns:a16="http://schemas.microsoft.com/office/drawing/2014/main" id="{9F6B13C8-C88F-4E7A-96A9-1D888B8A3542}"/>
                  </a:ext>
                </a:extLst>
              </p:cNvPr>
              <p:cNvSpPr/>
              <p:nvPr/>
            </p:nvSpPr>
            <p:spPr>
              <a:xfrm rot="16200000">
                <a:off x="5706108" y="5346873"/>
                <a:ext cx="415470" cy="592924"/>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L</a:t>
                </a:r>
              </a:p>
            </p:txBody>
          </p:sp>
          <p:sp>
            <p:nvSpPr>
              <p:cNvPr id="24" name="Arrow: Notched Right 23">
                <a:extLst>
                  <a:ext uri="{FF2B5EF4-FFF2-40B4-BE49-F238E27FC236}">
                    <a16:creationId xmlns:a16="http://schemas.microsoft.com/office/drawing/2014/main" id="{033B11AC-E5C4-4267-9A0B-EFE64E97A9B9}"/>
                  </a:ext>
                </a:extLst>
              </p:cNvPr>
              <p:cNvSpPr/>
              <p:nvPr/>
            </p:nvSpPr>
            <p:spPr>
              <a:xfrm>
                <a:off x="6284689" y="5337158"/>
                <a:ext cx="592924" cy="61235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a:t>
                </a:r>
              </a:p>
            </p:txBody>
          </p:sp>
          <p:sp>
            <p:nvSpPr>
              <p:cNvPr id="26" name="Flowchart: Predefined Process 25">
                <a:extLst>
                  <a:ext uri="{FF2B5EF4-FFF2-40B4-BE49-F238E27FC236}">
                    <a16:creationId xmlns:a16="http://schemas.microsoft.com/office/drawing/2014/main" id="{8BAE6309-BC08-4160-B78C-3CB0E0AE958E}"/>
                  </a:ext>
                </a:extLst>
              </p:cNvPr>
              <p:cNvSpPr/>
              <p:nvPr/>
            </p:nvSpPr>
            <p:spPr>
              <a:xfrm>
                <a:off x="6951998" y="5337158"/>
                <a:ext cx="457927" cy="612352"/>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grpSp>
      <p:grpSp>
        <p:nvGrpSpPr>
          <p:cNvPr id="32" name="Group 31">
            <a:extLst>
              <a:ext uri="{FF2B5EF4-FFF2-40B4-BE49-F238E27FC236}">
                <a16:creationId xmlns:a16="http://schemas.microsoft.com/office/drawing/2014/main" id="{ED89BB0C-BB78-4A14-A145-F1453437220C}"/>
              </a:ext>
            </a:extLst>
          </p:cNvPr>
          <p:cNvGrpSpPr/>
          <p:nvPr/>
        </p:nvGrpSpPr>
        <p:grpSpPr>
          <a:xfrm>
            <a:off x="3993812" y="5013087"/>
            <a:ext cx="1883520" cy="1421130"/>
            <a:chOff x="4345741" y="4981048"/>
            <a:chExt cx="1883520" cy="1421130"/>
          </a:xfrm>
        </p:grpSpPr>
        <p:pic>
          <p:nvPicPr>
            <p:cNvPr id="30" name="Picture 2" descr="https://upload.wikimedia.org/wikipedia/commons/7/7c/Papiro_H.jpg">
              <a:extLst>
                <a:ext uri="{FF2B5EF4-FFF2-40B4-BE49-F238E27FC236}">
                  <a16:creationId xmlns:a16="http://schemas.microsoft.com/office/drawing/2014/main" id="{6AD22088-D7FE-453C-99EC-B6923E3754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221" y="4981048"/>
              <a:ext cx="1844040" cy="13830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11BE0D1-8BFA-4C04-B75A-610AC3674087}"/>
                </a:ext>
              </a:extLst>
            </p:cNvPr>
            <p:cNvSpPr txBox="1"/>
            <p:nvPr/>
          </p:nvSpPr>
          <p:spPr>
            <a:xfrm>
              <a:off x="4345741" y="6125179"/>
              <a:ext cx="1883520" cy="276999"/>
            </a:xfrm>
            <a:prstGeom prst="rect">
              <a:avLst/>
            </a:prstGeom>
            <a:noFill/>
          </p:spPr>
          <p:txBody>
            <a:bodyPr wrap="square" rtlCol="0" anchor="ctr" anchorCtr="0">
              <a:spAutoFit/>
            </a:bodyPr>
            <a:lstStyle/>
            <a:p>
              <a:pPr algn="ctr"/>
              <a:r>
                <a:rPr lang="en-GB" sz="1200" dirty="0">
                  <a:latin typeface="Lucida Sans" panose="020B0602030504020204" pitchFamily="34" charset="0"/>
                </a:rPr>
                <a:t>Pictures</a:t>
              </a:r>
            </a:p>
          </p:txBody>
        </p:sp>
      </p:grpSp>
      <p:grpSp>
        <p:nvGrpSpPr>
          <p:cNvPr id="34" name="Group 33">
            <a:extLst>
              <a:ext uri="{FF2B5EF4-FFF2-40B4-BE49-F238E27FC236}">
                <a16:creationId xmlns:a16="http://schemas.microsoft.com/office/drawing/2014/main" id="{BD8DF520-6912-46A3-BC7C-877E30EAA831}"/>
              </a:ext>
            </a:extLst>
          </p:cNvPr>
          <p:cNvGrpSpPr/>
          <p:nvPr/>
        </p:nvGrpSpPr>
        <p:grpSpPr>
          <a:xfrm>
            <a:off x="4129580" y="3210458"/>
            <a:ext cx="3009021" cy="991598"/>
            <a:chOff x="4129580" y="3210458"/>
            <a:chExt cx="3009021" cy="991598"/>
          </a:xfrm>
        </p:grpSpPr>
        <p:sp>
          <p:nvSpPr>
            <p:cNvPr id="29" name="Scroll: Horizontal 28">
              <a:extLst>
                <a:ext uri="{FF2B5EF4-FFF2-40B4-BE49-F238E27FC236}">
                  <a16:creationId xmlns:a16="http://schemas.microsoft.com/office/drawing/2014/main" id="{2FAF440F-2D17-4137-9EA9-8860D6F58027}"/>
                </a:ext>
              </a:extLst>
            </p:cNvPr>
            <p:cNvSpPr/>
            <p:nvPr/>
          </p:nvSpPr>
          <p:spPr>
            <a:xfrm>
              <a:off x="4129580" y="3216601"/>
              <a:ext cx="3009021" cy="985455"/>
            </a:xfrm>
            <a:prstGeom prst="horizontalScroll">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C00000"/>
                </a:solidFill>
                <a:latin typeface="Rockwell Extra Bold" panose="02060903040505020403" pitchFamily="18" charset="0"/>
              </a:endParaRPr>
            </a:p>
          </p:txBody>
        </p:sp>
        <p:sp>
          <p:nvSpPr>
            <p:cNvPr id="33" name="Rectangle 32">
              <a:extLst>
                <a:ext uri="{FF2B5EF4-FFF2-40B4-BE49-F238E27FC236}">
                  <a16:creationId xmlns:a16="http://schemas.microsoft.com/office/drawing/2014/main" id="{4D7160B8-030F-4E62-8BC7-E3F39CFEE204}"/>
                </a:ext>
              </a:extLst>
            </p:cNvPr>
            <p:cNvSpPr/>
            <p:nvPr/>
          </p:nvSpPr>
          <p:spPr>
            <a:xfrm>
              <a:off x="4219279" y="3210458"/>
              <a:ext cx="282962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Headings</a:t>
              </a:r>
            </a:p>
          </p:txBody>
        </p:sp>
      </p:grpSp>
      <p:grpSp>
        <p:nvGrpSpPr>
          <p:cNvPr id="38" name="Group 37">
            <a:extLst>
              <a:ext uri="{FF2B5EF4-FFF2-40B4-BE49-F238E27FC236}">
                <a16:creationId xmlns:a16="http://schemas.microsoft.com/office/drawing/2014/main" id="{D8DE6335-8D03-4FD8-A8B3-E2D5CBA26CDA}"/>
              </a:ext>
            </a:extLst>
          </p:cNvPr>
          <p:cNvGrpSpPr/>
          <p:nvPr/>
        </p:nvGrpSpPr>
        <p:grpSpPr>
          <a:xfrm>
            <a:off x="848363" y="5560544"/>
            <a:ext cx="2393366" cy="1244528"/>
            <a:chOff x="848363" y="5560544"/>
            <a:chExt cx="2393366" cy="1244528"/>
          </a:xfrm>
        </p:grpSpPr>
        <p:pic>
          <p:nvPicPr>
            <p:cNvPr id="36" name="Graphic 35" descr="Eye">
              <a:extLst>
                <a:ext uri="{FF2B5EF4-FFF2-40B4-BE49-F238E27FC236}">
                  <a16:creationId xmlns:a16="http://schemas.microsoft.com/office/drawing/2014/main" id="{E59DE41E-67A0-4FC9-93D4-356BB96743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363" y="5560544"/>
              <a:ext cx="1244528" cy="1244528"/>
            </a:xfrm>
            <a:prstGeom prst="rect">
              <a:avLst/>
            </a:prstGeom>
          </p:spPr>
        </p:pic>
        <p:sp>
          <p:nvSpPr>
            <p:cNvPr id="37" name="TextBox 36">
              <a:extLst>
                <a:ext uri="{FF2B5EF4-FFF2-40B4-BE49-F238E27FC236}">
                  <a16:creationId xmlns:a16="http://schemas.microsoft.com/office/drawing/2014/main" id="{25AD8D83-5671-419B-A728-5FE3BDC2D134}"/>
                </a:ext>
              </a:extLst>
            </p:cNvPr>
            <p:cNvSpPr txBox="1"/>
            <p:nvPr/>
          </p:nvSpPr>
          <p:spPr>
            <a:xfrm>
              <a:off x="1989438" y="5998142"/>
              <a:ext cx="1252291" cy="369332"/>
            </a:xfrm>
            <a:prstGeom prst="rect">
              <a:avLst/>
            </a:prstGeom>
            <a:noFill/>
          </p:spPr>
          <p:txBody>
            <a:bodyPr wrap="square" rtlCol="0">
              <a:spAutoFit/>
            </a:bodyPr>
            <a:lstStyle/>
            <a:p>
              <a:r>
                <a:rPr lang="en-GB" dirty="0">
                  <a:latin typeface="Papyrus" panose="03070502060502030205" pitchFamily="66" charset="0"/>
                </a:rPr>
                <a:t>ICONS</a:t>
              </a:r>
            </a:p>
          </p:txBody>
        </p:sp>
      </p:grpSp>
      <p:sp>
        <p:nvSpPr>
          <p:cNvPr id="42" name="TextBox 41">
            <a:extLst>
              <a:ext uri="{FF2B5EF4-FFF2-40B4-BE49-F238E27FC236}">
                <a16:creationId xmlns:a16="http://schemas.microsoft.com/office/drawing/2014/main" id="{9D1A66D1-92BB-45B1-8742-A143F4D8CB19}"/>
              </a:ext>
            </a:extLst>
          </p:cNvPr>
          <p:cNvSpPr txBox="1"/>
          <p:nvPr/>
        </p:nvSpPr>
        <p:spPr>
          <a:xfrm>
            <a:off x="5877332" y="6504014"/>
            <a:ext cx="3266668" cy="369332"/>
          </a:xfrm>
          <a:prstGeom prst="rect">
            <a:avLst/>
          </a:prstGeom>
          <a:noFill/>
        </p:spPr>
        <p:txBody>
          <a:bodyPr wrap="square" rtlCol="0">
            <a:spAutoFit/>
          </a:bodyPr>
          <a:lstStyle/>
          <a:p>
            <a:r>
              <a:rPr lang="en-GB" dirty="0">
                <a:solidFill>
                  <a:schemeClr val="tx1">
                    <a:lumMod val="65000"/>
                    <a:lumOff val="35000"/>
                  </a:schemeClr>
                </a:solidFill>
              </a:rPr>
              <a:t>… other ideas are also allowed…</a:t>
            </a:r>
          </a:p>
        </p:txBody>
      </p:sp>
      <p:grpSp>
        <p:nvGrpSpPr>
          <p:cNvPr id="43" name="Group 42">
            <a:extLst>
              <a:ext uri="{FF2B5EF4-FFF2-40B4-BE49-F238E27FC236}">
                <a16:creationId xmlns:a16="http://schemas.microsoft.com/office/drawing/2014/main" id="{2CDDC765-52C1-408C-AC36-976B610FBCB5}"/>
              </a:ext>
            </a:extLst>
          </p:cNvPr>
          <p:cNvGrpSpPr/>
          <p:nvPr/>
        </p:nvGrpSpPr>
        <p:grpSpPr>
          <a:xfrm>
            <a:off x="898332" y="1117600"/>
            <a:ext cx="5219700" cy="5717597"/>
            <a:chOff x="1479213" y="1474145"/>
            <a:chExt cx="5219700" cy="5717597"/>
          </a:xfrm>
        </p:grpSpPr>
        <p:sp>
          <p:nvSpPr>
            <p:cNvPr id="44" name="Rectangle 43">
              <a:extLst>
                <a:ext uri="{FF2B5EF4-FFF2-40B4-BE49-F238E27FC236}">
                  <a16:creationId xmlns:a16="http://schemas.microsoft.com/office/drawing/2014/main" id="{AF6FC0F2-553A-4726-8455-0939DEF18B89}"/>
                </a:ext>
              </a:extLst>
            </p:cNvPr>
            <p:cNvSpPr/>
            <p:nvPr/>
          </p:nvSpPr>
          <p:spPr>
            <a:xfrm rot="16200000">
              <a:off x="1360716" y="4287977"/>
              <a:ext cx="5562600" cy="244929"/>
            </a:xfrm>
            <a:prstGeom prst="rect">
              <a:avLst/>
            </a:prstGeom>
            <a:blipFill>
              <a:blip r:embed="rId4"/>
              <a:tile tx="0" ty="0" sx="100000" sy="100000" flip="none" algn="tl"/>
            </a:blipFill>
            <a:ln>
              <a:noFill/>
            </a:ln>
            <a:scene3d>
              <a:camera prst="orthographicFront">
                <a:rot lat="1200000" lon="21540000" rev="60000"/>
              </a:camera>
              <a:lightRig rig="threePt" dir="t"/>
            </a:scene3d>
            <a:sp3d extrusionH="228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38740CD4-ABE6-4212-B6B0-1825CEEBF6EC}"/>
                </a:ext>
              </a:extLst>
            </p:cNvPr>
            <p:cNvSpPr txBox="1"/>
            <p:nvPr/>
          </p:nvSpPr>
          <p:spPr>
            <a:xfrm>
              <a:off x="1479213" y="1474145"/>
              <a:ext cx="5219700" cy="1701801"/>
            </a:xfrm>
            <a:prstGeom prst="rect">
              <a:avLst/>
            </a:prstGeom>
            <a:blipFill>
              <a:blip r:embed="rId4"/>
              <a:tile tx="0" ty="0" sx="100000" sy="100000" flip="none" algn="tl"/>
            </a:blipFill>
            <a:scene3d>
              <a:camera prst="orthographicFront">
                <a:rot lat="120000" lon="20400000" rev="60000"/>
              </a:camera>
              <a:lightRig rig="threePt" dir="t"/>
            </a:scene3d>
            <a:sp3d extrusionH="101600">
              <a:bevelT w="50800" h="25400" prst="softRound"/>
            </a:sp3d>
          </p:spPr>
          <p:txBody>
            <a:bodyPr wrap="square" rtlCol="0" anchor="ctr" anchorCtr="0">
              <a:noAutofit/>
              <a:sp3d extrusionH="57150">
                <a:bevelT h="25400" prst="softRound"/>
              </a:sp3d>
            </a:bodyPr>
            <a:lstStyle/>
            <a:p>
              <a:pPr algn="ctr">
                <a:lnSpc>
                  <a:spcPct val="125000"/>
                </a:lnSpc>
                <a:spcAft>
                  <a:spcPts val="1200"/>
                </a:spcAft>
              </a:pPr>
              <a:r>
                <a:rPr lang="en-GB" sz="2400" dirty="0">
                  <a:latin typeface="Gill Sans Ultra Bold" panose="020B0A02020104020203" pitchFamily="34" charset="0"/>
                  <a:ea typeface="Verdana" panose="020B0604030504040204" pitchFamily="34" charset="0"/>
                </a:rPr>
                <a:t>Prepare what you will need</a:t>
              </a:r>
            </a:p>
            <a:p>
              <a:pPr algn="ctr">
                <a:lnSpc>
                  <a:spcPct val="125000"/>
                </a:lnSpc>
                <a:spcAft>
                  <a:spcPts val="1200"/>
                </a:spcAft>
              </a:pPr>
              <a:r>
                <a:rPr lang="en-GB" sz="2000" dirty="0">
                  <a:solidFill>
                    <a:srgbClr val="8E0000"/>
                  </a:solidFill>
                  <a:latin typeface="Gill Sans Ultra Bold" panose="020B0A02020104020203" pitchFamily="34" charset="0"/>
                  <a:ea typeface="Verdana" panose="020B0604030504040204" pitchFamily="34" charset="0"/>
                </a:rPr>
                <a:t>Bring it with you next time!</a:t>
              </a:r>
            </a:p>
          </p:txBody>
        </p:sp>
      </p:grpSp>
    </p:spTree>
    <p:extLst>
      <p:ext uri="{BB962C8B-B14F-4D97-AF65-F5344CB8AC3E}">
        <p14:creationId xmlns:p14="http://schemas.microsoft.com/office/powerpoint/2010/main" val="40606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
                                        </p:tgtEl>
                                        <p:attrNameLst>
                                          <p:attrName>ppt_x</p:attrName>
                                        </p:attrNameLst>
                                      </p:cBhvr>
                                      <p:tavLst>
                                        <p:tav tm="0">
                                          <p:val>
                                            <p:strVal val="ppt_x"/>
                                          </p:val>
                                        </p:tav>
                                        <p:tav tm="100000">
                                          <p:val>
                                            <p:strVal val="ppt_x"/>
                                          </p:val>
                                        </p:tav>
                                      </p:tavLst>
                                    </p:anim>
                                    <p:anim calcmode="lin" valueType="num">
                                      <p:cBhvr additive="base">
                                        <p:cTn id="7" dur="1000"/>
                                        <p:tgtEl>
                                          <p:spTgt spid="3"/>
                                        </p:tgtEl>
                                        <p:attrNameLst>
                                          <p:attrName>ppt_y</p:attrName>
                                        </p:attrNameLst>
                                      </p:cBhvr>
                                      <p:tavLst>
                                        <p:tav tm="0">
                                          <p:val>
                                            <p:strVal val="ppt_y"/>
                                          </p:val>
                                        </p:tav>
                                        <p:tav tm="100000">
                                          <p:val>
                                            <p:strVal val="1+ppt_h/2"/>
                                          </p:val>
                                        </p:tav>
                                      </p:tavLst>
                                    </p:anim>
                                    <p:set>
                                      <p:cBhvr>
                                        <p:cTn id="8" dur="1" fill="hold">
                                          <p:stCondLst>
                                            <p:cond delay="999"/>
                                          </p:stCondLst>
                                        </p:cTn>
                                        <p:tgtEl>
                                          <p:spTgt spid="3"/>
                                        </p:tgtEl>
                                        <p:attrNameLst>
                                          <p:attrName>style.visibility</p:attrName>
                                        </p:attrNameLst>
                                      </p:cBhvr>
                                      <p:to>
                                        <p:strVal val="hidden"/>
                                      </p:to>
                                    </p:set>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2000" fill="hold"/>
                                        <p:tgtEl>
                                          <p:spTgt spid="43"/>
                                        </p:tgtEl>
                                        <p:attrNameLst>
                                          <p:attrName>ppt_x</p:attrName>
                                        </p:attrNameLst>
                                      </p:cBhvr>
                                      <p:tavLst>
                                        <p:tav tm="0">
                                          <p:val>
                                            <p:strVal val="#ppt_x"/>
                                          </p:val>
                                        </p:tav>
                                        <p:tav tm="100000">
                                          <p:val>
                                            <p:strVal val="#ppt_x"/>
                                          </p:val>
                                        </p:tav>
                                      </p:tavLst>
                                    </p:anim>
                                    <p:anim calcmode="lin" valueType="num">
                                      <p:cBhvr additive="base">
                                        <p:cTn id="13" dur="2000" fill="hold"/>
                                        <p:tgtEl>
                                          <p:spTgt spid="43"/>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10" presetClass="entr" presetSubtype="0" fill="hold" nodeType="afterEffect">
                                  <p:stCondLst>
                                    <p:cond delay="20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70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childTnLst>
                          </p:cTn>
                        </p:par>
                        <p:par>
                          <p:cTn id="30" fill="hold">
                            <p:stCondLst>
                              <p:cond delay="90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childTnLst>
                                </p:cTn>
                              </p:par>
                            </p:childTnLst>
                          </p:cTn>
                        </p:par>
                        <p:par>
                          <p:cTn id="34" fill="hold">
                            <p:stCondLst>
                              <p:cond delay="100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childTnLst>
                                </p:cTn>
                              </p:par>
                            </p:childTnLst>
                          </p:cTn>
                        </p:par>
                        <p:par>
                          <p:cTn id="38" fill="hold">
                            <p:stCondLst>
                              <p:cond delay="11000"/>
                            </p:stCondLst>
                            <p:childTnLst>
                              <p:par>
                                <p:cTn id="39" presetID="10" presetClass="entr" presetSubtype="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0DF65D13-B47F-4234-AC8D-A35926EA1A57}"/>
              </a:ext>
            </a:extLst>
          </p:cNvPr>
          <p:cNvPicPr>
            <a:picLocks noChangeAspect="1"/>
          </p:cNvPicPr>
          <p:nvPr/>
        </p:nvPicPr>
        <p:blipFill>
          <a:blip r:embed="rId3"/>
          <a:stretch>
            <a:fillRect/>
          </a:stretch>
        </p:blipFill>
        <p:spPr>
          <a:xfrm>
            <a:off x="3220465" y="2296471"/>
            <a:ext cx="3693808" cy="2600490"/>
          </a:xfrm>
          <a:prstGeom prst="rect">
            <a:avLst/>
          </a:prstGeom>
        </p:spPr>
      </p:pic>
      <p:pic>
        <p:nvPicPr>
          <p:cNvPr id="11" name="Picture 10"/>
          <p:cNvPicPr>
            <a:picLocks noChangeAspect="1"/>
          </p:cNvPicPr>
          <p:nvPr/>
        </p:nvPicPr>
        <p:blipFill rotWithShape="1">
          <a:blip r:embed="rId4"/>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9158"/>
            <a:ext cx="8153400" cy="1323439"/>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Constructing information boards</a:t>
            </a:r>
          </a:p>
        </p:txBody>
      </p:sp>
      <p:sp>
        <p:nvSpPr>
          <p:cNvPr id="98" name="TextBox 97">
            <a:extLst>
              <a:ext uri="{FF2B5EF4-FFF2-40B4-BE49-F238E27FC236}">
                <a16:creationId xmlns:a16="http://schemas.microsoft.com/office/drawing/2014/main" id="{67931366-4B94-487E-90F4-381BC441E25E}"/>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20</a:t>
            </a:r>
            <a:r>
              <a:rPr lang="en-GB" sz="3600" b="1" dirty="0">
                <a:solidFill>
                  <a:schemeClr val="bg1"/>
                </a:solidFill>
              </a:rPr>
              <a:t> mins</a:t>
            </a:r>
          </a:p>
        </p:txBody>
      </p:sp>
      <p:sp>
        <p:nvSpPr>
          <p:cNvPr id="100" name="TextBox 99">
            <a:extLst>
              <a:ext uri="{FF2B5EF4-FFF2-40B4-BE49-F238E27FC236}">
                <a16:creationId xmlns:a16="http://schemas.microsoft.com/office/drawing/2014/main" id="{9F5B0847-00FE-41D5-96C9-F07A445BA46F}"/>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19</a:t>
            </a:r>
            <a:r>
              <a:rPr lang="en-GB" sz="3600" b="1" dirty="0">
                <a:solidFill>
                  <a:schemeClr val="bg1"/>
                </a:solidFill>
              </a:rPr>
              <a:t> mins</a:t>
            </a:r>
          </a:p>
        </p:txBody>
      </p:sp>
      <p:sp>
        <p:nvSpPr>
          <p:cNvPr id="103" name="TextBox 102">
            <a:extLst>
              <a:ext uri="{FF2B5EF4-FFF2-40B4-BE49-F238E27FC236}">
                <a16:creationId xmlns:a16="http://schemas.microsoft.com/office/drawing/2014/main" id="{06CEDC18-D668-4C69-95A2-D15FCF06B224}"/>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18</a:t>
            </a:r>
            <a:r>
              <a:rPr lang="en-GB" sz="3600" b="1" dirty="0">
                <a:solidFill>
                  <a:schemeClr val="bg1"/>
                </a:solidFill>
              </a:rPr>
              <a:t> mins</a:t>
            </a:r>
          </a:p>
        </p:txBody>
      </p:sp>
      <p:sp>
        <p:nvSpPr>
          <p:cNvPr id="104" name="TextBox 103">
            <a:extLst>
              <a:ext uri="{FF2B5EF4-FFF2-40B4-BE49-F238E27FC236}">
                <a16:creationId xmlns:a16="http://schemas.microsoft.com/office/drawing/2014/main" id="{3C8F387B-A38F-48CF-9853-76B8ED3A620A}"/>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17</a:t>
            </a:r>
            <a:r>
              <a:rPr lang="en-GB" sz="3600" b="1" dirty="0">
                <a:solidFill>
                  <a:schemeClr val="bg1"/>
                </a:solidFill>
              </a:rPr>
              <a:t> mins</a:t>
            </a:r>
          </a:p>
        </p:txBody>
      </p:sp>
      <p:sp>
        <p:nvSpPr>
          <p:cNvPr id="105" name="TextBox 104">
            <a:extLst>
              <a:ext uri="{FF2B5EF4-FFF2-40B4-BE49-F238E27FC236}">
                <a16:creationId xmlns:a16="http://schemas.microsoft.com/office/drawing/2014/main" id="{82C065F4-4A64-4BF6-9963-57B98E0C9D28}"/>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16</a:t>
            </a:r>
            <a:r>
              <a:rPr lang="en-GB" sz="3600" b="1" dirty="0">
                <a:solidFill>
                  <a:schemeClr val="bg1"/>
                </a:solidFill>
              </a:rPr>
              <a:t> mins</a:t>
            </a:r>
          </a:p>
        </p:txBody>
      </p:sp>
      <p:sp>
        <p:nvSpPr>
          <p:cNvPr id="106" name="TextBox 105">
            <a:extLst>
              <a:ext uri="{FF2B5EF4-FFF2-40B4-BE49-F238E27FC236}">
                <a16:creationId xmlns:a16="http://schemas.microsoft.com/office/drawing/2014/main" id="{C1DD1351-643D-4950-A500-63661D970CA8}"/>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15</a:t>
            </a:r>
            <a:r>
              <a:rPr lang="en-GB" sz="3600" b="1" dirty="0">
                <a:solidFill>
                  <a:schemeClr val="bg1"/>
                </a:solidFill>
              </a:rPr>
              <a:t> mins</a:t>
            </a:r>
          </a:p>
        </p:txBody>
      </p:sp>
      <p:sp>
        <p:nvSpPr>
          <p:cNvPr id="107" name="TextBox 106">
            <a:extLst>
              <a:ext uri="{FF2B5EF4-FFF2-40B4-BE49-F238E27FC236}">
                <a16:creationId xmlns:a16="http://schemas.microsoft.com/office/drawing/2014/main" id="{29335FB1-1F7E-46A5-8A14-F40CE4FF9885}"/>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14</a:t>
            </a:r>
            <a:r>
              <a:rPr lang="en-GB" sz="3600" b="1" dirty="0">
                <a:solidFill>
                  <a:schemeClr val="bg1"/>
                </a:solidFill>
              </a:rPr>
              <a:t> mins</a:t>
            </a:r>
          </a:p>
        </p:txBody>
      </p:sp>
      <p:sp>
        <p:nvSpPr>
          <p:cNvPr id="108" name="TextBox 107">
            <a:extLst>
              <a:ext uri="{FF2B5EF4-FFF2-40B4-BE49-F238E27FC236}">
                <a16:creationId xmlns:a16="http://schemas.microsoft.com/office/drawing/2014/main" id="{908C8BB4-B2B5-483C-996A-73574C09EF3F}"/>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13</a:t>
            </a:r>
            <a:r>
              <a:rPr lang="en-GB" sz="3600" b="1" dirty="0">
                <a:solidFill>
                  <a:schemeClr val="bg1"/>
                </a:solidFill>
              </a:rPr>
              <a:t> mins</a:t>
            </a:r>
          </a:p>
        </p:txBody>
      </p:sp>
      <p:sp>
        <p:nvSpPr>
          <p:cNvPr id="109" name="TextBox 108">
            <a:extLst>
              <a:ext uri="{FF2B5EF4-FFF2-40B4-BE49-F238E27FC236}">
                <a16:creationId xmlns:a16="http://schemas.microsoft.com/office/drawing/2014/main" id="{1066FF56-B4FD-4B74-969A-E1F1F81040CD}"/>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12</a:t>
            </a:r>
            <a:r>
              <a:rPr lang="en-GB" sz="3600" b="1" dirty="0">
                <a:solidFill>
                  <a:schemeClr val="bg1"/>
                </a:solidFill>
              </a:rPr>
              <a:t> mins</a:t>
            </a:r>
          </a:p>
        </p:txBody>
      </p:sp>
      <p:sp>
        <p:nvSpPr>
          <p:cNvPr id="110" name="TextBox 109">
            <a:extLst>
              <a:ext uri="{FF2B5EF4-FFF2-40B4-BE49-F238E27FC236}">
                <a16:creationId xmlns:a16="http://schemas.microsoft.com/office/drawing/2014/main" id="{12C23641-E3BB-4D83-8E66-520E656D5B4C}"/>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11</a:t>
            </a:r>
            <a:r>
              <a:rPr lang="en-GB" sz="3600" b="1" dirty="0">
                <a:solidFill>
                  <a:schemeClr val="bg1"/>
                </a:solidFill>
              </a:rPr>
              <a:t> mins</a:t>
            </a:r>
          </a:p>
        </p:txBody>
      </p:sp>
      <p:sp>
        <p:nvSpPr>
          <p:cNvPr id="111" name="TextBox 110">
            <a:extLst>
              <a:ext uri="{FF2B5EF4-FFF2-40B4-BE49-F238E27FC236}">
                <a16:creationId xmlns:a16="http://schemas.microsoft.com/office/drawing/2014/main" id="{93302F8E-3433-44DC-BB4E-DE070F373BE2}"/>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10</a:t>
            </a:r>
            <a:r>
              <a:rPr lang="en-GB" sz="3600" b="1" dirty="0">
                <a:solidFill>
                  <a:schemeClr val="bg1"/>
                </a:solidFill>
              </a:rPr>
              <a:t> mins</a:t>
            </a:r>
          </a:p>
        </p:txBody>
      </p:sp>
      <p:sp>
        <p:nvSpPr>
          <p:cNvPr id="112" name="TextBox 111">
            <a:extLst>
              <a:ext uri="{FF2B5EF4-FFF2-40B4-BE49-F238E27FC236}">
                <a16:creationId xmlns:a16="http://schemas.microsoft.com/office/drawing/2014/main" id="{122ED70F-9E17-4457-9280-F1D8E4F7D58B}"/>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09</a:t>
            </a:r>
            <a:r>
              <a:rPr lang="en-GB" sz="3600" b="1" dirty="0">
                <a:solidFill>
                  <a:schemeClr val="bg1"/>
                </a:solidFill>
              </a:rPr>
              <a:t> mins</a:t>
            </a:r>
          </a:p>
        </p:txBody>
      </p:sp>
      <p:sp>
        <p:nvSpPr>
          <p:cNvPr id="113" name="TextBox 112">
            <a:extLst>
              <a:ext uri="{FF2B5EF4-FFF2-40B4-BE49-F238E27FC236}">
                <a16:creationId xmlns:a16="http://schemas.microsoft.com/office/drawing/2014/main" id="{20497C8B-5CC3-41FC-BCB8-ADF947681345}"/>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08</a:t>
            </a:r>
            <a:r>
              <a:rPr lang="en-GB" sz="3600" b="1" dirty="0">
                <a:solidFill>
                  <a:schemeClr val="bg1"/>
                </a:solidFill>
              </a:rPr>
              <a:t> mins</a:t>
            </a:r>
          </a:p>
        </p:txBody>
      </p:sp>
      <p:sp>
        <p:nvSpPr>
          <p:cNvPr id="114" name="TextBox 113">
            <a:extLst>
              <a:ext uri="{FF2B5EF4-FFF2-40B4-BE49-F238E27FC236}">
                <a16:creationId xmlns:a16="http://schemas.microsoft.com/office/drawing/2014/main" id="{790DD90A-55AE-4C6D-B27D-E3F67817F990}"/>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07</a:t>
            </a:r>
            <a:r>
              <a:rPr lang="en-GB" sz="3600" b="1" dirty="0">
                <a:solidFill>
                  <a:schemeClr val="bg1"/>
                </a:solidFill>
              </a:rPr>
              <a:t> mins</a:t>
            </a:r>
          </a:p>
        </p:txBody>
      </p:sp>
      <p:sp>
        <p:nvSpPr>
          <p:cNvPr id="115" name="TextBox 114">
            <a:extLst>
              <a:ext uri="{FF2B5EF4-FFF2-40B4-BE49-F238E27FC236}">
                <a16:creationId xmlns:a16="http://schemas.microsoft.com/office/drawing/2014/main" id="{B840A80B-09CC-4D31-819E-DAC10DD67495}"/>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06</a:t>
            </a:r>
            <a:r>
              <a:rPr lang="en-GB" sz="3600" b="1" dirty="0">
                <a:solidFill>
                  <a:schemeClr val="bg1"/>
                </a:solidFill>
              </a:rPr>
              <a:t> mins</a:t>
            </a:r>
          </a:p>
        </p:txBody>
      </p:sp>
      <p:sp>
        <p:nvSpPr>
          <p:cNvPr id="116" name="TextBox 115">
            <a:extLst>
              <a:ext uri="{FF2B5EF4-FFF2-40B4-BE49-F238E27FC236}">
                <a16:creationId xmlns:a16="http://schemas.microsoft.com/office/drawing/2014/main" id="{46E69F0B-3294-47DE-B42C-D90064D8E185}"/>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05</a:t>
            </a:r>
            <a:r>
              <a:rPr lang="en-GB" sz="3600" b="1" dirty="0">
                <a:solidFill>
                  <a:schemeClr val="bg1"/>
                </a:solidFill>
              </a:rPr>
              <a:t> mins</a:t>
            </a:r>
          </a:p>
        </p:txBody>
      </p:sp>
      <p:sp>
        <p:nvSpPr>
          <p:cNvPr id="117" name="TextBox 116">
            <a:extLst>
              <a:ext uri="{FF2B5EF4-FFF2-40B4-BE49-F238E27FC236}">
                <a16:creationId xmlns:a16="http://schemas.microsoft.com/office/drawing/2014/main" id="{88BD4F6E-184E-4327-A9FA-5433B5C06467}"/>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04</a:t>
            </a:r>
            <a:r>
              <a:rPr lang="en-GB" sz="3600" b="1" dirty="0">
                <a:solidFill>
                  <a:schemeClr val="bg1"/>
                </a:solidFill>
              </a:rPr>
              <a:t> mins</a:t>
            </a:r>
          </a:p>
        </p:txBody>
      </p:sp>
      <p:sp>
        <p:nvSpPr>
          <p:cNvPr id="118" name="TextBox 117">
            <a:extLst>
              <a:ext uri="{FF2B5EF4-FFF2-40B4-BE49-F238E27FC236}">
                <a16:creationId xmlns:a16="http://schemas.microsoft.com/office/drawing/2014/main" id="{7E92ADB6-91B8-4457-BA8F-3275E54E4716}"/>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03</a:t>
            </a:r>
            <a:r>
              <a:rPr lang="en-GB" sz="3600" b="1" dirty="0">
                <a:solidFill>
                  <a:schemeClr val="bg1"/>
                </a:solidFill>
              </a:rPr>
              <a:t> mins</a:t>
            </a:r>
          </a:p>
        </p:txBody>
      </p:sp>
      <p:sp>
        <p:nvSpPr>
          <p:cNvPr id="119" name="TextBox 118">
            <a:extLst>
              <a:ext uri="{FF2B5EF4-FFF2-40B4-BE49-F238E27FC236}">
                <a16:creationId xmlns:a16="http://schemas.microsoft.com/office/drawing/2014/main" id="{E5925C92-35C9-46C3-87F5-B25603879364}"/>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02</a:t>
            </a:r>
            <a:r>
              <a:rPr lang="en-GB" sz="3600" b="1" dirty="0">
                <a:solidFill>
                  <a:schemeClr val="bg1"/>
                </a:solidFill>
              </a:rPr>
              <a:t> mins</a:t>
            </a:r>
          </a:p>
        </p:txBody>
      </p:sp>
      <p:sp>
        <p:nvSpPr>
          <p:cNvPr id="120" name="TextBox 119">
            <a:extLst>
              <a:ext uri="{FF2B5EF4-FFF2-40B4-BE49-F238E27FC236}">
                <a16:creationId xmlns:a16="http://schemas.microsoft.com/office/drawing/2014/main" id="{5A8FDFB7-F001-47A0-8F66-D882A61E8048}"/>
              </a:ext>
            </a:extLst>
          </p:cNvPr>
          <p:cNvSpPr txBox="1"/>
          <p:nvPr/>
        </p:nvSpPr>
        <p:spPr>
          <a:xfrm>
            <a:off x="3366204" y="2665692"/>
            <a:ext cx="3402330" cy="1862048"/>
          </a:xfrm>
          <a:prstGeom prst="rect">
            <a:avLst/>
          </a:prstGeom>
          <a:solidFill>
            <a:srgbClr val="32599E"/>
          </a:solidFill>
        </p:spPr>
        <p:txBody>
          <a:bodyPr wrap="square" rtlCol="0">
            <a:spAutoFit/>
          </a:bodyPr>
          <a:lstStyle/>
          <a:p>
            <a:pPr algn="ctr"/>
            <a:r>
              <a:rPr lang="en-GB" sz="11500" b="1" dirty="0">
                <a:solidFill>
                  <a:schemeClr val="bg1"/>
                </a:solidFill>
              </a:rPr>
              <a:t>01</a:t>
            </a:r>
            <a:r>
              <a:rPr lang="en-GB" sz="3600" b="1" dirty="0">
                <a:solidFill>
                  <a:schemeClr val="bg1"/>
                </a:solidFill>
              </a:rPr>
              <a:t> mins</a:t>
            </a:r>
          </a:p>
        </p:txBody>
      </p:sp>
      <p:sp>
        <p:nvSpPr>
          <p:cNvPr id="121" name="TextBox 120">
            <a:extLst>
              <a:ext uri="{FF2B5EF4-FFF2-40B4-BE49-F238E27FC236}">
                <a16:creationId xmlns:a16="http://schemas.microsoft.com/office/drawing/2014/main" id="{69B4FD22-2750-42AA-AAD0-63C1738E7851}"/>
              </a:ext>
            </a:extLst>
          </p:cNvPr>
          <p:cNvSpPr txBox="1"/>
          <p:nvPr/>
        </p:nvSpPr>
        <p:spPr>
          <a:xfrm>
            <a:off x="3366204" y="2439580"/>
            <a:ext cx="3402330" cy="2316570"/>
          </a:xfrm>
          <a:prstGeom prst="rect">
            <a:avLst/>
          </a:prstGeom>
          <a:solidFill>
            <a:srgbClr val="8E0000"/>
          </a:solidFill>
        </p:spPr>
        <p:txBody>
          <a:bodyPr wrap="square" rtlCol="0" anchor="ctr" anchorCtr="0">
            <a:noAutofit/>
          </a:bodyPr>
          <a:lstStyle/>
          <a:p>
            <a:pPr algn="ctr"/>
            <a:r>
              <a:rPr lang="en-GB" sz="7200" b="1" dirty="0">
                <a:solidFill>
                  <a:schemeClr val="bg1"/>
                </a:solidFill>
              </a:rPr>
              <a:t>Time up</a:t>
            </a:r>
            <a:endParaRPr lang="en-GB" sz="2000" b="1" dirty="0">
              <a:solidFill>
                <a:schemeClr val="bg1"/>
              </a:solidFill>
            </a:endParaRPr>
          </a:p>
        </p:txBody>
      </p:sp>
      <p:grpSp>
        <p:nvGrpSpPr>
          <p:cNvPr id="95" name="Group 94">
            <a:extLst>
              <a:ext uri="{FF2B5EF4-FFF2-40B4-BE49-F238E27FC236}">
                <a16:creationId xmlns:a16="http://schemas.microsoft.com/office/drawing/2014/main" id="{D62670A2-CE7D-4169-9BBB-BB763057D67F}"/>
              </a:ext>
            </a:extLst>
          </p:cNvPr>
          <p:cNvGrpSpPr/>
          <p:nvPr/>
        </p:nvGrpSpPr>
        <p:grpSpPr>
          <a:xfrm>
            <a:off x="1070907" y="1086351"/>
            <a:ext cx="7607256" cy="5238357"/>
            <a:chOff x="1070907" y="1086351"/>
            <a:chExt cx="7607256" cy="5238357"/>
          </a:xfrm>
        </p:grpSpPr>
        <p:pic>
          <p:nvPicPr>
            <p:cNvPr id="6" name="Picture 5">
              <a:extLst>
                <a:ext uri="{FF2B5EF4-FFF2-40B4-BE49-F238E27FC236}">
                  <a16:creationId xmlns:a16="http://schemas.microsoft.com/office/drawing/2014/main" id="{5433939C-B22D-46C1-BB1F-73F4354446FC}"/>
                </a:ext>
              </a:extLst>
            </p:cNvPr>
            <p:cNvPicPr>
              <a:picLocks noChangeAspect="1"/>
            </p:cNvPicPr>
            <p:nvPr/>
          </p:nvPicPr>
          <p:blipFill>
            <a:blip r:embed="rId5"/>
            <a:stretch>
              <a:fillRect/>
            </a:stretch>
          </p:blipFill>
          <p:spPr>
            <a:xfrm>
              <a:off x="3703453" y="1086351"/>
              <a:ext cx="2448295" cy="811152"/>
            </a:xfrm>
            <a:prstGeom prst="rect">
              <a:avLst/>
            </a:prstGeom>
          </p:spPr>
        </p:pic>
        <p:pic>
          <p:nvPicPr>
            <p:cNvPr id="7" name="Picture 6">
              <a:extLst>
                <a:ext uri="{FF2B5EF4-FFF2-40B4-BE49-F238E27FC236}">
                  <a16:creationId xmlns:a16="http://schemas.microsoft.com/office/drawing/2014/main" id="{66EDD30B-AA8A-4F28-BBC2-E0E933AB5800}"/>
                </a:ext>
              </a:extLst>
            </p:cNvPr>
            <p:cNvPicPr>
              <a:picLocks noChangeAspect="1"/>
            </p:cNvPicPr>
            <p:nvPr/>
          </p:nvPicPr>
          <p:blipFill>
            <a:blip r:embed="rId6"/>
            <a:stretch>
              <a:fillRect/>
            </a:stretch>
          </p:blipFill>
          <p:spPr>
            <a:xfrm>
              <a:off x="7316899" y="3954825"/>
              <a:ext cx="1251351" cy="1666819"/>
            </a:xfrm>
            <a:prstGeom prst="rect">
              <a:avLst/>
            </a:prstGeom>
          </p:spPr>
        </p:pic>
        <p:pic>
          <p:nvPicPr>
            <p:cNvPr id="8" name="Picture 7">
              <a:extLst>
                <a:ext uri="{FF2B5EF4-FFF2-40B4-BE49-F238E27FC236}">
                  <a16:creationId xmlns:a16="http://schemas.microsoft.com/office/drawing/2014/main" id="{5C530E5E-E69A-4851-B1CE-DBD3F43DA918}"/>
                </a:ext>
              </a:extLst>
            </p:cNvPr>
            <p:cNvPicPr>
              <a:picLocks noChangeAspect="1"/>
            </p:cNvPicPr>
            <p:nvPr/>
          </p:nvPicPr>
          <p:blipFill>
            <a:blip r:embed="rId7"/>
            <a:stretch>
              <a:fillRect/>
            </a:stretch>
          </p:blipFill>
          <p:spPr>
            <a:xfrm>
              <a:off x="1070907" y="3954825"/>
              <a:ext cx="1943798" cy="1008994"/>
            </a:xfrm>
            <a:prstGeom prst="rect">
              <a:avLst/>
            </a:prstGeom>
          </p:spPr>
        </p:pic>
        <p:pic>
          <p:nvPicPr>
            <p:cNvPr id="12" name="Picture 11">
              <a:extLst>
                <a:ext uri="{FF2B5EF4-FFF2-40B4-BE49-F238E27FC236}">
                  <a16:creationId xmlns:a16="http://schemas.microsoft.com/office/drawing/2014/main" id="{C115F9D1-AE38-4D5C-A1EB-D9EDF4F0DF1C}"/>
                </a:ext>
              </a:extLst>
            </p:cNvPr>
            <p:cNvPicPr>
              <a:picLocks noChangeAspect="1"/>
            </p:cNvPicPr>
            <p:nvPr/>
          </p:nvPicPr>
          <p:blipFill>
            <a:blip r:embed="rId8"/>
            <a:stretch>
              <a:fillRect/>
            </a:stretch>
          </p:blipFill>
          <p:spPr>
            <a:xfrm>
              <a:off x="1246492" y="1777909"/>
              <a:ext cx="1592628" cy="1206836"/>
            </a:xfrm>
            <a:prstGeom prst="rect">
              <a:avLst/>
            </a:prstGeom>
          </p:spPr>
        </p:pic>
        <p:pic>
          <p:nvPicPr>
            <p:cNvPr id="13" name="Picture 12">
              <a:extLst>
                <a:ext uri="{FF2B5EF4-FFF2-40B4-BE49-F238E27FC236}">
                  <a16:creationId xmlns:a16="http://schemas.microsoft.com/office/drawing/2014/main" id="{10713507-C072-47AC-95DD-A9ADE49E17B0}"/>
                </a:ext>
              </a:extLst>
            </p:cNvPr>
            <p:cNvPicPr>
              <a:picLocks noChangeAspect="1"/>
            </p:cNvPicPr>
            <p:nvPr/>
          </p:nvPicPr>
          <p:blipFill>
            <a:blip r:embed="rId9"/>
            <a:stretch>
              <a:fillRect/>
            </a:stretch>
          </p:blipFill>
          <p:spPr>
            <a:xfrm>
              <a:off x="3874092" y="5295930"/>
              <a:ext cx="2107017" cy="1028778"/>
            </a:xfrm>
            <a:prstGeom prst="rect">
              <a:avLst/>
            </a:prstGeom>
          </p:spPr>
        </p:pic>
        <p:pic>
          <p:nvPicPr>
            <p:cNvPr id="14" name="Picture 13">
              <a:extLst>
                <a:ext uri="{FF2B5EF4-FFF2-40B4-BE49-F238E27FC236}">
                  <a16:creationId xmlns:a16="http://schemas.microsoft.com/office/drawing/2014/main" id="{4F78C1D8-98F0-4E52-8D40-EC2C52EE45B7}"/>
                </a:ext>
              </a:extLst>
            </p:cNvPr>
            <p:cNvPicPr>
              <a:picLocks noChangeAspect="1"/>
            </p:cNvPicPr>
            <p:nvPr/>
          </p:nvPicPr>
          <p:blipFill>
            <a:blip r:embed="rId10"/>
            <a:stretch>
              <a:fillRect/>
            </a:stretch>
          </p:blipFill>
          <p:spPr>
            <a:xfrm>
              <a:off x="7125103" y="1352549"/>
              <a:ext cx="1553060" cy="1632196"/>
            </a:xfrm>
            <a:prstGeom prst="rect">
              <a:avLst/>
            </a:prstGeom>
          </p:spPr>
        </p:pic>
        <p:cxnSp>
          <p:nvCxnSpPr>
            <p:cNvPr id="70" name="Straight Arrow Connector 69">
              <a:extLst>
                <a:ext uri="{FF2B5EF4-FFF2-40B4-BE49-F238E27FC236}">
                  <a16:creationId xmlns:a16="http://schemas.microsoft.com/office/drawing/2014/main" id="{4EFA72D2-CDD1-46DB-9A84-47A213829F71}"/>
                </a:ext>
              </a:extLst>
            </p:cNvPr>
            <p:cNvCxnSpPr>
              <a:stCxn id="6" idx="2"/>
            </p:cNvCxnSpPr>
            <p:nvPr/>
          </p:nvCxnSpPr>
          <p:spPr>
            <a:xfrm flipH="1">
              <a:off x="4151086" y="1897503"/>
              <a:ext cx="776515" cy="72958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59A8A97-1292-4ACF-ACE0-452DCDCE1618}"/>
                </a:ext>
              </a:extLst>
            </p:cNvPr>
            <p:cNvCxnSpPr>
              <a:cxnSpLocks/>
              <a:stCxn id="6" idx="2"/>
            </p:cNvCxnSpPr>
            <p:nvPr/>
          </p:nvCxnSpPr>
          <p:spPr>
            <a:xfrm>
              <a:off x="4927601" y="1897503"/>
              <a:ext cx="786694" cy="136821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D2E3ADE-FB4F-4F49-99AF-6AEE1A86EA38}"/>
                </a:ext>
              </a:extLst>
            </p:cNvPr>
            <p:cNvCxnSpPr>
              <a:cxnSpLocks/>
            </p:cNvCxnSpPr>
            <p:nvPr/>
          </p:nvCxnSpPr>
          <p:spPr>
            <a:xfrm flipH="1">
              <a:off x="5714295" y="2984745"/>
              <a:ext cx="1507842" cy="88851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BE905FE-1B0A-4625-A09D-62FF9666907D}"/>
                </a:ext>
              </a:extLst>
            </p:cNvPr>
            <p:cNvCxnSpPr>
              <a:cxnSpLocks/>
            </p:cNvCxnSpPr>
            <p:nvPr/>
          </p:nvCxnSpPr>
          <p:spPr>
            <a:xfrm>
              <a:off x="2809277" y="2903175"/>
              <a:ext cx="816537" cy="97008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E8748B6-1F49-490B-8775-BDB1354BAD78}"/>
                </a:ext>
              </a:extLst>
            </p:cNvPr>
            <p:cNvCxnSpPr>
              <a:cxnSpLocks/>
              <a:stCxn id="8" idx="3"/>
            </p:cNvCxnSpPr>
            <p:nvPr/>
          </p:nvCxnSpPr>
          <p:spPr>
            <a:xfrm>
              <a:off x="3014705" y="4459322"/>
              <a:ext cx="705871"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C4224D2-44E3-4DD4-A748-08AC6CD36D29}"/>
                </a:ext>
              </a:extLst>
            </p:cNvPr>
            <p:cNvCxnSpPr>
              <a:cxnSpLocks/>
              <a:stCxn id="7" idx="1"/>
            </p:cNvCxnSpPr>
            <p:nvPr/>
          </p:nvCxnSpPr>
          <p:spPr>
            <a:xfrm flipH="1" flipV="1">
              <a:off x="5088650" y="4380951"/>
              <a:ext cx="2228249" cy="40728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63B1471-BD86-4D48-BC4D-9B8EE36C357A}"/>
                </a:ext>
              </a:extLst>
            </p:cNvPr>
            <p:cNvCxnSpPr>
              <a:cxnSpLocks/>
              <a:stCxn id="13" idx="0"/>
            </p:cNvCxnSpPr>
            <p:nvPr/>
          </p:nvCxnSpPr>
          <p:spPr>
            <a:xfrm flipH="1" flipV="1">
              <a:off x="4382779" y="3691840"/>
              <a:ext cx="544822" cy="16040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9" name="Rectangle: Rounded Corners 98">
            <a:extLst>
              <a:ext uri="{FF2B5EF4-FFF2-40B4-BE49-F238E27FC236}">
                <a16:creationId xmlns:a16="http://schemas.microsoft.com/office/drawing/2014/main" id="{C760A2E1-822B-4394-AFEE-F61FD5624EA3}"/>
              </a:ext>
            </a:extLst>
          </p:cNvPr>
          <p:cNvSpPr/>
          <p:nvPr/>
        </p:nvSpPr>
        <p:spPr>
          <a:xfrm>
            <a:off x="1004916" y="5374301"/>
            <a:ext cx="1804361" cy="1028778"/>
          </a:xfrm>
          <a:prstGeom prst="roundRect">
            <a:avLst/>
          </a:prstGeom>
          <a:solidFill>
            <a:srgbClr val="8E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Start </a:t>
            </a:r>
          </a:p>
          <a:p>
            <a:pPr algn="ctr"/>
            <a:r>
              <a:rPr lang="en-GB" b="1" dirty="0"/>
              <a:t>20 minute </a:t>
            </a:r>
          </a:p>
          <a:p>
            <a:pPr algn="ctr"/>
            <a:r>
              <a:rPr lang="en-GB" b="1" dirty="0"/>
              <a:t>timer</a:t>
            </a:r>
          </a:p>
        </p:txBody>
      </p:sp>
    </p:spTree>
    <p:extLst>
      <p:ext uri="{BB962C8B-B14F-4D97-AF65-F5344CB8AC3E}">
        <p14:creationId xmlns:p14="http://schemas.microsoft.com/office/powerpoint/2010/main" val="2437331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par>
                          <p:cTn id="8" fill="hold">
                            <p:stCondLst>
                              <p:cond delay="1000"/>
                            </p:stCondLst>
                            <p:childTnLst>
                              <p:par>
                                <p:cTn id="9" presetID="10" presetClass="entr" presetSubtype="0" fill="hold" grpId="0" nodeType="afterEffect">
                                  <p:stCondLst>
                                    <p:cond delay="5900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1000"/>
                                        <p:tgtEl>
                                          <p:spTgt spid="100"/>
                                        </p:tgtEl>
                                      </p:cBhvr>
                                    </p:animEffect>
                                  </p:childTnLst>
                                </p:cTn>
                              </p:par>
                            </p:childTnLst>
                          </p:cTn>
                        </p:par>
                        <p:par>
                          <p:cTn id="12" fill="hold">
                            <p:stCondLst>
                              <p:cond delay="61000"/>
                            </p:stCondLst>
                            <p:childTnLst>
                              <p:par>
                                <p:cTn id="13" presetID="10" presetClass="entr" presetSubtype="0" fill="hold" grpId="0" nodeType="afterEffect">
                                  <p:stCondLst>
                                    <p:cond delay="5900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1000"/>
                                        <p:tgtEl>
                                          <p:spTgt spid="103"/>
                                        </p:tgtEl>
                                      </p:cBhvr>
                                    </p:animEffect>
                                  </p:childTnLst>
                                </p:cTn>
                              </p:par>
                            </p:childTnLst>
                          </p:cTn>
                        </p:par>
                        <p:par>
                          <p:cTn id="16" fill="hold">
                            <p:stCondLst>
                              <p:cond delay="121000"/>
                            </p:stCondLst>
                            <p:childTnLst>
                              <p:par>
                                <p:cTn id="17" presetID="10" presetClass="entr" presetSubtype="0" fill="hold" grpId="0" nodeType="afterEffect">
                                  <p:stCondLst>
                                    <p:cond delay="5900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childTnLst>
                                </p:cTn>
                              </p:par>
                            </p:childTnLst>
                          </p:cTn>
                        </p:par>
                        <p:par>
                          <p:cTn id="20" fill="hold">
                            <p:stCondLst>
                              <p:cond delay="181000"/>
                            </p:stCondLst>
                            <p:childTnLst>
                              <p:par>
                                <p:cTn id="21" presetID="10" presetClass="entr" presetSubtype="0" fill="hold" grpId="0" nodeType="afterEffect">
                                  <p:stCondLst>
                                    <p:cond delay="5900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childTnLst>
                                </p:cTn>
                              </p:par>
                            </p:childTnLst>
                          </p:cTn>
                        </p:par>
                        <p:par>
                          <p:cTn id="24" fill="hold">
                            <p:stCondLst>
                              <p:cond delay="241000"/>
                            </p:stCondLst>
                            <p:childTnLst>
                              <p:par>
                                <p:cTn id="25" presetID="10" presetClass="entr" presetSubtype="0" fill="hold" grpId="0" nodeType="afterEffect">
                                  <p:stCondLst>
                                    <p:cond delay="5900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childTnLst>
                                </p:cTn>
                              </p:par>
                            </p:childTnLst>
                          </p:cTn>
                        </p:par>
                        <p:par>
                          <p:cTn id="28" fill="hold">
                            <p:stCondLst>
                              <p:cond delay="301000"/>
                            </p:stCondLst>
                            <p:childTnLst>
                              <p:par>
                                <p:cTn id="29" presetID="10" presetClass="entr" presetSubtype="0" fill="hold" grpId="0" nodeType="afterEffect">
                                  <p:stCondLst>
                                    <p:cond delay="59000"/>
                                  </p:stCondLst>
                                  <p:childTnLst>
                                    <p:set>
                                      <p:cBhvr>
                                        <p:cTn id="30" dur="1" fill="hold">
                                          <p:stCondLst>
                                            <p:cond delay="0"/>
                                          </p:stCondLst>
                                        </p:cTn>
                                        <p:tgtEl>
                                          <p:spTgt spid="107"/>
                                        </p:tgtEl>
                                        <p:attrNameLst>
                                          <p:attrName>style.visibility</p:attrName>
                                        </p:attrNameLst>
                                      </p:cBhvr>
                                      <p:to>
                                        <p:strVal val="visible"/>
                                      </p:to>
                                    </p:set>
                                    <p:animEffect transition="in" filter="fade">
                                      <p:cBhvr>
                                        <p:cTn id="31" dur="1000"/>
                                        <p:tgtEl>
                                          <p:spTgt spid="107"/>
                                        </p:tgtEl>
                                      </p:cBhvr>
                                    </p:animEffect>
                                  </p:childTnLst>
                                </p:cTn>
                              </p:par>
                            </p:childTnLst>
                          </p:cTn>
                        </p:par>
                        <p:par>
                          <p:cTn id="32" fill="hold">
                            <p:stCondLst>
                              <p:cond delay="361000"/>
                            </p:stCondLst>
                            <p:childTnLst>
                              <p:par>
                                <p:cTn id="33" presetID="10" presetClass="entr" presetSubtype="0" fill="hold" grpId="0" nodeType="afterEffect">
                                  <p:stCondLst>
                                    <p:cond delay="59000"/>
                                  </p:stCondLst>
                                  <p:childTnLst>
                                    <p:set>
                                      <p:cBhvr>
                                        <p:cTn id="34" dur="1" fill="hold">
                                          <p:stCondLst>
                                            <p:cond delay="0"/>
                                          </p:stCondLst>
                                        </p:cTn>
                                        <p:tgtEl>
                                          <p:spTgt spid="108"/>
                                        </p:tgtEl>
                                        <p:attrNameLst>
                                          <p:attrName>style.visibility</p:attrName>
                                        </p:attrNameLst>
                                      </p:cBhvr>
                                      <p:to>
                                        <p:strVal val="visible"/>
                                      </p:to>
                                    </p:set>
                                    <p:animEffect transition="in" filter="fade">
                                      <p:cBhvr>
                                        <p:cTn id="35" dur="1000"/>
                                        <p:tgtEl>
                                          <p:spTgt spid="108"/>
                                        </p:tgtEl>
                                      </p:cBhvr>
                                    </p:animEffect>
                                  </p:childTnLst>
                                </p:cTn>
                              </p:par>
                            </p:childTnLst>
                          </p:cTn>
                        </p:par>
                        <p:par>
                          <p:cTn id="36" fill="hold">
                            <p:stCondLst>
                              <p:cond delay="421000"/>
                            </p:stCondLst>
                            <p:childTnLst>
                              <p:par>
                                <p:cTn id="37" presetID="10" presetClass="entr" presetSubtype="0" fill="hold" grpId="0" nodeType="afterEffect">
                                  <p:stCondLst>
                                    <p:cond delay="59000"/>
                                  </p:stCondLst>
                                  <p:childTnLst>
                                    <p:set>
                                      <p:cBhvr>
                                        <p:cTn id="38" dur="1" fill="hold">
                                          <p:stCondLst>
                                            <p:cond delay="0"/>
                                          </p:stCondLst>
                                        </p:cTn>
                                        <p:tgtEl>
                                          <p:spTgt spid="109"/>
                                        </p:tgtEl>
                                        <p:attrNameLst>
                                          <p:attrName>style.visibility</p:attrName>
                                        </p:attrNameLst>
                                      </p:cBhvr>
                                      <p:to>
                                        <p:strVal val="visible"/>
                                      </p:to>
                                    </p:set>
                                    <p:animEffect transition="in" filter="fade">
                                      <p:cBhvr>
                                        <p:cTn id="39" dur="1000"/>
                                        <p:tgtEl>
                                          <p:spTgt spid="109"/>
                                        </p:tgtEl>
                                      </p:cBhvr>
                                    </p:animEffect>
                                  </p:childTnLst>
                                </p:cTn>
                              </p:par>
                            </p:childTnLst>
                          </p:cTn>
                        </p:par>
                        <p:par>
                          <p:cTn id="40" fill="hold">
                            <p:stCondLst>
                              <p:cond delay="481000"/>
                            </p:stCondLst>
                            <p:childTnLst>
                              <p:par>
                                <p:cTn id="41" presetID="10" presetClass="entr" presetSubtype="0" fill="hold" grpId="0" nodeType="afterEffect">
                                  <p:stCondLst>
                                    <p:cond delay="5900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1000"/>
                                        <p:tgtEl>
                                          <p:spTgt spid="110"/>
                                        </p:tgtEl>
                                      </p:cBhvr>
                                    </p:animEffect>
                                  </p:childTnLst>
                                </p:cTn>
                              </p:par>
                            </p:childTnLst>
                          </p:cTn>
                        </p:par>
                        <p:par>
                          <p:cTn id="44" fill="hold">
                            <p:stCondLst>
                              <p:cond delay="541000"/>
                            </p:stCondLst>
                            <p:childTnLst>
                              <p:par>
                                <p:cTn id="45" presetID="10" presetClass="entr" presetSubtype="0" fill="hold" grpId="0" nodeType="afterEffect">
                                  <p:stCondLst>
                                    <p:cond delay="59000"/>
                                  </p:stCondLst>
                                  <p:childTnLst>
                                    <p:set>
                                      <p:cBhvr>
                                        <p:cTn id="46" dur="1" fill="hold">
                                          <p:stCondLst>
                                            <p:cond delay="0"/>
                                          </p:stCondLst>
                                        </p:cTn>
                                        <p:tgtEl>
                                          <p:spTgt spid="111"/>
                                        </p:tgtEl>
                                        <p:attrNameLst>
                                          <p:attrName>style.visibility</p:attrName>
                                        </p:attrNameLst>
                                      </p:cBhvr>
                                      <p:to>
                                        <p:strVal val="visible"/>
                                      </p:to>
                                    </p:set>
                                    <p:animEffect transition="in" filter="fade">
                                      <p:cBhvr>
                                        <p:cTn id="47" dur="1000"/>
                                        <p:tgtEl>
                                          <p:spTgt spid="111"/>
                                        </p:tgtEl>
                                      </p:cBhvr>
                                    </p:animEffect>
                                  </p:childTnLst>
                                </p:cTn>
                              </p:par>
                            </p:childTnLst>
                          </p:cTn>
                        </p:par>
                        <p:par>
                          <p:cTn id="48" fill="hold">
                            <p:stCondLst>
                              <p:cond delay="601000"/>
                            </p:stCondLst>
                            <p:childTnLst>
                              <p:par>
                                <p:cTn id="49" presetID="10" presetClass="entr" presetSubtype="0" fill="hold" grpId="0" nodeType="afterEffect">
                                  <p:stCondLst>
                                    <p:cond delay="5900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1000"/>
                                        <p:tgtEl>
                                          <p:spTgt spid="112"/>
                                        </p:tgtEl>
                                      </p:cBhvr>
                                    </p:animEffect>
                                  </p:childTnLst>
                                </p:cTn>
                              </p:par>
                            </p:childTnLst>
                          </p:cTn>
                        </p:par>
                        <p:par>
                          <p:cTn id="52" fill="hold">
                            <p:stCondLst>
                              <p:cond delay="661000"/>
                            </p:stCondLst>
                            <p:childTnLst>
                              <p:par>
                                <p:cTn id="53" presetID="10" presetClass="entr" presetSubtype="0" fill="hold" grpId="0" nodeType="afterEffect">
                                  <p:stCondLst>
                                    <p:cond delay="5900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1000"/>
                                        <p:tgtEl>
                                          <p:spTgt spid="113"/>
                                        </p:tgtEl>
                                      </p:cBhvr>
                                    </p:animEffect>
                                  </p:childTnLst>
                                </p:cTn>
                              </p:par>
                            </p:childTnLst>
                          </p:cTn>
                        </p:par>
                        <p:par>
                          <p:cTn id="56" fill="hold">
                            <p:stCondLst>
                              <p:cond delay="721000"/>
                            </p:stCondLst>
                            <p:childTnLst>
                              <p:par>
                                <p:cTn id="57" presetID="10" presetClass="entr" presetSubtype="0" fill="hold" grpId="0" nodeType="afterEffect">
                                  <p:stCondLst>
                                    <p:cond delay="59000"/>
                                  </p:stCondLst>
                                  <p:childTnLst>
                                    <p:set>
                                      <p:cBhvr>
                                        <p:cTn id="58" dur="1" fill="hold">
                                          <p:stCondLst>
                                            <p:cond delay="0"/>
                                          </p:stCondLst>
                                        </p:cTn>
                                        <p:tgtEl>
                                          <p:spTgt spid="114"/>
                                        </p:tgtEl>
                                        <p:attrNameLst>
                                          <p:attrName>style.visibility</p:attrName>
                                        </p:attrNameLst>
                                      </p:cBhvr>
                                      <p:to>
                                        <p:strVal val="visible"/>
                                      </p:to>
                                    </p:set>
                                    <p:animEffect transition="in" filter="fade">
                                      <p:cBhvr>
                                        <p:cTn id="59" dur="1000"/>
                                        <p:tgtEl>
                                          <p:spTgt spid="114"/>
                                        </p:tgtEl>
                                      </p:cBhvr>
                                    </p:animEffect>
                                  </p:childTnLst>
                                </p:cTn>
                              </p:par>
                            </p:childTnLst>
                          </p:cTn>
                        </p:par>
                        <p:par>
                          <p:cTn id="60" fill="hold">
                            <p:stCondLst>
                              <p:cond delay="781000"/>
                            </p:stCondLst>
                            <p:childTnLst>
                              <p:par>
                                <p:cTn id="61" presetID="10" presetClass="entr" presetSubtype="0" fill="hold" grpId="0" nodeType="afterEffect">
                                  <p:stCondLst>
                                    <p:cond delay="5900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1000"/>
                                        <p:tgtEl>
                                          <p:spTgt spid="115"/>
                                        </p:tgtEl>
                                      </p:cBhvr>
                                    </p:animEffect>
                                  </p:childTnLst>
                                </p:cTn>
                              </p:par>
                            </p:childTnLst>
                          </p:cTn>
                        </p:par>
                        <p:par>
                          <p:cTn id="64" fill="hold">
                            <p:stCondLst>
                              <p:cond delay="841000"/>
                            </p:stCondLst>
                            <p:childTnLst>
                              <p:par>
                                <p:cTn id="65" presetID="10" presetClass="entr" presetSubtype="0" fill="hold" grpId="0" nodeType="afterEffect">
                                  <p:stCondLst>
                                    <p:cond delay="59000"/>
                                  </p:stCondLst>
                                  <p:childTnLst>
                                    <p:set>
                                      <p:cBhvr>
                                        <p:cTn id="66" dur="1" fill="hold">
                                          <p:stCondLst>
                                            <p:cond delay="0"/>
                                          </p:stCondLst>
                                        </p:cTn>
                                        <p:tgtEl>
                                          <p:spTgt spid="116"/>
                                        </p:tgtEl>
                                        <p:attrNameLst>
                                          <p:attrName>style.visibility</p:attrName>
                                        </p:attrNameLst>
                                      </p:cBhvr>
                                      <p:to>
                                        <p:strVal val="visible"/>
                                      </p:to>
                                    </p:set>
                                    <p:animEffect transition="in" filter="fade">
                                      <p:cBhvr>
                                        <p:cTn id="67" dur="1000"/>
                                        <p:tgtEl>
                                          <p:spTgt spid="116"/>
                                        </p:tgtEl>
                                      </p:cBhvr>
                                    </p:animEffect>
                                  </p:childTnLst>
                                </p:cTn>
                              </p:par>
                            </p:childTnLst>
                          </p:cTn>
                        </p:par>
                        <p:par>
                          <p:cTn id="68" fill="hold">
                            <p:stCondLst>
                              <p:cond delay="901000"/>
                            </p:stCondLst>
                            <p:childTnLst>
                              <p:par>
                                <p:cTn id="69" presetID="10" presetClass="entr" presetSubtype="0" fill="hold" grpId="0" nodeType="afterEffect">
                                  <p:stCondLst>
                                    <p:cond delay="59000"/>
                                  </p:stCondLst>
                                  <p:childTnLst>
                                    <p:set>
                                      <p:cBhvr>
                                        <p:cTn id="70" dur="1" fill="hold">
                                          <p:stCondLst>
                                            <p:cond delay="0"/>
                                          </p:stCondLst>
                                        </p:cTn>
                                        <p:tgtEl>
                                          <p:spTgt spid="117"/>
                                        </p:tgtEl>
                                        <p:attrNameLst>
                                          <p:attrName>style.visibility</p:attrName>
                                        </p:attrNameLst>
                                      </p:cBhvr>
                                      <p:to>
                                        <p:strVal val="visible"/>
                                      </p:to>
                                    </p:set>
                                    <p:animEffect transition="in" filter="fade">
                                      <p:cBhvr>
                                        <p:cTn id="71" dur="1000"/>
                                        <p:tgtEl>
                                          <p:spTgt spid="117"/>
                                        </p:tgtEl>
                                      </p:cBhvr>
                                    </p:animEffect>
                                  </p:childTnLst>
                                </p:cTn>
                              </p:par>
                            </p:childTnLst>
                          </p:cTn>
                        </p:par>
                        <p:par>
                          <p:cTn id="72" fill="hold">
                            <p:stCondLst>
                              <p:cond delay="961000"/>
                            </p:stCondLst>
                            <p:childTnLst>
                              <p:par>
                                <p:cTn id="73" presetID="10" presetClass="entr" presetSubtype="0" fill="hold" grpId="0" nodeType="afterEffect">
                                  <p:stCondLst>
                                    <p:cond delay="59000"/>
                                  </p:stCondLst>
                                  <p:childTnLst>
                                    <p:set>
                                      <p:cBhvr>
                                        <p:cTn id="74" dur="1" fill="hold">
                                          <p:stCondLst>
                                            <p:cond delay="0"/>
                                          </p:stCondLst>
                                        </p:cTn>
                                        <p:tgtEl>
                                          <p:spTgt spid="118"/>
                                        </p:tgtEl>
                                        <p:attrNameLst>
                                          <p:attrName>style.visibility</p:attrName>
                                        </p:attrNameLst>
                                      </p:cBhvr>
                                      <p:to>
                                        <p:strVal val="visible"/>
                                      </p:to>
                                    </p:set>
                                    <p:animEffect transition="in" filter="fade">
                                      <p:cBhvr>
                                        <p:cTn id="75" dur="1000"/>
                                        <p:tgtEl>
                                          <p:spTgt spid="118"/>
                                        </p:tgtEl>
                                      </p:cBhvr>
                                    </p:animEffect>
                                  </p:childTnLst>
                                </p:cTn>
                              </p:par>
                            </p:childTnLst>
                          </p:cTn>
                        </p:par>
                        <p:par>
                          <p:cTn id="76" fill="hold">
                            <p:stCondLst>
                              <p:cond delay="1021000"/>
                            </p:stCondLst>
                            <p:childTnLst>
                              <p:par>
                                <p:cTn id="77" presetID="10" presetClass="entr" presetSubtype="0" fill="hold" grpId="0" nodeType="afterEffect">
                                  <p:stCondLst>
                                    <p:cond delay="59000"/>
                                  </p:stCondLst>
                                  <p:childTnLst>
                                    <p:set>
                                      <p:cBhvr>
                                        <p:cTn id="78" dur="1" fill="hold">
                                          <p:stCondLst>
                                            <p:cond delay="0"/>
                                          </p:stCondLst>
                                        </p:cTn>
                                        <p:tgtEl>
                                          <p:spTgt spid="119"/>
                                        </p:tgtEl>
                                        <p:attrNameLst>
                                          <p:attrName>style.visibility</p:attrName>
                                        </p:attrNameLst>
                                      </p:cBhvr>
                                      <p:to>
                                        <p:strVal val="visible"/>
                                      </p:to>
                                    </p:set>
                                    <p:animEffect transition="in" filter="fade">
                                      <p:cBhvr>
                                        <p:cTn id="79" dur="1000"/>
                                        <p:tgtEl>
                                          <p:spTgt spid="119"/>
                                        </p:tgtEl>
                                      </p:cBhvr>
                                    </p:animEffect>
                                  </p:childTnLst>
                                </p:cTn>
                              </p:par>
                            </p:childTnLst>
                          </p:cTn>
                        </p:par>
                        <p:par>
                          <p:cTn id="80" fill="hold">
                            <p:stCondLst>
                              <p:cond delay="1081000"/>
                            </p:stCondLst>
                            <p:childTnLst>
                              <p:par>
                                <p:cTn id="81" presetID="10" presetClass="entr" presetSubtype="0" fill="hold" grpId="0" nodeType="afterEffect">
                                  <p:stCondLst>
                                    <p:cond delay="59000"/>
                                  </p:stCondLst>
                                  <p:childTnLst>
                                    <p:set>
                                      <p:cBhvr>
                                        <p:cTn id="82" dur="1" fill="hold">
                                          <p:stCondLst>
                                            <p:cond delay="0"/>
                                          </p:stCondLst>
                                        </p:cTn>
                                        <p:tgtEl>
                                          <p:spTgt spid="120"/>
                                        </p:tgtEl>
                                        <p:attrNameLst>
                                          <p:attrName>style.visibility</p:attrName>
                                        </p:attrNameLst>
                                      </p:cBhvr>
                                      <p:to>
                                        <p:strVal val="visible"/>
                                      </p:to>
                                    </p:set>
                                    <p:animEffect transition="in" filter="fade">
                                      <p:cBhvr>
                                        <p:cTn id="83" dur="1000"/>
                                        <p:tgtEl>
                                          <p:spTgt spid="120"/>
                                        </p:tgtEl>
                                      </p:cBhvr>
                                    </p:animEffect>
                                  </p:childTnLst>
                                </p:cTn>
                              </p:par>
                            </p:childTnLst>
                          </p:cTn>
                        </p:par>
                        <p:par>
                          <p:cTn id="84" fill="hold">
                            <p:stCondLst>
                              <p:cond delay="1141000"/>
                            </p:stCondLst>
                            <p:childTnLst>
                              <p:par>
                                <p:cTn id="85" presetID="10" presetClass="entr" presetSubtype="0" fill="hold" grpId="0" nodeType="afterEffect">
                                  <p:stCondLst>
                                    <p:cond delay="59000"/>
                                  </p:stCondLst>
                                  <p:childTnLst>
                                    <p:set>
                                      <p:cBhvr>
                                        <p:cTn id="86" dur="1" fill="hold">
                                          <p:stCondLst>
                                            <p:cond delay="0"/>
                                          </p:stCondLst>
                                        </p:cTn>
                                        <p:tgtEl>
                                          <p:spTgt spid="121"/>
                                        </p:tgtEl>
                                        <p:attrNameLst>
                                          <p:attrName>style.visibility</p:attrName>
                                        </p:attrNameLst>
                                      </p:cBhvr>
                                      <p:to>
                                        <p:strVal val="visible"/>
                                      </p:to>
                                    </p:set>
                                    <p:animEffect transition="in" filter="fade">
                                      <p:cBhvr>
                                        <p:cTn id="87" dur="1000"/>
                                        <p:tgtEl>
                                          <p:spTgt spid="121"/>
                                        </p:tgtEl>
                                      </p:cBhvr>
                                    </p:animEffect>
                                  </p:childTnLst>
                                </p:cTn>
                              </p:par>
                            </p:childTnLst>
                          </p:cTn>
                        </p:par>
                      </p:childTnLst>
                    </p:cTn>
                  </p:par>
                </p:childTnLst>
              </p:cTn>
              <p:nextCondLst>
                <p:cond evt="onClick" delay="0">
                  <p:tgtEl>
                    <p:spTgt spid="99"/>
                  </p:tgtEl>
                </p:cond>
              </p:nextCondLst>
            </p:seq>
          </p:childTnLst>
        </p:cTn>
      </p:par>
    </p:tnLst>
    <p:bldLst>
      <p:bldP spid="98" grpId="0" animBg="1"/>
      <p:bldP spid="100"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9158"/>
            <a:ext cx="81534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A successful collaboration?</a:t>
            </a:r>
          </a:p>
        </p:txBody>
      </p:sp>
      <p:sp>
        <p:nvSpPr>
          <p:cNvPr id="35" name="TextBox 34">
            <a:extLst>
              <a:ext uri="{FF2B5EF4-FFF2-40B4-BE49-F238E27FC236}">
                <a16:creationId xmlns:a16="http://schemas.microsoft.com/office/drawing/2014/main" id="{B74A35C8-CC7E-44EF-8D19-0711E9E62E18}"/>
              </a:ext>
            </a:extLst>
          </p:cNvPr>
          <p:cNvSpPr txBox="1"/>
          <p:nvPr/>
        </p:nvSpPr>
        <p:spPr>
          <a:xfrm>
            <a:off x="977900" y="961283"/>
            <a:ext cx="7899400" cy="692818"/>
          </a:xfrm>
          <a:prstGeom prst="rect">
            <a:avLst/>
          </a:prstGeom>
          <a:noFill/>
        </p:spPr>
        <p:txBody>
          <a:bodyPr wrap="square" rtlCol="0">
            <a:spAutoFit/>
          </a:bodyPr>
          <a:lstStyle/>
          <a:p>
            <a:pPr algn="ctr">
              <a:lnSpc>
                <a:spcPct val="114000"/>
              </a:lnSpc>
              <a:spcAft>
                <a:spcPts val="1200"/>
              </a:spcAft>
            </a:pPr>
            <a:r>
              <a:rPr lang="en-GB" dirty="0">
                <a:latin typeface="Verdana" panose="020B0604030504040204" pitchFamily="34" charset="0"/>
                <a:ea typeface="Verdana" panose="020B0604030504040204" pitchFamily="34" charset="0"/>
              </a:rPr>
              <a:t>Based on your experience of producing the information boards, what do you think is necessary for a successful collaboration?</a:t>
            </a:r>
          </a:p>
        </p:txBody>
      </p:sp>
      <p:sp>
        <p:nvSpPr>
          <p:cNvPr id="39" name="TextBox 38">
            <a:extLst>
              <a:ext uri="{FF2B5EF4-FFF2-40B4-BE49-F238E27FC236}">
                <a16:creationId xmlns:a16="http://schemas.microsoft.com/office/drawing/2014/main" id="{0A009C85-42AD-4123-8EB7-FCC58F0DFBF6}"/>
              </a:ext>
            </a:extLst>
          </p:cNvPr>
          <p:cNvSpPr txBox="1"/>
          <p:nvPr/>
        </p:nvSpPr>
        <p:spPr>
          <a:xfrm>
            <a:off x="1581150" y="2216019"/>
            <a:ext cx="6692900" cy="692818"/>
          </a:xfrm>
          <a:prstGeom prst="rect">
            <a:avLst/>
          </a:prstGeom>
          <a:noFill/>
        </p:spPr>
        <p:txBody>
          <a:bodyPr wrap="square" rtlCol="0">
            <a:spAutoFit/>
          </a:bodyPr>
          <a:lstStyle/>
          <a:p>
            <a:pPr algn="ctr">
              <a:lnSpc>
                <a:spcPct val="114000"/>
              </a:lnSpc>
              <a:spcAft>
                <a:spcPts val="1200"/>
              </a:spcAft>
            </a:pPr>
            <a:r>
              <a:rPr lang="en-GB" dirty="0">
                <a:latin typeface="Verdana" panose="020B0604030504040204" pitchFamily="34" charset="0"/>
                <a:ea typeface="Verdana" panose="020B0604030504040204" pitchFamily="34" charset="0"/>
              </a:rPr>
              <a:t>Collect a set of ‘collaboration cards’ and add any additional factors that are relevant.</a:t>
            </a:r>
          </a:p>
        </p:txBody>
      </p:sp>
      <p:sp>
        <p:nvSpPr>
          <p:cNvPr id="40" name="TextBox 39">
            <a:extLst>
              <a:ext uri="{FF2B5EF4-FFF2-40B4-BE49-F238E27FC236}">
                <a16:creationId xmlns:a16="http://schemas.microsoft.com/office/drawing/2014/main" id="{55B4984A-5DB3-4DFC-AE17-9C456E32FAE9}"/>
              </a:ext>
            </a:extLst>
          </p:cNvPr>
          <p:cNvSpPr txBox="1"/>
          <p:nvPr/>
        </p:nvSpPr>
        <p:spPr>
          <a:xfrm>
            <a:off x="2743200" y="3470755"/>
            <a:ext cx="4368800" cy="692818"/>
          </a:xfrm>
          <a:prstGeom prst="rect">
            <a:avLst/>
          </a:prstGeom>
          <a:noFill/>
        </p:spPr>
        <p:txBody>
          <a:bodyPr wrap="square" rtlCol="0">
            <a:spAutoFit/>
          </a:bodyPr>
          <a:lstStyle/>
          <a:p>
            <a:pPr algn="ctr">
              <a:lnSpc>
                <a:spcPct val="114000"/>
              </a:lnSpc>
              <a:spcAft>
                <a:spcPts val="1200"/>
              </a:spcAft>
            </a:pPr>
            <a:r>
              <a:rPr lang="en-GB" dirty="0">
                <a:latin typeface="Verdana" panose="020B0604030504040204" pitchFamily="34" charset="0"/>
                <a:ea typeface="Verdana" panose="020B0604030504040204" pitchFamily="34" charset="0"/>
              </a:rPr>
              <a:t>Organise the cards into rank order (in any way that works).</a:t>
            </a:r>
          </a:p>
        </p:txBody>
      </p:sp>
      <p:grpSp>
        <p:nvGrpSpPr>
          <p:cNvPr id="64" name="Group 63">
            <a:extLst>
              <a:ext uri="{FF2B5EF4-FFF2-40B4-BE49-F238E27FC236}">
                <a16:creationId xmlns:a16="http://schemas.microsoft.com/office/drawing/2014/main" id="{DA863009-2AA9-4D17-B1A0-F1382CD11D7A}"/>
              </a:ext>
            </a:extLst>
          </p:cNvPr>
          <p:cNvGrpSpPr/>
          <p:nvPr/>
        </p:nvGrpSpPr>
        <p:grpSpPr>
          <a:xfrm>
            <a:off x="977900" y="4725491"/>
            <a:ext cx="7899400" cy="1862811"/>
            <a:chOff x="850900" y="4814391"/>
            <a:chExt cx="7899400" cy="1862811"/>
          </a:xfrm>
        </p:grpSpPr>
        <p:sp>
          <p:nvSpPr>
            <p:cNvPr id="41" name="TextBox 40">
              <a:extLst>
                <a:ext uri="{FF2B5EF4-FFF2-40B4-BE49-F238E27FC236}">
                  <a16:creationId xmlns:a16="http://schemas.microsoft.com/office/drawing/2014/main" id="{833A661F-5DC2-409C-B885-8984F71B0A89}"/>
                </a:ext>
              </a:extLst>
            </p:cNvPr>
            <p:cNvSpPr txBox="1"/>
            <p:nvPr/>
          </p:nvSpPr>
          <p:spPr>
            <a:xfrm>
              <a:off x="850900" y="4814391"/>
              <a:ext cx="7899400" cy="692818"/>
            </a:xfrm>
            <a:prstGeom prst="rect">
              <a:avLst/>
            </a:prstGeom>
            <a:noFill/>
          </p:spPr>
          <p:txBody>
            <a:bodyPr wrap="square" rtlCol="0">
              <a:spAutoFit/>
            </a:bodyPr>
            <a:lstStyle/>
            <a:p>
              <a:pPr algn="ctr">
                <a:lnSpc>
                  <a:spcPct val="114000"/>
                </a:lnSpc>
                <a:spcAft>
                  <a:spcPts val="1200"/>
                </a:spcAft>
              </a:pPr>
              <a:r>
                <a:rPr lang="en-GB" dirty="0">
                  <a:latin typeface="Verdana" panose="020B0604030504040204" pitchFamily="34" charset="0"/>
                  <a:ea typeface="Verdana" panose="020B0604030504040204" pitchFamily="34" charset="0"/>
                </a:rPr>
                <a:t>Award yourself two stars and a wish based on your contribution to the project.</a:t>
              </a:r>
            </a:p>
          </p:txBody>
        </p:sp>
        <p:pic>
          <p:nvPicPr>
            <p:cNvPr id="58" name="Picture 57">
              <a:extLst>
                <a:ext uri="{FF2B5EF4-FFF2-40B4-BE49-F238E27FC236}">
                  <a16:creationId xmlns:a16="http://schemas.microsoft.com/office/drawing/2014/main" id="{5F0942D6-364D-4D5E-AB16-5A26A8601DED}"/>
                </a:ext>
              </a:extLst>
            </p:cNvPr>
            <p:cNvPicPr>
              <a:picLocks noChangeAspect="1"/>
            </p:cNvPicPr>
            <p:nvPr/>
          </p:nvPicPr>
          <p:blipFill>
            <a:blip r:embed="rId4"/>
            <a:stretch>
              <a:fillRect/>
            </a:stretch>
          </p:blipFill>
          <p:spPr>
            <a:xfrm>
              <a:off x="6001662" y="4932333"/>
              <a:ext cx="1966675" cy="1744869"/>
            </a:xfrm>
            <a:prstGeom prst="rect">
              <a:avLst/>
            </a:prstGeom>
          </p:spPr>
        </p:pic>
        <p:grpSp>
          <p:nvGrpSpPr>
            <p:cNvPr id="63" name="Group 62">
              <a:extLst>
                <a:ext uri="{FF2B5EF4-FFF2-40B4-BE49-F238E27FC236}">
                  <a16:creationId xmlns:a16="http://schemas.microsoft.com/office/drawing/2014/main" id="{930461C0-1F9D-403E-9F6F-F320EFBEE01B}"/>
                </a:ext>
              </a:extLst>
            </p:cNvPr>
            <p:cNvGrpSpPr/>
            <p:nvPr/>
          </p:nvGrpSpPr>
          <p:grpSpPr>
            <a:xfrm>
              <a:off x="1793828" y="5259509"/>
              <a:ext cx="1898744" cy="1417693"/>
              <a:chOff x="1694117" y="5178178"/>
              <a:chExt cx="1898744" cy="1417693"/>
            </a:xfrm>
          </p:grpSpPr>
          <p:pic>
            <p:nvPicPr>
              <p:cNvPr id="61" name="Picture 60">
                <a:extLst>
                  <a:ext uri="{FF2B5EF4-FFF2-40B4-BE49-F238E27FC236}">
                    <a16:creationId xmlns:a16="http://schemas.microsoft.com/office/drawing/2014/main" id="{20F48991-0209-4AD7-8D40-32FC27BFB64B}"/>
                  </a:ext>
                </a:extLst>
              </p:cNvPr>
              <p:cNvPicPr>
                <a:picLocks noChangeAspect="1"/>
              </p:cNvPicPr>
              <p:nvPr/>
            </p:nvPicPr>
            <p:blipFill>
              <a:blip r:embed="rId5"/>
              <a:stretch>
                <a:fillRect/>
              </a:stretch>
            </p:blipFill>
            <p:spPr>
              <a:xfrm>
                <a:off x="1694117" y="5178178"/>
                <a:ext cx="1188784" cy="1253177"/>
              </a:xfrm>
              <a:prstGeom prst="rect">
                <a:avLst/>
              </a:prstGeom>
            </p:spPr>
          </p:pic>
          <p:pic>
            <p:nvPicPr>
              <p:cNvPr id="62" name="Picture 61">
                <a:extLst>
                  <a:ext uri="{FF2B5EF4-FFF2-40B4-BE49-F238E27FC236}">
                    <a16:creationId xmlns:a16="http://schemas.microsoft.com/office/drawing/2014/main" id="{75A7DA8D-5C08-4039-8091-D57A236FE402}"/>
                  </a:ext>
                </a:extLst>
              </p:cNvPr>
              <p:cNvPicPr>
                <a:picLocks noChangeAspect="1"/>
              </p:cNvPicPr>
              <p:nvPr/>
            </p:nvPicPr>
            <p:blipFill>
              <a:blip r:embed="rId5"/>
              <a:stretch>
                <a:fillRect/>
              </a:stretch>
            </p:blipFill>
            <p:spPr>
              <a:xfrm>
                <a:off x="2404077" y="5342694"/>
                <a:ext cx="1188784" cy="1253177"/>
              </a:xfrm>
              <a:prstGeom prst="rect">
                <a:avLst/>
              </a:prstGeom>
            </p:spPr>
          </p:pic>
        </p:grpSp>
      </p:grpSp>
    </p:spTree>
    <p:extLst>
      <p:ext uri="{BB962C8B-B14F-4D97-AF65-F5344CB8AC3E}">
        <p14:creationId xmlns:p14="http://schemas.microsoft.com/office/powerpoint/2010/main" val="5977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0900" y="-1"/>
            <a:ext cx="82931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Introduction</a:t>
            </a:r>
          </a:p>
        </p:txBody>
      </p:sp>
      <p:pic>
        <p:nvPicPr>
          <p:cNvPr id="20" name="Picture 19">
            <a:extLst>
              <a:ext uri="{FF2B5EF4-FFF2-40B4-BE49-F238E27FC236}">
                <a16:creationId xmlns:a16="http://schemas.microsoft.com/office/drawing/2014/main" id="{6891264D-BA40-4F8A-8E07-14856FAA1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0" y="801499"/>
            <a:ext cx="3901440" cy="5852160"/>
          </a:xfrm>
          <a:prstGeom prst="rect">
            <a:avLst/>
          </a:prstGeom>
        </p:spPr>
      </p:pic>
      <p:pic>
        <p:nvPicPr>
          <p:cNvPr id="14" name="Picture 13">
            <a:extLst>
              <a:ext uri="{FF2B5EF4-FFF2-40B4-BE49-F238E27FC236}">
                <a16:creationId xmlns:a16="http://schemas.microsoft.com/office/drawing/2014/main" id="{5FE28BB0-B818-4061-9C07-CE7569097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 y="0"/>
            <a:ext cx="8504662" cy="6865257"/>
          </a:xfrm>
          <a:prstGeom prst="rect">
            <a:avLst/>
          </a:prstGeom>
        </p:spPr>
      </p:pic>
      <p:pic>
        <p:nvPicPr>
          <p:cNvPr id="11" name="Picture 10"/>
          <p:cNvPicPr>
            <a:picLocks noChangeAspect="1"/>
          </p:cNvPicPr>
          <p:nvPr/>
        </p:nvPicPr>
        <p:blipFill rotWithShape="1">
          <a:blip r:embed="rId5"/>
          <a:srcRect l="17387" t="2576" b="2874"/>
          <a:stretch/>
        </p:blipFill>
        <p:spPr>
          <a:xfrm>
            <a:off x="0" y="0"/>
            <a:ext cx="735332" cy="6865257"/>
          </a:xfrm>
          <a:prstGeom prst="rect">
            <a:avLst/>
          </a:prstGeom>
        </p:spPr>
      </p:pic>
    </p:spTree>
    <p:extLst>
      <p:ext uri="{BB962C8B-B14F-4D97-AF65-F5344CB8AC3E}">
        <p14:creationId xmlns:p14="http://schemas.microsoft.com/office/powerpoint/2010/main" val="413072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0900" y="-1"/>
            <a:ext cx="82931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Introduction</a:t>
            </a:r>
          </a:p>
        </p:txBody>
      </p:sp>
      <p:pic>
        <p:nvPicPr>
          <p:cNvPr id="20" name="Picture 19">
            <a:extLst>
              <a:ext uri="{FF2B5EF4-FFF2-40B4-BE49-F238E27FC236}">
                <a16:creationId xmlns:a16="http://schemas.microsoft.com/office/drawing/2014/main" id="{6891264D-BA40-4F8A-8E07-14856FAA198A}"/>
              </a:ext>
            </a:extLst>
          </p:cNvPr>
          <p:cNvPicPr>
            <a:picLocks noChangeAspect="1"/>
          </p:cNvPicPr>
          <p:nvPr/>
        </p:nvPicPr>
        <p:blipFill rotWithShape="1">
          <a:blip r:embed="rId3">
            <a:extLst>
              <a:ext uri="{28A0092B-C50C-407E-A947-70E740481C1C}">
                <a14:useLocalDpi xmlns:a14="http://schemas.microsoft.com/office/drawing/2010/main" val="0"/>
              </a:ext>
            </a:extLst>
          </a:blip>
          <a:srcRect r="-977" b="15635"/>
          <a:stretch/>
        </p:blipFill>
        <p:spPr>
          <a:xfrm>
            <a:off x="622301" y="0"/>
            <a:ext cx="8620578" cy="6858000"/>
          </a:xfrm>
          <a:prstGeom prst="rect">
            <a:avLst/>
          </a:prstGeom>
        </p:spPr>
      </p:pic>
      <p:pic>
        <p:nvPicPr>
          <p:cNvPr id="11" name="Picture 10"/>
          <p:cNvPicPr>
            <a:picLocks noChangeAspect="1"/>
          </p:cNvPicPr>
          <p:nvPr/>
        </p:nvPicPr>
        <p:blipFill rotWithShape="1">
          <a:blip r:embed="rId4"/>
          <a:srcRect l="17387" t="2576" b="2874"/>
          <a:stretch/>
        </p:blipFill>
        <p:spPr>
          <a:xfrm>
            <a:off x="0" y="0"/>
            <a:ext cx="735332" cy="6865257"/>
          </a:xfrm>
          <a:prstGeom prst="rect">
            <a:avLst/>
          </a:prstGeom>
        </p:spPr>
      </p:pic>
    </p:spTree>
    <p:extLst>
      <p:ext uri="{BB962C8B-B14F-4D97-AF65-F5344CB8AC3E}">
        <p14:creationId xmlns:p14="http://schemas.microsoft.com/office/powerpoint/2010/main" val="147583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A6DE8-2182-41AE-9C9B-6558FD38A188}"/>
              </a:ext>
            </a:extLst>
          </p:cNvPr>
          <p:cNvPicPr>
            <a:picLocks noChangeAspect="1"/>
          </p:cNvPicPr>
          <p:nvPr/>
        </p:nvPicPr>
        <p:blipFill>
          <a:blip r:embed="rId3"/>
          <a:stretch>
            <a:fillRect/>
          </a:stretch>
        </p:blipFill>
        <p:spPr>
          <a:xfrm>
            <a:off x="635001" y="7257"/>
            <a:ext cx="8509000" cy="6858000"/>
          </a:xfrm>
          <a:prstGeom prst="rect">
            <a:avLst/>
          </a:prstGeom>
        </p:spPr>
      </p:pic>
      <p:pic>
        <p:nvPicPr>
          <p:cNvPr id="11" name="Picture 10"/>
          <p:cNvPicPr>
            <a:picLocks noChangeAspect="1"/>
          </p:cNvPicPr>
          <p:nvPr/>
        </p:nvPicPr>
        <p:blipFill rotWithShape="1">
          <a:blip r:embed="rId4"/>
          <a:srcRect l="17387" t="2576" b="2874"/>
          <a:stretch/>
        </p:blipFill>
        <p:spPr>
          <a:xfrm>
            <a:off x="0" y="0"/>
            <a:ext cx="735332" cy="6865257"/>
          </a:xfrm>
          <a:prstGeom prst="rect">
            <a:avLst/>
          </a:prstGeom>
        </p:spPr>
      </p:pic>
    </p:spTree>
    <p:extLst>
      <p:ext uri="{BB962C8B-B14F-4D97-AF65-F5344CB8AC3E}">
        <p14:creationId xmlns:p14="http://schemas.microsoft.com/office/powerpoint/2010/main" val="358688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2189F-82C5-41FD-BAA9-1FB2701DCF9E}"/>
              </a:ext>
            </a:extLst>
          </p:cNvPr>
          <p:cNvPicPr>
            <a:picLocks noChangeAspect="1"/>
          </p:cNvPicPr>
          <p:nvPr/>
        </p:nvPicPr>
        <p:blipFill>
          <a:blip r:embed="rId3"/>
          <a:stretch>
            <a:fillRect/>
          </a:stretch>
        </p:blipFill>
        <p:spPr>
          <a:xfrm>
            <a:off x="622301" y="0"/>
            <a:ext cx="8521700" cy="6858000"/>
          </a:xfrm>
          <a:prstGeom prst="rect">
            <a:avLst/>
          </a:prstGeom>
        </p:spPr>
      </p:pic>
      <p:pic>
        <p:nvPicPr>
          <p:cNvPr id="11" name="Picture 10"/>
          <p:cNvPicPr>
            <a:picLocks noChangeAspect="1"/>
          </p:cNvPicPr>
          <p:nvPr/>
        </p:nvPicPr>
        <p:blipFill rotWithShape="1">
          <a:blip r:embed="rId4"/>
          <a:srcRect l="17387" t="2576" b="2874"/>
          <a:stretch/>
        </p:blipFill>
        <p:spPr>
          <a:xfrm>
            <a:off x="0" y="0"/>
            <a:ext cx="735332" cy="6865257"/>
          </a:xfrm>
          <a:prstGeom prst="rect">
            <a:avLst/>
          </a:prstGeom>
        </p:spPr>
      </p:pic>
    </p:spTree>
    <p:extLst>
      <p:ext uri="{BB962C8B-B14F-4D97-AF65-F5344CB8AC3E}">
        <p14:creationId xmlns:p14="http://schemas.microsoft.com/office/powerpoint/2010/main" val="99228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2" name="Rectangle 1">
            <a:hlinkClick r:id="rId4"/>
            <a:extLst>
              <a:ext uri="{FF2B5EF4-FFF2-40B4-BE49-F238E27FC236}">
                <a16:creationId xmlns:a16="http://schemas.microsoft.com/office/drawing/2014/main" id="{4CB11363-B7B1-4BB6-8541-D9148ED8659E}"/>
              </a:ext>
            </a:extLst>
          </p:cNvPr>
          <p:cNvSpPr/>
          <p:nvPr/>
        </p:nvSpPr>
        <p:spPr>
          <a:xfrm>
            <a:off x="1866900" y="1397000"/>
            <a:ext cx="6045200" cy="4064000"/>
          </a:xfrm>
          <a:prstGeom prst="rect">
            <a:avLst/>
          </a:prstGeom>
          <a:solidFill>
            <a:schemeClr val="bg1">
              <a:lumMod val="95000"/>
            </a:schemeClr>
          </a:solidFill>
          <a:scene3d>
            <a:camera prst="orthographicFront"/>
            <a:lightRig rig="threePt" dir="t"/>
          </a:scene3d>
          <a:sp3d>
            <a:bevelT/>
          </a:sp3d>
        </p:spPr>
        <p:txBody>
          <a:bodyPr anchor="ctr" anchorCtr="0">
            <a:noAutofit/>
          </a:bodyPr>
          <a:lstStyle/>
          <a:p>
            <a:pPr algn="ctr"/>
            <a:r>
              <a:rPr lang="en-GB" sz="4400" b="1" dirty="0">
                <a:latin typeface="Verdana" panose="020B0604030504040204" pitchFamily="34" charset="0"/>
                <a:ea typeface="Verdana" panose="020B0604030504040204" pitchFamily="34" charset="0"/>
              </a:rPr>
              <a:t>A day in Pompeii</a:t>
            </a:r>
          </a:p>
          <a:p>
            <a:pPr algn="ctr"/>
            <a:endParaRPr lang="en-GB" dirty="0">
              <a:latin typeface="Verdana" panose="020B0604030504040204" pitchFamily="34" charset="0"/>
              <a:ea typeface="Verdana" panose="020B0604030504040204" pitchFamily="34" charset="0"/>
            </a:endParaRPr>
          </a:p>
          <a:p>
            <a:pPr algn="ctr"/>
            <a:r>
              <a:rPr lang="en-GB" dirty="0">
                <a:latin typeface="Verdana" panose="020B0604030504040204" pitchFamily="34" charset="0"/>
                <a:ea typeface="Verdana" panose="020B0604030504040204" pitchFamily="34" charset="0"/>
              </a:rPr>
              <a:t>An animation of the 79CE eruption of Vesuvius</a:t>
            </a:r>
          </a:p>
          <a:p>
            <a:pPr algn="ct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r>
              <a:rPr lang="en-GB" sz="1200" i="1" dirty="0">
                <a:latin typeface="Verdana" panose="020B0604030504040204" pitchFamily="34" charset="0"/>
                <a:ea typeface="Verdana" panose="020B0604030504040204" pitchFamily="34" charset="0"/>
              </a:rPr>
              <a:t>8 minutes 39</a:t>
            </a:r>
          </a:p>
        </p:txBody>
      </p:sp>
    </p:spTree>
    <p:extLst>
      <p:ext uri="{BB962C8B-B14F-4D97-AF65-F5344CB8AC3E}">
        <p14:creationId xmlns:p14="http://schemas.microsoft.com/office/powerpoint/2010/main" val="93074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216A6E-FE43-4513-ABD4-6F32230D7FDD}"/>
              </a:ext>
            </a:extLst>
          </p:cNvPr>
          <p:cNvSpPr/>
          <p:nvPr/>
        </p:nvSpPr>
        <p:spPr>
          <a:xfrm>
            <a:off x="850900" y="2489200"/>
            <a:ext cx="5054600" cy="2578100"/>
          </a:xfrm>
          <a:prstGeom prst="roundRect">
            <a:avLst>
              <a:gd name="adj" fmla="val 6271"/>
            </a:avLst>
          </a:prstGeom>
          <a:solidFill>
            <a:schemeClr val="bg1">
              <a:lumMod val="85000"/>
            </a:schemeClr>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1"/>
            <a:ext cx="82931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Project task</a:t>
            </a:r>
          </a:p>
        </p:txBody>
      </p:sp>
      <p:sp>
        <p:nvSpPr>
          <p:cNvPr id="9" name="TextBox 8">
            <a:extLst>
              <a:ext uri="{FF2B5EF4-FFF2-40B4-BE49-F238E27FC236}">
                <a16:creationId xmlns:a16="http://schemas.microsoft.com/office/drawing/2014/main" id="{EF7A48FD-394E-49DF-B073-1A43150C710A}"/>
              </a:ext>
            </a:extLst>
          </p:cNvPr>
          <p:cNvSpPr txBox="1"/>
          <p:nvPr/>
        </p:nvSpPr>
        <p:spPr>
          <a:xfrm>
            <a:off x="850900" y="1001712"/>
            <a:ext cx="5054600" cy="5250796"/>
          </a:xfrm>
          <a:prstGeom prst="rect">
            <a:avLst/>
          </a:prstGeom>
          <a:noFill/>
        </p:spPr>
        <p:txBody>
          <a:bodyPr wrap="square" rtlCol="0">
            <a:spAutoFit/>
          </a:bodyPr>
          <a:lstStyle/>
          <a:p>
            <a:pPr marL="266700" indent="-266700">
              <a:spcAft>
                <a:spcPts val="1200"/>
              </a:spcAft>
            </a:pPr>
            <a:r>
              <a:rPr lang="en-GB" dirty="0">
                <a:latin typeface="Verdana" panose="020B0604030504040204" pitchFamily="34" charset="0"/>
                <a:ea typeface="Verdana" panose="020B0604030504040204" pitchFamily="34" charset="0"/>
              </a:rPr>
              <a:t>As a class:</a:t>
            </a:r>
          </a:p>
          <a:p>
            <a:pPr marL="266700" indent="-266700">
              <a:spcAft>
                <a:spcPts val="2400"/>
              </a:spcAft>
              <a:buFont typeface="Arial" panose="020B0604020202020204" pitchFamily="34" charset="0"/>
              <a:buChar char="•"/>
            </a:pPr>
            <a:r>
              <a:rPr lang="en-GB" dirty="0">
                <a:latin typeface="Verdana" panose="020B0604030504040204" pitchFamily="34" charset="0"/>
                <a:ea typeface="Verdana" panose="020B0604030504040204" pitchFamily="34" charset="0"/>
              </a:rPr>
              <a:t>Curate a small ‘exhibition’ to explain conservation techniques used in Herculaneum and Pompeii. </a:t>
            </a:r>
          </a:p>
          <a:p>
            <a:pPr algn="ctr">
              <a:lnSpc>
                <a:spcPct val="114000"/>
              </a:lnSpc>
              <a:spcAft>
                <a:spcPts val="600"/>
              </a:spcAft>
            </a:pPr>
            <a:r>
              <a:rPr lang="en-GB" sz="1600" dirty="0">
                <a:latin typeface="Verdana" panose="020B0604030504040204" pitchFamily="34" charset="0"/>
                <a:ea typeface="Verdana" panose="020B0604030504040204" pitchFamily="34" charset="0"/>
              </a:rPr>
              <a:t>The exhibition should interest the general public. </a:t>
            </a:r>
          </a:p>
          <a:p>
            <a:pPr algn="ctr">
              <a:lnSpc>
                <a:spcPct val="114000"/>
              </a:lnSpc>
              <a:spcAft>
                <a:spcPts val="600"/>
              </a:spcAft>
            </a:pPr>
            <a:r>
              <a:rPr lang="en-GB" sz="1600" dirty="0">
                <a:latin typeface="Verdana" panose="020B0604030504040204" pitchFamily="34" charset="0"/>
                <a:ea typeface="Verdana" panose="020B0604030504040204" pitchFamily="34" charset="0"/>
              </a:rPr>
              <a:t>Its purpose is to extend their knowledge and understanding of the conservation work being undertaken. </a:t>
            </a:r>
          </a:p>
          <a:p>
            <a:pPr algn="ctr">
              <a:spcAft>
                <a:spcPts val="2400"/>
              </a:spcAft>
            </a:pPr>
            <a:r>
              <a:rPr lang="en-GB" sz="1600" dirty="0">
                <a:latin typeface="Verdana" panose="020B0604030504040204" pitchFamily="34" charset="0"/>
                <a:ea typeface="Verdana" panose="020B0604030504040204" pitchFamily="34" charset="0"/>
              </a:rPr>
              <a:t>It should include examples of cutting edge techniques and highlight the importance of this work.</a:t>
            </a:r>
          </a:p>
          <a:p>
            <a:pPr marL="266700" indent="-266700">
              <a:spcAft>
                <a:spcPts val="1200"/>
              </a:spcAft>
              <a:buFont typeface="Arial" panose="020B0604020202020204" pitchFamily="34" charset="0"/>
              <a:buChar char="•"/>
            </a:pPr>
            <a:r>
              <a:rPr lang="en-GB" dirty="0">
                <a:latin typeface="Verdana" panose="020B0604030504040204" pitchFamily="34" charset="0"/>
                <a:ea typeface="Verdana" panose="020B0604030504040204" pitchFamily="34" charset="0"/>
              </a:rPr>
              <a:t>Produce a set of information boards for the exhibition.</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5D992464-88A9-4C50-BE0D-9A4696BB4F68}"/>
              </a:ext>
            </a:extLst>
          </p:cNvPr>
          <p:cNvPicPr>
            <a:picLocks noChangeAspect="1"/>
          </p:cNvPicPr>
          <p:nvPr/>
        </p:nvPicPr>
        <p:blipFill>
          <a:blip r:embed="rId4"/>
          <a:stretch>
            <a:fillRect/>
          </a:stretch>
        </p:blipFill>
        <p:spPr>
          <a:xfrm>
            <a:off x="6299198" y="285386"/>
            <a:ext cx="1993565" cy="2792210"/>
          </a:xfrm>
          <a:prstGeom prst="rect">
            <a:avLst/>
          </a:prstGeom>
        </p:spPr>
      </p:pic>
      <p:pic>
        <p:nvPicPr>
          <p:cNvPr id="3" name="Picture 2">
            <a:extLst>
              <a:ext uri="{FF2B5EF4-FFF2-40B4-BE49-F238E27FC236}">
                <a16:creationId xmlns:a16="http://schemas.microsoft.com/office/drawing/2014/main" id="{D66128B8-5B37-4650-91B2-602E309A59E3}"/>
              </a:ext>
            </a:extLst>
          </p:cNvPr>
          <p:cNvPicPr>
            <a:picLocks noChangeAspect="1"/>
          </p:cNvPicPr>
          <p:nvPr/>
        </p:nvPicPr>
        <p:blipFill>
          <a:blip r:embed="rId5"/>
          <a:stretch>
            <a:fillRect/>
          </a:stretch>
        </p:blipFill>
        <p:spPr>
          <a:xfrm>
            <a:off x="6299198" y="3418083"/>
            <a:ext cx="1993565" cy="3151905"/>
          </a:xfrm>
          <a:prstGeom prst="rect">
            <a:avLst/>
          </a:prstGeom>
        </p:spPr>
      </p:pic>
    </p:spTree>
    <p:extLst>
      <p:ext uri="{BB962C8B-B14F-4D97-AF65-F5344CB8AC3E}">
        <p14:creationId xmlns:p14="http://schemas.microsoft.com/office/powerpoint/2010/main" val="2382504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850900" y="-1"/>
            <a:ext cx="8293100" cy="707886"/>
          </a:xfrm>
          <a:prstGeom prst="rect">
            <a:avLst/>
          </a:prstGeom>
          <a:noFill/>
        </p:spPr>
        <p:txBody>
          <a:bodyPr wrap="square" rtlCol="0">
            <a:spAutoFit/>
          </a:bodyPr>
          <a:lstStyle/>
          <a:p>
            <a:r>
              <a:rPr lang="en-GB" sz="4000" b="1" dirty="0">
                <a:latin typeface="Verdana" panose="020B0604030504040204" pitchFamily="34" charset="0"/>
                <a:ea typeface="Verdana" panose="020B0604030504040204" pitchFamily="34" charset="0"/>
              </a:rPr>
              <a:t>Research task</a:t>
            </a:r>
          </a:p>
        </p:txBody>
      </p:sp>
      <p:sp>
        <p:nvSpPr>
          <p:cNvPr id="9" name="TextBox 8">
            <a:extLst>
              <a:ext uri="{FF2B5EF4-FFF2-40B4-BE49-F238E27FC236}">
                <a16:creationId xmlns:a16="http://schemas.microsoft.com/office/drawing/2014/main" id="{EF7A48FD-394E-49DF-B073-1A43150C710A}"/>
              </a:ext>
            </a:extLst>
          </p:cNvPr>
          <p:cNvSpPr txBox="1"/>
          <p:nvPr/>
        </p:nvSpPr>
        <p:spPr>
          <a:xfrm>
            <a:off x="850900" y="3344296"/>
            <a:ext cx="5054600" cy="2693045"/>
          </a:xfrm>
          <a:prstGeom prst="rect">
            <a:avLst/>
          </a:prstGeom>
          <a:noFill/>
        </p:spPr>
        <p:txBody>
          <a:bodyPr wrap="square" rtlCol="0">
            <a:spAutoFit/>
          </a:bodyPr>
          <a:lstStyle/>
          <a:p>
            <a:pPr marL="266700" indent="-266700">
              <a:spcAft>
                <a:spcPts val="1200"/>
              </a:spcAft>
            </a:pPr>
            <a:r>
              <a:rPr lang="en-GB" dirty="0">
                <a:latin typeface="Verdana" panose="020B0604030504040204" pitchFamily="34" charset="0"/>
                <a:ea typeface="Verdana" panose="020B0604030504040204" pitchFamily="34" charset="0"/>
              </a:rPr>
              <a:t>Individually:</a:t>
            </a:r>
          </a:p>
          <a:p>
            <a:pPr marL="285750" indent="-285750">
              <a:spcAft>
                <a:spcPts val="1200"/>
              </a:spcAft>
              <a:buFont typeface="Arial" panose="020B0604020202020204" pitchFamily="34" charset="0"/>
              <a:buChar char="•"/>
            </a:pPr>
            <a:r>
              <a:rPr lang="en-GB" dirty="0">
                <a:latin typeface="Verdana" panose="020B0604030504040204" pitchFamily="34" charset="0"/>
                <a:ea typeface="Verdana" panose="020B0604030504040204" pitchFamily="34" charset="0"/>
              </a:rPr>
              <a:t>Search for and watch an appropriate video about Herculaneum of Pompeii.</a:t>
            </a:r>
          </a:p>
          <a:p>
            <a:pPr marL="285750" indent="-285750">
              <a:spcAft>
                <a:spcPts val="600"/>
              </a:spcAft>
              <a:buFont typeface="Arial" panose="020B0604020202020204" pitchFamily="34" charset="0"/>
              <a:buChar char="•"/>
            </a:pPr>
            <a:r>
              <a:rPr lang="en-GB" dirty="0">
                <a:latin typeface="Verdana" panose="020B0604030504040204" pitchFamily="34" charset="0"/>
                <a:ea typeface="Verdana" panose="020B0604030504040204" pitchFamily="34" charset="0"/>
              </a:rPr>
              <a:t>Complete a research document to summarise your findings and thoughts about the documentary. </a:t>
            </a:r>
          </a:p>
          <a:p>
            <a:pPr marL="266700" indent="-266700">
              <a:spcAft>
                <a:spcPts val="1200"/>
              </a:spcAft>
            </a:pPr>
            <a:r>
              <a:rPr lang="en-GB" dirty="0">
                <a:latin typeface="Verdana" panose="020B0604030504040204" pitchFamily="34" charset="0"/>
                <a:ea typeface="Verdana" panose="020B0604030504040204" pitchFamily="34" charset="0"/>
              </a:rPr>
              <a:t>	Importantly, identify any ideas for information boards for the exhibition.</a:t>
            </a:r>
          </a:p>
        </p:txBody>
      </p:sp>
      <p:sp>
        <p:nvSpPr>
          <p:cNvPr id="10" name="TextBox 9">
            <a:extLst>
              <a:ext uri="{FF2B5EF4-FFF2-40B4-BE49-F238E27FC236}">
                <a16:creationId xmlns:a16="http://schemas.microsoft.com/office/drawing/2014/main" id="{69DDDC0D-508D-4A07-8E34-67A3748458FA}"/>
              </a:ext>
            </a:extLst>
          </p:cNvPr>
          <p:cNvSpPr txBox="1"/>
          <p:nvPr/>
        </p:nvSpPr>
        <p:spPr>
          <a:xfrm>
            <a:off x="850900" y="986323"/>
            <a:ext cx="5054600" cy="2062103"/>
          </a:xfrm>
          <a:prstGeom prst="rect">
            <a:avLst/>
          </a:prstGeom>
          <a:noFill/>
        </p:spPr>
        <p:txBody>
          <a:bodyPr wrap="square" rtlCol="0">
            <a:spAutoFit/>
          </a:bodyPr>
          <a:lstStyle/>
          <a:p>
            <a:pPr marL="266700" indent="-266700">
              <a:spcAft>
                <a:spcPts val="1200"/>
              </a:spcAft>
            </a:pPr>
            <a:r>
              <a:rPr lang="en-GB" dirty="0">
                <a:latin typeface="Verdana" panose="020B0604030504040204" pitchFamily="34" charset="0"/>
                <a:ea typeface="Verdana" panose="020B0604030504040204" pitchFamily="34" charset="0"/>
              </a:rPr>
              <a:t>In teams:</a:t>
            </a:r>
          </a:p>
          <a:p>
            <a:pPr marL="285750" indent="-285750">
              <a:spcAft>
                <a:spcPts val="1200"/>
              </a:spcAft>
              <a:buFont typeface="Arial" panose="020B0604020202020204" pitchFamily="34" charset="0"/>
              <a:buChar char="•"/>
            </a:pPr>
            <a:r>
              <a:rPr lang="en-GB" dirty="0">
                <a:latin typeface="Verdana" panose="020B0604030504040204" pitchFamily="34" charset="0"/>
                <a:ea typeface="Verdana" panose="020B0604030504040204" pitchFamily="34" charset="0"/>
              </a:rPr>
              <a:t>In order to research ideas for the exhibition, identify the types of online video that could be useful.</a:t>
            </a:r>
          </a:p>
          <a:p>
            <a:pPr marL="285750" indent="-285750">
              <a:spcAft>
                <a:spcPts val="1200"/>
              </a:spcAft>
              <a:buFont typeface="Arial" panose="020B0604020202020204" pitchFamily="34" charset="0"/>
              <a:buChar char="•"/>
            </a:pPr>
            <a:r>
              <a:rPr lang="en-GB" dirty="0">
                <a:latin typeface="Verdana" panose="020B0604030504040204" pitchFamily="34" charset="0"/>
                <a:ea typeface="Verdana" panose="020B0604030504040204" pitchFamily="34" charset="0"/>
              </a:rPr>
              <a:t>Decide what each member of the team should look for.</a:t>
            </a:r>
          </a:p>
        </p:txBody>
      </p:sp>
      <p:pic>
        <p:nvPicPr>
          <p:cNvPr id="8" name="Picture 7">
            <a:extLst>
              <a:ext uri="{FF2B5EF4-FFF2-40B4-BE49-F238E27FC236}">
                <a16:creationId xmlns:a16="http://schemas.microsoft.com/office/drawing/2014/main" id="{A6232F97-A3E8-4D6A-B0DA-C99AAC500547}"/>
              </a:ext>
            </a:extLst>
          </p:cNvPr>
          <p:cNvPicPr>
            <a:picLocks noChangeAspect="1"/>
          </p:cNvPicPr>
          <p:nvPr/>
        </p:nvPicPr>
        <p:blipFill>
          <a:blip r:embed="rId4"/>
          <a:stretch>
            <a:fillRect/>
          </a:stretch>
        </p:blipFill>
        <p:spPr>
          <a:xfrm>
            <a:off x="6299198" y="285386"/>
            <a:ext cx="1993565" cy="2792210"/>
          </a:xfrm>
          <a:prstGeom prst="rect">
            <a:avLst/>
          </a:prstGeom>
        </p:spPr>
      </p:pic>
      <p:pic>
        <p:nvPicPr>
          <p:cNvPr id="12" name="Picture 11">
            <a:extLst>
              <a:ext uri="{FF2B5EF4-FFF2-40B4-BE49-F238E27FC236}">
                <a16:creationId xmlns:a16="http://schemas.microsoft.com/office/drawing/2014/main" id="{25945B2D-D06D-46D3-96BB-E80C8D14BC49}"/>
              </a:ext>
            </a:extLst>
          </p:cNvPr>
          <p:cNvPicPr>
            <a:picLocks noChangeAspect="1"/>
          </p:cNvPicPr>
          <p:nvPr/>
        </p:nvPicPr>
        <p:blipFill>
          <a:blip r:embed="rId5"/>
          <a:stretch>
            <a:fillRect/>
          </a:stretch>
        </p:blipFill>
        <p:spPr>
          <a:xfrm>
            <a:off x="6299198" y="3418083"/>
            <a:ext cx="1993565" cy="3151905"/>
          </a:xfrm>
          <a:prstGeom prst="rect">
            <a:avLst/>
          </a:prstGeom>
        </p:spPr>
      </p:pic>
    </p:spTree>
    <p:extLst>
      <p:ext uri="{BB962C8B-B14F-4D97-AF65-F5344CB8AC3E}">
        <p14:creationId xmlns:p14="http://schemas.microsoft.com/office/powerpoint/2010/main" val="1359001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03F7E2-8BB1-4A86-8F72-291A7B0D1A4C}"/>
              </a:ext>
            </a:extLst>
          </p:cNvPr>
          <p:cNvPicPr>
            <a:picLocks noChangeAspect="1"/>
          </p:cNvPicPr>
          <p:nvPr/>
        </p:nvPicPr>
        <p:blipFill>
          <a:blip r:embed="rId3"/>
          <a:stretch>
            <a:fillRect/>
          </a:stretch>
        </p:blipFill>
        <p:spPr>
          <a:xfrm>
            <a:off x="5296038" y="957387"/>
            <a:ext cx="3304318" cy="1877731"/>
          </a:xfrm>
          <a:prstGeom prst="rect">
            <a:avLst/>
          </a:prstGeom>
        </p:spPr>
      </p:pic>
      <p:pic>
        <p:nvPicPr>
          <p:cNvPr id="11" name="Picture 10"/>
          <p:cNvPicPr>
            <a:picLocks noChangeAspect="1"/>
          </p:cNvPicPr>
          <p:nvPr/>
        </p:nvPicPr>
        <p:blipFill rotWithShape="1">
          <a:blip r:embed="rId4"/>
          <a:srcRect l="17387" t="2576" b="2874"/>
          <a:stretch/>
        </p:blipFill>
        <p:spPr>
          <a:xfrm>
            <a:off x="0" y="0"/>
            <a:ext cx="735332" cy="6865257"/>
          </a:xfrm>
          <a:prstGeom prst="rect">
            <a:avLst/>
          </a:prstGeom>
        </p:spPr>
      </p:pic>
      <p:sp>
        <p:nvSpPr>
          <p:cNvPr id="5" name="TextBox 4">
            <a:extLst>
              <a:ext uri="{FF2B5EF4-FFF2-40B4-BE49-F238E27FC236}">
                <a16:creationId xmlns:a16="http://schemas.microsoft.com/office/drawing/2014/main" id="{A22DA1F0-6C75-4174-8E55-734A4067F927}"/>
              </a:ext>
            </a:extLst>
          </p:cNvPr>
          <p:cNvSpPr txBox="1"/>
          <p:nvPr/>
        </p:nvSpPr>
        <p:spPr>
          <a:xfrm>
            <a:off x="726895" y="150578"/>
            <a:ext cx="8293100" cy="523220"/>
          </a:xfrm>
          <a:prstGeom prst="rect">
            <a:avLst/>
          </a:prstGeom>
          <a:noFill/>
        </p:spPr>
        <p:txBody>
          <a:bodyPr wrap="square" rtlCol="0">
            <a:spAutoFit/>
          </a:bodyPr>
          <a:lstStyle/>
          <a:p>
            <a:r>
              <a:rPr lang="en-GB" sz="2800" b="1" dirty="0">
                <a:latin typeface="Verdana" panose="020B0604030504040204" pitchFamily="34" charset="0"/>
                <a:ea typeface="Verdana" panose="020B0604030504040204" pitchFamily="34" charset="0"/>
              </a:rPr>
              <a:t>Conservation &amp; investigation techniques</a:t>
            </a:r>
          </a:p>
        </p:txBody>
      </p:sp>
      <p:grpSp>
        <p:nvGrpSpPr>
          <p:cNvPr id="8" name="Group 7">
            <a:extLst>
              <a:ext uri="{FF2B5EF4-FFF2-40B4-BE49-F238E27FC236}">
                <a16:creationId xmlns:a16="http://schemas.microsoft.com/office/drawing/2014/main" id="{BA28B2BC-2756-45E9-A00C-774428B58C7F}"/>
              </a:ext>
            </a:extLst>
          </p:cNvPr>
          <p:cNvGrpSpPr/>
          <p:nvPr/>
        </p:nvGrpSpPr>
        <p:grpSpPr>
          <a:xfrm>
            <a:off x="1347609" y="1297315"/>
            <a:ext cx="1701673" cy="2055803"/>
            <a:chOff x="1347609" y="1297315"/>
            <a:chExt cx="1701673" cy="2055803"/>
          </a:xfrm>
        </p:grpSpPr>
        <p:pic>
          <p:nvPicPr>
            <p:cNvPr id="2" name="Picture 1">
              <a:extLst>
                <a:ext uri="{FF2B5EF4-FFF2-40B4-BE49-F238E27FC236}">
                  <a16:creationId xmlns:a16="http://schemas.microsoft.com/office/drawing/2014/main" id="{E79739FE-E2C8-435C-84EC-12905570039C}"/>
                </a:ext>
              </a:extLst>
            </p:cNvPr>
            <p:cNvPicPr>
              <a:picLocks noChangeAspect="1"/>
            </p:cNvPicPr>
            <p:nvPr/>
          </p:nvPicPr>
          <p:blipFill>
            <a:blip r:embed="rId5"/>
            <a:stretch>
              <a:fillRect/>
            </a:stretch>
          </p:blipFill>
          <p:spPr>
            <a:xfrm>
              <a:off x="1347609" y="1297315"/>
              <a:ext cx="1701673" cy="1717249"/>
            </a:xfrm>
            <a:prstGeom prst="rect">
              <a:avLst/>
            </a:prstGeom>
          </p:spPr>
        </p:pic>
        <p:sp>
          <p:nvSpPr>
            <p:cNvPr id="21" name="TextBox 20">
              <a:extLst>
                <a:ext uri="{FF2B5EF4-FFF2-40B4-BE49-F238E27FC236}">
                  <a16:creationId xmlns:a16="http://schemas.microsoft.com/office/drawing/2014/main" id="{A6724EC4-E357-463A-B2BF-4B758C7C2989}"/>
                </a:ext>
              </a:extLst>
            </p:cNvPr>
            <p:cNvSpPr txBox="1"/>
            <p:nvPr/>
          </p:nvSpPr>
          <p:spPr>
            <a:xfrm>
              <a:off x="1347609" y="3014564"/>
              <a:ext cx="1701673"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Mosaics</a:t>
              </a:r>
            </a:p>
          </p:txBody>
        </p:sp>
      </p:grpSp>
      <p:grpSp>
        <p:nvGrpSpPr>
          <p:cNvPr id="7" name="Group 6">
            <a:extLst>
              <a:ext uri="{FF2B5EF4-FFF2-40B4-BE49-F238E27FC236}">
                <a16:creationId xmlns:a16="http://schemas.microsoft.com/office/drawing/2014/main" id="{6F81259E-4D18-462F-9518-69ADA0ECF6DC}"/>
              </a:ext>
            </a:extLst>
          </p:cNvPr>
          <p:cNvGrpSpPr/>
          <p:nvPr/>
        </p:nvGrpSpPr>
        <p:grpSpPr>
          <a:xfrm>
            <a:off x="6802405" y="3847613"/>
            <a:ext cx="1694015" cy="2443390"/>
            <a:chOff x="6802405" y="3847613"/>
            <a:chExt cx="1694015" cy="2443390"/>
          </a:xfrm>
        </p:grpSpPr>
        <p:pic>
          <p:nvPicPr>
            <p:cNvPr id="3" name="Picture 2">
              <a:hlinkClick r:id="rId6"/>
              <a:extLst>
                <a:ext uri="{FF2B5EF4-FFF2-40B4-BE49-F238E27FC236}">
                  <a16:creationId xmlns:a16="http://schemas.microsoft.com/office/drawing/2014/main" id="{7CD46F09-2AE8-4B87-AF2F-407C344EEAA6}"/>
                </a:ext>
              </a:extLst>
            </p:cNvPr>
            <p:cNvPicPr>
              <a:picLocks noChangeAspect="1"/>
            </p:cNvPicPr>
            <p:nvPr/>
          </p:nvPicPr>
          <p:blipFill>
            <a:blip r:embed="rId7"/>
            <a:stretch>
              <a:fillRect/>
            </a:stretch>
          </p:blipFill>
          <p:spPr>
            <a:xfrm>
              <a:off x="6802405" y="3847613"/>
              <a:ext cx="1694015" cy="1867651"/>
            </a:xfrm>
            <a:prstGeom prst="rect">
              <a:avLst/>
            </a:prstGeom>
            <a:scene3d>
              <a:camera prst="orthographicFront"/>
              <a:lightRig rig="threePt" dir="t"/>
            </a:scene3d>
            <a:sp3d>
              <a:bevelT w="38100" h="38100"/>
            </a:sp3d>
          </p:spPr>
        </p:pic>
        <p:sp>
          <p:nvSpPr>
            <p:cNvPr id="28" name="TextBox 27">
              <a:extLst>
                <a:ext uri="{FF2B5EF4-FFF2-40B4-BE49-F238E27FC236}">
                  <a16:creationId xmlns:a16="http://schemas.microsoft.com/office/drawing/2014/main" id="{0F808CB4-78C4-47FB-A1C5-3D82AA85BC3A}"/>
                </a:ext>
              </a:extLst>
            </p:cNvPr>
            <p:cNvSpPr txBox="1"/>
            <p:nvPr/>
          </p:nvSpPr>
          <p:spPr>
            <a:xfrm>
              <a:off x="6802405" y="5706228"/>
              <a:ext cx="1694015" cy="584775"/>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Wall paintings</a:t>
              </a:r>
            </a:p>
          </p:txBody>
        </p:sp>
      </p:grpSp>
      <p:grpSp>
        <p:nvGrpSpPr>
          <p:cNvPr id="10" name="Group 9">
            <a:extLst>
              <a:ext uri="{FF2B5EF4-FFF2-40B4-BE49-F238E27FC236}">
                <a16:creationId xmlns:a16="http://schemas.microsoft.com/office/drawing/2014/main" id="{51449FF0-4B05-4F77-B8D3-82B4E79217F0}"/>
              </a:ext>
            </a:extLst>
          </p:cNvPr>
          <p:cNvGrpSpPr/>
          <p:nvPr/>
        </p:nvGrpSpPr>
        <p:grpSpPr>
          <a:xfrm>
            <a:off x="5290672" y="982495"/>
            <a:ext cx="3250979" cy="1803345"/>
            <a:chOff x="5290672" y="982495"/>
            <a:chExt cx="3250979" cy="1803345"/>
          </a:xfrm>
        </p:grpSpPr>
        <p:grpSp>
          <p:nvGrpSpPr>
            <p:cNvPr id="18" name="Group 17">
              <a:extLst>
                <a:ext uri="{FF2B5EF4-FFF2-40B4-BE49-F238E27FC236}">
                  <a16:creationId xmlns:a16="http://schemas.microsoft.com/office/drawing/2014/main" id="{863DCFD8-1666-4B23-BDDC-AFBF87D143D2}"/>
                </a:ext>
              </a:extLst>
            </p:cNvPr>
            <p:cNvGrpSpPr/>
            <p:nvPr/>
          </p:nvGrpSpPr>
          <p:grpSpPr>
            <a:xfrm>
              <a:off x="6697611" y="1094200"/>
              <a:ext cx="1844040" cy="1691640"/>
              <a:chOff x="4837032" y="4258105"/>
              <a:chExt cx="1844040" cy="1691640"/>
            </a:xfrm>
          </p:grpSpPr>
          <p:sp>
            <p:nvSpPr>
              <p:cNvPr id="16" name="Freeform: Shape 15">
                <a:extLst>
                  <a:ext uri="{FF2B5EF4-FFF2-40B4-BE49-F238E27FC236}">
                    <a16:creationId xmlns:a16="http://schemas.microsoft.com/office/drawing/2014/main" id="{BFD26D2D-ED50-4B24-81EA-4045CEA77545}"/>
                  </a:ext>
                </a:extLst>
              </p:cNvPr>
              <p:cNvSpPr/>
              <p:nvPr/>
            </p:nvSpPr>
            <p:spPr>
              <a:xfrm>
                <a:off x="4837032" y="4258105"/>
                <a:ext cx="1844040" cy="1691640"/>
              </a:xfrm>
              <a:custGeom>
                <a:avLst/>
                <a:gdLst>
                  <a:gd name="connsiteX0" fmla="*/ 0 w 1844040"/>
                  <a:gd name="connsiteY0" fmla="*/ 1691640 h 1691640"/>
                  <a:gd name="connsiteX1" fmla="*/ 906780 w 1844040"/>
                  <a:gd name="connsiteY1" fmla="*/ 0 h 1691640"/>
                  <a:gd name="connsiteX2" fmla="*/ 1844040 w 1844040"/>
                  <a:gd name="connsiteY2" fmla="*/ 1668780 h 1691640"/>
                  <a:gd name="connsiteX3" fmla="*/ 0 w 1844040"/>
                  <a:gd name="connsiteY3" fmla="*/ 1691640 h 1691640"/>
                </a:gdLst>
                <a:ahLst/>
                <a:cxnLst>
                  <a:cxn ang="0">
                    <a:pos x="connsiteX0" y="connsiteY0"/>
                  </a:cxn>
                  <a:cxn ang="0">
                    <a:pos x="connsiteX1" y="connsiteY1"/>
                  </a:cxn>
                  <a:cxn ang="0">
                    <a:pos x="connsiteX2" y="connsiteY2"/>
                  </a:cxn>
                  <a:cxn ang="0">
                    <a:pos x="connsiteX3" y="connsiteY3"/>
                  </a:cxn>
                </a:cxnLst>
                <a:rect l="l" t="t" r="r" b="b"/>
                <a:pathLst>
                  <a:path w="1844040" h="1691640">
                    <a:moveTo>
                      <a:pt x="0" y="1691640"/>
                    </a:moveTo>
                    <a:lnTo>
                      <a:pt x="906780" y="0"/>
                    </a:lnTo>
                    <a:lnTo>
                      <a:pt x="1844040" y="1668780"/>
                    </a:lnTo>
                    <a:lnTo>
                      <a:pt x="0" y="1691640"/>
                    </a:lnTo>
                    <a:close/>
                  </a:path>
                </a:pathLst>
              </a:custGeom>
              <a:solidFill>
                <a:srgbClr val="F8E708"/>
              </a:solidFill>
              <a:ln w="1079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ar: 12 Points 19">
                <a:extLst>
                  <a:ext uri="{FF2B5EF4-FFF2-40B4-BE49-F238E27FC236}">
                    <a16:creationId xmlns:a16="http://schemas.microsoft.com/office/drawing/2014/main" id="{CB0EE7DD-B53E-4A04-AD2D-6C1DA5E8623F}"/>
                  </a:ext>
                </a:extLst>
              </p:cNvPr>
              <p:cNvSpPr/>
              <p:nvPr/>
            </p:nvSpPr>
            <p:spPr>
              <a:xfrm>
                <a:off x="5327052" y="4957937"/>
                <a:ext cx="864000" cy="864000"/>
              </a:xfrm>
              <a:prstGeom prst="star12">
                <a:avLst>
                  <a:gd name="adj" fmla="val 24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2B05766-349A-436D-9C7B-4CA2B03FAE93}"/>
                  </a:ext>
                </a:extLst>
              </p:cNvPr>
              <p:cNvSpPr/>
              <p:nvPr/>
            </p:nvSpPr>
            <p:spPr>
              <a:xfrm>
                <a:off x="5597052" y="5227937"/>
                <a:ext cx="324000" cy="324000"/>
              </a:xfrm>
              <a:prstGeom prst="ellipse">
                <a:avLst/>
              </a:prstGeom>
              <a:solidFill>
                <a:schemeClr val="tx1"/>
              </a:solidFill>
              <a:ln w="34925">
                <a:solidFill>
                  <a:srgbClr val="F8E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68E3E269-C4DC-437C-8487-41830A6559E9}"/>
                </a:ext>
              </a:extLst>
            </p:cNvPr>
            <p:cNvSpPr txBox="1"/>
            <p:nvPr/>
          </p:nvSpPr>
          <p:spPr>
            <a:xfrm>
              <a:off x="5290672" y="982495"/>
              <a:ext cx="2358741" cy="584775"/>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UV-C irradiation treatment</a:t>
              </a:r>
            </a:p>
          </p:txBody>
        </p:sp>
      </p:grpSp>
      <p:grpSp>
        <p:nvGrpSpPr>
          <p:cNvPr id="9" name="Group 8">
            <a:extLst>
              <a:ext uri="{FF2B5EF4-FFF2-40B4-BE49-F238E27FC236}">
                <a16:creationId xmlns:a16="http://schemas.microsoft.com/office/drawing/2014/main" id="{49A39866-3720-456F-92E9-6B03B7E845D9}"/>
              </a:ext>
            </a:extLst>
          </p:cNvPr>
          <p:cNvGrpSpPr/>
          <p:nvPr/>
        </p:nvGrpSpPr>
        <p:grpSpPr>
          <a:xfrm>
            <a:off x="1347609" y="4281102"/>
            <a:ext cx="4327477" cy="2258685"/>
            <a:chOff x="1347609" y="4281102"/>
            <a:chExt cx="4327477" cy="2258685"/>
          </a:xfrm>
        </p:grpSpPr>
        <p:pic>
          <p:nvPicPr>
            <p:cNvPr id="4" name="Picture 2" descr="File:Lidar P1270901.jpg">
              <a:extLst>
                <a:ext uri="{FF2B5EF4-FFF2-40B4-BE49-F238E27FC236}">
                  <a16:creationId xmlns:a16="http://schemas.microsoft.com/office/drawing/2014/main" id="{52177401-B31D-40F3-A9E4-7E48D19EF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7609" y="4281102"/>
              <a:ext cx="1694014" cy="225868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EF9C272-7001-46FA-8EC2-D7972BD03B65}"/>
                </a:ext>
              </a:extLst>
            </p:cNvPr>
            <p:cNvSpPr txBox="1"/>
            <p:nvPr/>
          </p:nvSpPr>
          <p:spPr>
            <a:xfrm>
              <a:off x="3041623" y="6201233"/>
              <a:ext cx="2633463" cy="338554"/>
            </a:xfrm>
            <a:prstGeom prst="rect">
              <a:avLst/>
            </a:prstGeom>
            <a:noFill/>
          </p:spPr>
          <p:txBody>
            <a:bodyPr wrap="square" rtlCol="0">
              <a:spAutoFit/>
            </a:bodyPr>
            <a:lstStyle/>
            <a:p>
              <a:r>
                <a:rPr lang="en-GB" sz="1600" b="1" dirty="0">
                  <a:latin typeface="Verdana" panose="020B0604030504040204" pitchFamily="34" charset="0"/>
                  <a:ea typeface="Verdana" panose="020B0604030504040204" pitchFamily="34" charset="0"/>
                </a:rPr>
                <a:t>3D Laser scanning</a:t>
              </a:r>
            </a:p>
          </p:txBody>
        </p:sp>
      </p:grpSp>
      <p:grpSp>
        <p:nvGrpSpPr>
          <p:cNvPr id="6" name="Group 5">
            <a:extLst>
              <a:ext uri="{FF2B5EF4-FFF2-40B4-BE49-F238E27FC236}">
                <a16:creationId xmlns:a16="http://schemas.microsoft.com/office/drawing/2014/main" id="{D1516D09-5342-4CBE-9B00-ECE7E1462592}"/>
              </a:ext>
            </a:extLst>
          </p:cNvPr>
          <p:cNvGrpSpPr/>
          <p:nvPr/>
        </p:nvGrpSpPr>
        <p:grpSpPr>
          <a:xfrm>
            <a:off x="3465828" y="2622623"/>
            <a:ext cx="2815236" cy="2449980"/>
            <a:chOff x="3514395" y="2670012"/>
            <a:chExt cx="2815236" cy="2449980"/>
          </a:xfrm>
        </p:grpSpPr>
        <p:pic>
          <p:nvPicPr>
            <p:cNvPr id="1026" name="Picture 2" descr="https://upload.wikimedia.org/wikipedia/commons/7/7c/Papiro_H.jpg">
              <a:hlinkClick r:id="rId9"/>
              <a:extLst>
                <a:ext uri="{FF2B5EF4-FFF2-40B4-BE49-F238E27FC236}">
                  <a16:creationId xmlns:a16="http://schemas.microsoft.com/office/drawing/2014/main" id="{54B37C53-85A6-4AD0-BC64-D93C3630BD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4396" y="2670012"/>
              <a:ext cx="2815235" cy="2111426"/>
            </a:xfrm>
            <a:prstGeom prst="rect">
              <a:avLst/>
            </a:prstGeom>
            <a:noFill/>
            <a:scene3d>
              <a:camera prst="orthographicFront"/>
              <a:lightRig rig="threePt" dir="t"/>
            </a:scene3d>
            <a:sp3d>
              <a:bevelT w="38100" h="38100"/>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58A890C-BC2A-4AB3-BB76-1171418FEA40}"/>
                </a:ext>
              </a:extLst>
            </p:cNvPr>
            <p:cNvSpPr txBox="1"/>
            <p:nvPr/>
          </p:nvSpPr>
          <p:spPr>
            <a:xfrm>
              <a:off x="3514395" y="4781438"/>
              <a:ext cx="2815235" cy="338554"/>
            </a:xfrm>
            <a:prstGeom prst="rect">
              <a:avLst/>
            </a:prstGeom>
            <a:noFill/>
            <a:scene3d>
              <a:camera prst="orthographicFront"/>
              <a:lightRig rig="threePt" dir="t"/>
            </a:scene3d>
            <a:sp3d>
              <a:bevelT w="38100" h="38100"/>
            </a:sp3d>
          </p:spPr>
          <p:txBody>
            <a:bodyPr wrap="square" rtlCol="0">
              <a:spAutoFit/>
            </a:bodyPr>
            <a:lstStyle/>
            <a:p>
              <a:pPr algn="ctr"/>
              <a:r>
                <a:rPr lang="en-GB" sz="1600" b="1" dirty="0">
                  <a:latin typeface="Verdana" panose="020B0604030504040204" pitchFamily="34" charset="0"/>
                  <a:ea typeface="Verdana" panose="020B0604030504040204" pitchFamily="34" charset="0"/>
                </a:rPr>
                <a:t>Herculaneum scrolls </a:t>
              </a:r>
            </a:p>
          </p:txBody>
        </p:sp>
      </p:grpSp>
    </p:spTree>
    <p:extLst>
      <p:ext uri="{BB962C8B-B14F-4D97-AF65-F5344CB8AC3E}">
        <p14:creationId xmlns:p14="http://schemas.microsoft.com/office/powerpoint/2010/main" val="7261674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1500</TotalTime>
  <Words>2056</Words>
  <Application>Microsoft Office PowerPoint</Application>
  <PresentationFormat>On-screen Show (4:3)</PresentationFormat>
  <Paragraphs>235</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Bradley Hand ITC</vt:lpstr>
      <vt:lpstr>Calibri</vt:lpstr>
      <vt:lpstr>Calibri Light</vt:lpstr>
      <vt:lpstr>Gill Sans Ultra Bold</vt:lpstr>
      <vt:lpstr>Lucida Sans</vt:lpstr>
      <vt:lpstr>Papyrus</vt:lpstr>
      <vt:lpstr>Rockwell Extra Bold</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Fairhurst</dc:creator>
  <cp:lastModifiedBy>Peter Fairhurst</cp:lastModifiedBy>
  <cp:revision>89</cp:revision>
  <dcterms:created xsi:type="dcterms:W3CDTF">2021-02-19T08:24:54Z</dcterms:created>
  <dcterms:modified xsi:type="dcterms:W3CDTF">2022-06-29T08:12:04Z</dcterms:modified>
</cp:coreProperties>
</file>