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9" r:id="rId2"/>
    <p:sldId id="260" r:id="rId3"/>
    <p:sldId id="261" r:id="rId4"/>
    <p:sldId id="262" r:id="rId5"/>
    <p:sldId id="263" r:id="rId6"/>
    <p:sldId id="264" r:id="rId7"/>
    <p:sldId id="265" r:id="rId8"/>
    <p:sldId id="266" r:id="rId9"/>
    <p:sldId id="267" r:id="rId10"/>
    <p:sldId id="268"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5"/>
    <p:restoredTop sz="88819" autoAdjust="0"/>
  </p:normalViewPr>
  <p:slideViewPr>
    <p:cSldViewPr snapToGrid="0" snapToObjects="1">
      <p:cViewPr varScale="1">
        <p:scale>
          <a:sx n="119" d="100"/>
          <a:sy n="119" d="100"/>
        </p:scale>
        <p:origin x="43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17/05/2022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 free solder should be used for safety. If permanent fume extraction is not present in the room then portable extraction units will be needed. Safety glasses should be worn during all soldering and wiring activities.</a:t>
            </a:r>
          </a:p>
          <a:p>
            <a:r>
              <a:rPr lang="en-GB" dirty="0"/>
              <a:t>The circuit board used in this example is the Rapid Electronics Moisture sensor PCB, available here: https://www.rapidonline.com/Catalogue/Product?Id=70-0040 </a:t>
            </a:r>
          </a:p>
          <a:p>
            <a:r>
              <a:rPr lang="en-GB" dirty="0"/>
              <a:t>Alternatively a custom made PCB based around a simple transistor switching circuit could be produced, or stripboard could be used.</a:t>
            </a:r>
          </a:p>
          <a:p>
            <a:r>
              <a:rPr lang="en-GB" dirty="0"/>
              <a:t>A BC548B or BC108 transistor could be used depending what is in stock or easily available – both will work fine.</a:t>
            </a:r>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a:p>
        </p:txBody>
      </p:sp>
    </p:spTree>
    <p:extLst>
      <p:ext uri="{BB962C8B-B14F-4D97-AF65-F5344CB8AC3E}">
        <p14:creationId xmlns:p14="http://schemas.microsoft.com/office/powerpoint/2010/main" val="1145318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resistors should be mounted as flat as possible on the plastic side of the PCB. As they are non-polarised it does not matter which way around they are placed, but usual convention is to place them with the gold tolerance band to the right.</a:t>
            </a:r>
          </a:p>
        </p:txBody>
      </p:sp>
      <p:sp>
        <p:nvSpPr>
          <p:cNvPr id="4" name="Slide Number Placeholder 3"/>
          <p:cNvSpPr>
            <a:spLocks noGrp="1"/>
          </p:cNvSpPr>
          <p:nvPr>
            <p:ph type="sldNum" sz="quarter" idx="5"/>
          </p:nvPr>
        </p:nvSpPr>
        <p:spPr/>
        <p:txBody>
          <a:bodyPr/>
          <a:lstStyle/>
          <a:p>
            <a:fld id="{36FFA728-7C25-4CCC-8013-DCE6384EC718}" type="slidenum">
              <a:rPr lang="en-GB" smtClean="0"/>
              <a:t>5</a:t>
            </a:fld>
            <a:endParaRPr lang="en-GB"/>
          </a:p>
        </p:txBody>
      </p:sp>
    </p:spTree>
    <p:extLst>
      <p:ext uri="{BB962C8B-B14F-4D97-AF65-F5344CB8AC3E}">
        <p14:creationId xmlns:p14="http://schemas.microsoft.com/office/powerpoint/2010/main" val="2278922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Demonstrate safe use of soldering equipment prior to learners attempting this step. A visualiser or small webcam linked to a projector screen would help with this. Safety glasses should be worn at all times. All soldering should be done on a mat or board to avoid damage to desks. A sponge should be used to regularly clean the soldering iron tip. The iron should be placed in its stand at all times when not in use.</a:t>
            </a:r>
          </a:p>
        </p:txBody>
      </p:sp>
      <p:sp>
        <p:nvSpPr>
          <p:cNvPr id="4" name="Slide Number Placeholder 3"/>
          <p:cNvSpPr>
            <a:spLocks noGrp="1"/>
          </p:cNvSpPr>
          <p:nvPr>
            <p:ph type="sldNum" sz="quarter" idx="5"/>
          </p:nvPr>
        </p:nvSpPr>
        <p:spPr/>
        <p:txBody>
          <a:bodyPr/>
          <a:lstStyle/>
          <a:p>
            <a:fld id="{36FFA728-7C25-4CCC-8013-DCE6384EC718}" type="slidenum">
              <a:rPr lang="en-GB" smtClean="0"/>
              <a:t>6</a:t>
            </a:fld>
            <a:endParaRPr lang="en-GB"/>
          </a:p>
        </p:txBody>
      </p:sp>
    </p:spTree>
    <p:extLst>
      <p:ext uri="{BB962C8B-B14F-4D97-AF65-F5344CB8AC3E}">
        <p14:creationId xmlns:p14="http://schemas.microsoft.com/office/powerpoint/2010/main" val="1730114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transistor and LED are polarised components so must be connected the right way round – as shown on the circuit board markings (transistor flat side to the left, LED flat side to the right).</a:t>
            </a:r>
          </a:p>
        </p:txBody>
      </p:sp>
      <p:sp>
        <p:nvSpPr>
          <p:cNvPr id="4" name="Slide Number Placeholder 3"/>
          <p:cNvSpPr>
            <a:spLocks noGrp="1"/>
          </p:cNvSpPr>
          <p:nvPr>
            <p:ph type="sldNum" sz="quarter" idx="5"/>
          </p:nvPr>
        </p:nvSpPr>
        <p:spPr/>
        <p:txBody>
          <a:bodyPr/>
          <a:lstStyle/>
          <a:p>
            <a:fld id="{36FFA728-7C25-4CCC-8013-DCE6384EC718}" type="slidenum">
              <a:rPr lang="en-GB" smtClean="0"/>
              <a:t>7</a:t>
            </a:fld>
            <a:endParaRPr lang="en-GB"/>
          </a:p>
        </p:txBody>
      </p:sp>
    </p:spTree>
    <p:extLst>
      <p:ext uri="{BB962C8B-B14F-4D97-AF65-F5344CB8AC3E}">
        <p14:creationId xmlns:p14="http://schemas.microsoft.com/office/powerpoint/2010/main" val="4013861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battery snap wires must be connected as shown or the circuit will not work. Twisting the wires together will make the wiring neater and less likely to break.</a:t>
            </a:r>
          </a:p>
        </p:txBody>
      </p:sp>
      <p:sp>
        <p:nvSpPr>
          <p:cNvPr id="4" name="Slide Number Placeholder 3"/>
          <p:cNvSpPr>
            <a:spLocks noGrp="1"/>
          </p:cNvSpPr>
          <p:nvPr>
            <p:ph type="sldNum" sz="quarter" idx="5"/>
          </p:nvPr>
        </p:nvSpPr>
        <p:spPr/>
        <p:txBody>
          <a:bodyPr/>
          <a:lstStyle/>
          <a:p>
            <a:fld id="{36FFA728-7C25-4CCC-8013-DCE6384EC718}" type="slidenum">
              <a:rPr lang="en-GB" smtClean="0"/>
              <a:t>8</a:t>
            </a:fld>
            <a:endParaRPr lang="en-GB"/>
          </a:p>
        </p:txBody>
      </p:sp>
    </p:spTree>
    <p:extLst>
      <p:ext uri="{BB962C8B-B14F-4D97-AF65-F5344CB8AC3E}">
        <p14:creationId xmlns:p14="http://schemas.microsoft.com/office/powerpoint/2010/main" val="1522388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to disconnect the battery to save power when not in use.</a:t>
            </a:r>
          </a:p>
        </p:txBody>
      </p:sp>
      <p:sp>
        <p:nvSpPr>
          <p:cNvPr id="4" name="Slide Number Placeholder 3"/>
          <p:cNvSpPr>
            <a:spLocks noGrp="1"/>
          </p:cNvSpPr>
          <p:nvPr>
            <p:ph type="sldNum" sz="quarter" idx="5"/>
          </p:nvPr>
        </p:nvSpPr>
        <p:spPr/>
        <p:txBody>
          <a:bodyPr/>
          <a:lstStyle/>
          <a:p>
            <a:fld id="{36FFA728-7C25-4CCC-8013-DCE6384EC718}" type="slidenum">
              <a:rPr lang="en-GB" smtClean="0"/>
              <a:t>9</a:t>
            </a:fld>
            <a:endParaRPr lang="en-GB"/>
          </a:p>
        </p:txBody>
      </p:sp>
    </p:spTree>
    <p:extLst>
      <p:ext uri="{BB962C8B-B14F-4D97-AF65-F5344CB8AC3E}">
        <p14:creationId xmlns:p14="http://schemas.microsoft.com/office/powerpoint/2010/main" val="2326296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a finished circuit with all components in place and ready to test.</a:t>
            </a:r>
          </a:p>
        </p:txBody>
      </p:sp>
      <p:sp>
        <p:nvSpPr>
          <p:cNvPr id="4" name="Slide Number Placeholder 3"/>
          <p:cNvSpPr>
            <a:spLocks noGrp="1"/>
          </p:cNvSpPr>
          <p:nvPr>
            <p:ph type="sldNum" sz="quarter" idx="5"/>
          </p:nvPr>
        </p:nvSpPr>
        <p:spPr/>
        <p:txBody>
          <a:bodyPr/>
          <a:lstStyle/>
          <a:p>
            <a:fld id="{36FFA728-7C25-4CCC-8013-DCE6384EC718}" type="slidenum">
              <a:rPr lang="en-GB" smtClean="0"/>
              <a:t>10</a:t>
            </a:fld>
            <a:endParaRPr lang="en-GB"/>
          </a:p>
        </p:txBody>
      </p:sp>
    </p:spTree>
    <p:extLst>
      <p:ext uri="{BB962C8B-B14F-4D97-AF65-F5344CB8AC3E}">
        <p14:creationId xmlns:p14="http://schemas.microsoft.com/office/powerpoint/2010/main" val="277558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soil/grass is wet the LED should light up. When it is dry it will not. This is because the moisture causes current to flow across the sensor and therefore ‘makes’ the circuit. If the circuit does not work check for dry joints or short circuits in the soldering, or polarised components that are connected the wrong way round.</a:t>
            </a:r>
          </a:p>
        </p:txBody>
      </p:sp>
      <p:sp>
        <p:nvSpPr>
          <p:cNvPr id="4" name="Slide Number Placeholder 3"/>
          <p:cNvSpPr>
            <a:spLocks noGrp="1"/>
          </p:cNvSpPr>
          <p:nvPr>
            <p:ph type="sldNum" sz="quarter" idx="5"/>
          </p:nvPr>
        </p:nvSpPr>
        <p:spPr/>
        <p:txBody>
          <a:bodyPr/>
          <a:lstStyle/>
          <a:p>
            <a:fld id="{36FFA728-7C25-4CCC-8013-DCE6384EC718}" type="slidenum">
              <a:rPr lang="en-GB" smtClean="0"/>
              <a:t>11</a:t>
            </a:fld>
            <a:endParaRPr lang="en-GB"/>
          </a:p>
        </p:txBody>
      </p:sp>
    </p:spTree>
    <p:extLst>
      <p:ext uri="{BB962C8B-B14F-4D97-AF65-F5344CB8AC3E}">
        <p14:creationId xmlns:p14="http://schemas.microsoft.com/office/powerpoint/2010/main" val="280717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5/17/2022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5/17/2022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5/17/2022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5/17/2022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5/17/2022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5/17/2022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5/17/2022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5/17/2022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5/17/2022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5/17/2022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5/17/2022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9623A4-A1FD-42D3-BA3E-EC323D62B672}"/>
              </a:ext>
            </a:extLst>
          </p:cNvPr>
          <p:cNvSpPr txBox="1">
            <a:spLocks/>
          </p:cNvSpPr>
          <p:nvPr/>
        </p:nvSpPr>
        <p:spPr>
          <a:xfrm>
            <a:off x="688157" y="5150675"/>
            <a:ext cx="7711125" cy="830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latin typeface="Arial" panose="020B0604020202020204" pitchFamily="34" charset="0"/>
                <a:cs typeface="Arial" panose="020B0604020202020204" pitchFamily="34" charset="0"/>
              </a:rPr>
              <a:t>Making a moisture sensor that a football referee can use to check that the pitch is fit to play on</a:t>
            </a:r>
          </a:p>
        </p:txBody>
      </p:sp>
      <p:sp>
        <p:nvSpPr>
          <p:cNvPr id="4" name="TextBox 3">
            <a:extLst>
              <a:ext uri="{FF2B5EF4-FFF2-40B4-BE49-F238E27FC236}">
                <a16:creationId xmlns:a16="http://schemas.microsoft.com/office/drawing/2014/main" id="{B86CFF00-33B4-47B2-8D15-4DDCD5F5856E}"/>
              </a:ext>
            </a:extLst>
          </p:cNvPr>
          <p:cNvSpPr txBox="1"/>
          <p:nvPr/>
        </p:nvSpPr>
        <p:spPr>
          <a:xfrm>
            <a:off x="85725" y="1064864"/>
            <a:ext cx="9004476" cy="646331"/>
          </a:xfrm>
          <a:prstGeom prst="rect">
            <a:avLst/>
          </a:prstGeom>
          <a:noFill/>
        </p:spPr>
        <p:txBody>
          <a:bodyPr wrap="square">
            <a:spAutoFit/>
          </a:bodyPr>
          <a:lstStyle/>
          <a:p>
            <a:pPr algn="ctr"/>
            <a:r>
              <a:rPr lang="en-GB" sz="3600" b="1" i="0" dirty="0">
                <a:solidFill>
                  <a:srgbClr val="201F1E"/>
                </a:solidFill>
                <a:effectLst/>
                <a:latin typeface="Arial" panose="020B0604020202020204" pitchFamily="34" charset="0"/>
                <a:cs typeface="Arial" panose="020B0604020202020204" pitchFamily="34" charset="0"/>
              </a:rPr>
              <a:t>Make a sensor to test waterlogged pitch</a:t>
            </a:r>
            <a:endParaRPr lang="en-GB" sz="3600" b="1" dirty="0">
              <a:latin typeface="Arial" panose="020B0604020202020204" pitchFamily="34" charset="0"/>
              <a:cs typeface="Arial" panose="020B0604020202020204" pitchFamily="34" charset="0"/>
            </a:endParaRPr>
          </a:p>
        </p:txBody>
      </p:sp>
      <p:pic>
        <p:nvPicPr>
          <p:cNvPr id="13" name="Picture 12" descr="Background pattern&#10;&#10;Description automatically generated">
            <a:extLst>
              <a:ext uri="{FF2B5EF4-FFF2-40B4-BE49-F238E27FC236}">
                <a16:creationId xmlns:a16="http://schemas.microsoft.com/office/drawing/2014/main" id="{352A7DB4-EDAF-439E-B6AC-7AFEBC38FA6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85227" y="1979399"/>
            <a:ext cx="4116984" cy="3087738"/>
          </a:xfrm>
          <a:prstGeom prst="rect">
            <a:avLst/>
          </a:prstGeom>
        </p:spPr>
      </p:pic>
    </p:spTree>
    <p:extLst>
      <p:ext uri="{BB962C8B-B14F-4D97-AF65-F5344CB8AC3E}">
        <p14:creationId xmlns:p14="http://schemas.microsoft.com/office/powerpoint/2010/main" val="261460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140601" y="1154621"/>
            <a:ext cx="6380779" cy="680519"/>
          </a:xfrm>
        </p:spPr>
        <p:txBody>
          <a:bodyPr>
            <a:normAutofit/>
          </a:bodyPr>
          <a:lstStyle/>
          <a:p>
            <a:r>
              <a:rPr lang="en-GB" sz="3600" b="1" dirty="0">
                <a:latin typeface="Arial" panose="020B0604020202020204" pitchFamily="34" charset="0"/>
                <a:cs typeface="Arial" panose="020B0604020202020204" pitchFamily="34" charset="0"/>
              </a:rPr>
              <a:t>Finished example</a:t>
            </a:r>
          </a:p>
        </p:txBody>
      </p:sp>
      <p:pic>
        <p:nvPicPr>
          <p:cNvPr id="5" name="Picture 4" descr="A picture containing text&#10;&#10;Description automatically generated">
            <a:extLst>
              <a:ext uri="{FF2B5EF4-FFF2-40B4-BE49-F238E27FC236}">
                <a16:creationId xmlns:a16="http://schemas.microsoft.com/office/drawing/2014/main" id="{17249C2D-1533-4E97-81B2-170F484DAD0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43000" y="1988629"/>
            <a:ext cx="6858000" cy="3714750"/>
          </a:xfrm>
          <a:prstGeom prst="rect">
            <a:avLst/>
          </a:prstGeom>
        </p:spPr>
      </p:pic>
    </p:spTree>
    <p:extLst>
      <p:ext uri="{BB962C8B-B14F-4D97-AF65-F5344CB8AC3E}">
        <p14:creationId xmlns:p14="http://schemas.microsoft.com/office/powerpoint/2010/main" val="183839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140601" y="1154621"/>
            <a:ext cx="6380779" cy="680519"/>
          </a:xfrm>
        </p:spPr>
        <p:txBody>
          <a:bodyPr>
            <a:normAutofit/>
          </a:bodyPr>
          <a:lstStyle/>
          <a:p>
            <a:r>
              <a:rPr lang="en-GB" sz="3600" b="1" dirty="0">
                <a:latin typeface="Arial" panose="020B0604020202020204" pitchFamily="34" charset="0"/>
                <a:cs typeface="Arial" panose="020B0604020202020204" pitchFamily="34" charset="0"/>
              </a:rPr>
              <a:t>Testing</a:t>
            </a:r>
          </a:p>
        </p:txBody>
      </p:sp>
      <p:sp>
        <p:nvSpPr>
          <p:cNvPr id="4" name="TextBox 3">
            <a:extLst>
              <a:ext uri="{FF2B5EF4-FFF2-40B4-BE49-F238E27FC236}">
                <a16:creationId xmlns:a16="http://schemas.microsoft.com/office/drawing/2014/main" id="{F946D725-68C8-447E-ADC6-F3A8DAA7A711}"/>
              </a:ext>
            </a:extLst>
          </p:cNvPr>
          <p:cNvSpPr txBox="1"/>
          <p:nvPr/>
        </p:nvSpPr>
        <p:spPr>
          <a:xfrm>
            <a:off x="236097" y="1995524"/>
            <a:ext cx="3461696" cy="156966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Place the moisture sensor in wet soil or grass to see if it works!</a:t>
            </a:r>
          </a:p>
        </p:txBody>
      </p:sp>
      <p:pic>
        <p:nvPicPr>
          <p:cNvPr id="6" name="Picture 5" descr="Background pattern&#10;&#10;Description automatically generated">
            <a:extLst>
              <a:ext uri="{FF2B5EF4-FFF2-40B4-BE49-F238E27FC236}">
                <a16:creationId xmlns:a16="http://schemas.microsoft.com/office/drawing/2014/main" id="{DFA440F2-5CE4-4C62-98EC-D0FA5854FD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02043" y="1995524"/>
            <a:ext cx="4480145" cy="3360109"/>
          </a:xfrm>
          <a:prstGeom prst="rect">
            <a:avLst/>
          </a:prstGeom>
        </p:spPr>
      </p:pic>
    </p:spTree>
    <p:extLst>
      <p:ext uri="{BB962C8B-B14F-4D97-AF65-F5344CB8AC3E}">
        <p14:creationId xmlns:p14="http://schemas.microsoft.com/office/powerpoint/2010/main" val="11298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BA7E8-3A08-4555-BBA3-A08D1D9F89E5}"/>
              </a:ext>
            </a:extLst>
          </p:cNvPr>
          <p:cNvSpPr txBox="1"/>
          <p:nvPr/>
        </p:nvSpPr>
        <p:spPr>
          <a:xfrm>
            <a:off x="455511" y="1186398"/>
            <a:ext cx="8232978"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0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13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7" y="1154621"/>
            <a:ext cx="3016988" cy="680519"/>
          </a:xfrm>
        </p:spPr>
        <p:txBody>
          <a:bodyPr>
            <a:normAutofit/>
          </a:bodyPr>
          <a:lstStyle/>
          <a:p>
            <a:r>
              <a:rPr lang="en-GB" sz="3600" b="1" dirty="0">
                <a:latin typeface="Arial" panose="020B0604020202020204" pitchFamily="34" charset="0"/>
                <a:cs typeface="Arial" panose="020B0604020202020204" pitchFamily="34" charset="0"/>
              </a:rPr>
              <a:t>Brief</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7" y="1949440"/>
            <a:ext cx="8322413" cy="3046988"/>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men’s football world cup is due to be played in Qatar in November and December 2022. This is the start of the rainy season in the country.</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Your task is to make a waterlogging sensor that a referee can use to check whether the pitch is fit to play on. It should indicate when the pitch is too wet for play to safely take place.</a:t>
            </a:r>
          </a:p>
        </p:txBody>
      </p:sp>
    </p:spTree>
    <p:extLst>
      <p:ext uri="{BB962C8B-B14F-4D97-AF65-F5344CB8AC3E}">
        <p14:creationId xmlns:p14="http://schemas.microsoft.com/office/powerpoint/2010/main" val="191479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7" y="1154621"/>
            <a:ext cx="3016988" cy="680519"/>
          </a:xfrm>
        </p:spPr>
        <p:txBody>
          <a:bodyPr>
            <a:normAutofit/>
          </a:bodyPr>
          <a:lstStyle/>
          <a:p>
            <a:r>
              <a:rPr lang="en-GB" sz="3600" b="1" dirty="0">
                <a:latin typeface="Arial" panose="020B0604020202020204" pitchFamily="34" charset="0"/>
                <a:cs typeface="Arial" panose="020B0604020202020204" pitchFamily="34" charset="0"/>
              </a:rPr>
              <a:t>Resources</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8" y="1835140"/>
            <a:ext cx="5082642" cy="3785652"/>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 soldering iron, stand, sponge and mat/base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Solder</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Moisture sensor circuit board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 9 volt battery and battery snap</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 470 ohm, 1 kiloohm  and 1.2  kiloohm resistor</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 transistor</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 5 mm red LED</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 sticky pad</a:t>
            </a:r>
          </a:p>
        </p:txBody>
      </p:sp>
      <p:pic>
        <p:nvPicPr>
          <p:cNvPr id="5" name="Picture 4" descr="A picture containing text&#10;&#10;Description automatically generated">
            <a:extLst>
              <a:ext uri="{FF2B5EF4-FFF2-40B4-BE49-F238E27FC236}">
                <a16:creationId xmlns:a16="http://schemas.microsoft.com/office/drawing/2014/main" id="{32DDEEA4-4D90-4B60-AF33-1142531B94A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19108" y="1230707"/>
            <a:ext cx="3012441" cy="2259331"/>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3168267-7ACB-4C0F-8CE2-E4A04E647DA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21649" y="3639820"/>
            <a:ext cx="3012440" cy="2259330"/>
          </a:xfrm>
          <a:prstGeom prst="rect">
            <a:avLst/>
          </a:prstGeom>
        </p:spPr>
      </p:pic>
    </p:spTree>
    <p:extLst>
      <p:ext uri="{BB962C8B-B14F-4D97-AF65-F5344CB8AC3E}">
        <p14:creationId xmlns:p14="http://schemas.microsoft.com/office/powerpoint/2010/main" val="282457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8049364" cy="680519"/>
          </a:xfrm>
        </p:spPr>
        <p:txBody>
          <a:bodyPr>
            <a:normAutofit/>
          </a:bodyPr>
          <a:lstStyle/>
          <a:p>
            <a:r>
              <a:rPr lang="en-GB" sz="3600" b="1" dirty="0">
                <a:latin typeface="Arial" panose="020B0604020202020204" pitchFamily="34" charset="0"/>
                <a:cs typeface="Arial" panose="020B0604020202020204" pitchFamily="34" charset="0"/>
              </a:rPr>
              <a:t>Step 1a – Mounting the resistors </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6" y="1917727"/>
            <a:ext cx="5174082" cy="3785652"/>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Mount the 470 ohm resistor (yellow, violet, brown) into the holes labelled ‘R1’ on the plastic side of the PCB</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Mount the 1 kiloohm resistor (brown, black, red) through the holes labelled ‘R2’</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Mount the 1.2 kiloohm resistor (brown, red, red) through the holes labelled ‘R3’</a:t>
            </a:r>
          </a:p>
        </p:txBody>
      </p:sp>
      <p:pic>
        <p:nvPicPr>
          <p:cNvPr id="8" name="Picture 7" descr="Schematic&#10;&#10;Description automatically generated">
            <a:extLst>
              <a:ext uri="{FF2B5EF4-FFF2-40B4-BE49-F238E27FC236}">
                <a16:creationId xmlns:a16="http://schemas.microsoft.com/office/drawing/2014/main" id="{8DEE8D5F-8EF0-4633-819F-0E5B9059465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23838" y="2067560"/>
            <a:ext cx="3320214" cy="3215640"/>
          </a:xfrm>
          <a:prstGeom prst="rect">
            <a:avLst/>
          </a:prstGeom>
        </p:spPr>
      </p:pic>
    </p:spTree>
    <p:extLst>
      <p:ext uri="{BB962C8B-B14F-4D97-AF65-F5344CB8AC3E}">
        <p14:creationId xmlns:p14="http://schemas.microsoft.com/office/powerpoint/2010/main" val="3447097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8049364" cy="680519"/>
          </a:xfrm>
        </p:spPr>
        <p:txBody>
          <a:bodyPr>
            <a:normAutofit/>
          </a:bodyPr>
          <a:lstStyle/>
          <a:p>
            <a:r>
              <a:rPr lang="en-GB" sz="3600" b="1" dirty="0">
                <a:latin typeface="Arial" panose="020B0604020202020204" pitchFamily="34" charset="0"/>
                <a:cs typeface="Arial" panose="020B0604020202020204" pitchFamily="34" charset="0"/>
              </a:rPr>
              <a:t>Step 1b – Soldering the resistors </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6" y="1873825"/>
            <a:ext cx="8671804" cy="1200329"/>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Solder the resistor legs to the pads on the track side of the PCB</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Use wire cutters to cut away any excess wire</a:t>
            </a:r>
          </a:p>
        </p:txBody>
      </p:sp>
      <p:pic>
        <p:nvPicPr>
          <p:cNvPr id="10" name="Picture 9" descr="A picture containing electronics, circuit&#10;&#10;Description automatically generated">
            <a:extLst>
              <a:ext uri="{FF2B5EF4-FFF2-40B4-BE49-F238E27FC236}">
                <a16:creationId xmlns:a16="http://schemas.microsoft.com/office/drawing/2014/main" id="{99837DF5-1D07-4185-9D88-7AB2612CBC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52779" y="3279279"/>
            <a:ext cx="3050931" cy="2582426"/>
          </a:xfrm>
          <a:prstGeom prst="rect">
            <a:avLst/>
          </a:prstGeom>
        </p:spPr>
      </p:pic>
      <p:pic>
        <p:nvPicPr>
          <p:cNvPr id="14" name="Picture 13" descr="A picture containing green, circuit, electronics&#10;&#10;Description automatically generated">
            <a:extLst>
              <a:ext uri="{FF2B5EF4-FFF2-40B4-BE49-F238E27FC236}">
                <a16:creationId xmlns:a16="http://schemas.microsoft.com/office/drawing/2014/main" id="{9BC35C88-7D6C-4FDE-BDB6-CD78E47F200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77469" y="3279279"/>
            <a:ext cx="3050931" cy="2582426"/>
          </a:xfrm>
          <a:prstGeom prst="rect">
            <a:avLst/>
          </a:prstGeom>
        </p:spPr>
      </p:pic>
      <p:sp>
        <p:nvSpPr>
          <p:cNvPr id="15" name="TextBox 14">
            <a:extLst>
              <a:ext uri="{FF2B5EF4-FFF2-40B4-BE49-F238E27FC236}">
                <a16:creationId xmlns:a16="http://schemas.microsoft.com/office/drawing/2014/main" id="{D10A6BBC-C2FA-47BD-9B48-E85D24112102}"/>
              </a:ext>
            </a:extLst>
          </p:cNvPr>
          <p:cNvSpPr txBox="1"/>
          <p:nvPr/>
        </p:nvSpPr>
        <p:spPr>
          <a:xfrm>
            <a:off x="7559305" y="1330984"/>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389338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140601" y="1154621"/>
            <a:ext cx="6380779" cy="680519"/>
          </a:xfrm>
        </p:spPr>
        <p:txBody>
          <a:bodyPr>
            <a:normAutofit/>
          </a:bodyPr>
          <a:lstStyle/>
          <a:p>
            <a:r>
              <a:rPr lang="en-GB" sz="3600" b="1" dirty="0">
                <a:latin typeface="Arial" panose="020B0604020202020204" pitchFamily="34" charset="0"/>
                <a:cs typeface="Arial" panose="020B0604020202020204" pitchFamily="34" charset="0"/>
              </a:rPr>
              <a:t>Step 2 – Transistor and LED</a:t>
            </a:r>
          </a:p>
        </p:txBody>
      </p:sp>
      <p:sp>
        <p:nvSpPr>
          <p:cNvPr id="4" name="TextBox 3">
            <a:extLst>
              <a:ext uri="{FF2B5EF4-FFF2-40B4-BE49-F238E27FC236}">
                <a16:creationId xmlns:a16="http://schemas.microsoft.com/office/drawing/2014/main" id="{F235A329-F13A-4775-9DE3-B3855F3CDB81}"/>
              </a:ext>
            </a:extLst>
          </p:cNvPr>
          <p:cNvSpPr txBox="1"/>
          <p:nvPr/>
        </p:nvSpPr>
        <p:spPr>
          <a:xfrm>
            <a:off x="241240" y="1876337"/>
            <a:ext cx="8671804" cy="156966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Mount and solder the transistor and LED to the PCB</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Make sure that the round and flat sides of each component match the markings on the board!</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Snip the ends when soldered</a:t>
            </a:r>
          </a:p>
        </p:txBody>
      </p:sp>
      <p:sp>
        <p:nvSpPr>
          <p:cNvPr id="15" name="TextBox 14">
            <a:extLst>
              <a:ext uri="{FF2B5EF4-FFF2-40B4-BE49-F238E27FC236}">
                <a16:creationId xmlns:a16="http://schemas.microsoft.com/office/drawing/2014/main" id="{D10A6BBC-C2FA-47BD-9B48-E85D24112102}"/>
              </a:ext>
            </a:extLst>
          </p:cNvPr>
          <p:cNvSpPr txBox="1"/>
          <p:nvPr/>
        </p:nvSpPr>
        <p:spPr>
          <a:xfrm>
            <a:off x="6384851" y="1310214"/>
            <a:ext cx="468201"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pic>
        <p:nvPicPr>
          <p:cNvPr id="9" name="Picture 8" descr="A picture containing text&#10;&#10;Description automatically generated">
            <a:extLst>
              <a:ext uri="{FF2B5EF4-FFF2-40B4-BE49-F238E27FC236}">
                <a16:creationId xmlns:a16="http://schemas.microsoft.com/office/drawing/2014/main" id="{109D417D-6D26-43E9-830D-2C3DE32AF60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41240" y="3684858"/>
            <a:ext cx="4455383" cy="2037303"/>
          </a:xfrm>
          <a:prstGeom prst="rect">
            <a:avLst/>
          </a:prstGeom>
        </p:spPr>
      </p:pic>
      <p:pic>
        <p:nvPicPr>
          <p:cNvPr id="12" name="Picture 11" descr="A picture containing green, electronics&#10;&#10;Description automatically generated">
            <a:extLst>
              <a:ext uri="{FF2B5EF4-FFF2-40B4-BE49-F238E27FC236}">
                <a16:creationId xmlns:a16="http://schemas.microsoft.com/office/drawing/2014/main" id="{647074B0-4F70-49F8-A0D2-F614FC37FFF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23692" y="3684857"/>
            <a:ext cx="3898762" cy="2037303"/>
          </a:xfrm>
          <a:prstGeom prst="rect">
            <a:avLst/>
          </a:prstGeom>
        </p:spPr>
      </p:pic>
    </p:spTree>
    <p:extLst>
      <p:ext uri="{BB962C8B-B14F-4D97-AF65-F5344CB8AC3E}">
        <p14:creationId xmlns:p14="http://schemas.microsoft.com/office/powerpoint/2010/main" val="2435756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140601" y="1154621"/>
            <a:ext cx="6380779" cy="680519"/>
          </a:xfrm>
        </p:spPr>
        <p:txBody>
          <a:bodyPr>
            <a:normAutofit/>
          </a:bodyPr>
          <a:lstStyle/>
          <a:p>
            <a:r>
              <a:rPr lang="en-GB" sz="3600" b="1" dirty="0">
                <a:latin typeface="Arial" panose="020B0604020202020204" pitchFamily="34" charset="0"/>
                <a:cs typeface="Arial" panose="020B0604020202020204" pitchFamily="34" charset="0"/>
              </a:rPr>
              <a:t>Step 3 – Battery snap</a:t>
            </a:r>
          </a:p>
        </p:txBody>
      </p:sp>
      <p:sp>
        <p:nvSpPr>
          <p:cNvPr id="4" name="TextBox 3">
            <a:extLst>
              <a:ext uri="{FF2B5EF4-FFF2-40B4-BE49-F238E27FC236}">
                <a16:creationId xmlns:a16="http://schemas.microsoft.com/office/drawing/2014/main" id="{F235A329-F13A-4775-9DE3-B3855F3CDB81}"/>
              </a:ext>
            </a:extLst>
          </p:cNvPr>
          <p:cNvSpPr txBox="1"/>
          <p:nvPr/>
        </p:nvSpPr>
        <p:spPr>
          <a:xfrm>
            <a:off x="236097" y="1818538"/>
            <a:ext cx="8671804" cy="156966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Mount and solder the battery snap wires to the PCB. The red wire goes to ‘+’ and the black wire goes to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Snip the ends when soldered</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Twist the wires together</a:t>
            </a:r>
          </a:p>
        </p:txBody>
      </p:sp>
      <p:sp>
        <p:nvSpPr>
          <p:cNvPr id="15" name="TextBox 14">
            <a:extLst>
              <a:ext uri="{FF2B5EF4-FFF2-40B4-BE49-F238E27FC236}">
                <a16:creationId xmlns:a16="http://schemas.microsoft.com/office/drawing/2014/main" id="{D10A6BBC-C2FA-47BD-9B48-E85D24112102}"/>
              </a:ext>
            </a:extLst>
          </p:cNvPr>
          <p:cNvSpPr txBox="1"/>
          <p:nvPr/>
        </p:nvSpPr>
        <p:spPr>
          <a:xfrm>
            <a:off x="4923692" y="1311685"/>
            <a:ext cx="468201"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pic>
        <p:nvPicPr>
          <p:cNvPr id="5" name="Picture 4" descr="Diagram&#10;&#10;Description automatically generated with medium confidence">
            <a:extLst>
              <a:ext uri="{FF2B5EF4-FFF2-40B4-BE49-F238E27FC236}">
                <a16:creationId xmlns:a16="http://schemas.microsoft.com/office/drawing/2014/main" id="{50220851-F9A5-4107-8787-81F9552C204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32233" y="3525719"/>
            <a:ext cx="6279533" cy="2348193"/>
          </a:xfrm>
          <a:prstGeom prst="rect">
            <a:avLst/>
          </a:prstGeom>
        </p:spPr>
      </p:pic>
    </p:spTree>
    <p:extLst>
      <p:ext uri="{BB962C8B-B14F-4D97-AF65-F5344CB8AC3E}">
        <p14:creationId xmlns:p14="http://schemas.microsoft.com/office/powerpoint/2010/main" val="3240909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140601" y="1154621"/>
            <a:ext cx="6380779" cy="680519"/>
          </a:xfrm>
        </p:spPr>
        <p:txBody>
          <a:bodyPr>
            <a:normAutofit/>
          </a:bodyPr>
          <a:lstStyle/>
          <a:p>
            <a:r>
              <a:rPr lang="en-GB" sz="3600" b="1" dirty="0">
                <a:latin typeface="Arial" panose="020B0604020202020204" pitchFamily="34" charset="0"/>
                <a:cs typeface="Arial" panose="020B0604020202020204" pitchFamily="34" charset="0"/>
              </a:rPr>
              <a:t>Step 4 – Battery</a:t>
            </a:r>
          </a:p>
        </p:txBody>
      </p:sp>
      <p:sp>
        <p:nvSpPr>
          <p:cNvPr id="4" name="TextBox 3">
            <a:extLst>
              <a:ext uri="{FF2B5EF4-FFF2-40B4-BE49-F238E27FC236}">
                <a16:creationId xmlns:a16="http://schemas.microsoft.com/office/drawing/2014/main" id="{F235A329-F13A-4775-9DE3-B3855F3CDB81}"/>
              </a:ext>
            </a:extLst>
          </p:cNvPr>
          <p:cNvSpPr txBox="1"/>
          <p:nvPr/>
        </p:nvSpPr>
        <p:spPr>
          <a:xfrm>
            <a:off x="236097" y="1818538"/>
            <a:ext cx="8671804" cy="830997"/>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Connect the battery to the battery snap and stick onto the board with a double sided sticky pad</a:t>
            </a:r>
          </a:p>
        </p:txBody>
      </p:sp>
      <p:pic>
        <p:nvPicPr>
          <p:cNvPr id="6" name="Picture 5" descr="Diagram&#10;&#10;Description automatically generated">
            <a:extLst>
              <a:ext uri="{FF2B5EF4-FFF2-40B4-BE49-F238E27FC236}">
                <a16:creationId xmlns:a16="http://schemas.microsoft.com/office/drawing/2014/main" id="{19D8A805-70F1-45CA-BC4E-D1D74C5497F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79041" y="2787056"/>
            <a:ext cx="5385918" cy="3024033"/>
          </a:xfrm>
          <a:prstGeom prst="rect">
            <a:avLst/>
          </a:prstGeom>
        </p:spPr>
      </p:pic>
    </p:spTree>
    <p:extLst>
      <p:ext uri="{BB962C8B-B14F-4D97-AF65-F5344CB8AC3E}">
        <p14:creationId xmlns:p14="http://schemas.microsoft.com/office/powerpoint/2010/main" val="42429840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327</TotalTime>
  <Words>898</Words>
  <Application>Microsoft Office PowerPoint</Application>
  <PresentationFormat>On-screen Show (4:3)</PresentationFormat>
  <Paragraphs>65</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Segoe UI Emoji</vt:lpstr>
      <vt:lpstr>Symbol</vt:lpstr>
      <vt:lpstr>Times New Roman</vt:lpstr>
      <vt:lpstr>Office Theme</vt:lpstr>
      <vt:lpstr>PowerPoint Presentation</vt:lpstr>
      <vt:lpstr>PowerPoint Presentation</vt:lpstr>
      <vt:lpstr>Brief</vt:lpstr>
      <vt:lpstr>Resources</vt:lpstr>
      <vt:lpstr>Step 1a – Mounting the resistors </vt:lpstr>
      <vt:lpstr>Step 1b – Soldering the resistors </vt:lpstr>
      <vt:lpstr>Step 2 – Transistor and LED</vt:lpstr>
      <vt:lpstr>Step 3 – Battery snap</vt:lpstr>
      <vt:lpstr>Step 4 – Battery</vt:lpstr>
      <vt:lpstr>Finished example</vt:lpstr>
      <vt:lpstr>Testing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a sensor to test waterlogged pitch presentation</dc:title>
  <dc:subject>KS3 DT manufacturing, controls, learning outcomes</dc:subject>
  <dc:creator>Attainment in Education</dc:creator>
  <cp:keywords>DIY moisture meter; DIY moisture dector, moisture sensor for sports pitch</cp:keywords>
  <cp:lastModifiedBy>Marie Neighbour</cp:lastModifiedBy>
  <cp:revision>40</cp:revision>
  <dcterms:created xsi:type="dcterms:W3CDTF">2017-06-28T15:11:57Z</dcterms:created>
  <dcterms:modified xsi:type="dcterms:W3CDTF">2022-05-17T09:14:55Z</dcterms:modified>
</cp:coreProperties>
</file>