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anose="020B0604020202020204" charset="0"/>
      <p:regular r:id="rId41"/>
      <p:bold r:id="rId42"/>
      <p:italic r:id="rId43"/>
      <p:boldItalic r:id="rId44"/>
    </p:embeddedFont>
    <p:embeddedFont>
      <p:font typeface="Oswald" panose="020B0604020202020204" charset="0"/>
      <p:regular r:id="rId45"/>
      <p:bold r:id="rId46"/>
    </p:embeddedFont>
    <p:embeddedFont>
      <p:font typeface="Playfair Display" panose="020B0604020202020204" charset="0"/>
      <p:regular r:id="rId47"/>
      <p:bold r:id="rId48"/>
      <p:italic r:id="rId49"/>
      <p:boldItalic r:id="rId50"/>
    </p:embeddedFont>
    <p:embeddedFont>
      <p:font typeface="Roboto" panose="020B0604020202020204" charset="0"/>
      <p:regular r:id="rId51"/>
      <p:bold r:id="rId52"/>
      <p:italic r:id="rId53"/>
      <p:boldItalic r:id="rId54"/>
    </p:embeddedFont>
    <p:embeddedFont>
      <p:font typeface="Roboto Light" panose="020B0604020202020204" charset="0"/>
      <p:regular r:id="rId55"/>
      <p:bold r:id="rId56"/>
      <p:italic r:id="rId57"/>
      <p:boldItalic r:id="rId58"/>
    </p:embeddedFont>
    <p:embeddedFont>
      <p:font typeface="Roboto Slab"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EE6533-6787-41D2-9ABF-08C304447478}">
  <a:tblStyle styleId="{DFEE6533-6787-41D2-9ABF-08C304447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3" autoAdjust="0"/>
  </p:normalViewPr>
  <p:slideViewPr>
    <p:cSldViewPr snapToGrid="0">
      <p:cViewPr varScale="1">
        <p:scale>
          <a:sx n="104" d="100"/>
          <a:sy n="104" d="100"/>
        </p:scale>
        <p:origin x="12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nstitutions.newscientist.com/article/mg24732980-500-silicon-valley-billionaires-want-to-geoengineer-the-worlds-ocean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boell.de/en/geoengineering" TargetMode="External"/><Relationship Id="rId5" Type="http://schemas.openxmlformats.org/officeDocument/2006/relationships/hyperlink" Target="https://www.york.ac.uk/media/policyengine/documents/Geoengineering.pdf" TargetMode="External"/><Relationship Id="rId4" Type="http://schemas.openxmlformats.org/officeDocument/2006/relationships/hyperlink" Target="https://theecologist.org/2018/aug/30/engineering-climate-could-cost-us-eart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A8GDEaJtbq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ature.com/articles/s41467-018-05938-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geoengineering.ox.ac.uk/www.geoengineering.ox.ac.uk/oxford-principles/history/index.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84e8ba5802_2_4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84e8ba5802_2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dirty="0">
                <a:solidFill>
                  <a:schemeClr val="dk1"/>
                </a:solidFill>
                <a:latin typeface="Calibri"/>
                <a:ea typeface="Calibri"/>
                <a:cs typeface="Calibri"/>
                <a:sym typeface="Calibri"/>
              </a:rPr>
              <a:t>As the impacts of the climate emergency become more severe and the timeline for action more restricted, more radical solutions - large-scale intervention in Earth's climate - are being proposed.  </a:t>
            </a:r>
            <a:endParaRPr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dirty="0">
                <a:solidFill>
                  <a:schemeClr val="dk1"/>
                </a:solidFill>
                <a:latin typeface="Calibri"/>
                <a:ea typeface="Calibri"/>
                <a:cs typeface="Calibri"/>
                <a:sym typeface="Calibri"/>
              </a:rPr>
              <a:t>In this unit, students will appreciate that scientific research takes place in a social, political and cultural context, that the interaction of science with society creates new questions that need to be answered by science and other disciplines  and that applications of science prompt us to consider implications such as risks and costs, questions about their use, and make decisions on what is the best or right thing to do at individual and societal level.  Science can only take us so far in exploring answers to these questions and making these decisions – it is useful and necessary to consider ideas from other disciplines.</a:t>
            </a:r>
            <a:endParaRPr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84e8ba5802_3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84e8ba5802_3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2 (slide 5/11), Phase 1</a:t>
            </a:r>
            <a:endParaRPr sz="1200" b="1">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GB">
                <a:solidFill>
                  <a:schemeClr val="dk1"/>
                </a:solidFill>
              </a:rPr>
              <a:t>What type of fallacy is this?</a:t>
            </a:r>
            <a:endParaRPr sz="1200" b="1">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84e8ba5802_3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84e8ba5802_3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6/11), Phase 1</a:t>
            </a:r>
            <a:endParaRPr/>
          </a:p>
          <a:p>
            <a:pPr marL="0" lvl="0" indent="0" algn="l" rtl="0">
              <a:spcBef>
                <a:spcPts val="800"/>
              </a:spcBef>
              <a:spcAft>
                <a:spcPts val="0"/>
              </a:spcAft>
              <a:buNone/>
            </a:pPr>
            <a:r>
              <a:rPr lang="en-GB"/>
              <a:t>Is everything that is natural good or desirable?  In what ways are volcanic eruptions similar to and different from geoengineering?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84e8ba5802_3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84e8ba5802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2 (slide 7/11), Phase 1</a:t>
            </a:r>
            <a:endParaRPr sz="1200" b="1">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GB">
                <a:solidFill>
                  <a:schemeClr val="dk1"/>
                </a:solidFill>
              </a:rPr>
              <a:t>What type of fallacy is this?</a:t>
            </a:r>
            <a:endParaRPr sz="1200"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84e8ba5802_3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84e8ba5802_3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Activity 2 (slide 8/11), Phase 1</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a:t>What other options might there be?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84e8ba5802_3_7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84e8ba5802_3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2 (slide 9/11), Phase 1</a:t>
            </a:r>
            <a:endParaRPr sz="1200" b="1">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GB">
                <a:solidFill>
                  <a:schemeClr val="dk1"/>
                </a:solidFill>
              </a:rPr>
              <a:t>What type of fallacy is this?</a:t>
            </a:r>
            <a:endParaRPr sz="1200" b="1">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4e8ba5802_3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84e8ba5802_3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10/11), Phase 1</a:t>
            </a:r>
            <a:endParaRPr/>
          </a:p>
          <a:p>
            <a:pPr marL="0" lvl="0" indent="0" algn="l" rtl="0">
              <a:spcBef>
                <a:spcPts val="800"/>
              </a:spcBef>
              <a:spcAft>
                <a:spcPts val="0"/>
              </a:spcAft>
              <a:buNone/>
            </a:pPr>
            <a:r>
              <a:rPr lang="en-GB"/>
              <a:t>Does it matter what expertise the scientist has?  Are scientists best placed to decide on how their technologies are used?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4e8ba5802_3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4e8ba5802_3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2 (slide 11/11), Phase 1</a:t>
            </a:r>
            <a:endParaRPr sz="1200" b="1">
              <a:solidFill>
                <a:schemeClr val="dk1"/>
              </a:solidFill>
              <a:latin typeface="Calibri"/>
              <a:ea typeface="Calibri"/>
              <a:cs typeface="Calibri"/>
              <a:sym typeface="Calibri"/>
            </a:endParaRPr>
          </a:p>
          <a:p>
            <a:pPr marL="0" lvl="0" indent="0" algn="l" rtl="0">
              <a:spcBef>
                <a:spcPts val="800"/>
              </a:spcBef>
              <a:spcAft>
                <a:spcPts val="0"/>
              </a:spcAft>
              <a:buNone/>
            </a:pPr>
            <a:r>
              <a:rPr lang="en-GB">
                <a:solidFill>
                  <a:schemeClr val="dk1"/>
                </a:solidFill>
              </a:rPr>
              <a:t>We have looked at some common fallacies - there are many others!</a:t>
            </a:r>
            <a:endParaRPr>
              <a:solidFill>
                <a:schemeClr val="dk1"/>
              </a:solidFill>
            </a:endParaRPr>
          </a:p>
          <a:p>
            <a:pPr marL="0" lvl="0" indent="0" algn="l" rtl="0">
              <a:spcBef>
                <a:spcPts val="0"/>
              </a:spcBef>
              <a:spcAft>
                <a:spcPts val="0"/>
              </a:spcAft>
              <a:buNone/>
            </a:pPr>
            <a:r>
              <a:rPr lang="en-GB">
                <a:solidFill>
                  <a:schemeClr val="dk1"/>
                </a:solidFill>
              </a:rPr>
              <a:t>But what does a good argument look like?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Here are some pointers to help you look for good arguments.</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84e8ba5802_3_1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84e8ba5802_3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3 (slide 1/4), Phase 2</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0"/>
              </a:spcAft>
              <a:buNone/>
            </a:pPr>
            <a:r>
              <a:rPr lang="en-GB">
                <a:solidFill>
                  <a:schemeClr val="dk1"/>
                </a:solidFill>
                <a:latin typeface="Calibri"/>
                <a:ea typeface="Calibri"/>
                <a:cs typeface="Calibri"/>
                <a:sym typeface="Calibri"/>
              </a:rPr>
              <a:t>Students explore geoengineering as a homework, keeping in mind logical fallacies as they investigate.  </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0"/>
              </a:spcAft>
              <a:buNone/>
            </a:pPr>
            <a:r>
              <a:rPr lang="en-GB">
                <a:solidFill>
                  <a:schemeClr val="dk1"/>
                </a:solidFill>
                <a:latin typeface="Calibri"/>
                <a:ea typeface="Calibri"/>
                <a:cs typeface="Calibri"/>
                <a:sym typeface="Calibri"/>
              </a:rPr>
              <a:t>Ask students to read three sources.  As they research they should:</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Identify any logical fallacies they identify.</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Identify questions they think it is important to answer or to think about in relation to climate interventions.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Before beginning the research phase, it is important to look out for how articles frame geoengineering.</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84e8ba5802_2_5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84e8ba5802_2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3 (slide 2/4), Phase 2</a:t>
            </a:r>
            <a:endParaRPr>
              <a:solidFill>
                <a:schemeClr val="dk1"/>
              </a:solidFill>
            </a:endParaRPr>
          </a:p>
          <a:p>
            <a:pPr marL="0" lvl="0" indent="0" algn="l" rtl="0">
              <a:spcBef>
                <a:spcPts val="800"/>
              </a:spcBef>
              <a:spcAft>
                <a:spcPts val="0"/>
              </a:spcAft>
              <a:buClr>
                <a:schemeClr val="dk1"/>
              </a:buClr>
              <a:buSzPts val="1100"/>
              <a:buFont typeface="Arial"/>
              <a:buNone/>
            </a:pPr>
            <a:r>
              <a:rPr lang="en-GB">
                <a:solidFill>
                  <a:schemeClr val="dk1"/>
                </a:solidFill>
              </a:rPr>
              <a:t>Some things to look out for when reading about geoengineering (‘climate intervention’)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Framing - do the authors want you to take a particular stance?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Nature - are appeals to nature made, and are these valid?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Is the source written from a particular geographical position?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Is it compared to alternatives?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07916"/>
              </a:lnSpc>
              <a:spcBef>
                <a:spcPts val="0"/>
              </a:spcBef>
              <a:spcAft>
                <a:spcPts val="80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84e8ba5802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84e8ba5802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3 (slide 3/4), Phase 2</a:t>
            </a:r>
            <a:endParaRPr/>
          </a:p>
          <a:p>
            <a:pPr marL="0" lvl="0" indent="0" algn="l" rtl="0">
              <a:spcBef>
                <a:spcPts val="800"/>
              </a:spcBef>
              <a:spcAft>
                <a:spcPts val="0"/>
              </a:spcAft>
              <a:buNone/>
            </a:pPr>
            <a:r>
              <a:rPr lang="en-GB"/>
              <a:t>Some starting sources for homework research include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GB"/>
              <a:t>New Scientist article: </a:t>
            </a:r>
            <a:r>
              <a:rPr lang="en-GB" u="sng">
                <a:solidFill>
                  <a:schemeClr val="hlink"/>
                </a:solidFill>
                <a:hlinkClick r:id="rId3"/>
              </a:rPr>
              <a:t>https://institutions.newscientist.com/article/mg24732980-500-silicon-valley-billionaires-want-to-geoengineer-the-worlds-oceans/</a:t>
            </a:r>
            <a:r>
              <a:rPr lang="en-GB"/>
              <a:t> </a:t>
            </a:r>
            <a:endParaRPr/>
          </a:p>
          <a:p>
            <a:pPr marL="457200" lvl="0" indent="-298450" algn="l" rtl="0">
              <a:spcBef>
                <a:spcPts val="0"/>
              </a:spcBef>
              <a:spcAft>
                <a:spcPts val="0"/>
              </a:spcAft>
              <a:buSzPts val="1100"/>
              <a:buChar char="●"/>
            </a:pPr>
            <a:r>
              <a:rPr lang="en-GB"/>
              <a:t>Ecologist article: </a:t>
            </a:r>
            <a:r>
              <a:rPr lang="en-GB" u="sng">
                <a:solidFill>
                  <a:schemeClr val="hlink"/>
                </a:solidFill>
                <a:hlinkClick r:id="rId4"/>
              </a:rPr>
              <a:t>https://theecologist.org/2018/aug/30/engineering-climate-could-cost-us-earth</a:t>
            </a:r>
            <a:r>
              <a:rPr lang="en-GB"/>
              <a:t> </a:t>
            </a:r>
            <a:endParaRPr/>
          </a:p>
          <a:p>
            <a:pPr marL="457200" lvl="0" indent="-298450" algn="l" rtl="0">
              <a:spcBef>
                <a:spcPts val="0"/>
              </a:spcBef>
              <a:spcAft>
                <a:spcPts val="0"/>
              </a:spcAft>
              <a:buSzPts val="1100"/>
              <a:buChar char="●"/>
            </a:pPr>
            <a:r>
              <a:rPr lang="en-GB"/>
              <a:t>Youth Guide and policy brief: </a:t>
            </a:r>
            <a:r>
              <a:rPr lang="en-GB" u="sng">
                <a:solidFill>
                  <a:schemeClr val="hlink"/>
                </a:solidFill>
                <a:hlinkClick r:id="rId5"/>
              </a:rPr>
              <a:t>https://www.york.ac.uk/media/policyengine/documents/Geoengineering.pdf</a:t>
            </a:r>
            <a:r>
              <a:rPr lang="en-GB"/>
              <a:t> </a:t>
            </a:r>
            <a:endParaRPr/>
          </a:p>
          <a:p>
            <a:pPr marL="457200" lvl="0" indent="-298450" algn="l" rtl="0">
              <a:spcBef>
                <a:spcPts val="0"/>
              </a:spcBef>
              <a:spcAft>
                <a:spcPts val="0"/>
              </a:spcAft>
              <a:buSzPts val="1100"/>
              <a:buChar char="●"/>
            </a:pPr>
            <a:r>
              <a:rPr lang="en-GB"/>
              <a:t>Carnegie Climate Governance Initiative </a:t>
            </a:r>
            <a:endParaRPr/>
          </a:p>
          <a:p>
            <a:pPr marL="457200" lvl="0" indent="-298450" algn="l" rtl="0">
              <a:spcBef>
                <a:spcPts val="0"/>
              </a:spcBef>
              <a:spcAft>
                <a:spcPts val="0"/>
              </a:spcAft>
              <a:buSzPts val="1100"/>
              <a:buChar char="●"/>
            </a:pPr>
            <a:r>
              <a:rPr lang="en-GB"/>
              <a:t>Heinrich Böll Stiftung Green Political Foundation (includes videos) </a:t>
            </a:r>
            <a:r>
              <a:rPr lang="en-GB" u="sng">
                <a:solidFill>
                  <a:schemeClr val="hlink"/>
                </a:solidFill>
                <a:hlinkClick r:id="rId6"/>
              </a:rPr>
              <a:t>https://www.boell.de/en/geoengineering</a:t>
            </a:r>
            <a:r>
              <a:rPr lang="en-GB"/>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4e8ba5802_2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84e8ba5802_2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1 (slide 1/4), Phase 1</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This activity sets the scene for the unit.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Watch the video that describes the context for this unit.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Discuss the context on the next slide and then the questions that follow.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980e113b0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980e113b0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3 (slide 4/4), Phase 2</a:t>
            </a:r>
            <a:endParaRPr sz="1200" b="1">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sz="1200">
                <a:solidFill>
                  <a:schemeClr val="dk1"/>
                </a:solidFill>
                <a:latin typeface="Calibri"/>
                <a:ea typeface="Calibri"/>
                <a:cs typeface="Calibri"/>
                <a:sym typeface="Calibri"/>
              </a:rPr>
              <a:t>Set the homework task.</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84e8ba5802_3_1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84e8ba5802_3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4 (slide 1/5), Phase 3</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In this phase, the teacher presents a question quadrant to classify the questions created during the homework task in phase 2 and uses this to create an agenda for discussion.</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Initially, students are invited to share any fallacies they encountered in their research.  They are then asked to share their questions.  This might be on a shared slide deck, or using post-it notes.</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The teacher then introduces the question quadrant on the following slide.</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980e113b0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980e113b0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4 (slide 2/5), Phase 3</a:t>
            </a:r>
            <a:endParaRPr sz="1200" b="1">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r>
              <a:rPr lang="en-GB" sz="1200">
                <a:solidFill>
                  <a:schemeClr val="dk1"/>
                </a:solidFill>
                <a:latin typeface="Calibri"/>
                <a:ea typeface="Calibri"/>
                <a:cs typeface="Calibri"/>
                <a:sym typeface="Calibri"/>
              </a:rPr>
              <a:t>Students either share their questions using a shared slide deck, or write them on post it notes so that they can be rearranged in the next activity</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84e8ba5802_3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84e8ba5802_3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0510" lvl="0" indent="-27051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4 (slide 3/5), Phase 3</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Introducing the question quadrant, the  teacher asks:</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What is the difference between these different types of questions?  </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The teacher might suggest some key features, e.g.  </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GB">
                <a:solidFill>
                  <a:schemeClr val="dk1"/>
                </a:solidFill>
                <a:latin typeface="Calibri"/>
                <a:ea typeface="Calibri"/>
                <a:cs typeface="Calibri"/>
                <a:sym typeface="Calibri"/>
              </a:rPr>
              <a:t>philosophical questions are those where the answers are in principle open to informed, rational, and honest disagreement, and which require reasoning to be answered</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scientific questions may be those which relate to the natural world and which are testable or measurable empirically or using scientific methods</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psychological questions relate to people’s thoughts and behaviours </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political questions are those relating to how decisions are made and by whom.</a:t>
            </a:r>
            <a:endParaRPr>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Students then rearrange their questions, classifying them as philosophical, scientific, psychological or political.</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The teacher might draw attention to the need for empirical work (e.g. through surveys or experiments) to answer the psychological and scientific questions.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The teacher uses the philosophical and political questions to form an agenda for the discussion by </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informing students that they will prioritise by identifying the three most important questions to discuss.  Each student has three votes which they can use as they like - all on one question, or split between two or three questions.</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reading each question aloud.</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re-reading each question aloud, this time collecting votes from the class.</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ordering questions in order of priority.</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980e113b0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980e113b0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0510" lvl="0" indent="-27051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4 (slide 4/5), Phase 3</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When ordered, begin by discussing the question with the most votes.</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Some starting questions before discussing the question might include the following.  This is an important stage to ensure a common understanding on which the question is based.</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 problem is being identified here?</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 assumptions are being made in the question?</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Do we have a shared understanding of key concepts or ideas in the question?  </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Is there a need to clarify or qualify the question?</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Are there any questions we need to know the answer to before we discuss this question?</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 is the scope of the question - is there a need to think about other places, or into the past or future?</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When discussing the question, the teacher might ask for agreement and disagreement with reasons, and ask for examples and counterexamples.  Students can be encouraged to identify fallacies during the discussion.  </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a:solidFill>
                  <a:schemeClr val="dk1"/>
                </a:solidFill>
                <a:latin typeface="Calibri"/>
                <a:ea typeface="Calibri"/>
                <a:cs typeface="Calibri"/>
                <a:sym typeface="Calibri"/>
              </a:rPr>
              <a:t>This ‘explain’ phase can be used to draw out different arguments, positions, attitudes and feelings towards geoengineering.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980e113b0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980e113b0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0510" lvl="0" indent="-27051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4 (slide 5/5), Phase 3</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70510" lvl="0" indent="-270510" algn="l" rtl="0">
              <a:lnSpc>
                <a:spcPct val="107916"/>
              </a:lnSpc>
              <a:spcBef>
                <a:spcPts val="800"/>
              </a:spcBef>
              <a:spcAft>
                <a:spcPts val="800"/>
              </a:spcAft>
              <a:buClr>
                <a:schemeClr val="dk1"/>
              </a:buClr>
              <a:buSzPts val="1100"/>
              <a:buFont typeface="Arial"/>
              <a:buNone/>
            </a:pPr>
            <a:r>
              <a:rPr lang="en-GB">
                <a:solidFill>
                  <a:schemeClr val="dk1"/>
                </a:solidFill>
                <a:latin typeface="Calibri"/>
                <a:ea typeface="Calibri"/>
                <a:cs typeface="Calibri"/>
                <a:sym typeface="Calibri"/>
              </a:rPr>
              <a:t>Encourage students to reflect on their </a:t>
            </a:r>
            <a:endParaRPr>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4e8ba5802_3_1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4e8ba5802_3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5 (slide 1/5), Phase 4</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In this phase, students elaborate on their thinking using a philosophical thought experiment to explore the consequences of different geoengineering proposals. The thought experiment is an adaptation of the ‘veil of ignorance’ (</a:t>
            </a:r>
            <a:r>
              <a:rPr lang="en-GB"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https://www.youtube.com/watch?v=A8GDEaJtbq4</a:t>
            </a:r>
            <a:r>
              <a:rPr lang="en-GB">
                <a:solidFill>
                  <a:schemeClr val="dk1"/>
                </a:solidFill>
                <a:latin typeface="Calibri"/>
                <a:ea typeface="Calibri"/>
                <a:cs typeface="Calibri"/>
                <a:sym typeface="Calibri"/>
              </a:rPr>
              <a:t>), used by John Rawls in his theory of justice.    </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980e113b0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980e113b0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5 (slide 2/5), Phase 4</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A thought experiment is a thinking exercise which allows us to test a hypothesis without doing a physical experiment in the real world.  Thought experiments are used in science and in philosophy.  Well known thought experiments include Schrödinger's cat, Mary’s Room and Twin Earth.</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The thought experiment we will do in this unit uses the idea of a veil of ignorance to figure out what is fair.  This video is a general introduction to the experiment.  We will then apply it to geoengineering.</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Watch the video and give students the opportunity to ask clarification questions.</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4f95faf2c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4f95faf2c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5 (slide 3/5), Phase 4</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Rawls sees justice as fairness and proposes that decisions are made behind a ‘veil of ignorance’.  This is a condition in which the people making the decision don’t know where they are born, what they look like, their intelligence, strength, or place in society.  This means that when they make a decision or agree on a policy or principle for how decisions are to be made, they don’t know how it will affect them when the veil of ignorance is lifted.  It is a way of improving impartiality in decision making.</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In this set up, students are asked to take the present climate crisis as the initial situation.  From reading the youth guide and doing research on geoengineering, there are a range of actions which can be taken, including:</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doing nothing, or very little.</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changing the way we live to drastically reduce emissions of greenhouse gases (social and political change)</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accelerating research and development of technology which removes carbon dioxide from the Earth’s atmosphere*</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accelerating research and development of technology which reflects solar radiation away from the Earth.</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Students are asked to discuss and agree on some fair policies or principles for governing different responses to climate change from behind a ‘veil of ignorance.’</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*[Note that on (3) and (4), </a:t>
            </a:r>
            <a:r>
              <a:rPr lang="en-GB"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Lawrence et al</a:t>
            </a:r>
            <a:r>
              <a:rPr lang="en-GB">
                <a:solidFill>
                  <a:schemeClr val="dk1"/>
                </a:solidFill>
                <a:latin typeface="Calibri"/>
                <a:ea typeface="Calibri"/>
                <a:cs typeface="Calibri"/>
                <a:sym typeface="Calibri"/>
              </a:rPr>
              <a:t> (2018) have argued that even if actively pursued on global scales, it would be unlikely they could make an impact before 2050 because they are at early stages of development, involve uncertainties and risks and raise ethical and governance dilemmas.]</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980e113b0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980e113b0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5 (slide 4/5), Phase 4</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Following the small group discussion on the previous slide, each group shares their ideas with the class.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They place their written policy or principle on a spot on the floor, and explain why they are proposing it.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The class discusses the policies in relation to fairness.</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Finally, students ‘vote with their feet’ on the fairest policies.  The three most popular are recorded and evaluated in the next slide.</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4e8ba5802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84e8ba5802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1 (slide 2/4), Phase 1</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Earth is getting hotter due to increasing levels of carbon dioxide and other greenhouse gases in the atmosphere.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heating planet means that the climate becomes more extreme, more unpredictable, and as a result we have food and water insecurity, migration and conflict, with 2030 is often quoted as a key date when climate change becomes irreversible. The Paris Agreement sets out a global framework to avoid dangerous climate change by limiting global warming to well below 2°C.</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big question is how?  To respond climate change, there are three main proposals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Adaptation:  adapting to a changing climate - e.g. changing what is grown where, and how</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Mitigation: Reducing emissions of and stabilizing the levels of heat-trapping greenhouse gases in the atmosphere.  Can be done by reducing the sources of these gases (stopping using fossil fuels or enhancing sinks like forests, soils and oceans).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Geoengineering - sometimes called climate intervention -  is the deliberate intervention in the Earth’s climate and describes many different types of activity to control or manage temperatures on Earth.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980e113b0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980e113b0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5 (slide 5/5), Phase 4</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Finally, students examine the consequences of their decisions.</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This can be done by cutting each of these into strips and asking students to select one strip from a bowl.</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Their strip represents who they become with the veil of ignorance removed.</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Lead a class discussion on whether they gain or lose from the new policies compared and whether or not this is fair.</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Discuss: which perspectives were missing? Should some of these perspectives be prioritised over others?</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84e8ba5802_3_1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84e8ba5802_3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6 (slide 1/2), Phase 5</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In this activity, we </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Evaluate the thought experiment </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arenBoth"/>
            </a:pPr>
            <a:r>
              <a:rPr lang="en-GB">
                <a:solidFill>
                  <a:schemeClr val="dk1"/>
                </a:solidFill>
                <a:latin typeface="Calibri"/>
                <a:ea typeface="Calibri"/>
                <a:cs typeface="Calibri"/>
                <a:sym typeface="Calibri"/>
              </a:rPr>
              <a:t>Evaluate learning on the unit</a:t>
            </a:r>
            <a:endParaRPr>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980e113b0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980e113b0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6 (slide 2/2), Phase 5</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Researchers at the University of Oxford have developed a series of principles for governing geoengineering, available at </a:t>
            </a:r>
            <a:r>
              <a:rPr lang="en-GB"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http://www.geoengineering.ox.ac.uk/www.geoengineering.ox.ac.uk/oxford-principles/history/index.html</a:t>
            </a:r>
            <a:r>
              <a:rPr lang="en-GB">
                <a:solidFill>
                  <a:schemeClr val="dk1"/>
                </a:solidFill>
                <a:latin typeface="Calibri"/>
                <a:ea typeface="Calibri"/>
                <a:cs typeface="Calibri"/>
                <a:sym typeface="Calibri"/>
              </a:rPr>
              <a:t>. The principles are summarised as follows:</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Principle 1: Geoengineering to be regulated as a public good</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Principle 2: Public participation in geoengineering decision-making</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Principle 3: Disclosure of geoengineering research and open publication of results</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Principle 4: Independent assessment of impacts</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Principle 5: Governance before deployment</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How do your principles compare?  How do these fare when analysed in the way you analysed your principles?</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980e113b0c_0_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980e113b0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200" b="1">
                <a:solidFill>
                  <a:schemeClr val="dk1"/>
                </a:solidFill>
                <a:latin typeface="Calibri"/>
                <a:ea typeface="Calibri"/>
                <a:cs typeface="Calibri"/>
                <a:sym typeface="Calibri"/>
              </a:rPr>
              <a:t>Activity 7 (slide 1/1), Phase 5</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980e113b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980e113b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1 (slide 3/4), Phase 1</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All in a name?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‘Geoengineering’ is an umbrella term used to refer to a range of approaches to intervening in the Earth’s climate system - from peatland reforestation and afforestation to solar radiation management using space mirrors or injecting aerosols into the stratosphere.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Some people think ‘engineering’ implies greater levels of precision and control than ‘climate intervention’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It can be difficult to talk about climate intervention because different approaches to intervening in the Earth’s climate have different mechanisms, risks, costs and impacts and are reversible to different degrees.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4e8ba5802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84e8ba5802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chemeClr val="dk1"/>
                </a:solidFill>
                <a:latin typeface="Calibri"/>
                <a:ea typeface="Calibri"/>
                <a:cs typeface="Calibri"/>
                <a:sym typeface="Calibri"/>
              </a:rPr>
              <a:t>Activity 1 (slide 4/4), Phase 1</a:t>
            </a:r>
            <a:endParaRPr sz="1200" b="1">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Geoengineering generally takes one of two approaches: </a:t>
            </a:r>
            <a:endParaRPr>
              <a:solidFill>
                <a:schemeClr val="dk1"/>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the removal of carbon dioxide from the atmosphere (carbon geoengineering), or </a:t>
            </a: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reflection of solar radiation away from the Earth (solar geoengineering).  </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In a recent Nature communication, researchers noted that “if climate geoengineering techniques were actively pursued on global scales, they would very unlikely be implementable prior to the second half of the century…” (Lawrence et al., 2018).  Therefore, decisions about geoengineering research and deployment are set against a background of climate  mitigation (minimising greenhouse gas emissions) and adaptation (minimising the effects of climate change).  </a:t>
            </a: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r>
              <a:rPr lang="en-GB">
                <a:solidFill>
                  <a:schemeClr val="dk1"/>
                </a:solidFill>
                <a:latin typeface="Calibri"/>
                <a:ea typeface="Calibri"/>
                <a:cs typeface="Calibri"/>
                <a:sym typeface="Calibri"/>
              </a:rPr>
              <a:t>Research on geoengineering is inherently problematic because it is an umbrella term used to describe a range of technologies from low-risk less-controversial methods to high-risk more controversial methods of intervening in the Earth’s climate, and there is little public understanding about these different methods and how they work.  Furthermore, introducing geoengineering as a potential response to climate change is risky, because there exists a risk of influencing attitudes towards climate action.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4e8ba5802_2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4e8ba5802_2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1/11), Phase 1</a:t>
            </a:r>
            <a:endParaRPr sz="9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Fallacies can often be found in discussions about science, particularly in the context of climate change.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 fallacy is an invalid argument caused by faulty reasoning. While many logical fallacies may appear to be appealing or persuasive, they are not logically valid and should therefore be rebutted.</a:t>
            </a:r>
            <a:endParaRPr>
              <a:solidFill>
                <a:schemeClr val="dk1"/>
              </a:solidFill>
            </a:endParaRPr>
          </a:p>
          <a:p>
            <a:pPr marL="0" lvl="0" indent="0" algn="l" rtl="0">
              <a:lnSpc>
                <a:spcPct val="107916"/>
              </a:lnSpc>
              <a:spcBef>
                <a:spcPts val="1200"/>
              </a:spcBef>
              <a:spcAft>
                <a:spcPts val="0"/>
              </a:spcAft>
              <a:buClr>
                <a:schemeClr val="dk1"/>
              </a:buClr>
              <a:buSzPts val="1100"/>
              <a:buFont typeface="Arial"/>
              <a:buNone/>
            </a:pPr>
            <a:r>
              <a:rPr lang="en-GB">
                <a:solidFill>
                  <a:schemeClr val="dk1"/>
                </a:solidFill>
              </a:rPr>
              <a:t>Being able to spot fallacies in everyday life is incredibly important — it can stop you being fooled into believing something that isn’t true. </a:t>
            </a:r>
            <a:endParaRPr>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rPr>
              <a:t>Knowing when an argument is fallacious can give you power — and words — to hold people to account for bad reasoning and attempts to distract or to deflect attention from an issue, as is often the case in arguments about environmental issues. </a:t>
            </a:r>
            <a:endParaRPr>
              <a:solidFill>
                <a:schemeClr val="dk1"/>
              </a:solidFill>
            </a:endParaRPr>
          </a:p>
          <a:p>
            <a:pPr marL="0" lvl="0" indent="0" algn="l" rtl="0">
              <a:lnSpc>
                <a:spcPct val="107916"/>
              </a:lnSpc>
              <a:spcBef>
                <a:spcPts val="800"/>
              </a:spcBef>
              <a:spcAft>
                <a:spcPts val="800"/>
              </a:spcAft>
              <a:buClr>
                <a:schemeClr val="dk1"/>
              </a:buClr>
              <a:buSzPts val="1100"/>
              <a:buFont typeface="Arial"/>
              <a:buNone/>
            </a:pPr>
            <a:r>
              <a:rPr lang="en-GB">
                <a:solidFill>
                  <a:schemeClr val="dk1"/>
                </a:solidFill>
              </a:rPr>
              <a:t>Being able to spot bad arguments might help you to create better arguments yourself.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84e8ba5802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84e8ba5802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2/11), Phase 1</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a:solidFill>
                  <a:schemeClr val="dk1"/>
                </a:solidFill>
                <a:latin typeface="Calibri"/>
                <a:ea typeface="Calibri"/>
                <a:cs typeface="Calibri"/>
                <a:sym typeface="Calibri"/>
              </a:rPr>
              <a:t>Examples of common fallacies are:</a:t>
            </a:r>
            <a:endParaRPr>
              <a:solidFill>
                <a:schemeClr val="dk1"/>
              </a:solidFill>
              <a:latin typeface="Calibri"/>
              <a:ea typeface="Calibri"/>
              <a:cs typeface="Calibri"/>
              <a:sym typeface="Calibri"/>
            </a:endParaRPr>
          </a:p>
          <a:p>
            <a:pPr marL="914400" lvl="0" indent="-298450" algn="l" rtl="0">
              <a:lnSpc>
                <a:spcPct val="107916"/>
              </a:lnSpc>
              <a:spcBef>
                <a:spcPts val="800"/>
              </a:spcBef>
              <a:spcAft>
                <a:spcPts val="0"/>
              </a:spcAft>
              <a:buClr>
                <a:schemeClr val="dk1"/>
              </a:buClr>
              <a:buSzPts val="1100"/>
              <a:buFont typeface="Calibri"/>
              <a:buChar char="●"/>
            </a:pPr>
            <a:r>
              <a:rPr lang="en-GB">
                <a:solidFill>
                  <a:schemeClr val="dk1"/>
                </a:solidFill>
                <a:latin typeface="Calibri"/>
                <a:ea typeface="Calibri"/>
                <a:cs typeface="Calibri"/>
                <a:sym typeface="Calibri"/>
              </a:rPr>
              <a:t>Ad hominem: attacking the person, not the argument</a:t>
            </a:r>
            <a:endParaRPr>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Appeal to authority: claiming something is true because an authority said it, rather than the evidence for the claim</a:t>
            </a:r>
            <a:r>
              <a:rPr lang="en-GB" sz="700">
                <a:solidFill>
                  <a:schemeClr val="dk1"/>
                </a:solidFill>
                <a:latin typeface="Calibri"/>
                <a:ea typeface="Calibri"/>
                <a:cs typeface="Calibri"/>
                <a:sym typeface="Calibri"/>
              </a:rPr>
              <a:t>	</a:t>
            </a:r>
            <a:endParaRPr sz="700">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Appeal to emotion: when emotions (like fear, envy, pity) are manipulated to win an argument</a:t>
            </a:r>
            <a:endParaRPr>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Appeal to ignorance: claiming that something is true because it has not been shown to be false, or that something is false because it has not been demonstrated to be true</a:t>
            </a:r>
            <a:endParaRPr>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Appeal to nature: saying something is good because it is natural, or bad because it is not</a:t>
            </a:r>
            <a:endParaRPr>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False analogy: using the fact that because two things have one thing in common to claim that they therefore have another thing in common</a:t>
            </a:r>
            <a:endParaRPr>
              <a:solidFill>
                <a:schemeClr val="dk1"/>
              </a:solidFill>
              <a:latin typeface="Calibri"/>
              <a:ea typeface="Calibri"/>
              <a:cs typeface="Calibri"/>
              <a:sym typeface="Calibri"/>
            </a:endParaRPr>
          </a:p>
          <a:p>
            <a:pPr marL="914400" lvl="0" indent="-298450" algn="l" rtl="0">
              <a:lnSpc>
                <a:spcPct val="107916"/>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False dichotomy: when two alternatives are presented as the only possible options when in reality a range of possibilities exist</a:t>
            </a:r>
            <a:endParaRPr>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a:solidFill>
                  <a:schemeClr val="dk1"/>
                </a:solidFill>
                <a:latin typeface="Calibri"/>
                <a:ea typeface="Calibri"/>
                <a:cs typeface="Calibri"/>
                <a:sym typeface="Calibri"/>
              </a:rPr>
              <a:t>Many other fallacies exist - these are just a few.In the following slides you will be asked to identify which fallacy is being used - you might agree or disagree with the statements.  They are being used because they are all examples of bad reasoning.</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84e8ba5802_2_4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84e8ba5802_2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3/11), Phase 1</a:t>
            </a:r>
            <a:endParaRPr/>
          </a:p>
          <a:p>
            <a:pPr marL="0" lvl="0" indent="0" algn="l" rtl="0">
              <a:spcBef>
                <a:spcPts val="800"/>
              </a:spcBef>
              <a:spcAft>
                <a:spcPts val="0"/>
              </a:spcAft>
              <a:buNone/>
            </a:pPr>
            <a:r>
              <a:rPr lang="en-GB"/>
              <a:t>What type of fallacy is this?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84e8ba5802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84e8ba5802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Activity 2 (slide 4/11), Phase 1</a:t>
            </a:r>
            <a:endParaRPr/>
          </a:p>
          <a:p>
            <a:pPr marL="0" lvl="0" indent="0" algn="l" rtl="0">
              <a:spcBef>
                <a:spcPts val="800"/>
              </a:spcBef>
              <a:spcAft>
                <a:spcPts val="0"/>
              </a:spcAft>
              <a:buNone/>
            </a:pPr>
            <a:r>
              <a:rPr lang="en-GB"/>
              <a:t>Why not?  Discuss.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54"/>
        <p:cNvGrpSpPr/>
        <p:nvPr/>
      </p:nvGrpSpPr>
      <p:grpSpPr>
        <a:xfrm>
          <a:off x="0" y="0"/>
          <a:ext cx="0" cy="0"/>
          <a:chOff x="0" y="0"/>
          <a:chExt cx="0" cy="0"/>
        </a:xfrm>
      </p:grpSpPr>
      <p:sp>
        <p:nvSpPr>
          <p:cNvPr id="55" name="Google Shape;55;p14"/>
          <p:cNvSpPr/>
          <p:nvPr/>
        </p:nvSpPr>
        <p:spPr>
          <a:xfrm>
            <a:off x="1361800" y="-476249"/>
            <a:ext cx="6041280" cy="5907280"/>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1"/>
              </a:gs>
              <a:gs pos="13000">
                <a:schemeClr val="accent1"/>
              </a:gs>
              <a:gs pos="31000">
                <a:schemeClr val="accent2"/>
              </a:gs>
              <a:gs pos="50000">
                <a:schemeClr val="accent3"/>
              </a:gs>
              <a:gs pos="68000">
                <a:schemeClr val="accent4"/>
              </a:gs>
              <a:gs pos="88000">
                <a:schemeClr val="accent5"/>
              </a:gs>
              <a:gs pos="100000">
                <a:schemeClr val="accent5"/>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4"/>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600"/>
              <a:buNone/>
              <a:defRPr sz="5600">
                <a:solidFill>
                  <a:schemeClr val="lt1"/>
                </a:solidFill>
              </a:defRPr>
            </a:lvl1pPr>
            <a:lvl2pPr lvl="1" algn="ctr" rtl="0">
              <a:spcBef>
                <a:spcPts val="0"/>
              </a:spcBef>
              <a:spcAft>
                <a:spcPts val="0"/>
              </a:spcAft>
              <a:buClr>
                <a:schemeClr val="lt1"/>
              </a:buClr>
              <a:buSzPts val="5600"/>
              <a:buNone/>
              <a:defRPr sz="5600">
                <a:solidFill>
                  <a:schemeClr val="lt1"/>
                </a:solidFill>
              </a:defRPr>
            </a:lvl2pPr>
            <a:lvl3pPr lvl="2" algn="ctr" rtl="0">
              <a:spcBef>
                <a:spcPts val="0"/>
              </a:spcBef>
              <a:spcAft>
                <a:spcPts val="0"/>
              </a:spcAft>
              <a:buClr>
                <a:schemeClr val="lt1"/>
              </a:buClr>
              <a:buSzPts val="5600"/>
              <a:buNone/>
              <a:defRPr sz="5600">
                <a:solidFill>
                  <a:schemeClr val="lt1"/>
                </a:solidFill>
              </a:defRPr>
            </a:lvl3pPr>
            <a:lvl4pPr lvl="3" algn="ctr" rtl="0">
              <a:spcBef>
                <a:spcPts val="0"/>
              </a:spcBef>
              <a:spcAft>
                <a:spcPts val="0"/>
              </a:spcAft>
              <a:buClr>
                <a:schemeClr val="lt1"/>
              </a:buClr>
              <a:buSzPts val="5600"/>
              <a:buNone/>
              <a:defRPr sz="5600">
                <a:solidFill>
                  <a:schemeClr val="lt1"/>
                </a:solidFill>
              </a:defRPr>
            </a:lvl4pPr>
            <a:lvl5pPr lvl="4" algn="ctr" rtl="0">
              <a:spcBef>
                <a:spcPts val="0"/>
              </a:spcBef>
              <a:spcAft>
                <a:spcPts val="0"/>
              </a:spcAft>
              <a:buClr>
                <a:schemeClr val="lt1"/>
              </a:buClr>
              <a:buSzPts val="5600"/>
              <a:buNone/>
              <a:defRPr sz="5600">
                <a:solidFill>
                  <a:schemeClr val="lt1"/>
                </a:solidFill>
              </a:defRPr>
            </a:lvl5pPr>
            <a:lvl6pPr lvl="5" algn="ctr" rtl="0">
              <a:spcBef>
                <a:spcPts val="0"/>
              </a:spcBef>
              <a:spcAft>
                <a:spcPts val="0"/>
              </a:spcAft>
              <a:buClr>
                <a:schemeClr val="lt1"/>
              </a:buClr>
              <a:buSzPts val="5600"/>
              <a:buNone/>
              <a:defRPr sz="5600">
                <a:solidFill>
                  <a:schemeClr val="lt1"/>
                </a:solidFill>
              </a:defRPr>
            </a:lvl6pPr>
            <a:lvl7pPr lvl="6" algn="ctr" rtl="0">
              <a:spcBef>
                <a:spcPts val="0"/>
              </a:spcBef>
              <a:spcAft>
                <a:spcPts val="0"/>
              </a:spcAft>
              <a:buClr>
                <a:schemeClr val="lt1"/>
              </a:buClr>
              <a:buSzPts val="5600"/>
              <a:buNone/>
              <a:defRPr sz="5600">
                <a:solidFill>
                  <a:schemeClr val="lt1"/>
                </a:solidFill>
              </a:defRPr>
            </a:lvl7pPr>
            <a:lvl8pPr lvl="7" algn="ctr" rtl="0">
              <a:spcBef>
                <a:spcPts val="0"/>
              </a:spcBef>
              <a:spcAft>
                <a:spcPts val="0"/>
              </a:spcAft>
              <a:buClr>
                <a:schemeClr val="lt1"/>
              </a:buClr>
              <a:buSzPts val="5600"/>
              <a:buNone/>
              <a:defRPr sz="5600">
                <a:solidFill>
                  <a:schemeClr val="lt1"/>
                </a:solidFill>
              </a:defRPr>
            </a:lvl8pPr>
            <a:lvl9pPr lvl="8" algn="ctr" rtl="0">
              <a:spcBef>
                <a:spcPts val="0"/>
              </a:spcBef>
              <a:spcAft>
                <a:spcPts val="0"/>
              </a:spcAft>
              <a:buClr>
                <a:schemeClr val="lt1"/>
              </a:buClr>
              <a:buSzPts val="5600"/>
              <a:buNone/>
              <a:defRPr sz="56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p:nvPr/>
        </p:nvSpPr>
        <p:spPr>
          <a:xfrm>
            <a:off x="1361800" y="-476249"/>
            <a:ext cx="6041280" cy="5907280"/>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6"/>
              </a:gs>
              <a:gs pos="31000">
                <a:schemeClr val="accent1"/>
              </a:gs>
              <a:gs pos="66000">
                <a:schemeClr val="accent2"/>
              </a:gs>
              <a:gs pos="100000">
                <a:schemeClr val="accent3"/>
              </a:gs>
            </a:gsLst>
            <a:lin ang="1890073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5"/>
          <p:cNvSpPr txBox="1">
            <a:spLocks noGrp="1"/>
          </p:cNvSpPr>
          <p:nvPr>
            <p:ph type="ctrTitle"/>
          </p:nvPr>
        </p:nvSpPr>
        <p:spPr>
          <a:xfrm>
            <a:off x="685800" y="2099622"/>
            <a:ext cx="7772400" cy="6435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Clr>
                <a:schemeClr val="dk1"/>
              </a:buClr>
              <a:buSzPts val="4000"/>
              <a:buNone/>
              <a:defRPr sz="4000">
                <a:solidFill>
                  <a:schemeClr val="dk1"/>
                </a:solidFill>
              </a:defRPr>
            </a:lvl2pPr>
            <a:lvl3pPr lvl="2" algn="ctr" rtl="0">
              <a:spcBef>
                <a:spcPts val="0"/>
              </a:spcBef>
              <a:spcAft>
                <a:spcPts val="0"/>
              </a:spcAft>
              <a:buClr>
                <a:schemeClr val="dk1"/>
              </a:buClr>
              <a:buSzPts val="4000"/>
              <a:buNone/>
              <a:defRPr sz="4000">
                <a:solidFill>
                  <a:schemeClr val="dk1"/>
                </a:solidFill>
              </a:defRPr>
            </a:lvl3pPr>
            <a:lvl4pPr lvl="3" algn="ctr" rtl="0">
              <a:spcBef>
                <a:spcPts val="0"/>
              </a:spcBef>
              <a:spcAft>
                <a:spcPts val="0"/>
              </a:spcAft>
              <a:buClr>
                <a:schemeClr val="dk1"/>
              </a:buClr>
              <a:buSzPts val="4000"/>
              <a:buNone/>
              <a:defRPr sz="4000">
                <a:solidFill>
                  <a:schemeClr val="dk1"/>
                </a:solidFill>
              </a:defRPr>
            </a:lvl4pPr>
            <a:lvl5pPr lvl="4" algn="ctr" rtl="0">
              <a:spcBef>
                <a:spcPts val="0"/>
              </a:spcBef>
              <a:spcAft>
                <a:spcPts val="0"/>
              </a:spcAft>
              <a:buClr>
                <a:schemeClr val="dk1"/>
              </a:buClr>
              <a:buSzPts val="4000"/>
              <a:buNone/>
              <a:defRPr sz="4000">
                <a:solidFill>
                  <a:schemeClr val="dk1"/>
                </a:solidFill>
              </a:defRPr>
            </a:lvl5pPr>
            <a:lvl6pPr lvl="5" algn="ctr" rtl="0">
              <a:spcBef>
                <a:spcPts val="0"/>
              </a:spcBef>
              <a:spcAft>
                <a:spcPts val="0"/>
              </a:spcAft>
              <a:buClr>
                <a:schemeClr val="dk1"/>
              </a:buClr>
              <a:buSzPts val="4000"/>
              <a:buNone/>
              <a:defRPr sz="4000">
                <a:solidFill>
                  <a:schemeClr val="dk1"/>
                </a:solidFill>
              </a:defRPr>
            </a:lvl6pPr>
            <a:lvl7pPr lvl="6" algn="ctr" rtl="0">
              <a:spcBef>
                <a:spcPts val="0"/>
              </a:spcBef>
              <a:spcAft>
                <a:spcPts val="0"/>
              </a:spcAft>
              <a:buClr>
                <a:schemeClr val="dk1"/>
              </a:buClr>
              <a:buSzPts val="4000"/>
              <a:buNone/>
              <a:defRPr sz="4000">
                <a:solidFill>
                  <a:schemeClr val="dk1"/>
                </a:solidFill>
              </a:defRPr>
            </a:lvl7pPr>
            <a:lvl8pPr lvl="7" algn="ctr" rtl="0">
              <a:spcBef>
                <a:spcPts val="0"/>
              </a:spcBef>
              <a:spcAft>
                <a:spcPts val="0"/>
              </a:spcAft>
              <a:buClr>
                <a:schemeClr val="dk1"/>
              </a:buClr>
              <a:buSzPts val="4000"/>
              <a:buNone/>
              <a:defRPr sz="4000">
                <a:solidFill>
                  <a:schemeClr val="dk1"/>
                </a:solidFill>
              </a:defRPr>
            </a:lvl8pPr>
            <a:lvl9pPr lvl="8" algn="ctr" rtl="0">
              <a:spcBef>
                <a:spcPts val="0"/>
              </a:spcBef>
              <a:spcAft>
                <a:spcPts val="0"/>
              </a:spcAft>
              <a:buClr>
                <a:schemeClr val="dk1"/>
              </a:buClr>
              <a:buSzPts val="4000"/>
              <a:buNone/>
              <a:defRPr sz="4000">
                <a:solidFill>
                  <a:schemeClr val="dk1"/>
                </a:solidFill>
              </a:defRPr>
            </a:lvl9pPr>
          </a:lstStyle>
          <a:p>
            <a:endParaRPr/>
          </a:p>
        </p:txBody>
      </p:sp>
      <p:sp>
        <p:nvSpPr>
          <p:cNvPr id="60" name="Google Shape;60;p15"/>
          <p:cNvSpPr txBox="1">
            <a:spLocks noGrp="1"/>
          </p:cNvSpPr>
          <p:nvPr>
            <p:ph type="subTitle" idx="1"/>
          </p:nvPr>
        </p:nvSpPr>
        <p:spPr>
          <a:xfrm>
            <a:off x="685800" y="2840052"/>
            <a:ext cx="7772400" cy="41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800"/>
              <a:buNone/>
              <a:defRPr sz="2800">
                <a:solidFill>
                  <a:schemeClr val="accent5"/>
                </a:solidFill>
              </a:defRPr>
            </a:lvl2pPr>
            <a:lvl3pPr lvl="2" algn="ctr" rtl="0">
              <a:spcBef>
                <a:spcPts val="0"/>
              </a:spcBef>
              <a:spcAft>
                <a:spcPts val="0"/>
              </a:spcAft>
              <a:buClr>
                <a:schemeClr val="accent5"/>
              </a:buClr>
              <a:buSzPts val="2800"/>
              <a:buNone/>
              <a:defRPr sz="2800">
                <a:solidFill>
                  <a:schemeClr val="accent5"/>
                </a:solidFill>
              </a:defRPr>
            </a:lvl3pPr>
            <a:lvl4pPr lvl="3" algn="ctr" rtl="0">
              <a:spcBef>
                <a:spcPts val="0"/>
              </a:spcBef>
              <a:spcAft>
                <a:spcPts val="0"/>
              </a:spcAft>
              <a:buClr>
                <a:schemeClr val="accent5"/>
              </a:buClr>
              <a:buSzPts val="2800"/>
              <a:buNone/>
              <a:defRPr sz="2800">
                <a:solidFill>
                  <a:schemeClr val="accent5"/>
                </a:solidFill>
              </a:defRPr>
            </a:lvl4pPr>
            <a:lvl5pPr lvl="4" algn="ctr" rtl="0">
              <a:spcBef>
                <a:spcPts val="0"/>
              </a:spcBef>
              <a:spcAft>
                <a:spcPts val="0"/>
              </a:spcAft>
              <a:buClr>
                <a:schemeClr val="accent5"/>
              </a:buClr>
              <a:buSzPts val="2800"/>
              <a:buNone/>
              <a:defRPr sz="2800">
                <a:solidFill>
                  <a:schemeClr val="accent5"/>
                </a:solidFill>
              </a:defRPr>
            </a:lvl5pPr>
            <a:lvl6pPr lvl="5" algn="ctr" rtl="0">
              <a:spcBef>
                <a:spcPts val="0"/>
              </a:spcBef>
              <a:spcAft>
                <a:spcPts val="0"/>
              </a:spcAft>
              <a:buClr>
                <a:schemeClr val="accent5"/>
              </a:buClr>
              <a:buSzPts val="2800"/>
              <a:buNone/>
              <a:defRPr sz="2800">
                <a:solidFill>
                  <a:schemeClr val="accent5"/>
                </a:solidFill>
              </a:defRPr>
            </a:lvl6pPr>
            <a:lvl7pPr lvl="6" algn="ctr" rtl="0">
              <a:spcBef>
                <a:spcPts val="0"/>
              </a:spcBef>
              <a:spcAft>
                <a:spcPts val="0"/>
              </a:spcAft>
              <a:buClr>
                <a:schemeClr val="accent5"/>
              </a:buClr>
              <a:buSzPts val="2800"/>
              <a:buNone/>
              <a:defRPr sz="2800">
                <a:solidFill>
                  <a:schemeClr val="accent5"/>
                </a:solidFill>
              </a:defRPr>
            </a:lvl7pPr>
            <a:lvl8pPr lvl="7" algn="ctr" rtl="0">
              <a:spcBef>
                <a:spcPts val="0"/>
              </a:spcBef>
              <a:spcAft>
                <a:spcPts val="0"/>
              </a:spcAft>
              <a:buClr>
                <a:schemeClr val="accent5"/>
              </a:buClr>
              <a:buSzPts val="2800"/>
              <a:buNone/>
              <a:defRPr sz="2800">
                <a:solidFill>
                  <a:schemeClr val="accent5"/>
                </a:solidFill>
              </a:defRPr>
            </a:lvl8pPr>
            <a:lvl9pPr lvl="8" algn="ctr" rtl="0">
              <a:spcBef>
                <a:spcPts val="0"/>
              </a:spcBef>
              <a:spcAft>
                <a:spcPts val="0"/>
              </a:spcAft>
              <a:buClr>
                <a:schemeClr val="accent5"/>
              </a:buClr>
              <a:buSzPts val="2800"/>
              <a:buNone/>
              <a:defRPr sz="2800">
                <a:solidFill>
                  <a:schemeClr val="accent5"/>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31000">
              <a:schemeClr val="accent1"/>
            </a:gs>
            <a:gs pos="66000">
              <a:schemeClr val="accent2"/>
            </a:gs>
            <a:gs pos="100000">
              <a:schemeClr val="accent3"/>
            </a:gs>
          </a:gsLst>
          <a:lin ang="18900732" scaled="0"/>
        </a:gradFill>
        <a:effectLst/>
      </p:bgPr>
    </p:bg>
    <p:spTree>
      <p:nvGrpSpPr>
        <p:cNvPr id="1" name="Shape 61"/>
        <p:cNvGrpSpPr/>
        <p:nvPr/>
      </p:nvGrpSpPr>
      <p:grpSpPr>
        <a:xfrm>
          <a:off x="0" y="0"/>
          <a:ext cx="0" cy="0"/>
          <a:chOff x="0" y="0"/>
          <a:chExt cx="0" cy="0"/>
        </a:xfrm>
      </p:grpSpPr>
      <p:sp>
        <p:nvSpPr>
          <p:cNvPr id="62" name="Google Shape;62;p16"/>
          <p:cNvSpPr/>
          <p:nvPr/>
        </p:nvSpPr>
        <p:spPr>
          <a:xfrm>
            <a:off x="8608500" y="4608000"/>
            <a:ext cx="383100" cy="38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64" name="Google Shape;64;p16"/>
          <p:cNvSpPr/>
          <p:nvPr/>
        </p:nvSpPr>
        <p:spPr>
          <a:xfrm>
            <a:off x="1714500"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6"/>
          <p:cNvSpPr txBox="1">
            <a:spLocks noGrp="1"/>
          </p:cNvSpPr>
          <p:nvPr>
            <p:ph type="body" idx="1"/>
          </p:nvPr>
        </p:nvSpPr>
        <p:spPr>
          <a:xfrm>
            <a:off x="810450" y="2161800"/>
            <a:ext cx="7523100" cy="819900"/>
          </a:xfrm>
          <a:prstGeom prst="rect">
            <a:avLst/>
          </a:prstGeom>
        </p:spPr>
        <p:txBody>
          <a:bodyPr spcFirstLastPara="1" wrap="square" lIns="0" tIns="0" rIns="0" bIns="0" anchor="ctr" anchorCtr="0">
            <a:noAutofit/>
          </a:bodyPr>
          <a:lstStyle>
            <a:lvl1pPr marL="457200" lvl="0" indent="-400050" algn="ctr" rtl="0">
              <a:spcBef>
                <a:spcPts val="600"/>
              </a:spcBef>
              <a:spcAft>
                <a:spcPts val="0"/>
              </a:spcAft>
              <a:buSzPts val="2700"/>
              <a:buFont typeface="Roboto"/>
              <a:buChar char="●"/>
              <a:defRPr sz="2700" b="1">
                <a:latin typeface="Roboto"/>
                <a:ea typeface="Roboto"/>
                <a:cs typeface="Roboto"/>
                <a:sym typeface="Roboto"/>
              </a:defRPr>
            </a:lvl1pPr>
            <a:lvl2pPr marL="914400" lvl="1" indent="-400050" algn="ctr" rtl="0">
              <a:spcBef>
                <a:spcPts val="0"/>
              </a:spcBef>
              <a:spcAft>
                <a:spcPts val="0"/>
              </a:spcAft>
              <a:buSzPts val="2700"/>
              <a:buFont typeface="Roboto"/>
              <a:buChar char="○"/>
              <a:defRPr sz="2700" b="1">
                <a:latin typeface="Roboto"/>
                <a:ea typeface="Roboto"/>
                <a:cs typeface="Roboto"/>
                <a:sym typeface="Roboto"/>
              </a:defRPr>
            </a:lvl2pPr>
            <a:lvl3pPr marL="1371600" lvl="2" indent="-400050" algn="ctr" rtl="0">
              <a:spcBef>
                <a:spcPts val="0"/>
              </a:spcBef>
              <a:spcAft>
                <a:spcPts val="0"/>
              </a:spcAft>
              <a:buSzPts val="2700"/>
              <a:buFont typeface="Roboto"/>
              <a:buChar char="■"/>
              <a:defRPr sz="2700" b="1">
                <a:latin typeface="Roboto"/>
                <a:ea typeface="Roboto"/>
                <a:cs typeface="Roboto"/>
                <a:sym typeface="Roboto"/>
              </a:defRPr>
            </a:lvl3pPr>
            <a:lvl4pPr marL="1828800" lvl="3" indent="-400050" algn="ctr" rtl="0">
              <a:spcBef>
                <a:spcPts val="0"/>
              </a:spcBef>
              <a:spcAft>
                <a:spcPts val="0"/>
              </a:spcAft>
              <a:buSzPts val="2700"/>
              <a:buFont typeface="Roboto"/>
              <a:buChar char="●"/>
              <a:defRPr sz="2700" b="1">
                <a:latin typeface="Roboto"/>
                <a:ea typeface="Roboto"/>
                <a:cs typeface="Roboto"/>
                <a:sym typeface="Roboto"/>
              </a:defRPr>
            </a:lvl4pPr>
            <a:lvl5pPr marL="2286000" lvl="4" indent="-400050" algn="ctr" rtl="0">
              <a:spcBef>
                <a:spcPts val="0"/>
              </a:spcBef>
              <a:spcAft>
                <a:spcPts val="0"/>
              </a:spcAft>
              <a:buSzPts val="2700"/>
              <a:buFont typeface="Roboto"/>
              <a:buChar char="○"/>
              <a:defRPr sz="2700" b="1">
                <a:latin typeface="Roboto"/>
                <a:ea typeface="Roboto"/>
                <a:cs typeface="Roboto"/>
                <a:sym typeface="Roboto"/>
              </a:defRPr>
            </a:lvl5pPr>
            <a:lvl6pPr marL="2743200" lvl="5" indent="-400050" algn="ctr" rtl="0">
              <a:spcBef>
                <a:spcPts val="0"/>
              </a:spcBef>
              <a:spcAft>
                <a:spcPts val="0"/>
              </a:spcAft>
              <a:buSzPts val="2700"/>
              <a:buFont typeface="Roboto"/>
              <a:buChar char="■"/>
              <a:defRPr sz="2700" b="1">
                <a:latin typeface="Roboto"/>
                <a:ea typeface="Roboto"/>
                <a:cs typeface="Roboto"/>
                <a:sym typeface="Roboto"/>
              </a:defRPr>
            </a:lvl6pPr>
            <a:lvl7pPr marL="3200400" lvl="6" indent="-400050" algn="ctr" rtl="0">
              <a:spcBef>
                <a:spcPts val="0"/>
              </a:spcBef>
              <a:spcAft>
                <a:spcPts val="0"/>
              </a:spcAft>
              <a:buSzPts val="2700"/>
              <a:buFont typeface="Roboto"/>
              <a:buChar char="●"/>
              <a:defRPr sz="2700" b="1">
                <a:latin typeface="Roboto"/>
                <a:ea typeface="Roboto"/>
                <a:cs typeface="Roboto"/>
                <a:sym typeface="Roboto"/>
              </a:defRPr>
            </a:lvl7pPr>
            <a:lvl8pPr marL="3657600" lvl="7" indent="-400050" algn="ctr" rtl="0">
              <a:spcBef>
                <a:spcPts val="0"/>
              </a:spcBef>
              <a:spcAft>
                <a:spcPts val="0"/>
              </a:spcAft>
              <a:buSzPts val="2700"/>
              <a:buFont typeface="Roboto"/>
              <a:buChar char="○"/>
              <a:defRPr sz="2700" b="1">
                <a:latin typeface="Roboto"/>
                <a:ea typeface="Roboto"/>
                <a:cs typeface="Roboto"/>
                <a:sym typeface="Roboto"/>
              </a:defRPr>
            </a:lvl8pPr>
            <a:lvl9pPr marL="4114800" lvl="8" indent="-400050" algn="ctr" rtl="0">
              <a:spcBef>
                <a:spcPts val="0"/>
              </a:spcBef>
              <a:spcAft>
                <a:spcPts val="0"/>
              </a:spcAft>
              <a:buSzPts val="2700"/>
              <a:buFont typeface="Roboto"/>
              <a:buChar char="■"/>
              <a:defRPr sz="2700" b="1">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69" name="Google Shape;69;p17"/>
          <p:cNvSpPr/>
          <p:nvPr/>
        </p:nvSpPr>
        <p:spPr>
          <a:xfrm>
            <a:off x="5088076" y="-549695"/>
            <a:ext cx="4192582" cy="4099588"/>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1" name="Google Shape;71;p17"/>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solidFill>
          <a:schemeClr val="lt1"/>
        </a:solidFill>
        <a:effectLst/>
      </p:bgPr>
    </p:bg>
    <p:spTree>
      <p:nvGrpSpPr>
        <p:cNvPr id="1" name="Shape 72"/>
        <p:cNvGrpSpPr/>
        <p:nvPr/>
      </p:nvGrpSpPr>
      <p:grpSpPr>
        <a:xfrm>
          <a:off x="0" y="0"/>
          <a:ext cx="0" cy="0"/>
          <a:chOff x="0" y="0"/>
          <a:chExt cx="0" cy="0"/>
        </a:xfrm>
      </p:grpSpPr>
      <p:sp>
        <p:nvSpPr>
          <p:cNvPr id="73" name="Google Shape;73;p18"/>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8"/>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75" name="Google Shape;75;p18"/>
          <p:cNvSpPr txBox="1">
            <a:spLocks noGrp="1"/>
          </p:cNvSpPr>
          <p:nvPr>
            <p:ph type="title"/>
          </p:nvPr>
        </p:nvSpPr>
        <p:spPr>
          <a:xfrm>
            <a:off x="855300" y="751275"/>
            <a:ext cx="3732000" cy="909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6" name="Google Shape;76;p18"/>
          <p:cNvSpPr txBox="1">
            <a:spLocks noGrp="1"/>
          </p:cNvSpPr>
          <p:nvPr>
            <p:ph type="body" idx="1"/>
          </p:nvPr>
        </p:nvSpPr>
        <p:spPr>
          <a:xfrm>
            <a:off x="855300" y="1782825"/>
            <a:ext cx="3732000" cy="2609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7" name="Google Shape;77;p18"/>
          <p:cNvSpPr/>
          <p:nvPr/>
        </p:nvSpPr>
        <p:spPr>
          <a:xfrm>
            <a:off x="4088059" y="-5"/>
            <a:ext cx="5055932" cy="4812610"/>
          </a:xfrm>
          <a:custGeom>
            <a:avLst/>
            <a:gdLst/>
            <a:ahLst/>
            <a:cxnLst/>
            <a:rect l="l" t="t" r="r" b="b"/>
            <a:pathLst>
              <a:path w="3611380" h="3431451" extrusionOk="0">
                <a:moveTo>
                  <a:pt x="927187" y="875737"/>
                </a:moveTo>
                <a:lnTo>
                  <a:pt x="1721821" y="81562"/>
                </a:lnTo>
                <a:cubicBezTo>
                  <a:pt x="1743746" y="59605"/>
                  <a:pt x="1757534" y="30838"/>
                  <a:pt x="1760917" y="0"/>
                </a:cubicBezTo>
                <a:lnTo>
                  <a:pt x="1415173" y="0"/>
                </a:lnTo>
                <a:lnTo>
                  <a:pt x="733169" y="681756"/>
                </a:lnTo>
                <a:cubicBezTo>
                  <a:pt x="680100" y="735831"/>
                  <a:pt x="680930" y="822671"/>
                  <a:pt x="735025" y="875720"/>
                </a:cubicBezTo>
                <a:cubicBezTo>
                  <a:pt x="788382" y="928046"/>
                  <a:pt x="873819" y="928056"/>
                  <a:pt x="927187" y="875737"/>
                </a:cubicBezTo>
                <a:close/>
                <a:moveTo>
                  <a:pt x="40184" y="2238094"/>
                </a:moveTo>
                <a:cubicBezTo>
                  <a:pt x="-13398" y="2291660"/>
                  <a:pt x="-13394" y="2378506"/>
                  <a:pt x="40192" y="2432069"/>
                </a:cubicBezTo>
                <a:cubicBezTo>
                  <a:pt x="93778" y="2485631"/>
                  <a:pt x="180654" y="2485628"/>
                  <a:pt x="234236" y="2432058"/>
                </a:cubicBezTo>
                <a:cubicBezTo>
                  <a:pt x="287814" y="2378496"/>
                  <a:pt x="287814" y="2291656"/>
                  <a:pt x="234236" y="2238094"/>
                </a:cubicBezTo>
                <a:cubicBezTo>
                  <a:pt x="180559" y="2184749"/>
                  <a:pt x="93861" y="2184749"/>
                  <a:pt x="40184" y="2238094"/>
                </a:cubicBezTo>
                <a:close/>
                <a:moveTo>
                  <a:pt x="3307248" y="2745375"/>
                </a:moveTo>
                <a:cubicBezTo>
                  <a:pt x="3360919" y="2798741"/>
                  <a:pt x="3447620" y="2798741"/>
                  <a:pt x="3501300" y="2745375"/>
                </a:cubicBezTo>
                <a:lnTo>
                  <a:pt x="3611381" y="2635368"/>
                </a:lnTo>
                <a:lnTo>
                  <a:pt x="3611381" y="2247439"/>
                </a:lnTo>
                <a:lnTo>
                  <a:pt x="3307248" y="2551428"/>
                </a:lnTo>
                <a:cubicBezTo>
                  <a:pt x="3253867" y="2605044"/>
                  <a:pt x="3253809" y="2691684"/>
                  <a:pt x="3307112" y="2745375"/>
                </a:cubicBezTo>
                <a:close/>
                <a:moveTo>
                  <a:pt x="1516414" y="3090144"/>
                </a:moveTo>
                <a:lnTo>
                  <a:pt x="1410141" y="3196379"/>
                </a:lnTo>
                <a:cubicBezTo>
                  <a:pt x="1356046" y="3249428"/>
                  <a:pt x="1355216" y="3336268"/>
                  <a:pt x="1408285" y="3390343"/>
                </a:cubicBezTo>
                <a:cubicBezTo>
                  <a:pt x="1461353" y="3444429"/>
                  <a:pt x="1548225" y="3445245"/>
                  <a:pt x="1602320" y="3392199"/>
                </a:cubicBezTo>
                <a:cubicBezTo>
                  <a:pt x="1602949" y="3391580"/>
                  <a:pt x="1603575" y="3390955"/>
                  <a:pt x="1604193" y="3390326"/>
                </a:cubicBezTo>
                <a:lnTo>
                  <a:pt x="1710194" y="3284126"/>
                </a:lnTo>
                <a:cubicBezTo>
                  <a:pt x="1765724" y="3232582"/>
                  <a:pt x="1768940" y="3145797"/>
                  <a:pt x="1717378" y="3090284"/>
                </a:cubicBezTo>
                <a:cubicBezTo>
                  <a:pt x="1665812" y="3034774"/>
                  <a:pt x="1578995" y="3031559"/>
                  <a:pt x="1523465" y="3083106"/>
                </a:cubicBezTo>
                <a:cubicBezTo>
                  <a:pt x="1521031" y="3085366"/>
                  <a:pt x="1518678" y="3087714"/>
                  <a:pt x="1516414" y="3090144"/>
                </a:cubicBezTo>
                <a:close/>
                <a:moveTo>
                  <a:pt x="3403594" y="427758"/>
                </a:moveTo>
                <a:cubicBezTo>
                  <a:pt x="3350019" y="481351"/>
                  <a:pt x="3263121" y="481382"/>
                  <a:pt x="3209508" y="427826"/>
                </a:cubicBezTo>
                <a:cubicBezTo>
                  <a:pt x="3155893" y="374271"/>
                  <a:pt x="3155865" y="287406"/>
                  <a:pt x="3209440" y="233811"/>
                </a:cubicBezTo>
                <a:lnTo>
                  <a:pt x="3443302" y="0"/>
                </a:lnTo>
                <a:lnTo>
                  <a:pt x="1891022" y="0"/>
                </a:lnTo>
                <a:lnTo>
                  <a:pt x="782736" y="1107883"/>
                </a:lnTo>
                <a:cubicBezTo>
                  <a:pt x="729371" y="1161541"/>
                  <a:pt x="729371" y="1248207"/>
                  <a:pt x="782736" y="1301865"/>
                </a:cubicBezTo>
                <a:cubicBezTo>
                  <a:pt x="836114" y="1355502"/>
                  <a:pt x="836114" y="1442175"/>
                  <a:pt x="782736" y="1495812"/>
                </a:cubicBezTo>
                <a:lnTo>
                  <a:pt x="296586" y="1981785"/>
                </a:lnTo>
                <a:cubicBezTo>
                  <a:pt x="243526" y="2035868"/>
                  <a:pt x="244372" y="2122711"/>
                  <a:pt x="298476" y="2175750"/>
                </a:cubicBezTo>
                <a:cubicBezTo>
                  <a:pt x="351840" y="2228068"/>
                  <a:pt x="437280" y="2228058"/>
                  <a:pt x="490638" y="2175733"/>
                </a:cubicBezTo>
                <a:lnTo>
                  <a:pt x="883841" y="1782672"/>
                </a:lnTo>
                <a:cubicBezTo>
                  <a:pt x="938297" y="1729993"/>
                  <a:pt x="1025161" y="1731414"/>
                  <a:pt x="1077859" y="1785850"/>
                </a:cubicBezTo>
                <a:cubicBezTo>
                  <a:pt x="1129340" y="1839028"/>
                  <a:pt x="1129340" y="1923441"/>
                  <a:pt x="1077859" y="1976620"/>
                </a:cubicBezTo>
                <a:lnTo>
                  <a:pt x="779370" y="2275035"/>
                </a:lnTo>
                <a:cubicBezTo>
                  <a:pt x="726301" y="2329110"/>
                  <a:pt x="727131" y="2415950"/>
                  <a:pt x="781226" y="2468999"/>
                </a:cubicBezTo>
                <a:cubicBezTo>
                  <a:pt x="834584" y="2521324"/>
                  <a:pt x="920020" y="2521335"/>
                  <a:pt x="973388" y="2469016"/>
                </a:cubicBezTo>
                <a:lnTo>
                  <a:pt x="1028836" y="2413588"/>
                </a:lnTo>
                <a:cubicBezTo>
                  <a:pt x="1082411" y="2360032"/>
                  <a:pt x="1169279" y="2360032"/>
                  <a:pt x="1222854" y="2413588"/>
                </a:cubicBezTo>
                <a:cubicBezTo>
                  <a:pt x="1276430" y="2467144"/>
                  <a:pt x="1276430" y="2553980"/>
                  <a:pt x="1222854" y="2607536"/>
                </a:cubicBezTo>
                <a:lnTo>
                  <a:pt x="686559" y="3143533"/>
                </a:lnTo>
                <a:cubicBezTo>
                  <a:pt x="632947" y="3197120"/>
                  <a:pt x="632937" y="3284007"/>
                  <a:pt x="686543" y="3337600"/>
                </a:cubicBezTo>
                <a:cubicBezTo>
                  <a:pt x="740148" y="3391193"/>
                  <a:pt x="827064" y="3391203"/>
                  <a:pt x="880680" y="3337617"/>
                </a:cubicBezTo>
                <a:lnTo>
                  <a:pt x="1802665" y="2415899"/>
                </a:lnTo>
                <a:cubicBezTo>
                  <a:pt x="1856281" y="2362343"/>
                  <a:pt x="1943176" y="2362374"/>
                  <a:pt x="1996751" y="2415967"/>
                </a:cubicBezTo>
                <a:cubicBezTo>
                  <a:pt x="2050326" y="2469563"/>
                  <a:pt x="2050299" y="2556427"/>
                  <a:pt x="1996683" y="2609982"/>
                </a:cubicBezTo>
                <a:lnTo>
                  <a:pt x="1809702" y="2796895"/>
                </a:lnTo>
                <a:cubicBezTo>
                  <a:pt x="1756127" y="2850451"/>
                  <a:pt x="1756127" y="2937287"/>
                  <a:pt x="1809702" y="2990843"/>
                </a:cubicBezTo>
                <a:cubicBezTo>
                  <a:pt x="1863277" y="3044398"/>
                  <a:pt x="1950145" y="3044398"/>
                  <a:pt x="2003720" y="2990843"/>
                </a:cubicBezTo>
                <a:lnTo>
                  <a:pt x="2597503" y="2397377"/>
                </a:lnTo>
                <a:cubicBezTo>
                  <a:pt x="2652771" y="2345579"/>
                  <a:pt x="2739581" y="2348376"/>
                  <a:pt x="2791399" y="2403627"/>
                </a:cubicBezTo>
                <a:cubicBezTo>
                  <a:pt x="2840915" y="2456422"/>
                  <a:pt x="2840864" y="2538592"/>
                  <a:pt x="2791283" y="2591325"/>
                </a:cubicBezTo>
                <a:lnTo>
                  <a:pt x="2442513" y="2940070"/>
                </a:lnTo>
                <a:cubicBezTo>
                  <a:pt x="2388938" y="2993626"/>
                  <a:pt x="2388938" y="3080462"/>
                  <a:pt x="2442513" y="3134018"/>
                </a:cubicBezTo>
                <a:cubicBezTo>
                  <a:pt x="2496088" y="3187573"/>
                  <a:pt x="2582956" y="3187573"/>
                  <a:pt x="2636531" y="3134018"/>
                </a:cubicBezTo>
                <a:lnTo>
                  <a:pt x="3611245" y="2159692"/>
                </a:lnTo>
                <a:lnTo>
                  <a:pt x="3611245" y="220047"/>
                </a:lnTo>
                <a:close/>
              </a:path>
            </a:pathLst>
          </a:custGeom>
          <a:solidFill>
            <a:srgbClr val="E7ED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8"/>
        <p:cNvGrpSpPr/>
        <p:nvPr/>
      </p:nvGrpSpPr>
      <p:grpSpPr>
        <a:xfrm>
          <a:off x="0" y="0"/>
          <a:ext cx="0" cy="0"/>
          <a:chOff x="0" y="0"/>
          <a:chExt cx="0" cy="0"/>
        </a:xfrm>
      </p:grpSpPr>
      <p:sp>
        <p:nvSpPr>
          <p:cNvPr id="79" name="Google Shape;79;p19"/>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9"/>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81" name="Google Shape;81;p19"/>
          <p:cNvSpPr/>
          <p:nvPr/>
        </p:nvSpPr>
        <p:spPr>
          <a:xfrm>
            <a:off x="6015501" y="-974487"/>
            <a:ext cx="3957675" cy="4474464"/>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19"/>
          <p:cNvSpPr txBox="1">
            <a:spLocks noGrp="1"/>
          </p:cNvSpPr>
          <p:nvPr>
            <p:ph type="body" idx="1"/>
          </p:nvPr>
        </p:nvSpPr>
        <p:spPr>
          <a:xfrm>
            <a:off x="855275" y="1353950"/>
            <a:ext cx="3473100" cy="32973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4" name="Google Shape;84;p19"/>
          <p:cNvSpPr txBox="1">
            <a:spLocks noGrp="1"/>
          </p:cNvSpPr>
          <p:nvPr>
            <p:ph type="body" idx="2"/>
          </p:nvPr>
        </p:nvSpPr>
        <p:spPr>
          <a:xfrm>
            <a:off x="4815599" y="1353950"/>
            <a:ext cx="3473100" cy="32973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5"/>
        <p:cNvGrpSpPr/>
        <p:nvPr/>
      </p:nvGrpSpPr>
      <p:grpSpPr>
        <a:xfrm>
          <a:off x="0" y="0"/>
          <a:ext cx="0" cy="0"/>
          <a:chOff x="0" y="0"/>
          <a:chExt cx="0" cy="0"/>
        </a:xfrm>
      </p:grpSpPr>
      <p:sp>
        <p:nvSpPr>
          <p:cNvPr id="86" name="Google Shape;86;p20"/>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0"/>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88" name="Google Shape;88;p20"/>
          <p:cNvSpPr/>
          <p:nvPr/>
        </p:nvSpPr>
        <p:spPr>
          <a:xfrm rot="10800000">
            <a:off x="5863101" y="-936387"/>
            <a:ext cx="3957675" cy="4474464"/>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0"/>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0" name="Google Shape;90;p20"/>
          <p:cNvSpPr txBox="1">
            <a:spLocks noGrp="1"/>
          </p:cNvSpPr>
          <p:nvPr>
            <p:ph type="body" idx="1"/>
          </p:nvPr>
        </p:nvSpPr>
        <p:spPr>
          <a:xfrm>
            <a:off x="823225"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1" name="Google Shape;91;p20"/>
          <p:cNvSpPr txBox="1">
            <a:spLocks noGrp="1"/>
          </p:cNvSpPr>
          <p:nvPr>
            <p:ph type="body" idx="2"/>
          </p:nvPr>
        </p:nvSpPr>
        <p:spPr>
          <a:xfrm>
            <a:off x="3393162"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2" name="Google Shape;92;p20"/>
          <p:cNvSpPr txBox="1">
            <a:spLocks noGrp="1"/>
          </p:cNvSpPr>
          <p:nvPr>
            <p:ph type="body" idx="3"/>
          </p:nvPr>
        </p:nvSpPr>
        <p:spPr>
          <a:xfrm>
            <a:off x="5963099"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21"/>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96" name="Google Shape;96;p21"/>
          <p:cNvSpPr/>
          <p:nvPr/>
        </p:nvSpPr>
        <p:spPr>
          <a:xfrm rot="10800000">
            <a:off x="6034180" y="-109136"/>
            <a:ext cx="4027520" cy="3938187"/>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2"/>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101" name="Google Shape;101;p22"/>
          <p:cNvSpPr/>
          <p:nvPr/>
        </p:nvSpPr>
        <p:spPr>
          <a:xfrm>
            <a:off x="1714500"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2"/>
          <p:cNvSpPr txBox="1">
            <a:spLocks noGrp="1"/>
          </p:cNvSpPr>
          <p:nvPr>
            <p:ph type="body" idx="1"/>
          </p:nvPr>
        </p:nvSpPr>
        <p:spPr>
          <a:xfrm>
            <a:off x="457200" y="4406305"/>
            <a:ext cx="8229600" cy="244800"/>
          </a:xfrm>
          <a:prstGeom prst="rect">
            <a:avLst/>
          </a:prstGeom>
        </p:spPr>
        <p:txBody>
          <a:bodyPr spcFirstLastPara="1" wrap="square" lIns="0" tIns="0" rIns="0" bIns="0" anchor="t" anchorCtr="0">
            <a:noAutofit/>
          </a:bodyPr>
          <a:lstStyle>
            <a:lvl1pPr marL="457200" lvl="0" indent="-228600" algn="ctr" rtl="0">
              <a:spcBef>
                <a:spcPts val="0"/>
              </a:spcBef>
              <a:spcAft>
                <a:spcPts val="0"/>
              </a:spcAft>
              <a:buSzPts val="1800"/>
              <a:buNone/>
              <a:defRPr sz="1800"/>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Right stain" type="blank">
  <p:cSld name="BLANK">
    <p:spTree>
      <p:nvGrpSpPr>
        <p:cNvPr id="1" name="Shape 103"/>
        <p:cNvGrpSpPr/>
        <p:nvPr/>
      </p:nvGrpSpPr>
      <p:grpSpPr>
        <a:xfrm>
          <a:off x="0" y="0"/>
          <a:ext cx="0" cy="0"/>
          <a:chOff x="0" y="0"/>
          <a:chExt cx="0" cy="0"/>
        </a:xfrm>
      </p:grpSpPr>
      <p:sp>
        <p:nvSpPr>
          <p:cNvPr id="104" name="Google Shape;104;p23"/>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106" name="Google Shape;106;p23"/>
          <p:cNvSpPr/>
          <p:nvPr/>
        </p:nvSpPr>
        <p:spPr>
          <a:xfrm rot="10800000">
            <a:off x="3487000"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Centered stain">
  <p:cSld name="BLANK_2">
    <p:spTree>
      <p:nvGrpSpPr>
        <p:cNvPr id="1" name="Shape 107"/>
        <p:cNvGrpSpPr/>
        <p:nvPr/>
      </p:nvGrpSpPr>
      <p:grpSpPr>
        <a:xfrm>
          <a:off x="0" y="0"/>
          <a:ext cx="0" cy="0"/>
          <a:chOff x="0" y="0"/>
          <a:chExt cx="0" cy="0"/>
        </a:xfrm>
      </p:grpSpPr>
      <p:sp>
        <p:nvSpPr>
          <p:cNvPr id="108" name="Google Shape;108;p24"/>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4"/>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110" name="Google Shape;110;p24"/>
          <p:cNvSpPr/>
          <p:nvPr/>
        </p:nvSpPr>
        <p:spPr>
          <a:xfrm>
            <a:off x="1711962"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background">
  <p:cSld name="BLANK_1">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111"/>
        <p:cNvGrpSpPr/>
        <p:nvPr/>
      </p:nvGrpSpPr>
      <p:grpSpPr>
        <a:xfrm>
          <a:off x="0" y="0"/>
          <a:ext cx="0" cy="0"/>
          <a:chOff x="0" y="0"/>
          <a:chExt cx="0" cy="0"/>
        </a:xfrm>
      </p:grpSpPr>
      <p:sp>
        <p:nvSpPr>
          <p:cNvPr id="112" name="Google Shape;112;p25"/>
          <p:cNvSpPr/>
          <p:nvPr/>
        </p:nvSpPr>
        <p:spPr>
          <a:xfrm>
            <a:off x="0" y="0"/>
            <a:ext cx="9144000" cy="5143976"/>
          </a:xfrm>
          <a:custGeom>
            <a:avLst/>
            <a:gdLst/>
            <a:ahLst/>
            <a:cxnLst/>
            <a:rect l="l" t="t" r="r" b="b"/>
            <a:pathLst>
              <a:path w="12192000" h="6858634" extrusionOk="0">
                <a:moveTo>
                  <a:pt x="5051425" y="5551170"/>
                </a:moveTo>
                <a:cubicBezTo>
                  <a:pt x="5142865" y="5459730"/>
                  <a:pt x="5142865" y="5309235"/>
                  <a:pt x="5051425" y="5217795"/>
                </a:cubicBezTo>
                <a:cubicBezTo>
                  <a:pt x="4959985" y="5126355"/>
                  <a:pt x="4809490" y="5126355"/>
                  <a:pt x="4718050" y="5217795"/>
                </a:cubicBezTo>
                <a:lnTo>
                  <a:pt x="4352925" y="5582920"/>
                </a:lnTo>
                <a:cubicBezTo>
                  <a:pt x="4261485" y="5674360"/>
                  <a:pt x="4110990" y="5674360"/>
                  <a:pt x="4019550" y="5582920"/>
                </a:cubicBezTo>
                <a:cubicBezTo>
                  <a:pt x="3928110" y="5491480"/>
                  <a:pt x="3928110" y="5340985"/>
                  <a:pt x="4019550" y="5249545"/>
                </a:cubicBezTo>
                <a:lnTo>
                  <a:pt x="5015865" y="4253230"/>
                </a:lnTo>
                <a:cubicBezTo>
                  <a:pt x="5107305" y="4161790"/>
                  <a:pt x="5107305" y="4011295"/>
                  <a:pt x="5015865" y="3919855"/>
                </a:cubicBezTo>
                <a:cubicBezTo>
                  <a:pt x="4924425" y="3828415"/>
                  <a:pt x="4773930" y="3828415"/>
                  <a:pt x="4682490" y="3919855"/>
                </a:cubicBezTo>
                <a:lnTo>
                  <a:pt x="3443605" y="5158105"/>
                </a:lnTo>
                <a:cubicBezTo>
                  <a:pt x="3352165" y="5249545"/>
                  <a:pt x="3201670" y="5249545"/>
                  <a:pt x="3110230" y="5158105"/>
                </a:cubicBezTo>
                <a:cubicBezTo>
                  <a:pt x="3018790" y="5066665"/>
                  <a:pt x="3018790" y="4916170"/>
                  <a:pt x="3110230" y="4824730"/>
                </a:cubicBezTo>
                <a:lnTo>
                  <a:pt x="3963670" y="3971290"/>
                </a:lnTo>
                <a:cubicBezTo>
                  <a:pt x="4055110" y="3879850"/>
                  <a:pt x="4055110" y="3729355"/>
                  <a:pt x="3963670" y="3637915"/>
                </a:cubicBezTo>
                <a:cubicBezTo>
                  <a:pt x="3872230" y="3546475"/>
                  <a:pt x="3721735" y="3546475"/>
                  <a:pt x="3630295" y="3637915"/>
                </a:cubicBezTo>
                <a:lnTo>
                  <a:pt x="1931035" y="5336540"/>
                </a:lnTo>
                <a:cubicBezTo>
                  <a:pt x="1839595" y="5427980"/>
                  <a:pt x="1689100" y="5427980"/>
                  <a:pt x="1597660" y="5336540"/>
                </a:cubicBezTo>
                <a:cubicBezTo>
                  <a:pt x="1506220" y="5245100"/>
                  <a:pt x="1506220" y="5094605"/>
                  <a:pt x="1597660" y="5003165"/>
                </a:cubicBezTo>
                <a:lnTo>
                  <a:pt x="2701290" y="3899535"/>
                </a:lnTo>
                <a:cubicBezTo>
                  <a:pt x="2792730" y="3808095"/>
                  <a:pt x="2792730" y="3657600"/>
                  <a:pt x="2701290" y="3566160"/>
                </a:cubicBezTo>
                <a:cubicBezTo>
                  <a:pt x="2609850" y="3474720"/>
                  <a:pt x="2609850" y="3324225"/>
                  <a:pt x="2701290" y="3232785"/>
                </a:cubicBezTo>
                <a:lnTo>
                  <a:pt x="5933440" y="635"/>
                </a:lnTo>
                <a:lnTo>
                  <a:pt x="0" y="635"/>
                </a:lnTo>
                <a:lnTo>
                  <a:pt x="0" y="6858635"/>
                </a:lnTo>
                <a:lnTo>
                  <a:pt x="4487545" y="6858635"/>
                </a:lnTo>
                <a:cubicBezTo>
                  <a:pt x="4492625" y="6805931"/>
                  <a:pt x="4515485" y="6755131"/>
                  <a:pt x="4555490" y="6715125"/>
                </a:cubicBezTo>
                <a:lnTo>
                  <a:pt x="4686300" y="6584315"/>
                </a:lnTo>
                <a:cubicBezTo>
                  <a:pt x="4777740" y="6492875"/>
                  <a:pt x="4777740" y="6342380"/>
                  <a:pt x="4686300" y="6250940"/>
                </a:cubicBezTo>
                <a:cubicBezTo>
                  <a:pt x="4594860" y="6159500"/>
                  <a:pt x="4594860" y="6009005"/>
                  <a:pt x="4686300" y="5917565"/>
                </a:cubicBezTo>
                <a:lnTo>
                  <a:pt x="5051425" y="5551170"/>
                </a:lnTo>
                <a:close/>
                <a:moveTo>
                  <a:pt x="2902585" y="2132965"/>
                </a:moveTo>
                <a:lnTo>
                  <a:pt x="4163060" y="872490"/>
                </a:lnTo>
                <a:cubicBezTo>
                  <a:pt x="4254500" y="781050"/>
                  <a:pt x="4404995" y="781050"/>
                  <a:pt x="4496435" y="872490"/>
                </a:cubicBezTo>
                <a:cubicBezTo>
                  <a:pt x="4587875" y="963930"/>
                  <a:pt x="4587875" y="1114425"/>
                  <a:pt x="4496435" y="1205865"/>
                </a:cubicBezTo>
                <a:lnTo>
                  <a:pt x="3235960" y="2466975"/>
                </a:lnTo>
                <a:cubicBezTo>
                  <a:pt x="3144520" y="2558415"/>
                  <a:pt x="2994025" y="2558415"/>
                  <a:pt x="2902585" y="2466975"/>
                </a:cubicBezTo>
                <a:cubicBezTo>
                  <a:pt x="2811145" y="2374900"/>
                  <a:pt x="2811145" y="2225040"/>
                  <a:pt x="2902585" y="2132965"/>
                </a:cubicBezTo>
                <a:close/>
                <a:moveTo>
                  <a:pt x="2051050" y="2984500"/>
                </a:moveTo>
                <a:lnTo>
                  <a:pt x="2446020" y="2589530"/>
                </a:lnTo>
                <a:cubicBezTo>
                  <a:pt x="2537460" y="2498090"/>
                  <a:pt x="2687955" y="2498090"/>
                  <a:pt x="2779395" y="2589530"/>
                </a:cubicBezTo>
                <a:cubicBezTo>
                  <a:pt x="2870835" y="2680970"/>
                  <a:pt x="2870835" y="2831465"/>
                  <a:pt x="2779395" y="2922905"/>
                </a:cubicBezTo>
                <a:lnTo>
                  <a:pt x="2384425" y="3317875"/>
                </a:lnTo>
                <a:cubicBezTo>
                  <a:pt x="2292985" y="3409315"/>
                  <a:pt x="2142490" y="3409315"/>
                  <a:pt x="2051050" y="3317875"/>
                </a:cubicBezTo>
                <a:cubicBezTo>
                  <a:pt x="1959610" y="3226435"/>
                  <a:pt x="1959610" y="3075940"/>
                  <a:pt x="2051050" y="2984500"/>
                </a:cubicBezTo>
                <a:close/>
                <a:moveTo>
                  <a:pt x="1426845" y="5841365"/>
                </a:moveTo>
                <a:cubicBezTo>
                  <a:pt x="1335405" y="5932805"/>
                  <a:pt x="1184910" y="5932805"/>
                  <a:pt x="1093470" y="5841365"/>
                </a:cubicBezTo>
                <a:cubicBezTo>
                  <a:pt x="1002030" y="5749925"/>
                  <a:pt x="1002030" y="5599430"/>
                  <a:pt x="1093470" y="5507990"/>
                </a:cubicBezTo>
                <a:cubicBezTo>
                  <a:pt x="1184910" y="5416550"/>
                  <a:pt x="1335405" y="5416550"/>
                  <a:pt x="1426845" y="5507990"/>
                </a:cubicBezTo>
                <a:cubicBezTo>
                  <a:pt x="1518285" y="5599430"/>
                  <a:pt x="1518285" y="5749290"/>
                  <a:pt x="1426845" y="5841365"/>
                </a:cubicBezTo>
                <a:close/>
                <a:moveTo>
                  <a:pt x="3888105" y="6047740"/>
                </a:moveTo>
                <a:cubicBezTo>
                  <a:pt x="3796665" y="6139180"/>
                  <a:pt x="3646170" y="6139180"/>
                  <a:pt x="3554730" y="6047740"/>
                </a:cubicBezTo>
                <a:cubicBezTo>
                  <a:pt x="3463290" y="5956300"/>
                  <a:pt x="3463290" y="5805805"/>
                  <a:pt x="3554730" y="5714365"/>
                </a:cubicBezTo>
                <a:cubicBezTo>
                  <a:pt x="3646170" y="5622925"/>
                  <a:pt x="3796665" y="5622925"/>
                  <a:pt x="3888105" y="5714365"/>
                </a:cubicBezTo>
                <a:cubicBezTo>
                  <a:pt x="3980180" y="5805805"/>
                  <a:pt x="3980180" y="5955665"/>
                  <a:pt x="3888105" y="6047740"/>
                </a:cubicBezTo>
                <a:close/>
                <a:moveTo>
                  <a:pt x="6600825" y="0"/>
                </a:moveTo>
                <a:lnTo>
                  <a:pt x="6056630" y="544195"/>
                </a:lnTo>
                <a:cubicBezTo>
                  <a:pt x="5965190" y="635635"/>
                  <a:pt x="5965190" y="786130"/>
                  <a:pt x="6056630" y="877570"/>
                </a:cubicBezTo>
                <a:cubicBezTo>
                  <a:pt x="6148070" y="969010"/>
                  <a:pt x="6298565" y="969010"/>
                  <a:pt x="6390005" y="877570"/>
                </a:cubicBezTo>
                <a:lnTo>
                  <a:pt x="6886575" y="381000"/>
                </a:lnTo>
                <a:cubicBezTo>
                  <a:pt x="6978015" y="289560"/>
                  <a:pt x="7128510" y="289560"/>
                  <a:pt x="7219950" y="381000"/>
                </a:cubicBezTo>
                <a:cubicBezTo>
                  <a:pt x="7311390" y="472440"/>
                  <a:pt x="7458075" y="476250"/>
                  <a:pt x="7545706" y="389255"/>
                </a:cubicBezTo>
                <a:cubicBezTo>
                  <a:pt x="7633335" y="301625"/>
                  <a:pt x="7779385" y="305435"/>
                  <a:pt x="7871460" y="397510"/>
                </a:cubicBezTo>
                <a:cubicBezTo>
                  <a:pt x="7962900" y="488950"/>
                  <a:pt x="8113395" y="488950"/>
                  <a:pt x="8204835" y="397510"/>
                </a:cubicBezTo>
                <a:lnTo>
                  <a:pt x="8478520" y="123825"/>
                </a:lnTo>
                <a:cubicBezTo>
                  <a:pt x="8569960" y="32385"/>
                  <a:pt x="8720455" y="32385"/>
                  <a:pt x="8811895" y="123825"/>
                </a:cubicBezTo>
                <a:cubicBezTo>
                  <a:pt x="8903335" y="215265"/>
                  <a:pt x="8903335" y="365760"/>
                  <a:pt x="8811895" y="457200"/>
                </a:cubicBezTo>
                <a:lnTo>
                  <a:pt x="7040881" y="2228215"/>
                </a:lnTo>
                <a:cubicBezTo>
                  <a:pt x="6949440" y="2319655"/>
                  <a:pt x="6949440" y="2470150"/>
                  <a:pt x="7040881" y="2561590"/>
                </a:cubicBezTo>
                <a:cubicBezTo>
                  <a:pt x="7132320" y="2653030"/>
                  <a:pt x="7282815" y="2653030"/>
                  <a:pt x="7374256" y="2561590"/>
                </a:cubicBezTo>
                <a:lnTo>
                  <a:pt x="7783195" y="2152650"/>
                </a:lnTo>
                <a:cubicBezTo>
                  <a:pt x="7874635" y="2061210"/>
                  <a:pt x="8025131" y="2061210"/>
                  <a:pt x="8116570" y="2152650"/>
                </a:cubicBezTo>
                <a:cubicBezTo>
                  <a:pt x="8208010" y="2244090"/>
                  <a:pt x="8212456" y="2390140"/>
                  <a:pt x="8126731" y="2476500"/>
                </a:cubicBezTo>
                <a:cubicBezTo>
                  <a:pt x="8041006" y="2562860"/>
                  <a:pt x="8044815" y="2708275"/>
                  <a:pt x="8136890" y="2800350"/>
                </a:cubicBezTo>
                <a:cubicBezTo>
                  <a:pt x="8228331" y="2891790"/>
                  <a:pt x="8378825" y="2891790"/>
                  <a:pt x="8470265" y="2800350"/>
                </a:cubicBezTo>
                <a:lnTo>
                  <a:pt x="9319895" y="1950720"/>
                </a:lnTo>
                <a:cubicBezTo>
                  <a:pt x="9411335" y="1859280"/>
                  <a:pt x="9561830" y="1859280"/>
                  <a:pt x="9653270" y="1950720"/>
                </a:cubicBezTo>
                <a:cubicBezTo>
                  <a:pt x="9744710" y="2042160"/>
                  <a:pt x="9744710" y="2192655"/>
                  <a:pt x="9653270" y="2284095"/>
                </a:cubicBezTo>
                <a:lnTo>
                  <a:pt x="8946515" y="2990850"/>
                </a:lnTo>
                <a:cubicBezTo>
                  <a:pt x="8855075" y="3082290"/>
                  <a:pt x="8855075" y="3232785"/>
                  <a:pt x="8946515" y="3324225"/>
                </a:cubicBezTo>
                <a:cubicBezTo>
                  <a:pt x="9037955" y="3415665"/>
                  <a:pt x="9188450" y="3415665"/>
                  <a:pt x="9279890" y="3324225"/>
                </a:cubicBezTo>
                <a:lnTo>
                  <a:pt x="9403080" y="3201035"/>
                </a:lnTo>
                <a:cubicBezTo>
                  <a:pt x="9494520" y="3109595"/>
                  <a:pt x="9645015" y="3109595"/>
                  <a:pt x="9736455" y="3201035"/>
                </a:cubicBezTo>
                <a:cubicBezTo>
                  <a:pt x="9827895" y="3292475"/>
                  <a:pt x="9827895" y="3442970"/>
                  <a:pt x="9736455" y="3534410"/>
                </a:cubicBezTo>
                <a:lnTo>
                  <a:pt x="6957060" y="6313805"/>
                </a:lnTo>
                <a:cubicBezTo>
                  <a:pt x="6865620" y="6405245"/>
                  <a:pt x="6715125" y="6405245"/>
                  <a:pt x="6623685" y="6313805"/>
                </a:cubicBezTo>
                <a:cubicBezTo>
                  <a:pt x="6532245" y="6222365"/>
                  <a:pt x="6532245" y="6071870"/>
                  <a:pt x="6623685" y="5980430"/>
                </a:cubicBezTo>
                <a:lnTo>
                  <a:pt x="6988810" y="5615305"/>
                </a:lnTo>
                <a:cubicBezTo>
                  <a:pt x="7080250" y="5523865"/>
                  <a:pt x="7080250" y="5373370"/>
                  <a:pt x="6988810" y="5281930"/>
                </a:cubicBezTo>
                <a:cubicBezTo>
                  <a:pt x="6897370" y="5190490"/>
                  <a:pt x="6746875" y="5190490"/>
                  <a:pt x="6655435" y="5281930"/>
                </a:cubicBezTo>
                <a:lnTo>
                  <a:pt x="5079365" y="6858000"/>
                </a:lnTo>
                <a:lnTo>
                  <a:pt x="6619875" y="6858000"/>
                </a:lnTo>
                <a:lnTo>
                  <a:pt x="7569200" y="5908675"/>
                </a:lnTo>
                <a:cubicBezTo>
                  <a:pt x="7660640" y="5817235"/>
                  <a:pt x="7811135" y="5817235"/>
                  <a:pt x="7902575" y="5908675"/>
                </a:cubicBezTo>
                <a:cubicBezTo>
                  <a:pt x="7994015" y="6000115"/>
                  <a:pt x="7994015" y="6150610"/>
                  <a:pt x="7902575" y="6242050"/>
                </a:cubicBezTo>
                <a:lnTo>
                  <a:pt x="7286625" y="6858000"/>
                </a:lnTo>
                <a:lnTo>
                  <a:pt x="12192000" y="6858000"/>
                </a:lnTo>
                <a:lnTo>
                  <a:pt x="12192000" y="0"/>
                </a:lnTo>
                <a:lnTo>
                  <a:pt x="6600825" y="0"/>
                </a:lnTo>
                <a:close/>
                <a:moveTo>
                  <a:pt x="10761345" y="2509520"/>
                </a:moveTo>
                <a:lnTo>
                  <a:pt x="10201275" y="3069590"/>
                </a:lnTo>
                <a:cubicBezTo>
                  <a:pt x="10109835" y="3161030"/>
                  <a:pt x="9959340" y="3161030"/>
                  <a:pt x="9867900" y="3069590"/>
                </a:cubicBezTo>
                <a:cubicBezTo>
                  <a:pt x="9776460" y="2978150"/>
                  <a:pt x="9776460" y="2827655"/>
                  <a:pt x="9867900" y="2736215"/>
                </a:cubicBezTo>
                <a:lnTo>
                  <a:pt x="10427970" y="2176145"/>
                </a:lnTo>
                <a:cubicBezTo>
                  <a:pt x="10519410" y="2084705"/>
                  <a:pt x="10669905" y="2084705"/>
                  <a:pt x="10761345" y="2176145"/>
                </a:cubicBezTo>
                <a:cubicBezTo>
                  <a:pt x="10852785" y="2267585"/>
                  <a:pt x="10852785" y="2418080"/>
                  <a:pt x="10761345" y="2509520"/>
                </a:cubicBezTo>
                <a:close/>
                <a:moveTo>
                  <a:pt x="11226165" y="2045335"/>
                </a:moveTo>
                <a:cubicBezTo>
                  <a:pt x="11134725" y="2136775"/>
                  <a:pt x="10984230" y="2136775"/>
                  <a:pt x="10892790" y="2045335"/>
                </a:cubicBezTo>
                <a:cubicBezTo>
                  <a:pt x="10801350" y="1953895"/>
                  <a:pt x="10801350" y="1803400"/>
                  <a:pt x="10892790" y="1711960"/>
                </a:cubicBezTo>
                <a:cubicBezTo>
                  <a:pt x="10984230" y="1620520"/>
                  <a:pt x="11134725" y="1620520"/>
                  <a:pt x="11226165" y="1711960"/>
                </a:cubicBezTo>
                <a:cubicBezTo>
                  <a:pt x="11317605" y="1803400"/>
                  <a:pt x="11317605" y="1953260"/>
                  <a:pt x="11226165" y="2045335"/>
                </a:cubicBezTo>
                <a:close/>
              </a:path>
            </a:pathLst>
          </a:custGeom>
          <a:solidFill>
            <a:srgbClr val="061A22">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5"/>
          <p:cNvSpPr/>
          <p:nvPr/>
        </p:nvSpPr>
        <p:spPr>
          <a:xfrm>
            <a:off x="8608500" y="4608000"/>
            <a:ext cx="383100" cy="38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5"/>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490250" y="526350"/>
            <a:ext cx="5618700" cy="4090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117" name="Google Shape;117;p26"/>
          <p:cNvSpPr txBox="1">
            <a:spLocks noGrp="1"/>
          </p:cNvSpPr>
          <p:nvPr>
            <p:ph type="sldNum" idx="12"/>
          </p:nvPr>
        </p:nvSpPr>
        <p:spPr>
          <a:xfrm>
            <a:off x="8497999" y="4688759"/>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608500" y="4608050"/>
            <a:ext cx="383100" cy="383100"/>
          </a:xfrm>
          <a:prstGeom prst="rect">
            <a:avLst/>
          </a:prstGeom>
          <a:noFill/>
          <a:ln>
            <a:noFill/>
          </a:ln>
        </p:spPr>
        <p:txBody>
          <a:bodyPr spcFirstLastPara="1" wrap="square" lIns="0" tIns="0" rIns="0" bIns="0" anchor="ctr" anchorCtr="0">
            <a:noAutofit/>
          </a:bodyPr>
          <a:lstStyle>
            <a:lvl1pPr lvl="0" algn="ctr" rtl="0">
              <a:buNone/>
              <a:defRPr sz="1200" b="1">
                <a:solidFill>
                  <a:schemeClr val="accent5"/>
                </a:solidFill>
                <a:latin typeface="Roboto Slab"/>
                <a:ea typeface="Roboto Slab"/>
                <a:cs typeface="Roboto Slab"/>
                <a:sym typeface="Roboto Slab"/>
              </a:defRPr>
            </a:lvl1pPr>
            <a:lvl2pPr lvl="1" algn="ctr" rtl="0">
              <a:buNone/>
              <a:defRPr sz="1200" b="1">
                <a:solidFill>
                  <a:schemeClr val="accent5"/>
                </a:solidFill>
                <a:latin typeface="Roboto Slab"/>
                <a:ea typeface="Roboto Slab"/>
                <a:cs typeface="Roboto Slab"/>
                <a:sym typeface="Roboto Slab"/>
              </a:defRPr>
            </a:lvl2pPr>
            <a:lvl3pPr lvl="2" algn="ctr" rtl="0">
              <a:buNone/>
              <a:defRPr sz="1200" b="1">
                <a:solidFill>
                  <a:schemeClr val="accent5"/>
                </a:solidFill>
                <a:latin typeface="Roboto Slab"/>
                <a:ea typeface="Roboto Slab"/>
                <a:cs typeface="Roboto Slab"/>
                <a:sym typeface="Roboto Slab"/>
              </a:defRPr>
            </a:lvl3pPr>
            <a:lvl4pPr lvl="3" algn="ctr" rtl="0">
              <a:buNone/>
              <a:defRPr sz="1200" b="1">
                <a:solidFill>
                  <a:schemeClr val="accent5"/>
                </a:solidFill>
                <a:latin typeface="Roboto Slab"/>
                <a:ea typeface="Roboto Slab"/>
                <a:cs typeface="Roboto Slab"/>
                <a:sym typeface="Roboto Slab"/>
              </a:defRPr>
            </a:lvl4pPr>
            <a:lvl5pPr lvl="4" algn="ctr" rtl="0">
              <a:buNone/>
              <a:defRPr sz="1200" b="1">
                <a:solidFill>
                  <a:schemeClr val="accent5"/>
                </a:solidFill>
                <a:latin typeface="Roboto Slab"/>
                <a:ea typeface="Roboto Slab"/>
                <a:cs typeface="Roboto Slab"/>
                <a:sym typeface="Roboto Slab"/>
              </a:defRPr>
            </a:lvl5pPr>
            <a:lvl6pPr lvl="5" algn="ctr" rtl="0">
              <a:buNone/>
              <a:defRPr sz="1200" b="1">
                <a:solidFill>
                  <a:schemeClr val="accent5"/>
                </a:solidFill>
                <a:latin typeface="Roboto Slab"/>
                <a:ea typeface="Roboto Slab"/>
                <a:cs typeface="Roboto Slab"/>
                <a:sym typeface="Roboto Slab"/>
              </a:defRPr>
            </a:lvl6pPr>
            <a:lvl7pPr lvl="6" algn="ctr" rtl="0">
              <a:buNone/>
              <a:defRPr sz="1200" b="1">
                <a:solidFill>
                  <a:schemeClr val="accent5"/>
                </a:solidFill>
                <a:latin typeface="Roboto Slab"/>
                <a:ea typeface="Roboto Slab"/>
                <a:cs typeface="Roboto Slab"/>
                <a:sym typeface="Roboto Slab"/>
              </a:defRPr>
            </a:lvl7pPr>
            <a:lvl8pPr lvl="7" algn="ctr" rtl="0">
              <a:buNone/>
              <a:defRPr sz="1200" b="1">
                <a:solidFill>
                  <a:schemeClr val="accent5"/>
                </a:solidFill>
                <a:latin typeface="Roboto Slab"/>
                <a:ea typeface="Roboto Slab"/>
                <a:cs typeface="Roboto Slab"/>
                <a:sym typeface="Roboto Slab"/>
              </a:defRPr>
            </a:lvl8pPr>
            <a:lvl9pPr lvl="8" algn="ctr" rtl="0">
              <a:buNone/>
              <a:defRPr sz="1200" b="1">
                <a:solidFill>
                  <a:schemeClr val="accent5"/>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a:t>
            </a:fld>
            <a:endParaRPr/>
          </a:p>
        </p:txBody>
      </p:sp>
      <p:sp>
        <p:nvSpPr>
          <p:cNvPr id="52" name="Google Shape;52;p13"/>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1pPr>
            <a:lvl2pPr lvl="1"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2pPr>
            <a:lvl3pPr lvl="2"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3pPr>
            <a:lvl4pPr lvl="3"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4pPr>
            <a:lvl5pPr lvl="4"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5pPr>
            <a:lvl6pPr lvl="5"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6pPr>
            <a:lvl7pPr lvl="6"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7pPr>
            <a:lvl8pPr lvl="7"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8pPr>
            <a:lvl9pPr lvl="8"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9pPr>
          </a:lstStyle>
          <a:p>
            <a:endParaRPr/>
          </a:p>
        </p:txBody>
      </p:sp>
      <p:sp>
        <p:nvSpPr>
          <p:cNvPr id="53" name="Google Shape;53;p13"/>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1pPr>
            <a:lvl2pPr marL="914400" lvl="1" indent="-381000" rtl="0">
              <a:lnSpc>
                <a:spcPct val="115000"/>
              </a:lnSpc>
              <a:spcBef>
                <a:spcPts val="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2pPr>
            <a:lvl3pPr marL="1371600" lvl="2"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3pPr>
            <a:lvl4pPr marL="1828800" lvl="3"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4pPr>
            <a:lvl5pPr marL="2286000" lvl="4"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5pPr>
            <a:lvl6pPr marL="2743200" lvl="5"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6pPr>
            <a:lvl7pPr marL="3200400" lvl="6"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7pPr>
            <a:lvl8pPr marL="3657600" lvl="7"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8pPr>
            <a:lvl9pPr marL="4114800" lvl="8"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institutions.newscientist.com/article/mg24732980-500-silicon-valley-billionaires-want-to-geoengineer-the-worlds-oceans/" TargetMode="External"/><Relationship Id="rId7" Type="http://schemas.openxmlformats.org/officeDocument/2006/relationships/hyperlink" Target="https://www.boell.de/en/geoengineering"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hyperlink" Target="https://www.c2g2.net/" TargetMode="External"/><Relationship Id="rId5" Type="http://schemas.openxmlformats.org/officeDocument/2006/relationships/hyperlink" Target="https://www.york.ac.uk/media/policyengine/documents/Geoengineering.pdf" TargetMode="External"/><Relationship Id="rId4" Type="http://schemas.openxmlformats.org/officeDocument/2006/relationships/hyperlink" Target="https://theecologist.org/2018/aug/30/engineering-climate-could-cost-us-eart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iNa6gDfpM2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A8GDEaJtbq4"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123" name="Google Shape;123;p27"/>
          <p:cNvSpPr txBox="1">
            <a:spLocks noGrp="1"/>
          </p:cNvSpPr>
          <p:nvPr>
            <p:ph type="title"/>
          </p:nvPr>
        </p:nvSpPr>
        <p:spPr>
          <a:xfrm>
            <a:off x="835600" y="388850"/>
            <a:ext cx="4017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Aims</a:t>
            </a:r>
            <a:endParaRPr>
              <a:latin typeface="Roboto"/>
              <a:ea typeface="Roboto"/>
              <a:cs typeface="Roboto"/>
              <a:sym typeface="Roboto"/>
            </a:endParaRPr>
          </a:p>
        </p:txBody>
      </p:sp>
      <p:sp>
        <p:nvSpPr>
          <p:cNvPr id="124" name="Google Shape;124;p27"/>
          <p:cNvSpPr txBox="1">
            <a:spLocks noGrp="1"/>
          </p:cNvSpPr>
          <p:nvPr>
            <p:ph type="body" idx="1"/>
          </p:nvPr>
        </p:nvSpPr>
        <p:spPr>
          <a:xfrm>
            <a:off x="835600" y="969975"/>
            <a:ext cx="5159100" cy="3594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t>To appreciate that research on geoengineering (sometimes known as climate intervention or climate engineering) takes place in a social, political and cultural context.</a:t>
            </a:r>
            <a:endParaRPr/>
          </a:p>
          <a:p>
            <a:pPr marL="0" lvl="0" indent="0" algn="l" rtl="0">
              <a:spcBef>
                <a:spcPts val="600"/>
              </a:spcBef>
              <a:spcAft>
                <a:spcPts val="0"/>
              </a:spcAft>
              <a:buNone/>
            </a:pPr>
            <a:endParaRPr/>
          </a:p>
          <a:p>
            <a:pPr marL="0" lvl="0" indent="0" algn="l" rtl="0">
              <a:spcBef>
                <a:spcPts val="600"/>
              </a:spcBef>
              <a:spcAft>
                <a:spcPts val="0"/>
              </a:spcAft>
              <a:buNone/>
            </a:pPr>
            <a:r>
              <a:rPr lang="en-GB"/>
              <a:t>To be able to understand some of the challenges associated with communicating about geoengineering.</a:t>
            </a:r>
            <a:endParaRPr/>
          </a:p>
          <a:p>
            <a:pPr marL="0" lvl="0" indent="0" algn="l" rtl="0">
              <a:spcBef>
                <a:spcPts val="600"/>
              </a:spcBef>
              <a:spcAft>
                <a:spcPts val="0"/>
              </a:spcAft>
              <a:buNone/>
            </a:pPr>
            <a:endParaRPr/>
          </a:p>
        </p:txBody>
      </p:sp>
      <p:sp>
        <p:nvSpPr>
          <p:cNvPr id="125" name="Google Shape;125;p27"/>
          <p:cNvSpPr txBox="1"/>
          <p:nvPr/>
        </p:nvSpPr>
        <p:spPr>
          <a:xfrm rot="660776">
            <a:off x="6134073" y="3876521"/>
            <a:ext cx="2644603" cy="483511"/>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GB" sz="2500" b="1">
                <a:solidFill>
                  <a:srgbClr val="FFFFFF"/>
                </a:solidFill>
                <a:latin typeface="Roboto Slab"/>
                <a:ea typeface="Roboto Slab"/>
                <a:cs typeface="Roboto Slab"/>
                <a:sym typeface="Roboto Slab"/>
              </a:rPr>
              <a:t>Political</a:t>
            </a:r>
            <a:endParaRPr sz="2500" b="1">
              <a:solidFill>
                <a:srgbClr val="FFFFFF"/>
              </a:solidFill>
              <a:latin typeface="Roboto Slab"/>
              <a:ea typeface="Roboto Slab"/>
              <a:cs typeface="Roboto Slab"/>
              <a:sym typeface="Roboto Slab"/>
            </a:endParaRPr>
          </a:p>
        </p:txBody>
      </p:sp>
      <p:sp>
        <p:nvSpPr>
          <p:cNvPr id="126" name="Google Shape;126;p27"/>
          <p:cNvSpPr txBox="1"/>
          <p:nvPr/>
        </p:nvSpPr>
        <p:spPr>
          <a:xfrm rot="-583676">
            <a:off x="5965522" y="2758779"/>
            <a:ext cx="2702255" cy="483634"/>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GB" sz="2400" b="1">
                <a:solidFill>
                  <a:srgbClr val="FFFFFF"/>
                </a:solidFill>
                <a:latin typeface="Roboto Slab"/>
                <a:ea typeface="Roboto Slab"/>
                <a:cs typeface="Roboto Slab"/>
                <a:sym typeface="Roboto Slab"/>
              </a:rPr>
              <a:t>Social</a:t>
            </a:r>
            <a:endParaRPr sz="2400" b="1">
              <a:solidFill>
                <a:srgbClr val="FFFFFF"/>
              </a:solidFill>
              <a:latin typeface="Roboto Slab"/>
              <a:ea typeface="Roboto Slab"/>
              <a:cs typeface="Roboto Slab"/>
              <a:sym typeface="Roboto Slab"/>
            </a:endParaRPr>
          </a:p>
        </p:txBody>
      </p:sp>
      <p:sp>
        <p:nvSpPr>
          <p:cNvPr id="127" name="Google Shape;127;p27"/>
          <p:cNvSpPr txBox="1"/>
          <p:nvPr/>
        </p:nvSpPr>
        <p:spPr>
          <a:xfrm rot="264420">
            <a:off x="6123925" y="1750921"/>
            <a:ext cx="2385453" cy="483533"/>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GB" sz="2400" b="1">
                <a:solidFill>
                  <a:srgbClr val="FFFFFF"/>
                </a:solidFill>
                <a:latin typeface="Roboto Slab"/>
                <a:ea typeface="Roboto Slab"/>
                <a:cs typeface="Roboto Slab"/>
                <a:sym typeface="Roboto Slab"/>
              </a:rPr>
              <a:t>Scientific</a:t>
            </a:r>
            <a:r>
              <a:rPr lang="en-GB" sz="2400" b="1">
                <a:solidFill>
                  <a:srgbClr val="FFFFFF"/>
                </a:solidFill>
                <a:latin typeface="Montserrat"/>
                <a:ea typeface="Montserrat"/>
                <a:cs typeface="Montserrat"/>
                <a:sym typeface="Montserrat"/>
              </a:rPr>
              <a:t> </a:t>
            </a:r>
            <a:endParaRPr sz="2400" b="1">
              <a:solidFill>
                <a:srgbClr val="FFFFFF"/>
              </a:solidFill>
              <a:latin typeface="Montserrat"/>
              <a:ea typeface="Montserrat"/>
              <a:cs typeface="Montserrat"/>
              <a:sym typeface="Montserrat"/>
            </a:endParaRPr>
          </a:p>
        </p:txBody>
      </p:sp>
      <p:sp>
        <p:nvSpPr>
          <p:cNvPr id="128" name="Google Shape;128;p27"/>
          <p:cNvSpPr txBox="1"/>
          <p:nvPr/>
        </p:nvSpPr>
        <p:spPr>
          <a:xfrm rot="-376026">
            <a:off x="6127491" y="733475"/>
            <a:ext cx="2597020" cy="483492"/>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GB" sz="2400" b="1">
                <a:solidFill>
                  <a:srgbClr val="FFFFFF"/>
                </a:solidFill>
                <a:latin typeface="Roboto Slab"/>
                <a:ea typeface="Roboto Slab"/>
                <a:cs typeface="Roboto Slab"/>
                <a:sym typeface="Roboto Slab"/>
              </a:rPr>
              <a:t>Nature-based </a:t>
            </a:r>
            <a:endParaRPr sz="2400" b="1">
              <a:solidFill>
                <a:srgbClr val="FFFFFF"/>
              </a:solidFill>
              <a:latin typeface="Roboto Slab"/>
              <a:ea typeface="Roboto Slab"/>
              <a:cs typeface="Roboto Slab"/>
              <a:sym typeface="Roboto Slab"/>
            </a:endParaRPr>
          </a:p>
        </p:txBody>
      </p:sp>
      <p:pic>
        <p:nvPicPr>
          <p:cNvPr id="129" name="Google Shape;129;p27"/>
          <p:cNvPicPr preferRelativeResize="0"/>
          <p:nvPr/>
        </p:nvPicPr>
        <p:blipFill>
          <a:blip r:embed="rId3">
            <a:alphaModFix/>
          </a:blip>
          <a:stretch>
            <a:fillRect/>
          </a:stretch>
        </p:blipFill>
        <p:spPr>
          <a:xfrm>
            <a:off x="11" y="0"/>
            <a:ext cx="551429"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855300" y="836000"/>
            <a:ext cx="7433400" cy="2801400"/>
          </a:xfrm>
          <a:prstGeom prst="rect">
            <a:avLst/>
          </a:prstGeom>
        </p:spPr>
        <p:txBody>
          <a:bodyPr spcFirstLastPara="1" wrap="square" lIns="0" tIns="0" rIns="0" bIns="0" anchor="b" anchorCtr="0">
            <a:spAutoFit/>
          </a:bodyPr>
          <a:lstStyle/>
          <a:p>
            <a:pPr marL="0" lvl="0" indent="0" algn="l" rtl="0">
              <a:lnSpc>
                <a:spcPct val="100000"/>
              </a:lnSpc>
              <a:spcBef>
                <a:spcPts val="0"/>
              </a:spcBef>
              <a:spcAft>
                <a:spcPts val="0"/>
              </a:spcAft>
              <a:buNone/>
            </a:pPr>
            <a:r>
              <a:rPr lang="en-GB" sz="3800" b="0">
                <a:solidFill>
                  <a:srgbClr val="FFFFFF"/>
                </a:solidFill>
                <a:latin typeface="Arial"/>
                <a:ea typeface="Arial"/>
                <a:cs typeface="Arial"/>
                <a:sym typeface="Arial"/>
              </a:rPr>
              <a:t>T</a:t>
            </a:r>
            <a:r>
              <a:rPr lang="en-GB" sz="3800">
                <a:solidFill>
                  <a:srgbClr val="FFFFFF"/>
                </a:solidFill>
                <a:latin typeface="Arial"/>
                <a:ea typeface="Arial"/>
                <a:cs typeface="Arial"/>
                <a:sym typeface="Arial"/>
              </a:rPr>
              <a:t>ypes of </a:t>
            </a:r>
            <a:r>
              <a:rPr lang="en-GB" sz="3800" b="0">
                <a:solidFill>
                  <a:srgbClr val="FFFFFF"/>
                </a:solidFill>
                <a:latin typeface="Arial"/>
                <a:ea typeface="Arial"/>
                <a:cs typeface="Arial"/>
                <a:sym typeface="Arial"/>
              </a:rPr>
              <a:t>fallacy</a:t>
            </a:r>
            <a:endParaRPr sz="4311" b="0">
              <a:solidFill>
                <a:srgbClr val="FFFFFF"/>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accent3"/>
                </a:solidFill>
                <a:latin typeface="Arial"/>
                <a:ea typeface="Arial"/>
                <a:cs typeface="Arial"/>
                <a:sym typeface="Arial"/>
              </a:rPr>
              <a:t>Solar geoengineering introduces aerosols into the atmosphere to cool the planet, just like a volcano, so it is a good thing to do.</a:t>
            </a:r>
            <a:endParaRPr>
              <a:solidFill>
                <a:schemeClr val="accent3"/>
              </a:solidFill>
              <a:latin typeface="Arial"/>
              <a:ea typeface="Arial"/>
              <a:cs typeface="Arial"/>
              <a:sym typeface="Arial"/>
            </a:endParaRPr>
          </a:p>
        </p:txBody>
      </p:sp>
      <p:sp>
        <p:nvSpPr>
          <p:cNvPr id="198" name="Google Shape;198;p36"/>
          <p:cNvSpPr txBox="1"/>
          <p:nvPr/>
        </p:nvSpPr>
        <p:spPr>
          <a:xfrm>
            <a:off x="698075" y="341350"/>
            <a:ext cx="7191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0" b="1">
                <a:solidFill>
                  <a:schemeClr val="accent3"/>
                </a:solidFill>
                <a:highlight>
                  <a:schemeClr val="dk1"/>
                </a:highlight>
                <a:latin typeface="Roboto"/>
                <a:ea typeface="Roboto"/>
                <a:cs typeface="Roboto"/>
                <a:sym typeface="Roboto"/>
              </a:rPr>
              <a:t>Spot the fallacy!</a:t>
            </a:r>
            <a:endParaRPr sz="5000" b="1">
              <a:solidFill>
                <a:schemeClr val="accent3"/>
              </a:solidFill>
              <a:highlight>
                <a:schemeClr val="dk1"/>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ctrTitle" idx="4294967295"/>
          </p:nvPr>
        </p:nvSpPr>
        <p:spPr>
          <a:xfrm>
            <a:off x="685800" y="2099622"/>
            <a:ext cx="7772400" cy="64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accent3"/>
                </a:solidFill>
                <a:latin typeface="Arial"/>
                <a:ea typeface="Arial"/>
                <a:cs typeface="Arial"/>
                <a:sym typeface="Arial"/>
              </a:rPr>
              <a:t>Appeal to nature/false analogy</a:t>
            </a:r>
            <a:endParaRPr>
              <a:solidFill>
                <a:schemeClr val="accent3"/>
              </a:solidFill>
              <a:latin typeface="Arial"/>
              <a:ea typeface="Arial"/>
              <a:cs typeface="Arial"/>
              <a:sym typeface="Arial"/>
            </a:endParaRPr>
          </a:p>
        </p:txBody>
      </p:sp>
      <p:sp>
        <p:nvSpPr>
          <p:cNvPr id="204" name="Google Shape;204;p37"/>
          <p:cNvSpPr txBox="1">
            <a:spLocks noGrp="1"/>
          </p:cNvSpPr>
          <p:nvPr>
            <p:ph type="subTitle" idx="4294967295"/>
          </p:nvPr>
        </p:nvSpPr>
        <p:spPr>
          <a:xfrm>
            <a:off x="685800" y="2840046"/>
            <a:ext cx="7772400" cy="1385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i="1">
                <a:latin typeface="Arial"/>
                <a:ea typeface="Arial"/>
                <a:cs typeface="Arial"/>
                <a:sym typeface="Arial"/>
              </a:rPr>
              <a:t>This appeals to volcanoes as ‘natural’.  </a:t>
            </a:r>
            <a:endParaRPr i="1">
              <a:latin typeface="Arial"/>
              <a:ea typeface="Arial"/>
              <a:cs typeface="Arial"/>
              <a:sym typeface="Arial"/>
            </a:endParaRPr>
          </a:p>
          <a:p>
            <a:pPr marL="0" lvl="0" indent="0" algn="l" rtl="0">
              <a:spcBef>
                <a:spcPts val="600"/>
              </a:spcBef>
              <a:spcAft>
                <a:spcPts val="0"/>
              </a:spcAft>
              <a:buNone/>
            </a:pPr>
            <a:r>
              <a:rPr lang="en-GB" i="1">
                <a:latin typeface="Arial"/>
                <a:ea typeface="Arial"/>
                <a:cs typeface="Arial"/>
                <a:sym typeface="Arial"/>
              </a:rPr>
              <a:t>It is a false analogy because volcanoes and solar engineering have some things in common, but are not the same. </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855300" y="836000"/>
            <a:ext cx="7433400" cy="2358000"/>
          </a:xfrm>
          <a:prstGeom prst="rect">
            <a:avLst/>
          </a:prstGeom>
        </p:spPr>
        <p:txBody>
          <a:bodyPr spcFirstLastPara="1" wrap="square" lIns="0" tIns="0" rIns="0" bIns="0" anchor="b" anchorCtr="0">
            <a:spAutoFit/>
          </a:bodyPr>
          <a:lstStyle/>
          <a:p>
            <a:pPr marL="0" lvl="0" indent="0" algn="l" rtl="0">
              <a:lnSpc>
                <a:spcPct val="100000"/>
              </a:lnSpc>
              <a:spcBef>
                <a:spcPts val="0"/>
              </a:spcBef>
              <a:spcAft>
                <a:spcPts val="0"/>
              </a:spcAft>
              <a:buNone/>
            </a:pPr>
            <a:r>
              <a:rPr lang="en-GB" sz="3800" b="0">
                <a:solidFill>
                  <a:srgbClr val="FFFFFF"/>
                </a:solidFill>
                <a:latin typeface="Arial"/>
                <a:ea typeface="Arial"/>
                <a:cs typeface="Arial"/>
                <a:sym typeface="Arial"/>
              </a:rPr>
              <a:t>T</a:t>
            </a:r>
            <a:r>
              <a:rPr lang="en-GB" sz="3800">
                <a:solidFill>
                  <a:srgbClr val="FFFFFF"/>
                </a:solidFill>
                <a:latin typeface="Arial"/>
                <a:ea typeface="Arial"/>
                <a:cs typeface="Arial"/>
                <a:sym typeface="Arial"/>
              </a:rPr>
              <a:t>ypes of </a:t>
            </a:r>
            <a:r>
              <a:rPr lang="en-GB" sz="3800" b="0">
                <a:solidFill>
                  <a:srgbClr val="FFFFFF"/>
                </a:solidFill>
                <a:latin typeface="Arial"/>
                <a:ea typeface="Arial"/>
                <a:cs typeface="Arial"/>
                <a:sym typeface="Arial"/>
              </a:rPr>
              <a:t>fallacy</a:t>
            </a:r>
            <a:endParaRPr sz="4311" b="0">
              <a:solidFill>
                <a:srgbClr val="FFFFFF"/>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accent3"/>
                </a:solidFill>
                <a:latin typeface="Arial"/>
                <a:ea typeface="Arial"/>
                <a:cs typeface="Arial"/>
                <a:sym typeface="Arial"/>
              </a:rPr>
              <a:t>To prevent climate change-related catastrophe, geoengineering must be applied now.</a:t>
            </a:r>
            <a:endParaRPr>
              <a:solidFill>
                <a:schemeClr val="accent3"/>
              </a:solidFill>
              <a:latin typeface="Arial"/>
              <a:ea typeface="Arial"/>
              <a:cs typeface="Arial"/>
              <a:sym typeface="Arial"/>
            </a:endParaRPr>
          </a:p>
        </p:txBody>
      </p:sp>
      <p:sp>
        <p:nvSpPr>
          <p:cNvPr id="210" name="Google Shape;210;p38"/>
          <p:cNvSpPr txBox="1"/>
          <p:nvPr/>
        </p:nvSpPr>
        <p:spPr>
          <a:xfrm>
            <a:off x="698075" y="341350"/>
            <a:ext cx="7191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0" b="1">
                <a:solidFill>
                  <a:schemeClr val="accent3"/>
                </a:solidFill>
                <a:highlight>
                  <a:schemeClr val="dk1"/>
                </a:highlight>
                <a:latin typeface="Roboto"/>
                <a:ea typeface="Roboto"/>
                <a:cs typeface="Roboto"/>
                <a:sym typeface="Roboto"/>
              </a:rPr>
              <a:t>Spot the fallacy!</a:t>
            </a:r>
            <a:endParaRPr sz="5000" b="1">
              <a:solidFill>
                <a:schemeClr val="accent3"/>
              </a:solidFill>
              <a:highlight>
                <a:schemeClr val="dk1"/>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ctrTitle" idx="4294967295"/>
          </p:nvPr>
        </p:nvSpPr>
        <p:spPr>
          <a:xfrm>
            <a:off x="685800" y="2099622"/>
            <a:ext cx="7772400" cy="64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accent3"/>
                </a:solidFill>
                <a:latin typeface="Arial"/>
                <a:ea typeface="Arial"/>
                <a:cs typeface="Arial"/>
                <a:sym typeface="Arial"/>
              </a:rPr>
              <a:t>False dichotomy</a:t>
            </a:r>
            <a:endParaRPr>
              <a:solidFill>
                <a:schemeClr val="accent3"/>
              </a:solidFill>
              <a:latin typeface="Arial"/>
              <a:ea typeface="Arial"/>
              <a:cs typeface="Arial"/>
              <a:sym typeface="Arial"/>
            </a:endParaRPr>
          </a:p>
        </p:txBody>
      </p:sp>
      <p:sp>
        <p:nvSpPr>
          <p:cNvPr id="216" name="Google Shape;216;p39"/>
          <p:cNvSpPr txBox="1">
            <a:spLocks noGrp="1"/>
          </p:cNvSpPr>
          <p:nvPr>
            <p:ph type="subTitle" idx="4294967295"/>
          </p:nvPr>
        </p:nvSpPr>
        <p:spPr>
          <a:xfrm>
            <a:off x="685800" y="2840052"/>
            <a:ext cx="7772400" cy="1891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i="1">
                <a:latin typeface="Arial"/>
                <a:ea typeface="Arial"/>
                <a:cs typeface="Arial"/>
                <a:sym typeface="Arial"/>
              </a:rPr>
              <a:t>This presents an option between two alternatives.</a:t>
            </a:r>
            <a:endParaRPr i="1">
              <a:latin typeface="Arial"/>
              <a:ea typeface="Arial"/>
              <a:cs typeface="Arial"/>
              <a:sym typeface="Arial"/>
            </a:endParaRPr>
          </a:p>
          <a:p>
            <a:pPr marL="0" lvl="0" indent="0" algn="l" rtl="0">
              <a:spcBef>
                <a:spcPts val="600"/>
              </a:spcBef>
              <a:spcAft>
                <a:spcPts val="0"/>
              </a:spcAft>
              <a:buNone/>
            </a:pPr>
            <a:r>
              <a:rPr lang="en-GB" i="1">
                <a:latin typeface="Arial"/>
                <a:ea typeface="Arial"/>
                <a:cs typeface="Arial"/>
                <a:sym typeface="Arial"/>
              </a:rPr>
              <a:t>There are other options: adaptation and mitigation, and other social and political responses related to changes in how we live. </a:t>
            </a:r>
            <a:endParaRPr i="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855300" y="836000"/>
            <a:ext cx="7433400" cy="2358000"/>
          </a:xfrm>
          <a:prstGeom prst="rect">
            <a:avLst/>
          </a:prstGeom>
        </p:spPr>
        <p:txBody>
          <a:bodyPr spcFirstLastPara="1" wrap="square" lIns="0" tIns="0" rIns="0" bIns="0" anchor="b" anchorCtr="0">
            <a:spAutoFit/>
          </a:bodyPr>
          <a:lstStyle/>
          <a:p>
            <a:pPr marL="0" lvl="0" indent="0" algn="l" rtl="0">
              <a:lnSpc>
                <a:spcPct val="100000"/>
              </a:lnSpc>
              <a:spcBef>
                <a:spcPts val="0"/>
              </a:spcBef>
              <a:spcAft>
                <a:spcPts val="0"/>
              </a:spcAft>
              <a:buNone/>
            </a:pPr>
            <a:r>
              <a:rPr lang="en-GB" sz="3800" b="0">
                <a:solidFill>
                  <a:srgbClr val="FFFFFF"/>
                </a:solidFill>
                <a:latin typeface="Arial"/>
                <a:ea typeface="Arial"/>
                <a:cs typeface="Arial"/>
                <a:sym typeface="Arial"/>
              </a:rPr>
              <a:t>T</a:t>
            </a:r>
            <a:r>
              <a:rPr lang="en-GB" sz="3800">
                <a:solidFill>
                  <a:srgbClr val="FFFFFF"/>
                </a:solidFill>
                <a:latin typeface="Arial"/>
                <a:ea typeface="Arial"/>
                <a:cs typeface="Arial"/>
                <a:sym typeface="Arial"/>
              </a:rPr>
              <a:t>ypes of </a:t>
            </a:r>
            <a:r>
              <a:rPr lang="en-GB" sz="3800" b="0">
                <a:solidFill>
                  <a:srgbClr val="FFFFFF"/>
                </a:solidFill>
                <a:latin typeface="Arial"/>
                <a:ea typeface="Arial"/>
                <a:cs typeface="Arial"/>
                <a:sym typeface="Arial"/>
              </a:rPr>
              <a:t>fallacy</a:t>
            </a:r>
            <a:endParaRPr sz="4311" b="0">
              <a:solidFill>
                <a:srgbClr val="FFFFFF"/>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accent3"/>
                </a:solidFill>
                <a:latin typeface="Arial"/>
                <a:ea typeface="Arial"/>
                <a:cs typeface="Arial"/>
                <a:sym typeface="Arial"/>
              </a:rPr>
              <a:t>A billionaire scientist is funding geoengineering research so it must be safe and effective.</a:t>
            </a:r>
            <a:endParaRPr>
              <a:solidFill>
                <a:schemeClr val="accent3"/>
              </a:solidFill>
              <a:latin typeface="Arial"/>
              <a:ea typeface="Arial"/>
              <a:cs typeface="Arial"/>
              <a:sym typeface="Arial"/>
            </a:endParaRPr>
          </a:p>
        </p:txBody>
      </p:sp>
      <p:sp>
        <p:nvSpPr>
          <p:cNvPr id="222" name="Google Shape;222;p40"/>
          <p:cNvSpPr txBox="1"/>
          <p:nvPr/>
        </p:nvSpPr>
        <p:spPr>
          <a:xfrm>
            <a:off x="698075" y="341350"/>
            <a:ext cx="7191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0" b="1">
                <a:solidFill>
                  <a:schemeClr val="accent3"/>
                </a:solidFill>
                <a:highlight>
                  <a:schemeClr val="dk1"/>
                </a:highlight>
                <a:latin typeface="Roboto"/>
                <a:ea typeface="Roboto"/>
                <a:cs typeface="Roboto"/>
                <a:sym typeface="Roboto"/>
              </a:rPr>
              <a:t>Spot the fallacy!</a:t>
            </a:r>
            <a:endParaRPr sz="5000" b="1">
              <a:solidFill>
                <a:schemeClr val="accent3"/>
              </a:solidFill>
              <a:highlight>
                <a:schemeClr val="dk1"/>
              </a:highlight>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ctrTitle" idx="4294967295"/>
          </p:nvPr>
        </p:nvSpPr>
        <p:spPr>
          <a:xfrm>
            <a:off x="685800" y="2099622"/>
            <a:ext cx="7772400" cy="64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accent3"/>
                </a:solidFill>
                <a:latin typeface="Arial"/>
                <a:ea typeface="Arial"/>
                <a:cs typeface="Arial"/>
                <a:sym typeface="Arial"/>
              </a:rPr>
              <a:t>Appeal to authority</a:t>
            </a:r>
            <a:endParaRPr>
              <a:solidFill>
                <a:schemeClr val="accent3"/>
              </a:solidFill>
              <a:latin typeface="Arial"/>
              <a:ea typeface="Arial"/>
              <a:cs typeface="Arial"/>
              <a:sym typeface="Arial"/>
            </a:endParaRPr>
          </a:p>
        </p:txBody>
      </p:sp>
      <p:sp>
        <p:nvSpPr>
          <p:cNvPr id="228" name="Google Shape;228;p41"/>
          <p:cNvSpPr txBox="1">
            <a:spLocks noGrp="1"/>
          </p:cNvSpPr>
          <p:nvPr>
            <p:ph type="subTitle" idx="4294967295"/>
          </p:nvPr>
        </p:nvSpPr>
        <p:spPr>
          <a:xfrm>
            <a:off x="685800" y="2840047"/>
            <a:ext cx="7772400" cy="129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i="1">
                <a:latin typeface="Arial"/>
                <a:ea typeface="Arial"/>
                <a:cs typeface="Arial"/>
                <a:sym typeface="Arial"/>
              </a:rPr>
              <a:t>This argument claims that something is true because of who said it rather than the evidence for the claim.</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224225" y="135975"/>
            <a:ext cx="8523300" cy="615000"/>
          </a:xfrm>
          <a:prstGeom prst="rect">
            <a:avLst/>
          </a:prstGeom>
          <a:solidFill>
            <a:srgbClr val="000000"/>
          </a:solidFill>
        </p:spPr>
        <p:txBody>
          <a:bodyPr spcFirstLastPara="1" wrap="square" lIns="0" tIns="0" rIns="0" bIns="0" anchor="b" anchorCtr="0">
            <a:noAutofit/>
          </a:bodyPr>
          <a:lstStyle/>
          <a:p>
            <a:pPr marL="0" lvl="0" indent="0" algn="l" rtl="0">
              <a:spcBef>
                <a:spcPts val="0"/>
              </a:spcBef>
              <a:spcAft>
                <a:spcPts val="0"/>
              </a:spcAft>
              <a:buNone/>
            </a:pPr>
            <a:r>
              <a:rPr lang="en-GB" sz="3800">
                <a:solidFill>
                  <a:srgbClr val="FFFFFF"/>
                </a:solidFill>
                <a:latin typeface="Roboto"/>
                <a:ea typeface="Roboto"/>
                <a:cs typeface="Roboto"/>
                <a:sym typeface="Roboto"/>
              </a:rPr>
              <a:t>Making better arguments</a:t>
            </a:r>
            <a:endParaRPr sz="4311">
              <a:solidFill>
                <a:srgbClr val="FFFFFF"/>
              </a:solidFill>
              <a:latin typeface="Roboto"/>
              <a:ea typeface="Roboto"/>
              <a:cs typeface="Roboto"/>
              <a:sym typeface="Roboto"/>
            </a:endParaRPr>
          </a:p>
        </p:txBody>
      </p:sp>
      <p:sp>
        <p:nvSpPr>
          <p:cNvPr id="234" name="Google Shape;234;p42"/>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35" name="Google Shape;235;p42"/>
          <p:cNvSpPr txBox="1"/>
          <p:nvPr/>
        </p:nvSpPr>
        <p:spPr>
          <a:xfrm>
            <a:off x="159300" y="3657750"/>
            <a:ext cx="198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Explain your grounds (evidence and facts to support your claim)</a:t>
            </a:r>
            <a:endParaRPr b="1">
              <a:highlight>
                <a:schemeClr val="accent1"/>
              </a:highlight>
              <a:latin typeface="Roboto"/>
              <a:ea typeface="Roboto"/>
              <a:cs typeface="Roboto"/>
              <a:sym typeface="Roboto"/>
            </a:endParaRPr>
          </a:p>
        </p:txBody>
      </p:sp>
      <p:sp>
        <p:nvSpPr>
          <p:cNvPr id="236" name="Google Shape;236;p42"/>
          <p:cNvSpPr txBox="1"/>
          <p:nvPr/>
        </p:nvSpPr>
        <p:spPr>
          <a:xfrm>
            <a:off x="2489675" y="3632975"/>
            <a:ext cx="198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Say how your facts and evidence support your claim</a:t>
            </a:r>
            <a:endParaRPr b="1">
              <a:highlight>
                <a:schemeClr val="accent1"/>
              </a:highlight>
              <a:latin typeface="Roboto"/>
              <a:ea typeface="Roboto"/>
              <a:cs typeface="Roboto"/>
              <a:sym typeface="Roboto"/>
            </a:endParaRPr>
          </a:p>
        </p:txBody>
      </p:sp>
      <p:sp>
        <p:nvSpPr>
          <p:cNvPr id="237" name="Google Shape;237;p42"/>
          <p:cNvSpPr txBox="1"/>
          <p:nvPr/>
        </p:nvSpPr>
        <p:spPr>
          <a:xfrm>
            <a:off x="4856175" y="3581313"/>
            <a:ext cx="198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Note any circumstances when your claim is not true</a:t>
            </a:r>
            <a:endParaRPr b="1">
              <a:highlight>
                <a:schemeClr val="accent1"/>
              </a:highlight>
              <a:latin typeface="Roboto"/>
              <a:ea typeface="Roboto"/>
              <a:cs typeface="Roboto"/>
              <a:sym typeface="Roboto"/>
            </a:endParaRPr>
          </a:p>
        </p:txBody>
      </p:sp>
      <p:sp>
        <p:nvSpPr>
          <p:cNvPr id="238" name="Google Shape;238;p42"/>
          <p:cNvSpPr txBox="1"/>
          <p:nvPr/>
        </p:nvSpPr>
        <p:spPr>
          <a:xfrm>
            <a:off x="6994075" y="3613038"/>
            <a:ext cx="198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Explain why other perspectives are not true</a:t>
            </a:r>
            <a:endParaRPr b="1">
              <a:highlight>
                <a:schemeClr val="accent1"/>
              </a:highlight>
              <a:latin typeface="Roboto"/>
              <a:ea typeface="Roboto"/>
              <a:cs typeface="Roboto"/>
              <a:sym typeface="Roboto"/>
            </a:endParaRPr>
          </a:p>
        </p:txBody>
      </p:sp>
      <p:pic>
        <p:nvPicPr>
          <p:cNvPr id="239" name="Google Shape;239;p42"/>
          <p:cNvPicPr preferRelativeResize="0"/>
          <p:nvPr/>
        </p:nvPicPr>
        <p:blipFill>
          <a:blip r:embed="rId3">
            <a:alphaModFix/>
          </a:blip>
          <a:stretch>
            <a:fillRect/>
          </a:stretch>
        </p:blipFill>
        <p:spPr>
          <a:xfrm>
            <a:off x="6994075" y="1540525"/>
            <a:ext cx="1668376" cy="1668376"/>
          </a:xfrm>
          <a:prstGeom prst="rect">
            <a:avLst/>
          </a:prstGeom>
          <a:noFill/>
          <a:ln>
            <a:noFill/>
          </a:ln>
        </p:spPr>
      </p:pic>
      <p:pic>
        <p:nvPicPr>
          <p:cNvPr id="240" name="Google Shape;240;p42"/>
          <p:cNvPicPr preferRelativeResize="0"/>
          <p:nvPr/>
        </p:nvPicPr>
        <p:blipFill>
          <a:blip r:embed="rId4">
            <a:alphaModFix/>
          </a:blip>
          <a:stretch>
            <a:fillRect/>
          </a:stretch>
        </p:blipFill>
        <p:spPr>
          <a:xfrm>
            <a:off x="4856175" y="1804575"/>
            <a:ext cx="1480526" cy="1480526"/>
          </a:xfrm>
          <a:prstGeom prst="rect">
            <a:avLst/>
          </a:prstGeom>
          <a:noFill/>
          <a:ln>
            <a:noFill/>
          </a:ln>
        </p:spPr>
      </p:pic>
      <p:pic>
        <p:nvPicPr>
          <p:cNvPr id="241" name="Google Shape;241;p42"/>
          <p:cNvPicPr preferRelativeResize="0"/>
          <p:nvPr/>
        </p:nvPicPr>
        <p:blipFill>
          <a:blip r:embed="rId5">
            <a:alphaModFix/>
          </a:blip>
          <a:stretch>
            <a:fillRect/>
          </a:stretch>
        </p:blipFill>
        <p:spPr>
          <a:xfrm>
            <a:off x="224222" y="1804575"/>
            <a:ext cx="1480526" cy="1480526"/>
          </a:xfrm>
          <a:prstGeom prst="rect">
            <a:avLst/>
          </a:prstGeom>
          <a:noFill/>
          <a:ln>
            <a:noFill/>
          </a:ln>
        </p:spPr>
      </p:pic>
      <p:pic>
        <p:nvPicPr>
          <p:cNvPr id="242" name="Google Shape;242;p42"/>
          <p:cNvPicPr preferRelativeResize="0"/>
          <p:nvPr/>
        </p:nvPicPr>
        <p:blipFill>
          <a:blip r:embed="rId6">
            <a:alphaModFix/>
          </a:blip>
          <a:stretch>
            <a:fillRect/>
          </a:stretch>
        </p:blipFill>
        <p:spPr>
          <a:xfrm>
            <a:off x="2404074" y="1668450"/>
            <a:ext cx="1752775" cy="1752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Roboto"/>
                <a:ea typeface="Roboto"/>
                <a:cs typeface="Roboto"/>
                <a:sym typeface="Roboto"/>
              </a:rPr>
              <a:t>Geoengineering</a:t>
            </a:r>
            <a:endParaRPr>
              <a:latin typeface="Roboto"/>
              <a:ea typeface="Roboto"/>
              <a:cs typeface="Roboto"/>
              <a:sym typeface="Roboto"/>
            </a:endParaRPr>
          </a:p>
        </p:txBody>
      </p:sp>
      <p:sp>
        <p:nvSpPr>
          <p:cNvPr id="248" name="Google Shape;248;p43"/>
          <p:cNvSpPr txBox="1"/>
          <p:nvPr/>
        </p:nvSpPr>
        <p:spPr>
          <a:xfrm>
            <a:off x="3461475" y="2964126"/>
            <a:ext cx="4045200" cy="134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2400">
              <a:solidFill>
                <a:srgbClr val="FFFFFF"/>
              </a:solidFill>
              <a:latin typeface="Playfair Display"/>
              <a:ea typeface="Playfair Display"/>
              <a:cs typeface="Playfair Display"/>
              <a:sym typeface="Playfair Display"/>
            </a:endParaRPr>
          </a:p>
        </p:txBody>
      </p:sp>
      <p:sp>
        <p:nvSpPr>
          <p:cNvPr id="249" name="Google Shape;249;p43"/>
          <p:cNvSpPr txBox="1">
            <a:spLocks noGrp="1"/>
          </p:cNvSpPr>
          <p:nvPr>
            <p:ph type="title" idx="4294967295"/>
          </p:nvPr>
        </p:nvSpPr>
        <p:spPr>
          <a:xfrm>
            <a:off x="2989600" y="949325"/>
            <a:ext cx="3001200" cy="1042500"/>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GB" sz="3600">
                <a:solidFill>
                  <a:srgbClr val="FFFFFF"/>
                </a:solidFill>
                <a:latin typeface="Arial"/>
                <a:ea typeface="Arial"/>
                <a:cs typeface="Arial"/>
                <a:sym typeface="Arial"/>
              </a:rPr>
              <a:t>Explore</a:t>
            </a:r>
            <a:endParaRPr sz="3600">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sldNum" idx="12"/>
          </p:nvPr>
        </p:nvSpPr>
        <p:spPr>
          <a:xfrm>
            <a:off x="8497999" y="4688759"/>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18</a:t>
            </a:fld>
            <a:endParaRPr/>
          </a:p>
        </p:txBody>
      </p:sp>
      <p:sp>
        <p:nvSpPr>
          <p:cNvPr id="255" name="Google Shape;255;p44"/>
          <p:cNvSpPr txBox="1">
            <a:spLocks noGrp="1"/>
          </p:cNvSpPr>
          <p:nvPr>
            <p:ph type="title"/>
          </p:nvPr>
        </p:nvSpPr>
        <p:spPr>
          <a:xfrm>
            <a:off x="252175" y="540250"/>
            <a:ext cx="8520600" cy="870600"/>
          </a:xfrm>
          <a:prstGeom prst="rect">
            <a:avLst/>
          </a:prstGeom>
          <a:solidFill>
            <a:srgbClr val="000000"/>
          </a:solidFill>
        </p:spPr>
        <p:txBody>
          <a:bodyPr spcFirstLastPara="1" wrap="square" lIns="0" tIns="0" rIns="0" bIns="0" anchor="ctr" anchorCtr="0">
            <a:noAutofit/>
          </a:bodyPr>
          <a:lstStyle/>
          <a:p>
            <a:pPr marL="0" lvl="0" indent="0" algn="l" rtl="0">
              <a:spcBef>
                <a:spcPts val="0"/>
              </a:spcBef>
              <a:spcAft>
                <a:spcPts val="0"/>
              </a:spcAft>
              <a:buNone/>
            </a:pPr>
            <a:r>
              <a:rPr lang="en-GB" sz="3800">
                <a:latin typeface="Roboto"/>
                <a:ea typeface="Roboto"/>
                <a:cs typeface="Roboto"/>
                <a:sym typeface="Roboto"/>
              </a:rPr>
              <a:t>What to look out for...</a:t>
            </a:r>
            <a:endParaRPr sz="4311">
              <a:latin typeface="Roboto"/>
              <a:ea typeface="Roboto"/>
              <a:cs typeface="Roboto"/>
              <a:sym typeface="Roboto"/>
            </a:endParaRPr>
          </a:p>
        </p:txBody>
      </p:sp>
      <p:pic>
        <p:nvPicPr>
          <p:cNvPr id="256" name="Google Shape;256;p44"/>
          <p:cNvPicPr preferRelativeResize="0"/>
          <p:nvPr/>
        </p:nvPicPr>
        <p:blipFill>
          <a:blip r:embed="rId3">
            <a:alphaModFix/>
          </a:blip>
          <a:stretch>
            <a:fillRect/>
          </a:stretch>
        </p:blipFill>
        <p:spPr>
          <a:xfrm>
            <a:off x="252175" y="1706125"/>
            <a:ext cx="1510275" cy="1356175"/>
          </a:xfrm>
          <a:prstGeom prst="rect">
            <a:avLst/>
          </a:prstGeom>
          <a:noFill/>
          <a:ln>
            <a:noFill/>
          </a:ln>
        </p:spPr>
      </p:pic>
      <p:pic>
        <p:nvPicPr>
          <p:cNvPr id="257" name="Google Shape;257;p44"/>
          <p:cNvPicPr preferRelativeResize="0"/>
          <p:nvPr/>
        </p:nvPicPr>
        <p:blipFill>
          <a:blip r:embed="rId4">
            <a:alphaModFix/>
          </a:blip>
          <a:stretch>
            <a:fillRect/>
          </a:stretch>
        </p:blipFill>
        <p:spPr>
          <a:xfrm>
            <a:off x="2529225" y="1706126"/>
            <a:ext cx="1429507" cy="1356175"/>
          </a:xfrm>
          <a:prstGeom prst="rect">
            <a:avLst/>
          </a:prstGeom>
          <a:noFill/>
          <a:ln>
            <a:noFill/>
          </a:ln>
        </p:spPr>
      </p:pic>
      <p:sp>
        <p:nvSpPr>
          <p:cNvPr id="258" name="Google Shape;258;p44"/>
          <p:cNvSpPr txBox="1">
            <a:spLocks noGrp="1"/>
          </p:cNvSpPr>
          <p:nvPr>
            <p:ph type="subTitle" idx="4294967295"/>
          </p:nvPr>
        </p:nvSpPr>
        <p:spPr>
          <a:xfrm>
            <a:off x="252175" y="3183800"/>
            <a:ext cx="1510200" cy="421500"/>
          </a:xfrm>
          <a:prstGeom prst="rect">
            <a:avLst/>
          </a:prstGeom>
          <a:solidFill>
            <a:srgbClr val="000000"/>
          </a:solidFill>
        </p:spPr>
        <p:txBody>
          <a:bodyPr spcFirstLastPara="1" wrap="square" lIns="0" tIns="0" rIns="0" bIns="0" anchor="t" anchorCtr="0">
            <a:noAutofit/>
          </a:bodyPr>
          <a:lstStyle/>
          <a:p>
            <a:pPr marL="0" lvl="0" indent="0" algn="ctr" rtl="0">
              <a:spcBef>
                <a:spcPts val="600"/>
              </a:spcBef>
              <a:spcAft>
                <a:spcPts val="0"/>
              </a:spcAft>
              <a:buSzPts val="1018"/>
              <a:buNone/>
            </a:pPr>
            <a:r>
              <a:rPr lang="en-GB" sz="1450" b="1">
                <a:solidFill>
                  <a:srgbClr val="FFFFFF"/>
                </a:solidFill>
                <a:latin typeface="Roboto"/>
                <a:ea typeface="Roboto"/>
                <a:cs typeface="Roboto"/>
                <a:sym typeface="Roboto"/>
              </a:rPr>
              <a:t>Framing</a:t>
            </a:r>
            <a:endParaRPr sz="1450" b="1">
              <a:solidFill>
                <a:srgbClr val="FFFFFF"/>
              </a:solidFill>
              <a:latin typeface="Roboto"/>
              <a:ea typeface="Roboto"/>
              <a:cs typeface="Roboto"/>
              <a:sym typeface="Roboto"/>
            </a:endParaRPr>
          </a:p>
        </p:txBody>
      </p:sp>
      <p:sp>
        <p:nvSpPr>
          <p:cNvPr id="259" name="Google Shape;259;p44"/>
          <p:cNvSpPr txBox="1">
            <a:spLocks noGrp="1"/>
          </p:cNvSpPr>
          <p:nvPr>
            <p:ph type="subTitle" idx="4294967295"/>
          </p:nvPr>
        </p:nvSpPr>
        <p:spPr>
          <a:xfrm>
            <a:off x="2488875" y="3205175"/>
            <a:ext cx="1510200" cy="421500"/>
          </a:xfrm>
          <a:prstGeom prst="rect">
            <a:avLst/>
          </a:prstGeom>
          <a:solidFill>
            <a:srgbClr val="000000"/>
          </a:solidFill>
        </p:spPr>
        <p:txBody>
          <a:bodyPr spcFirstLastPara="1" wrap="square" lIns="0" tIns="0" rIns="0" bIns="0" anchor="t" anchorCtr="0">
            <a:noAutofit/>
          </a:bodyPr>
          <a:lstStyle/>
          <a:p>
            <a:pPr marL="0" lvl="0" indent="0" algn="ctr" rtl="0">
              <a:spcBef>
                <a:spcPts val="600"/>
              </a:spcBef>
              <a:spcAft>
                <a:spcPts val="0"/>
              </a:spcAft>
              <a:buSzPts val="1018"/>
              <a:buNone/>
            </a:pPr>
            <a:r>
              <a:rPr lang="en-GB" sz="1450" b="1">
                <a:solidFill>
                  <a:srgbClr val="FFFFFF"/>
                </a:solidFill>
                <a:latin typeface="Roboto"/>
                <a:ea typeface="Roboto"/>
                <a:cs typeface="Roboto"/>
                <a:sym typeface="Roboto"/>
              </a:rPr>
              <a:t>‘Nature’</a:t>
            </a:r>
            <a:endParaRPr sz="1450" b="1">
              <a:solidFill>
                <a:srgbClr val="FFFFFF"/>
              </a:solidFill>
              <a:latin typeface="Roboto"/>
              <a:ea typeface="Roboto"/>
              <a:cs typeface="Roboto"/>
              <a:sym typeface="Roboto"/>
            </a:endParaRPr>
          </a:p>
        </p:txBody>
      </p:sp>
      <p:sp>
        <p:nvSpPr>
          <p:cNvPr id="260" name="Google Shape;260;p44"/>
          <p:cNvSpPr txBox="1">
            <a:spLocks noGrp="1"/>
          </p:cNvSpPr>
          <p:nvPr>
            <p:ph type="subTitle" idx="4294967295"/>
          </p:nvPr>
        </p:nvSpPr>
        <p:spPr>
          <a:xfrm>
            <a:off x="4608725" y="3205175"/>
            <a:ext cx="1593900" cy="421500"/>
          </a:xfrm>
          <a:prstGeom prst="rect">
            <a:avLst/>
          </a:prstGeom>
          <a:solidFill>
            <a:srgbClr val="000000"/>
          </a:solidFill>
        </p:spPr>
        <p:txBody>
          <a:bodyPr spcFirstLastPara="1" wrap="square" lIns="0" tIns="0" rIns="0" bIns="0" anchor="t" anchorCtr="0">
            <a:noAutofit/>
          </a:bodyPr>
          <a:lstStyle/>
          <a:p>
            <a:pPr marL="0" lvl="0" indent="0" algn="ctr" rtl="0">
              <a:spcBef>
                <a:spcPts val="600"/>
              </a:spcBef>
              <a:spcAft>
                <a:spcPts val="0"/>
              </a:spcAft>
              <a:buSzPts val="1018"/>
              <a:buNone/>
            </a:pPr>
            <a:r>
              <a:rPr lang="en-GB" sz="1450" b="1">
                <a:solidFill>
                  <a:srgbClr val="FFFFFF"/>
                </a:solidFill>
                <a:latin typeface="Roboto"/>
                <a:ea typeface="Roboto"/>
                <a:cs typeface="Roboto"/>
                <a:sym typeface="Roboto"/>
              </a:rPr>
              <a:t>Geography</a:t>
            </a:r>
            <a:endParaRPr sz="1450" b="1">
              <a:solidFill>
                <a:srgbClr val="FFFFFF"/>
              </a:solidFill>
              <a:latin typeface="Roboto"/>
              <a:ea typeface="Roboto"/>
              <a:cs typeface="Roboto"/>
              <a:sym typeface="Roboto"/>
            </a:endParaRPr>
          </a:p>
        </p:txBody>
      </p:sp>
      <p:sp>
        <p:nvSpPr>
          <p:cNvPr id="261" name="Google Shape;261;p44"/>
          <p:cNvSpPr txBox="1">
            <a:spLocks noGrp="1"/>
          </p:cNvSpPr>
          <p:nvPr>
            <p:ph type="subTitle" idx="4294967295"/>
          </p:nvPr>
        </p:nvSpPr>
        <p:spPr>
          <a:xfrm>
            <a:off x="6812275" y="3205175"/>
            <a:ext cx="1593900" cy="421500"/>
          </a:xfrm>
          <a:prstGeom prst="rect">
            <a:avLst/>
          </a:prstGeom>
          <a:solidFill>
            <a:srgbClr val="000000"/>
          </a:solidFill>
        </p:spPr>
        <p:txBody>
          <a:bodyPr spcFirstLastPara="1" wrap="square" lIns="0" tIns="0" rIns="0" bIns="0" anchor="t" anchorCtr="0">
            <a:noAutofit/>
          </a:bodyPr>
          <a:lstStyle/>
          <a:p>
            <a:pPr marL="0" lvl="0" indent="0" algn="ctr" rtl="0">
              <a:spcBef>
                <a:spcPts val="600"/>
              </a:spcBef>
              <a:spcAft>
                <a:spcPts val="0"/>
              </a:spcAft>
              <a:buSzPts val="1018"/>
              <a:buNone/>
            </a:pPr>
            <a:r>
              <a:rPr lang="en-GB" sz="1450" b="1">
                <a:solidFill>
                  <a:srgbClr val="FFFFFF"/>
                </a:solidFill>
                <a:latin typeface="Roboto"/>
                <a:ea typeface="Roboto"/>
                <a:cs typeface="Roboto"/>
                <a:sym typeface="Roboto"/>
              </a:rPr>
              <a:t>Alternatives</a:t>
            </a:r>
            <a:endParaRPr sz="1450" b="1">
              <a:solidFill>
                <a:srgbClr val="FFFFFF"/>
              </a:solidFill>
              <a:latin typeface="Roboto"/>
              <a:ea typeface="Roboto"/>
              <a:cs typeface="Roboto"/>
              <a:sym typeface="Roboto"/>
            </a:endParaRPr>
          </a:p>
        </p:txBody>
      </p:sp>
      <p:pic>
        <p:nvPicPr>
          <p:cNvPr id="262" name="Google Shape;262;p44"/>
          <p:cNvPicPr preferRelativeResize="0"/>
          <p:nvPr/>
        </p:nvPicPr>
        <p:blipFill>
          <a:blip r:embed="rId5">
            <a:alphaModFix/>
          </a:blip>
          <a:stretch>
            <a:fillRect/>
          </a:stretch>
        </p:blipFill>
        <p:spPr>
          <a:xfrm>
            <a:off x="6779250" y="1653638"/>
            <a:ext cx="1593975" cy="1461144"/>
          </a:xfrm>
          <a:prstGeom prst="rect">
            <a:avLst/>
          </a:prstGeom>
          <a:noFill/>
          <a:ln>
            <a:noFill/>
          </a:ln>
        </p:spPr>
      </p:pic>
      <p:pic>
        <p:nvPicPr>
          <p:cNvPr id="263" name="Google Shape;263;p44"/>
          <p:cNvPicPr preferRelativeResize="0"/>
          <p:nvPr/>
        </p:nvPicPr>
        <p:blipFill>
          <a:blip r:embed="rId6">
            <a:alphaModFix/>
          </a:blip>
          <a:stretch>
            <a:fillRect/>
          </a:stretch>
        </p:blipFill>
        <p:spPr>
          <a:xfrm>
            <a:off x="4619075" y="1553725"/>
            <a:ext cx="1593900" cy="1604251"/>
          </a:xfrm>
          <a:prstGeom prst="rect">
            <a:avLst/>
          </a:prstGeom>
          <a:noFill/>
          <a:ln>
            <a:noFill/>
          </a:ln>
        </p:spPr>
      </p:pic>
      <p:sp>
        <p:nvSpPr>
          <p:cNvPr id="264" name="Google Shape;264;p44"/>
          <p:cNvSpPr txBox="1">
            <a:spLocks noGrp="1"/>
          </p:cNvSpPr>
          <p:nvPr>
            <p:ph type="sldNum" idx="12"/>
          </p:nvPr>
        </p:nvSpPr>
        <p:spPr>
          <a:xfrm>
            <a:off x="8497999" y="3317159"/>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Find out more:</a:t>
            </a:r>
            <a:endParaRPr>
              <a:latin typeface="Roboto"/>
              <a:ea typeface="Roboto"/>
              <a:cs typeface="Roboto"/>
              <a:sym typeface="Roboto"/>
            </a:endParaRPr>
          </a:p>
        </p:txBody>
      </p:sp>
      <p:sp>
        <p:nvSpPr>
          <p:cNvPr id="270" name="Google Shape;270;p45"/>
          <p:cNvSpPr txBox="1">
            <a:spLocks noGrp="1"/>
          </p:cNvSpPr>
          <p:nvPr>
            <p:ph type="body" idx="2"/>
          </p:nvPr>
        </p:nvSpPr>
        <p:spPr>
          <a:xfrm>
            <a:off x="4815599" y="1353950"/>
            <a:ext cx="3473100" cy="3297300"/>
          </a:xfrm>
          <a:prstGeom prst="rect">
            <a:avLst/>
          </a:prstGeom>
        </p:spPr>
        <p:txBody>
          <a:bodyPr spcFirstLastPara="1" wrap="square" lIns="0" tIns="0" rIns="0" bIns="0" anchor="t" anchorCtr="0">
            <a:noAutofit/>
          </a:bodyPr>
          <a:lstStyle/>
          <a:p>
            <a:pPr marL="457200" lvl="0" indent="-336550" algn="l" rtl="0">
              <a:spcBef>
                <a:spcPts val="600"/>
              </a:spcBef>
              <a:spcAft>
                <a:spcPts val="0"/>
              </a:spcAft>
              <a:buSzPts val="1700"/>
              <a:buChar char="●"/>
            </a:pPr>
            <a:r>
              <a:rPr lang="en-GB" sz="1700"/>
              <a:t>Article in </a:t>
            </a:r>
            <a:r>
              <a:rPr lang="en-GB" sz="1700" u="sng">
                <a:solidFill>
                  <a:schemeClr val="hlink"/>
                </a:solidFill>
                <a:hlinkClick r:id="rId3"/>
              </a:rPr>
              <a:t>New Scientist</a:t>
            </a:r>
            <a:endParaRPr sz="1700"/>
          </a:p>
          <a:p>
            <a:pPr marL="457200" lvl="0" indent="-336550" algn="l" rtl="0">
              <a:spcBef>
                <a:spcPts val="0"/>
              </a:spcBef>
              <a:spcAft>
                <a:spcPts val="0"/>
              </a:spcAft>
              <a:buSzPts val="1700"/>
              <a:buChar char="●"/>
            </a:pPr>
            <a:r>
              <a:rPr lang="en-GB" sz="1700"/>
              <a:t>Article in </a:t>
            </a:r>
            <a:r>
              <a:rPr lang="en-GB" sz="1700" u="sng">
                <a:solidFill>
                  <a:schemeClr val="hlink"/>
                </a:solidFill>
                <a:hlinkClick r:id="rId4"/>
              </a:rPr>
              <a:t>Ecologist</a:t>
            </a:r>
            <a:endParaRPr sz="1700"/>
          </a:p>
          <a:p>
            <a:pPr marL="457200" lvl="0" indent="-336550" algn="l" rtl="0">
              <a:spcBef>
                <a:spcPts val="0"/>
              </a:spcBef>
              <a:spcAft>
                <a:spcPts val="0"/>
              </a:spcAft>
              <a:buSzPts val="1700"/>
              <a:buChar char="●"/>
            </a:pPr>
            <a:r>
              <a:rPr lang="en-GB" sz="1700" u="sng">
                <a:solidFill>
                  <a:schemeClr val="hlink"/>
                </a:solidFill>
                <a:hlinkClick r:id="rId5"/>
              </a:rPr>
              <a:t>Youth Guide and Policy Brief </a:t>
            </a:r>
            <a:endParaRPr sz="1700"/>
          </a:p>
          <a:p>
            <a:pPr marL="457200" lvl="0" indent="-336550" algn="l" rtl="0">
              <a:spcBef>
                <a:spcPts val="0"/>
              </a:spcBef>
              <a:spcAft>
                <a:spcPts val="0"/>
              </a:spcAft>
              <a:buSzPts val="1700"/>
              <a:buChar char="●"/>
            </a:pPr>
            <a:r>
              <a:rPr lang="en-GB" sz="1700" u="sng">
                <a:solidFill>
                  <a:schemeClr val="hlink"/>
                </a:solidFill>
                <a:hlinkClick r:id="rId6"/>
              </a:rPr>
              <a:t>Carnegie Climate Governance initiative</a:t>
            </a:r>
            <a:endParaRPr sz="1700"/>
          </a:p>
          <a:p>
            <a:pPr marL="457200" lvl="0" indent="-336550" algn="l" rtl="0">
              <a:spcBef>
                <a:spcPts val="0"/>
              </a:spcBef>
              <a:spcAft>
                <a:spcPts val="0"/>
              </a:spcAft>
              <a:buSzPts val="1700"/>
              <a:buChar char="●"/>
            </a:pPr>
            <a:r>
              <a:rPr lang="en-GB" sz="1700" u="sng">
                <a:solidFill>
                  <a:schemeClr val="hlink"/>
                </a:solidFill>
                <a:hlinkClick r:id="rId7"/>
              </a:rPr>
              <a:t>Heinrich Böll-Stiftung </a:t>
            </a:r>
            <a:endParaRPr sz="1700"/>
          </a:p>
          <a:p>
            <a:pPr marL="0" lvl="0" indent="0" algn="l" rtl="0">
              <a:spcBef>
                <a:spcPts val="600"/>
              </a:spcBef>
              <a:spcAft>
                <a:spcPts val="0"/>
              </a:spcAft>
              <a:buNone/>
            </a:pPr>
            <a:r>
              <a:rPr lang="en-GB"/>
              <a:t>Note other sources you use.</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271" name="Google Shape;271;p45"/>
          <p:cNvPicPr preferRelativeResize="0"/>
          <p:nvPr/>
        </p:nvPicPr>
        <p:blipFill>
          <a:blip r:embed="rId8">
            <a:alphaModFix/>
          </a:blip>
          <a:stretch>
            <a:fillRect/>
          </a:stretch>
        </p:blipFill>
        <p:spPr>
          <a:xfrm>
            <a:off x="855300" y="1353950"/>
            <a:ext cx="2464376" cy="348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1072800" y="-76200"/>
            <a:ext cx="8071200" cy="1556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4700" dirty="0">
                <a:latin typeface="Arial"/>
                <a:ea typeface="Arial"/>
                <a:cs typeface="Arial"/>
                <a:sym typeface="Arial"/>
              </a:rPr>
              <a:t>Introduction </a:t>
            </a:r>
            <a:endParaRPr sz="4700" dirty="0">
              <a:latin typeface="Arial"/>
              <a:ea typeface="Arial"/>
              <a:cs typeface="Arial"/>
              <a:sym typeface="Arial"/>
            </a:endParaRPr>
          </a:p>
          <a:p>
            <a:pPr marL="0" lvl="0" indent="0" algn="l" rtl="0">
              <a:spcBef>
                <a:spcPts val="0"/>
              </a:spcBef>
              <a:spcAft>
                <a:spcPts val="0"/>
              </a:spcAft>
              <a:buNone/>
            </a:pPr>
            <a:r>
              <a:rPr lang="en-GB" sz="2400" b="0" dirty="0">
                <a:latin typeface="Arial"/>
                <a:ea typeface="Arial"/>
                <a:cs typeface="Arial"/>
                <a:sym typeface="Arial"/>
              </a:rPr>
              <a:t>Geoengineering: a climate of uncertainty?</a:t>
            </a:r>
            <a:endParaRPr sz="2400" b="0" dirty="0">
              <a:latin typeface="Arial"/>
              <a:ea typeface="Arial"/>
              <a:cs typeface="Arial"/>
              <a:sym typeface="Arial"/>
            </a:endParaRPr>
          </a:p>
        </p:txBody>
      </p:sp>
      <p:pic>
        <p:nvPicPr>
          <p:cNvPr id="135" name="Google Shape;135;p28" title="Geoengineering YEE video">
            <a:hlinkClick r:id="rId3"/>
          </p:cNvPr>
          <p:cNvPicPr preferRelativeResize="0"/>
          <p:nvPr/>
        </p:nvPicPr>
        <p:blipFill rotWithShape="1">
          <a:blip r:embed="rId4">
            <a:alphaModFix/>
          </a:blip>
          <a:srcRect t="13630" b="12603"/>
          <a:stretch/>
        </p:blipFill>
        <p:spPr>
          <a:xfrm>
            <a:off x="1072800" y="1782618"/>
            <a:ext cx="4858150" cy="2687781"/>
          </a:xfrm>
          <a:prstGeom prst="rect">
            <a:avLst/>
          </a:prstGeom>
          <a:noFill/>
          <a:ln>
            <a:noFill/>
          </a:ln>
        </p:spPr>
      </p:pic>
      <p:sp>
        <p:nvSpPr>
          <p:cNvPr id="2" name="Rectangle 1">
            <a:extLst>
              <a:ext uri="{FF2B5EF4-FFF2-40B4-BE49-F238E27FC236}">
                <a16:creationId xmlns:a16="http://schemas.microsoft.com/office/drawing/2014/main" id="{78C084D4-8CD9-4695-9264-A9D6AEB5A1B1}"/>
              </a:ext>
            </a:extLst>
          </p:cNvPr>
          <p:cNvSpPr/>
          <p:nvPr/>
        </p:nvSpPr>
        <p:spPr>
          <a:xfrm>
            <a:off x="5640856" y="4619228"/>
            <a:ext cx="3060453" cy="307777"/>
          </a:xfrm>
          <a:prstGeom prst="rect">
            <a:avLst/>
          </a:prstGeom>
        </p:spPr>
        <p:txBody>
          <a:bodyPr wrap="none">
            <a:spAutoFit/>
          </a:bodyPr>
          <a:lstStyle/>
          <a:p>
            <a:r>
              <a:rPr lang="en-GB" dirty="0">
                <a:solidFill>
                  <a:schemeClr val="bg1"/>
                </a:solidFill>
              </a:rPr>
              <a:t>Click on the image to play the video.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Homework task</a:t>
            </a:r>
            <a:endParaRPr>
              <a:latin typeface="Roboto"/>
              <a:ea typeface="Roboto"/>
              <a:cs typeface="Roboto"/>
              <a:sym typeface="Roboto"/>
            </a:endParaRPr>
          </a:p>
        </p:txBody>
      </p:sp>
      <p:sp>
        <p:nvSpPr>
          <p:cNvPr id="277" name="Google Shape;277;p46"/>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2200"/>
              <a:t>Research different approaches to geoengineering.  </a:t>
            </a:r>
            <a:endParaRPr sz="2200"/>
          </a:p>
          <a:p>
            <a:pPr marL="0" lvl="0" indent="0" algn="l" rtl="0">
              <a:spcBef>
                <a:spcPts val="600"/>
              </a:spcBef>
              <a:spcAft>
                <a:spcPts val="0"/>
              </a:spcAft>
              <a:buNone/>
            </a:pPr>
            <a:r>
              <a:rPr lang="en-GB" sz="2200"/>
              <a:t>You might begin with the sources on the previous slide.</a:t>
            </a:r>
            <a:endParaRPr sz="2200"/>
          </a:p>
          <a:p>
            <a:pPr marL="0" lvl="0" indent="0" algn="l" rtl="0">
              <a:spcBef>
                <a:spcPts val="600"/>
              </a:spcBef>
              <a:spcAft>
                <a:spcPts val="0"/>
              </a:spcAft>
              <a:buNone/>
            </a:pPr>
            <a:r>
              <a:rPr lang="en-GB" sz="2200"/>
              <a:t>As your research:</a:t>
            </a:r>
            <a:endParaRPr sz="2200"/>
          </a:p>
          <a:p>
            <a:pPr marL="457200" lvl="0" indent="-368300" algn="l" rtl="0">
              <a:spcBef>
                <a:spcPts val="600"/>
              </a:spcBef>
              <a:spcAft>
                <a:spcPts val="0"/>
              </a:spcAft>
              <a:buSzPts val="2200"/>
              <a:buAutoNum type="arabicPeriod"/>
            </a:pPr>
            <a:r>
              <a:rPr lang="en-GB" sz="2200"/>
              <a:t>Identify any logical fallacies you notice.</a:t>
            </a:r>
            <a:endParaRPr sz="2200"/>
          </a:p>
          <a:p>
            <a:pPr marL="457200" lvl="0" indent="-368300" algn="l" rtl="0">
              <a:spcBef>
                <a:spcPts val="0"/>
              </a:spcBef>
              <a:spcAft>
                <a:spcPts val="0"/>
              </a:spcAft>
              <a:buSzPts val="2200"/>
              <a:buAutoNum type="arabicPeriod"/>
            </a:pPr>
            <a:r>
              <a:rPr lang="en-GB" sz="2200"/>
              <a:t>Record questions that you think are important to know the answer to, or to discuss in relation to geoengineering.  </a:t>
            </a:r>
            <a:endParaRPr sz="2200"/>
          </a:p>
          <a:p>
            <a:pPr marL="0" lvl="0" indent="0" algn="l" rtl="0">
              <a:spcBef>
                <a:spcPts val="600"/>
              </a:spcBef>
              <a:spcAft>
                <a:spcPts val="0"/>
              </a:spcAft>
              <a:buNone/>
            </a:pPr>
            <a:r>
              <a:rPr lang="en-GB" sz="2200"/>
              <a:t>Bring these to class.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Roboto"/>
                <a:ea typeface="Roboto"/>
                <a:cs typeface="Roboto"/>
                <a:sym typeface="Roboto"/>
              </a:rPr>
              <a:t>Geoengineering</a:t>
            </a:r>
            <a:endParaRPr>
              <a:latin typeface="Roboto"/>
              <a:ea typeface="Roboto"/>
              <a:cs typeface="Roboto"/>
              <a:sym typeface="Roboto"/>
            </a:endParaRPr>
          </a:p>
        </p:txBody>
      </p:sp>
      <p:sp>
        <p:nvSpPr>
          <p:cNvPr id="283" name="Google Shape;283;p47"/>
          <p:cNvSpPr txBox="1"/>
          <p:nvPr/>
        </p:nvSpPr>
        <p:spPr>
          <a:xfrm>
            <a:off x="3461475" y="2964126"/>
            <a:ext cx="4045200" cy="134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2400">
              <a:solidFill>
                <a:srgbClr val="FFFFFF"/>
              </a:solidFill>
              <a:latin typeface="Playfair Display"/>
              <a:ea typeface="Playfair Display"/>
              <a:cs typeface="Playfair Display"/>
              <a:sym typeface="Playfair Display"/>
            </a:endParaRPr>
          </a:p>
        </p:txBody>
      </p:sp>
      <p:sp>
        <p:nvSpPr>
          <p:cNvPr id="284" name="Google Shape;284;p47"/>
          <p:cNvSpPr txBox="1">
            <a:spLocks noGrp="1"/>
          </p:cNvSpPr>
          <p:nvPr>
            <p:ph type="title" idx="4294967295"/>
          </p:nvPr>
        </p:nvSpPr>
        <p:spPr>
          <a:xfrm>
            <a:off x="2989600" y="949325"/>
            <a:ext cx="3001200" cy="1042500"/>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GB" sz="3600">
                <a:solidFill>
                  <a:srgbClr val="FFFFFF"/>
                </a:solidFill>
                <a:latin typeface="Arial"/>
                <a:ea typeface="Arial"/>
                <a:cs typeface="Arial"/>
                <a:sym typeface="Arial"/>
              </a:rPr>
              <a:t>Explain</a:t>
            </a:r>
            <a:endParaRPr sz="3600">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Questions created</a:t>
            </a:r>
            <a:endParaRPr>
              <a:latin typeface="Roboto"/>
              <a:ea typeface="Roboto"/>
              <a:cs typeface="Roboto"/>
              <a:sym typeface="Roboto"/>
            </a:endParaRPr>
          </a:p>
        </p:txBody>
      </p:sp>
      <p:sp>
        <p:nvSpPr>
          <p:cNvPr id="290" name="Google Shape;290;p48"/>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49"/>
          <p:cNvGraphicFramePr/>
          <p:nvPr/>
        </p:nvGraphicFramePr>
        <p:xfrm>
          <a:off x="272350" y="94145"/>
          <a:ext cx="8636200" cy="4657475"/>
        </p:xfrm>
        <a:graphic>
          <a:graphicData uri="http://schemas.openxmlformats.org/drawingml/2006/table">
            <a:tbl>
              <a:tblPr>
                <a:noFill/>
                <a:tableStyleId>{DFEE6533-6787-41D2-9ABF-08C304447478}</a:tableStyleId>
              </a:tblPr>
              <a:tblGrid>
                <a:gridCol w="4318100">
                  <a:extLst>
                    <a:ext uri="{9D8B030D-6E8A-4147-A177-3AD203B41FA5}">
                      <a16:colId xmlns:a16="http://schemas.microsoft.com/office/drawing/2014/main" val="20000"/>
                    </a:ext>
                  </a:extLst>
                </a:gridCol>
                <a:gridCol w="4318100">
                  <a:extLst>
                    <a:ext uri="{9D8B030D-6E8A-4147-A177-3AD203B41FA5}">
                      <a16:colId xmlns:a16="http://schemas.microsoft.com/office/drawing/2014/main" val="20001"/>
                    </a:ext>
                  </a:extLst>
                </a:gridCol>
              </a:tblGrid>
              <a:tr h="2279225">
                <a:tc>
                  <a:txBody>
                    <a:bodyPr/>
                    <a:lstStyle/>
                    <a:p>
                      <a:pPr marL="0" lvl="0" indent="0" algn="l" rtl="0">
                        <a:spcBef>
                          <a:spcPts val="0"/>
                        </a:spcBef>
                        <a:spcAft>
                          <a:spcPts val="0"/>
                        </a:spcAft>
                        <a:buNone/>
                      </a:pPr>
                      <a:r>
                        <a:rPr lang="en-GB" sz="1800" b="1" dirty="0">
                          <a:solidFill>
                            <a:srgbClr val="FFFFFF"/>
                          </a:solidFill>
                        </a:rPr>
                        <a:t>Philosophical questions</a:t>
                      </a:r>
                      <a:endParaRPr sz="1800" b="1" dirty="0">
                        <a:solidFill>
                          <a:srgbClr val="FFFFFF"/>
                        </a:solidFill>
                      </a:endParaRPr>
                    </a:p>
                    <a:p>
                      <a:pPr marL="457200" lvl="0" indent="0" algn="l" rtl="0">
                        <a:spcBef>
                          <a:spcPts val="0"/>
                        </a:spcBef>
                        <a:spcAft>
                          <a:spcPts val="0"/>
                        </a:spcAft>
                        <a:buNone/>
                      </a:pPr>
                      <a:endParaRPr sz="1800" b="1"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76250" lvl="0" indent="0" algn="r" rtl="0">
                        <a:spcBef>
                          <a:spcPts val="0"/>
                        </a:spcBef>
                        <a:spcAft>
                          <a:spcPts val="0"/>
                        </a:spcAft>
                        <a:buNone/>
                      </a:pPr>
                      <a:r>
                        <a:rPr lang="en-GB" sz="1800" b="1">
                          <a:solidFill>
                            <a:srgbClr val="FFFFFF"/>
                          </a:solidFill>
                        </a:rPr>
                        <a:t>Scientific questions</a:t>
                      </a:r>
                      <a:endParaRPr sz="1800" b="1">
                        <a:solidFill>
                          <a:srgbClr val="FFFFFF"/>
                        </a:solidFill>
                      </a:endParaRPr>
                    </a:p>
                    <a:p>
                      <a:pPr marL="476250" lvl="0" indent="0" algn="r" rtl="0">
                        <a:spcBef>
                          <a:spcPts val="0"/>
                        </a:spcBef>
                        <a:spcAft>
                          <a:spcPts val="0"/>
                        </a:spcAft>
                        <a:buNone/>
                      </a:pPr>
                      <a:endParaRPr>
                        <a:solidFill>
                          <a:srgbClr val="FFFFFF"/>
                        </a:solidFill>
                      </a:endParaRPr>
                    </a:p>
                    <a:p>
                      <a:pPr marL="476250" lvl="0" indent="0" algn="r" rtl="0">
                        <a:spcBef>
                          <a:spcPts val="0"/>
                        </a:spcBef>
                        <a:spcAft>
                          <a:spcPts val="0"/>
                        </a:spcAft>
                        <a:buNone/>
                      </a:pPr>
                      <a:endParaRPr>
                        <a:solidFill>
                          <a:srgbClr val="FFFFFF"/>
                        </a:solidFill>
                      </a:endParaRPr>
                    </a:p>
                    <a:p>
                      <a:pPr marL="476250" lvl="0" indent="0" algn="r" rtl="0">
                        <a:spcBef>
                          <a:spcPts val="0"/>
                        </a:spcBef>
                        <a:spcAft>
                          <a:spcPts val="0"/>
                        </a:spcAft>
                        <a:buNone/>
                      </a:pPr>
                      <a:endParaRPr>
                        <a:solidFill>
                          <a:srgbClr val="FFFFFF"/>
                        </a:solidFill>
                      </a:endParaRPr>
                    </a:p>
                    <a:p>
                      <a:pPr marL="0" lvl="0" indent="0" algn="l" rtl="0">
                        <a:spcBef>
                          <a:spcPts val="0"/>
                        </a:spcBef>
                        <a:spcAft>
                          <a:spcPts val="0"/>
                        </a:spcAft>
                        <a:buNone/>
                      </a:pPr>
                      <a:endParaRPr b="1">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2378250">
                <a:tc>
                  <a:txBody>
                    <a:bodyPr/>
                    <a:lstStyle/>
                    <a:p>
                      <a:pPr marL="0" lvl="0" indent="0" algn="l" rtl="0">
                        <a:spcBef>
                          <a:spcPts val="0"/>
                        </a:spcBef>
                        <a:spcAft>
                          <a:spcPts val="0"/>
                        </a:spcAft>
                        <a:buNone/>
                      </a:pPr>
                      <a:r>
                        <a:rPr lang="en-GB" sz="1800" b="1" dirty="0">
                          <a:solidFill>
                            <a:srgbClr val="FFFFFF"/>
                          </a:solidFill>
                        </a:rPr>
                        <a:t>Psychological questions  </a:t>
                      </a:r>
                      <a:endParaRPr sz="1800" b="1" dirty="0">
                        <a:solidFill>
                          <a:srgbClr val="FFFFFF"/>
                        </a:solidFill>
                      </a:endParaRPr>
                    </a:p>
                    <a:p>
                      <a:pPr marL="0" lvl="0" indent="0" algn="l" rtl="0">
                        <a:spcBef>
                          <a:spcPts val="0"/>
                        </a:spcBef>
                        <a:spcAft>
                          <a:spcPts val="0"/>
                        </a:spcAft>
                        <a:buNone/>
                      </a:pPr>
                      <a:endParaRPr sz="1000" dirty="0">
                        <a:solidFill>
                          <a:srgbClr val="FFFFFF"/>
                        </a:solidFill>
                      </a:endParaRPr>
                    </a:p>
                    <a:p>
                      <a:pPr marL="0" lvl="0" indent="0" algn="l" rtl="0">
                        <a:spcBef>
                          <a:spcPts val="0"/>
                        </a:spcBef>
                        <a:spcAft>
                          <a:spcPts val="0"/>
                        </a:spcAft>
                        <a:buNone/>
                      </a:pPr>
                      <a:endParaRPr sz="1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76250" lvl="0" indent="0" algn="r" rtl="0">
                        <a:spcBef>
                          <a:spcPts val="0"/>
                        </a:spcBef>
                        <a:spcAft>
                          <a:spcPts val="0"/>
                        </a:spcAft>
                        <a:buNone/>
                      </a:pPr>
                      <a:r>
                        <a:rPr lang="en-GB" sz="1800" b="1" dirty="0">
                          <a:solidFill>
                            <a:srgbClr val="FFFFFF"/>
                          </a:solidFill>
                        </a:rPr>
                        <a:t>Political questions</a:t>
                      </a:r>
                      <a:endParaRPr sz="1800" b="1" dirty="0">
                        <a:solidFill>
                          <a:srgbClr val="FFFFFF"/>
                        </a:solidFill>
                      </a:endParaRPr>
                    </a:p>
                    <a:p>
                      <a:pPr marL="476250" lvl="0" indent="0" algn="r" rtl="0">
                        <a:spcBef>
                          <a:spcPts val="0"/>
                        </a:spcBef>
                        <a:spcAft>
                          <a:spcPts val="0"/>
                        </a:spcAft>
                        <a:buNone/>
                      </a:pPr>
                      <a:endParaRPr dirty="0">
                        <a:solidFill>
                          <a:srgbClr val="FFFFFF"/>
                        </a:solidFill>
                      </a:endParaRPr>
                    </a:p>
                    <a:p>
                      <a:pPr marL="476250" lvl="0" indent="0" algn="r" rtl="0">
                        <a:spcBef>
                          <a:spcPts val="0"/>
                        </a:spcBef>
                        <a:spcAft>
                          <a:spcPts val="0"/>
                        </a:spcAft>
                        <a:buNone/>
                      </a:pPr>
                      <a:endParaRPr b="1"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6" name="Google Shape;296;p49"/>
          <p:cNvSpPr/>
          <p:nvPr/>
        </p:nvSpPr>
        <p:spPr>
          <a:xfrm>
            <a:off x="3580950" y="1814200"/>
            <a:ext cx="1982100" cy="10968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latin typeface="Oswald"/>
                <a:ea typeface="Oswald"/>
                <a:cs typeface="Oswald"/>
                <a:sym typeface="Oswald"/>
              </a:rPr>
              <a:t>Question quadrant</a:t>
            </a:r>
            <a:endParaRPr sz="2800">
              <a:latin typeface="Oswald"/>
              <a:ea typeface="Oswald"/>
              <a:cs typeface="Oswald"/>
              <a:sym typeface="Oswald"/>
            </a:endParaRPr>
          </a:p>
        </p:txBody>
      </p:sp>
      <p:sp>
        <p:nvSpPr>
          <p:cNvPr id="297" name="Google Shape;297;p49"/>
          <p:cNvSpPr txBox="1">
            <a:spLocks noGrp="1"/>
          </p:cNvSpPr>
          <p:nvPr>
            <p:ph type="sldNum" idx="12"/>
          </p:nvPr>
        </p:nvSpPr>
        <p:spPr>
          <a:xfrm>
            <a:off x="8497999" y="4688759"/>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490250" y="526350"/>
            <a:ext cx="5618700" cy="4090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latin typeface="Roboto"/>
                <a:ea typeface="Roboto"/>
                <a:cs typeface="Roboto"/>
                <a:sym typeface="Roboto"/>
              </a:rPr>
              <a:t>Our question for discussion:</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Reflecting on the discussion</a:t>
            </a:r>
            <a:endParaRPr>
              <a:latin typeface="Roboto"/>
              <a:ea typeface="Roboto"/>
              <a:cs typeface="Roboto"/>
              <a:sym typeface="Roboto"/>
            </a:endParaRPr>
          </a:p>
        </p:txBody>
      </p:sp>
      <p:sp>
        <p:nvSpPr>
          <p:cNvPr id="308" name="Google Shape;308;p51"/>
          <p:cNvSpPr txBox="1">
            <a:spLocks noGrp="1"/>
          </p:cNvSpPr>
          <p:nvPr>
            <p:ph type="body" idx="1"/>
          </p:nvPr>
        </p:nvSpPr>
        <p:spPr>
          <a:xfrm>
            <a:off x="3409200" y="1395125"/>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Which emoji best reflects how you felt during the discussion?</a:t>
            </a:r>
            <a:r>
              <a:rPr lang="en-GB"/>
              <a:t>  Explain why.</a:t>
            </a:r>
            <a:endParaRPr/>
          </a:p>
          <a:p>
            <a:pPr marL="0" lvl="0" indent="0" algn="l" rtl="0">
              <a:spcBef>
                <a:spcPts val="600"/>
              </a:spcBef>
              <a:spcAft>
                <a:spcPts val="0"/>
              </a:spcAft>
              <a:buNone/>
            </a:pPr>
            <a:r>
              <a:rPr lang="en-GB" sz="3500"/>
              <a:t>😮😂😀😬🤯😣🤬🤓🤔😫</a:t>
            </a:r>
            <a:endParaRPr sz="3500"/>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09" name="Google Shape;309;p51"/>
          <p:cNvSpPr txBox="1">
            <a:spLocks noGrp="1"/>
          </p:cNvSpPr>
          <p:nvPr>
            <p:ph type="body" idx="2"/>
          </p:nvPr>
        </p:nvSpPr>
        <p:spPr>
          <a:xfrm>
            <a:off x="855312" y="1400925"/>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What important new questions have you thought about?</a:t>
            </a:r>
            <a:endParaRPr b="1">
              <a:latin typeface="Roboto"/>
              <a:ea typeface="Roboto"/>
              <a:cs typeface="Roboto"/>
              <a:sym typeface="Roboto"/>
            </a:endParaRPr>
          </a:p>
        </p:txBody>
      </p:sp>
      <p:sp>
        <p:nvSpPr>
          <p:cNvPr id="310" name="Google Shape;310;p51"/>
          <p:cNvSpPr txBox="1">
            <a:spLocks noGrp="1"/>
          </p:cNvSpPr>
          <p:nvPr>
            <p:ph type="body" idx="3"/>
          </p:nvPr>
        </p:nvSpPr>
        <p:spPr>
          <a:xfrm>
            <a:off x="6191699" y="1353950"/>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Were any perspectives missing?  </a:t>
            </a:r>
            <a:endParaRPr b="1">
              <a:latin typeface="Roboto"/>
              <a:ea typeface="Roboto"/>
              <a:cs typeface="Roboto"/>
              <a:sym typeface="Roboto"/>
            </a:endParaRPr>
          </a:p>
          <a:p>
            <a:pPr marL="0" lvl="0" indent="0" algn="l" rtl="0">
              <a:spcBef>
                <a:spcPts val="600"/>
              </a:spcBef>
              <a:spcAft>
                <a:spcPts val="0"/>
              </a:spcAft>
              <a:buNone/>
            </a:pPr>
            <a:r>
              <a:rPr lang="en-GB"/>
              <a:t>What would the missing person have said?</a:t>
            </a:r>
            <a:endParaRPr/>
          </a:p>
        </p:txBody>
      </p:sp>
      <p:grpSp>
        <p:nvGrpSpPr>
          <p:cNvPr id="311" name="Google Shape;311;p51"/>
          <p:cNvGrpSpPr/>
          <p:nvPr/>
        </p:nvGrpSpPr>
        <p:grpSpPr>
          <a:xfrm>
            <a:off x="7508633" y="2969665"/>
            <a:ext cx="590545" cy="1626862"/>
            <a:chOff x="4076175" y="2267050"/>
            <a:chExt cx="173450" cy="504375"/>
          </a:xfrm>
        </p:grpSpPr>
        <p:sp>
          <p:nvSpPr>
            <p:cNvPr id="312" name="Google Shape;312;p5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sp>
          <p:nvSpPr>
            <p:cNvPr id="313" name="Google Shape;313;p5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grpSp>
      <p:grpSp>
        <p:nvGrpSpPr>
          <p:cNvPr id="314" name="Google Shape;314;p51"/>
          <p:cNvGrpSpPr/>
          <p:nvPr/>
        </p:nvGrpSpPr>
        <p:grpSpPr>
          <a:xfrm>
            <a:off x="1188236" y="3108346"/>
            <a:ext cx="853889" cy="1416199"/>
            <a:chOff x="6730350" y="2315900"/>
            <a:chExt cx="257700" cy="420100"/>
          </a:xfrm>
        </p:grpSpPr>
        <p:sp>
          <p:nvSpPr>
            <p:cNvPr id="315" name="Google Shape;315;p5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sp>
          <p:nvSpPr>
            <p:cNvPr id="316" name="Google Shape;316;p5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sp>
          <p:nvSpPr>
            <p:cNvPr id="317" name="Google Shape;317;p5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sp>
          <p:nvSpPr>
            <p:cNvPr id="318" name="Google Shape;318;p5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sp>
          <p:nvSpPr>
            <p:cNvPr id="319" name="Google Shape;319;p5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1A22"/>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2"/>
          <p:cNvSpPr txBox="1">
            <a:spLocks noGrp="1"/>
          </p:cNvSpPr>
          <p:nvPr>
            <p:ph type="ctrTitle"/>
          </p:nvPr>
        </p:nvSpPr>
        <p:spPr>
          <a:xfrm>
            <a:off x="685800" y="25252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Roboto"/>
                <a:ea typeface="Roboto"/>
                <a:cs typeface="Roboto"/>
                <a:sym typeface="Roboto"/>
              </a:rPr>
              <a:t>Geoengineering: </a:t>
            </a:r>
            <a:endParaRPr>
              <a:latin typeface="Roboto"/>
              <a:ea typeface="Roboto"/>
              <a:cs typeface="Roboto"/>
              <a:sym typeface="Roboto"/>
            </a:endParaRPr>
          </a:p>
          <a:p>
            <a:pPr marL="0" lvl="0" indent="0" algn="ctr" rtl="0">
              <a:spcBef>
                <a:spcPts val="0"/>
              </a:spcBef>
              <a:spcAft>
                <a:spcPts val="0"/>
              </a:spcAft>
              <a:buNone/>
            </a:pPr>
            <a:r>
              <a:rPr lang="en-GB">
                <a:latin typeface="Roboto"/>
                <a:ea typeface="Roboto"/>
                <a:cs typeface="Roboto"/>
                <a:sym typeface="Roboto"/>
              </a:rPr>
              <a:t>a thought experiment</a:t>
            </a:r>
            <a:endParaRPr>
              <a:latin typeface="Roboto"/>
              <a:ea typeface="Roboto"/>
              <a:cs typeface="Roboto"/>
              <a:sym typeface="Roboto"/>
            </a:endParaRPr>
          </a:p>
        </p:txBody>
      </p:sp>
      <p:sp>
        <p:nvSpPr>
          <p:cNvPr id="325" name="Google Shape;325;p52"/>
          <p:cNvSpPr txBox="1"/>
          <p:nvPr/>
        </p:nvSpPr>
        <p:spPr>
          <a:xfrm>
            <a:off x="3461475" y="2964126"/>
            <a:ext cx="4045200" cy="134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2400">
              <a:solidFill>
                <a:srgbClr val="FFFFFF"/>
              </a:solidFill>
              <a:latin typeface="Playfair Display"/>
              <a:ea typeface="Playfair Display"/>
              <a:cs typeface="Playfair Display"/>
              <a:sym typeface="Playfair Display"/>
            </a:endParaRPr>
          </a:p>
        </p:txBody>
      </p:sp>
      <p:sp>
        <p:nvSpPr>
          <p:cNvPr id="326" name="Google Shape;326;p52"/>
          <p:cNvSpPr txBox="1">
            <a:spLocks noGrp="1"/>
          </p:cNvSpPr>
          <p:nvPr>
            <p:ph type="title" idx="4294967295"/>
          </p:nvPr>
        </p:nvSpPr>
        <p:spPr>
          <a:xfrm>
            <a:off x="2989600" y="949325"/>
            <a:ext cx="3001200" cy="1042500"/>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GB" sz="3600">
                <a:solidFill>
                  <a:srgbClr val="FFFFFF"/>
                </a:solidFill>
                <a:latin typeface="Arial"/>
                <a:ea typeface="Arial"/>
                <a:cs typeface="Arial"/>
                <a:sym typeface="Arial"/>
              </a:rPr>
              <a:t>Elaborate</a:t>
            </a:r>
            <a:endParaRPr sz="3600">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96FE1A02-80B2-48C5-8C97-9B2EB25A43D1}"/>
              </a:ext>
            </a:extLst>
          </p:cNvPr>
          <p:cNvPicPr>
            <a:picLocks noChangeAspect="1"/>
          </p:cNvPicPr>
          <p:nvPr/>
        </p:nvPicPr>
        <p:blipFill>
          <a:blip r:embed="rId4"/>
          <a:stretch>
            <a:fillRect/>
          </a:stretch>
        </p:blipFill>
        <p:spPr>
          <a:xfrm>
            <a:off x="1572508" y="322131"/>
            <a:ext cx="5998984" cy="449923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The veil of ignorance: applied</a:t>
            </a:r>
            <a:endParaRPr>
              <a:latin typeface="Roboto"/>
              <a:ea typeface="Roboto"/>
              <a:cs typeface="Roboto"/>
              <a:sym typeface="Roboto"/>
            </a:endParaRPr>
          </a:p>
        </p:txBody>
      </p:sp>
      <p:sp>
        <p:nvSpPr>
          <p:cNvPr id="338" name="Google Shape;338;p54"/>
          <p:cNvSpPr txBox="1">
            <a:spLocks noGrp="1"/>
          </p:cNvSpPr>
          <p:nvPr>
            <p:ph type="body" idx="1"/>
          </p:nvPr>
        </p:nvSpPr>
        <p:spPr>
          <a:xfrm>
            <a:off x="855300" y="1542875"/>
            <a:ext cx="38502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The climate crisis</a:t>
            </a:r>
            <a:endParaRPr b="1">
              <a:latin typeface="Roboto"/>
              <a:ea typeface="Roboto"/>
              <a:cs typeface="Roboto"/>
              <a:sym typeface="Roboto"/>
            </a:endParaRPr>
          </a:p>
          <a:p>
            <a:pPr marL="0" lvl="0" indent="0" algn="l" rtl="0">
              <a:spcBef>
                <a:spcPts val="600"/>
              </a:spcBef>
              <a:spcAft>
                <a:spcPts val="0"/>
              </a:spcAft>
              <a:buNone/>
            </a:pPr>
            <a:r>
              <a:rPr lang="en-GB" sz="1600"/>
              <a:t>Imagine you have the power to introduce </a:t>
            </a:r>
            <a:r>
              <a:rPr lang="en-GB" sz="1600" b="1">
                <a:latin typeface="Roboto"/>
                <a:ea typeface="Roboto"/>
                <a:cs typeface="Roboto"/>
                <a:sym typeface="Roboto"/>
              </a:rPr>
              <a:t>three new policies</a:t>
            </a:r>
            <a:r>
              <a:rPr lang="en-GB" sz="1600"/>
              <a:t> for responding to the climate crisis.  </a:t>
            </a:r>
            <a:endParaRPr sz="1600"/>
          </a:p>
          <a:p>
            <a:pPr marL="0" lvl="0" indent="0" algn="l" rtl="0">
              <a:spcBef>
                <a:spcPts val="600"/>
              </a:spcBef>
              <a:spcAft>
                <a:spcPts val="0"/>
              </a:spcAft>
              <a:buNone/>
            </a:pPr>
            <a:r>
              <a:rPr lang="en-GB" sz="1600"/>
              <a:t>You must decide not knowing what position you will be born into.</a:t>
            </a:r>
            <a:endParaRPr sz="1600"/>
          </a:p>
          <a:p>
            <a:pPr marL="0" lvl="0" indent="0" algn="l" rtl="0">
              <a:spcBef>
                <a:spcPts val="600"/>
              </a:spcBef>
              <a:spcAft>
                <a:spcPts val="0"/>
              </a:spcAft>
              <a:buNone/>
            </a:pPr>
            <a:r>
              <a:rPr lang="en-GB" sz="1600"/>
              <a:t>In small groups, discuss and agree your three policies.  </a:t>
            </a:r>
            <a:endParaRPr sz="1600"/>
          </a:p>
          <a:p>
            <a:pPr marL="0" lvl="0" indent="0" algn="l" rtl="0">
              <a:spcBef>
                <a:spcPts val="600"/>
              </a:spcBef>
              <a:spcAft>
                <a:spcPts val="0"/>
              </a:spcAft>
              <a:buNone/>
            </a:pPr>
            <a:r>
              <a:rPr lang="en-GB" sz="1600"/>
              <a:t>Write your 3 policies on separate pieces of paper.</a:t>
            </a:r>
            <a:endParaRPr sz="1600"/>
          </a:p>
        </p:txBody>
      </p:sp>
      <p:pic>
        <p:nvPicPr>
          <p:cNvPr id="339" name="Google Shape;339;p54"/>
          <p:cNvPicPr preferRelativeResize="0"/>
          <p:nvPr/>
        </p:nvPicPr>
        <p:blipFill>
          <a:blip r:embed="rId3">
            <a:alphaModFix/>
          </a:blip>
          <a:stretch>
            <a:fillRect/>
          </a:stretch>
        </p:blipFill>
        <p:spPr>
          <a:xfrm>
            <a:off x="4480800" y="812950"/>
            <a:ext cx="4025751" cy="4025751"/>
          </a:xfrm>
          <a:prstGeom prst="rect">
            <a:avLst/>
          </a:prstGeom>
          <a:noFill/>
          <a:ln>
            <a:noFill/>
          </a:ln>
        </p:spPr>
      </p:pic>
      <p:sp>
        <p:nvSpPr>
          <p:cNvPr id="340" name="Google Shape;340;p54"/>
          <p:cNvSpPr txBox="1"/>
          <p:nvPr/>
        </p:nvSpPr>
        <p:spPr>
          <a:xfrm>
            <a:off x="4889150" y="3931200"/>
            <a:ext cx="32586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i="1">
                <a:solidFill>
                  <a:schemeClr val="accent3"/>
                </a:solidFill>
                <a:highlight>
                  <a:srgbClr val="FFFFFF"/>
                </a:highlight>
                <a:latin typeface="Roboto"/>
                <a:ea typeface="Roboto"/>
                <a:cs typeface="Roboto"/>
                <a:sym typeface="Roboto"/>
              </a:rPr>
              <a:t>Policy </a:t>
            </a:r>
            <a:r>
              <a:rPr lang="en-GB">
                <a:solidFill>
                  <a:schemeClr val="accent3"/>
                </a:solidFill>
                <a:highlight>
                  <a:srgbClr val="FFFFFF"/>
                </a:highlight>
                <a:latin typeface="Roboto"/>
                <a:ea typeface="Roboto"/>
                <a:cs typeface="Roboto"/>
                <a:sym typeface="Roboto"/>
              </a:rPr>
              <a:t>(n): </a:t>
            </a:r>
            <a:endParaRPr>
              <a:solidFill>
                <a:schemeClr val="accent3"/>
              </a:solidFill>
              <a:highlight>
                <a:srgbClr val="FFFFFF"/>
              </a:highlight>
              <a:latin typeface="Roboto"/>
              <a:ea typeface="Roboto"/>
              <a:cs typeface="Roboto"/>
              <a:sym typeface="Roboto"/>
            </a:endParaRPr>
          </a:p>
          <a:p>
            <a:pPr marL="0" lvl="0" indent="0" algn="r" rtl="0">
              <a:spcBef>
                <a:spcPts val="0"/>
              </a:spcBef>
              <a:spcAft>
                <a:spcPts val="0"/>
              </a:spcAft>
              <a:buNone/>
            </a:pPr>
            <a:r>
              <a:rPr lang="en-GB">
                <a:solidFill>
                  <a:schemeClr val="accent3"/>
                </a:solidFill>
                <a:highlight>
                  <a:srgbClr val="FFFFFF"/>
                </a:highlight>
                <a:latin typeface="Roboto"/>
                <a:ea typeface="Roboto"/>
                <a:cs typeface="Roboto"/>
                <a:sym typeface="Roboto"/>
              </a:rPr>
              <a:t>a statement of intent to act proposed by or adopted by an organisation.</a:t>
            </a:r>
            <a:endParaRPr>
              <a:solidFill>
                <a:schemeClr val="accent3"/>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Deciding on fair policies for responding to the climate crisis</a:t>
            </a:r>
            <a:endParaRPr sz="2000" b="0">
              <a:solidFill>
                <a:schemeClr val="dk1"/>
              </a:solidFill>
              <a:latin typeface="Roboto Light"/>
              <a:ea typeface="Roboto Light"/>
              <a:cs typeface="Roboto Light"/>
              <a:sym typeface="Roboto Light"/>
            </a:endParaRPr>
          </a:p>
        </p:txBody>
      </p:sp>
      <p:sp>
        <p:nvSpPr>
          <p:cNvPr id="346" name="Google Shape;346;p55"/>
          <p:cNvSpPr txBox="1">
            <a:spLocks noGrp="1"/>
          </p:cNvSpPr>
          <p:nvPr>
            <p:ph type="body" idx="1"/>
          </p:nvPr>
        </p:nvSpPr>
        <p:spPr>
          <a:xfrm>
            <a:off x="855275" y="1353950"/>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t>Each group shares their policies with the class.</a:t>
            </a:r>
            <a:endParaRPr/>
          </a:p>
          <a:p>
            <a:pPr marL="0" lvl="0" indent="0" algn="l" rtl="0">
              <a:spcBef>
                <a:spcPts val="600"/>
              </a:spcBef>
              <a:spcAft>
                <a:spcPts val="0"/>
              </a:spcAft>
              <a:buNone/>
            </a:pPr>
            <a:r>
              <a:rPr lang="en-GB"/>
              <a:t>Whole class discussion.</a:t>
            </a:r>
            <a:endParaRPr/>
          </a:p>
          <a:p>
            <a:pPr marL="0" lvl="0" indent="0" algn="l" rtl="0">
              <a:spcBef>
                <a:spcPts val="600"/>
              </a:spcBef>
              <a:spcAft>
                <a:spcPts val="0"/>
              </a:spcAft>
              <a:buNone/>
            </a:pPr>
            <a:r>
              <a:rPr lang="en-GB"/>
              <a:t>Students vote on the fairest policies for all.</a:t>
            </a:r>
            <a:endParaRPr/>
          </a:p>
          <a:p>
            <a:pPr marL="0" lvl="0" indent="0" algn="l" rtl="0">
              <a:spcBef>
                <a:spcPts val="600"/>
              </a:spcBef>
              <a:spcAft>
                <a:spcPts val="0"/>
              </a:spcAft>
              <a:buNone/>
            </a:pPr>
            <a:endParaRPr/>
          </a:p>
        </p:txBody>
      </p:sp>
      <p:sp>
        <p:nvSpPr>
          <p:cNvPr id="347" name="Google Shape;347;p55"/>
          <p:cNvSpPr txBox="1">
            <a:spLocks noGrp="1"/>
          </p:cNvSpPr>
          <p:nvPr>
            <p:ph type="body" idx="2"/>
          </p:nvPr>
        </p:nvSpPr>
        <p:spPr>
          <a:xfrm>
            <a:off x="4815599" y="1353950"/>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t>Our fairest policies are:</a:t>
            </a:r>
            <a:endParaRPr/>
          </a:p>
          <a:p>
            <a:pPr marL="0" lvl="0" indent="0" algn="l" rtl="0">
              <a:spcBef>
                <a:spcPts val="600"/>
              </a:spcBef>
              <a:spcAft>
                <a:spcPts val="0"/>
              </a:spcAft>
              <a:buNone/>
            </a:pPr>
            <a:r>
              <a:rPr lang="en-GB"/>
              <a:t>1.</a:t>
            </a:r>
            <a:endParaRPr/>
          </a:p>
          <a:p>
            <a:pPr marL="0" lvl="0" indent="0" algn="l" rtl="0">
              <a:spcBef>
                <a:spcPts val="600"/>
              </a:spcBef>
              <a:spcAft>
                <a:spcPts val="0"/>
              </a:spcAft>
              <a:buNone/>
            </a:pPr>
            <a:r>
              <a:rPr lang="en-GB"/>
              <a:t>2.</a:t>
            </a:r>
            <a:endParaRPr/>
          </a:p>
          <a:p>
            <a:pPr marL="0" lvl="0" indent="0" algn="l" rtl="0">
              <a:spcBef>
                <a:spcPts val="600"/>
              </a:spcBef>
              <a:spcAft>
                <a:spcPts val="0"/>
              </a:spcAft>
              <a:buNone/>
            </a:pPr>
            <a:r>
              <a:rPr lang="en-GB"/>
              <a:t>3. </a:t>
            </a:r>
            <a:endParaRPr/>
          </a:p>
          <a:p>
            <a:pPr marL="0" lvl="0" indent="0" algn="l" rtl="0">
              <a:spcBef>
                <a:spcPts val="6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Context: responding to climate change</a:t>
            </a:r>
            <a:endParaRPr>
              <a:latin typeface="Roboto"/>
              <a:ea typeface="Roboto"/>
              <a:cs typeface="Roboto"/>
              <a:sym typeface="Roboto"/>
            </a:endParaRPr>
          </a:p>
        </p:txBody>
      </p:sp>
      <p:pic>
        <p:nvPicPr>
          <p:cNvPr id="141" name="Google Shape;141;p29"/>
          <p:cNvPicPr preferRelativeResize="0"/>
          <p:nvPr/>
        </p:nvPicPr>
        <p:blipFill>
          <a:blip r:embed="rId3">
            <a:alphaModFix/>
          </a:blip>
          <a:stretch>
            <a:fillRect/>
          </a:stretch>
        </p:blipFill>
        <p:spPr>
          <a:xfrm>
            <a:off x="1848500" y="1026425"/>
            <a:ext cx="8051275" cy="4528850"/>
          </a:xfrm>
          <a:prstGeom prst="rect">
            <a:avLst/>
          </a:prstGeom>
          <a:noFill/>
          <a:ln>
            <a:noFill/>
          </a:ln>
        </p:spPr>
      </p:pic>
      <p:sp>
        <p:nvSpPr>
          <p:cNvPr id="142" name="Google Shape;142;p29"/>
          <p:cNvSpPr txBox="1"/>
          <p:nvPr/>
        </p:nvSpPr>
        <p:spPr>
          <a:xfrm>
            <a:off x="385900" y="1567800"/>
            <a:ext cx="195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chemeClr val="accent3"/>
                </a:solidFill>
                <a:highlight>
                  <a:schemeClr val="dk1"/>
                </a:highlight>
                <a:latin typeface="Oswald"/>
                <a:ea typeface="Oswald"/>
                <a:cs typeface="Oswald"/>
                <a:sym typeface="Oswald"/>
              </a:rPr>
              <a:t>2030</a:t>
            </a:r>
            <a:endParaRPr>
              <a:solidFill>
                <a:schemeClr val="accent3"/>
              </a:solidFill>
            </a:endParaRPr>
          </a:p>
        </p:txBody>
      </p:sp>
      <p:sp>
        <p:nvSpPr>
          <p:cNvPr id="143" name="Google Shape;143;p29"/>
          <p:cNvSpPr txBox="1"/>
          <p:nvPr/>
        </p:nvSpPr>
        <p:spPr>
          <a:xfrm>
            <a:off x="1522125" y="3251300"/>
            <a:ext cx="2084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chemeClr val="accent3"/>
                </a:solidFill>
                <a:highlight>
                  <a:schemeClr val="dk1"/>
                </a:highlight>
                <a:latin typeface="Oswald"/>
                <a:ea typeface="Oswald"/>
                <a:cs typeface="Oswald"/>
                <a:sym typeface="Oswald"/>
              </a:rPr>
              <a:t>1.5</a:t>
            </a:r>
            <a:r>
              <a:rPr lang="en-GB" sz="4200" baseline="30000">
                <a:solidFill>
                  <a:schemeClr val="accent3"/>
                </a:solidFill>
                <a:highlight>
                  <a:schemeClr val="dk1"/>
                </a:highlight>
                <a:latin typeface="Oswald"/>
                <a:ea typeface="Oswald"/>
                <a:cs typeface="Oswald"/>
                <a:sym typeface="Oswald"/>
              </a:rPr>
              <a:t>o</a:t>
            </a:r>
            <a:r>
              <a:rPr lang="en-GB" sz="4200">
                <a:solidFill>
                  <a:schemeClr val="accent3"/>
                </a:solidFill>
                <a:highlight>
                  <a:schemeClr val="dk1"/>
                </a:highlight>
                <a:latin typeface="Oswald"/>
                <a:ea typeface="Oswald"/>
                <a:cs typeface="Oswald"/>
                <a:sym typeface="Oswald"/>
              </a:rPr>
              <a:t>C</a:t>
            </a:r>
            <a:endParaRPr>
              <a:solidFill>
                <a:schemeClr val="accent3"/>
              </a:solidFill>
            </a:endParaRPr>
          </a:p>
        </p:txBody>
      </p:sp>
      <p:pic>
        <p:nvPicPr>
          <p:cNvPr id="144" name="Google Shape;144;p29"/>
          <p:cNvPicPr preferRelativeResize="0"/>
          <p:nvPr/>
        </p:nvPicPr>
        <p:blipFill>
          <a:blip r:embed="rId4">
            <a:alphaModFix/>
          </a:blip>
          <a:stretch>
            <a:fillRect/>
          </a:stretch>
        </p:blipFill>
        <p:spPr>
          <a:xfrm>
            <a:off x="811200" y="2188921"/>
            <a:ext cx="1956160" cy="1388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855300" y="2264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Examining the consequences</a:t>
            </a:r>
            <a:endParaRPr>
              <a:latin typeface="Roboto"/>
              <a:ea typeface="Roboto"/>
              <a:cs typeface="Roboto"/>
              <a:sym typeface="Roboto"/>
            </a:endParaRPr>
          </a:p>
        </p:txBody>
      </p:sp>
      <p:sp>
        <p:nvSpPr>
          <p:cNvPr id="353" name="Google Shape;353;p56"/>
          <p:cNvSpPr txBox="1">
            <a:spLocks noGrp="1"/>
          </p:cNvSpPr>
          <p:nvPr>
            <p:ph type="body" idx="1"/>
          </p:nvPr>
        </p:nvSpPr>
        <p:spPr>
          <a:xfrm>
            <a:off x="855300" y="788750"/>
            <a:ext cx="3473100" cy="32973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GB"/>
              <a:t>A billionaire with funds to invest.</a:t>
            </a:r>
            <a:endParaRPr/>
          </a:p>
          <a:p>
            <a:pPr marL="457200" lvl="0" indent="-355600" algn="l" rtl="0">
              <a:spcBef>
                <a:spcPts val="0"/>
              </a:spcBef>
              <a:spcAft>
                <a:spcPts val="0"/>
              </a:spcAft>
              <a:buSzPts val="2000"/>
              <a:buChar char="●"/>
            </a:pPr>
            <a:r>
              <a:rPr lang="en-GB"/>
              <a:t>A person living on a flood plain.</a:t>
            </a:r>
            <a:endParaRPr/>
          </a:p>
          <a:p>
            <a:pPr marL="457200" lvl="0" indent="-355600" algn="l" rtl="0">
              <a:spcBef>
                <a:spcPts val="0"/>
              </a:spcBef>
              <a:spcAft>
                <a:spcPts val="0"/>
              </a:spcAft>
              <a:buSzPts val="2000"/>
              <a:buChar char="●"/>
            </a:pPr>
            <a:r>
              <a:rPr lang="en-GB"/>
              <a:t>Industry-based climate scientists working on carbon capture and storage.</a:t>
            </a:r>
            <a:endParaRPr/>
          </a:p>
          <a:p>
            <a:pPr marL="457200" lvl="0" indent="-355600" algn="l" rtl="0">
              <a:spcBef>
                <a:spcPts val="0"/>
              </a:spcBef>
              <a:spcAft>
                <a:spcPts val="0"/>
              </a:spcAft>
              <a:buSzPts val="2000"/>
              <a:buChar char="●"/>
            </a:pPr>
            <a:r>
              <a:rPr lang="en-GB"/>
              <a:t>An authoritarian leader</a:t>
            </a:r>
            <a:endParaRPr/>
          </a:p>
          <a:p>
            <a:pPr marL="457200" lvl="0" indent="-355600" algn="l" rtl="0">
              <a:spcBef>
                <a:spcPts val="0"/>
              </a:spcBef>
              <a:spcAft>
                <a:spcPts val="0"/>
              </a:spcAft>
              <a:buSzPts val="2000"/>
              <a:buChar char="●"/>
            </a:pPr>
            <a:r>
              <a:rPr lang="en-GB"/>
              <a:t>You</a:t>
            </a:r>
            <a:endParaRPr/>
          </a:p>
        </p:txBody>
      </p:sp>
      <p:sp>
        <p:nvSpPr>
          <p:cNvPr id="354" name="Google Shape;354;p56"/>
          <p:cNvSpPr txBox="1">
            <a:spLocks noGrp="1"/>
          </p:cNvSpPr>
          <p:nvPr>
            <p:ph type="body" idx="2"/>
          </p:nvPr>
        </p:nvSpPr>
        <p:spPr>
          <a:xfrm>
            <a:off x="4914499" y="892513"/>
            <a:ext cx="3473100" cy="32973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GB"/>
              <a:t>A factory owner in China</a:t>
            </a:r>
            <a:endParaRPr/>
          </a:p>
          <a:p>
            <a:pPr marL="457200" lvl="0" indent="-355600" algn="l" rtl="0">
              <a:spcBef>
                <a:spcPts val="0"/>
              </a:spcBef>
              <a:spcAft>
                <a:spcPts val="0"/>
              </a:spcAft>
              <a:buSzPts val="2000"/>
              <a:buChar char="●"/>
            </a:pPr>
            <a:r>
              <a:rPr lang="en-GB"/>
              <a:t>A farmer in sub-Saharan Africa</a:t>
            </a:r>
            <a:endParaRPr/>
          </a:p>
          <a:p>
            <a:pPr marL="457200" lvl="0" indent="-355600" algn="l" rtl="0">
              <a:spcBef>
                <a:spcPts val="0"/>
              </a:spcBef>
              <a:spcAft>
                <a:spcPts val="0"/>
              </a:spcAft>
              <a:buSzPts val="2000"/>
              <a:buChar char="●"/>
            </a:pPr>
            <a:r>
              <a:rPr lang="en-GB"/>
              <a:t>A person living overseas, away from their family</a:t>
            </a:r>
            <a:endParaRPr/>
          </a:p>
          <a:p>
            <a:pPr marL="457200" lvl="0" indent="-355600" algn="l" rtl="0">
              <a:spcBef>
                <a:spcPts val="0"/>
              </a:spcBef>
              <a:spcAft>
                <a:spcPts val="0"/>
              </a:spcAft>
              <a:buSzPts val="2000"/>
              <a:buChar char="●"/>
            </a:pPr>
            <a:r>
              <a:rPr lang="en-GB"/>
              <a:t>Elected representatives in a democracy</a:t>
            </a:r>
            <a:endParaRPr/>
          </a:p>
          <a:p>
            <a:pPr marL="457200" lvl="0" indent="-355600" algn="l" rtl="0">
              <a:spcBef>
                <a:spcPts val="0"/>
              </a:spcBef>
              <a:spcAft>
                <a:spcPts val="0"/>
              </a:spcAft>
              <a:buSzPts val="2000"/>
              <a:buChar char="●"/>
            </a:pPr>
            <a:r>
              <a:rPr lang="en-GB"/>
              <a:t>PhD student in aerosol science.</a:t>
            </a:r>
            <a:endParaRPr/>
          </a:p>
          <a:p>
            <a:pPr marL="457200" lvl="0" indent="-355600" algn="l" rtl="0">
              <a:spcBef>
                <a:spcPts val="0"/>
              </a:spcBef>
              <a:spcAft>
                <a:spcPts val="0"/>
              </a:spcAft>
              <a:buSzPts val="2000"/>
              <a:buChar char="●"/>
            </a:pPr>
            <a:r>
              <a:rPr lang="en-GB"/>
              <a:t>Your teacher</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55" name="Google Shape;355;p56"/>
          <p:cNvSpPr txBox="1"/>
          <p:nvPr/>
        </p:nvSpPr>
        <p:spPr>
          <a:xfrm rot="-348323">
            <a:off x="6443275" y="4287817"/>
            <a:ext cx="2814636" cy="80031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Who else should we consider?</a:t>
            </a:r>
            <a:endParaRPr sz="2000" b="1">
              <a:solidFill>
                <a:schemeClr val="lt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7"/>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Roboto"/>
                <a:ea typeface="Roboto"/>
                <a:cs typeface="Roboto"/>
                <a:sym typeface="Roboto"/>
              </a:rPr>
              <a:t>Geoengineering</a:t>
            </a:r>
            <a:endParaRPr>
              <a:latin typeface="Roboto"/>
              <a:ea typeface="Roboto"/>
              <a:cs typeface="Roboto"/>
              <a:sym typeface="Roboto"/>
            </a:endParaRPr>
          </a:p>
        </p:txBody>
      </p:sp>
      <p:sp>
        <p:nvSpPr>
          <p:cNvPr id="361" name="Google Shape;361;p57"/>
          <p:cNvSpPr txBox="1"/>
          <p:nvPr/>
        </p:nvSpPr>
        <p:spPr>
          <a:xfrm>
            <a:off x="3461475" y="2964126"/>
            <a:ext cx="4045200" cy="134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2400">
              <a:solidFill>
                <a:srgbClr val="FFFFFF"/>
              </a:solidFill>
              <a:latin typeface="Playfair Display"/>
              <a:ea typeface="Playfair Display"/>
              <a:cs typeface="Playfair Display"/>
              <a:sym typeface="Playfair Display"/>
            </a:endParaRPr>
          </a:p>
        </p:txBody>
      </p:sp>
      <p:sp>
        <p:nvSpPr>
          <p:cNvPr id="362" name="Google Shape;362;p57"/>
          <p:cNvSpPr txBox="1">
            <a:spLocks noGrp="1"/>
          </p:cNvSpPr>
          <p:nvPr>
            <p:ph type="title" idx="4294967295"/>
          </p:nvPr>
        </p:nvSpPr>
        <p:spPr>
          <a:xfrm>
            <a:off x="2989600" y="949325"/>
            <a:ext cx="3001200" cy="1042500"/>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GB" sz="3600">
                <a:solidFill>
                  <a:srgbClr val="FFFFFF"/>
                </a:solidFill>
                <a:latin typeface="Arial"/>
                <a:ea typeface="Arial"/>
                <a:cs typeface="Arial"/>
                <a:sym typeface="Arial"/>
              </a:rPr>
              <a:t>Evaluate</a:t>
            </a:r>
            <a:endParaRPr sz="3600">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The Oxford Principles</a:t>
            </a:r>
            <a:endParaRPr>
              <a:latin typeface="Roboto"/>
              <a:ea typeface="Roboto"/>
              <a:cs typeface="Roboto"/>
              <a:sym typeface="Roboto"/>
            </a:endParaRPr>
          </a:p>
        </p:txBody>
      </p:sp>
      <p:sp>
        <p:nvSpPr>
          <p:cNvPr id="368" name="Google Shape;368;p58"/>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2200"/>
              <a:t>Principle 1: Geoengineering to be regulated as a public good</a:t>
            </a:r>
            <a:endParaRPr sz="2200"/>
          </a:p>
          <a:p>
            <a:pPr marL="0" lvl="0" indent="0" algn="l" rtl="0">
              <a:spcBef>
                <a:spcPts val="600"/>
              </a:spcBef>
              <a:spcAft>
                <a:spcPts val="0"/>
              </a:spcAft>
              <a:buNone/>
            </a:pPr>
            <a:r>
              <a:rPr lang="en-GB" sz="2200"/>
              <a:t>Principle 2: Public participation in geoengineering decision-making</a:t>
            </a:r>
            <a:endParaRPr sz="2200"/>
          </a:p>
          <a:p>
            <a:pPr marL="0" lvl="0" indent="0" algn="l" rtl="0">
              <a:spcBef>
                <a:spcPts val="600"/>
              </a:spcBef>
              <a:spcAft>
                <a:spcPts val="0"/>
              </a:spcAft>
              <a:buNone/>
            </a:pPr>
            <a:r>
              <a:rPr lang="en-GB" sz="2200"/>
              <a:t>Principle 3: Disclosure of geoengineering research and open publication of results</a:t>
            </a:r>
            <a:endParaRPr sz="2200"/>
          </a:p>
          <a:p>
            <a:pPr marL="0" lvl="0" indent="0" algn="l" rtl="0">
              <a:spcBef>
                <a:spcPts val="600"/>
              </a:spcBef>
              <a:spcAft>
                <a:spcPts val="0"/>
              </a:spcAft>
              <a:buNone/>
            </a:pPr>
            <a:r>
              <a:rPr lang="en-GB" sz="2200"/>
              <a:t>Principle 4: Independent assessment of impacts</a:t>
            </a:r>
            <a:endParaRPr sz="2200"/>
          </a:p>
          <a:p>
            <a:pPr marL="0" lvl="0" indent="0" algn="l" rtl="0">
              <a:spcBef>
                <a:spcPts val="600"/>
              </a:spcBef>
              <a:spcAft>
                <a:spcPts val="0"/>
              </a:spcAft>
              <a:buNone/>
            </a:pPr>
            <a:r>
              <a:rPr lang="en-GB" sz="2200"/>
              <a:t>Principle 5: Governance before deployment</a:t>
            </a:r>
            <a:endParaRPr sz="2200"/>
          </a:p>
        </p:txBody>
      </p:sp>
      <p:sp>
        <p:nvSpPr>
          <p:cNvPr id="369" name="Google Shape;369;p58"/>
          <p:cNvSpPr txBox="1"/>
          <p:nvPr/>
        </p:nvSpPr>
        <p:spPr>
          <a:xfrm rot="-348323">
            <a:off x="6214675" y="4059217"/>
            <a:ext cx="2814636" cy="80031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How do these compare with your policies?</a:t>
            </a:r>
            <a:endParaRPr sz="2000" b="1">
              <a:solidFill>
                <a:schemeClr val="lt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9"/>
          <p:cNvSpPr txBox="1">
            <a:spLocks noGrp="1"/>
          </p:cNvSpPr>
          <p:nvPr>
            <p:ph type="title"/>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1200">
                <a:latin typeface="Roboto"/>
                <a:ea typeface="Roboto"/>
                <a:cs typeface="Roboto"/>
                <a:sym typeface="Roboto"/>
              </a:rPr>
              <a:t>Final evaluation </a:t>
            </a:r>
            <a:endParaRPr sz="1200">
              <a:latin typeface="Roboto"/>
              <a:ea typeface="Roboto"/>
              <a:cs typeface="Roboto"/>
              <a:sym typeface="Roboto"/>
            </a:endParaRPr>
          </a:p>
        </p:txBody>
      </p:sp>
      <p:sp>
        <p:nvSpPr>
          <p:cNvPr id="375" name="Google Shape;375;p59"/>
          <p:cNvSpPr/>
          <p:nvPr/>
        </p:nvSpPr>
        <p:spPr>
          <a:xfrm>
            <a:off x="467100" y="467100"/>
            <a:ext cx="8209800" cy="4209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59"/>
          <p:cNvGrpSpPr/>
          <p:nvPr/>
        </p:nvGrpSpPr>
        <p:grpSpPr>
          <a:xfrm>
            <a:off x="638150" y="467111"/>
            <a:ext cx="7867750" cy="4209098"/>
            <a:chOff x="638138" y="467100"/>
            <a:chExt cx="7867750" cy="4194000"/>
          </a:xfrm>
        </p:grpSpPr>
        <p:cxnSp>
          <p:nvCxnSpPr>
            <p:cNvPr id="377" name="Google Shape;377;p59"/>
            <p:cNvCxnSpPr/>
            <p:nvPr/>
          </p:nvCxnSpPr>
          <p:spPr>
            <a:xfrm>
              <a:off x="638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78" name="Google Shape;378;p59"/>
            <p:cNvCxnSpPr/>
            <p:nvPr/>
          </p:nvCxnSpPr>
          <p:spPr>
            <a:xfrm>
              <a:off x="809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79" name="Google Shape;379;p59"/>
            <p:cNvCxnSpPr/>
            <p:nvPr/>
          </p:nvCxnSpPr>
          <p:spPr>
            <a:xfrm>
              <a:off x="980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0" name="Google Shape;380;p59"/>
            <p:cNvCxnSpPr/>
            <p:nvPr/>
          </p:nvCxnSpPr>
          <p:spPr>
            <a:xfrm>
              <a:off x="1151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1" name="Google Shape;381;p59"/>
            <p:cNvCxnSpPr/>
            <p:nvPr/>
          </p:nvCxnSpPr>
          <p:spPr>
            <a:xfrm>
              <a:off x="1322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2" name="Google Shape;382;p59"/>
            <p:cNvCxnSpPr/>
            <p:nvPr/>
          </p:nvCxnSpPr>
          <p:spPr>
            <a:xfrm>
              <a:off x="1493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3" name="Google Shape;383;p59"/>
            <p:cNvCxnSpPr/>
            <p:nvPr/>
          </p:nvCxnSpPr>
          <p:spPr>
            <a:xfrm>
              <a:off x="1664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4" name="Google Shape;384;p59"/>
            <p:cNvCxnSpPr/>
            <p:nvPr/>
          </p:nvCxnSpPr>
          <p:spPr>
            <a:xfrm>
              <a:off x="1835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5" name="Google Shape;385;p59"/>
            <p:cNvCxnSpPr/>
            <p:nvPr/>
          </p:nvCxnSpPr>
          <p:spPr>
            <a:xfrm>
              <a:off x="2006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59"/>
            <p:cNvCxnSpPr/>
            <p:nvPr/>
          </p:nvCxnSpPr>
          <p:spPr>
            <a:xfrm>
              <a:off x="2177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7" name="Google Shape;387;p59"/>
            <p:cNvCxnSpPr/>
            <p:nvPr/>
          </p:nvCxnSpPr>
          <p:spPr>
            <a:xfrm>
              <a:off x="2348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8" name="Google Shape;388;p59"/>
            <p:cNvCxnSpPr/>
            <p:nvPr/>
          </p:nvCxnSpPr>
          <p:spPr>
            <a:xfrm>
              <a:off x="2519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89" name="Google Shape;389;p59"/>
            <p:cNvCxnSpPr/>
            <p:nvPr/>
          </p:nvCxnSpPr>
          <p:spPr>
            <a:xfrm>
              <a:off x="2690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59"/>
            <p:cNvCxnSpPr/>
            <p:nvPr/>
          </p:nvCxnSpPr>
          <p:spPr>
            <a:xfrm>
              <a:off x="2861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1" name="Google Shape;391;p59"/>
            <p:cNvCxnSpPr/>
            <p:nvPr/>
          </p:nvCxnSpPr>
          <p:spPr>
            <a:xfrm>
              <a:off x="3032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2" name="Google Shape;392;p59"/>
            <p:cNvCxnSpPr/>
            <p:nvPr/>
          </p:nvCxnSpPr>
          <p:spPr>
            <a:xfrm>
              <a:off x="3203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3" name="Google Shape;393;p59"/>
            <p:cNvCxnSpPr/>
            <p:nvPr/>
          </p:nvCxnSpPr>
          <p:spPr>
            <a:xfrm>
              <a:off x="3374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4" name="Google Shape;394;p59"/>
            <p:cNvCxnSpPr/>
            <p:nvPr/>
          </p:nvCxnSpPr>
          <p:spPr>
            <a:xfrm>
              <a:off x="3545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5" name="Google Shape;395;p59"/>
            <p:cNvCxnSpPr/>
            <p:nvPr/>
          </p:nvCxnSpPr>
          <p:spPr>
            <a:xfrm>
              <a:off x="3716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6" name="Google Shape;396;p59"/>
            <p:cNvCxnSpPr/>
            <p:nvPr/>
          </p:nvCxnSpPr>
          <p:spPr>
            <a:xfrm>
              <a:off x="3887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7" name="Google Shape;397;p59"/>
            <p:cNvCxnSpPr/>
            <p:nvPr/>
          </p:nvCxnSpPr>
          <p:spPr>
            <a:xfrm>
              <a:off x="40588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8" name="Google Shape;398;p59"/>
            <p:cNvCxnSpPr/>
            <p:nvPr/>
          </p:nvCxnSpPr>
          <p:spPr>
            <a:xfrm>
              <a:off x="42299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399" name="Google Shape;399;p59"/>
            <p:cNvCxnSpPr/>
            <p:nvPr/>
          </p:nvCxnSpPr>
          <p:spPr>
            <a:xfrm>
              <a:off x="44009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0" name="Google Shape;400;p59"/>
            <p:cNvCxnSpPr/>
            <p:nvPr/>
          </p:nvCxnSpPr>
          <p:spPr>
            <a:xfrm>
              <a:off x="47430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1" name="Google Shape;401;p59"/>
            <p:cNvCxnSpPr/>
            <p:nvPr/>
          </p:nvCxnSpPr>
          <p:spPr>
            <a:xfrm>
              <a:off x="49141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2" name="Google Shape;402;p59"/>
            <p:cNvCxnSpPr/>
            <p:nvPr/>
          </p:nvCxnSpPr>
          <p:spPr>
            <a:xfrm>
              <a:off x="5085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3" name="Google Shape;403;p59"/>
            <p:cNvCxnSpPr/>
            <p:nvPr/>
          </p:nvCxnSpPr>
          <p:spPr>
            <a:xfrm>
              <a:off x="5256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4" name="Google Shape;404;p59"/>
            <p:cNvCxnSpPr/>
            <p:nvPr/>
          </p:nvCxnSpPr>
          <p:spPr>
            <a:xfrm>
              <a:off x="5427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5" name="Google Shape;405;p59"/>
            <p:cNvCxnSpPr/>
            <p:nvPr/>
          </p:nvCxnSpPr>
          <p:spPr>
            <a:xfrm>
              <a:off x="5598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6" name="Google Shape;406;p59"/>
            <p:cNvCxnSpPr/>
            <p:nvPr/>
          </p:nvCxnSpPr>
          <p:spPr>
            <a:xfrm>
              <a:off x="5769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7" name="Google Shape;407;p59"/>
            <p:cNvCxnSpPr/>
            <p:nvPr/>
          </p:nvCxnSpPr>
          <p:spPr>
            <a:xfrm>
              <a:off x="5940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8" name="Google Shape;408;p59"/>
            <p:cNvCxnSpPr/>
            <p:nvPr/>
          </p:nvCxnSpPr>
          <p:spPr>
            <a:xfrm>
              <a:off x="6111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09" name="Google Shape;409;p59"/>
            <p:cNvCxnSpPr/>
            <p:nvPr/>
          </p:nvCxnSpPr>
          <p:spPr>
            <a:xfrm>
              <a:off x="6282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0" name="Google Shape;410;p59"/>
            <p:cNvCxnSpPr/>
            <p:nvPr/>
          </p:nvCxnSpPr>
          <p:spPr>
            <a:xfrm>
              <a:off x="6453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1" name="Google Shape;411;p59"/>
            <p:cNvCxnSpPr/>
            <p:nvPr/>
          </p:nvCxnSpPr>
          <p:spPr>
            <a:xfrm>
              <a:off x="6624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2" name="Google Shape;412;p59"/>
            <p:cNvCxnSpPr/>
            <p:nvPr/>
          </p:nvCxnSpPr>
          <p:spPr>
            <a:xfrm>
              <a:off x="6795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3" name="Google Shape;413;p59"/>
            <p:cNvCxnSpPr/>
            <p:nvPr/>
          </p:nvCxnSpPr>
          <p:spPr>
            <a:xfrm>
              <a:off x="6966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4" name="Google Shape;414;p59"/>
            <p:cNvCxnSpPr/>
            <p:nvPr/>
          </p:nvCxnSpPr>
          <p:spPr>
            <a:xfrm>
              <a:off x="7137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5" name="Google Shape;415;p59"/>
            <p:cNvCxnSpPr/>
            <p:nvPr/>
          </p:nvCxnSpPr>
          <p:spPr>
            <a:xfrm>
              <a:off x="7308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6" name="Google Shape;416;p59"/>
            <p:cNvCxnSpPr/>
            <p:nvPr/>
          </p:nvCxnSpPr>
          <p:spPr>
            <a:xfrm>
              <a:off x="7479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7" name="Google Shape;417;p59"/>
            <p:cNvCxnSpPr/>
            <p:nvPr/>
          </p:nvCxnSpPr>
          <p:spPr>
            <a:xfrm>
              <a:off x="7650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8" name="Google Shape;418;p59"/>
            <p:cNvCxnSpPr/>
            <p:nvPr/>
          </p:nvCxnSpPr>
          <p:spPr>
            <a:xfrm>
              <a:off x="7821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19" name="Google Shape;419;p59"/>
            <p:cNvCxnSpPr/>
            <p:nvPr/>
          </p:nvCxnSpPr>
          <p:spPr>
            <a:xfrm>
              <a:off x="7992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0" name="Google Shape;420;p59"/>
            <p:cNvCxnSpPr/>
            <p:nvPr/>
          </p:nvCxnSpPr>
          <p:spPr>
            <a:xfrm>
              <a:off x="8163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1" name="Google Shape;421;p59"/>
            <p:cNvCxnSpPr/>
            <p:nvPr/>
          </p:nvCxnSpPr>
          <p:spPr>
            <a:xfrm>
              <a:off x="8334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2" name="Google Shape;422;p59"/>
            <p:cNvCxnSpPr/>
            <p:nvPr/>
          </p:nvCxnSpPr>
          <p:spPr>
            <a:xfrm>
              <a:off x="8505888" y="467100"/>
              <a:ext cx="0" cy="4194000"/>
            </a:xfrm>
            <a:prstGeom prst="straightConnector1">
              <a:avLst/>
            </a:prstGeom>
            <a:noFill/>
            <a:ln w="9525" cap="flat" cmpd="sng">
              <a:solidFill>
                <a:schemeClr val="lt2"/>
              </a:solidFill>
              <a:prstDash val="solid"/>
              <a:round/>
              <a:headEnd type="none" w="med" len="med"/>
              <a:tailEnd type="none" w="med" len="med"/>
            </a:ln>
          </p:spPr>
        </p:cxnSp>
      </p:grpSp>
      <p:sp>
        <p:nvSpPr>
          <p:cNvPr id="423" name="Google Shape;423;p59"/>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33</a:t>
            </a:fld>
            <a:endParaRPr/>
          </a:p>
        </p:txBody>
      </p:sp>
      <p:grpSp>
        <p:nvGrpSpPr>
          <p:cNvPr id="424" name="Google Shape;424;p59"/>
          <p:cNvGrpSpPr/>
          <p:nvPr/>
        </p:nvGrpSpPr>
        <p:grpSpPr>
          <a:xfrm>
            <a:off x="467107" y="642473"/>
            <a:ext cx="8209755" cy="3858239"/>
            <a:chOff x="467088" y="642474"/>
            <a:chExt cx="4194000" cy="3858239"/>
          </a:xfrm>
        </p:grpSpPr>
        <p:cxnSp>
          <p:nvCxnSpPr>
            <p:cNvPr id="425" name="Google Shape;425;p59"/>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6" name="Google Shape;426;p59"/>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7" name="Google Shape;427;p59"/>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8" name="Google Shape;428;p59"/>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29" name="Google Shape;429;p59"/>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0" name="Google Shape;430;p59"/>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1" name="Google Shape;431;p59"/>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2" name="Google Shape;432;p59"/>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3" name="Google Shape;433;p59"/>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4" name="Google Shape;434;p59"/>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5" name="Google Shape;435;p59"/>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6" name="Google Shape;436;p59"/>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7" name="Google Shape;437;p59"/>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8" name="Google Shape;438;p59"/>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39" name="Google Shape;439;p59"/>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0" name="Google Shape;440;p59"/>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1" name="Google Shape;441;p59"/>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2" name="Google Shape;442;p59"/>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3" name="Google Shape;443;p59"/>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4" name="Google Shape;444;p59"/>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5" name="Google Shape;445;p59"/>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446" name="Google Shape;446;p59"/>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447" name="Google Shape;447;p59"/>
          <p:cNvCxnSpPr/>
          <p:nvPr/>
        </p:nvCxnSpPr>
        <p:spPr>
          <a:xfrm>
            <a:off x="4572000" y="467100"/>
            <a:ext cx="0" cy="4209000"/>
          </a:xfrm>
          <a:prstGeom prst="straightConnector1">
            <a:avLst/>
          </a:prstGeom>
          <a:noFill/>
          <a:ln w="19050" cap="flat" cmpd="sng">
            <a:solidFill>
              <a:schemeClr val="dk1"/>
            </a:solidFill>
            <a:prstDash val="solid"/>
            <a:round/>
            <a:headEnd type="oval" w="sm" len="sm"/>
            <a:tailEnd type="oval" w="sm" len="sm"/>
          </a:ln>
        </p:spPr>
      </p:cxnSp>
      <p:cxnSp>
        <p:nvCxnSpPr>
          <p:cNvPr id="448" name="Google Shape;448;p59"/>
          <p:cNvCxnSpPr/>
          <p:nvPr/>
        </p:nvCxnSpPr>
        <p:spPr>
          <a:xfrm>
            <a:off x="467100" y="2571600"/>
            <a:ext cx="8209800" cy="0"/>
          </a:xfrm>
          <a:prstGeom prst="straightConnector1">
            <a:avLst/>
          </a:prstGeom>
          <a:noFill/>
          <a:ln w="19050" cap="flat" cmpd="sng">
            <a:solidFill>
              <a:schemeClr val="dk1"/>
            </a:solidFill>
            <a:prstDash val="solid"/>
            <a:round/>
            <a:headEnd type="oval" w="sm" len="sm"/>
            <a:tailEnd type="oval" w="sm" len="sm"/>
          </a:ln>
        </p:spPr>
      </p:cxnSp>
      <p:sp>
        <p:nvSpPr>
          <p:cNvPr id="449" name="Google Shape;449;p59"/>
          <p:cNvSpPr txBox="1"/>
          <p:nvPr/>
        </p:nvSpPr>
        <p:spPr>
          <a:xfrm rot="-348241">
            <a:off x="890966" y="720823"/>
            <a:ext cx="2032117" cy="1108195"/>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What was positive about this unit?</a:t>
            </a:r>
            <a:endParaRPr sz="2000" b="1">
              <a:solidFill>
                <a:schemeClr val="lt1"/>
              </a:solidFill>
              <a:latin typeface="Roboto"/>
              <a:ea typeface="Roboto"/>
              <a:cs typeface="Roboto"/>
              <a:sym typeface="Roboto"/>
            </a:endParaRPr>
          </a:p>
        </p:txBody>
      </p:sp>
      <p:sp>
        <p:nvSpPr>
          <p:cNvPr id="450" name="Google Shape;450;p59"/>
          <p:cNvSpPr txBox="1"/>
          <p:nvPr/>
        </p:nvSpPr>
        <p:spPr>
          <a:xfrm rot="-348043">
            <a:off x="5311164" y="728626"/>
            <a:ext cx="1878921" cy="1108195"/>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What was negative about this unit?</a:t>
            </a:r>
            <a:endParaRPr sz="2000" b="1">
              <a:solidFill>
                <a:schemeClr val="lt1"/>
              </a:solidFill>
              <a:latin typeface="Roboto"/>
              <a:ea typeface="Roboto"/>
              <a:cs typeface="Roboto"/>
              <a:sym typeface="Roboto"/>
            </a:endParaRPr>
          </a:p>
        </p:txBody>
      </p:sp>
      <p:sp>
        <p:nvSpPr>
          <p:cNvPr id="451" name="Google Shape;451;p59"/>
          <p:cNvSpPr txBox="1"/>
          <p:nvPr/>
        </p:nvSpPr>
        <p:spPr>
          <a:xfrm rot="-348241">
            <a:off x="986841" y="3161023"/>
            <a:ext cx="2032117" cy="1108195"/>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What was interesting about this unit?</a:t>
            </a:r>
            <a:endParaRPr sz="2000" b="1">
              <a:solidFill>
                <a:schemeClr val="lt1"/>
              </a:solidFill>
              <a:latin typeface="Roboto"/>
              <a:ea typeface="Roboto"/>
              <a:cs typeface="Roboto"/>
              <a:sym typeface="Roboto"/>
            </a:endParaRPr>
          </a:p>
        </p:txBody>
      </p:sp>
      <p:sp>
        <p:nvSpPr>
          <p:cNvPr id="452" name="Google Shape;452;p59"/>
          <p:cNvSpPr txBox="1"/>
          <p:nvPr/>
        </p:nvSpPr>
        <p:spPr>
          <a:xfrm rot="-348036">
            <a:off x="5310526" y="3309371"/>
            <a:ext cx="2128298" cy="1108195"/>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latin typeface="Roboto"/>
                <a:ea typeface="Roboto"/>
                <a:cs typeface="Roboto"/>
                <a:sym typeface="Roboto"/>
              </a:rPr>
              <a:t>What questions remain about geoengineering?</a:t>
            </a:r>
            <a:endParaRPr sz="2000" b="1">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latin typeface="Roboto"/>
                <a:ea typeface="Roboto"/>
                <a:cs typeface="Roboto"/>
                <a:sym typeface="Roboto"/>
              </a:rPr>
              <a:t>All in a name?</a:t>
            </a:r>
            <a:endParaRPr>
              <a:latin typeface="Roboto"/>
              <a:ea typeface="Roboto"/>
              <a:cs typeface="Roboto"/>
              <a:sym typeface="Roboto"/>
            </a:endParaRPr>
          </a:p>
        </p:txBody>
      </p:sp>
      <p:sp>
        <p:nvSpPr>
          <p:cNvPr id="150" name="Google Shape;150;p30"/>
          <p:cNvSpPr txBox="1">
            <a:spLocks noGrp="1"/>
          </p:cNvSpPr>
          <p:nvPr>
            <p:ph type="body" idx="1"/>
          </p:nvPr>
        </p:nvSpPr>
        <p:spPr>
          <a:xfrm>
            <a:off x="855275" y="1353950"/>
            <a:ext cx="47130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t>‘Geoengineering’ and ‘climate intervention’ are terms used to refer to a range of approaches to intervening in the Earth’s climate system.  </a:t>
            </a:r>
            <a:endParaRPr/>
          </a:p>
          <a:p>
            <a:pPr marL="0" lvl="0" indent="0" algn="l" rtl="0">
              <a:spcBef>
                <a:spcPts val="600"/>
              </a:spcBef>
              <a:spcAft>
                <a:spcPts val="0"/>
              </a:spcAft>
              <a:buNone/>
            </a:pPr>
            <a:r>
              <a:rPr lang="en-GB" b="1">
                <a:latin typeface="Roboto"/>
                <a:ea typeface="Roboto"/>
                <a:cs typeface="Roboto"/>
                <a:sym typeface="Roboto"/>
              </a:rPr>
              <a:t>What connotations do you think these different terms have?  </a:t>
            </a:r>
            <a:endParaRPr/>
          </a:p>
          <a:p>
            <a:pPr marL="0" lvl="0" indent="0" algn="l" rtl="0">
              <a:spcBef>
                <a:spcPts val="600"/>
              </a:spcBef>
              <a:spcAft>
                <a:spcPts val="0"/>
              </a:spcAft>
              <a:buNone/>
            </a:pPr>
            <a:r>
              <a:rPr lang="en-GB" b="1">
                <a:latin typeface="Roboto"/>
                <a:ea typeface="Roboto"/>
                <a:cs typeface="Roboto"/>
                <a:sym typeface="Roboto"/>
              </a:rPr>
              <a:t>Why might it be difficult to talk about ‘geoengineering’?</a:t>
            </a:r>
            <a:endParaRPr b="1">
              <a:latin typeface="Roboto"/>
              <a:ea typeface="Roboto"/>
              <a:cs typeface="Roboto"/>
              <a:sym typeface="Roboto"/>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151" name="Google Shape;151;p30"/>
          <p:cNvPicPr preferRelativeResize="0"/>
          <p:nvPr/>
        </p:nvPicPr>
        <p:blipFill>
          <a:blip r:embed="rId3">
            <a:alphaModFix/>
          </a:blip>
          <a:stretch>
            <a:fillRect/>
          </a:stretch>
        </p:blipFill>
        <p:spPr>
          <a:xfrm rot="-5400000">
            <a:off x="3984151" y="385800"/>
            <a:ext cx="5621900" cy="471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29200" y="511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800">
                <a:latin typeface="Roboto"/>
                <a:ea typeface="Roboto"/>
                <a:cs typeface="Roboto"/>
                <a:sym typeface="Roboto"/>
              </a:rPr>
              <a:t>Geoengineering proposals</a:t>
            </a:r>
            <a:endParaRPr sz="3800">
              <a:latin typeface="Roboto"/>
              <a:ea typeface="Roboto"/>
              <a:cs typeface="Roboto"/>
              <a:sym typeface="Roboto"/>
            </a:endParaRPr>
          </a:p>
        </p:txBody>
      </p:sp>
      <p:sp>
        <p:nvSpPr>
          <p:cNvPr id="157" name="Google Shape;157;p31"/>
          <p:cNvSpPr txBox="1">
            <a:spLocks noGrp="1"/>
          </p:cNvSpPr>
          <p:nvPr>
            <p:ph type="body" idx="1"/>
          </p:nvPr>
        </p:nvSpPr>
        <p:spPr>
          <a:xfrm>
            <a:off x="329200" y="1573925"/>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Carbon geoengineering</a:t>
            </a:r>
            <a:endParaRPr b="1">
              <a:latin typeface="Roboto"/>
              <a:ea typeface="Roboto"/>
              <a:cs typeface="Roboto"/>
              <a:sym typeface="Roboto"/>
            </a:endParaRPr>
          </a:p>
          <a:p>
            <a:pPr marL="457200" lvl="0" indent="-330200" algn="l" rtl="0">
              <a:spcBef>
                <a:spcPts val="600"/>
              </a:spcBef>
              <a:spcAft>
                <a:spcPts val="0"/>
              </a:spcAft>
              <a:buSzPts val="1600"/>
              <a:buChar char="●"/>
            </a:pPr>
            <a:r>
              <a:rPr lang="en-GB" sz="1600"/>
              <a:t>These approaches focus on the removal of carbon dioxide using biological, chemical and physical methods. </a:t>
            </a:r>
            <a:endParaRPr sz="1600"/>
          </a:p>
          <a:p>
            <a:pPr marL="457200" lvl="0" indent="-330200" algn="l" rtl="0">
              <a:spcBef>
                <a:spcPts val="0"/>
              </a:spcBef>
              <a:spcAft>
                <a:spcPts val="0"/>
              </a:spcAft>
              <a:buSzPts val="1600"/>
              <a:buChar char="●"/>
            </a:pPr>
            <a:r>
              <a:rPr lang="en-GB" sz="1600"/>
              <a:t>Methods include planting forests on a large scale and changing the composition of oceans.</a:t>
            </a:r>
            <a:endParaRPr sz="1600"/>
          </a:p>
        </p:txBody>
      </p:sp>
      <p:sp>
        <p:nvSpPr>
          <p:cNvPr id="158" name="Google Shape;158;p31"/>
          <p:cNvSpPr txBox="1">
            <a:spLocks noGrp="1"/>
          </p:cNvSpPr>
          <p:nvPr>
            <p:ph type="body" idx="2"/>
          </p:nvPr>
        </p:nvSpPr>
        <p:spPr>
          <a:xfrm>
            <a:off x="4437000" y="1542875"/>
            <a:ext cx="38517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a:latin typeface="Roboto"/>
                <a:ea typeface="Roboto"/>
                <a:cs typeface="Roboto"/>
                <a:sym typeface="Roboto"/>
              </a:rPr>
              <a:t>Solar radiation management</a:t>
            </a:r>
            <a:r>
              <a:rPr lang="en-GB"/>
              <a:t> </a:t>
            </a:r>
            <a:endParaRPr/>
          </a:p>
          <a:p>
            <a:pPr marL="457200" lvl="0" indent="-355600" algn="l" rtl="0">
              <a:spcBef>
                <a:spcPts val="600"/>
              </a:spcBef>
              <a:spcAft>
                <a:spcPts val="0"/>
              </a:spcAft>
              <a:buSzPts val="2000"/>
              <a:buChar char="●"/>
            </a:pPr>
            <a:r>
              <a:rPr lang="en-GB" sz="1600"/>
              <a:t>These approaches reflect heat from the sun back into space without changing atmospheric concentrations of greenhouse gases. </a:t>
            </a:r>
            <a:endParaRPr sz="1600"/>
          </a:p>
          <a:p>
            <a:pPr marL="457200" lvl="0" indent="-330200" algn="l" rtl="0">
              <a:spcBef>
                <a:spcPts val="0"/>
              </a:spcBef>
              <a:spcAft>
                <a:spcPts val="0"/>
              </a:spcAft>
              <a:buSzPts val="1600"/>
              <a:buChar char="●"/>
            </a:pPr>
            <a:r>
              <a:rPr lang="en-GB" sz="1600"/>
              <a:t>Methods include installing reflectors and releasing aerosols into the atmosphere to scatter heat into space.</a:t>
            </a:r>
            <a:endParaRPr sz="1600"/>
          </a:p>
        </p:txBody>
      </p:sp>
      <p:pic>
        <p:nvPicPr>
          <p:cNvPr id="159" name="Google Shape;159;p31"/>
          <p:cNvPicPr preferRelativeResize="0"/>
          <p:nvPr/>
        </p:nvPicPr>
        <p:blipFill>
          <a:blip r:embed="rId3">
            <a:alphaModFix/>
          </a:blip>
          <a:stretch>
            <a:fillRect/>
          </a:stretch>
        </p:blipFill>
        <p:spPr>
          <a:xfrm>
            <a:off x="3198675" y="1353949"/>
            <a:ext cx="773175" cy="773175"/>
          </a:xfrm>
          <a:prstGeom prst="rect">
            <a:avLst/>
          </a:prstGeom>
          <a:noFill/>
          <a:ln>
            <a:noFill/>
          </a:ln>
        </p:spPr>
      </p:pic>
      <p:pic>
        <p:nvPicPr>
          <p:cNvPr id="160" name="Google Shape;160;p31"/>
          <p:cNvPicPr preferRelativeResize="0"/>
          <p:nvPr/>
        </p:nvPicPr>
        <p:blipFill>
          <a:blip r:embed="rId4">
            <a:alphaModFix/>
          </a:blip>
          <a:stretch>
            <a:fillRect/>
          </a:stretch>
        </p:blipFill>
        <p:spPr>
          <a:xfrm>
            <a:off x="7967848" y="1353950"/>
            <a:ext cx="718451" cy="718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Roboto"/>
                <a:ea typeface="Roboto"/>
                <a:cs typeface="Roboto"/>
                <a:sym typeface="Roboto"/>
              </a:rPr>
              <a:t>Fallacy spotting!</a:t>
            </a:r>
            <a:endParaRPr>
              <a:latin typeface="Roboto"/>
              <a:ea typeface="Roboto"/>
              <a:cs typeface="Roboto"/>
              <a:sym typeface="Roboto"/>
            </a:endParaRPr>
          </a:p>
        </p:txBody>
      </p:sp>
      <p:sp>
        <p:nvSpPr>
          <p:cNvPr id="166" name="Google Shape;166;p32"/>
          <p:cNvSpPr txBox="1"/>
          <p:nvPr/>
        </p:nvSpPr>
        <p:spPr>
          <a:xfrm>
            <a:off x="3461474" y="2964126"/>
            <a:ext cx="4370961" cy="1345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GB" sz="2400">
                <a:solidFill>
                  <a:srgbClr val="FFFFFF"/>
                </a:solidFill>
                <a:latin typeface="Roboto"/>
                <a:ea typeface="Roboto"/>
                <a:cs typeface="Roboto"/>
                <a:sym typeface="Roboto"/>
              </a:rPr>
              <a:t>Can you spot a bad argument?</a:t>
            </a:r>
            <a:endParaRPr sz="2400">
              <a:solidFill>
                <a:srgbClr val="FFFFFF"/>
              </a:solidFill>
              <a:latin typeface="Roboto"/>
              <a:ea typeface="Roboto"/>
              <a:cs typeface="Roboto"/>
              <a:sym typeface="Roboto"/>
            </a:endParaRPr>
          </a:p>
        </p:txBody>
      </p:sp>
      <p:sp>
        <p:nvSpPr>
          <p:cNvPr id="167" name="Google Shape;167;p32"/>
          <p:cNvSpPr txBox="1">
            <a:spLocks noGrp="1"/>
          </p:cNvSpPr>
          <p:nvPr>
            <p:ph type="title" idx="4294967295"/>
          </p:nvPr>
        </p:nvSpPr>
        <p:spPr>
          <a:xfrm>
            <a:off x="2989600" y="949325"/>
            <a:ext cx="3001200" cy="1042500"/>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GB" sz="3600">
                <a:solidFill>
                  <a:srgbClr val="FFFFFF"/>
                </a:solidFill>
                <a:latin typeface="Arial"/>
                <a:ea typeface="Arial"/>
                <a:cs typeface="Arial"/>
                <a:sym typeface="Arial"/>
              </a:rPr>
              <a:t>Engage</a:t>
            </a:r>
            <a:endParaRPr sz="360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224225" y="135975"/>
            <a:ext cx="8523300" cy="615000"/>
          </a:xfrm>
          <a:prstGeom prst="rect">
            <a:avLst/>
          </a:prstGeom>
          <a:solidFill>
            <a:srgbClr val="000000"/>
          </a:solidFill>
        </p:spPr>
        <p:txBody>
          <a:bodyPr spcFirstLastPara="1" wrap="square" lIns="0" tIns="0" rIns="0" bIns="0" anchor="b" anchorCtr="0">
            <a:noAutofit/>
          </a:bodyPr>
          <a:lstStyle/>
          <a:p>
            <a:pPr marL="0" lvl="0" indent="0" algn="l" rtl="0">
              <a:spcBef>
                <a:spcPts val="0"/>
              </a:spcBef>
              <a:spcAft>
                <a:spcPts val="0"/>
              </a:spcAft>
              <a:buNone/>
            </a:pPr>
            <a:r>
              <a:rPr lang="en-GB" sz="3800">
                <a:solidFill>
                  <a:srgbClr val="FFFFFF"/>
                </a:solidFill>
                <a:latin typeface="Roboto"/>
                <a:ea typeface="Roboto"/>
                <a:cs typeface="Roboto"/>
                <a:sym typeface="Roboto"/>
              </a:rPr>
              <a:t>Types of fallacy</a:t>
            </a:r>
            <a:endParaRPr sz="4311">
              <a:solidFill>
                <a:srgbClr val="FFFFFF"/>
              </a:solidFill>
              <a:latin typeface="Roboto"/>
              <a:ea typeface="Roboto"/>
              <a:cs typeface="Roboto"/>
              <a:sym typeface="Roboto"/>
            </a:endParaRPr>
          </a:p>
        </p:txBody>
      </p:sp>
      <p:sp>
        <p:nvSpPr>
          <p:cNvPr id="173" name="Google Shape;173;p33"/>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7</a:t>
            </a:fld>
            <a:endParaRPr/>
          </a:p>
        </p:txBody>
      </p:sp>
      <p:pic>
        <p:nvPicPr>
          <p:cNvPr id="174" name="Google Shape;174;p33"/>
          <p:cNvPicPr preferRelativeResize="0"/>
          <p:nvPr/>
        </p:nvPicPr>
        <p:blipFill>
          <a:blip r:embed="rId3">
            <a:alphaModFix/>
          </a:blip>
          <a:stretch>
            <a:fillRect/>
          </a:stretch>
        </p:blipFill>
        <p:spPr>
          <a:xfrm>
            <a:off x="582613" y="703200"/>
            <a:ext cx="7622914" cy="4287900"/>
          </a:xfrm>
          <a:prstGeom prst="rect">
            <a:avLst/>
          </a:prstGeom>
          <a:noFill/>
          <a:ln>
            <a:noFill/>
          </a:ln>
        </p:spPr>
      </p:pic>
      <p:sp>
        <p:nvSpPr>
          <p:cNvPr id="175" name="Google Shape;175;p33"/>
          <p:cNvSpPr txBox="1"/>
          <p:nvPr/>
        </p:nvSpPr>
        <p:spPr>
          <a:xfrm>
            <a:off x="1242825" y="2524050"/>
            <a:ext cx="198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Appeal to ignorance</a:t>
            </a:r>
            <a:endParaRPr b="1">
              <a:highlight>
                <a:schemeClr val="accent1"/>
              </a:highlight>
              <a:latin typeface="Roboto"/>
              <a:ea typeface="Roboto"/>
              <a:cs typeface="Roboto"/>
              <a:sym typeface="Roboto"/>
            </a:endParaRPr>
          </a:p>
        </p:txBody>
      </p:sp>
      <p:sp>
        <p:nvSpPr>
          <p:cNvPr id="176" name="Google Shape;176;p33"/>
          <p:cNvSpPr txBox="1"/>
          <p:nvPr/>
        </p:nvSpPr>
        <p:spPr>
          <a:xfrm>
            <a:off x="3651250" y="2571750"/>
            <a:ext cx="198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Appeal to authority</a:t>
            </a:r>
            <a:endParaRPr b="1">
              <a:highlight>
                <a:schemeClr val="accent1"/>
              </a:highlight>
              <a:latin typeface="Roboto"/>
              <a:ea typeface="Roboto"/>
              <a:cs typeface="Roboto"/>
              <a:sym typeface="Roboto"/>
            </a:endParaRPr>
          </a:p>
        </p:txBody>
      </p:sp>
      <p:sp>
        <p:nvSpPr>
          <p:cNvPr id="177" name="Google Shape;177;p33"/>
          <p:cNvSpPr txBox="1"/>
          <p:nvPr/>
        </p:nvSpPr>
        <p:spPr>
          <a:xfrm>
            <a:off x="5909500" y="2547038"/>
            <a:ext cx="198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Appeal to emotions</a:t>
            </a:r>
            <a:endParaRPr b="1">
              <a:highlight>
                <a:schemeClr val="accent1"/>
              </a:highlight>
              <a:latin typeface="Roboto"/>
              <a:ea typeface="Roboto"/>
              <a:cs typeface="Roboto"/>
              <a:sym typeface="Roboto"/>
            </a:endParaRPr>
          </a:p>
        </p:txBody>
      </p:sp>
      <p:sp>
        <p:nvSpPr>
          <p:cNvPr id="178" name="Google Shape;178;p33"/>
          <p:cNvSpPr txBox="1"/>
          <p:nvPr/>
        </p:nvSpPr>
        <p:spPr>
          <a:xfrm>
            <a:off x="1546225" y="4741250"/>
            <a:ext cx="198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Ad hominem</a:t>
            </a:r>
            <a:endParaRPr b="1">
              <a:highlight>
                <a:schemeClr val="accent1"/>
              </a:highlight>
              <a:latin typeface="Roboto"/>
              <a:ea typeface="Roboto"/>
              <a:cs typeface="Roboto"/>
              <a:sym typeface="Roboto"/>
            </a:endParaRPr>
          </a:p>
        </p:txBody>
      </p:sp>
      <p:sp>
        <p:nvSpPr>
          <p:cNvPr id="179" name="Google Shape;179;p33"/>
          <p:cNvSpPr txBox="1"/>
          <p:nvPr/>
        </p:nvSpPr>
        <p:spPr>
          <a:xfrm>
            <a:off x="3950650" y="4741250"/>
            <a:ext cx="15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Appeal to nature </a:t>
            </a:r>
            <a:endParaRPr b="1">
              <a:highlight>
                <a:schemeClr val="accent1"/>
              </a:highlight>
              <a:latin typeface="Roboto"/>
              <a:ea typeface="Roboto"/>
              <a:cs typeface="Roboto"/>
              <a:sym typeface="Roboto"/>
            </a:endParaRPr>
          </a:p>
        </p:txBody>
      </p:sp>
      <p:sp>
        <p:nvSpPr>
          <p:cNvPr id="180" name="Google Shape;180;p33"/>
          <p:cNvSpPr txBox="1"/>
          <p:nvPr/>
        </p:nvSpPr>
        <p:spPr>
          <a:xfrm>
            <a:off x="6176675" y="4743300"/>
            <a:ext cx="198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highlight>
                  <a:schemeClr val="accent1"/>
                </a:highlight>
                <a:latin typeface="Roboto"/>
                <a:ea typeface="Roboto"/>
                <a:cs typeface="Roboto"/>
                <a:sym typeface="Roboto"/>
              </a:rPr>
              <a:t>False dichotomy</a:t>
            </a:r>
            <a:endParaRPr b="1">
              <a:highlight>
                <a:schemeClr val="accent1"/>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855300" y="836000"/>
            <a:ext cx="7433400" cy="2801400"/>
          </a:xfrm>
          <a:prstGeom prst="rect">
            <a:avLst/>
          </a:prstGeom>
        </p:spPr>
        <p:txBody>
          <a:bodyPr spcFirstLastPara="1" wrap="square" lIns="0" tIns="0" rIns="0" bIns="0" anchor="b" anchorCtr="0">
            <a:spAutoFit/>
          </a:bodyPr>
          <a:lstStyle/>
          <a:p>
            <a:pPr marL="0" lvl="0" indent="0" algn="l" rtl="0">
              <a:lnSpc>
                <a:spcPct val="100000"/>
              </a:lnSpc>
              <a:spcBef>
                <a:spcPts val="0"/>
              </a:spcBef>
              <a:spcAft>
                <a:spcPts val="0"/>
              </a:spcAft>
              <a:buNone/>
            </a:pPr>
            <a:r>
              <a:rPr lang="en-GB" sz="3800" b="0">
                <a:solidFill>
                  <a:srgbClr val="FFFFFF"/>
                </a:solidFill>
                <a:latin typeface="Arial"/>
                <a:ea typeface="Arial"/>
                <a:cs typeface="Arial"/>
                <a:sym typeface="Arial"/>
              </a:rPr>
              <a:t>T</a:t>
            </a:r>
            <a:r>
              <a:rPr lang="en-GB" sz="3800">
                <a:solidFill>
                  <a:srgbClr val="FFFFFF"/>
                </a:solidFill>
                <a:latin typeface="Arial"/>
                <a:ea typeface="Arial"/>
                <a:cs typeface="Arial"/>
                <a:sym typeface="Arial"/>
              </a:rPr>
              <a:t>ypes of </a:t>
            </a:r>
            <a:r>
              <a:rPr lang="en-GB" sz="3800" b="0">
                <a:solidFill>
                  <a:srgbClr val="FFFFFF"/>
                </a:solidFill>
                <a:latin typeface="Arial"/>
                <a:ea typeface="Arial"/>
                <a:cs typeface="Arial"/>
                <a:sym typeface="Arial"/>
              </a:rPr>
              <a:t>fallacy</a:t>
            </a:r>
            <a:endParaRPr sz="4311" b="0">
              <a:solidFill>
                <a:srgbClr val="FFFFFF"/>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accent3"/>
                </a:solidFill>
                <a:latin typeface="Arial"/>
                <a:ea typeface="Arial"/>
                <a:cs typeface="Arial"/>
                <a:sym typeface="Arial"/>
              </a:rPr>
              <a:t>We don’t have evidence that geoengineering is safe so it should not be considered as a response to climate change as it is harmful.</a:t>
            </a:r>
            <a:endParaRPr>
              <a:solidFill>
                <a:schemeClr val="accent3"/>
              </a:solidFill>
              <a:latin typeface="Arial"/>
              <a:ea typeface="Arial"/>
              <a:cs typeface="Arial"/>
              <a:sym typeface="Arial"/>
            </a:endParaRPr>
          </a:p>
        </p:txBody>
      </p:sp>
      <p:sp>
        <p:nvSpPr>
          <p:cNvPr id="186" name="Google Shape;186;p34"/>
          <p:cNvSpPr txBox="1"/>
          <p:nvPr/>
        </p:nvSpPr>
        <p:spPr>
          <a:xfrm>
            <a:off x="698075" y="341350"/>
            <a:ext cx="7191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0" b="1">
                <a:solidFill>
                  <a:schemeClr val="accent3"/>
                </a:solidFill>
                <a:highlight>
                  <a:schemeClr val="dk1"/>
                </a:highlight>
                <a:latin typeface="Roboto"/>
                <a:ea typeface="Roboto"/>
                <a:cs typeface="Roboto"/>
                <a:sym typeface="Roboto"/>
              </a:rPr>
              <a:t>Spot the fallacy!</a:t>
            </a:r>
            <a:endParaRPr sz="5000" b="1">
              <a:solidFill>
                <a:schemeClr val="accent3"/>
              </a:solidFill>
              <a:highlight>
                <a:schemeClr val="dk1"/>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ctrTitle" idx="4294967295"/>
          </p:nvPr>
        </p:nvSpPr>
        <p:spPr>
          <a:xfrm>
            <a:off x="685800" y="2099622"/>
            <a:ext cx="7772400" cy="64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accent3"/>
                </a:solidFill>
                <a:latin typeface="Arial"/>
                <a:ea typeface="Arial"/>
                <a:cs typeface="Arial"/>
                <a:sym typeface="Arial"/>
              </a:rPr>
              <a:t>Appeal to ignorance</a:t>
            </a:r>
            <a:endParaRPr>
              <a:solidFill>
                <a:schemeClr val="accent3"/>
              </a:solidFill>
              <a:latin typeface="Arial"/>
              <a:ea typeface="Arial"/>
              <a:cs typeface="Arial"/>
              <a:sym typeface="Arial"/>
            </a:endParaRPr>
          </a:p>
        </p:txBody>
      </p:sp>
      <p:sp>
        <p:nvSpPr>
          <p:cNvPr id="192" name="Google Shape;192;p35"/>
          <p:cNvSpPr txBox="1">
            <a:spLocks noGrp="1"/>
          </p:cNvSpPr>
          <p:nvPr>
            <p:ph type="subTitle" idx="4294967295"/>
          </p:nvPr>
        </p:nvSpPr>
        <p:spPr>
          <a:xfrm>
            <a:off x="685800" y="2840047"/>
            <a:ext cx="7772400" cy="1279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i="1">
                <a:latin typeface="Arial"/>
                <a:ea typeface="Arial"/>
                <a:cs typeface="Arial"/>
                <a:sym typeface="Arial"/>
              </a:rPr>
              <a:t>This makes a claim that geoengineering is harmful based on absence of evidence for safety.</a:t>
            </a:r>
            <a:endParaRPr i="1">
              <a:latin typeface="Arial"/>
              <a:ea typeface="Arial"/>
              <a:cs typeface="Arial"/>
              <a:sym typeface="Arial"/>
            </a:endParaRPr>
          </a:p>
          <a:p>
            <a:pPr marL="0" lvl="0" indent="0" algn="l" rtl="0">
              <a:spcBef>
                <a:spcPts val="600"/>
              </a:spcBef>
              <a:spcAft>
                <a:spcPts val="0"/>
              </a:spcAft>
              <a:buNone/>
            </a:pP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ola template">
  <a:themeElements>
    <a:clrScheme name="Custom 347">
      <a:dk1>
        <a:srgbClr val="061A22"/>
      </a:dk1>
      <a:lt1>
        <a:srgbClr val="FFFFFF"/>
      </a:lt1>
      <a:dk2>
        <a:srgbClr val="808D8B"/>
      </a:dk2>
      <a:lt2>
        <a:srgbClr val="E7EDEB"/>
      </a:lt2>
      <a:accent1>
        <a:srgbClr val="CCFF67"/>
      </a:accent1>
      <a:accent2>
        <a:srgbClr val="6DD84D"/>
      </a:accent2>
      <a:accent3>
        <a:srgbClr val="17B342"/>
      </a:accent3>
      <a:accent4>
        <a:srgbClr val="009E9A"/>
      </a:accent4>
      <a:accent5>
        <a:srgbClr val="075E68"/>
      </a:accent5>
      <a:accent6>
        <a:srgbClr val="E4FDC4"/>
      </a:accent6>
      <a:hlink>
        <a:srgbClr val="0080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3803</Words>
  <Application>Microsoft Office PowerPoint</Application>
  <PresentationFormat>On-screen Show (16:9)</PresentationFormat>
  <Paragraphs>314</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Oswald</vt:lpstr>
      <vt:lpstr>Playfair Display</vt:lpstr>
      <vt:lpstr>Roboto Slab</vt:lpstr>
      <vt:lpstr>Montserrat</vt:lpstr>
      <vt:lpstr>Roboto</vt:lpstr>
      <vt:lpstr>Roboto Light</vt:lpstr>
      <vt:lpstr>Arial</vt:lpstr>
      <vt:lpstr>Calibri</vt:lpstr>
      <vt:lpstr>Simple Light</vt:lpstr>
      <vt:lpstr>Minola template</vt:lpstr>
      <vt:lpstr>Aims</vt:lpstr>
      <vt:lpstr>Introduction  Geoengineering: a climate of uncertainty?</vt:lpstr>
      <vt:lpstr>Context: responding to climate change</vt:lpstr>
      <vt:lpstr>All in a name?</vt:lpstr>
      <vt:lpstr>Geoengineering proposals</vt:lpstr>
      <vt:lpstr>Fallacy spotting!</vt:lpstr>
      <vt:lpstr>Types of fallacy</vt:lpstr>
      <vt:lpstr>Types of fallacy  We don’t have evidence that geoengineering is safe so it should not be considered as a response to climate change as it is harmful.</vt:lpstr>
      <vt:lpstr>Appeal to ignorance</vt:lpstr>
      <vt:lpstr>Types of fallacy  Solar geoengineering introduces aerosols into the atmosphere to cool the planet, just like a volcano, so it is a good thing to do.</vt:lpstr>
      <vt:lpstr>Appeal to nature/false analogy</vt:lpstr>
      <vt:lpstr>Types of fallacy  To prevent climate change-related catastrophe, geoengineering must be applied now.</vt:lpstr>
      <vt:lpstr>False dichotomy</vt:lpstr>
      <vt:lpstr>Types of fallacy  A billionaire scientist is funding geoengineering research so it must be safe and effective.</vt:lpstr>
      <vt:lpstr>Appeal to authority</vt:lpstr>
      <vt:lpstr>Making better arguments</vt:lpstr>
      <vt:lpstr>Geoengineering</vt:lpstr>
      <vt:lpstr>What to look out for...</vt:lpstr>
      <vt:lpstr>Find out more:</vt:lpstr>
      <vt:lpstr>Homework task</vt:lpstr>
      <vt:lpstr>Geoengineering</vt:lpstr>
      <vt:lpstr>Questions created</vt:lpstr>
      <vt:lpstr>PowerPoint Presentation</vt:lpstr>
      <vt:lpstr>Our question for discussion:</vt:lpstr>
      <vt:lpstr>Reflecting on the discussion</vt:lpstr>
      <vt:lpstr>Geoengineering:  a thought experiment</vt:lpstr>
      <vt:lpstr>PowerPoint Presentation</vt:lpstr>
      <vt:lpstr>The veil of ignorance: applied</vt:lpstr>
      <vt:lpstr>Deciding on fair policies for responding to the climate crisis</vt:lpstr>
      <vt:lpstr>Examining the consequences</vt:lpstr>
      <vt:lpstr>Geoengineering</vt:lpstr>
      <vt:lpstr>The Oxford Principles</vt:lpstr>
      <vt:lpstr>Final 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dc:title>
  <cp:lastModifiedBy>Peter Fairhurst</cp:lastModifiedBy>
  <cp:revision>5</cp:revision>
  <dcterms:modified xsi:type="dcterms:W3CDTF">2022-12-09T13:35:46Z</dcterms:modified>
</cp:coreProperties>
</file>