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0.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26.xml" ContentType="application/vnd.openxmlformats-officedocument.presentationml.slide+xml"/>
  <Override PartName="/ppt/slides/slide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notesSlides/notesSlide23.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16.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7.xml" ContentType="application/vnd.openxmlformats-officedocument.presentationml.notesSlide+xml"/>
  <Override PartName="/ppt/notesSlides/notesSlide19.xml" ContentType="application/vnd.openxmlformats-officedocument.presentationml.notesSlide+xml"/>
  <Override PartName="/ppt/notesSlides/notesSlide28.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Masters/slideMaster1.xml" ContentType="application/vnd.openxmlformats-officedocument.presentationml.slideMaster+xml"/>
  <Override PartName="/ppt/notesSlides/notesSlide29.xml" ContentType="application/vnd.openxmlformats-officedocument.presentationml.notesSlide+xml"/>
  <Override PartName="/ppt/notesSlides/notesSlide15.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8.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69" r:id="rId2"/>
    <p:sldId id="256" r:id="rId3"/>
    <p:sldId id="275" r:id="rId4"/>
    <p:sldId id="258" r:id="rId5"/>
    <p:sldId id="259" r:id="rId6"/>
    <p:sldId id="273" r:id="rId7"/>
    <p:sldId id="279" r:id="rId8"/>
    <p:sldId id="257" r:id="rId9"/>
    <p:sldId id="276" r:id="rId10"/>
    <p:sldId id="277" r:id="rId11"/>
    <p:sldId id="278" r:id="rId12"/>
    <p:sldId id="263" r:id="rId13"/>
    <p:sldId id="262" r:id="rId14"/>
    <p:sldId id="264" r:id="rId15"/>
    <p:sldId id="265" r:id="rId16"/>
    <p:sldId id="266" r:id="rId17"/>
    <p:sldId id="267" r:id="rId18"/>
    <p:sldId id="283" r:id="rId19"/>
    <p:sldId id="274" r:id="rId20"/>
    <p:sldId id="293" r:id="rId21"/>
    <p:sldId id="292" r:id="rId22"/>
    <p:sldId id="291" r:id="rId23"/>
    <p:sldId id="295" r:id="rId24"/>
    <p:sldId id="280" r:id="rId25"/>
    <p:sldId id="289" r:id="rId26"/>
    <p:sldId id="286" r:id="rId27"/>
    <p:sldId id="288" r:id="rId28"/>
    <p:sldId id="290" r:id="rId29"/>
    <p:sldId id="28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5188"/>
    <a:srgbClr val="2BB8C9"/>
    <a:srgbClr val="D35241"/>
    <a:srgbClr val="EF9A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099" autoAdjust="0"/>
    <p:restoredTop sz="57938" autoAdjust="0"/>
  </p:normalViewPr>
  <p:slideViewPr>
    <p:cSldViewPr>
      <p:cViewPr>
        <p:scale>
          <a:sx n="100" d="100"/>
          <a:sy n="100" d="100"/>
        </p:scale>
        <p:origin x="-89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051471-649D-42C6-8F1C-40BCBC4C072C}" type="datetimeFigureOut">
              <a:rPr lang="en-GB" smtClean="0"/>
              <a:t>01/06/2018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6736DF-49D8-40D5-80C7-9FF4CABD4A2E}" type="slidenum">
              <a:rPr lang="en-GB" smtClean="0"/>
              <a:t>‹#›</a:t>
            </a:fld>
            <a:endParaRPr lang="en-GB"/>
          </a:p>
        </p:txBody>
      </p:sp>
    </p:spTree>
    <p:extLst>
      <p:ext uri="{BB962C8B-B14F-4D97-AF65-F5344CB8AC3E}">
        <p14:creationId xmlns:p14="http://schemas.microsoft.com/office/powerpoint/2010/main" val="322806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 students watch National Geographic</a:t>
            </a:r>
            <a:r>
              <a:rPr lang="en-GB" baseline="0" dirty="0" smtClean="0"/>
              <a:t> video on Volcano Lava (1min 11secs) either by clicking on picture or going to </a:t>
            </a:r>
            <a:r>
              <a:rPr lang="en-GB" dirty="0" smtClean="0"/>
              <a:t>https://www.youtube.com/watch?v=xExdEXOaA9A </a:t>
            </a:r>
          </a:p>
          <a:p>
            <a:endParaRPr lang="en-GB" dirty="0" smtClean="0"/>
          </a:p>
          <a:p>
            <a:r>
              <a:rPr lang="en-GB" dirty="0" smtClean="0"/>
              <a:t>Ask</a:t>
            </a:r>
            <a:r>
              <a:rPr lang="en-GB" baseline="0" dirty="0" smtClean="0"/>
              <a:t> them some exploratory questions without giving them any answers e.g.</a:t>
            </a:r>
            <a:endParaRPr lang="en-GB" dirty="0" smtClean="0"/>
          </a:p>
          <a:p>
            <a:endParaRPr lang="en-GB" dirty="0" smtClean="0"/>
          </a:p>
          <a:p>
            <a:r>
              <a:rPr lang="en-GB" b="1" dirty="0" smtClean="0"/>
              <a:t>What</a:t>
            </a:r>
            <a:r>
              <a:rPr lang="en-GB" b="1" baseline="0" dirty="0" smtClean="0"/>
              <a:t> was happening in the video?</a:t>
            </a:r>
          </a:p>
          <a:p>
            <a:r>
              <a:rPr lang="en-GB" b="1" baseline="0" dirty="0" smtClean="0"/>
              <a:t>What was all of that red stuff? </a:t>
            </a:r>
          </a:p>
          <a:p>
            <a:r>
              <a:rPr lang="en-GB" b="1" baseline="0" dirty="0" smtClean="0"/>
              <a:t>Was is solid or liquid? </a:t>
            </a:r>
          </a:p>
          <a:p>
            <a:r>
              <a:rPr lang="en-GB" b="1" baseline="0" dirty="0" smtClean="0"/>
              <a:t>What temperature do you think it might have been? </a:t>
            </a:r>
          </a:p>
          <a:p>
            <a:r>
              <a:rPr lang="en-GB" b="1" baseline="0" dirty="0" smtClean="0"/>
              <a:t>Where was it coming from?</a:t>
            </a:r>
          </a:p>
          <a:p>
            <a:r>
              <a:rPr lang="en-GB" b="1" baseline="0" dirty="0" smtClean="0"/>
              <a:t>What will happen to the red material?</a:t>
            </a:r>
          </a:p>
          <a:p>
            <a:r>
              <a:rPr lang="en-GB" b="1" baseline="0" dirty="0" smtClean="0"/>
              <a:t>Why do you think it was red/orangey in colour? </a:t>
            </a:r>
          </a:p>
          <a:p>
            <a:r>
              <a:rPr lang="en-GB" b="1" baseline="0" dirty="0" smtClean="0"/>
              <a:t>Why do you think it sometimes exploded and sometimes flowed along the ground?</a:t>
            </a:r>
          </a:p>
          <a:p>
            <a:endParaRPr lang="en-GB" b="1" baseline="0" dirty="0" smtClean="0"/>
          </a:p>
          <a:p>
            <a:endParaRPr lang="en-GB" b="1" baseline="0"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1</a:t>
            </a:fld>
            <a:endParaRPr lang="en-GB"/>
          </a:p>
        </p:txBody>
      </p:sp>
    </p:spTree>
    <p:extLst>
      <p:ext uri="{BB962C8B-B14F-4D97-AF65-F5344CB8AC3E}">
        <p14:creationId xmlns:p14="http://schemas.microsoft.com/office/powerpoint/2010/main" val="2278347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Q: What do you notice about the plate boundaries on the map? </a:t>
            </a:r>
            <a:r>
              <a:rPr lang="en-US" b="0" baseline="0" dirty="0" smtClean="0"/>
              <a:t>A: Most </a:t>
            </a:r>
            <a:r>
              <a:rPr lang="en-US" baseline="0" dirty="0" smtClean="0"/>
              <a:t>of the volcanoes on Earth are located near the plate boundaries</a:t>
            </a:r>
          </a:p>
          <a:p>
            <a:endParaRPr lang="en-US" baseline="0" dirty="0" smtClean="0"/>
          </a:p>
          <a:p>
            <a:r>
              <a:rPr lang="en-US" baseline="0" dirty="0" smtClean="0"/>
              <a:t>In fact over 75% of active volcanoes on Earth are found around the edge of the Pacific plate in a region known as the Pacific Ring of Fire</a:t>
            </a:r>
          </a:p>
          <a:p>
            <a:endParaRPr lang="en-US" baseline="0" dirty="0" smtClean="0"/>
          </a:p>
          <a:p>
            <a:r>
              <a:rPr lang="en-US" baseline="0" dirty="0" smtClean="0"/>
              <a:t>Click next slide to highlight Pacific Ring of Fire</a:t>
            </a:r>
          </a:p>
          <a:p>
            <a:endParaRPr lang="en-US" baseline="0"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10</a:t>
            </a:fld>
            <a:endParaRPr lang="en-GB"/>
          </a:p>
        </p:txBody>
      </p:sp>
    </p:spTree>
    <p:extLst>
      <p:ext uri="{BB962C8B-B14F-4D97-AF65-F5344CB8AC3E}">
        <p14:creationId xmlns:p14="http://schemas.microsoft.com/office/powerpoint/2010/main" val="2228300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Pacific Ring of Fire shows the region around the Pacific plate where most of the volcanoes on Earth are found</a:t>
            </a:r>
          </a:p>
          <a:p>
            <a:endParaRPr lang="en-GB" baseline="0" dirty="0" smtClean="0"/>
          </a:p>
          <a:p>
            <a:r>
              <a:rPr lang="en-GB" baseline="0" dirty="0" smtClean="0"/>
              <a:t>Note : The map is the same but has been shifted to show the whole of the Pacific Ocean</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Q: Are all of the volcanoes close to plate boundaries? </a:t>
            </a:r>
            <a:r>
              <a:rPr lang="en-US" b="0" baseline="0" dirty="0" smtClean="0"/>
              <a:t>A: no </a:t>
            </a:r>
            <a:r>
              <a:rPr lang="en-US" b="1" baseline="0" dirty="0" smtClean="0"/>
              <a:t>- </a:t>
            </a:r>
            <a:r>
              <a:rPr lang="en-US" baseline="0" dirty="0" smtClean="0"/>
              <a:t>point out Hawaiian islands in middle of Pacific plate</a:t>
            </a:r>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11</a:t>
            </a:fld>
            <a:endParaRPr lang="en-GB"/>
          </a:p>
        </p:txBody>
      </p:sp>
    </p:spTree>
    <p:extLst>
      <p:ext uri="{BB962C8B-B14F-4D97-AF65-F5344CB8AC3E}">
        <p14:creationId xmlns:p14="http://schemas.microsoft.com/office/powerpoint/2010/main" val="3267994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There are 3 ways in which we can get volcanoes on Earth: places where plates are moving away from each other, places where plates are moving towards each other and places where the mantle is extremely hot.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When two plates are moving away from each other this is called a constructive plate boundary.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When these plates pull apart the mantle below melts and forms pockets of hot liquid magma. This magma, which is lighter than he surrounding rock, rises up to fill in the gap and erupts on the sea floor as underwater volcanoes.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Mid Atlantic Ridge is an example of a constructive plate boundary on Earth, it is actually a huge chain of under water volcanoes. Iceland which is located on the Mid Atlantic ridge has around 30 active volcanoes an more than 100 extinct volcanoes.</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B6736DF-49D8-40D5-80C7-9FF4CABD4A2E}" type="slidenum">
              <a:rPr lang="en-GB" smtClean="0"/>
              <a:t>12</a:t>
            </a:fld>
            <a:endParaRPr lang="en-GB"/>
          </a:p>
        </p:txBody>
      </p:sp>
    </p:spTree>
    <p:extLst>
      <p:ext uri="{BB962C8B-B14F-4D97-AF65-F5344CB8AC3E}">
        <p14:creationId xmlns:p14="http://schemas.microsoft.com/office/powerpoint/2010/main" val="3350995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When an oceanic plate is moving towards a continental plate (or two oceanic plates are moving towards each other) a subduction zone forms. This is a place where the cold, old, oceanic plate is pulled down into the Earth’s mantle where it melts to form magma (molten rock).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magma then rises and erupts explosively on land as lava and forms volcanoes.  The Andes mountain chain in South America is formed from a chain of volcanoes above a subduction zone.  As well as having lots of volcanic activity, earthquakes are also very common at subduction zones, generated by the two plates grinding against each other.</a:t>
            </a:r>
            <a:endParaRPr lang="en-GB" b="0" dirty="0"/>
          </a:p>
        </p:txBody>
      </p:sp>
      <p:sp>
        <p:nvSpPr>
          <p:cNvPr id="4" name="Slide Number Placeholder 3"/>
          <p:cNvSpPr>
            <a:spLocks noGrp="1"/>
          </p:cNvSpPr>
          <p:nvPr>
            <p:ph type="sldNum" sz="quarter" idx="10"/>
          </p:nvPr>
        </p:nvSpPr>
        <p:spPr/>
        <p:txBody>
          <a:bodyPr/>
          <a:lstStyle/>
          <a:p>
            <a:fld id="{BB6736DF-49D8-40D5-80C7-9FF4CABD4A2E}" type="slidenum">
              <a:rPr lang="en-GB" smtClean="0"/>
              <a:t>13</a:t>
            </a:fld>
            <a:endParaRPr lang="en-GB"/>
          </a:p>
        </p:txBody>
      </p:sp>
    </p:spTree>
    <p:extLst>
      <p:ext uri="{BB962C8B-B14F-4D97-AF65-F5344CB8AC3E}">
        <p14:creationId xmlns:p14="http://schemas.microsoft.com/office/powerpoint/2010/main" val="305947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Most volcanic activity occurs at plate boundaries, however sometimes volcanoes can form in the middle of plates far away from any plate boundary.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These volcanoes for example those which make up the Hawaiian islands likely form due to</a:t>
            </a:r>
            <a:r>
              <a:rPr lang="en-US" sz="1200" b="1" i="0" u="none" strike="noStrike" kern="1200" baseline="0" dirty="0" smtClean="0">
                <a:solidFill>
                  <a:schemeClr val="tx1"/>
                </a:solidFill>
                <a:latin typeface="+mn-lt"/>
                <a:ea typeface="+mn-ea"/>
                <a:cs typeface="+mn-cs"/>
              </a:rPr>
              <a:t> ‘hot spots’,</a:t>
            </a:r>
            <a:r>
              <a:rPr lang="en-US" sz="1200" b="0" i="0" u="none" strike="noStrike" kern="1200" baseline="0" dirty="0" smtClean="0">
                <a:solidFill>
                  <a:schemeClr val="tx1"/>
                </a:solidFill>
                <a:latin typeface="+mn-lt"/>
                <a:ea typeface="+mn-ea"/>
                <a:cs typeface="+mn-cs"/>
              </a:rPr>
              <a:t>  areas of super-heated rocks in the Earth’s mantle, which cause magma to rise and erupt as lava on the ocean floor, creating underwater</a:t>
            </a:r>
            <a:r>
              <a:rPr lang="en-US" sz="1200" b="1" i="0" u="none" strike="noStrike" kern="1200" baseline="0" dirty="0" smtClean="0">
                <a:solidFill>
                  <a:schemeClr val="tx1"/>
                </a:solidFill>
                <a:latin typeface="+mn-lt"/>
                <a:ea typeface="+mn-ea"/>
                <a:cs typeface="+mn-cs"/>
              </a:rPr>
              <a:t> volcanoes</a:t>
            </a:r>
            <a:r>
              <a:rPr lang="en-US" sz="1200" b="0" i="0" u="none" strike="noStrike" kern="1200" baseline="0" dirty="0" smtClean="0">
                <a:solidFill>
                  <a:schemeClr val="tx1"/>
                </a:solidFill>
                <a:latin typeface="+mn-lt"/>
                <a:ea typeface="+mn-ea"/>
                <a:cs typeface="+mn-cs"/>
              </a:rPr>
              <a:t>. Eventual when enough lava has erupted these volcanoes breach the surface and become volcanic islands.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Over millions of years, plates move like conveyor belts above the stationary mantle hot spots creating chains of volcanic islands like the Hawaiian Islands in the Pacific ocean.</a:t>
            </a:r>
          </a:p>
          <a:p>
            <a:endParaRPr lang="en-US" sz="1200" b="0" i="0" u="none" strike="noStrike" kern="1200" baseline="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14</a:t>
            </a:fld>
            <a:endParaRPr lang="en-GB"/>
          </a:p>
        </p:txBody>
      </p:sp>
    </p:spTree>
    <p:extLst>
      <p:ext uri="{BB962C8B-B14F-4D97-AF65-F5344CB8AC3E}">
        <p14:creationId xmlns:p14="http://schemas.microsoft.com/office/powerpoint/2010/main" val="2199646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Shield volcanoes form from gentle (effusive) eruptions of runny lava. Because it’s so runny, this lava can travel a long way before it solidifies into rock and creates wide, sloping volcanoes in the shape of a shield. </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Kilauea and Mauna Loa on the Big Island of Hawaii are good examples of shield volcanoes as well</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r>
              <a:rPr lang="en-GB" baseline="0" dirty="0" smtClean="0"/>
              <a:t>Mars also has shield volcanoes – including Olympus Mons the biggest volcano in the whole solar system!</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15</a:t>
            </a:fld>
            <a:endParaRPr lang="en-GB"/>
          </a:p>
        </p:txBody>
      </p:sp>
    </p:spTree>
    <p:extLst>
      <p:ext uri="{BB962C8B-B14F-4D97-AF65-F5344CB8AC3E}">
        <p14:creationId xmlns:p14="http://schemas.microsoft.com/office/powerpoint/2010/main" val="2800634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16</a:t>
            </a:fld>
            <a:endParaRPr lang="en-GB"/>
          </a:p>
        </p:txBody>
      </p:sp>
    </p:spTree>
    <p:extLst>
      <p:ext uri="{BB962C8B-B14F-4D97-AF65-F5344CB8AC3E}">
        <p14:creationId xmlns:p14="http://schemas.microsoft.com/office/powerpoint/2010/main" val="3265384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Volcanic eruptions</a:t>
            </a:r>
            <a:r>
              <a:rPr lang="en-US" baseline="0" dirty="0" smtClean="0"/>
              <a:t> are a </a:t>
            </a:r>
            <a:r>
              <a:rPr lang="en-US" dirty="0" smtClean="0"/>
              <a:t>natural hazard</a:t>
            </a:r>
            <a:r>
              <a:rPr lang="en-US" baseline="0" dirty="0" smtClean="0"/>
              <a:t>s. This means that they are natural events that might harm people and the environment.</a:t>
            </a:r>
          </a:p>
          <a:p>
            <a:pPr marL="0" indent="0">
              <a:buNone/>
            </a:pPr>
            <a:endParaRPr lang="en-US" baseline="0" dirty="0" smtClean="0"/>
          </a:p>
          <a:p>
            <a:pPr marL="0" indent="0">
              <a:buNone/>
            </a:pPr>
            <a:r>
              <a:rPr lang="en-US" b="1" baseline="0" dirty="0" smtClean="0"/>
              <a:t>Q: What might happen to the people who live near a volcano when it erupts?</a:t>
            </a:r>
          </a:p>
          <a:p>
            <a:pPr marL="0" indent="0">
              <a:buNone/>
            </a:pPr>
            <a:endParaRPr lang="en-US" baseline="0" dirty="0" smtClean="0"/>
          </a:p>
          <a:p>
            <a:pPr marL="0" indent="0">
              <a:buNone/>
            </a:pPr>
            <a:r>
              <a:rPr lang="en-US" baseline="0" dirty="0" smtClean="0"/>
              <a:t>There are many ways in which volcanoes can be dangerous:</a:t>
            </a:r>
          </a:p>
          <a:p>
            <a:pPr marL="0" indent="0">
              <a:buNone/>
            </a:pPr>
            <a:endParaRPr lang="en-US" baseline="0" dirty="0" smtClean="0"/>
          </a:p>
          <a:p>
            <a:pPr marL="171450" indent="-171450">
              <a:buFont typeface="Arial" panose="020B0604020202020204" pitchFamily="34" charset="0"/>
              <a:buChar char="•"/>
            </a:pPr>
            <a:r>
              <a:rPr lang="en-US" b="1" baseline="0" dirty="0" smtClean="0"/>
              <a:t>Lava flows </a:t>
            </a:r>
            <a:r>
              <a:rPr lang="en-US" baseline="0" dirty="0" smtClean="0"/>
              <a:t>are not usually dangerous to people because they move quite slowly which means that people can usually get out of the lava flows path. However lava flows can burn down and cover any buildings that happen to be in their path.</a:t>
            </a:r>
          </a:p>
          <a:p>
            <a:pPr marL="171450" indent="-171450">
              <a:buFont typeface="Arial" panose="020B0604020202020204" pitchFamily="34" charset="0"/>
              <a:buChar char="•"/>
            </a:pPr>
            <a:r>
              <a:rPr lang="en-US" baseline="0" dirty="0" smtClean="0"/>
              <a:t>In cold countries such as Iceland volcanoes often have ice caps and glaciers. The heat from erupted lava can melt the snow and ice in these ice caps and cause floods.</a:t>
            </a:r>
          </a:p>
          <a:p>
            <a:pPr marL="0" indent="0">
              <a:buFont typeface="Arial" panose="020B0604020202020204" pitchFamily="34" charset="0"/>
              <a:buNone/>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Volcanic ash </a:t>
            </a:r>
            <a:r>
              <a:rPr lang="en-US" b="0" baseline="0" dirty="0" smtClean="0"/>
              <a:t>is the most common volcanic hazard. Volcanic ash is made from tiny fragments of rock and glass it </a:t>
            </a:r>
            <a:r>
              <a:rPr lang="en-US" b="0" baseline="0" dirty="0" smtClean="0">
                <a:latin typeface="Arial"/>
                <a:cs typeface="Arial"/>
              </a:rPr>
              <a:t>can </a:t>
            </a:r>
            <a:r>
              <a:rPr lang="en-US" b="0" baseline="0" dirty="0" smtClean="0"/>
              <a:t>get inside </a:t>
            </a:r>
            <a:r>
              <a:rPr lang="en-GB" b="0" baseline="0" noProof="0" dirty="0" smtClean="0"/>
              <a:t>aeroplane</a:t>
            </a:r>
            <a:r>
              <a:rPr lang="en-US" b="0" baseline="0" dirty="0" smtClean="0"/>
              <a:t> engines and clog them up causing the engines to fail, it can also poison water supplies and farmland and cause breathing problems in humans and other animals. </a:t>
            </a:r>
          </a:p>
          <a:p>
            <a:pPr marL="171450" indent="-171450">
              <a:buFont typeface="Arial" panose="020B0604020202020204" pitchFamily="34" charset="0"/>
              <a:buChar char="•"/>
            </a:pPr>
            <a:r>
              <a:rPr lang="en-US" b="0" baseline="0" dirty="0" smtClean="0"/>
              <a:t> Large ash clouds can block out the sun and can sometimes travel so far that it effects weather all over the Earth, when Mount Pinatubo erupted in 1991 ash lowered the Earth’s temperature by 0.5</a:t>
            </a:r>
            <a:r>
              <a:rPr lang="en-US" b="0" baseline="0" dirty="0" smtClean="0">
                <a:latin typeface="Arial"/>
                <a:cs typeface="Arial"/>
              </a:rPr>
              <a:t>°C for a whole year! </a:t>
            </a:r>
          </a:p>
          <a:p>
            <a:pPr marL="171450" indent="-171450">
              <a:buFont typeface="Arial" panose="020B0604020202020204" pitchFamily="34" charset="0"/>
              <a:buChar char="•"/>
            </a:pPr>
            <a:endParaRPr lang="en-US" b="0" baseline="0" dirty="0" smtClean="0">
              <a:latin typeface="Arial"/>
              <a:cs typeface="Aria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Pyroclastic flows </a:t>
            </a:r>
            <a:r>
              <a:rPr lang="en-US" baseline="0" dirty="0" smtClean="0"/>
              <a:t>occur when an ash column from an explosive </a:t>
            </a:r>
            <a:r>
              <a:rPr lang="en-US" baseline="0" dirty="0" err="1" smtClean="0"/>
              <a:t>eruptin</a:t>
            </a:r>
            <a:r>
              <a:rPr lang="en-US" baseline="0" dirty="0" smtClean="0"/>
              <a:t> collapses and starts to flow down the sides of a volcano. Pyroclastic flows are a mixture of </a:t>
            </a:r>
            <a:r>
              <a:rPr lang="en-US" baseline="0" dirty="0" err="1" smtClean="0"/>
              <a:t>extrmemly</a:t>
            </a:r>
            <a:r>
              <a:rPr lang="en-US" baseline="0" dirty="0" smtClean="0"/>
              <a:t> hot ash, gas and rock fragments, and can be deadly. They can race down the sides of a volcano at speeds of up to 1000kmph and temperatures more than 400</a:t>
            </a:r>
            <a:r>
              <a:rPr lang="en-US" baseline="0" dirty="0" smtClean="0">
                <a:latin typeface="Arial"/>
                <a:cs typeface="Arial"/>
              </a:rPr>
              <a:t>°C </a:t>
            </a:r>
            <a:r>
              <a:rPr lang="en-US" baseline="0" dirty="0" smtClean="0"/>
              <a:t> instantly boiling and crushing anything in their path including people, animals and plants. </a:t>
            </a:r>
            <a:endParaRPr lang="en-US" b="0" baseline="0" dirty="0" smtClean="0"/>
          </a:p>
          <a:p>
            <a:pPr marL="0" indent="0">
              <a:buFont typeface="Arial" panose="020B0604020202020204" pitchFamily="34" charset="0"/>
              <a:buNone/>
            </a:pPr>
            <a:endParaRPr lang="en-US" b="0" baseline="0" dirty="0" smtClean="0"/>
          </a:p>
          <a:p>
            <a:pPr marL="171450" indent="-171450">
              <a:buFont typeface="Arial" panose="020B0604020202020204" pitchFamily="34" charset="0"/>
              <a:buChar char="•"/>
            </a:pPr>
            <a:r>
              <a:rPr lang="en-US" b="1" baseline="0" dirty="0" smtClean="0"/>
              <a:t>Volcanic gas </a:t>
            </a:r>
            <a:r>
              <a:rPr lang="en-US" baseline="0" dirty="0" smtClean="0"/>
              <a:t>- magma is molten rock containing dissolved gases, these gases are released to the atmosphere during an eruption. Most of the gas in magma is water </a:t>
            </a:r>
            <a:r>
              <a:rPr lang="en-GB" baseline="0" noProof="0" dirty="0" smtClean="0"/>
              <a:t>vapour</a:t>
            </a:r>
            <a:r>
              <a:rPr lang="en-US" baseline="0" dirty="0" smtClean="0"/>
              <a:t> which is generally harmless however other gases such as carbon dioxide, fluorine, chlorine and hydrogen sulfide, can be extremely harmful to humans and other animals.</a:t>
            </a:r>
          </a:p>
          <a:p>
            <a:pPr marL="171450" indent="-171450">
              <a:buFont typeface="Arial" panose="020B0604020202020204" pitchFamily="34" charset="0"/>
              <a:buChar char="•"/>
            </a:pPr>
            <a:r>
              <a:rPr lang="en-US" baseline="0" dirty="0" smtClean="0"/>
              <a:t>Lake </a:t>
            </a:r>
            <a:r>
              <a:rPr lang="en-US" baseline="0" dirty="0" err="1" smtClean="0"/>
              <a:t>Nyos</a:t>
            </a:r>
            <a:r>
              <a:rPr lang="en-US" baseline="0" dirty="0" smtClean="0"/>
              <a:t>, is a lake in a volcanic crater in Cameroon, West Africa. The magma beneath the lake contains a lot of carbon dioxide gas which seeps into the lake from below. In 1986 over 100,000 tons of carbon dioxide spilled out of the lake and flowed silently down a valley. The gas spread through three villages where over 1700 people lived and caused them all, and over 3000 cattle, to suffocate from lack of oxygen.</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1" baseline="0" dirty="0" smtClean="0"/>
              <a:t>Lahars</a:t>
            </a:r>
            <a:r>
              <a:rPr lang="en-US" baseline="0" dirty="0" smtClean="0"/>
              <a:t> are a type of mud flow caused when volcanic ash and other volcanic debris mixes with water. Lahars flow like water, have a similar texture to wet concrete, and can be 60-70</a:t>
            </a:r>
            <a:r>
              <a:rPr lang="en-US" baseline="0" dirty="0" smtClean="0">
                <a:latin typeface="Arial"/>
                <a:cs typeface="Arial"/>
              </a:rPr>
              <a:t>°C .</a:t>
            </a:r>
            <a:r>
              <a:rPr lang="en-US" baseline="0" dirty="0" smtClean="0"/>
              <a:t> They may not be as hot as pyroclastic flows however they are extremely destructive. Lahars can bulldoze and bury anything in their path.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Volcanic eruptions can also cause rock falls, landslides, earthquakes and tsunamis so they can be extremely dangerous natural hazards.</a:t>
            </a:r>
          </a:p>
        </p:txBody>
      </p:sp>
      <p:sp>
        <p:nvSpPr>
          <p:cNvPr id="4" name="Slide Number Placeholder 3"/>
          <p:cNvSpPr>
            <a:spLocks noGrp="1"/>
          </p:cNvSpPr>
          <p:nvPr>
            <p:ph type="sldNum" sz="quarter" idx="10"/>
          </p:nvPr>
        </p:nvSpPr>
        <p:spPr/>
        <p:txBody>
          <a:bodyPr/>
          <a:lstStyle/>
          <a:p>
            <a:fld id="{BB6736DF-49D8-40D5-80C7-9FF4CABD4A2E}" type="slidenum">
              <a:rPr lang="en-GB" smtClean="0"/>
              <a:t>17</a:t>
            </a:fld>
            <a:endParaRPr lang="en-GB"/>
          </a:p>
        </p:txBody>
      </p:sp>
    </p:spTree>
    <p:extLst>
      <p:ext uri="{BB962C8B-B14F-4D97-AF65-F5344CB8AC3E}">
        <p14:creationId xmlns:p14="http://schemas.microsoft.com/office/powerpoint/2010/main" val="3821911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Hundreds of millions of people around the world choose to live very near and even on the slopes of active volcanoes. </a:t>
            </a:r>
            <a:r>
              <a:rPr lang="en-GB" altLang="en-US" sz="1200" dirty="0" smtClean="0"/>
              <a:t>Some major cities have even been built</a:t>
            </a:r>
            <a:r>
              <a:rPr lang="en-GB" altLang="en-US" sz="1200" baseline="0" dirty="0" smtClean="0"/>
              <a:t> </a:t>
            </a:r>
            <a:r>
              <a:rPr lang="en-GB" altLang="en-US" sz="1200" dirty="0" smtClean="0"/>
              <a:t>close to active volcanoes. </a:t>
            </a:r>
            <a:r>
              <a:rPr lang="en-GB" altLang="en-US" sz="1200" dirty="0" err="1" smtClean="0"/>
              <a:t>Popocatapetl</a:t>
            </a:r>
            <a:r>
              <a:rPr lang="en-GB" altLang="en-US" sz="1200" dirty="0" smtClean="0"/>
              <a:t> is a volcanic mountain less than 50 miles from Mexico City in Mexico which is home to almost 9 million people.</a:t>
            </a:r>
            <a:endParaRPr lang="en-GB" b="0" baseline="0" dirty="0" smtClean="0"/>
          </a:p>
          <a:p>
            <a:endParaRPr lang="en-GB" b="0" baseline="0" dirty="0" smtClean="0"/>
          </a:p>
          <a:p>
            <a:r>
              <a:rPr lang="en-GB" b="1" baseline="0" dirty="0" smtClean="0"/>
              <a:t>Q: Why might people choose to live near volcanoes when there are so many risks?</a:t>
            </a:r>
          </a:p>
          <a:p>
            <a:endParaRPr lang="en-GB" b="1" baseline="0" dirty="0" smtClean="0"/>
          </a:p>
          <a:p>
            <a:r>
              <a:rPr lang="en-GB" b="0" baseline="0" dirty="0" smtClean="0"/>
              <a:t>People choose to live near volcanoes because for them the positives outweigh the negatives.</a:t>
            </a:r>
          </a:p>
          <a:p>
            <a:endParaRPr lang="en-GB" baseline="0" dirty="0" smtClean="0"/>
          </a:p>
          <a:p>
            <a:pPr marL="171450" indent="-171450">
              <a:buFont typeface="Arial" panose="020B0604020202020204" pitchFamily="34" charset="0"/>
              <a:buChar char="•"/>
            </a:pPr>
            <a:r>
              <a:rPr lang="en-GB" sz="1200" b="0" kern="1200" dirty="0" smtClean="0">
                <a:solidFill>
                  <a:schemeClr val="tx1"/>
                </a:solidFill>
                <a:effectLst/>
                <a:latin typeface="+mn-lt"/>
                <a:ea typeface="+mn-ea"/>
                <a:cs typeface="+mn-cs"/>
              </a:rPr>
              <a:t>Volcanic ash and lava are rich in minerals so over time they break down to provide valuable nutrients for the soil. This creates very fertile soil which is good for growing fruit and vegetables. The regions around Mount Vesuvius</a:t>
            </a:r>
            <a:r>
              <a:rPr lang="en-GB" sz="1200" b="0" kern="1200" baseline="0" dirty="0" smtClean="0">
                <a:solidFill>
                  <a:schemeClr val="tx1"/>
                </a:solidFill>
                <a:effectLst/>
                <a:latin typeface="+mn-lt"/>
                <a:ea typeface="+mn-ea"/>
                <a:cs typeface="+mn-cs"/>
              </a:rPr>
              <a:t> in Italy are particularly well-known for growing grapes, tomatoes and other vegetables in the rich volcanic soils.</a:t>
            </a:r>
          </a:p>
          <a:p>
            <a:pPr marL="0" indent="0">
              <a:buFont typeface="Arial" panose="020B0604020202020204" pitchFamily="34" charset="0"/>
              <a:buNone/>
            </a:pPr>
            <a:endParaRPr lang="en-GB"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dirty="0" smtClean="0">
                <a:solidFill>
                  <a:schemeClr val="tx1"/>
                </a:solidFill>
                <a:effectLst/>
                <a:latin typeface="+mn-lt"/>
                <a:ea typeface="+mn-ea"/>
                <a:cs typeface="+mn-cs"/>
              </a:rPr>
              <a:t>Volcanoes create beautiful landscapes. They are important tourist attractions for many countries because they can attract millions of visitors every year.</a:t>
            </a:r>
            <a:r>
              <a:rPr lang="en-GB" sz="1200" b="0" kern="1200" baseline="0" dirty="0" smtClean="0">
                <a:solidFill>
                  <a:schemeClr val="tx1"/>
                </a:solidFill>
                <a:effectLst/>
                <a:latin typeface="+mn-lt"/>
                <a:ea typeface="+mn-ea"/>
                <a:cs typeface="+mn-cs"/>
              </a:rPr>
              <a:t> This </a:t>
            </a:r>
            <a:r>
              <a:rPr lang="en-GB" sz="1200" b="0" kern="1200" dirty="0" smtClean="0">
                <a:solidFill>
                  <a:schemeClr val="tx1"/>
                </a:solidFill>
                <a:effectLst/>
                <a:latin typeface="+mn-lt"/>
                <a:ea typeface="+mn-ea"/>
                <a:cs typeface="+mn-cs"/>
              </a:rPr>
              <a:t>generates tourism</a:t>
            </a:r>
            <a:r>
              <a:rPr lang="en-GB" sz="1200" b="0" kern="1200" baseline="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jobs for local people (tourist guides, shops, hotels, restaurants etc.) and brings in money to the country or region.</a:t>
            </a:r>
          </a:p>
          <a:p>
            <a:pPr marL="0" indent="0">
              <a:buFont typeface="Arial" panose="020B0604020202020204" pitchFamily="34" charset="0"/>
              <a:buNone/>
            </a:pPr>
            <a:endParaRPr lang="en-GB"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dirty="0" smtClean="0">
                <a:solidFill>
                  <a:schemeClr val="tx1"/>
                </a:solidFill>
                <a:effectLst/>
                <a:latin typeface="+mn-lt"/>
                <a:ea typeface="+mn-ea"/>
                <a:cs typeface="+mn-cs"/>
              </a:rPr>
              <a:t>Volcanic areas be sources of heat energy from the Earth –</a:t>
            </a:r>
            <a:r>
              <a:rPr lang="en-GB" sz="1200" b="0" kern="1200" baseline="0" dirty="0" smtClean="0">
                <a:solidFill>
                  <a:schemeClr val="tx1"/>
                </a:solidFill>
                <a:effectLst/>
                <a:latin typeface="+mn-lt"/>
                <a:ea typeface="+mn-ea"/>
                <a:cs typeface="+mn-cs"/>
              </a:rPr>
              <a:t> geothermal </a:t>
            </a:r>
            <a:r>
              <a:rPr lang="en-GB" sz="1200" b="0" kern="1200" dirty="0" smtClean="0">
                <a:solidFill>
                  <a:schemeClr val="tx1"/>
                </a:solidFill>
                <a:effectLst/>
                <a:latin typeface="+mn-lt"/>
                <a:ea typeface="+mn-ea"/>
                <a:cs typeface="+mn-cs"/>
              </a:rPr>
              <a:t>energy.</a:t>
            </a:r>
            <a:r>
              <a:rPr lang="en-US" sz="1200" b="0" kern="1200" dirty="0" smtClean="0">
                <a:solidFill>
                  <a:schemeClr val="tx1"/>
                </a:solidFill>
                <a:effectLst/>
                <a:latin typeface="+mn-lt"/>
                <a:ea typeface="+mn-ea"/>
                <a:cs typeface="+mn-cs"/>
              </a:rPr>
              <a:t> The heat from underground steam is a type</a:t>
            </a:r>
            <a:r>
              <a:rPr lang="en-US" sz="1200" b="0" kern="1200" baseline="0" dirty="0" smtClean="0">
                <a:solidFill>
                  <a:schemeClr val="tx1"/>
                </a:solidFill>
                <a:effectLst/>
                <a:latin typeface="+mn-lt"/>
                <a:ea typeface="+mn-ea"/>
                <a:cs typeface="+mn-cs"/>
              </a:rPr>
              <a:t> of renewable energy and </a:t>
            </a:r>
            <a:r>
              <a:rPr lang="en-US" sz="1200" b="0" kern="1200" dirty="0" smtClean="0">
                <a:solidFill>
                  <a:schemeClr val="tx1"/>
                </a:solidFill>
                <a:effectLst/>
                <a:latin typeface="+mn-lt"/>
                <a:ea typeface="+mn-ea"/>
                <a:cs typeface="+mn-cs"/>
              </a:rPr>
              <a:t>can</a:t>
            </a:r>
            <a:r>
              <a:rPr lang="en-US" sz="1200" b="0" kern="1200" baseline="0" dirty="0" smtClean="0">
                <a:solidFill>
                  <a:schemeClr val="tx1"/>
                </a:solidFill>
                <a:effectLst/>
                <a:latin typeface="+mn-lt"/>
                <a:ea typeface="+mn-ea"/>
                <a:cs typeface="+mn-cs"/>
              </a:rPr>
              <a:t> be </a:t>
            </a:r>
            <a:r>
              <a:rPr lang="en-US" sz="1200" b="0" kern="1200" dirty="0" smtClean="0">
                <a:solidFill>
                  <a:schemeClr val="tx1"/>
                </a:solidFill>
                <a:effectLst/>
                <a:latin typeface="+mn-lt"/>
                <a:ea typeface="+mn-ea"/>
                <a:cs typeface="+mn-cs"/>
              </a:rPr>
              <a:t>used to drive turbines and produce electricity, or to heat water supplies that are then used to provide household heating and hot water. </a:t>
            </a:r>
            <a:r>
              <a:rPr lang="en-GB" sz="1200" b="0" kern="1200" dirty="0" smtClean="0">
                <a:solidFill>
                  <a:schemeClr val="tx1"/>
                </a:solidFill>
                <a:effectLst/>
                <a:latin typeface="+mn-lt"/>
                <a:ea typeface="+mn-ea"/>
                <a:cs typeface="+mn-cs"/>
              </a:rPr>
              <a:t>In Iceland</a:t>
            </a:r>
            <a:r>
              <a:rPr lang="en-GB" sz="1200" b="0" kern="1200" baseline="0" dirty="0" smtClean="0">
                <a:solidFill>
                  <a:schemeClr val="tx1"/>
                </a:solidFill>
                <a:effectLst/>
                <a:latin typeface="+mn-lt"/>
                <a:ea typeface="+mn-ea"/>
                <a:cs typeface="+mn-cs"/>
              </a:rPr>
              <a:t> 85% buildings are heated by geothermal energy and 25% of the nations electricity is generated from geothermal energy. </a:t>
            </a:r>
          </a:p>
          <a:p>
            <a:pPr marL="171450" indent="-171450">
              <a:buFont typeface="Arial" panose="020B0604020202020204" pitchFamily="34" charset="0"/>
              <a:buChar char="•"/>
            </a:pPr>
            <a:endParaRPr lang="en-GB" sz="1200" b="0" kern="1200" baseline="0" dirty="0" smtClean="0">
              <a:solidFill>
                <a:schemeClr val="tx1"/>
              </a:solidFill>
              <a:effectLst/>
              <a:latin typeface="+mn-lt"/>
              <a:ea typeface="+mn-ea"/>
              <a:cs typeface="+mn-cs"/>
            </a:endParaRPr>
          </a:p>
          <a:p>
            <a:pPr marL="171450" indent="-171450">
              <a:lnSpc>
                <a:spcPct val="80000"/>
              </a:lnSpc>
              <a:buFont typeface="Arial" panose="020B0604020202020204" pitchFamily="34" charset="0"/>
              <a:buChar char="•"/>
            </a:pPr>
            <a:r>
              <a:rPr lang="en-GB" sz="1200" b="0" kern="1200" baseline="0" dirty="0" smtClean="0">
                <a:solidFill>
                  <a:schemeClr val="tx1"/>
                </a:solidFill>
                <a:effectLst/>
                <a:latin typeface="+mn-lt"/>
                <a:ea typeface="+mn-ea"/>
                <a:cs typeface="+mn-cs"/>
              </a:rPr>
              <a:t>Important minerals such as zinc, lead, tin, copper, silver and gold can be found in volcanic rocks. </a:t>
            </a:r>
            <a:r>
              <a:rPr lang="en-GB" altLang="en-US" sz="1200" dirty="0" smtClean="0"/>
              <a:t>Hot gasses escaping through vents of active volcanoes also bring minerals to the surface, particularly the mineral </a:t>
            </a:r>
            <a:r>
              <a:rPr lang="en-GB" altLang="en-US" sz="1200" dirty="0" err="1" smtClean="0"/>
              <a:t>sulfur</a:t>
            </a:r>
            <a:r>
              <a:rPr lang="en-GB" altLang="en-US" sz="1200" dirty="0" smtClean="0"/>
              <a:t> which is a chalky yellow colour and often smells of eggs!</a:t>
            </a:r>
            <a:r>
              <a:rPr lang="en-GB" altLang="en-US" sz="1200" baseline="0" dirty="0" smtClean="0"/>
              <a:t> </a:t>
            </a:r>
            <a:r>
              <a:rPr lang="en-GB" altLang="en-US" sz="1200" dirty="0" smtClean="0"/>
              <a:t>Mount </a:t>
            </a:r>
            <a:r>
              <a:rPr lang="en-GB" altLang="en-US" sz="1200" dirty="0" err="1" smtClean="0"/>
              <a:t>Ijen</a:t>
            </a:r>
            <a:r>
              <a:rPr lang="en-GB" altLang="en-US" sz="1200" dirty="0" smtClean="0"/>
              <a:t> in Indonesia is known having a lot of </a:t>
            </a:r>
            <a:r>
              <a:rPr lang="en-GB" altLang="en-US" sz="1200" dirty="0" err="1" smtClean="0"/>
              <a:t>sulfur</a:t>
            </a:r>
            <a:r>
              <a:rPr lang="en-GB" altLang="en-US" sz="1200" dirty="0" smtClean="0"/>
              <a:t>, so much so that the volcano actually glows blue at night</a:t>
            </a:r>
            <a:r>
              <a:rPr lang="en-GB" altLang="en-US" sz="1200" baseline="0" dirty="0" smtClean="0"/>
              <a:t> (</a:t>
            </a:r>
            <a:r>
              <a:rPr lang="en-GB" altLang="en-US" sz="1200" baseline="0" dirty="0" err="1" smtClean="0"/>
              <a:t>sulfur</a:t>
            </a:r>
            <a:r>
              <a:rPr lang="en-GB" altLang="en-US" sz="1200" baseline="0" dirty="0" smtClean="0"/>
              <a:t> is yellow in colour but when it burns, which it does when it meets the oxygen in the air,  it does so with a blue flame). L</a:t>
            </a:r>
            <a:r>
              <a:rPr lang="en-GB" altLang="en-US" sz="1200" dirty="0" smtClean="0"/>
              <a:t>ocals collect the </a:t>
            </a:r>
            <a:r>
              <a:rPr lang="en-GB" altLang="en-US" sz="1200" dirty="0" err="1" smtClean="0"/>
              <a:t>sulfur</a:t>
            </a:r>
            <a:r>
              <a:rPr lang="en-GB" altLang="en-US" sz="1200" dirty="0" smtClean="0"/>
              <a:t> at the volcano crater and carry it down the mountain where they sell it for around 8 US cents per kilogram. </a:t>
            </a:r>
          </a:p>
          <a:p>
            <a:pPr marL="171450" indent="-171450">
              <a:lnSpc>
                <a:spcPct val="80000"/>
              </a:lnSpc>
              <a:buFont typeface="Arial" panose="020B0604020202020204" pitchFamily="34" charset="0"/>
              <a:buChar char="•"/>
            </a:pPr>
            <a:endParaRPr lang="en-GB" sz="1200" b="0" kern="1200" dirty="0" smtClean="0">
              <a:solidFill>
                <a:schemeClr val="tx1"/>
              </a:solidFill>
              <a:effectLst/>
              <a:latin typeface="+mn-lt"/>
              <a:ea typeface="+mn-ea"/>
              <a:cs typeface="+mn-cs"/>
            </a:endParaRPr>
          </a:p>
          <a:p>
            <a:pPr marL="171450" indent="-171450">
              <a:lnSpc>
                <a:spcPct val="80000"/>
              </a:lnSpc>
              <a:buFont typeface="Arial" panose="020B0604020202020204" pitchFamily="34" charset="0"/>
              <a:buChar char="•"/>
            </a:pPr>
            <a:r>
              <a:rPr lang="en-US" sz="1200" b="0" kern="1200" dirty="0" smtClean="0">
                <a:solidFill>
                  <a:schemeClr val="tx1"/>
                </a:solidFill>
                <a:effectLst/>
                <a:latin typeface="+mn-lt"/>
                <a:ea typeface="+mn-ea"/>
                <a:cs typeface="+mn-cs"/>
              </a:rPr>
              <a:t>People</a:t>
            </a:r>
            <a:r>
              <a:rPr lang="en-US" sz="1200" b="0" kern="1200" baseline="0" dirty="0" smtClean="0">
                <a:solidFill>
                  <a:schemeClr val="tx1"/>
                </a:solidFill>
                <a:effectLst/>
                <a:latin typeface="+mn-lt"/>
                <a:ea typeface="+mn-ea"/>
                <a:cs typeface="+mn-cs"/>
              </a:rPr>
              <a:t> might not be able to afford to leave their homes to move to somewhere with less risk of eruptions. </a:t>
            </a:r>
            <a:r>
              <a:rPr lang="en-US" sz="1200" b="0" kern="1200" dirty="0" smtClean="0">
                <a:solidFill>
                  <a:schemeClr val="tx1"/>
                </a:solidFill>
                <a:effectLst/>
                <a:latin typeface="+mn-lt"/>
                <a:ea typeface="+mn-ea"/>
                <a:cs typeface="+mn-cs"/>
              </a:rPr>
              <a:t>Even when people can afford to leave the area they may be attached to their homes and not want to leave</a:t>
            </a:r>
            <a:r>
              <a:rPr lang="en-US" sz="1200" b="0" kern="1200" baseline="0" dirty="0" smtClean="0">
                <a:solidFill>
                  <a:schemeClr val="tx1"/>
                </a:solidFill>
                <a:effectLst/>
                <a:latin typeface="+mn-lt"/>
                <a:ea typeface="+mn-ea"/>
                <a:cs typeface="+mn-cs"/>
              </a:rPr>
              <a:t> a</a:t>
            </a:r>
            <a:r>
              <a:rPr lang="en-US" sz="1200" b="0" kern="1200" dirty="0" smtClean="0">
                <a:solidFill>
                  <a:schemeClr val="tx1"/>
                </a:solidFill>
                <a:effectLst/>
                <a:latin typeface="+mn-lt"/>
                <a:ea typeface="+mn-ea"/>
                <a:cs typeface="+mn-cs"/>
              </a:rPr>
              <a:t>s their families have lived there for generations.</a:t>
            </a:r>
            <a:endParaRPr lang="en-GB"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6736DF-49D8-40D5-80C7-9FF4CABD4A2E}" type="slidenum">
              <a:rPr lang="en-GB" smtClean="0"/>
              <a:t>18</a:t>
            </a:fld>
            <a:endParaRPr lang="en-GB"/>
          </a:p>
        </p:txBody>
      </p:sp>
    </p:spTree>
    <p:extLst>
      <p:ext uri="{BB962C8B-B14F-4D97-AF65-F5344CB8AC3E}">
        <p14:creationId xmlns:p14="http://schemas.microsoft.com/office/powerpoint/2010/main" val="3842929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Because volcanoes can harm people, animals and the environment when they erupt, it is important for geologists to monitor</a:t>
            </a:r>
            <a:r>
              <a:rPr lang="en-GB" baseline="0" dirty="0" smtClean="0"/>
              <a:t> volcanoes around the world so that they can work out if an eruption might occur.</a:t>
            </a:r>
            <a:r>
              <a:rPr lang="en-US" baseline="0" dirty="0" smtClean="0"/>
              <a:t> Monitoring a volcano requires geologists to use of a variety of techniques that can hear and see activity inside a volcano so they can detect when a volcano might be reawakening. </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Gases</a:t>
            </a:r>
            <a:r>
              <a:rPr lang="en-GB" b="1" baseline="0" dirty="0" smtClean="0"/>
              <a:t> –</a:t>
            </a:r>
            <a:r>
              <a:rPr lang="en-GB" b="0" baseline="0" dirty="0" smtClean="0"/>
              <a:t>geologists can monitor volcanoes to see whether they might be close to erupting by looking at the volcanic gases that come out. A</a:t>
            </a:r>
            <a:r>
              <a:rPr lang="en-US" b="0" baseline="0" dirty="0" smtClean="0"/>
              <a:t>s magma rises toward the surface gases separate from the liquid because the pressure is lower. Because gas is less dense than magma, it rises quickly and can be detected at the surface of the Earth and comes out through vents called fumaroles. An increase in the amount of gas given off, the appearance of new gas vents, or a change in the chemical makeup of the gas can be some of the first aboveground signs of increased volcanic activity.</a:t>
            </a:r>
            <a:endParaRPr lang="en-GB" b="1" baseline="0" dirty="0" smtClean="0"/>
          </a:p>
          <a:p>
            <a:endParaRPr lang="en-GB" b="1" baseline="0" dirty="0" smtClean="0"/>
          </a:p>
          <a:p>
            <a:r>
              <a:rPr lang="en-GB" b="1" baseline="0" dirty="0" smtClean="0"/>
              <a:t>Ground surface changes  </a:t>
            </a:r>
            <a:r>
              <a:rPr lang="en-GB" baseline="0" dirty="0" smtClean="0"/>
              <a:t>- </a:t>
            </a:r>
            <a:r>
              <a:rPr lang="en-US" baseline="0" dirty="0" smtClean="0"/>
              <a:t>magma, gas, and other fluids moving underground before a volcanic eruption can cause changes in a volcano's ground surface. These changes can be swelling, sinking, or cracking. Often, this surface change is very small –  a few centimeters or less so geologists must use very sensitive instruments to monitor these changes.</a:t>
            </a:r>
          </a:p>
          <a:p>
            <a:endParaRPr lang="en-US" baseline="0" dirty="0" smtClean="0"/>
          </a:p>
          <a:p>
            <a:r>
              <a:rPr lang="en-US" baseline="0" dirty="0" smtClean="0"/>
              <a:t>One type of instrument that detects land surface changes is called a </a:t>
            </a:r>
            <a:r>
              <a:rPr lang="en-US" baseline="0" dirty="0" err="1" smtClean="0"/>
              <a:t>tiltmeter</a:t>
            </a:r>
            <a:r>
              <a:rPr lang="en-US" baseline="0" dirty="0" smtClean="0"/>
              <a:t>. </a:t>
            </a:r>
            <a:r>
              <a:rPr lang="en-US" baseline="0" dirty="0" err="1" smtClean="0"/>
              <a:t>Tiltmeters</a:t>
            </a:r>
            <a:r>
              <a:rPr lang="en-US" baseline="0" dirty="0" smtClean="0"/>
              <a:t> continuously measure the tilt of the ground surface – if magma is collecting beneath a volcano it will usually cause the surface above to inflate and </a:t>
            </a:r>
            <a:r>
              <a:rPr lang="en-US" baseline="0" dirty="0" err="1" smtClean="0"/>
              <a:t>tiltmeters</a:t>
            </a:r>
            <a:r>
              <a:rPr lang="en-US" baseline="0" dirty="0" smtClean="0"/>
              <a:t> can measure these changes. </a:t>
            </a:r>
          </a:p>
          <a:p>
            <a:endParaRPr lang="en-US" baseline="0" dirty="0" smtClean="0"/>
          </a:p>
          <a:p>
            <a:r>
              <a:rPr lang="en-US" baseline="0" dirty="0" smtClean="0"/>
              <a:t>Another way land surface changes are monitored is to use satellite data. To do this, multiple receivers are placed around a volcano, satellites travelling around the Earth can then detect whether any of these receivers have moved over time which might indicate that the volcano is bulging with magma and ready to erupt.</a:t>
            </a:r>
            <a:endParaRPr lang="en-GB" baseline="0" dirty="0" smtClean="0"/>
          </a:p>
          <a:p>
            <a:endParaRPr lang="en-GB" dirty="0" smtClean="0"/>
          </a:p>
          <a:p>
            <a:r>
              <a:rPr lang="en-GB" b="1" dirty="0" smtClean="0"/>
              <a:t>Earthquakes</a:t>
            </a:r>
            <a:r>
              <a:rPr lang="en-GB" dirty="0" smtClean="0"/>
              <a:t> - </a:t>
            </a:r>
            <a:r>
              <a:rPr lang="en-US" dirty="0" smtClean="0"/>
              <a:t>as magma and volcanic gases rise to the surface from depth they can cause earthquakes.</a:t>
            </a:r>
            <a:r>
              <a:rPr lang="en-US" baseline="0" dirty="0" smtClean="0"/>
              <a:t> Most volcano related earthquakes are too small to feel by humans so geologists monitor the earthquakes with instruments called seismometers, which detect the amount of shaking form an earthquake, to work out their location,  how strong they are and how often they are occurring </a:t>
            </a:r>
            <a:r>
              <a:rPr lang="en-US" sz="1200" b="0" i="0" kern="1200" dirty="0" smtClean="0">
                <a:solidFill>
                  <a:schemeClr val="tx1"/>
                </a:solidFill>
                <a:effectLst/>
                <a:latin typeface="+mn-lt"/>
                <a:ea typeface="+mn-ea"/>
                <a:cs typeface="+mn-cs"/>
              </a:rPr>
              <a:t>to determine whether or not an eruption may occur.</a:t>
            </a:r>
            <a:endParaRPr lang="en-GB" dirty="0" smtClean="0"/>
          </a:p>
          <a:p>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19</a:t>
            </a:fld>
            <a:endParaRPr lang="en-GB"/>
          </a:p>
        </p:txBody>
      </p:sp>
    </p:spTree>
    <p:extLst>
      <p:ext uri="{BB962C8B-B14F-4D97-AF65-F5344CB8AC3E}">
        <p14:creationId xmlns:p14="http://schemas.microsoft.com/office/powerpoint/2010/main" val="310546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are going to be learning about volcanoes. </a:t>
            </a:r>
            <a:r>
              <a:rPr lang="en-GB" b="1" baseline="0" dirty="0" smtClean="0"/>
              <a:t>Open question: What is a volcano?</a:t>
            </a:r>
          </a:p>
        </p:txBody>
      </p:sp>
      <p:sp>
        <p:nvSpPr>
          <p:cNvPr id="4" name="Slide Number Placeholder 3"/>
          <p:cNvSpPr>
            <a:spLocks noGrp="1"/>
          </p:cNvSpPr>
          <p:nvPr>
            <p:ph type="sldNum" sz="quarter" idx="10"/>
          </p:nvPr>
        </p:nvSpPr>
        <p:spPr/>
        <p:txBody>
          <a:bodyPr/>
          <a:lstStyle/>
          <a:p>
            <a:fld id="{BB6736DF-49D8-40D5-80C7-9FF4CABD4A2E}" type="slidenum">
              <a:rPr lang="en-GB" smtClean="0"/>
              <a:t>2</a:t>
            </a:fld>
            <a:endParaRPr lang="en-GB"/>
          </a:p>
        </p:txBody>
      </p:sp>
    </p:spTree>
    <p:extLst>
      <p:ext uri="{BB962C8B-B14F-4D97-AF65-F5344CB8AC3E}">
        <p14:creationId xmlns:p14="http://schemas.microsoft.com/office/powerpoint/2010/main" val="3419308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 Magma chamber and conduit</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20</a:t>
            </a:fld>
            <a:endParaRPr lang="en-GB"/>
          </a:p>
        </p:txBody>
      </p:sp>
    </p:spTree>
    <p:extLst>
      <p:ext uri="{BB962C8B-B14F-4D97-AF65-F5344CB8AC3E}">
        <p14:creationId xmlns:p14="http://schemas.microsoft.com/office/powerpoint/2010/main" val="2249404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 One that hasn’t erupted recently (in</a:t>
            </a:r>
            <a:r>
              <a:rPr lang="en-GB" baseline="0" dirty="0" smtClean="0"/>
              <a:t> the last 10,000 years)</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21</a:t>
            </a:fld>
            <a:endParaRPr lang="en-GB"/>
          </a:p>
        </p:txBody>
      </p:sp>
    </p:spTree>
    <p:extLst>
      <p:ext uri="{BB962C8B-B14F-4D97-AF65-F5344CB8AC3E}">
        <p14:creationId xmlns:p14="http://schemas.microsoft.com/office/powerpoint/2010/main" val="2733851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 B: Above</a:t>
            </a:r>
            <a:r>
              <a:rPr lang="en-GB" baseline="0" dirty="0" smtClean="0"/>
              <a:t> hotspots in the mantle, At destructive plate boundaries</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22</a:t>
            </a:fld>
            <a:endParaRPr lang="en-GB"/>
          </a:p>
        </p:txBody>
      </p:sp>
    </p:spTree>
    <p:extLst>
      <p:ext uri="{BB962C8B-B14F-4D97-AF65-F5344CB8AC3E}">
        <p14:creationId xmlns:p14="http://schemas.microsoft.com/office/powerpoint/2010/main" val="725735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 Explosive eruption</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23</a:t>
            </a:fld>
            <a:endParaRPr lang="en-GB"/>
          </a:p>
        </p:txBody>
      </p:sp>
    </p:spTree>
    <p:extLst>
      <p:ext uri="{BB962C8B-B14F-4D97-AF65-F5344CB8AC3E}">
        <p14:creationId xmlns:p14="http://schemas.microsoft.com/office/powerpoint/2010/main" val="622330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 </a:t>
            </a:r>
            <a:r>
              <a:rPr lang="en-GB" dirty="0" err="1" smtClean="0"/>
              <a:t>Pahoehoe</a:t>
            </a:r>
            <a:r>
              <a:rPr lang="en-GB" dirty="0" smtClean="0"/>
              <a:t> lava</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24</a:t>
            </a:fld>
            <a:endParaRPr lang="en-GB"/>
          </a:p>
        </p:txBody>
      </p:sp>
    </p:spTree>
    <p:extLst>
      <p:ext uri="{BB962C8B-B14F-4D97-AF65-F5344CB8AC3E}">
        <p14:creationId xmlns:p14="http://schemas.microsoft.com/office/powerpoint/2010/main" val="1399623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 Steep slopes, cone shaped</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25</a:t>
            </a:fld>
            <a:endParaRPr lang="en-GB"/>
          </a:p>
        </p:txBody>
      </p:sp>
    </p:spTree>
    <p:extLst>
      <p:ext uri="{BB962C8B-B14F-4D97-AF65-F5344CB8AC3E}">
        <p14:creationId xmlns:p14="http://schemas.microsoft.com/office/powerpoint/2010/main" val="2050249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 Lava lake</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26</a:t>
            </a:fld>
            <a:endParaRPr lang="en-GB"/>
          </a:p>
        </p:txBody>
      </p:sp>
    </p:spTree>
    <p:extLst>
      <p:ext uri="{BB962C8B-B14F-4D97-AF65-F5344CB8AC3E}">
        <p14:creationId xmlns:p14="http://schemas.microsoft.com/office/powerpoint/2010/main" val="2279928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 Hurricanes</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27</a:t>
            </a:fld>
            <a:endParaRPr lang="en-GB"/>
          </a:p>
        </p:txBody>
      </p:sp>
    </p:spTree>
    <p:extLst>
      <p:ext uri="{BB962C8B-B14F-4D97-AF65-F5344CB8AC3E}">
        <p14:creationId xmlns:p14="http://schemas.microsoft.com/office/powerpoint/2010/main" val="3753454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cccc</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28</a:t>
            </a:fld>
            <a:endParaRPr lang="en-GB"/>
          </a:p>
        </p:txBody>
      </p:sp>
    </p:spTree>
    <p:extLst>
      <p:ext uri="{BB962C8B-B14F-4D97-AF65-F5344CB8AC3E}">
        <p14:creationId xmlns:p14="http://schemas.microsoft.com/office/powerpoint/2010/main" val="1051970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 </a:t>
            </a:r>
            <a:r>
              <a:rPr lang="en-GB" dirty="0" err="1" smtClean="0"/>
              <a:t>Tiltmeter</a:t>
            </a:r>
            <a:endParaRPr lang="en-GB" dirty="0" smtClean="0"/>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29</a:t>
            </a:fld>
            <a:endParaRPr lang="en-GB"/>
          </a:p>
        </p:txBody>
      </p:sp>
    </p:spTree>
    <p:extLst>
      <p:ext uri="{BB962C8B-B14F-4D97-AF65-F5344CB8AC3E}">
        <p14:creationId xmlns:p14="http://schemas.microsoft.com/office/powerpoint/2010/main" val="3450263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Volcanoes are openings in the Earth’s rocky </a:t>
            </a:r>
            <a:r>
              <a:rPr lang="en-GB" sz="1200" b="0" kern="1200" dirty="0" smtClean="0">
                <a:solidFill>
                  <a:schemeClr val="tx1"/>
                </a:solidFill>
                <a:effectLst/>
                <a:latin typeface="+mn-lt"/>
                <a:ea typeface="+mn-ea"/>
                <a:cs typeface="+mn-cs"/>
              </a:rPr>
              <a:t>surface</a:t>
            </a:r>
            <a:r>
              <a:rPr lang="en-GB" sz="1200" b="0" kern="1200" baseline="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which allow hot molten (melted) rock, ash and gas to escape from below the surface</a:t>
            </a:r>
            <a:r>
              <a:rPr lang="en-GB" sz="1200" b="0" kern="1200" baseline="0" dirty="0" smtClean="0">
                <a:solidFill>
                  <a:schemeClr val="tx1"/>
                </a:solidFill>
                <a:effectLst/>
                <a:latin typeface="+mn-lt"/>
                <a:ea typeface="+mn-ea"/>
                <a:cs typeface="+mn-cs"/>
              </a:rPr>
              <a:t> a bit like a chimney.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Q: What do geologist call this red hot rock that can sometimes erupt from a volcano? </a:t>
            </a:r>
            <a:r>
              <a:rPr lang="en-GB" sz="1200" b="0" kern="1200" baseline="0" dirty="0" smtClean="0">
                <a:solidFill>
                  <a:schemeClr val="tx1"/>
                </a:solidFill>
                <a:effectLst/>
                <a:latin typeface="+mn-lt"/>
                <a:ea typeface="+mn-ea"/>
                <a:cs typeface="+mn-cs"/>
              </a:rPr>
              <a:t>A: Lava</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Q: how hot do you think lava can be? </a:t>
            </a:r>
            <a:r>
              <a:rPr lang="en-GB" sz="1200" b="0" kern="1200" baseline="0" dirty="0" smtClean="0">
                <a:solidFill>
                  <a:schemeClr val="tx1"/>
                </a:solidFill>
                <a:effectLst/>
                <a:latin typeface="+mn-lt"/>
                <a:ea typeface="+mn-ea"/>
                <a:cs typeface="+mn-cs"/>
              </a:rPr>
              <a:t>A: Lava can get to temperatures above 1100</a:t>
            </a:r>
            <a:r>
              <a:rPr lang="en-GB" sz="1200" b="0" kern="1200" baseline="0" dirty="0" smtClean="0">
                <a:solidFill>
                  <a:schemeClr val="tx1"/>
                </a:solidFill>
                <a:effectLst/>
                <a:latin typeface="Arial"/>
                <a:ea typeface="+mn-ea"/>
                <a:cs typeface="Arial"/>
              </a:rPr>
              <a:t>°C – water boils at only 100°C so you do not want to get too close to hot lava!</a:t>
            </a:r>
            <a:endParaRPr lang="en-GB" sz="1200" b="0" kern="1200" dirty="0" smtClean="0">
              <a:solidFill>
                <a:schemeClr val="tx1"/>
              </a:solidFill>
              <a:effectLst/>
              <a:latin typeface="+mn-lt"/>
              <a:ea typeface="+mn-ea"/>
              <a:cs typeface="+mn-cs"/>
            </a:endParaRPr>
          </a:p>
          <a:p>
            <a:endParaRPr lang="en-GB" b="0" dirty="0" smtClean="0"/>
          </a:p>
          <a:p>
            <a:r>
              <a:rPr lang="en-GB" b="0" dirty="0" smtClean="0"/>
              <a:t>Volcanoes</a:t>
            </a:r>
            <a:r>
              <a:rPr lang="en-GB" b="0" baseline="0" dirty="0" smtClean="0"/>
              <a:t> are not always erupting – they can be active, dormant or extinct</a:t>
            </a:r>
          </a:p>
          <a:p>
            <a:endParaRPr lang="en-GB" b="0" baseline="0" dirty="0" smtClean="0"/>
          </a:p>
          <a:p>
            <a:r>
              <a:rPr lang="en-GB" b="0" dirty="0" smtClean="0"/>
              <a:t>Active volcanoes are volcanoes that are either currently erupting or known to have erupted recently (geologists work on very long timescales so</a:t>
            </a:r>
            <a:r>
              <a:rPr lang="en-GB" b="0" baseline="0" dirty="0" smtClean="0"/>
              <a:t> ‘recently’ means </a:t>
            </a:r>
            <a:r>
              <a:rPr lang="en-GB" b="0" dirty="0" smtClean="0"/>
              <a:t>within the last 10,000 years!)</a:t>
            </a:r>
          </a:p>
          <a:p>
            <a:endParaRPr lang="en-GB" b="0" dirty="0" smtClean="0"/>
          </a:p>
          <a:p>
            <a:r>
              <a:rPr lang="en-GB" b="0" dirty="0" smtClean="0"/>
              <a:t>Dormant</a:t>
            </a:r>
            <a:r>
              <a:rPr lang="en-GB" b="0" baseline="0" dirty="0" smtClean="0"/>
              <a:t> volcanoes are volcanoes that are ‘asleep’ – they are still thought to be active and could erupt again but they haven’t done so in the last 10,000 years</a:t>
            </a:r>
          </a:p>
          <a:p>
            <a:endParaRPr lang="en-GB" b="0" baseline="0" dirty="0" smtClean="0"/>
          </a:p>
          <a:p>
            <a:r>
              <a:rPr lang="en-GB" b="0" baseline="0" dirty="0" smtClean="0"/>
              <a:t>Extinct volcanoes are volcanoes that will never erupt again because their supply of magma has run out and turned into solid rock. </a:t>
            </a:r>
          </a:p>
          <a:p>
            <a:r>
              <a:rPr lang="en-GB" b="0" baseline="0" dirty="0" smtClean="0"/>
              <a:t>The UK has many extinct volcanoes including </a:t>
            </a:r>
            <a:r>
              <a:rPr lang="en-GB" b="0" baseline="0" dirty="0" err="1" smtClean="0"/>
              <a:t>Helvellyn</a:t>
            </a:r>
            <a:r>
              <a:rPr lang="en-GB" b="0" baseline="0" dirty="0" smtClean="0"/>
              <a:t> in the Lake District, Arthurs Seat in Edinburgh, Ben Nevis in Fort William and Snowdon in north Wales</a:t>
            </a:r>
            <a:endParaRPr lang="en-GB" b="0" dirty="0"/>
          </a:p>
        </p:txBody>
      </p:sp>
      <p:sp>
        <p:nvSpPr>
          <p:cNvPr id="4" name="Slide Number Placeholder 3"/>
          <p:cNvSpPr>
            <a:spLocks noGrp="1"/>
          </p:cNvSpPr>
          <p:nvPr>
            <p:ph type="sldNum" sz="quarter" idx="10"/>
          </p:nvPr>
        </p:nvSpPr>
        <p:spPr/>
        <p:txBody>
          <a:bodyPr/>
          <a:lstStyle/>
          <a:p>
            <a:fld id="{BB6736DF-49D8-40D5-80C7-9FF4CABD4A2E}" type="slidenum">
              <a:rPr lang="en-GB" smtClean="0"/>
              <a:t>3</a:t>
            </a:fld>
            <a:endParaRPr lang="en-GB"/>
          </a:p>
        </p:txBody>
      </p:sp>
    </p:spTree>
    <p:extLst>
      <p:ext uri="{BB962C8B-B14F-4D97-AF65-F5344CB8AC3E}">
        <p14:creationId xmlns:p14="http://schemas.microsoft.com/office/powerpoint/2010/main" val="3572880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Volcanoes are not just holes in the surface of the Earth, if we slice into a volcano we can what happens underground.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Deep</a:t>
            </a:r>
            <a:r>
              <a:rPr lang="en-GB" sz="1200" kern="1200" baseline="0" dirty="0" smtClean="0">
                <a:solidFill>
                  <a:schemeClr val="tx1"/>
                </a:solidFill>
                <a:effectLst/>
                <a:latin typeface="+mn-lt"/>
                <a:ea typeface="+mn-ea"/>
                <a:cs typeface="+mn-cs"/>
              </a:rPr>
              <a:t> underground b</a:t>
            </a:r>
            <a:r>
              <a:rPr lang="en-GB" sz="1200" kern="1200" dirty="0" smtClean="0">
                <a:solidFill>
                  <a:schemeClr val="tx1"/>
                </a:solidFill>
                <a:effectLst/>
                <a:latin typeface="+mn-lt"/>
                <a:ea typeface="+mn-ea"/>
                <a:cs typeface="+mn-cs"/>
              </a:rPr>
              <a:t>eneath</a:t>
            </a:r>
            <a:r>
              <a:rPr lang="en-GB" sz="1200" kern="1200" baseline="0" dirty="0" smtClean="0">
                <a:solidFill>
                  <a:schemeClr val="tx1"/>
                </a:solidFill>
                <a:effectLst/>
                <a:latin typeface="+mn-lt"/>
                <a:ea typeface="+mn-ea"/>
                <a:cs typeface="+mn-cs"/>
              </a:rPr>
              <a:t> the volcano, magma (which is what geologists call </a:t>
            </a:r>
            <a:r>
              <a:rPr lang="en-GB" sz="1200" kern="1200" dirty="0" smtClean="0">
                <a:solidFill>
                  <a:schemeClr val="tx1"/>
                </a:solidFill>
                <a:effectLst/>
                <a:latin typeface="+mn-lt"/>
                <a:ea typeface="+mn-ea"/>
                <a:cs typeface="+mn-cs"/>
              </a:rPr>
              <a:t>lava that hasn’t erupted yet) collects in large pools known as </a:t>
            </a:r>
            <a:r>
              <a:rPr lang="en-GB" sz="1200" b="0" kern="1200" dirty="0" smtClean="0">
                <a:solidFill>
                  <a:schemeClr val="tx1"/>
                </a:solidFill>
                <a:effectLst/>
                <a:latin typeface="+mn-lt"/>
                <a:ea typeface="+mn-ea"/>
                <a:cs typeface="+mn-cs"/>
              </a:rPr>
              <a:t>magma chambers.  As more and more magma is added to the magma chamber, the pressure increases and causes the rock around the magma chamber to crack.</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The hot liquid magma, which is lighter than the surrounding rock, rises upwards through conduits or cracks in the crust and erupts on land through a volcanic vent.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Magma that reaches the Earth’s surface erupts as lava.</a:t>
            </a:r>
            <a:r>
              <a:rPr lang="en-GB" sz="1200" b="0" kern="1200" baseline="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Ash, gas and steam can also erupt from the volcano. Sometimes when a volcano erupts it can blow the top off</a:t>
            </a:r>
            <a:r>
              <a:rPr lang="en-GB" sz="1200" b="0" kern="1200" baseline="0" dirty="0" smtClean="0">
                <a:solidFill>
                  <a:schemeClr val="tx1"/>
                </a:solidFill>
                <a:effectLst/>
                <a:latin typeface="+mn-lt"/>
                <a:ea typeface="+mn-ea"/>
                <a:cs typeface="+mn-cs"/>
              </a:rPr>
              <a:t> the volcano creating a bowl shaped crater.</a:t>
            </a: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As the volcano erupts over days,</a:t>
            </a:r>
            <a:r>
              <a:rPr lang="en-GB" sz="1200" kern="1200" baseline="0" dirty="0" smtClean="0">
                <a:solidFill>
                  <a:schemeClr val="tx1"/>
                </a:solidFill>
                <a:effectLst/>
                <a:latin typeface="+mn-lt"/>
                <a:ea typeface="+mn-ea"/>
                <a:cs typeface="+mn-cs"/>
              </a:rPr>
              <a:t> weeks and even thousands of years, each eruption of lava and ash adds layers onto the volcano so that over time it grows into a huge landform.</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Have students guess some of the labels that link to the diagram</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Ash steam and gas </a:t>
            </a:r>
            <a:r>
              <a:rPr lang="en-GB" sz="1200" kern="1200" baseline="0" dirty="0" smtClean="0">
                <a:solidFill>
                  <a:schemeClr val="tx1"/>
                </a:solidFill>
                <a:effectLst/>
                <a:latin typeface="+mn-lt"/>
                <a:ea typeface="+mn-ea"/>
                <a:cs typeface="+mn-cs"/>
              </a:rPr>
              <a:t>– material erupted from a volcano</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Lava</a:t>
            </a:r>
            <a:r>
              <a:rPr lang="en-GB" sz="1200" kern="1200" baseline="0" dirty="0" smtClean="0">
                <a:solidFill>
                  <a:schemeClr val="tx1"/>
                </a:solidFill>
                <a:effectLst/>
                <a:latin typeface="+mn-lt"/>
                <a:ea typeface="+mn-ea"/>
                <a:cs typeface="+mn-cs"/>
              </a:rPr>
              <a:t> - </a:t>
            </a:r>
            <a:r>
              <a:rPr lang="en-GB" sz="1200" kern="1200" dirty="0" smtClean="0">
                <a:solidFill>
                  <a:schemeClr val="tx1"/>
                </a:solidFill>
                <a:effectLst/>
                <a:latin typeface="+mn-lt"/>
                <a:ea typeface="+mn-ea"/>
                <a:cs typeface="+mn-cs"/>
              </a:rPr>
              <a:t>erupted magma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Magma chamber </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pool of magma below the volcano</a:t>
            </a:r>
            <a:endParaRPr lang="en-GB"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Crater</a:t>
            </a:r>
            <a:r>
              <a:rPr lang="en-GB" sz="1200" kern="1200" dirty="0" smtClean="0">
                <a:solidFill>
                  <a:schemeClr val="tx1"/>
                </a:solidFill>
                <a:effectLst/>
                <a:latin typeface="+mn-lt"/>
                <a:ea typeface="+mn-ea"/>
                <a:cs typeface="+mn-cs"/>
              </a:rPr>
              <a:t> - created when an eruption blows the top off a volcano</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Geysers</a:t>
            </a:r>
            <a:r>
              <a:rPr lang="en-GB" sz="1200" b="1"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vent that shoots steam and boiling water into the air</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Sills </a:t>
            </a:r>
            <a:r>
              <a:rPr lang="en-GB"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flat sheets of igneous rock formed underground rather than erupting from a volcano </a:t>
            </a: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Volcanic bombs </a:t>
            </a:r>
            <a:r>
              <a:rPr lang="en-GB" sz="1200" kern="1200" baseline="0" dirty="0" smtClean="0">
                <a:solidFill>
                  <a:schemeClr val="tx1"/>
                </a:solidFill>
                <a:effectLst/>
                <a:latin typeface="+mn-lt"/>
                <a:ea typeface="+mn-ea"/>
                <a:cs typeface="+mn-cs"/>
              </a:rPr>
              <a:t>- lumps of rock and blobs of lava ejected by the volcano,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Conduit </a:t>
            </a:r>
            <a:r>
              <a:rPr lang="en-GB" sz="1200" kern="1200" dirty="0" smtClean="0">
                <a:solidFill>
                  <a:schemeClr val="tx1"/>
                </a:solidFill>
                <a:effectLst/>
                <a:latin typeface="+mn-lt"/>
                <a:ea typeface="+mn-ea"/>
                <a:cs typeface="+mn-cs"/>
              </a:rPr>
              <a:t>- channel which magma travels through</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Main vent </a:t>
            </a:r>
            <a:r>
              <a:rPr lang="en-GB" sz="1200" kern="1200" dirty="0" smtClean="0">
                <a:solidFill>
                  <a:schemeClr val="tx1"/>
                </a:solidFill>
                <a:effectLst/>
                <a:latin typeface="+mn-lt"/>
                <a:ea typeface="+mn-ea"/>
                <a:cs typeface="+mn-cs"/>
              </a:rPr>
              <a:t>- main opening in the ground surface</a:t>
            </a:r>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4</a:t>
            </a:fld>
            <a:endParaRPr lang="en-GB"/>
          </a:p>
        </p:txBody>
      </p:sp>
    </p:spTree>
    <p:extLst>
      <p:ext uri="{BB962C8B-B14F-4D97-AF65-F5344CB8AC3E}">
        <p14:creationId xmlns:p14="http://schemas.microsoft.com/office/powerpoint/2010/main" val="4291065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5</a:t>
            </a:fld>
            <a:endParaRPr lang="en-GB"/>
          </a:p>
        </p:txBody>
      </p:sp>
    </p:spTree>
    <p:extLst>
      <p:ext uri="{BB962C8B-B14F-4D97-AF65-F5344CB8AC3E}">
        <p14:creationId xmlns:p14="http://schemas.microsoft.com/office/powerpoint/2010/main" val="4057442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There are two types of eruption that can happen from a volcano called </a:t>
            </a:r>
            <a:r>
              <a:rPr lang="en-GB" u="sng" baseline="0" dirty="0" smtClean="0"/>
              <a:t>effusive</a:t>
            </a:r>
            <a:r>
              <a:rPr lang="en-GB" baseline="0" dirty="0" smtClean="0"/>
              <a:t> and </a:t>
            </a:r>
            <a:r>
              <a:rPr lang="en-GB" u="sng" baseline="0" dirty="0" smtClean="0"/>
              <a:t>explosive</a:t>
            </a:r>
            <a:r>
              <a:rPr lang="en-GB" baseline="0" dirty="0" smtClean="0"/>
              <a:t>. The type of eruption effects what will be erupted.</a:t>
            </a:r>
          </a:p>
          <a:p>
            <a:pPr algn="just" fontAlgn="auto">
              <a:spcBef>
                <a:spcPts val="0"/>
              </a:spcBef>
              <a:spcAft>
                <a:spcPts val="0"/>
              </a:spcAft>
              <a:defRPr/>
            </a:pPr>
            <a:endParaRPr lang="en-US" dirty="0" smtClean="0">
              <a:latin typeface="Times New Roman" pitchFamily="80"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80" charset="0"/>
              </a:rPr>
              <a:t>If the magma is runny and doesn’t have many gas bubbles, then the volcano will erupt ge</a:t>
            </a:r>
            <a:r>
              <a:rPr lang="en-US" baseline="0" dirty="0" smtClean="0">
                <a:latin typeface="Times New Roman" pitchFamily="80" charset="0"/>
              </a:rPr>
              <a:t>ntly, what geologists call </a:t>
            </a:r>
            <a:r>
              <a:rPr lang="en-US" u="sng" dirty="0" smtClean="0">
                <a:latin typeface="Times New Roman" pitchFamily="80" charset="0"/>
              </a:rPr>
              <a:t>effusively</a:t>
            </a:r>
            <a:r>
              <a:rPr lang="en-US" dirty="0" smtClean="0">
                <a:latin typeface="Times New Roman" pitchFamily="80" charset="0"/>
              </a:rPr>
              <a:t>, lava can</a:t>
            </a:r>
            <a:r>
              <a:rPr lang="en-US" baseline="0" dirty="0" smtClean="0">
                <a:latin typeface="Times New Roman" pitchFamily="80" charset="0"/>
              </a:rPr>
              <a:t> </a:t>
            </a:r>
            <a:r>
              <a:rPr lang="en-GB" baseline="0" dirty="0" smtClean="0"/>
              <a:t>spray up as a fountain or flow gently from the volcano as a lava flow</a:t>
            </a:r>
          </a:p>
          <a:p>
            <a:pPr algn="l" fontAlgn="auto">
              <a:spcBef>
                <a:spcPts val="0"/>
              </a:spcBef>
              <a:spcAft>
                <a:spcPts val="0"/>
              </a:spcAft>
              <a:defRPr/>
            </a:pPr>
            <a:endParaRPr lang="en-US" dirty="0" smtClean="0">
              <a:latin typeface="Times New Roman" pitchFamily="80" charset="0"/>
            </a:endParaRPr>
          </a:p>
          <a:p>
            <a:pPr algn="l" fontAlgn="auto">
              <a:spcBef>
                <a:spcPts val="0"/>
              </a:spcBef>
              <a:spcAft>
                <a:spcPts val="0"/>
              </a:spcAft>
              <a:defRPr/>
            </a:pPr>
            <a:r>
              <a:rPr lang="en-US" dirty="0" smtClean="0">
                <a:latin typeface="Times New Roman" pitchFamily="80" charset="0"/>
              </a:rPr>
              <a:t>If the magma in the magma chamber is sticky and has lots of gas bubbles trapped within it, then the volcano will erupt violently</a:t>
            </a:r>
            <a:r>
              <a:rPr lang="en-US" baseline="0" dirty="0" smtClean="0">
                <a:latin typeface="Times New Roman" pitchFamily="80" charset="0"/>
              </a:rPr>
              <a:t> </a:t>
            </a:r>
            <a:r>
              <a:rPr lang="en-US" dirty="0" smtClean="0">
                <a:latin typeface="Times New Roman" pitchFamily="80" charset="0"/>
              </a:rPr>
              <a:t>making a big cloud of ash</a:t>
            </a:r>
            <a:r>
              <a:rPr lang="en-US" baseline="0" dirty="0" smtClean="0">
                <a:latin typeface="Times New Roman" pitchFamily="80" charset="0"/>
              </a:rPr>
              <a:t> and gas </a:t>
            </a:r>
            <a:r>
              <a:rPr lang="en-US" dirty="0" smtClean="0">
                <a:latin typeface="Times New Roman" pitchFamily="80" charset="0"/>
              </a:rPr>
              <a:t>above the vent. </a:t>
            </a:r>
          </a:p>
          <a:p>
            <a:pPr algn="l" fontAlgn="auto">
              <a:spcBef>
                <a:spcPts val="0"/>
              </a:spcBef>
              <a:spcAft>
                <a:spcPts val="0"/>
              </a:spcAft>
              <a:defRPr/>
            </a:pPr>
            <a:endParaRPr lang="en-US" b="1" baseline="0" dirty="0" smtClean="0">
              <a:latin typeface="Times New Roman" pitchFamily="80" charset="0"/>
            </a:endParaRPr>
          </a:p>
          <a:p>
            <a:pPr algn="l" fontAlgn="auto">
              <a:spcBef>
                <a:spcPts val="0"/>
              </a:spcBef>
              <a:spcAft>
                <a:spcPts val="0"/>
              </a:spcAft>
              <a:defRPr/>
            </a:pPr>
            <a:r>
              <a:rPr lang="en-US" b="1" baseline="0" dirty="0" smtClean="0">
                <a:latin typeface="Times New Roman" pitchFamily="80" charset="0"/>
              </a:rPr>
              <a:t>Q: What happens when you shake a fizzy drink? </a:t>
            </a:r>
            <a:r>
              <a:rPr lang="en-US" baseline="0" dirty="0" smtClean="0">
                <a:latin typeface="Times New Roman" pitchFamily="80" charset="0"/>
              </a:rPr>
              <a:t>A: It explodes!</a:t>
            </a:r>
          </a:p>
          <a:p>
            <a:pPr algn="l" fontAlgn="auto">
              <a:spcBef>
                <a:spcPts val="0"/>
              </a:spcBef>
              <a:spcAft>
                <a:spcPts val="0"/>
              </a:spcAft>
              <a:defRPr/>
            </a:pPr>
            <a:endParaRPr lang="en-US" baseline="0" dirty="0" smtClean="0">
              <a:latin typeface="Times New Roman" pitchFamily="80" charset="0"/>
            </a:endParaRPr>
          </a:p>
          <a:p>
            <a:pPr algn="l" fontAlgn="auto">
              <a:spcBef>
                <a:spcPts val="0"/>
              </a:spcBef>
              <a:spcAft>
                <a:spcPts val="0"/>
              </a:spcAft>
              <a:defRPr/>
            </a:pPr>
            <a:r>
              <a:rPr lang="en-US" baseline="0" dirty="0" smtClean="0">
                <a:latin typeface="Times New Roman" pitchFamily="80" charset="0"/>
              </a:rPr>
              <a:t>Fizzy drinks contain carbon dioxide gas under pressure and this is what makes the fizzy. When a bottle of fizzy drink is shaken, lots of extra bubbles of carbon dioxide gas are created. These </a:t>
            </a:r>
            <a:r>
              <a:rPr lang="en-US" dirty="0" smtClean="0">
                <a:latin typeface="Times New Roman" pitchFamily="80" charset="0"/>
              </a:rPr>
              <a:t>extra bubbles want to get out of the</a:t>
            </a:r>
            <a:r>
              <a:rPr lang="en-US" baseline="0" dirty="0" smtClean="0">
                <a:latin typeface="Times New Roman" pitchFamily="80" charset="0"/>
              </a:rPr>
              <a:t> bottle so w</a:t>
            </a:r>
            <a:r>
              <a:rPr lang="en-US" dirty="0" smtClean="0">
                <a:latin typeface="Times New Roman" pitchFamily="80" charset="0"/>
              </a:rPr>
              <a:t>hen you unscrew the cap, the bubbles explode out of the bottle taking the fizzy drink with it. This is what happens in explosive eruptions – the bubbles of gas trapped within the magma explode</a:t>
            </a:r>
            <a:r>
              <a:rPr lang="en-US" baseline="0" dirty="0" smtClean="0">
                <a:latin typeface="Times New Roman" pitchFamily="80" charset="0"/>
              </a:rPr>
              <a:t> out of the volcano taking rock fragments, lava and ash with it</a:t>
            </a:r>
            <a:r>
              <a:rPr lang="en-US" dirty="0" smtClean="0">
                <a:latin typeface="Times New Roman" pitchFamily="80"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Watch the two videos – lava from Kilauea (‘</a:t>
            </a:r>
            <a:r>
              <a:rPr lang="en-GB" baseline="0" dirty="0" err="1" smtClean="0"/>
              <a:t>Kil</a:t>
            </a:r>
            <a:r>
              <a:rPr lang="en-GB" baseline="0" dirty="0" smtClean="0"/>
              <a:t>-ah-way-ah’) volcano in Hawaii showing an effusive eruption and ash clouds from </a:t>
            </a:r>
            <a:r>
              <a:rPr lang="en-GB" baseline="0" dirty="0" err="1" smtClean="0"/>
              <a:t>Eyjafjallajokull</a:t>
            </a:r>
            <a:r>
              <a:rPr lang="en-GB" baseline="0" dirty="0" smtClean="0"/>
              <a:t>  (‘</a:t>
            </a:r>
            <a:r>
              <a:rPr lang="en-GB" baseline="0" dirty="0" err="1" smtClean="0"/>
              <a:t>ey</a:t>
            </a:r>
            <a:r>
              <a:rPr lang="en-GB" baseline="0" dirty="0" smtClean="0"/>
              <a:t>-yah-</a:t>
            </a:r>
            <a:r>
              <a:rPr lang="en-GB" baseline="0" dirty="0" err="1" smtClean="0"/>
              <a:t>fyel</a:t>
            </a:r>
            <a:r>
              <a:rPr lang="en-GB" baseline="0" dirty="0" smtClean="0"/>
              <a:t>-</a:t>
            </a:r>
            <a:r>
              <a:rPr lang="en-GB" baseline="0" dirty="0" err="1" smtClean="0"/>
              <a:t>lah-yo-kul</a:t>
            </a:r>
            <a:r>
              <a:rPr lang="en-GB" baseline="0" dirty="0" smtClean="0"/>
              <a:t>’)  in Iceland showing an explosive eruption.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Recommended to the Hawaii video from start for about 1 minute and start Iceland video at 1:30 and watch for around 1 minute (see if you can spot the volcanic bombs and rock fragments!).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Sometimes the gas and ash column generated during an explosive volcanic eruption collapses and creates a flow of hot gas and ash that races down the side of a volcano – this is known as a pyroclastic flow. Pyroclastic flows can be over 800</a:t>
            </a:r>
            <a:r>
              <a:rPr lang="en-GB" baseline="0" dirty="0" smtClean="0">
                <a:latin typeface="Arial"/>
                <a:cs typeface="Arial"/>
              </a:rPr>
              <a:t>°C and travel extremely quickly at over 10m per second!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latin typeface="Arial"/>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latin typeface="Arial"/>
                <a:cs typeface="Arial"/>
              </a:rPr>
              <a:t>Effusive eruptions </a:t>
            </a:r>
            <a:r>
              <a:rPr lang="en-GB" baseline="0" dirty="0" smtClean="0"/>
              <a:t>can also sometimes form lava lakes, these are lakes of molten lava contained in the crater of volcano and are very rare on Earth - watch 50 second YouTube video of </a:t>
            </a:r>
            <a:r>
              <a:rPr lang="en-GB" sz="1200" b="0" i="0" kern="1200" dirty="0" err="1" smtClean="0">
                <a:solidFill>
                  <a:schemeClr val="tx1"/>
                </a:solidFill>
                <a:effectLst/>
                <a:latin typeface="+mn-lt"/>
                <a:ea typeface="+mn-ea"/>
                <a:cs typeface="+mn-cs"/>
              </a:rPr>
              <a:t>Nyiragongo</a:t>
            </a:r>
            <a:r>
              <a:rPr lang="en-GB" baseline="0" dirty="0" smtClean="0"/>
              <a:t> lava lake by clicking on picture or going to https://www.youtube.com/watch?v=_2th8dY03Wo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6</a:t>
            </a:fld>
            <a:endParaRPr lang="en-GB"/>
          </a:p>
        </p:txBody>
      </p:sp>
    </p:spTree>
    <p:extLst>
      <p:ext uri="{BB962C8B-B14F-4D97-AF65-F5344CB8AC3E}">
        <p14:creationId xmlns:p14="http://schemas.microsoft.com/office/powerpoint/2010/main" val="952100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main types of lava that come out of</a:t>
            </a:r>
            <a:r>
              <a:rPr lang="en-US" baseline="0" dirty="0" smtClean="0"/>
              <a:t> a volcano during an effusive eruption, </a:t>
            </a:r>
            <a:r>
              <a:rPr lang="en-US" u="sng" baseline="0" dirty="0" err="1" smtClean="0"/>
              <a:t>Pahoehoe</a:t>
            </a:r>
            <a:r>
              <a:rPr lang="en-US" baseline="0" dirty="0" smtClean="0"/>
              <a:t> pronounced ‘</a:t>
            </a:r>
            <a:r>
              <a:rPr lang="en-US" dirty="0" err="1" smtClean="0"/>
              <a:t>pah-hoey-hoey</a:t>
            </a:r>
            <a:r>
              <a:rPr lang="en-US" dirty="0" smtClean="0"/>
              <a:t>’ </a:t>
            </a:r>
            <a:r>
              <a:rPr lang="en-US" baseline="0" dirty="0" smtClean="0"/>
              <a:t>and </a:t>
            </a:r>
            <a:r>
              <a:rPr lang="en-GB" sz="1200" b="0" u="sng" dirty="0" smtClean="0">
                <a:solidFill>
                  <a:schemeClr val="bg1"/>
                </a:solidFill>
                <a:latin typeface="PT Sans Narrow" panose="020B0506020203020204" pitchFamily="34" charset="0"/>
                <a:cs typeface="Arial"/>
              </a:rPr>
              <a:t>´A´</a:t>
            </a:r>
            <a:r>
              <a:rPr lang="en-US" b="0" u="sng" baseline="0" dirty="0" smtClean="0"/>
              <a:t>a </a:t>
            </a:r>
            <a:r>
              <a:rPr lang="en-US" baseline="0" dirty="0" smtClean="0"/>
              <a:t>pronounced ‘ah-ah’. </a:t>
            </a:r>
          </a:p>
          <a:p>
            <a:r>
              <a:rPr lang="en-US" sz="1200" b="0" i="0" kern="1200" dirty="0" err="1" smtClean="0">
                <a:solidFill>
                  <a:schemeClr val="tx1"/>
                </a:solidFill>
                <a:effectLst/>
                <a:latin typeface="+mn-lt"/>
                <a:ea typeface="+mn-ea"/>
                <a:cs typeface="+mn-cs"/>
              </a:rPr>
              <a:t>Pahoehoe</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ʻaʻa</a:t>
            </a:r>
            <a:r>
              <a:rPr lang="en-US" sz="1200" b="0" i="0" kern="1200" dirty="0" smtClean="0">
                <a:solidFill>
                  <a:schemeClr val="tx1"/>
                </a:solidFill>
                <a:effectLst/>
                <a:latin typeface="+mn-lt"/>
                <a:ea typeface="+mn-ea"/>
                <a:cs typeface="+mn-cs"/>
              </a:rPr>
              <a:t> are both Hawaiian words that are used by geologists to describe these kinds of lavas. </a:t>
            </a:r>
          </a:p>
          <a:p>
            <a:endParaRPr lang="en-US" baseline="0" dirty="0" smtClean="0"/>
          </a:p>
          <a:p>
            <a:r>
              <a:rPr lang="en-US" baseline="0" dirty="0" err="1" smtClean="0"/>
              <a:t>Pahoehoe</a:t>
            </a:r>
            <a:r>
              <a:rPr lang="en-US" baseline="0" dirty="0" smtClean="0"/>
              <a:t> forms from slowly flowing lava and has a smooth or ropey surface when it hardens into rock.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’A’a forms from fast flowing lava and has a rough, </a:t>
            </a:r>
            <a:r>
              <a:rPr lang="en-US" baseline="0" dirty="0" smtClean="0"/>
              <a:t>rubbly </a:t>
            </a:r>
            <a:r>
              <a:rPr lang="en-US" baseline="0" dirty="0" smtClean="0"/>
              <a:t>surface with jagged blocks when it hardens into rock.</a:t>
            </a:r>
          </a:p>
          <a:p>
            <a:endParaRPr lang="en-US" dirty="0" smtClean="0"/>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7</a:t>
            </a:fld>
            <a:endParaRPr lang="en-GB"/>
          </a:p>
        </p:txBody>
      </p:sp>
    </p:spTree>
    <p:extLst>
      <p:ext uri="{BB962C8B-B14F-4D97-AF65-F5344CB8AC3E}">
        <p14:creationId xmlns:p14="http://schemas.microsoft.com/office/powerpoint/2010/main" val="1223815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we know what volcanoes</a:t>
            </a:r>
            <a:r>
              <a:rPr lang="en-GB" baseline="0" dirty="0" smtClean="0"/>
              <a:t> are, and what can be erupted from a volcano, but where and why do we get volcanoes on Earth? For this we need to know a little bit about the structure of the Earth.</a:t>
            </a:r>
          </a:p>
          <a:p>
            <a:endParaRPr lang="en-GB" baseline="0" dirty="0" smtClean="0"/>
          </a:p>
          <a:p>
            <a:r>
              <a:rPr lang="en-GB" baseline="0" dirty="0" smtClean="0"/>
              <a:t>If students have already studied the layers of the Earth, get them to recall the names and compositions (rock/metal, solid/liquid) for the different layers. If this is the students’ first time learning about the Earth’s structure have them guess the names of the layers and tell them what they are made from:</a:t>
            </a:r>
          </a:p>
          <a:p>
            <a:endParaRPr lang="en-GB" baseline="0" dirty="0" smtClean="0"/>
          </a:p>
          <a:p>
            <a:pPr marL="171450" indent="-171450">
              <a:buFont typeface="Arial" panose="020B0604020202020204" pitchFamily="34" charset="0"/>
              <a:buChar char="•"/>
            </a:pPr>
            <a:r>
              <a:rPr lang="en-GB" b="1" baseline="0" dirty="0" smtClean="0"/>
              <a:t>Inner core </a:t>
            </a:r>
            <a:r>
              <a:rPr lang="en-GB" baseline="0" dirty="0" smtClean="0"/>
              <a:t>– solid metal (nickel and iron) Temperatures </a:t>
            </a:r>
            <a:r>
              <a:rPr lang="en-US" baseline="0" dirty="0" smtClean="0"/>
              <a:t>between 5000-  6000°C, this is as hot as the surface of the Sun! These temperatures on land would be easily hot enough to melt metal but due to the immense pressure of the other layers squashing down on it, the inner core is completely solid. </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1" baseline="0" dirty="0" smtClean="0"/>
              <a:t>Outer core </a:t>
            </a:r>
            <a:r>
              <a:rPr lang="en-GB" baseline="0" dirty="0" smtClean="0"/>
              <a:t>– liquid metal (nickel and iron) similar temperatures to the inner core. </a:t>
            </a:r>
            <a:r>
              <a:rPr lang="en-US" baseline="0" dirty="0" smtClean="0"/>
              <a:t>The outer core can flow and is what causes the Earth to have a magnetic field. </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1" baseline="0" dirty="0" smtClean="0"/>
              <a:t>Mantle</a:t>
            </a:r>
            <a:r>
              <a:rPr lang="en-GB" baseline="0" dirty="0" smtClean="0"/>
              <a:t> – Solid rock,</a:t>
            </a:r>
            <a:r>
              <a:rPr lang="en-US" baseline="0" dirty="0" smtClean="0"/>
              <a:t> 2900km thick, </a:t>
            </a:r>
            <a:r>
              <a:rPr lang="en-GB" baseline="0" dirty="0" smtClean="0"/>
              <a:t>under certain conditions parts of mantle can melt to form pockets of liquid rock called magma however it is primarily solid</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1" baseline="0" dirty="0" smtClean="0"/>
              <a:t>Crust</a:t>
            </a:r>
            <a:r>
              <a:rPr lang="en-GB" baseline="0" dirty="0" smtClean="0"/>
              <a:t> – solid rock - </a:t>
            </a:r>
            <a:r>
              <a:rPr lang="en-US" baseline="0" dirty="0" smtClean="0"/>
              <a:t>all of the Earth’s oceans, rivers, mountains, volcanoes, hills and valleys are part of the crust. </a:t>
            </a:r>
            <a:endParaRPr lang="en-GB" b="1"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baseline="0" dirty="0" smtClean="0"/>
              <a:t>Q: what are the big landmasses called that make up the crust?</a:t>
            </a:r>
            <a:r>
              <a:rPr lang="en-GB" baseline="0" dirty="0" smtClean="0"/>
              <a:t> A: Continents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The Earth’s crust is made up of heavy oceanic crust, which forms the ocean basins, and lighter continental crust which forms the landmasses. </a:t>
            </a:r>
            <a:endParaRPr lang="en-GB" baseline="0"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8</a:t>
            </a:fld>
            <a:endParaRPr lang="en-GB"/>
          </a:p>
        </p:txBody>
      </p:sp>
    </p:spTree>
    <p:extLst>
      <p:ext uri="{BB962C8B-B14F-4D97-AF65-F5344CB8AC3E}">
        <p14:creationId xmlns:p14="http://schemas.microsoft.com/office/powerpoint/2010/main" val="4039588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Earth’s crust and</a:t>
            </a:r>
            <a:r>
              <a:rPr lang="en-GB" baseline="0" dirty="0" smtClean="0"/>
              <a:t> upper part of the mantle </a:t>
            </a:r>
            <a:r>
              <a:rPr lang="en-US" baseline="0" dirty="0" smtClean="0"/>
              <a:t>is broken up into slabs which fit together like a huge jigsaw puzzle</a:t>
            </a:r>
          </a:p>
          <a:p>
            <a:endParaRPr lang="en-US" b="1" baseline="0" dirty="0" smtClean="0"/>
          </a:p>
          <a:p>
            <a:r>
              <a:rPr lang="en-US" b="1" baseline="0" dirty="0" smtClean="0"/>
              <a:t>Q: Does anyone know what geologists call these huge slabs? </a:t>
            </a:r>
            <a:r>
              <a:rPr lang="en-US" b="0" baseline="0" dirty="0" smtClean="0"/>
              <a:t>A: tectonic </a:t>
            </a:r>
            <a:r>
              <a:rPr lang="en-US" baseline="0" dirty="0" smtClean="0"/>
              <a:t>plates – get students to have a go at labeling some of the plates using the labels at the bottom of the slide</a:t>
            </a:r>
          </a:p>
          <a:p>
            <a:endParaRPr lang="en-US" b="1" baseline="0" dirty="0" smtClean="0"/>
          </a:p>
          <a:p>
            <a:r>
              <a:rPr lang="en-US" b="1" baseline="0" dirty="0" smtClean="0"/>
              <a:t>Click to next slide to show correct plate names</a:t>
            </a:r>
          </a:p>
          <a:p>
            <a:endParaRPr lang="en-US"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9</a:t>
            </a:fld>
            <a:endParaRPr lang="en-GB"/>
          </a:p>
        </p:txBody>
      </p:sp>
    </p:spTree>
    <p:extLst>
      <p:ext uri="{BB962C8B-B14F-4D97-AF65-F5344CB8AC3E}">
        <p14:creationId xmlns:p14="http://schemas.microsoft.com/office/powerpoint/2010/main" val="2228300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794BE27-BFAD-4216-B174-6FBE0B486827}" type="datetimeFigureOut">
              <a:rPr lang="en-GB" smtClean="0"/>
              <a:t>01/06/2018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198479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94BE27-BFAD-4216-B174-6FBE0B486827}" type="datetimeFigureOut">
              <a:rPr lang="en-GB" smtClean="0"/>
              <a:t>01/06/2018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3929763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94BE27-BFAD-4216-B174-6FBE0B486827}" type="datetimeFigureOut">
              <a:rPr lang="en-GB" smtClean="0"/>
              <a:t>01/06/2018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08294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94BE27-BFAD-4216-B174-6FBE0B486827}" type="datetimeFigureOut">
              <a:rPr lang="en-GB" smtClean="0"/>
              <a:t>01/06/2018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484814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94BE27-BFAD-4216-B174-6FBE0B486827}" type="datetimeFigureOut">
              <a:rPr lang="en-GB" smtClean="0"/>
              <a:t>01/06/2018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3343031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794BE27-BFAD-4216-B174-6FBE0B486827}" type="datetimeFigureOut">
              <a:rPr lang="en-GB" smtClean="0"/>
              <a:t>01/06/2018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460481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794BE27-BFAD-4216-B174-6FBE0B486827}" type="datetimeFigureOut">
              <a:rPr lang="en-GB" smtClean="0"/>
              <a:t>01/06/2018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442334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794BE27-BFAD-4216-B174-6FBE0B486827}" type="datetimeFigureOut">
              <a:rPr lang="en-GB" smtClean="0"/>
              <a:t>01/06/2018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759931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94BE27-BFAD-4216-B174-6FBE0B486827}" type="datetimeFigureOut">
              <a:rPr lang="en-GB" smtClean="0"/>
              <a:t>01/06/2018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3285225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94BE27-BFAD-4216-B174-6FBE0B486827}" type="datetimeFigureOut">
              <a:rPr lang="en-GB" smtClean="0"/>
              <a:t>01/06/2018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072429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94BE27-BFAD-4216-B174-6FBE0B486827}" type="datetimeFigureOut">
              <a:rPr lang="en-GB" smtClean="0"/>
              <a:t>01/06/2018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3138478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7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4BE27-BFAD-4216-B174-6FBE0B486827}" type="datetimeFigureOut">
              <a:rPr lang="en-GB" smtClean="0"/>
              <a:t>01/06/2018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52D39-CF93-47FA-AFDB-BD6076DA5205}" type="slidenum">
              <a:rPr lang="en-GB" smtClean="0"/>
              <a:t>‹#›</a:t>
            </a:fld>
            <a:endParaRPr lang="en-GB"/>
          </a:p>
        </p:txBody>
      </p:sp>
    </p:spTree>
    <p:extLst>
      <p:ext uri="{BB962C8B-B14F-4D97-AF65-F5344CB8AC3E}">
        <p14:creationId xmlns:p14="http://schemas.microsoft.com/office/powerpoint/2010/main" val="270925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xExdEXOaA9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3.jpe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7.gif"/><Relationship Id="rId5" Type="http://schemas.openxmlformats.org/officeDocument/2006/relationships/image" Target="../media/image76.png"/><Relationship Id="rId4" Type="http://schemas.openxmlformats.org/officeDocument/2006/relationships/image" Target="../media/image75.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jpeg"/><Relationship Id="rId3" Type="http://schemas.openxmlformats.org/officeDocument/2006/relationships/image" Target="../media/image21.jpeg"/><Relationship Id="rId7" Type="http://schemas.openxmlformats.org/officeDocument/2006/relationships/hyperlink" Target="https://www.youtube.com/watch?v=vt3eiaduSnw" TargetMode="External"/><Relationship Id="rId12" Type="http://schemas.openxmlformats.org/officeDocument/2006/relationships/hyperlink" Target="https://www.youtube.com/watch?v=_2th8dY03Wo"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25.jpeg"/><Relationship Id="rId4" Type="http://schemas.openxmlformats.org/officeDocument/2006/relationships/hyperlink" Target="https://www.youtube.com/watch?v=e-TMtRh8AIs" TargetMode="External"/><Relationship Id="rId9" Type="http://schemas.openxmlformats.org/officeDocument/2006/relationships/image" Target="../media/image24.jpe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59" t="26998" r="16335" b="6326"/>
          <a:stretch/>
        </p:blipFill>
        <p:spPr bwMode="auto">
          <a:xfrm>
            <a:off x="2195735" y="2414657"/>
            <a:ext cx="4899945" cy="3089308"/>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Image result for youtube logo png">
            <a:hlinkClick r:id="rId3"/>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65656"/>
          <a:stretch/>
        </p:blipFill>
        <p:spPr bwMode="auto">
          <a:xfrm>
            <a:off x="4139952" y="3586323"/>
            <a:ext cx="1148869" cy="7459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9552" y="2635872"/>
            <a:ext cx="1170513" cy="2646878"/>
          </a:xfrm>
          <a:prstGeom prst="rect">
            <a:avLst/>
          </a:prstGeom>
        </p:spPr>
        <p:txBody>
          <a:bodyPr wrap="none">
            <a:spAutoFit/>
          </a:bodyPr>
          <a:lstStyle/>
          <a:p>
            <a:r>
              <a:rPr lang="en-GB" sz="16600" b="1" dirty="0">
                <a:solidFill>
                  <a:srgbClr val="2BB8C9"/>
                </a:solidFill>
              </a:rPr>
              <a:t>?</a:t>
            </a:r>
          </a:p>
        </p:txBody>
      </p:sp>
      <p:sp>
        <p:nvSpPr>
          <p:cNvPr id="7" name="Rectangle 6"/>
          <p:cNvSpPr/>
          <p:nvPr/>
        </p:nvSpPr>
        <p:spPr>
          <a:xfrm>
            <a:off x="7668344" y="2492896"/>
            <a:ext cx="1170513" cy="2646878"/>
          </a:xfrm>
          <a:prstGeom prst="rect">
            <a:avLst/>
          </a:prstGeom>
        </p:spPr>
        <p:txBody>
          <a:bodyPr wrap="none">
            <a:spAutoFit/>
          </a:bodyPr>
          <a:lstStyle/>
          <a:p>
            <a:r>
              <a:rPr lang="en-GB" sz="16600" b="1" dirty="0">
                <a:solidFill>
                  <a:srgbClr val="2BB8C9"/>
                </a:solidFill>
              </a:rPr>
              <a:t>?</a:t>
            </a:r>
          </a:p>
        </p:txBody>
      </p:sp>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619" y="116632"/>
            <a:ext cx="7827963"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935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08679"/>
            <a:ext cx="9221709" cy="459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335902" y="4509120"/>
            <a:ext cx="1276942" cy="34422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Pacific plate</a:t>
            </a:r>
            <a:endParaRPr lang="en-GB" sz="1400" b="1" dirty="0"/>
          </a:p>
        </p:txBody>
      </p:sp>
      <p:sp>
        <p:nvSpPr>
          <p:cNvPr id="5" name="Rounded Rectangle 4"/>
          <p:cNvSpPr/>
          <p:nvPr/>
        </p:nvSpPr>
        <p:spPr>
          <a:xfrm>
            <a:off x="5265343" y="1988840"/>
            <a:ext cx="1008112" cy="535402"/>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Eurasian plate</a:t>
            </a:r>
            <a:endParaRPr lang="en-GB" sz="1400" b="1" dirty="0"/>
          </a:p>
        </p:txBody>
      </p:sp>
      <p:sp>
        <p:nvSpPr>
          <p:cNvPr id="6" name="Rounded Rectangle 5"/>
          <p:cNvSpPr/>
          <p:nvPr/>
        </p:nvSpPr>
        <p:spPr>
          <a:xfrm>
            <a:off x="1612844" y="2256541"/>
            <a:ext cx="1545772" cy="506117"/>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North American  plate</a:t>
            </a:r>
            <a:endParaRPr lang="en-GB" sz="1400" b="1" dirty="0"/>
          </a:p>
        </p:txBody>
      </p:sp>
      <p:sp>
        <p:nvSpPr>
          <p:cNvPr id="7" name="Rounded Rectangle 6"/>
          <p:cNvSpPr/>
          <p:nvPr/>
        </p:nvSpPr>
        <p:spPr>
          <a:xfrm>
            <a:off x="2824597" y="4005095"/>
            <a:ext cx="1525760" cy="498953"/>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South American plate</a:t>
            </a:r>
            <a:endParaRPr lang="en-GB" sz="1400" b="1" dirty="0"/>
          </a:p>
        </p:txBody>
      </p:sp>
      <p:sp>
        <p:nvSpPr>
          <p:cNvPr id="8" name="Rounded Rectangle 7"/>
          <p:cNvSpPr/>
          <p:nvPr/>
        </p:nvSpPr>
        <p:spPr>
          <a:xfrm>
            <a:off x="4628427" y="3723685"/>
            <a:ext cx="1276942" cy="31061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African plate</a:t>
            </a:r>
            <a:endParaRPr lang="en-GB" sz="1400" b="1" dirty="0"/>
          </a:p>
        </p:txBody>
      </p:sp>
      <p:sp>
        <p:nvSpPr>
          <p:cNvPr id="9" name="Rounded Rectangle 8"/>
          <p:cNvSpPr/>
          <p:nvPr/>
        </p:nvSpPr>
        <p:spPr>
          <a:xfrm>
            <a:off x="5923073" y="3449433"/>
            <a:ext cx="1276942" cy="25540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Indian plate</a:t>
            </a:r>
            <a:endParaRPr lang="en-GB" sz="1400" b="1" dirty="0"/>
          </a:p>
        </p:txBody>
      </p:sp>
      <p:sp>
        <p:nvSpPr>
          <p:cNvPr id="10" name="Rounded Rectangle 9"/>
          <p:cNvSpPr/>
          <p:nvPr/>
        </p:nvSpPr>
        <p:spPr>
          <a:xfrm>
            <a:off x="7452320" y="4405396"/>
            <a:ext cx="1144338" cy="55167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Australian plate</a:t>
            </a:r>
            <a:endParaRPr lang="en-GB" sz="1400" b="1" dirty="0"/>
          </a:p>
        </p:txBody>
      </p:sp>
      <p:sp>
        <p:nvSpPr>
          <p:cNvPr id="11" name="Rounded Rectangle 10"/>
          <p:cNvSpPr/>
          <p:nvPr/>
        </p:nvSpPr>
        <p:spPr>
          <a:xfrm>
            <a:off x="5351144" y="2859127"/>
            <a:ext cx="1108449" cy="55167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Arabian plate</a:t>
            </a:r>
            <a:endParaRPr lang="en-GB" sz="1400" b="1" dirty="0"/>
          </a:p>
        </p:txBody>
      </p:sp>
      <p:sp>
        <p:nvSpPr>
          <p:cNvPr id="12" name="Rounded Rectangle 11"/>
          <p:cNvSpPr/>
          <p:nvPr/>
        </p:nvSpPr>
        <p:spPr>
          <a:xfrm>
            <a:off x="4868764" y="5588931"/>
            <a:ext cx="1664362"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Antarctic plate</a:t>
            </a:r>
            <a:endParaRPr lang="en-GB" sz="1400" b="1" dirty="0"/>
          </a:p>
        </p:txBody>
      </p:sp>
      <p:sp>
        <p:nvSpPr>
          <p:cNvPr id="13" name="Rounded Rectangle 12"/>
          <p:cNvSpPr/>
          <p:nvPr/>
        </p:nvSpPr>
        <p:spPr>
          <a:xfrm>
            <a:off x="2077490" y="3070483"/>
            <a:ext cx="1545772"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Caribbean plate </a:t>
            </a:r>
            <a:endParaRPr lang="en-GB" sz="1400" b="1" dirty="0"/>
          </a:p>
        </p:txBody>
      </p:sp>
      <p:sp>
        <p:nvSpPr>
          <p:cNvPr id="14" name="Rounded Rectangle 13"/>
          <p:cNvSpPr/>
          <p:nvPr/>
        </p:nvSpPr>
        <p:spPr>
          <a:xfrm>
            <a:off x="1114957" y="3429000"/>
            <a:ext cx="1244758"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Nazca plate</a:t>
            </a:r>
            <a:endParaRPr lang="en-GB" sz="1400" b="1" dirty="0"/>
          </a:p>
        </p:txBody>
      </p:sp>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9" y="260648"/>
            <a:ext cx="71993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4056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3792"/>
          <a:stretch/>
        </p:blipFill>
        <p:spPr bwMode="auto">
          <a:xfrm>
            <a:off x="3026246" y="1700808"/>
            <a:ext cx="6105525" cy="459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832"/>
          <a:stretch/>
        </p:blipFill>
        <p:spPr bwMode="auto">
          <a:xfrm>
            <a:off x="0" y="1700808"/>
            <a:ext cx="3058666" cy="459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692094" y="2244003"/>
            <a:ext cx="5627086" cy="3510413"/>
          </a:xfrm>
          <a:custGeom>
            <a:avLst/>
            <a:gdLst>
              <a:gd name="connsiteX0" fmla="*/ 1993956 w 5627086"/>
              <a:gd name="connsiteY0" fmla="*/ 2775672 h 3510413"/>
              <a:gd name="connsiteX1" fmla="*/ 2279706 w 5627086"/>
              <a:gd name="connsiteY1" fmla="*/ 2489922 h 3510413"/>
              <a:gd name="connsiteX2" fmla="*/ 2098731 w 5627086"/>
              <a:gd name="connsiteY2" fmla="*/ 2480397 h 3510413"/>
              <a:gd name="connsiteX3" fmla="*/ 1860606 w 5627086"/>
              <a:gd name="connsiteY3" fmla="*/ 2318472 h 3510413"/>
              <a:gd name="connsiteX4" fmla="*/ 1632006 w 5627086"/>
              <a:gd name="connsiteY4" fmla="*/ 2147022 h 3510413"/>
              <a:gd name="connsiteX5" fmla="*/ 1317681 w 5627086"/>
              <a:gd name="connsiteY5" fmla="*/ 2032722 h 3510413"/>
              <a:gd name="connsiteX6" fmla="*/ 917631 w 5627086"/>
              <a:gd name="connsiteY6" fmla="*/ 2099397 h 3510413"/>
              <a:gd name="connsiteX7" fmla="*/ 450906 w 5627086"/>
              <a:gd name="connsiteY7" fmla="*/ 2099397 h 3510413"/>
              <a:gd name="connsiteX8" fmla="*/ 127056 w 5627086"/>
              <a:gd name="connsiteY8" fmla="*/ 1775547 h 3510413"/>
              <a:gd name="connsiteX9" fmla="*/ 3231 w 5627086"/>
              <a:gd name="connsiteY9" fmla="*/ 1461222 h 3510413"/>
              <a:gd name="connsiteX10" fmla="*/ 241356 w 5627086"/>
              <a:gd name="connsiteY10" fmla="*/ 1394547 h 3510413"/>
              <a:gd name="connsiteX11" fmla="*/ 517581 w 5627086"/>
              <a:gd name="connsiteY11" fmla="*/ 1661247 h 3510413"/>
              <a:gd name="connsiteX12" fmla="*/ 803331 w 5627086"/>
              <a:gd name="connsiteY12" fmla="*/ 1718397 h 3510413"/>
              <a:gd name="connsiteX13" fmla="*/ 784281 w 5627086"/>
              <a:gd name="connsiteY13" fmla="*/ 1489797 h 3510413"/>
              <a:gd name="connsiteX14" fmla="*/ 679506 w 5627086"/>
              <a:gd name="connsiteY14" fmla="*/ 1223097 h 3510413"/>
              <a:gd name="connsiteX15" fmla="*/ 917631 w 5627086"/>
              <a:gd name="connsiteY15" fmla="*/ 946872 h 3510413"/>
              <a:gd name="connsiteX16" fmla="*/ 1146231 w 5627086"/>
              <a:gd name="connsiteY16" fmla="*/ 594447 h 3510413"/>
              <a:gd name="connsiteX17" fmla="*/ 1622481 w 5627086"/>
              <a:gd name="connsiteY17" fmla="*/ 422997 h 3510413"/>
              <a:gd name="connsiteX18" fmla="*/ 1879656 w 5627086"/>
              <a:gd name="connsiteY18" fmla="*/ 242022 h 3510413"/>
              <a:gd name="connsiteX19" fmla="*/ 2108256 w 5627086"/>
              <a:gd name="connsiteY19" fmla="*/ 213447 h 3510413"/>
              <a:gd name="connsiteX20" fmla="*/ 2374956 w 5627086"/>
              <a:gd name="connsiteY20" fmla="*/ 280122 h 3510413"/>
              <a:gd name="connsiteX21" fmla="*/ 2670231 w 5627086"/>
              <a:gd name="connsiteY21" fmla="*/ 194397 h 3510413"/>
              <a:gd name="connsiteX22" fmla="*/ 2879781 w 5627086"/>
              <a:gd name="connsiteY22" fmla="*/ 61047 h 3510413"/>
              <a:gd name="connsiteX23" fmla="*/ 3146481 w 5627086"/>
              <a:gd name="connsiteY23" fmla="*/ 3897 h 3510413"/>
              <a:gd name="connsiteX24" fmla="*/ 3422706 w 5627086"/>
              <a:gd name="connsiteY24" fmla="*/ 22947 h 3510413"/>
              <a:gd name="connsiteX25" fmla="*/ 3717981 w 5627086"/>
              <a:gd name="connsiteY25" fmla="*/ 165822 h 3510413"/>
              <a:gd name="connsiteX26" fmla="*/ 4022781 w 5627086"/>
              <a:gd name="connsiteY26" fmla="*/ 432522 h 3510413"/>
              <a:gd name="connsiteX27" fmla="*/ 4222806 w 5627086"/>
              <a:gd name="connsiteY27" fmla="*/ 775422 h 3510413"/>
              <a:gd name="connsiteX28" fmla="*/ 4413306 w 5627086"/>
              <a:gd name="connsiteY28" fmla="*/ 1165947 h 3510413"/>
              <a:gd name="connsiteX29" fmla="*/ 4622856 w 5627086"/>
              <a:gd name="connsiteY29" fmla="*/ 1261197 h 3510413"/>
              <a:gd name="connsiteX30" fmla="*/ 4880031 w 5627086"/>
              <a:gd name="connsiteY30" fmla="*/ 1365972 h 3510413"/>
              <a:gd name="connsiteX31" fmla="*/ 5061006 w 5627086"/>
              <a:gd name="connsiteY31" fmla="*/ 1451697 h 3510413"/>
              <a:gd name="connsiteX32" fmla="*/ 5194356 w 5627086"/>
              <a:gd name="connsiteY32" fmla="*/ 1699347 h 3510413"/>
              <a:gd name="connsiteX33" fmla="*/ 5127681 w 5627086"/>
              <a:gd name="connsiteY33" fmla="*/ 1899372 h 3510413"/>
              <a:gd name="connsiteX34" fmla="*/ 5299131 w 5627086"/>
              <a:gd name="connsiteY34" fmla="*/ 2204172 h 3510413"/>
              <a:gd name="connsiteX35" fmla="*/ 5365806 w 5627086"/>
              <a:gd name="connsiteY35" fmla="*/ 2432772 h 3510413"/>
              <a:gd name="connsiteX36" fmla="*/ 5384856 w 5627086"/>
              <a:gd name="connsiteY36" fmla="*/ 2670897 h 3510413"/>
              <a:gd name="connsiteX37" fmla="*/ 5318181 w 5627086"/>
              <a:gd name="connsiteY37" fmla="*/ 2880447 h 3510413"/>
              <a:gd name="connsiteX38" fmla="*/ 5280081 w 5627086"/>
              <a:gd name="connsiteY38" fmla="*/ 3023322 h 3510413"/>
              <a:gd name="connsiteX39" fmla="*/ 5365806 w 5627086"/>
              <a:gd name="connsiteY39" fmla="*/ 3194772 h 3510413"/>
              <a:gd name="connsiteX40" fmla="*/ 5556306 w 5627086"/>
              <a:gd name="connsiteY40" fmla="*/ 3299547 h 3510413"/>
              <a:gd name="connsiteX41" fmla="*/ 5622981 w 5627086"/>
              <a:gd name="connsiteY41" fmla="*/ 3423372 h 3510413"/>
              <a:gd name="connsiteX42" fmla="*/ 5451531 w 5627086"/>
              <a:gd name="connsiteY42" fmla="*/ 3509097 h 3510413"/>
              <a:gd name="connsiteX43" fmla="*/ 5137206 w 5627086"/>
              <a:gd name="connsiteY43" fmla="*/ 3356697 h 3510413"/>
              <a:gd name="connsiteX44" fmla="*/ 4908606 w 5627086"/>
              <a:gd name="connsiteY44" fmla="*/ 3137622 h 3510413"/>
              <a:gd name="connsiteX45" fmla="*/ 4908606 w 5627086"/>
              <a:gd name="connsiteY45" fmla="*/ 2613747 h 3510413"/>
              <a:gd name="connsiteX46" fmla="*/ 4937181 w 5627086"/>
              <a:gd name="connsiteY46" fmla="*/ 2289897 h 3510413"/>
              <a:gd name="connsiteX47" fmla="*/ 4784781 w 5627086"/>
              <a:gd name="connsiteY47" fmla="*/ 1899372 h 3510413"/>
              <a:gd name="connsiteX48" fmla="*/ 4537131 w 5627086"/>
              <a:gd name="connsiteY48" fmla="*/ 1794597 h 3510413"/>
              <a:gd name="connsiteX49" fmla="*/ 4241856 w 5627086"/>
              <a:gd name="connsiteY49" fmla="*/ 1585047 h 3510413"/>
              <a:gd name="connsiteX50" fmla="*/ 4003731 w 5627086"/>
              <a:gd name="connsiteY50" fmla="*/ 1261197 h 3510413"/>
              <a:gd name="connsiteX51" fmla="*/ 3575106 w 5627086"/>
              <a:gd name="connsiteY51" fmla="*/ 765897 h 3510413"/>
              <a:gd name="connsiteX52" fmla="*/ 3498906 w 5627086"/>
              <a:gd name="connsiteY52" fmla="*/ 489672 h 3510413"/>
              <a:gd name="connsiteX53" fmla="*/ 3365556 w 5627086"/>
              <a:gd name="connsiteY53" fmla="*/ 346797 h 3510413"/>
              <a:gd name="connsiteX54" fmla="*/ 3089331 w 5627086"/>
              <a:gd name="connsiteY54" fmla="*/ 384897 h 3510413"/>
              <a:gd name="connsiteX55" fmla="*/ 2670231 w 5627086"/>
              <a:gd name="connsiteY55" fmla="*/ 518247 h 3510413"/>
              <a:gd name="connsiteX56" fmla="*/ 2060631 w 5627086"/>
              <a:gd name="connsiteY56" fmla="*/ 575397 h 3510413"/>
              <a:gd name="connsiteX57" fmla="*/ 1879656 w 5627086"/>
              <a:gd name="connsiteY57" fmla="*/ 527772 h 3510413"/>
              <a:gd name="connsiteX58" fmla="*/ 1651056 w 5627086"/>
              <a:gd name="connsiteY58" fmla="*/ 689697 h 3510413"/>
              <a:gd name="connsiteX59" fmla="*/ 1536756 w 5627086"/>
              <a:gd name="connsiteY59" fmla="*/ 842097 h 3510413"/>
              <a:gd name="connsiteX60" fmla="*/ 1555806 w 5627086"/>
              <a:gd name="connsiteY60" fmla="*/ 1061172 h 3510413"/>
              <a:gd name="connsiteX61" fmla="*/ 1651056 w 5627086"/>
              <a:gd name="connsiteY61" fmla="*/ 1356447 h 3510413"/>
              <a:gd name="connsiteX62" fmla="*/ 1603431 w 5627086"/>
              <a:gd name="connsiteY62" fmla="*/ 1556472 h 3510413"/>
              <a:gd name="connsiteX63" fmla="*/ 1451031 w 5627086"/>
              <a:gd name="connsiteY63" fmla="*/ 1651722 h 3510413"/>
              <a:gd name="connsiteX64" fmla="*/ 1765356 w 5627086"/>
              <a:gd name="connsiteY64" fmla="*/ 1804122 h 3510413"/>
              <a:gd name="connsiteX65" fmla="*/ 2098731 w 5627086"/>
              <a:gd name="connsiteY65" fmla="*/ 2013672 h 3510413"/>
              <a:gd name="connsiteX66" fmla="*/ 2146356 w 5627086"/>
              <a:gd name="connsiteY66" fmla="*/ 2080347 h 3510413"/>
              <a:gd name="connsiteX67" fmla="*/ 2365431 w 5627086"/>
              <a:gd name="connsiteY67" fmla="*/ 1985097 h 3510413"/>
              <a:gd name="connsiteX68" fmla="*/ 2679756 w 5627086"/>
              <a:gd name="connsiteY68" fmla="*/ 1985097 h 3510413"/>
              <a:gd name="connsiteX69" fmla="*/ 2794056 w 5627086"/>
              <a:gd name="connsiteY69" fmla="*/ 2080347 h 3510413"/>
              <a:gd name="connsiteX70" fmla="*/ 2679756 w 5627086"/>
              <a:gd name="connsiteY70" fmla="*/ 2470872 h 3510413"/>
              <a:gd name="connsiteX71" fmla="*/ 2527356 w 5627086"/>
              <a:gd name="connsiteY71" fmla="*/ 2785197 h 3510413"/>
              <a:gd name="connsiteX72" fmla="*/ 2355906 w 5627086"/>
              <a:gd name="connsiteY72" fmla="*/ 2956647 h 3510413"/>
              <a:gd name="connsiteX73" fmla="*/ 2165406 w 5627086"/>
              <a:gd name="connsiteY73" fmla="*/ 3032847 h 3510413"/>
              <a:gd name="connsiteX74" fmla="*/ 1908231 w 5627086"/>
              <a:gd name="connsiteY74" fmla="*/ 3109047 h 3510413"/>
              <a:gd name="connsiteX75" fmla="*/ 1832031 w 5627086"/>
              <a:gd name="connsiteY75" fmla="*/ 2937597 h 3510413"/>
              <a:gd name="connsiteX76" fmla="*/ 1993956 w 5627086"/>
              <a:gd name="connsiteY76" fmla="*/ 2775672 h 351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627086" h="3510413">
                <a:moveTo>
                  <a:pt x="1993956" y="2775672"/>
                </a:moveTo>
                <a:cubicBezTo>
                  <a:pt x="2068568" y="2701060"/>
                  <a:pt x="2262244" y="2539134"/>
                  <a:pt x="2279706" y="2489922"/>
                </a:cubicBezTo>
                <a:cubicBezTo>
                  <a:pt x="2297168" y="2440710"/>
                  <a:pt x="2168581" y="2508972"/>
                  <a:pt x="2098731" y="2480397"/>
                </a:cubicBezTo>
                <a:cubicBezTo>
                  <a:pt x="2028881" y="2451822"/>
                  <a:pt x="1938393" y="2374034"/>
                  <a:pt x="1860606" y="2318472"/>
                </a:cubicBezTo>
                <a:cubicBezTo>
                  <a:pt x="1782818" y="2262909"/>
                  <a:pt x="1722493" y="2194647"/>
                  <a:pt x="1632006" y="2147022"/>
                </a:cubicBezTo>
                <a:cubicBezTo>
                  <a:pt x="1541519" y="2099397"/>
                  <a:pt x="1436743" y="2040659"/>
                  <a:pt x="1317681" y="2032722"/>
                </a:cubicBezTo>
                <a:cubicBezTo>
                  <a:pt x="1198619" y="2024785"/>
                  <a:pt x="1062094" y="2088284"/>
                  <a:pt x="917631" y="2099397"/>
                </a:cubicBezTo>
                <a:cubicBezTo>
                  <a:pt x="773168" y="2110510"/>
                  <a:pt x="582668" y="2153372"/>
                  <a:pt x="450906" y="2099397"/>
                </a:cubicBezTo>
                <a:cubicBezTo>
                  <a:pt x="319143" y="2045422"/>
                  <a:pt x="201668" y="1881909"/>
                  <a:pt x="127056" y="1775547"/>
                </a:cubicBezTo>
                <a:cubicBezTo>
                  <a:pt x="52444" y="1669185"/>
                  <a:pt x="-15819" y="1524722"/>
                  <a:pt x="3231" y="1461222"/>
                </a:cubicBezTo>
                <a:cubicBezTo>
                  <a:pt x="22281" y="1397722"/>
                  <a:pt x="155631" y="1361209"/>
                  <a:pt x="241356" y="1394547"/>
                </a:cubicBezTo>
                <a:cubicBezTo>
                  <a:pt x="327081" y="1427884"/>
                  <a:pt x="423919" y="1607272"/>
                  <a:pt x="517581" y="1661247"/>
                </a:cubicBezTo>
                <a:cubicBezTo>
                  <a:pt x="611243" y="1715222"/>
                  <a:pt x="758881" y="1746972"/>
                  <a:pt x="803331" y="1718397"/>
                </a:cubicBezTo>
                <a:cubicBezTo>
                  <a:pt x="847781" y="1689822"/>
                  <a:pt x="804918" y="1572347"/>
                  <a:pt x="784281" y="1489797"/>
                </a:cubicBezTo>
                <a:cubicBezTo>
                  <a:pt x="763644" y="1407247"/>
                  <a:pt x="657281" y="1313584"/>
                  <a:pt x="679506" y="1223097"/>
                </a:cubicBezTo>
                <a:cubicBezTo>
                  <a:pt x="701731" y="1132609"/>
                  <a:pt x="839843" y="1051647"/>
                  <a:pt x="917631" y="946872"/>
                </a:cubicBezTo>
                <a:cubicBezTo>
                  <a:pt x="995418" y="842097"/>
                  <a:pt x="1028756" y="681759"/>
                  <a:pt x="1146231" y="594447"/>
                </a:cubicBezTo>
                <a:cubicBezTo>
                  <a:pt x="1263706" y="507135"/>
                  <a:pt x="1500243" y="481734"/>
                  <a:pt x="1622481" y="422997"/>
                </a:cubicBezTo>
                <a:cubicBezTo>
                  <a:pt x="1744718" y="364259"/>
                  <a:pt x="1798693" y="276947"/>
                  <a:pt x="1879656" y="242022"/>
                </a:cubicBezTo>
                <a:cubicBezTo>
                  <a:pt x="1960618" y="207097"/>
                  <a:pt x="2025706" y="207097"/>
                  <a:pt x="2108256" y="213447"/>
                </a:cubicBezTo>
                <a:cubicBezTo>
                  <a:pt x="2190806" y="219797"/>
                  <a:pt x="2281294" y="283297"/>
                  <a:pt x="2374956" y="280122"/>
                </a:cubicBezTo>
                <a:cubicBezTo>
                  <a:pt x="2468618" y="276947"/>
                  <a:pt x="2586094" y="230909"/>
                  <a:pt x="2670231" y="194397"/>
                </a:cubicBezTo>
                <a:cubicBezTo>
                  <a:pt x="2754368" y="157885"/>
                  <a:pt x="2800406" y="92797"/>
                  <a:pt x="2879781" y="61047"/>
                </a:cubicBezTo>
                <a:cubicBezTo>
                  <a:pt x="2959156" y="29297"/>
                  <a:pt x="3055994" y="10247"/>
                  <a:pt x="3146481" y="3897"/>
                </a:cubicBezTo>
                <a:cubicBezTo>
                  <a:pt x="3236968" y="-2453"/>
                  <a:pt x="3327456" y="-4041"/>
                  <a:pt x="3422706" y="22947"/>
                </a:cubicBezTo>
                <a:cubicBezTo>
                  <a:pt x="3517956" y="49934"/>
                  <a:pt x="3617969" y="97560"/>
                  <a:pt x="3717981" y="165822"/>
                </a:cubicBezTo>
                <a:cubicBezTo>
                  <a:pt x="3817993" y="234084"/>
                  <a:pt x="3938644" y="330922"/>
                  <a:pt x="4022781" y="432522"/>
                </a:cubicBezTo>
                <a:cubicBezTo>
                  <a:pt x="4106918" y="534122"/>
                  <a:pt x="4157719" y="653185"/>
                  <a:pt x="4222806" y="775422"/>
                </a:cubicBezTo>
                <a:cubicBezTo>
                  <a:pt x="4287893" y="897659"/>
                  <a:pt x="4346631" y="1084984"/>
                  <a:pt x="4413306" y="1165947"/>
                </a:cubicBezTo>
                <a:cubicBezTo>
                  <a:pt x="4479981" y="1246909"/>
                  <a:pt x="4545069" y="1227860"/>
                  <a:pt x="4622856" y="1261197"/>
                </a:cubicBezTo>
                <a:cubicBezTo>
                  <a:pt x="4700643" y="1294534"/>
                  <a:pt x="4807006" y="1334222"/>
                  <a:pt x="4880031" y="1365972"/>
                </a:cubicBezTo>
                <a:cubicBezTo>
                  <a:pt x="4953056" y="1397722"/>
                  <a:pt x="5008619" y="1396135"/>
                  <a:pt x="5061006" y="1451697"/>
                </a:cubicBezTo>
                <a:cubicBezTo>
                  <a:pt x="5113393" y="1507259"/>
                  <a:pt x="5183244" y="1624735"/>
                  <a:pt x="5194356" y="1699347"/>
                </a:cubicBezTo>
                <a:cubicBezTo>
                  <a:pt x="5205468" y="1773959"/>
                  <a:pt x="5110219" y="1815235"/>
                  <a:pt x="5127681" y="1899372"/>
                </a:cubicBezTo>
                <a:cubicBezTo>
                  <a:pt x="5145143" y="1983509"/>
                  <a:pt x="5259444" y="2115272"/>
                  <a:pt x="5299131" y="2204172"/>
                </a:cubicBezTo>
                <a:cubicBezTo>
                  <a:pt x="5338819" y="2293072"/>
                  <a:pt x="5351519" y="2354984"/>
                  <a:pt x="5365806" y="2432772"/>
                </a:cubicBezTo>
                <a:cubicBezTo>
                  <a:pt x="5380094" y="2510559"/>
                  <a:pt x="5392793" y="2596285"/>
                  <a:pt x="5384856" y="2670897"/>
                </a:cubicBezTo>
                <a:cubicBezTo>
                  <a:pt x="5376919" y="2745509"/>
                  <a:pt x="5335643" y="2821710"/>
                  <a:pt x="5318181" y="2880447"/>
                </a:cubicBezTo>
                <a:cubicBezTo>
                  <a:pt x="5300719" y="2939184"/>
                  <a:pt x="5272144" y="2970935"/>
                  <a:pt x="5280081" y="3023322"/>
                </a:cubicBezTo>
                <a:cubicBezTo>
                  <a:pt x="5288018" y="3075709"/>
                  <a:pt x="5319769" y="3148735"/>
                  <a:pt x="5365806" y="3194772"/>
                </a:cubicBezTo>
                <a:cubicBezTo>
                  <a:pt x="5411843" y="3240809"/>
                  <a:pt x="5513444" y="3261447"/>
                  <a:pt x="5556306" y="3299547"/>
                </a:cubicBezTo>
                <a:cubicBezTo>
                  <a:pt x="5599168" y="3337647"/>
                  <a:pt x="5640444" y="3388447"/>
                  <a:pt x="5622981" y="3423372"/>
                </a:cubicBezTo>
                <a:cubicBezTo>
                  <a:pt x="5605519" y="3458297"/>
                  <a:pt x="5532494" y="3520210"/>
                  <a:pt x="5451531" y="3509097"/>
                </a:cubicBezTo>
                <a:cubicBezTo>
                  <a:pt x="5370569" y="3497985"/>
                  <a:pt x="5227693" y="3418609"/>
                  <a:pt x="5137206" y="3356697"/>
                </a:cubicBezTo>
                <a:cubicBezTo>
                  <a:pt x="5046719" y="3294785"/>
                  <a:pt x="4946706" y="3261447"/>
                  <a:pt x="4908606" y="3137622"/>
                </a:cubicBezTo>
                <a:cubicBezTo>
                  <a:pt x="4870506" y="3013797"/>
                  <a:pt x="4903844" y="2755034"/>
                  <a:pt x="4908606" y="2613747"/>
                </a:cubicBezTo>
                <a:cubicBezTo>
                  <a:pt x="4913368" y="2472460"/>
                  <a:pt x="4957818" y="2408959"/>
                  <a:pt x="4937181" y="2289897"/>
                </a:cubicBezTo>
                <a:cubicBezTo>
                  <a:pt x="4916544" y="2170835"/>
                  <a:pt x="4851456" y="1981922"/>
                  <a:pt x="4784781" y="1899372"/>
                </a:cubicBezTo>
                <a:cubicBezTo>
                  <a:pt x="4718106" y="1816822"/>
                  <a:pt x="4627619" y="1846984"/>
                  <a:pt x="4537131" y="1794597"/>
                </a:cubicBezTo>
                <a:cubicBezTo>
                  <a:pt x="4446644" y="1742209"/>
                  <a:pt x="4330756" y="1673947"/>
                  <a:pt x="4241856" y="1585047"/>
                </a:cubicBezTo>
                <a:cubicBezTo>
                  <a:pt x="4152956" y="1496147"/>
                  <a:pt x="4114856" y="1397722"/>
                  <a:pt x="4003731" y="1261197"/>
                </a:cubicBezTo>
                <a:cubicBezTo>
                  <a:pt x="3892606" y="1124672"/>
                  <a:pt x="3659243" y="894484"/>
                  <a:pt x="3575106" y="765897"/>
                </a:cubicBezTo>
                <a:cubicBezTo>
                  <a:pt x="3490969" y="637310"/>
                  <a:pt x="3533831" y="559522"/>
                  <a:pt x="3498906" y="489672"/>
                </a:cubicBezTo>
                <a:cubicBezTo>
                  <a:pt x="3463981" y="419822"/>
                  <a:pt x="3433819" y="364260"/>
                  <a:pt x="3365556" y="346797"/>
                </a:cubicBezTo>
                <a:cubicBezTo>
                  <a:pt x="3297293" y="329334"/>
                  <a:pt x="3205218" y="356322"/>
                  <a:pt x="3089331" y="384897"/>
                </a:cubicBezTo>
                <a:cubicBezTo>
                  <a:pt x="2973444" y="413472"/>
                  <a:pt x="2841681" y="486497"/>
                  <a:pt x="2670231" y="518247"/>
                </a:cubicBezTo>
                <a:cubicBezTo>
                  <a:pt x="2498781" y="549997"/>
                  <a:pt x="2192393" y="573810"/>
                  <a:pt x="2060631" y="575397"/>
                </a:cubicBezTo>
                <a:cubicBezTo>
                  <a:pt x="1928869" y="576984"/>
                  <a:pt x="1947918" y="508722"/>
                  <a:pt x="1879656" y="527772"/>
                </a:cubicBezTo>
                <a:cubicBezTo>
                  <a:pt x="1811394" y="546822"/>
                  <a:pt x="1708206" y="637309"/>
                  <a:pt x="1651056" y="689697"/>
                </a:cubicBezTo>
                <a:cubicBezTo>
                  <a:pt x="1593906" y="742085"/>
                  <a:pt x="1552631" y="780184"/>
                  <a:pt x="1536756" y="842097"/>
                </a:cubicBezTo>
                <a:cubicBezTo>
                  <a:pt x="1520881" y="904009"/>
                  <a:pt x="1536756" y="975447"/>
                  <a:pt x="1555806" y="1061172"/>
                </a:cubicBezTo>
                <a:cubicBezTo>
                  <a:pt x="1574856" y="1146897"/>
                  <a:pt x="1643118" y="1273897"/>
                  <a:pt x="1651056" y="1356447"/>
                </a:cubicBezTo>
                <a:cubicBezTo>
                  <a:pt x="1658993" y="1438997"/>
                  <a:pt x="1636769" y="1507259"/>
                  <a:pt x="1603431" y="1556472"/>
                </a:cubicBezTo>
                <a:cubicBezTo>
                  <a:pt x="1570093" y="1605685"/>
                  <a:pt x="1424044" y="1610447"/>
                  <a:pt x="1451031" y="1651722"/>
                </a:cubicBezTo>
                <a:cubicBezTo>
                  <a:pt x="1478018" y="1692997"/>
                  <a:pt x="1657406" y="1743797"/>
                  <a:pt x="1765356" y="1804122"/>
                </a:cubicBezTo>
                <a:cubicBezTo>
                  <a:pt x="1873306" y="1864447"/>
                  <a:pt x="2035231" y="1967635"/>
                  <a:pt x="2098731" y="2013672"/>
                </a:cubicBezTo>
                <a:cubicBezTo>
                  <a:pt x="2162231" y="2059709"/>
                  <a:pt x="2101906" y="2085109"/>
                  <a:pt x="2146356" y="2080347"/>
                </a:cubicBezTo>
                <a:cubicBezTo>
                  <a:pt x="2190806" y="2075584"/>
                  <a:pt x="2276531" y="2000972"/>
                  <a:pt x="2365431" y="1985097"/>
                </a:cubicBezTo>
                <a:cubicBezTo>
                  <a:pt x="2454331" y="1969222"/>
                  <a:pt x="2608319" y="1969222"/>
                  <a:pt x="2679756" y="1985097"/>
                </a:cubicBezTo>
                <a:cubicBezTo>
                  <a:pt x="2751193" y="2000972"/>
                  <a:pt x="2794056" y="1999385"/>
                  <a:pt x="2794056" y="2080347"/>
                </a:cubicBezTo>
                <a:cubicBezTo>
                  <a:pt x="2794056" y="2161309"/>
                  <a:pt x="2724206" y="2353397"/>
                  <a:pt x="2679756" y="2470872"/>
                </a:cubicBezTo>
                <a:cubicBezTo>
                  <a:pt x="2635306" y="2588347"/>
                  <a:pt x="2581331" y="2704234"/>
                  <a:pt x="2527356" y="2785197"/>
                </a:cubicBezTo>
                <a:cubicBezTo>
                  <a:pt x="2473381" y="2866160"/>
                  <a:pt x="2416231" y="2915372"/>
                  <a:pt x="2355906" y="2956647"/>
                </a:cubicBezTo>
                <a:cubicBezTo>
                  <a:pt x="2295581" y="2997922"/>
                  <a:pt x="2240018" y="3007447"/>
                  <a:pt x="2165406" y="3032847"/>
                </a:cubicBezTo>
                <a:cubicBezTo>
                  <a:pt x="2090794" y="3058247"/>
                  <a:pt x="1963793" y="3124922"/>
                  <a:pt x="1908231" y="3109047"/>
                </a:cubicBezTo>
                <a:cubicBezTo>
                  <a:pt x="1852669" y="3093172"/>
                  <a:pt x="1817743" y="2994747"/>
                  <a:pt x="1832031" y="2937597"/>
                </a:cubicBezTo>
                <a:cubicBezTo>
                  <a:pt x="1846318" y="2880447"/>
                  <a:pt x="1919344" y="2850284"/>
                  <a:pt x="1993956" y="2775672"/>
                </a:cubicBezTo>
                <a:close/>
              </a:path>
            </a:pathLst>
          </a:custGeom>
          <a:solidFill>
            <a:srgbClr val="EF9A3F">
              <a:alpha val="29000"/>
            </a:srgbClr>
          </a:solidFill>
          <a:ln w="63500">
            <a:solidFill>
              <a:srgbClr val="EF9A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3058666" y="3717229"/>
            <a:ext cx="1441326"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Pacific plate</a:t>
            </a:r>
            <a:endParaRPr lang="en-GB" b="1"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09"/>
            <a:ext cx="7072313"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9850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9829" y="2204864"/>
            <a:ext cx="5452651" cy="4269410"/>
          </a:xfrm>
          <a:prstGeom prst="rect">
            <a:avLst/>
          </a:prstGeom>
        </p:spPr>
      </p:pic>
      <p:sp>
        <p:nvSpPr>
          <p:cNvPr id="2" name="Right Arrow 1"/>
          <p:cNvSpPr/>
          <p:nvPr/>
        </p:nvSpPr>
        <p:spPr>
          <a:xfrm>
            <a:off x="1763688" y="3032956"/>
            <a:ext cx="1224136" cy="648072"/>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10800000">
            <a:off x="395536" y="3032956"/>
            <a:ext cx="1224136" cy="648072"/>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0" y="1899190"/>
            <a:ext cx="3784166" cy="1077218"/>
          </a:xfrm>
          <a:prstGeom prst="rect">
            <a:avLst/>
          </a:prstGeom>
          <a:noFill/>
        </p:spPr>
        <p:txBody>
          <a:bodyPr wrap="square" rtlCol="0">
            <a:spAutoFit/>
          </a:bodyPr>
          <a:lstStyle/>
          <a:p>
            <a:pPr algn="ctr"/>
            <a:r>
              <a:rPr lang="en-GB" sz="3200" b="1" dirty="0" smtClean="0">
                <a:solidFill>
                  <a:srgbClr val="715188"/>
                </a:solidFill>
              </a:rPr>
              <a:t>Plates moving AWAY from each other</a:t>
            </a:r>
            <a:endParaRPr lang="en-GB" sz="3200" b="1" dirty="0">
              <a:solidFill>
                <a:srgbClr val="715188"/>
              </a:solidFill>
            </a:endParaRPr>
          </a:p>
        </p:txBody>
      </p:sp>
      <p:sp>
        <p:nvSpPr>
          <p:cNvPr id="12" name="Rounded Rectangle 11"/>
          <p:cNvSpPr/>
          <p:nvPr/>
        </p:nvSpPr>
        <p:spPr>
          <a:xfrm>
            <a:off x="7049863" y="1822619"/>
            <a:ext cx="1296144"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Volcanoes</a:t>
            </a:r>
            <a:endParaRPr lang="en-GB" b="1" dirty="0"/>
          </a:p>
        </p:txBody>
      </p:sp>
      <p:sp>
        <p:nvSpPr>
          <p:cNvPr id="13" name="Rounded Rectangle 12"/>
          <p:cNvSpPr/>
          <p:nvPr/>
        </p:nvSpPr>
        <p:spPr>
          <a:xfrm>
            <a:off x="3439829" y="4339569"/>
            <a:ext cx="999590"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Magma</a:t>
            </a:r>
            <a:endParaRPr lang="en-GB" b="1" dirty="0"/>
          </a:p>
        </p:txBody>
      </p:sp>
      <p:sp>
        <p:nvSpPr>
          <p:cNvPr id="14" name="Rounded Rectangle 13"/>
          <p:cNvSpPr/>
          <p:nvPr/>
        </p:nvSpPr>
        <p:spPr>
          <a:xfrm>
            <a:off x="7349480" y="2204864"/>
            <a:ext cx="1759024" cy="567281"/>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New ocean crust</a:t>
            </a:r>
            <a:endParaRPr lang="en-GB" b="1" dirty="0"/>
          </a:p>
        </p:txBody>
      </p:sp>
      <p:cxnSp>
        <p:nvCxnSpPr>
          <p:cNvPr id="15" name="Straight Connector 14"/>
          <p:cNvCxnSpPr/>
          <p:nvPr/>
        </p:nvCxnSpPr>
        <p:spPr>
          <a:xfrm flipH="1">
            <a:off x="5969743" y="1976413"/>
            <a:ext cx="1114661" cy="1521667"/>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527073" y="2599157"/>
            <a:ext cx="917372" cy="760833"/>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427984" y="4511270"/>
            <a:ext cx="718840" cy="1"/>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pic>
        <p:nvPicPr>
          <p:cNvPr id="2052" name="Picture 4" descr="File:Eyjafjallajökull first crater 20100329.jpg"/>
          <p:cNvPicPr>
            <a:picLocks noChangeAspect="1" noChangeArrowheads="1"/>
          </p:cNvPicPr>
          <p:nvPr/>
        </p:nvPicPr>
        <p:blipFill rotWithShape="1">
          <a:blip r:embed="rId4">
            <a:extLst>
              <a:ext uri="{28A0092B-C50C-407E-A947-70E740481C1C}">
                <a14:useLocalDpi xmlns:a14="http://schemas.microsoft.com/office/drawing/2010/main" val="0"/>
              </a:ext>
            </a:extLst>
          </a:blip>
          <a:srcRect l="34864" b="10996"/>
          <a:stretch/>
        </p:blipFill>
        <p:spPr bwMode="auto">
          <a:xfrm>
            <a:off x="270127" y="3789040"/>
            <a:ext cx="2868031" cy="260120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51520" y="6445446"/>
            <a:ext cx="1728192" cy="276999"/>
          </a:xfrm>
          <a:prstGeom prst="rect">
            <a:avLst/>
          </a:prstGeom>
          <a:noFill/>
        </p:spPr>
        <p:txBody>
          <a:bodyPr wrap="square" rtlCol="0">
            <a:spAutoFit/>
          </a:bodyPr>
          <a:lstStyle/>
          <a:p>
            <a:r>
              <a:rPr lang="en-GB" sz="1200" dirty="0"/>
              <a:t>David </a:t>
            </a:r>
            <a:r>
              <a:rPr lang="en-GB" sz="1200" dirty="0" err="1"/>
              <a:t>Karnå</a:t>
            </a:r>
            <a:r>
              <a:rPr lang="en-GB" sz="1200" dirty="0"/>
              <a:t> / </a:t>
            </a:r>
            <a:r>
              <a:rPr lang="en-GB" sz="1200" dirty="0" smtClean="0"/>
              <a:t>CC by 3.0</a:t>
            </a:r>
            <a:endParaRPr lang="en-GB" sz="1200" dirty="0"/>
          </a:p>
        </p:txBody>
      </p:sp>
      <p:sp>
        <p:nvSpPr>
          <p:cNvPr id="26" name="TextBox 25"/>
          <p:cNvSpPr txBox="1"/>
          <p:nvPr/>
        </p:nvSpPr>
        <p:spPr>
          <a:xfrm>
            <a:off x="621895" y="3789040"/>
            <a:ext cx="2164494" cy="646331"/>
          </a:xfrm>
          <a:prstGeom prst="rect">
            <a:avLst/>
          </a:prstGeom>
          <a:noFill/>
        </p:spPr>
        <p:txBody>
          <a:bodyPr wrap="square" rtlCol="0">
            <a:spAutoFit/>
          </a:bodyPr>
          <a:lstStyle/>
          <a:p>
            <a:pPr algn="ctr"/>
            <a:r>
              <a:rPr lang="en-GB" sz="3600" b="1" dirty="0" smtClean="0">
                <a:solidFill>
                  <a:schemeClr val="bg1"/>
                </a:solidFill>
              </a:rPr>
              <a:t>Iceland</a:t>
            </a:r>
            <a:endParaRPr lang="en-GB" sz="3600" b="1" dirty="0">
              <a:solidFill>
                <a:schemeClr val="bg1"/>
              </a:solidFill>
            </a:endParaRP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572" y="1141"/>
            <a:ext cx="740092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033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I:\Education\Factsheets, careers profiles &amp; web content\Factsheets and website hub pages\_Factsheet template fixed images\images\continentoceanconvergentmargin_arrow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6674" y="1556792"/>
            <a:ext cx="4671418" cy="520800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3491880" y="4172441"/>
            <a:ext cx="1034241"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Magma</a:t>
            </a:r>
            <a:endParaRPr lang="en-GB" b="1" dirty="0"/>
          </a:p>
        </p:txBody>
      </p:sp>
      <p:sp>
        <p:nvSpPr>
          <p:cNvPr id="10" name="Rounded Rectangle 9"/>
          <p:cNvSpPr/>
          <p:nvPr/>
        </p:nvSpPr>
        <p:spPr>
          <a:xfrm>
            <a:off x="3491880" y="5639751"/>
            <a:ext cx="1440160"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Plate melts</a:t>
            </a:r>
            <a:endParaRPr lang="en-GB" b="1" dirty="0"/>
          </a:p>
        </p:txBody>
      </p:sp>
      <p:sp>
        <p:nvSpPr>
          <p:cNvPr id="11" name="Rounded Rectangle 10"/>
          <p:cNvSpPr/>
          <p:nvPr/>
        </p:nvSpPr>
        <p:spPr>
          <a:xfrm>
            <a:off x="6532383" y="2852936"/>
            <a:ext cx="1064702"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Volcano</a:t>
            </a:r>
            <a:endParaRPr lang="en-GB" b="1" dirty="0"/>
          </a:p>
        </p:txBody>
      </p:sp>
      <p:sp>
        <p:nvSpPr>
          <p:cNvPr id="12" name="Rounded Rectangle 11"/>
          <p:cNvSpPr/>
          <p:nvPr/>
        </p:nvSpPr>
        <p:spPr>
          <a:xfrm>
            <a:off x="6710486" y="5826831"/>
            <a:ext cx="2000056"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Plate is subducted</a:t>
            </a:r>
            <a:endParaRPr lang="en-GB" b="1" dirty="0"/>
          </a:p>
        </p:txBody>
      </p:sp>
      <p:cxnSp>
        <p:nvCxnSpPr>
          <p:cNvPr id="13" name="Straight Connector 12"/>
          <p:cNvCxnSpPr/>
          <p:nvPr/>
        </p:nvCxnSpPr>
        <p:spPr>
          <a:xfrm>
            <a:off x="4427984" y="4313531"/>
            <a:ext cx="359420" cy="267597"/>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295101" y="5157192"/>
            <a:ext cx="359420" cy="517576"/>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5436096" y="5383319"/>
            <a:ext cx="1296144" cy="538609"/>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p:cNvCxnSpPr>
          <p:nvPr/>
        </p:nvCxnSpPr>
        <p:spPr>
          <a:xfrm flipH="1">
            <a:off x="5796137" y="2994025"/>
            <a:ext cx="736246" cy="218951"/>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2" name="Right Arrow 21"/>
          <p:cNvSpPr/>
          <p:nvPr/>
        </p:nvSpPr>
        <p:spPr>
          <a:xfrm flipH="1">
            <a:off x="1749252" y="2888940"/>
            <a:ext cx="1224136" cy="648072"/>
          </a:xfrm>
          <a:prstGeom prst="righ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ight Arrow 22"/>
          <p:cNvSpPr/>
          <p:nvPr/>
        </p:nvSpPr>
        <p:spPr>
          <a:xfrm rot="10800000" flipH="1">
            <a:off x="458275" y="2900362"/>
            <a:ext cx="1224136" cy="648072"/>
          </a:xfrm>
          <a:prstGeom prst="righ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0" y="1831465"/>
            <a:ext cx="4009000" cy="1077218"/>
          </a:xfrm>
          <a:prstGeom prst="rect">
            <a:avLst/>
          </a:prstGeom>
          <a:noFill/>
        </p:spPr>
        <p:txBody>
          <a:bodyPr wrap="square" rtlCol="0">
            <a:spAutoFit/>
          </a:bodyPr>
          <a:lstStyle/>
          <a:p>
            <a:pPr algn="ctr"/>
            <a:r>
              <a:rPr lang="en-GB" sz="3200" b="1" dirty="0" smtClean="0">
                <a:solidFill>
                  <a:srgbClr val="D35241"/>
                </a:solidFill>
              </a:rPr>
              <a:t>Plates moving TOWARDS each other</a:t>
            </a:r>
            <a:endParaRPr lang="en-GB" sz="3200" b="1" dirty="0">
              <a:solidFill>
                <a:srgbClr val="D35241"/>
              </a:solidFill>
            </a:endParaRPr>
          </a:p>
        </p:txBody>
      </p:sp>
      <p:pic>
        <p:nvPicPr>
          <p:cNvPr id="5124" name="Picture 4" descr="July 22, 1980 eruption of Mount St. Helens sent pumice and ash 6 to 11 mi (10-18 km) into the air, and was visible in Seattle, Washington (100 mi/160 km north).&#10; (Click image to view full size.)"/>
          <p:cNvPicPr>
            <a:picLocks noChangeAspect="1" noChangeArrowheads="1"/>
          </p:cNvPicPr>
          <p:nvPr/>
        </p:nvPicPr>
        <p:blipFill rotWithShape="1">
          <a:blip r:embed="rId4">
            <a:extLst>
              <a:ext uri="{28A0092B-C50C-407E-A947-70E740481C1C}">
                <a14:useLocalDpi xmlns:a14="http://schemas.microsoft.com/office/drawing/2010/main" val="0"/>
              </a:ext>
            </a:extLst>
          </a:blip>
          <a:srcRect l="2419" t="14211" r="3858" b="13615"/>
          <a:stretch/>
        </p:blipFill>
        <p:spPr bwMode="auto">
          <a:xfrm>
            <a:off x="430268" y="3674334"/>
            <a:ext cx="2592314" cy="299441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7838" y="5679066"/>
            <a:ext cx="3158017" cy="830997"/>
          </a:xfrm>
          <a:prstGeom prst="rect">
            <a:avLst/>
          </a:prstGeom>
          <a:noFill/>
        </p:spPr>
        <p:txBody>
          <a:bodyPr wrap="square" rtlCol="0">
            <a:spAutoFit/>
          </a:bodyPr>
          <a:lstStyle/>
          <a:p>
            <a:pPr algn="ctr"/>
            <a:r>
              <a:rPr lang="en-GB" sz="2400" b="1" dirty="0" smtClean="0">
                <a:solidFill>
                  <a:schemeClr val="bg1"/>
                </a:solidFill>
              </a:rPr>
              <a:t>Mount St. Helens,    Washington, USA</a:t>
            </a:r>
            <a:endParaRPr lang="en-GB" sz="2400" b="1" dirty="0">
              <a:solidFill>
                <a:schemeClr val="bg1"/>
              </a:solidFill>
            </a:endParaRPr>
          </a:p>
        </p:txBody>
      </p: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0"/>
            <a:ext cx="7516813"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3415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918" y="1988840"/>
            <a:ext cx="5458495" cy="432048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20883"/>
          <a:stretch/>
        </p:blipFill>
        <p:spPr>
          <a:xfrm>
            <a:off x="6348908" y="3717032"/>
            <a:ext cx="2523572" cy="2983863"/>
          </a:xfrm>
          <a:prstGeom prst="rect">
            <a:avLst/>
          </a:prstGeom>
          <a:ln w="38100">
            <a:solidFill>
              <a:schemeClr val="bg1"/>
            </a:solidFill>
          </a:ln>
          <a:effectLst>
            <a:outerShdw blurRad="50800" dist="38100" dir="2700000" algn="tl" rotWithShape="0">
              <a:prstClr val="black">
                <a:alpha val="40000"/>
              </a:prstClr>
            </a:outerShdw>
          </a:effectLst>
        </p:spPr>
      </p:pic>
      <p:sp>
        <p:nvSpPr>
          <p:cNvPr id="7" name="Rounded Rectangle 6"/>
          <p:cNvSpPr/>
          <p:nvPr/>
        </p:nvSpPr>
        <p:spPr>
          <a:xfrm>
            <a:off x="3707904" y="4797152"/>
            <a:ext cx="1080120"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Magma</a:t>
            </a:r>
            <a:endParaRPr lang="en-GB" b="1" dirty="0"/>
          </a:p>
        </p:txBody>
      </p:sp>
      <p:sp>
        <p:nvSpPr>
          <p:cNvPr id="8" name="Rounded Rectangle 7"/>
          <p:cNvSpPr/>
          <p:nvPr/>
        </p:nvSpPr>
        <p:spPr>
          <a:xfrm>
            <a:off x="3923927" y="5445224"/>
            <a:ext cx="1244853"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Hot spot</a:t>
            </a:r>
            <a:endParaRPr lang="en-GB" b="1" dirty="0"/>
          </a:p>
        </p:txBody>
      </p:sp>
      <p:sp>
        <p:nvSpPr>
          <p:cNvPr id="9" name="Rounded Rectangle 8"/>
          <p:cNvSpPr/>
          <p:nvPr/>
        </p:nvSpPr>
        <p:spPr>
          <a:xfrm>
            <a:off x="4109379" y="3212976"/>
            <a:ext cx="2118805"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Active volcano</a:t>
            </a:r>
            <a:endParaRPr lang="en-GB" b="1" dirty="0"/>
          </a:p>
        </p:txBody>
      </p:sp>
      <p:sp>
        <p:nvSpPr>
          <p:cNvPr id="10" name="Rounded Rectangle 9"/>
          <p:cNvSpPr/>
          <p:nvPr/>
        </p:nvSpPr>
        <p:spPr>
          <a:xfrm>
            <a:off x="216917" y="2276872"/>
            <a:ext cx="2729247"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Older extinct volcanoes</a:t>
            </a:r>
            <a:endParaRPr lang="en-GB" b="1" dirty="0"/>
          </a:p>
        </p:txBody>
      </p:sp>
      <p:sp>
        <p:nvSpPr>
          <p:cNvPr id="11" name="Rounded Rectangle 10"/>
          <p:cNvSpPr/>
          <p:nvPr/>
        </p:nvSpPr>
        <p:spPr>
          <a:xfrm>
            <a:off x="323528" y="4797152"/>
            <a:ext cx="1474762" cy="534665"/>
          </a:xfrm>
          <a:prstGeom prst="roundRect">
            <a:avLst>
              <a:gd name="adj" fmla="val 18081"/>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Plate moving over hotspot</a:t>
            </a:r>
            <a:endParaRPr lang="en-GB" b="1" dirty="0"/>
          </a:p>
        </p:txBody>
      </p:sp>
      <p:cxnSp>
        <p:nvCxnSpPr>
          <p:cNvPr id="12" name="Straight Connector 11"/>
          <p:cNvCxnSpPr/>
          <p:nvPr/>
        </p:nvCxnSpPr>
        <p:spPr>
          <a:xfrm flipH="1">
            <a:off x="3419872" y="3391318"/>
            <a:ext cx="732322" cy="13379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2468" y="2509933"/>
            <a:ext cx="521871" cy="94828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11560" y="2509933"/>
            <a:ext cx="180908" cy="844131"/>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691680" y="4293096"/>
            <a:ext cx="432048" cy="64514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3131840" y="4938240"/>
            <a:ext cx="654193" cy="1745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3131840" y="5331817"/>
            <a:ext cx="836530" cy="271953"/>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138700" y="6116120"/>
            <a:ext cx="2985084" cy="523220"/>
          </a:xfrm>
          <a:prstGeom prst="rect">
            <a:avLst/>
          </a:prstGeom>
          <a:noFill/>
        </p:spPr>
        <p:txBody>
          <a:bodyPr wrap="square" rtlCol="0">
            <a:spAutoFit/>
          </a:bodyPr>
          <a:lstStyle/>
          <a:p>
            <a:pPr algn="ctr"/>
            <a:r>
              <a:rPr lang="en-GB" sz="2800" b="1" dirty="0" smtClean="0">
                <a:solidFill>
                  <a:schemeClr val="bg1"/>
                </a:solidFill>
              </a:rPr>
              <a:t>Kilauea, Hawaii</a:t>
            </a:r>
            <a:endParaRPr lang="en-GB" sz="2800" b="1" dirty="0">
              <a:solidFill>
                <a:schemeClr val="bg1"/>
              </a:solidFill>
            </a:endParaRPr>
          </a:p>
        </p:txBody>
      </p:sp>
      <p:sp>
        <p:nvSpPr>
          <p:cNvPr id="29" name="Right Arrow 28"/>
          <p:cNvSpPr/>
          <p:nvPr/>
        </p:nvSpPr>
        <p:spPr>
          <a:xfrm flipH="1">
            <a:off x="6948264" y="2509933"/>
            <a:ext cx="1080221" cy="511480"/>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5508105" y="1556792"/>
            <a:ext cx="3403166" cy="1077218"/>
          </a:xfrm>
          <a:prstGeom prst="rect">
            <a:avLst/>
          </a:prstGeom>
          <a:noFill/>
        </p:spPr>
        <p:txBody>
          <a:bodyPr wrap="square" rtlCol="0">
            <a:spAutoFit/>
          </a:bodyPr>
          <a:lstStyle/>
          <a:p>
            <a:pPr algn="ctr"/>
            <a:r>
              <a:rPr lang="en-GB" sz="3200" b="1" dirty="0" smtClean="0">
                <a:solidFill>
                  <a:srgbClr val="715188"/>
                </a:solidFill>
              </a:rPr>
              <a:t>Plate moving OVER a HOTSPOT</a:t>
            </a:r>
            <a:endParaRPr lang="en-GB" sz="3200" b="1" dirty="0">
              <a:solidFill>
                <a:srgbClr val="715188"/>
              </a:solidFill>
            </a:endParaRPr>
          </a:p>
        </p:txBody>
      </p:sp>
      <p:sp>
        <p:nvSpPr>
          <p:cNvPr id="31" name="Freeform 30"/>
          <p:cNvSpPr/>
          <p:nvPr/>
        </p:nvSpPr>
        <p:spPr>
          <a:xfrm>
            <a:off x="7303911" y="2983687"/>
            <a:ext cx="690038" cy="671227"/>
          </a:xfrm>
          <a:custGeom>
            <a:avLst/>
            <a:gdLst>
              <a:gd name="connsiteX0" fmla="*/ 45690 w 586254"/>
              <a:gd name="connsiteY0" fmla="*/ 556623 h 567919"/>
              <a:gd name="connsiteX1" fmla="*/ 140940 w 586254"/>
              <a:gd name="connsiteY1" fmla="*/ 404223 h 567919"/>
              <a:gd name="connsiteX2" fmla="*/ 112365 w 586254"/>
              <a:gd name="connsiteY2" fmla="*/ 223248 h 567919"/>
              <a:gd name="connsiteX3" fmla="*/ 7590 w 586254"/>
              <a:gd name="connsiteY3" fmla="*/ 118473 h 567919"/>
              <a:gd name="connsiteX4" fmla="*/ 64740 w 586254"/>
              <a:gd name="connsiteY4" fmla="*/ 13698 h 567919"/>
              <a:gd name="connsiteX5" fmla="*/ 512415 w 586254"/>
              <a:gd name="connsiteY5" fmla="*/ 13698 h 567919"/>
              <a:gd name="connsiteX6" fmla="*/ 569565 w 586254"/>
              <a:gd name="connsiteY6" fmla="*/ 127998 h 567919"/>
              <a:gd name="connsiteX7" fmla="*/ 340965 w 586254"/>
              <a:gd name="connsiteY7" fmla="*/ 194673 h 567919"/>
              <a:gd name="connsiteX8" fmla="*/ 340965 w 586254"/>
              <a:gd name="connsiteY8" fmla="*/ 328023 h 567919"/>
              <a:gd name="connsiteX9" fmla="*/ 436215 w 586254"/>
              <a:gd name="connsiteY9" fmla="*/ 480423 h 567919"/>
              <a:gd name="connsiteX10" fmla="*/ 464790 w 586254"/>
              <a:gd name="connsiteY10" fmla="*/ 547098 h 567919"/>
              <a:gd name="connsiteX11" fmla="*/ 45690 w 586254"/>
              <a:gd name="connsiteY11" fmla="*/ 556623 h 567919"/>
              <a:gd name="connsiteX0" fmla="*/ 53385 w 593949"/>
              <a:gd name="connsiteY0" fmla="*/ 556623 h 567919"/>
              <a:gd name="connsiteX1" fmla="*/ 148635 w 593949"/>
              <a:gd name="connsiteY1" fmla="*/ 404223 h 567919"/>
              <a:gd name="connsiteX2" fmla="*/ 224835 w 593949"/>
              <a:gd name="connsiteY2" fmla="*/ 206579 h 567919"/>
              <a:gd name="connsiteX3" fmla="*/ 15285 w 593949"/>
              <a:gd name="connsiteY3" fmla="*/ 118473 h 567919"/>
              <a:gd name="connsiteX4" fmla="*/ 72435 w 593949"/>
              <a:gd name="connsiteY4" fmla="*/ 13698 h 567919"/>
              <a:gd name="connsiteX5" fmla="*/ 520110 w 593949"/>
              <a:gd name="connsiteY5" fmla="*/ 13698 h 567919"/>
              <a:gd name="connsiteX6" fmla="*/ 577260 w 593949"/>
              <a:gd name="connsiteY6" fmla="*/ 127998 h 567919"/>
              <a:gd name="connsiteX7" fmla="*/ 348660 w 593949"/>
              <a:gd name="connsiteY7" fmla="*/ 194673 h 567919"/>
              <a:gd name="connsiteX8" fmla="*/ 348660 w 593949"/>
              <a:gd name="connsiteY8" fmla="*/ 328023 h 567919"/>
              <a:gd name="connsiteX9" fmla="*/ 443910 w 593949"/>
              <a:gd name="connsiteY9" fmla="*/ 480423 h 567919"/>
              <a:gd name="connsiteX10" fmla="*/ 472485 w 593949"/>
              <a:gd name="connsiteY10" fmla="*/ 547098 h 567919"/>
              <a:gd name="connsiteX11" fmla="*/ 53385 w 593949"/>
              <a:gd name="connsiteY11" fmla="*/ 556623 h 567919"/>
              <a:gd name="connsiteX0" fmla="*/ 53385 w 591493"/>
              <a:gd name="connsiteY0" fmla="*/ 556623 h 567919"/>
              <a:gd name="connsiteX1" fmla="*/ 148635 w 591493"/>
              <a:gd name="connsiteY1" fmla="*/ 404223 h 567919"/>
              <a:gd name="connsiteX2" fmla="*/ 224835 w 591493"/>
              <a:gd name="connsiteY2" fmla="*/ 206579 h 567919"/>
              <a:gd name="connsiteX3" fmla="*/ 15285 w 591493"/>
              <a:gd name="connsiteY3" fmla="*/ 118473 h 567919"/>
              <a:gd name="connsiteX4" fmla="*/ 72435 w 591493"/>
              <a:gd name="connsiteY4" fmla="*/ 13698 h 567919"/>
              <a:gd name="connsiteX5" fmla="*/ 520110 w 591493"/>
              <a:gd name="connsiteY5" fmla="*/ 13698 h 567919"/>
              <a:gd name="connsiteX6" fmla="*/ 577260 w 591493"/>
              <a:gd name="connsiteY6" fmla="*/ 127998 h 567919"/>
              <a:gd name="connsiteX7" fmla="*/ 381998 w 591493"/>
              <a:gd name="connsiteY7" fmla="*/ 189910 h 567919"/>
              <a:gd name="connsiteX8" fmla="*/ 348660 w 591493"/>
              <a:gd name="connsiteY8" fmla="*/ 328023 h 567919"/>
              <a:gd name="connsiteX9" fmla="*/ 443910 w 591493"/>
              <a:gd name="connsiteY9" fmla="*/ 480423 h 567919"/>
              <a:gd name="connsiteX10" fmla="*/ 472485 w 591493"/>
              <a:gd name="connsiteY10" fmla="*/ 547098 h 567919"/>
              <a:gd name="connsiteX11" fmla="*/ 53385 w 591493"/>
              <a:gd name="connsiteY11" fmla="*/ 556623 h 567919"/>
              <a:gd name="connsiteX0" fmla="*/ 51984 w 590092"/>
              <a:gd name="connsiteY0" fmla="*/ 556623 h 567919"/>
              <a:gd name="connsiteX1" fmla="*/ 147234 w 590092"/>
              <a:gd name="connsiteY1" fmla="*/ 404223 h 567919"/>
              <a:gd name="connsiteX2" fmla="*/ 204384 w 590092"/>
              <a:gd name="connsiteY2" fmla="*/ 201817 h 567919"/>
              <a:gd name="connsiteX3" fmla="*/ 13884 w 590092"/>
              <a:gd name="connsiteY3" fmla="*/ 118473 h 567919"/>
              <a:gd name="connsiteX4" fmla="*/ 71034 w 590092"/>
              <a:gd name="connsiteY4" fmla="*/ 13698 h 567919"/>
              <a:gd name="connsiteX5" fmla="*/ 518709 w 590092"/>
              <a:gd name="connsiteY5" fmla="*/ 13698 h 567919"/>
              <a:gd name="connsiteX6" fmla="*/ 575859 w 590092"/>
              <a:gd name="connsiteY6" fmla="*/ 127998 h 567919"/>
              <a:gd name="connsiteX7" fmla="*/ 380597 w 590092"/>
              <a:gd name="connsiteY7" fmla="*/ 189910 h 567919"/>
              <a:gd name="connsiteX8" fmla="*/ 347259 w 590092"/>
              <a:gd name="connsiteY8" fmla="*/ 328023 h 567919"/>
              <a:gd name="connsiteX9" fmla="*/ 442509 w 590092"/>
              <a:gd name="connsiteY9" fmla="*/ 480423 h 567919"/>
              <a:gd name="connsiteX10" fmla="*/ 471084 w 590092"/>
              <a:gd name="connsiteY10" fmla="*/ 547098 h 567919"/>
              <a:gd name="connsiteX11" fmla="*/ 51984 w 590092"/>
              <a:gd name="connsiteY11" fmla="*/ 556623 h 567919"/>
              <a:gd name="connsiteX0" fmla="*/ 51984 w 590092"/>
              <a:gd name="connsiteY0" fmla="*/ 556623 h 567919"/>
              <a:gd name="connsiteX1" fmla="*/ 147234 w 590092"/>
              <a:gd name="connsiteY1" fmla="*/ 404223 h 567919"/>
              <a:gd name="connsiteX2" fmla="*/ 204384 w 590092"/>
              <a:gd name="connsiteY2" fmla="*/ 201817 h 567919"/>
              <a:gd name="connsiteX3" fmla="*/ 13884 w 590092"/>
              <a:gd name="connsiteY3" fmla="*/ 118473 h 567919"/>
              <a:gd name="connsiteX4" fmla="*/ 71034 w 590092"/>
              <a:gd name="connsiteY4" fmla="*/ 13698 h 567919"/>
              <a:gd name="connsiteX5" fmla="*/ 518709 w 590092"/>
              <a:gd name="connsiteY5" fmla="*/ 13698 h 567919"/>
              <a:gd name="connsiteX6" fmla="*/ 575859 w 590092"/>
              <a:gd name="connsiteY6" fmla="*/ 127998 h 567919"/>
              <a:gd name="connsiteX7" fmla="*/ 380597 w 590092"/>
              <a:gd name="connsiteY7" fmla="*/ 189910 h 567919"/>
              <a:gd name="connsiteX8" fmla="*/ 368690 w 590092"/>
              <a:gd name="connsiteY8" fmla="*/ 330404 h 567919"/>
              <a:gd name="connsiteX9" fmla="*/ 442509 w 590092"/>
              <a:gd name="connsiteY9" fmla="*/ 480423 h 567919"/>
              <a:gd name="connsiteX10" fmla="*/ 471084 w 590092"/>
              <a:gd name="connsiteY10" fmla="*/ 547098 h 567919"/>
              <a:gd name="connsiteX11" fmla="*/ 51984 w 590092"/>
              <a:gd name="connsiteY11" fmla="*/ 556623 h 567919"/>
              <a:gd name="connsiteX0" fmla="*/ 51984 w 588515"/>
              <a:gd name="connsiteY0" fmla="*/ 556623 h 567919"/>
              <a:gd name="connsiteX1" fmla="*/ 147234 w 588515"/>
              <a:gd name="connsiteY1" fmla="*/ 404223 h 567919"/>
              <a:gd name="connsiteX2" fmla="*/ 204384 w 588515"/>
              <a:gd name="connsiteY2" fmla="*/ 201817 h 567919"/>
              <a:gd name="connsiteX3" fmla="*/ 13884 w 588515"/>
              <a:gd name="connsiteY3" fmla="*/ 118473 h 567919"/>
              <a:gd name="connsiteX4" fmla="*/ 71034 w 588515"/>
              <a:gd name="connsiteY4" fmla="*/ 13698 h 567919"/>
              <a:gd name="connsiteX5" fmla="*/ 518709 w 588515"/>
              <a:gd name="connsiteY5" fmla="*/ 13698 h 567919"/>
              <a:gd name="connsiteX6" fmla="*/ 575859 w 588515"/>
              <a:gd name="connsiteY6" fmla="*/ 127998 h 567919"/>
              <a:gd name="connsiteX7" fmla="*/ 402028 w 588515"/>
              <a:gd name="connsiteY7" fmla="*/ 189910 h 567919"/>
              <a:gd name="connsiteX8" fmla="*/ 368690 w 588515"/>
              <a:gd name="connsiteY8" fmla="*/ 330404 h 567919"/>
              <a:gd name="connsiteX9" fmla="*/ 442509 w 588515"/>
              <a:gd name="connsiteY9" fmla="*/ 480423 h 567919"/>
              <a:gd name="connsiteX10" fmla="*/ 471084 w 588515"/>
              <a:gd name="connsiteY10" fmla="*/ 547098 h 567919"/>
              <a:gd name="connsiteX11" fmla="*/ 51984 w 588515"/>
              <a:gd name="connsiteY11" fmla="*/ 556623 h 567919"/>
              <a:gd name="connsiteX0" fmla="*/ 49707 w 586238"/>
              <a:gd name="connsiteY0" fmla="*/ 556623 h 567919"/>
              <a:gd name="connsiteX1" fmla="*/ 144957 w 586238"/>
              <a:gd name="connsiteY1" fmla="*/ 404223 h 567919"/>
              <a:gd name="connsiteX2" fmla="*/ 171150 w 586238"/>
              <a:gd name="connsiteY2" fmla="*/ 197055 h 567919"/>
              <a:gd name="connsiteX3" fmla="*/ 11607 w 586238"/>
              <a:gd name="connsiteY3" fmla="*/ 118473 h 567919"/>
              <a:gd name="connsiteX4" fmla="*/ 68757 w 586238"/>
              <a:gd name="connsiteY4" fmla="*/ 13698 h 567919"/>
              <a:gd name="connsiteX5" fmla="*/ 516432 w 586238"/>
              <a:gd name="connsiteY5" fmla="*/ 13698 h 567919"/>
              <a:gd name="connsiteX6" fmla="*/ 573582 w 586238"/>
              <a:gd name="connsiteY6" fmla="*/ 127998 h 567919"/>
              <a:gd name="connsiteX7" fmla="*/ 399751 w 586238"/>
              <a:gd name="connsiteY7" fmla="*/ 189910 h 567919"/>
              <a:gd name="connsiteX8" fmla="*/ 366413 w 586238"/>
              <a:gd name="connsiteY8" fmla="*/ 330404 h 567919"/>
              <a:gd name="connsiteX9" fmla="*/ 440232 w 586238"/>
              <a:gd name="connsiteY9" fmla="*/ 480423 h 567919"/>
              <a:gd name="connsiteX10" fmla="*/ 468807 w 586238"/>
              <a:gd name="connsiteY10" fmla="*/ 547098 h 567919"/>
              <a:gd name="connsiteX11" fmla="*/ 49707 w 586238"/>
              <a:gd name="connsiteY11" fmla="*/ 556623 h 567919"/>
              <a:gd name="connsiteX0" fmla="*/ 49707 w 586238"/>
              <a:gd name="connsiteY0" fmla="*/ 556623 h 568977"/>
              <a:gd name="connsiteX1" fmla="*/ 183057 w 586238"/>
              <a:gd name="connsiteY1" fmla="*/ 389935 h 568977"/>
              <a:gd name="connsiteX2" fmla="*/ 171150 w 586238"/>
              <a:gd name="connsiteY2" fmla="*/ 197055 h 568977"/>
              <a:gd name="connsiteX3" fmla="*/ 11607 w 586238"/>
              <a:gd name="connsiteY3" fmla="*/ 118473 h 568977"/>
              <a:gd name="connsiteX4" fmla="*/ 68757 w 586238"/>
              <a:gd name="connsiteY4" fmla="*/ 13698 h 568977"/>
              <a:gd name="connsiteX5" fmla="*/ 516432 w 586238"/>
              <a:gd name="connsiteY5" fmla="*/ 13698 h 568977"/>
              <a:gd name="connsiteX6" fmla="*/ 573582 w 586238"/>
              <a:gd name="connsiteY6" fmla="*/ 127998 h 568977"/>
              <a:gd name="connsiteX7" fmla="*/ 399751 w 586238"/>
              <a:gd name="connsiteY7" fmla="*/ 189910 h 568977"/>
              <a:gd name="connsiteX8" fmla="*/ 366413 w 586238"/>
              <a:gd name="connsiteY8" fmla="*/ 330404 h 568977"/>
              <a:gd name="connsiteX9" fmla="*/ 440232 w 586238"/>
              <a:gd name="connsiteY9" fmla="*/ 480423 h 568977"/>
              <a:gd name="connsiteX10" fmla="*/ 468807 w 586238"/>
              <a:gd name="connsiteY10" fmla="*/ 547098 h 568977"/>
              <a:gd name="connsiteX11" fmla="*/ 49707 w 586238"/>
              <a:gd name="connsiteY11" fmla="*/ 556623 h 568977"/>
              <a:gd name="connsiteX0" fmla="*/ 49707 w 586238"/>
              <a:gd name="connsiteY0" fmla="*/ 556623 h 577436"/>
              <a:gd name="connsiteX1" fmla="*/ 183057 w 586238"/>
              <a:gd name="connsiteY1" fmla="*/ 389935 h 577436"/>
              <a:gd name="connsiteX2" fmla="*/ 171150 w 586238"/>
              <a:gd name="connsiteY2" fmla="*/ 197055 h 577436"/>
              <a:gd name="connsiteX3" fmla="*/ 11607 w 586238"/>
              <a:gd name="connsiteY3" fmla="*/ 118473 h 577436"/>
              <a:gd name="connsiteX4" fmla="*/ 68757 w 586238"/>
              <a:gd name="connsiteY4" fmla="*/ 13698 h 577436"/>
              <a:gd name="connsiteX5" fmla="*/ 516432 w 586238"/>
              <a:gd name="connsiteY5" fmla="*/ 13698 h 577436"/>
              <a:gd name="connsiteX6" fmla="*/ 573582 w 586238"/>
              <a:gd name="connsiteY6" fmla="*/ 127998 h 577436"/>
              <a:gd name="connsiteX7" fmla="*/ 399751 w 586238"/>
              <a:gd name="connsiteY7" fmla="*/ 189910 h 577436"/>
              <a:gd name="connsiteX8" fmla="*/ 366413 w 586238"/>
              <a:gd name="connsiteY8" fmla="*/ 330404 h 577436"/>
              <a:gd name="connsiteX9" fmla="*/ 440232 w 586238"/>
              <a:gd name="connsiteY9" fmla="*/ 480423 h 577436"/>
              <a:gd name="connsiteX10" fmla="*/ 485914 w 586238"/>
              <a:gd name="connsiteY10" fmla="*/ 565547 h 577436"/>
              <a:gd name="connsiteX11" fmla="*/ 49707 w 586238"/>
              <a:gd name="connsiteY11" fmla="*/ 556623 h 577436"/>
              <a:gd name="connsiteX0" fmla="*/ 50684 w 587215"/>
              <a:gd name="connsiteY0" fmla="*/ 556623 h 577436"/>
              <a:gd name="connsiteX1" fmla="*/ 184034 w 587215"/>
              <a:gd name="connsiteY1" fmla="*/ 389935 h 577436"/>
              <a:gd name="connsiteX2" fmla="*/ 185433 w 587215"/>
              <a:gd name="connsiteY2" fmla="*/ 264702 h 577436"/>
              <a:gd name="connsiteX3" fmla="*/ 12584 w 587215"/>
              <a:gd name="connsiteY3" fmla="*/ 118473 h 577436"/>
              <a:gd name="connsiteX4" fmla="*/ 69734 w 587215"/>
              <a:gd name="connsiteY4" fmla="*/ 13698 h 577436"/>
              <a:gd name="connsiteX5" fmla="*/ 517409 w 587215"/>
              <a:gd name="connsiteY5" fmla="*/ 13698 h 577436"/>
              <a:gd name="connsiteX6" fmla="*/ 574559 w 587215"/>
              <a:gd name="connsiteY6" fmla="*/ 127998 h 577436"/>
              <a:gd name="connsiteX7" fmla="*/ 400728 w 587215"/>
              <a:gd name="connsiteY7" fmla="*/ 189910 h 577436"/>
              <a:gd name="connsiteX8" fmla="*/ 367390 w 587215"/>
              <a:gd name="connsiteY8" fmla="*/ 330404 h 577436"/>
              <a:gd name="connsiteX9" fmla="*/ 441209 w 587215"/>
              <a:gd name="connsiteY9" fmla="*/ 480423 h 577436"/>
              <a:gd name="connsiteX10" fmla="*/ 486891 w 587215"/>
              <a:gd name="connsiteY10" fmla="*/ 565547 h 577436"/>
              <a:gd name="connsiteX11" fmla="*/ 50684 w 587215"/>
              <a:gd name="connsiteY11" fmla="*/ 556623 h 577436"/>
              <a:gd name="connsiteX0" fmla="*/ 50684 w 587495"/>
              <a:gd name="connsiteY0" fmla="*/ 556623 h 577436"/>
              <a:gd name="connsiteX1" fmla="*/ 184034 w 587495"/>
              <a:gd name="connsiteY1" fmla="*/ 389935 h 577436"/>
              <a:gd name="connsiteX2" fmla="*/ 185433 w 587495"/>
              <a:gd name="connsiteY2" fmla="*/ 264702 h 577436"/>
              <a:gd name="connsiteX3" fmla="*/ 12584 w 587495"/>
              <a:gd name="connsiteY3" fmla="*/ 118473 h 577436"/>
              <a:gd name="connsiteX4" fmla="*/ 69734 w 587495"/>
              <a:gd name="connsiteY4" fmla="*/ 13698 h 577436"/>
              <a:gd name="connsiteX5" fmla="*/ 517409 w 587495"/>
              <a:gd name="connsiteY5" fmla="*/ 13698 h 577436"/>
              <a:gd name="connsiteX6" fmla="*/ 574559 w 587495"/>
              <a:gd name="connsiteY6" fmla="*/ 127998 h 577436"/>
              <a:gd name="connsiteX7" fmla="*/ 396927 w 587495"/>
              <a:gd name="connsiteY7" fmla="*/ 232958 h 577436"/>
              <a:gd name="connsiteX8" fmla="*/ 367390 w 587495"/>
              <a:gd name="connsiteY8" fmla="*/ 330404 h 577436"/>
              <a:gd name="connsiteX9" fmla="*/ 441209 w 587495"/>
              <a:gd name="connsiteY9" fmla="*/ 480423 h 577436"/>
              <a:gd name="connsiteX10" fmla="*/ 486891 w 587495"/>
              <a:gd name="connsiteY10" fmla="*/ 565547 h 577436"/>
              <a:gd name="connsiteX11" fmla="*/ 50684 w 587495"/>
              <a:gd name="connsiteY11" fmla="*/ 556623 h 577436"/>
              <a:gd name="connsiteX0" fmla="*/ 50684 w 587495"/>
              <a:gd name="connsiteY0" fmla="*/ 556623 h 577436"/>
              <a:gd name="connsiteX1" fmla="*/ 184034 w 587495"/>
              <a:gd name="connsiteY1" fmla="*/ 389935 h 577436"/>
              <a:gd name="connsiteX2" fmla="*/ 185433 w 587495"/>
              <a:gd name="connsiteY2" fmla="*/ 264702 h 577436"/>
              <a:gd name="connsiteX3" fmla="*/ 12584 w 587495"/>
              <a:gd name="connsiteY3" fmla="*/ 118473 h 577436"/>
              <a:gd name="connsiteX4" fmla="*/ 69734 w 587495"/>
              <a:gd name="connsiteY4" fmla="*/ 13698 h 577436"/>
              <a:gd name="connsiteX5" fmla="*/ 517409 w 587495"/>
              <a:gd name="connsiteY5" fmla="*/ 13698 h 577436"/>
              <a:gd name="connsiteX6" fmla="*/ 574559 w 587495"/>
              <a:gd name="connsiteY6" fmla="*/ 127998 h 577436"/>
              <a:gd name="connsiteX7" fmla="*/ 396927 w 587495"/>
              <a:gd name="connsiteY7" fmla="*/ 249357 h 577436"/>
              <a:gd name="connsiteX8" fmla="*/ 367390 w 587495"/>
              <a:gd name="connsiteY8" fmla="*/ 330404 h 577436"/>
              <a:gd name="connsiteX9" fmla="*/ 441209 w 587495"/>
              <a:gd name="connsiteY9" fmla="*/ 480423 h 577436"/>
              <a:gd name="connsiteX10" fmla="*/ 486891 w 587495"/>
              <a:gd name="connsiteY10" fmla="*/ 565547 h 577436"/>
              <a:gd name="connsiteX11" fmla="*/ 50684 w 587495"/>
              <a:gd name="connsiteY11" fmla="*/ 556623 h 577436"/>
              <a:gd name="connsiteX0" fmla="*/ 50684 w 572302"/>
              <a:gd name="connsiteY0" fmla="*/ 557821 h 578634"/>
              <a:gd name="connsiteX1" fmla="*/ 184034 w 572302"/>
              <a:gd name="connsiteY1" fmla="*/ 391133 h 578634"/>
              <a:gd name="connsiteX2" fmla="*/ 185433 w 572302"/>
              <a:gd name="connsiteY2" fmla="*/ 265900 h 578634"/>
              <a:gd name="connsiteX3" fmla="*/ 12584 w 572302"/>
              <a:gd name="connsiteY3" fmla="*/ 119671 h 578634"/>
              <a:gd name="connsiteX4" fmla="*/ 69734 w 572302"/>
              <a:gd name="connsiteY4" fmla="*/ 14896 h 578634"/>
              <a:gd name="connsiteX5" fmla="*/ 517409 w 572302"/>
              <a:gd name="connsiteY5" fmla="*/ 14896 h 578634"/>
              <a:gd name="connsiteX6" fmla="*/ 551749 w 572302"/>
              <a:gd name="connsiteY6" fmla="*/ 147645 h 578634"/>
              <a:gd name="connsiteX7" fmla="*/ 396927 w 572302"/>
              <a:gd name="connsiteY7" fmla="*/ 250555 h 578634"/>
              <a:gd name="connsiteX8" fmla="*/ 367390 w 572302"/>
              <a:gd name="connsiteY8" fmla="*/ 331602 h 578634"/>
              <a:gd name="connsiteX9" fmla="*/ 441209 w 572302"/>
              <a:gd name="connsiteY9" fmla="*/ 481621 h 578634"/>
              <a:gd name="connsiteX10" fmla="*/ 486891 w 572302"/>
              <a:gd name="connsiteY10" fmla="*/ 566745 h 578634"/>
              <a:gd name="connsiteX11" fmla="*/ 50684 w 572302"/>
              <a:gd name="connsiteY11" fmla="*/ 557821 h 578634"/>
              <a:gd name="connsiteX0" fmla="*/ 49592 w 559662"/>
              <a:gd name="connsiteY0" fmla="*/ 555484 h 576297"/>
              <a:gd name="connsiteX1" fmla="*/ 182942 w 559662"/>
              <a:gd name="connsiteY1" fmla="*/ 388796 h 576297"/>
              <a:gd name="connsiteX2" fmla="*/ 184341 w 559662"/>
              <a:gd name="connsiteY2" fmla="*/ 263563 h 576297"/>
              <a:gd name="connsiteX3" fmla="*/ 11492 w 559662"/>
              <a:gd name="connsiteY3" fmla="*/ 117334 h 576297"/>
              <a:gd name="connsiteX4" fmla="*/ 68642 w 559662"/>
              <a:gd name="connsiteY4" fmla="*/ 12559 h 576297"/>
              <a:gd name="connsiteX5" fmla="*/ 489706 w 559662"/>
              <a:gd name="connsiteY5" fmla="*/ 16659 h 576297"/>
              <a:gd name="connsiteX6" fmla="*/ 550657 w 559662"/>
              <a:gd name="connsiteY6" fmla="*/ 145308 h 576297"/>
              <a:gd name="connsiteX7" fmla="*/ 395835 w 559662"/>
              <a:gd name="connsiteY7" fmla="*/ 248218 h 576297"/>
              <a:gd name="connsiteX8" fmla="*/ 366298 w 559662"/>
              <a:gd name="connsiteY8" fmla="*/ 329265 h 576297"/>
              <a:gd name="connsiteX9" fmla="*/ 440117 w 559662"/>
              <a:gd name="connsiteY9" fmla="*/ 479284 h 576297"/>
              <a:gd name="connsiteX10" fmla="*/ 485799 w 559662"/>
              <a:gd name="connsiteY10" fmla="*/ 564408 h 576297"/>
              <a:gd name="connsiteX11" fmla="*/ 49592 w 559662"/>
              <a:gd name="connsiteY11" fmla="*/ 555484 h 576297"/>
              <a:gd name="connsiteX0" fmla="*/ 41848 w 550814"/>
              <a:gd name="connsiteY0" fmla="*/ 555484 h 576297"/>
              <a:gd name="connsiteX1" fmla="*/ 175198 w 550814"/>
              <a:gd name="connsiteY1" fmla="*/ 388796 h 576297"/>
              <a:gd name="connsiteX2" fmla="*/ 176597 w 550814"/>
              <a:gd name="connsiteY2" fmla="*/ 263563 h 576297"/>
              <a:gd name="connsiteX3" fmla="*/ 3748 w 550814"/>
              <a:gd name="connsiteY3" fmla="*/ 117334 h 576297"/>
              <a:gd name="connsiteX4" fmla="*/ 93211 w 550814"/>
              <a:gd name="connsiteY4" fmla="*/ 12559 h 576297"/>
              <a:gd name="connsiteX5" fmla="*/ 481962 w 550814"/>
              <a:gd name="connsiteY5" fmla="*/ 16659 h 576297"/>
              <a:gd name="connsiteX6" fmla="*/ 542913 w 550814"/>
              <a:gd name="connsiteY6" fmla="*/ 145308 h 576297"/>
              <a:gd name="connsiteX7" fmla="*/ 388091 w 550814"/>
              <a:gd name="connsiteY7" fmla="*/ 248218 h 576297"/>
              <a:gd name="connsiteX8" fmla="*/ 358554 w 550814"/>
              <a:gd name="connsiteY8" fmla="*/ 329265 h 576297"/>
              <a:gd name="connsiteX9" fmla="*/ 432373 w 550814"/>
              <a:gd name="connsiteY9" fmla="*/ 479284 h 576297"/>
              <a:gd name="connsiteX10" fmla="*/ 478055 w 550814"/>
              <a:gd name="connsiteY10" fmla="*/ 564408 h 576297"/>
              <a:gd name="connsiteX11" fmla="*/ 41848 w 550814"/>
              <a:gd name="connsiteY11" fmla="*/ 555484 h 576297"/>
              <a:gd name="connsiteX0" fmla="*/ 41848 w 550813"/>
              <a:gd name="connsiteY0" fmla="*/ 555484 h 577825"/>
              <a:gd name="connsiteX1" fmla="*/ 175198 w 550813"/>
              <a:gd name="connsiteY1" fmla="*/ 388796 h 577825"/>
              <a:gd name="connsiteX2" fmla="*/ 176597 w 550813"/>
              <a:gd name="connsiteY2" fmla="*/ 263563 h 577825"/>
              <a:gd name="connsiteX3" fmla="*/ 3748 w 550813"/>
              <a:gd name="connsiteY3" fmla="*/ 117334 h 577825"/>
              <a:gd name="connsiteX4" fmla="*/ 93211 w 550813"/>
              <a:gd name="connsiteY4" fmla="*/ 12559 h 577825"/>
              <a:gd name="connsiteX5" fmla="*/ 481962 w 550813"/>
              <a:gd name="connsiteY5" fmla="*/ 16659 h 577825"/>
              <a:gd name="connsiteX6" fmla="*/ 542913 w 550813"/>
              <a:gd name="connsiteY6" fmla="*/ 145308 h 577825"/>
              <a:gd name="connsiteX7" fmla="*/ 388091 w 550813"/>
              <a:gd name="connsiteY7" fmla="*/ 248218 h 577825"/>
              <a:gd name="connsiteX8" fmla="*/ 358554 w 550813"/>
              <a:gd name="connsiteY8" fmla="*/ 329265 h 577825"/>
              <a:gd name="connsiteX9" fmla="*/ 413366 w 550813"/>
              <a:gd name="connsiteY9" fmla="*/ 446485 h 577825"/>
              <a:gd name="connsiteX10" fmla="*/ 478055 w 550813"/>
              <a:gd name="connsiteY10" fmla="*/ 564408 h 577825"/>
              <a:gd name="connsiteX11" fmla="*/ 41848 w 550813"/>
              <a:gd name="connsiteY11" fmla="*/ 555484 h 57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813" h="577825">
                <a:moveTo>
                  <a:pt x="41848" y="555484"/>
                </a:moveTo>
                <a:cubicBezTo>
                  <a:pt x="-8628" y="526215"/>
                  <a:pt x="152740" y="437449"/>
                  <a:pt x="175198" y="388796"/>
                </a:cubicBezTo>
                <a:cubicBezTo>
                  <a:pt x="197656" y="340143"/>
                  <a:pt x="205172" y="308807"/>
                  <a:pt x="176597" y="263563"/>
                </a:cubicBezTo>
                <a:cubicBezTo>
                  <a:pt x="148022" y="218319"/>
                  <a:pt x="17646" y="159168"/>
                  <a:pt x="3748" y="117334"/>
                </a:cubicBezTo>
                <a:cubicBezTo>
                  <a:pt x="-10150" y="75500"/>
                  <a:pt x="13509" y="29338"/>
                  <a:pt x="93211" y="12559"/>
                </a:cubicBezTo>
                <a:cubicBezTo>
                  <a:pt x="172913" y="-4220"/>
                  <a:pt x="407012" y="-5466"/>
                  <a:pt x="481962" y="16659"/>
                </a:cubicBezTo>
                <a:cubicBezTo>
                  <a:pt x="556912" y="38784"/>
                  <a:pt x="558558" y="106715"/>
                  <a:pt x="542913" y="145308"/>
                </a:cubicBezTo>
                <a:cubicBezTo>
                  <a:pt x="527268" y="183901"/>
                  <a:pt x="418817" y="217559"/>
                  <a:pt x="388091" y="248218"/>
                </a:cubicBezTo>
                <a:cubicBezTo>
                  <a:pt x="357365" y="278877"/>
                  <a:pt x="354342" y="296221"/>
                  <a:pt x="358554" y="329265"/>
                </a:cubicBezTo>
                <a:cubicBezTo>
                  <a:pt x="362766" y="362309"/>
                  <a:pt x="392729" y="409972"/>
                  <a:pt x="413366" y="446485"/>
                </a:cubicBezTo>
                <a:cubicBezTo>
                  <a:pt x="434004" y="482997"/>
                  <a:pt x="539975" y="546242"/>
                  <a:pt x="478055" y="564408"/>
                </a:cubicBezTo>
                <a:cubicBezTo>
                  <a:pt x="416135" y="582575"/>
                  <a:pt x="92324" y="584753"/>
                  <a:pt x="41848" y="555484"/>
                </a:cubicBezTo>
                <a:close/>
              </a:path>
            </a:pathLst>
          </a:custGeom>
          <a:gradFill flip="none" rotWithShape="1">
            <a:gsLst>
              <a:gs pos="0">
                <a:srgbClr val="D35241"/>
              </a:gs>
              <a:gs pos="100000">
                <a:srgbClr val="EF9A3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799" y="21034"/>
            <a:ext cx="7456487"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21355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cstate="print">
            <a:extLst>
              <a:ext uri="{28A0092B-C50C-407E-A947-70E740481C1C}">
                <a14:useLocalDpi xmlns:a14="http://schemas.microsoft.com/office/drawing/2010/main" val="0"/>
              </a:ext>
            </a:extLst>
          </a:blip>
          <a:srcRect b="17479"/>
          <a:stretch/>
        </p:blipFill>
        <p:spPr bwMode="auto">
          <a:xfrm>
            <a:off x="683568" y="2537434"/>
            <a:ext cx="4087226" cy="1343888"/>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197" r="2197"/>
          <a:stretch/>
        </p:blipFill>
        <p:spPr>
          <a:xfrm>
            <a:off x="6237016" y="4272092"/>
            <a:ext cx="2461520" cy="2401151"/>
          </a:xfrm>
          <a:prstGeom prst="rect">
            <a:avLst/>
          </a:prstGeom>
          <a:ln w="38100">
            <a:solidFill>
              <a:schemeClr val="bg1"/>
            </a:solidFill>
          </a:ln>
          <a:effectLst>
            <a:outerShdw blurRad="50800" dist="38100" dir="2700000" algn="tl" rotWithShape="0">
              <a:prstClr val="black">
                <a:alpha val="40000"/>
              </a:prstClr>
            </a:outerShdw>
          </a:effectLst>
        </p:spPr>
      </p:pic>
      <p:sp>
        <p:nvSpPr>
          <p:cNvPr id="11" name="TextBox 10"/>
          <p:cNvSpPr txBox="1"/>
          <p:nvPr/>
        </p:nvSpPr>
        <p:spPr>
          <a:xfrm>
            <a:off x="6237016" y="6224400"/>
            <a:ext cx="2450547" cy="369332"/>
          </a:xfrm>
          <a:prstGeom prst="rect">
            <a:avLst/>
          </a:prstGeom>
          <a:noFill/>
        </p:spPr>
        <p:txBody>
          <a:bodyPr wrap="square" rtlCol="0">
            <a:spAutoFit/>
          </a:bodyPr>
          <a:lstStyle/>
          <a:p>
            <a:r>
              <a:rPr lang="en-GB" b="1" dirty="0">
                <a:solidFill>
                  <a:schemeClr val="bg1"/>
                </a:solidFill>
              </a:rPr>
              <a:t>Olympus Mons on Mars</a:t>
            </a:r>
            <a:endParaRPr lang="en-GB" sz="1050" b="1" dirty="0">
              <a:solidFill>
                <a:schemeClr val="bg1"/>
              </a:solidFill>
            </a:endParaRPr>
          </a:p>
        </p:txBody>
      </p:sp>
      <p:sp>
        <p:nvSpPr>
          <p:cNvPr id="14" name="Rounded Rectangle 13"/>
          <p:cNvSpPr/>
          <p:nvPr/>
        </p:nvSpPr>
        <p:spPr>
          <a:xfrm>
            <a:off x="3320508" y="1780722"/>
            <a:ext cx="1755548" cy="568158"/>
          </a:xfrm>
          <a:prstGeom prst="roundRect">
            <a:avLst>
              <a:gd name="adj" fmla="val 15438"/>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Shallow slopes made from lava</a:t>
            </a:r>
            <a:endParaRPr lang="en-GB" b="1" dirty="0"/>
          </a:p>
        </p:txBody>
      </p:sp>
      <p:cxnSp>
        <p:nvCxnSpPr>
          <p:cNvPr id="15" name="Straight Connector 14"/>
          <p:cNvCxnSpPr/>
          <p:nvPr/>
        </p:nvCxnSpPr>
        <p:spPr>
          <a:xfrm flipH="1">
            <a:off x="3104484" y="1921810"/>
            <a:ext cx="366161" cy="61562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611560" y="1921811"/>
            <a:ext cx="1477781" cy="615624"/>
          </a:xfrm>
          <a:prstGeom prst="roundRect">
            <a:avLst>
              <a:gd name="adj" fmla="val 18267"/>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Runny basalt magma</a:t>
            </a:r>
            <a:endParaRPr lang="en-GB" b="1" dirty="0"/>
          </a:p>
        </p:txBody>
      </p:sp>
      <p:cxnSp>
        <p:nvCxnSpPr>
          <p:cNvPr id="18" name="Straight Connector 17"/>
          <p:cNvCxnSpPr/>
          <p:nvPr/>
        </p:nvCxnSpPr>
        <p:spPr>
          <a:xfrm>
            <a:off x="1841818" y="2439944"/>
            <a:ext cx="840744" cy="989056"/>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pic>
        <p:nvPicPr>
          <p:cNvPr id="2052" name="Picture 4" descr="https://upload.wikimedia.org/wikipedia/commons/thumb/9/9a/Puu_Oo_-_Crater_Lava_pond_1990.jpg/1280px-Puu_Oo_-_Crater_Lava_pond_199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10" r="6367"/>
          <a:stretch/>
        </p:blipFill>
        <p:spPr bwMode="auto">
          <a:xfrm>
            <a:off x="5828069" y="1803785"/>
            <a:ext cx="3106268" cy="2277591"/>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465151" y="3681267"/>
            <a:ext cx="2592288" cy="707886"/>
          </a:xfrm>
          <a:prstGeom prst="rect">
            <a:avLst/>
          </a:prstGeom>
          <a:noFill/>
        </p:spPr>
        <p:txBody>
          <a:bodyPr wrap="square" rtlCol="0">
            <a:spAutoFit/>
          </a:bodyPr>
          <a:lstStyle/>
          <a:p>
            <a:r>
              <a:rPr lang="en-GB" sz="2000" b="1" dirty="0" smtClean="0">
                <a:solidFill>
                  <a:schemeClr val="bg1"/>
                </a:solidFill>
              </a:rPr>
              <a:t>Kilauea lava lake, Hawaii</a:t>
            </a:r>
            <a:endParaRPr lang="en-GB" sz="1100" b="1" dirty="0">
              <a:solidFill>
                <a:schemeClr val="bg1"/>
              </a:solidFill>
            </a:endParaRPr>
          </a:p>
        </p:txBody>
      </p:sp>
      <p:pic>
        <p:nvPicPr>
          <p:cNvPr id="2" name="Picture 2" descr="Wolf Volcano, Galapagos Islands"/>
          <p:cNvPicPr>
            <a:picLocks noChangeAspect="1" noChangeArrowheads="1"/>
          </p:cNvPicPr>
          <p:nvPr/>
        </p:nvPicPr>
        <p:blipFill rotWithShape="1">
          <a:blip r:embed="rId6">
            <a:extLst>
              <a:ext uri="{28A0092B-C50C-407E-A947-70E740481C1C}">
                <a14:useLocalDpi xmlns:a14="http://schemas.microsoft.com/office/drawing/2010/main" val="0"/>
              </a:ext>
            </a:extLst>
          </a:blip>
          <a:srcRect r="12723"/>
          <a:stretch/>
        </p:blipFill>
        <p:spPr bwMode="auto">
          <a:xfrm>
            <a:off x="169179" y="4241260"/>
            <a:ext cx="3034669" cy="231804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69179" y="4275671"/>
            <a:ext cx="3564271" cy="707886"/>
          </a:xfrm>
          <a:prstGeom prst="rect">
            <a:avLst/>
          </a:prstGeom>
          <a:noFill/>
        </p:spPr>
        <p:txBody>
          <a:bodyPr wrap="square" rtlCol="0">
            <a:spAutoFit/>
          </a:bodyPr>
          <a:lstStyle/>
          <a:p>
            <a:r>
              <a:rPr lang="en-GB" sz="2000" b="1" dirty="0" smtClean="0">
                <a:solidFill>
                  <a:schemeClr val="bg1"/>
                </a:solidFill>
              </a:rPr>
              <a:t>Wolf Volcano, Galapagos Islands</a:t>
            </a:r>
            <a:endParaRPr lang="en-GB" sz="1100" b="1" dirty="0">
              <a:solidFill>
                <a:schemeClr val="bg1"/>
              </a:solidFill>
            </a:endParaRPr>
          </a:p>
        </p:txBody>
      </p:sp>
      <p:pic>
        <p:nvPicPr>
          <p:cNvPr id="3" name="Picture 4" descr="File:Erta Ale.jpg"/>
          <p:cNvPicPr>
            <a:picLocks noChangeAspect="1" noChangeArrowheads="1"/>
          </p:cNvPicPr>
          <p:nvPr/>
        </p:nvPicPr>
        <p:blipFill rotWithShape="1">
          <a:blip r:embed="rId7">
            <a:extLst>
              <a:ext uri="{28A0092B-C50C-407E-A947-70E740481C1C}">
                <a14:useLocalDpi xmlns:a14="http://schemas.microsoft.com/office/drawing/2010/main" val="0"/>
              </a:ext>
            </a:extLst>
          </a:blip>
          <a:srcRect l="13338"/>
          <a:stretch/>
        </p:blipFill>
        <p:spPr bwMode="auto">
          <a:xfrm>
            <a:off x="3203848" y="4040572"/>
            <a:ext cx="3033168" cy="228374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203848" y="5733256"/>
            <a:ext cx="3033168" cy="754053"/>
          </a:xfrm>
          <a:prstGeom prst="rect">
            <a:avLst/>
          </a:prstGeom>
          <a:noFill/>
        </p:spPr>
        <p:txBody>
          <a:bodyPr wrap="square" rtlCol="0">
            <a:spAutoFit/>
          </a:bodyPr>
          <a:lstStyle/>
          <a:p>
            <a:r>
              <a:rPr lang="en-GB" sz="2000" b="1" dirty="0" err="1" smtClean="0">
                <a:solidFill>
                  <a:schemeClr val="bg1"/>
                </a:solidFill>
              </a:rPr>
              <a:t>Erta</a:t>
            </a:r>
            <a:r>
              <a:rPr lang="en-GB" sz="2000" b="1" dirty="0" smtClean="0">
                <a:solidFill>
                  <a:schemeClr val="bg1"/>
                </a:solidFill>
              </a:rPr>
              <a:t> Ale Volcano, Ethiopia</a:t>
            </a:r>
          </a:p>
          <a:p>
            <a:r>
              <a:rPr lang="en-GB" sz="1200" dirty="0">
                <a:solidFill>
                  <a:schemeClr val="bg1"/>
                </a:solidFill>
              </a:rPr>
              <a:t>Photo: </a:t>
            </a:r>
            <a:r>
              <a:rPr lang="en-GB" sz="1200" dirty="0" err="1" smtClean="0">
                <a:solidFill>
                  <a:schemeClr val="bg1"/>
                </a:solidFill>
              </a:rPr>
              <a:t>filippo_jean</a:t>
            </a:r>
            <a:r>
              <a:rPr lang="en-GB" sz="1200" dirty="0" smtClean="0">
                <a:solidFill>
                  <a:schemeClr val="bg1"/>
                </a:solidFill>
              </a:rPr>
              <a:t>/CC-By-2.0</a:t>
            </a:r>
          </a:p>
          <a:p>
            <a:endParaRPr lang="en-GB" sz="1100" b="1" dirty="0">
              <a:solidFill>
                <a:schemeClr val="bg1"/>
              </a:solidFill>
            </a:endParaRPr>
          </a:p>
        </p:txBody>
      </p:sp>
      <p:pic>
        <p:nvPicPr>
          <p:cNvPr id="133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528" y="-76200"/>
            <a:ext cx="7437437"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19179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2428" y="1628800"/>
            <a:ext cx="3770784" cy="2318443"/>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 name="Picture 8"/>
          <p:cNvPicPr/>
          <p:nvPr/>
        </p:nvPicPr>
        <p:blipFill rotWithShape="1">
          <a:blip r:embed="rId4" cstate="print">
            <a:extLst>
              <a:ext uri="{28A0092B-C50C-407E-A947-70E740481C1C}">
                <a14:useLocalDpi xmlns:a14="http://schemas.microsoft.com/office/drawing/2010/main" val="0"/>
              </a:ext>
            </a:extLst>
          </a:blip>
          <a:srcRect l="8270" r="7919" b="28768"/>
          <a:stretch/>
        </p:blipFill>
        <p:spPr bwMode="auto">
          <a:xfrm>
            <a:off x="473237" y="2141311"/>
            <a:ext cx="3354858" cy="1955080"/>
          </a:xfrm>
          <a:prstGeom prst="rect">
            <a:avLst/>
          </a:prstGeom>
          <a:noFill/>
          <a:ln>
            <a:noFill/>
          </a:ln>
          <a:effectLst/>
          <a:extLst>
            <a:ext uri="{53640926-AAD7-44D8-BBD7-CCE9431645EC}">
              <a14:shadowObscured xmlns:a14="http://schemas.microsoft.com/office/drawing/2010/main"/>
            </a:ext>
          </a:extLst>
        </p:spPr>
      </p:pic>
      <p:pic>
        <p:nvPicPr>
          <p:cNvPr id="4" name="Picture 4" descr="July 22, 1980 eruption of Mount St. Helens sent pumice and ash 6 to 11 mi (10-18 km) into the air, and was visible in Seattle, Washington (100 mi/160 km north).&#10; (Click image to view full size.)"/>
          <p:cNvPicPr>
            <a:picLocks noChangeAspect="1" noChangeArrowheads="1"/>
          </p:cNvPicPr>
          <p:nvPr/>
        </p:nvPicPr>
        <p:blipFill rotWithShape="1">
          <a:blip r:embed="rId5">
            <a:extLst>
              <a:ext uri="{28A0092B-C50C-407E-A947-70E740481C1C}">
                <a14:useLocalDpi xmlns:a14="http://schemas.microsoft.com/office/drawing/2010/main" val="0"/>
              </a:ext>
            </a:extLst>
          </a:blip>
          <a:srcRect l="2419" t="14211" r="3858" b="13615"/>
          <a:stretch/>
        </p:blipFill>
        <p:spPr bwMode="auto">
          <a:xfrm>
            <a:off x="6372200" y="3693765"/>
            <a:ext cx="2592314" cy="299441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9227"/>
          <a:stretch/>
        </p:blipFill>
        <p:spPr bwMode="auto">
          <a:xfrm>
            <a:off x="3406438" y="4250946"/>
            <a:ext cx="3195219" cy="2299001"/>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Rounded Rectangle 7"/>
          <p:cNvSpPr/>
          <p:nvPr/>
        </p:nvSpPr>
        <p:spPr>
          <a:xfrm>
            <a:off x="3320508" y="1780722"/>
            <a:ext cx="1683540" cy="856190"/>
          </a:xfrm>
          <a:prstGeom prst="roundRect">
            <a:avLst>
              <a:gd name="adj" fmla="val 15438"/>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Steep slopes made from lava and ash</a:t>
            </a:r>
            <a:endParaRPr lang="en-GB" b="1" dirty="0"/>
          </a:p>
        </p:txBody>
      </p:sp>
      <p:cxnSp>
        <p:nvCxnSpPr>
          <p:cNvPr id="10" name="Straight Connector 9"/>
          <p:cNvCxnSpPr/>
          <p:nvPr/>
        </p:nvCxnSpPr>
        <p:spPr>
          <a:xfrm flipH="1">
            <a:off x="2987824" y="1921810"/>
            <a:ext cx="482822" cy="715102"/>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51520" y="1875382"/>
            <a:ext cx="1591063" cy="396124"/>
          </a:xfrm>
          <a:prstGeom prst="roundRect">
            <a:avLst>
              <a:gd name="adj" fmla="val 18267"/>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Sticky magma</a:t>
            </a:r>
            <a:endParaRPr lang="en-GB" b="1" dirty="0"/>
          </a:p>
        </p:txBody>
      </p:sp>
      <p:cxnSp>
        <p:nvCxnSpPr>
          <p:cNvPr id="12" name="Straight Connector 11"/>
          <p:cNvCxnSpPr/>
          <p:nvPr/>
        </p:nvCxnSpPr>
        <p:spPr>
          <a:xfrm>
            <a:off x="1475656" y="2229622"/>
            <a:ext cx="675010" cy="62331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28183" y="5877199"/>
            <a:ext cx="3158017" cy="830997"/>
          </a:xfrm>
          <a:prstGeom prst="rect">
            <a:avLst/>
          </a:prstGeom>
          <a:noFill/>
        </p:spPr>
        <p:txBody>
          <a:bodyPr wrap="square" rtlCol="0">
            <a:spAutoFit/>
          </a:bodyPr>
          <a:lstStyle/>
          <a:p>
            <a:pPr algn="ctr"/>
            <a:r>
              <a:rPr lang="en-GB" sz="2400" b="1" dirty="0" smtClean="0">
                <a:solidFill>
                  <a:schemeClr val="bg1"/>
                </a:solidFill>
              </a:rPr>
              <a:t>Mount St. Helens,    Washington, USA</a:t>
            </a:r>
            <a:endParaRPr lang="en-GB" sz="2400" b="1" dirty="0">
              <a:solidFill>
                <a:schemeClr val="bg1"/>
              </a:solidFill>
            </a:endParaRPr>
          </a:p>
        </p:txBody>
      </p:sp>
      <p:sp>
        <p:nvSpPr>
          <p:cNvPr id="14" name="TextBox 13"/>
          <p:cNvSpPr txBox="1"/>
          <p:nvPr/>
        </p:nvSpPr>
        <p:spPr>
          <a:xfrm>
            <a:off x="5755195" y="1611779"/>
            <a:ext cx="3158017" cy="461665"/>
          </a:xfrm>
          <a:prstGeom prst="rect">
            <a:avLst/>
          </a:prstGeom>
          <a:noFill/>
        </p:spPr>
        <p:txBody>
          <a:bodyPr wrap="square" rtlCol="0">
            <a:spAutoFit/>
          </a:bodyPr>
          <a:lstStyle/>
          <a:p>
            <a:pPr algn="r"/>
            <a:r>
              <a:rPr lang="en-GB" sz="2400" b="1" dirty="0" smtClean="0">
                <a:solidFill>
                  <a:schemeClr val="bg1"/>
                </a:solidFill>
              </a:rPr>
              <a:t>Mount Fuji, Japan </a:t>
            </a:r>
            <a:endParaRPr lang="en-GB" sz="2400" b="1" dirty="0">
              <a:solidFill>
                <a:schemeClr val="bg1"/>
              </a:solidFill>
            </a:endParaRPr>
          </a:p>
        </p:txBody>
      </p:sp>
      <p:sp>
        <p:nvSpPr>
          <p:cNvPr id="15" name="TextBox 14"/>
          <p:cNvSpPr txBox="1"/>
          <p:nvPr/>
        </p:nvSpPr>
        <p:spPr>
          <a:xfrm>
            <a:off x="3404900" y="6088282"/>
            <a:ext cx="3158017" cy="830997"/>
          </a:xfrm>
          <a:prstGeom prst="rect">
            <a:avLst/>
          </a:prstGeom>
          <a:noFill/>
        </p:spPr>
        <p:txBody>
          <a:bodyPr wrap="square" rtlCol="0">
            <a:spAutoFit/>
          </a:bodyPr>
          <a:lstStyle/>
          <a:p>
            <a:pPr algn="ctr"/>
            <a:r>
              <a:rPr lang="en-GB" sz="2400" b="1" dirty="0" err="1" smtClean="0">
                <a:solidFill>
                  <a:schemeClr val="bg1"/>
                </a:solidFill>
              </a:rPr>
              <a:t>Mayon</a:t>
            </a:r>
            <a:r>
              <a:rPr lang="en-GB" sz="2400" b="1" dirty="0" smtClean="0">
                <a:solidFill>
                  <a:schemeClr val="bg1"/>
                </a:solidFill>
              </a:rPr>
              <a:t> Volcano, Philippines</a:t>
            </a:r>
            <a:endParaRPr lang="en-GB" sz="2400" b="1" dirty="0">
              <a:solidFill>
                <a:schemeClr val="bg1"/>
              </a:solidFill>
            </a:endParaRPr>
          </a:p>
        </p:txBody>
      </p:sp>
      <p:pic>
        <p:nvPicPr>
          <p:cNvPr id="5127" name="Picture 7" descr="Cotopaxi, Ecuador, Volcano, Nevado, Cyclop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969" y="4437113"/>
            <a:ext cx="3243228" cy="215539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19622" y="6112908"/>
            <a:ext cx="2787078" cy="461665"/>
          </a:xfrm>
          <a:prstGeom prst="rect">
            <a:avLst/>
          </a:prstGeom>
          <a:noFill/>
        </p:spPr>
        <p:txBody>
          <a:bodyPr wrap="square" rtlCol="0">
            <a:spAutoFit/>
          </a:bodyPr>
          <a:lstStyle/>
          <a:p>
            <a:pPr algn="ctr"/>
            <a:r>
              <a:rPr lang="en-GB" sz="2400" b="1" dirty="0" smtClean="0">
                <a:solidFill>
                  <a:schemeClr val="bg1"/>
                </a:solidFill>
              </a:rPr>
              <a:t>Cotopaxi, Ecuador</a:t>
            </a:r>
            <a:endParaRPr lang="en-GB" sz="2400" b="1" dirty="0">
              <a:solidFill>
                <a:schemeClr val="bg1"/>
              </a:solidFill>
            </a:endParaRPr>
          </a:p>
        </p:txBody>
      </p:sp>
      <p:pic>
        <p:nvPicPr>
          <p:cNvPr id="1433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916" y="-16449"/>
            <a:ext cx="738822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0179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484784"/>
            <a:ext cx="3395965" cy="2546973"/>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142306" y="5934287"/>
            <a:ext cx="2886769" cy="707886"/>
          </a:xfrm>
          <a:prstGeom prst="rect">
            <a:avLst/>
          </a:prstGeom>
          <a:noFill/>
        </p:spPr>
        <p:txBody>
          <a:bodyPr wrap="square" rtlCol="0">
            <a:spAutoFit/>
          </a:bodyPr>
          <a:lstStyle/>
          <a:p>
            <a:r>
              <a:rPr lang="en-GB" sz="2000" b="1" dirty="0" smtClean="0">
                <a:solidFill>
                  <a:schemeClr val="bg1"/>
                </a:solidFill>
              </a:rPr>
              <a:t>Ash erupting from Mount Etna, Italy</a:t>
            </a:r>
            <a:endParaRPr lang="en-GB" sz="2000" b="1" dirty="0">
              <a:solidFill>
                <a:schemeClr val="bg1"/>
              </a:solidFill>
            </a:endParaRPr>
          </a:p>
        </p:txBody>
      </p:sp>
      <p:sp>
        <p:nvSpPr>
          <p:cNvPr id="4" name="Rectangle 3"/>
          <p:cNvSpPr/>
          <p:nvPr/>
        </p:nvSpPr>
        <p:spPr>
          <a:xfrm>
            <a:off x="6675482" y="3264215"/>
            <a:ext cx="2351732" cy="707886"/>
          </a:xfrm>
          <a:prstGeom prst="rect">
            <a:avLst/>
          </a:prstGeom>
        </p:spPr>
        <p:txBody>
          <a:bodyPr wrap="square">
            <a:spAutoFit/>
          </a:bodyPr>
          <a:lstStyle/>
          <a:p>
            <a:r>
              <a:rPr lang="en-US" sz="2000" b="1" dirty="0" smtClean="0">
                <a:solidFill>
                  <a:schemeClr val="bg1"/>
                </a:solidFill>
                <a:effectLst>
                  <a:outerShdw blurRad="38100" dist="38100" dir="2700000" algn="tl">
                    <a:srgbClr val="000000">
                      <a:alpha val="43137"/>
                    </a:srgbClr>
                  </a:outerShdw>
                </a:effectLst>
              </a:rPr>
              <a:t>Road </a:t>
            </a:r>
            <a:r>
              <a:rPr lang="en-US" sz="2000" b="1" dirty="0" smtClean="0">
                <a:solidFill>
                  <a:schemeClr val="bg1"/>
                </a:solidFill>
                <a:effectLst>
                  <a:outerShdw blurRad="38100" dist="38100" dir="2700000" algn="tl">
                    <a:srgbClr val="000000">
                      <a:alpha val="43137"/>
                    </a:srgbClr>
                  </a:outerShdw>
                </a:effectLst>
              </a:rPr>
              <a:t>destroyed by lava flow, Hawaii</a:t>
            </a:r>
            <a:endParaRPr lang="en-GB" sz="2000" b="1" dirty="0">
              <a:solidFill>
                <a:schemeClr val="bg1"/>
              </a:solidFill>
              <a:effectLst>
                <a:outerShdw blurRad="38100" dist="38100" dir="2700000" algn="tl">
                  <a:srgbClr val="000000">
                    <a:alpha val="43137"/>
                  </a:srgbClr>
                </a:outerShdw>
              </a:effectLst>
            </a:endParaRPr>
          </a:p>
        </p:txBody>
      </p:sp>
      <p:pic>
        <p:nvPicPr>
          <p:cNvPr id="10249" name="Picture 9" descr="Ash buries cars and buildings after the 1984 eruption of Rabaul, Papua New Guinea. &#10; (Click image to view full size.)"/>
          <p:cNvPicPr>
            <a:picLocks noChangeAspect="1" noChangeArrowheads="1"/>
          </p:cNvPicPr>
          <p:nvPr/>
        </p:nvPicPr>
        <p:blipFill rotWithShape="1">
          <a:blip r:embed="rId4">
            <a:extLst>
              <a:ext uri="{28A0092B-C50C-407E-A947-70E740481C1C}">
                <a14:useLocalDpi xmlns:a14="http://schemas.microsoft.com/office/drawing/2010/main" val="0"/>
              </a:ext>
            </a:extLst>
          </a:blip>
          <a:srcRect r="15131"/>
          <a:stretch/>
        </p:blipFill>
        <p:spPr bwMode="auto">
          <a:xfrm>
            <a:off x="2867226" y="4113722"/>
            <a:ext cx="2956902" cy="229947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542055" y="5721474"/>
            <a:ext cx="2301244" cy="707886"/>
          </a:xfrm>
          <a:prstGeom prst="rect">
            <a:avLst/>
          </a:prstGeom>
          <a:noFill/>
        </p:spPr>
        <p:txBody>
          <a:bodyPr wrap="square" rtlCol="0">
            <a:spAutoFit/>
          </a:bodyPr>
          <a:lstStyle/>
          <a:p>
            <a:r>
              <a:rPr lang="en-GB" sz="2000" b="1" dirty="0" smtClean="0">
                <a:solidFill>
                  <a:schemeClr val="bg1"/>
                </a:solidFill>
              </a:rPr>
              <a:t>Volcanic ash, </a:t>
            </a:r>
          </a:p>
          <a:p>
            <a:r>
              <a:rPr lang="en-GB" sz="2000" b="1" dirty="0" smtClean="0">
                <a:solidFill>
                  <a:schemeClr val="bg1"/>
                </a:solidFill>
              </a:rPr>
              <a:t>Papua New Guinea </a:t>
            </a:r>
            <a:endParaRPr lang="en-GB" sz="2000" b="1" dirty="0">
              <a:solidFill>
                <a:schemeClr val="bg1"/>
              </a:solidFill>
            </a:endParaRPr>
          </a:p>
        </p:txBody>
      </p:sp>
      <p:sp>
        <p:nvSpPr>
          <p:cNvPr id="3" name="TextBox 2"/>
          <p:cNvSpPr txBox="1"/>
          <p:nvPr/>
        </p:nvSpPr>
        <p:spPr>
          <a:xfrm>
            <a:off x="253542" y="2002331"/>
            <a:ext cx="2664296" cy="1569660"/>
          </a:xfrm>
          <a:prstGeom prst="rect">
            <a:avLst/>
          </a:prstGeom>
          <a:noFill/>
          <a:ln w="57150">
            <a:solidFill>
              <a:srgbClr val="D35241"/>
            </a:solidFill>
          </a:ln>
        </p:spPr>
        <p:txBody>
          <a:bodyPr wrap="square" rtlCol="0">
            <a:spAutoFit/>
          </a:bodyPr>
          <a:lstStyle/>
          <a:p>
            <a:r>
              <a:rPr lang="en-GB" sz="2400" b="1" dirty="0" smtClean="0">
                <a:solidFill>
                  <a:srgbClr val="D35241"/>
                </a:solidFill>
              </a:rPr>
              <a:t>NATURAL HAZARD: </a:t>
            </a:r>
            <a:r>
              <a:rPr lang="en-GB" sz="2400" dirty="0" smtClean="0"/>
              <a:t>a </a:t>
            </a:r>
            <a:r>
              <a:rPr lang="en-US" sz="2400" dirty="0" smtClean="0"/>
              <a:t>natural event </a:t>
            </a:r>
            <a:r>
              <a:rPr lang="en-US" sz="2400" dirty="0"/>
              <a:t>that might </a:t>
            </a:r>
            <a:r>
              <a:rPr lang="en-US" sz="2400" dirty="0" smtClean="0"/>
              <a:t>harm </a:t>
            </a:r>
            <a:r>
              <a:rPr lang="en-US" sz="2400" dirty="0"/>
              <a:t>people or the environment</a:t>
            </a:r>
            <a:endParaRPr lang="en-GB" sz="2400" dirty="0"/>
          </a:p>
        </p:txBody>
      </p:sp>
      <p:pic>
        <p:nvPicPr>
          <p:cNvPr id="14" name="Picture 7" descr="House partially buried in a lahar deposit that formed by dewatering of a large volcano landslide from Mount St. Helens, Washington (click for more information).&#10; (Click image to view full size.)"/>
          <p:cNvPicPr>
            <a:picLocks noChangeAspect="1" noChangeArrowheads="1"/>
          </p:cNvPicPr>
          <p:nvPr/>
        </p:nvPicPr>
        <p:blipFill rotWithShape="1">
          <a:blip r:embed="rId5">
            <a:extLst>
              <a:ext uri="{28A0092B-C50C-407E-A947-70E740481C1C}">
                <a14:useLocalDpi xmlns:a14="http://schemas.microsoft.com/office/drawing/2010/main" val="0"/>
              </a:ext>
            </a:extLst>
          </a:blip>
          <a:srcRect r="7027"/>
          <a:stretch/>
        </p:blipFill>
        <p:spPr bwMode="auto">
          <a:xfrm>
            <a:off x="5718348" y="4149080"/>
            <a:ext cx="3308866" cy="238959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421934" y="4136015"/>
            <a:ext cx="2636742" cy="707886"/>
          </a:xfrm>
          <a:prstGeom prst="rect">
            <a:avLst/>
          </a:prstGeom>
          <a:noFill/>
        </p:spPr>
        <p:txBody>
          <a:bodyPr wrap="square" rtlCol="0">
            <a:spAutoFit/>
          </a:bodyPr>
          <a:lstStyle/>
          <a:p>
            <a:r>
              <a:rPr lang="en-GB" sz="2000" b="1" dirty="0" smtClean="0">
                <a:solidFill>
                  <a:schemeClr val="bg1"/>
                </a:solidFill>
                <a:effectLst>
                  <a:outerShdw blurRad="38100" dist="38100" dir="2700000" algn="tl">
                    <a:srgbClr val="000000">
                      <a:alpha val="43137"/>
                    </a:srgbClr>
                  </a:outerShdw>
                </a:effectLst>
              </a:rPr>
              <a:t>House damaged by a lahar, Mount St Helens</a:t>
            </a:r>
            <a:endParaRPr lang="en-GB" sz="2000" b="1" dirty="0">
              <a:solidFill>
                <a:schemeClr val="bg1"/>
              </a:solidFill>
              <a:effectLst>
                <a:outerShdw blurRad="38100" dist="38100" dir="2700000" algn="tl">
                  <a:srgbClr val="000000">
                    <a:alpha val="43137"/>
                  </a:srgbClr>
                </a:outerShdw>
              </a:effectLst>
            </a:endParaRPr>
          </a:p>
        </p:txBody>
      </p:sp>
      <p:pic>
        <p:nvPicPr>
          <p:cNvPr id="10251" name="Picture 11" descr="Image result for volcano gas sampli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64" r="5801"/>
          <a:stretch/>
        </p:blipFill>
        <p:spPr bwMode="auto">
          <a:xfrm>
            <a:off x="3008904" y="1631876"/>
            <a:ext cx="2897177" cy="221053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450241" y="1590047"/>
            <a:ext cx="2566973" cy="1015663"/>
          </a:xfrm>
          <a:prstGeom prst="rect">
            <a:avLst/>
          </a:prstGeom>
          <a:noFill/>
        </p:spPr>
        <p:txBody>
          <a:bodyPr wrap="square" rtlCol="0">
            <a:spAutoFit/>
          </a:bodyPr>
          <a:lstStyle/>
          <a:p>
            <a:r>
              <a:rPr lang="en-GB" sz="2000" b="1" dirty="0" smtClean="0">
                <a:solidFill>
                  <a:schemeClr val="bg1"/>
                </a:solidFill>
                <a:effectLst>
                  <a:outerShdw blurRad="38100" dist="38100" dir="2700000" algn="tl">
                    <a:srgbClr val="000000">
                      <a:alpha val="43137"/>
                    </a:srgbClr>
                  </a:outerShdw>
                </a:effectLst>
              </a:rPr>
              <a:t>Volcanic gas sampling, Mount Baker, Washington</a:t>
            </a:r>
            <a:endParaRPr lang="en-GB" sz="2000" b="1" dirty="0">
              <a:solidFill>
                <a:schemeClr val="bg1"/>
              </a:solidFill>
              <a:effectLst>
                <a:outerShdw blurRad="38100" dist="38100" dir="2700000" algn="tl">
                  <a:srgbClr val="000000">
                    <a:alpha val="43137"/>
                  </a:srgbClr>
                </a:outerShdw>
              </a:effectLst>
            </a:endParaRPr>
          </a:p>
        </p:txBody>
      </p:sp>
      <p:pic>
        <p:nvPicPr>
          <p:cNvPr id="3074" name="Picture 2" descr="https://upload.wikimedia.org/wikipedia/commons/7/73/Pyroclastic_flows_at_Mayon_Volcano.jpg"/>
          <p:cNvPicPr>
            <a:picLocks noChangeAspect="1" noChangeArrowheads="1"/>
          </p:cNvPicPr>
          <p:nvPr/>
        </p:nvPicPr>
        <p:blipFill rotWithShape="1">
          <a:blip r:embed="rId7">
            <a:extLst>
              <a:ext uri="{28A0092B-C50C-407E-A947-70E740481C1C}">
                <a14:useLocalDpi xmlns:a14="http://schemas.microsoft.com/office/drawing/2010/main" val="0"/>
              </a:ext>
            </a:extLst>
          </a:blip>
          <a:srcRect l="26434"/>
          <a:stretch/>
        </p:blipFill>
        <p:spPr bwMode="auto">
          <a:xfrm>
            <a:off x="134660" y="3977719"/>
            <a:ext cx="3069188" cy="260750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23438" y="3969266"/>
            <a:ext cx="2593148" cy="1015663"/>
          </a:xfrm>
          <a:prstGeom prst="rect">
            <a:avLst/>
          </a:prstGeom>
          <a:noFill/>
        </p:spPr>
        <p:txBody>
          <a:bodyPr wrap="square" rtlCol="0">
            <a:spAutoFit/>
          </a:bodyPr>
          <a:lstStyle/>
          <a:p>
            <a:pPr algn="r"/>
            <a:r>
              <a:rPr lang="en-GB" sz="2000" b="1" dirty="0" smtClean="0">
                <a:solidFill>
                  <a:schemeClr val="bg1"/>
                </a:solidFill>
                <a:effectLst>
                  <a:outerShdw blurRad="38100" dist="38100" dir="2700000" algn="tl">
                    <a:srgbClr val="000000">
                      <a:alpha val="43137"/>
                    </a:srgbClr>
                  </a:outerShdw>
                </a:effectLst>
              </a:rPr>
              <a:t>Pyroclastic flows</a:t>
            </a:r>
          </a:p>
          <a:p>
            <a:pPr algn="r"/>
            <a:r>
              <a:rPr lang="en-GB" sz="2000" b="1" dirty="0" smtClean="0">
                <a:solidFill>
                  <a:schemeClr val="bg1"/>
                </a:solidFill>
                <a:effectLst>
                  <a:outerShdw blurRad="38100" dist="38100" dir="2700000" algn="tl">
                    <a:srgbClr val="000000">
                      <a:alpha val="43137"/>
                    </a:srgbClr>
                  </a:outerShdw>
                </a:effectLst>
              </a:rPr>
              <a:t>Mount </a:t>
            </a:r>
            <a:r>
              <a:rPr lang="en-GB" sz="2000" b="1" dirty="0" err="1" smtClean="0">
                <a:solidFill>
                  <a:schemeClr val="bg1"/>
                </a:solidFill>
                <a:effectLst>
                  <a:outerShdw blurRad="38100" dist="38100" dir="2700000" algn="tl">
                    <a:srgbClr val="000000">
                      <a:alpha val="43137"/>
                    </a:srgbClr>
                  </a:outerShdw>
                </a:effectLst>
              </a:rPr>
              <a:t>Mayon</a:t>
            </a:r>
            <a:r>
              <a:rPr lang="en-GB" sz="2000" b="1" dirty="0" smtClean="0">
                <a:solidFill>
                  <a:schemeClr val="bg1"/>
                </a:solidFill>
                <a:effectLst>
                  <a:outerShdw blurRad="38100" dist="38100" dir="2700000" algn="tl">
                    <a:srgbClr val="000000">
                      <a:alpha val="43137"/>
                    </a:srgbClr>
                  </a:outerShdw>
                </a:effectLst>
              </a:rPr>
              <a:t>, </a:t>
            </a:r>
          </a:p>
          <a:p>
            <a:pPr algn="r"/>
            <a:r>
              <a:rPr lang="en-GB" sz="2000" b="1" dirty="0" smtClean="0">
                <a:solidFill>
                  <a:schemeClr val="bg1"/>
                </a:solidFill>
                <a:effectLst>
                  <a:outerShdw blurRad="38100" dist="38100" dir="2700000" algn="tl">
                    <a:srgbClr val="000000">
                      <a:alpha val="43137"/>
                    </a:srgbClr>
                  </a:outerShdw>
                </a:effectLst>
              </a:rPr>
              <a:t>Philippines</a:t>
            </a:r>
            <a:endParaRPr lang="en-GB" sz="2000" b="1" dirty="0">
              <a:solidFill>
                <a:schemeClr val="bg1"/>
              </a:solidFill>
              <a:effectLst>
                <a:outerShdw blurRad="38100" dist="38100" dir="2700000" algn="tl">
                  <a:srgbClr val="000000">
                    <a:alpha val="43137"/>
                  </a:srgbClr>
                </a:outerShdw>
              </a:effectLst>
            </a:endParaRPr>
          </a:p>
        </p:txBody>
      </p:sp>
      <p:pic>
        <p:nvPicPr>
          <p:cNvPr id="18" name="Picture 17"/>
          <p:cNvPicPr/>
          <p:nvPr/>
        </p:nvPicPr>
        <p:blipFill>
          <a:blip r:embed="rId8" cstate="print">
            <a:extLst>
              <a:ext uri="{28A0092B-C50C-407E-A947-70E740481C1C}">
                <a14:useLocalDpi xmlns:a14="http://schemas.microsoft.com/office/drawing/2010/main" val="0"/>
              </a:ext>
            </a:extLst>
          </a:blip>
          <a:stretch>
            <a:fillRect/>
          </a:stretch>
        </p:blipFill>
        <p:spPr>
          <a:xfrm>
            <a:off x="5783500" y="404664"/>
            <a:ext cx="1011860" cy="849290"/>
          </a:xfrm>
          <a:prstGeom prst="rect">
            <a:avLst/>
          </a:prstGeom>
        </p:spPr>
      </p:pic>
      <p:pic>
        <p:nvPicPr>
          <p:cNvPr id="19" name="Picture 18"/>
          <p:cNvPicPr/>
          <p:nvPr/>
        </p:nvPicPr>
        <p:blipFill>
          <a:blip r:embed="rId8" cstate="print">
            <a:extLst>
              <a:ext uri="{28A0092B-C50C-407E-A947-70E740481C1C}">
                <a14:useLocalDpi xmlns:a14="http://schemas.microsoft.com/office/drawing/2010/main" val="0"/>
              </a:ext>
            </a:extLst>
          </a:blip>
          <a:stretch>
            <a:fillRect/>
          </a:stretch>
        </p:blipFill>
        <p:spPr>
          <a:xfrm>
            <a:off x="6168385" y="3474081"/>
            <a:ext cx="507097" cy="425625"/>
          </a:xfrm>
          <a:prstGeom prst="rect">
            <a:avLst/>
          </a:prstGeom>
        </p:spPr>
      </p:pic>
      <p:pic>
        <p:nvPicPr>
          <p:cNvPr id="20" name="Picture 19"/>
          <p:cNvPicPr/>
          <p:nvPr/>
        </p:nvPicPr>
        <p:blipFill>
          <a:blip r:embed="rId8" cstate="print">
            <a:extLst>
              <a:ext uri="{28A0092B-C50C-407E-A947-70E740481C1C}">
                <a14:useLocalDpi xmlns:a14="http://schemas.microsoft.com/office/drawing/2010/main" val="0"/>
              </a:ext>
            </a:extLst>
          </a:blip>
          <a:stretch>
            <a:fillRect/>
          </a:stretch>
        </p:blipFill>
        <p:spPr>
          <a:xfrm>
            <a:off x="5914837" y="4200388"/>
            <a:ext cx="507097" cy="425625"/>
          </a:xfrm>
          <a:prstGeom prst="rect">
            <a:avLst/>
          </a:prstGeom>
        </p:spPr>
      </p:pic>
      <p:pic>
        <p:nvPicPr>
          <p:cNvPr id="21" name="Picture 20"/>
          <p:cNvPicPr/>
          <p:nvPr/>
        </p:nvPicPr>
        <p:blipFill>
          <a:blip r:embed="rId8" cstate="print">
            <a:extLst>
              <a:ext uri="{28A0092B-C50C-407E-A947-70E740481C1C}">
                <a14:useLocalDpi xmlns:a14="http://schemas.microsoft.com/office/drawing/2010/main" val="0"/>
              </a:ext>
            </a:extLst>
          </a:blip>
          <a:stretch>
            <a:fillRect/>
          </a:stretch>
        </p:blipFill>
        <p:spPr>
          <a:xfrm>
            <a:off x="3111060" y="5862603"/>
            <a:ext cx="507097" cy="425625"/>
          </a:xfrm>
          <a:prstGeom prst="rect">
            <a:avLst/>
          </a:prstGeom>
        </p:spPr>
      </p:pic>
      <p:pic>
        <p:nvPicPr>
          <p:cNvPr id="22" name="Picture 21"/>
          <p:cNvPicPr/>
          <p:nvPr/>
        </p:nvPicPr>
        <p:blipFill>
          <a:blip r:embed="rId8" cstate="print">
            <a:extLst>
              <a:ext uri="{28A0092B-C50C-407E-A947-70E740481C1C}">
                <a14:useLocalDpi xmlns:a14="http://schemas.microsoft.com/office/drawing/2010/main" val="0"/>
              </a:ext>
            </a:extLst>
          </a:blip>
          <a:stretch>
            <a:fillRect/>
          </a:stretch>
        </p:blipFill>
        <p:spPr>
          <a:xfrm>
            <a:off x="3033048" y="1731178"/>
            <a:ext cx="507097" cy="425625"/>
          </a:xfrm>
          <a:prstGeom prst="rect">
            <a:avLst/>
          </a:prstGeom>
        </p:spPr>
      </p:pic>
      <p:pic>
        <p:nvPicPr>
          <p:cNvPr id="23" name="Picture 22"/>
          <p:cNvPicPr/>
          <p:nvPr/>
        </p:nvPicPr>
        <p:blipFill>
          <a:blip r:embed="rId8" cstate="print">
            <a:extLst>
              <a:ext uri="{28A0092B-C50C-407E-A947-70E740481C1C}">
                <a14:useLocalDpi xmlns:a14="http://schemas.microsoft.com/office/drawing/2010/main" val="0"/>
              </a:ext>
            </a:extLst>
          </a:blip>
          <a:stretch>
            <a:fillRect/>
          </a:stretch>
        </p:blipFill>
        <p:spPr>
          <a:xfrm>
            <a:off x="897458" y="3996951"/>
            <a:ext cx="507097" cy="425625"/>
          </a:xfrm>
          <a:prstGeom prst="rect">
            <a:avLst/>
          </a:prstGeom>
        </p:spPr>
      </p:pic>
      <p:pic>
        <p:nvPicPr>
          <p:cNvPr id="1536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61" y="169165"/>
            <a:ext cx="643255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48428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Purple Grapes, Vineyard, Napa Valley, Napa Viney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844823"/>
            <a:ext cx="3456384" cy="230425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descr="Tomatoes, Garden, Vegetables, Healthy, Cultivat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2943"/>
          <a:stretch/>
        </p:blipFill>
        <p:spPr bwMode="auto">
          <a:xfrm>
            <a:off x="114028" y="4149080"/>
            <a:ext cx="2522991" cy="218280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6" name="Picture 10" descr="Iceland, Volcano Laki, Foams, Runway Of Lava, Ash"/>
          <p:cNvPicPr>
            <a:picLocks noChangeAspect="1" noChangeArrowheads="1"/>
          </p:cNvPicPr>
          <p:nvPr/>
        </p:nvPicPr>
        <p:blipFill rotWithShape="1">
          <a:blip r:embed="rId5">
            <a:extLst>
              <a:ext uri="{28A0092B-C50C-407E-A947-70E740481C1C}">
                <a14:useLocalDpi xmlns:a14="http://schemas.microsoft.com/office/drawing/2010/main" val="0"/>
              </a:ext>
            </a:extLst>
          </a:blip>
          <a:srcRect l="24038"/>
          <a:stretch/>
        </p:blipFill>
        <p:spPr bwMode="auto">
          <a:xfrm>
            <a:off x="5034047" y="4337273"/>
            <a:ext cx="3380326" cy="230844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6" name="Picture 20" descr="https://upload.wikimedia.org/wikipedia/commons/0/06/Strokkur%2C_Icelan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0994" y="3750188"/>
            <a:ext cx="2171651" cy="289553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4" name="Picture 18" descr="Mount Merapi, Volcano, Indonesia, Lava, Volcani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8384" y="1988840"/>
            <a:ext cx="3188522" cy="188986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058840" y="6379907"/>
            <a:ext cx="1825115" cy="276999"/>
          </a:xfrm>
          <a:prstGeom prst="rect">
            <a:avLst/>
          </a:prstGeom>
        </p:spPr>
        <p:txBody>
          <a:bodyPr wrap="none">
            <a:spAutoFit/>
          </a:bodyPr>
          <a:lstStyle/>
          <a:p>
            <a:r>
              <a:rPr lang="en-GB" sz="1200" dirty="0" smtClean="0">
                <a:solidFill>
                  <a:schemeClr val="bg1"/>
                </a:solidFill>
                <a:latin typeface="PT Sans Narrow" panose="020B0506020203020204" pitchFamily="34" charset="0"/>
              </a:rPr>
              <a:t>Photo: </a:t>
            </a:r>
            <a:r>
              <a:rPr lang="en-GB" sz="1200" dirty="0" err="1" smtClean="0">
                <a:solidFill>
                  <a:schemeClr val="bg1"/>
                </a:solidFill>
                <a:latin typeface="PT Sans Narrow" panose="020B0506020203020204" pitchFamily="34" charset="0"/>
              </a:rPr>
              <a:t>Scubabeer</a:t>
            </a:r>
            <a:r>
              <a:rPr lang="en-GB" sz="1200" dirty="0" smtClean="0">
                <a:solidFill>
                  <a:schemeClr val="bg1"/>
                </a:solidFill>
                <a:latin typeface="PT Sans Narrow" panose="020B0506020203020204" pitchFamily="34" charset="0"/>
              </a:rPr>
              <a:t>/CC-By-SA 2.0</a:t>
            </a:r>
            <a:endParaRPr lang="en-GB" sz="1200" dirty="0">
              <a:solidFill>
                <a:schemeClr val="bg1"/>
              </a:solidFill>
              <a:latin typeface="PT Sans Narrow" panose="020B0506020203020204" pitchFamily="34" charset="0"/>
            </a:endParaRPr>
          </a:p>
        </p:txBody>
      </p:sp>
      <p:pic>
        <p:nvPicPr>
          <p:cNvPr id="16" name="Picture 2" descr="I:\Education\Festivals\Lyme Regis Fossil Festival\LR FF 2017\Plate tectonics passport\images\hot_springs160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7208" y="5240481"/>
            <a:ext cx="1556792" cy="15567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le:Kawah Ijen -East Java -Indonesia -sulphur-31July200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6176" y="1398411"/>
            <a:ext cx="2706644" cy="180330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2" name="Picture 16" descr="Grand Prismatic Spring, Hot, Water, Thermal, Natur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2201" y="3153783"/>
            <a:ext cx="2578148" cy="171608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520" y="0"/>
            <a:ext cx="7224713"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3032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lobal Positioning System receiver (called a GPS monument) at North Rim Station, a monitoring location at Newberry volcano, Oregon. &#10; (Click image to view full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873516"/>
            <a:ext cx="2916510" cy="435653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2519957" y="5337501"/>
            <a:ext cx="2952329" cy="892552"/>
          </a:xfrm>
          <a:prstGeom prst="rect">
            <a:avLst/>
          </a:prstGeom>
        </p:spPr>
        <p:txBody>
          <a:bodyPr wrap="square">
            <a:spAutoFit/>
          </a:bodyPr>
          <a:lstStyle/>
          <a:p>
            <a:r>
              <a:rPr lang="en-US" sz="2000" b="1" dirty="0" smtClean="0">
                <a:solidFill>
                  <a:schemeClr val="bg1"/>
                </a:solidFill>
              </a:rPr>
              <a:t>GPS receiver at Newberry </a:t>
            </a:r>
            <a:r>
              <a:rPr lang="en-US" sz="2000" b="1" dirty="0">
                <a:solidFill>
                  <a:schemeClr val="bg1"/>
                </a:solidFill>
              </a:rPr>
              <a:t>volcano, </a:t>
            </a:r>
            <a:r>
              <a:rPr lang="en-US" sz="2000" b="1" dirty="0" smtClean="0">
                <a:solidFill>
                  <a:schemeClr val="bg1"/>
                </a:solidFill>
              </a:rPr>
              <a:t>Oregon, USA</a:t>
            </a:r>
          </a:p>
          <a:p>
            <a:r>
              <a:rPr lang="en-US" sz="1200" dirty="0" smtClean="0">
                <a:solidFill>
                  <a:schemeClr val="bg1"/>
                </a:solidFill>
              </a:rPr>
              <a:t>Photo: USGS</a:t>
            </a:r>
            <a:endParaRPr lang="en-GB" sz="1200" dirty="0">
              <a:solidFill>
                <a:schemeClr val="bg1"/>
              </a:solidFill>
            </a:endParaRPr>
          </a:p>
        </p:txBody>
      </p:sp>
      <p:pic>
        <p:nvPicPr>
          <p:cNvPr id="2052" name="Picture 4" descr="https://upload.wikimedia.org/wikipedia/commons/1/16/Tiltmeter_on_Mauna_Lo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6" y="1844823"/>
            <a:ext cx="2605375" cy="329319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184756" y="5237166"/>
            <a:ext cx="2466595" cy="707886"/>
          </a:xfrm>
          <a:prstGeom prst="rect">
            <a:avLst/>
          </a:prstGeom>
        </p:spPr>
        <p:txBody>
          <a:bodyPr wrap="square">
            <a:spAutoFit/>
          </a:bodyPr>
          <a:lstStyle/>
          <a:p>
            <a:r>
              <a:rPr lang="en-US" sz="2000" b="1" dirty="0" err="1" smtClean="0"/>
              <a:t>Tiltmeter</a:t>
            </a:r>
            <a:r>
              <a:rPr lang="en-US" sz="2000" b="1" dirty="0" smtClean="0"/>
              <a:t> on Mauna Loa, Hawaii</a:t>
            </a:r>
            <a:endParaRPr lang="en-GB" sz="11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104" y="4604039"/>
            <a:ext cx="3497792" cy="1974140"/>
          </a:xfrm>
          <a:prstGeom prst="rect">
            <a:avLst/>
          </a:prstGeom>
          <a:effectLst>
            <a:outerShdw blurRad="50800" dist="38100" dir="2700000" algn="tl" rotWithShape="0">
              <a:prstClr val="black">
                <a:alpha val="40000"/>
              </a:prstClr>
            </a:outerShdw>
          </a:effectLst>
        </p:spPr>
      </p:pic>
      <p:sp>
        <p:nvSpPr>
          <p:cNvPr id="9" name="Rectangle 8"/>
          <p:cNvSpPr/>
          <p:nvPr/>
        </p:nvSpPr>
        <p:spPr>
          <a:xfrm>
            <a:off x="5508104" y="4202057"/>
            <a:ext cx="3497792" cy="707886"/>
          </a:xfrm>
          <a:prstGeom prst="rect">
            <a:avLst/>
          </a:prstGeom>
        </p:spPr>
        <p:txBody>
          <a:bodyPr wrap="square">
            <a:spAutoFit/>
          </a:bodyPr>
          <a:lstStyle/>
          <a:p>
            <a:r>
              <a:rPr lang="en-US" sz="2000" b="1" dirty="0" smtClean="0"/>
              <a:t>Seismometer for detecting earthquakes</a:t>
            </a:r>
            <a:endParaRPr lang="en-GB" sz="1200" dirty="0"/>
          </a:p>
        </p:txBody>
      </p:sp>
      <p:pic>
        <p:nvPicPr>
          <p:cNvPr id="2054" name="Picture 6" descr="C:\Users\amy.ball\Downloads\Fumarola,_Vulcano,_Sicilia,_Italia,_2015 (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92080" y="1376956"/>
            <a:ext cx="3713816" cy="2785361"/>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5376267" y="1376956"/>
            <a:ext cx="3253648" cy="707886"/>
          </a:xfrm>
          <a:prstGeom prst="rect">
            <a:avLst/>
          </a:prstGeom>
        </p:spPr>
        <p:txBody>
          <a:bodyPr wrap="none">
            <a:spAutoFit/>
          </a:bodyPr>
          <a:lstStyle/>
          <a:p>
            <a:r>
              <a:rPr lang="en-GB" sz="2400" b="1" dirty="0" smtClean="0">
                <a:solidFill>
                  <a:schemeClr val="bg1"/>
                </a:solidFill>
              </a:rPr>
              <a:t>Fumaroles, Sicily</a:t>
            </a:r>
          </a:p>
          <a:p>
            <a:r>
              <a:rPr lang="en-GB" sz="1400" dirty="0" smtClean="0">
                <a:solidFill>
                  <a:schemeClr val="bg1"/>
                </a:solidFill>
              </a:rPr>
              <a:t>Benjamín </a:t>
            </a:r>
            <a:r>
              <a:rPr lang="en-GB" sz="1400" dirty="0" err="1">
                <a:solidFill>
                  <a:schemeClr val="bg1"/>
                </a:solidFill>
              </a:rPr>
              <a:t>Núñez</a:t>
            </a:r>
            <a:r>
              <a:rPr lang="en-GB" sz="1400" dirty="0">
                <a:solidFill>
                  <a:schemeClr val="bg1"/>
                </a:solidFill>
              </a:rPr>
              <a:t> </a:t>
            </a:r>
            <a:r>
              <a:rPr lang="en-GB" sz="1400" dirty="0" smtClean="0">
                <a:solidFill>
                  <a:schemeClr val="bg1"/>
                </a:solidFill>
              </a:rPr>
              <a:t>González/ CC-BY- S.A 4.0</a:t>
            </a:r>
            <a:r>
              <a:rPr lang="en-GB" sz="1600" dirty="0">
                <a:solidFill>
                  <a:schemeClr val="bg1"/>
                </a:solidFill>
              </a:rPr>
              <a:t> </a:t>
            </a:r>
          </a:p>
        </p:txBody>
      </p:sp>
      <p:pic>
        <p:nvPicPr>
          <p:cNvPr id="174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536" y="98691"/>
            <a:ext cx="8072437"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1658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a:xfrm>
            <a:off x="683568" y="764704"/>
            <a:ext cx="6400800" cy="1752600"/>
          </a:xfrm>
        </p:spPr>
        <p:txBody>
          <a:bodyPr/>
          <a:lstStyle/>
          <a:p>
            <a:r>
              <a:rPr lang="en-GB" dirty="0" smtClean="0"/>
              <a:t>VOLCANOES</a:t>
            </a: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55" y="8851"/>
            <a:ext cx="9174155" cy="446500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1922" y="1625791"/>
            <a:ext cx="3117243" cy="4658702"/>
          </a:xfrm>
          <a:prstGeom prst="rect">
            <a:avLst/>
          </a:prstGeom>
          <a:ln w="38100">
            <a:solidFill>
              <a:schemeClr val="bg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888" y="3405369"/>
            <a:ext cx="2395360" cy="3193813"/>
          </a:xfrm>
          <a:prstGeom prst="rect">
            <a:avLst/>
          </a:prstGeom>
          <a:ln w="38100">
            <a:solidFill>
              <a:schemeClr val="bg1"/>
            </a:solidFill>
          </a:ln>
        </p:spPr>
      </p:pic>
      <p:pic>
        <p:nvPicPr>
          <p:cNvPr id="13" name="Picture 12"/>
          <p:cNvPicPr/>
          <p:nvPr/>
        </p:nvPicPr>
        <p:blipFill rotWithShape="1">
          <a:blip r:embed="rId6" cstate="print">
            <a:extLst>
              <a:ext uri="{28A0092B-C50C-407E-A947-70E740481C1C}">
                <a14:useLocalDpi xmlns:a14="http://schemas.microsoft.com/office/drawing/2010/main" val="0"/>
              </a:ext>
            </a:extLst>
          </a:blip>
          <a:srcRect l="5473" r="8829"/>
          <a:stretch/>
        </p:blipFill>
        <p:spPr bwMode="auto">
          <a:xfrm>
            <a:off x="471167" y="4279252"/>
            <a:ext cx="2736304" cy="2396779"/>
          </a:xfrm>
          <a:prstGeom prst="rect">
            <a:avLst/>
          </a:prstGeom>
          <a:noFill/>
          <a:ln w="38100" cap="flat" cmpd="sng" algn="ctr">
            <a:solidFill>
              <a:sysClr val="window" lastClr="FFFFFF"/>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026" name="Picture 2" descr="File:Volcano q.jpg"/>
          <p:cNvPicPr>
            <a:picLocks noChangeAspect="1" noChangeArrowheads="1"/>
          </p:cNvPicPr>
          <p:nvPr/>
        </p:nvPicPr>
        <p:blipFill>
          <a:blip r:embed="rId7">
            <a:extLst>
              <a:ext uri="{28A0092B-C50C-407E-A947-70E740481C1C}">
                <a14:useLocalDpi xmlns:a14="http://schemas.microsoft.com/office/drawing/2010/main" val="0"/>
              </a:ext>
            </a:extLst>
          </a:blip>
          <a:srcRect l="19902" t="1273" r="842" b="473"/>
          <a:stretch>
            <a:fillRect/>
          </a:stretch>
        </p:blipFill>
        <p:spPr bwMode="auto">
          <a:xfrm>
            <a:off x="2699792" y="1610142"/>
            <a:ext cx="2607098" cy="2139707"/>
          </a:xfrm>
          <a:prstGeom prst="rect">
            <a:avLst/>
          </a:prstGeom>
          <a:noFill/>
          <a:ln w="38100">
            <a:solidFill>
              <a:srgbClr val="FFFFFF"/>
            </a:solidFill>
            <a:miter lim="800000"/>
            <a:headEnd/>
            <a:tailEnd/>
          </a:ln>
          <a:effectLst>
            <a:outerShdw dist="53882"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5" name="Picture 14"/>
          <p:cNvPicPr/>
          <p:nvPr/>
        </p:nvPicPr>
        <p:blipFill rotWithShape="1">
          <a:blip r:embed="rId8" cstate="print">
            <a:extLst>
              <a:ext uri="{28A0092B-C50C-407E-A947-70E740481C1C}">
                <a14:useLocalDpi xmlns:a14="http://schemas.microsoft.com/office/drawing/2010/main" val="0"/>
              </a:ext>
            </a:extLst>
          </a:blip>
          <a:srcRect r="16561"/>
          <a:stretch/>
        </p:blipFill>
        <p:spPr bwMode="auto">
          <a:xfrm>
            <a:off x="1331640" y="3282267"/>
            <a:ext cx="2537171" cy="1945545"/>
          </a:xfrm>
          <a:prstGeom prst="rect">
            <a:avLst/>
          </a:prstGeom>
          <a:noFill/>
          <a:ln w="38100" cap="flat" cmpd="sng" algn="ctr">
            <a:solidFill>
              <a:sysClr val="window" lastClr="FFFFFF"/>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2197" r="2197"/>
          <a:stretch/>
        </p:blipFill>
        <p:spPr>
          <a:xfrm>
            <a:off x="5124417" y="1200434"/>
            <a:ext cx="2134174" cy="2081833"/>
          </a:xfrm>
          <a:prstGeom prst="ellipse">
            <a:avLst/>
          </a:prstGeom>
          <a:ln w="38100">
            <a:solidFill>
              <a:schemeClr val="bg1"/>
            </a:solidFill>
          </a:ln>
        </p:spPr>
      </p:pic>
      <p:pic>
        <p:nvPicPr>
          <p:cNvPr id="14" name="Picture 13"/>
          <p:cNvPicPr/>
          <p:nvPr/>
        </p:nvPicPr>
        <p:blipFill rotWithShape="1">
          <a:blip r:embed="rId10" cstate="print">
            <a:extLst>
              <a:ext uri="{28A0092B-C50C-407E-A947-70E740481C1C}">
                <a14:useLocalDpi xmlns:a14="http://schemas.microsoft.com/office/drawing/2010/main" val="0"/>
              </a:ext>
            </a:extLst>
          </a:blip>
          <a:srcRect l="2492" t="-154" r="17065" b="3165"/>
          <a:stretch/>
        </p:blipFill>
        <p:spPr bwMode="auto">
          <a:xfrm>
            <a:off x="228318" y="1625791"/>
            <a:ext cx="2206644" cy="2212964"/>
          </a:xfrm>
          <a:prstGeom prst="ellipse">
            <a:avLst/>
          </a:prstGeom>
          <a:noFill/>
          <a:ln w="38100" cap="flat" cmpd="sng" algn="ctr">
            <a:solidFill>
              <a:sysClr val="window" lastClr="FFFFFF"/>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1084" y="-83060"/>
            <a:ext cx="7559675"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68652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46911" y="1545258"/>
            <a:ext cx="3925960" cy="1384995"/>
          </a:xfrm>
          <a:prstGeom prst="rect">
            <a:avLst/>
          </a:prstGeom>
          <a:noFill/>
        </p:spPr>
        <p:txBody>
          <a:bodyPr wrap="square" rtlCol="0">
            <a:spAutoFit/>
          </a:bodyPr>
          <a:lstStyle/>
          <a:p>
            <a:r>
              <a:rPr lang="en-GB" sz="2800" b="1" dirty="0" smtClean="0"/>
              <a:t>What are the arrows on the diagram pointing towards?</a:t>
            </a:r>
            <a:endParaRPr lang="en-GB" sz="2800" b="1" dirty="0"/>
          </a:p>
        </p:txBody>
      </p:sp>
      <p:sp>
        <p:nvSpPr>
          <p:cNvPr id="6" name="Rounded Rectangle 5"/>
          <p:cNvSpPr/>
          <p:nvPr/>
        </p:nvSpPr>
        <p:spPr>
          <a:xfrm>
            <a:off x="5030937" y="2920084"/>
            <a:ext cx="3491358" cy="1011757"/>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Magma chamber and geyser</a:t>
            </a:r>
            <a:endParaRPr lang="en-GB" sz="3200" b="1" dirty="0"/>
          </a:p>
        </p:txBody>
      </p:sp>
      <p:sp>
        <p:nvSpPr>
          <p:cNvPr id="7" name="Rounded Rectangle 6"/>
          <p:cNvSpPr/>
          <p:nvPr/>
        </p:nvSpPr>
        <p:spPr>
          <a:xfrm>
            <a:off x="5030937" y="5229200"/>
            <a:ext cx="3538290" cy="937167"/>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Ash cloud and conduit</a:t>
            </a:r>
            <a:endParaRPr lang="en-GB" sz="3200" b="1" dirty="0"/>
          </a:p>
        </p:txBody>
      </p:sp>
      <p:sp>
        <p:nvSpPr>
          <p:cNvPr id="10" name="Rounded Rectangle 9"/>
          <p:cNvSpPr/>
          <p:nvPr/>
        </p:nvSpPr>
        <p:spPr>
          <a:xfrm>
            <a:off x="5030937" y="4075260"/>
            <a:ext cx="3538290" cy="1008753"/>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Magma chamber and conduit</a:t>
            </a:r>
            <a:endParaRPr lang="en-GB" sz="3200" b="1" dirty="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336" y="1545258"/>
            <a:ext cx="4464495" cy="5060001"/>
          </a:xfrm>
          <a:prstGeom prst="rect">
            <a:avLst/>
          </a:prstGeom>
          <a:noFill/>
          <a:extLst>
            <a:ext uri="{909E8E84-426E-40DD-AFC4-6F175D3DCCD1}">
              <a14:hiddenFill xmlns:a14="http://schemas.microsoft.com/office/drawing/2010/main">
                <a:solidFill>
                  <a:srgbClr val="FFFFFF"/>
                </a:solidFill>
              </a14:hiddenFill>
            </a:ext>
          </a:extLst>
        </p:spPr>
      </p:pic>
      <p:sp>
        <p:nvSpPr>
          <p:cNvPr id="39" name="Right Arrow 38"/>
          <p:cNvSpPr/>
          <p:nvPr/>
        </p:nvSpPr>
        <p:spPr>
          <a:xfrm rot="20130199">
            <a:off x="381506" y="5751961"/>
            <a:ext cx="1712109" cy="511963"/>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ight Arrow 39"/>
          <p:cNvSpPr/>
          <p:nvPr/>
        </p:nvSpPr>
        <p:spPr>
          <a:xfrm rot="425321">
            <a:off x="755575" y="3356992"/>
            <a:ext cx="1825267" cy="511963"/>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88640"/>
            <a:ext cx="5943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34793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9125" y="1988840"/>
            <a:ext cx="4896544" cy="523220"/>
          </a:xfrm>
          <a:prstGeom prst="rect">
            <a:avLst/>
          </a:prstGeom>
          <a:noFill/>
        </p:spPr>
        <p:txBody>
          <a:bodyPr wrap="square" rtlCol="0">
            <a:spAutoFit/>
          </a:bodyPr>
          <a:lstStyle/>
          <a:p>
            <a:r>
              <a:rPr lang="en-GB" sz="2800" b="1" dirty="0" smtClean="0"/>
              <a:t>What is a dormant volcano?</a:t>
            </a:r>
            <a:endParaRPr lang="en-GB" sz="2800" b="1" dirty="0"/>
          </a:p>
        </p:txBody>
      </p:sp>
      <p:sp>
        <p:nvSpPr>
          <p:cNvPr id="6" name="Rounded Rectangle 5"/>
          <p:cNvSpPr/>
          <p:nvPr/>
        </p:nvSpPr>
        <p:spPr>
          <a:xfrm>
            <a:off x="489125" y="2584068"/>
            <a:ext cx="3491358" cy="122778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One that is erupting lava</a:t>
            </a:r>
            <a:endParaRPr lang="en-GB" sz="3200" b="1" dirty="0"/>
          </a:p>
        </p:txBody>
      </p:sp>
      <p:sp>
        <p:nvSpPr>
          <p:cNvPr id="7" name="Rounded Rectangle 6"/>
          <p:cNvSpPr/>
          <p:nvPr/>
        </p:nvSpPr>
        <p:spPr>
          <a:xfrm>
            <a:off x="489125" y="5564142"/>
            <a:ext cx="3538290" cy="937167"/>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One that is erupting ash</a:t>
            </a:r>
            <a:endParaRPr lang="en-GB" sz="3200" b="1" dirty="0"/>
          </a:p>
        </p:txBody>
      </p:sp>
      <p:sp>
        <p:nvSpPr>
          <p:cNvPr id="10" name="Rounded Rectangle 9"/>
          <p:cNvSpPr/>
          <p:nvPr/>
        </p:nvSpPr>
        <p:spPr>
          <a:xfrm>
            <a:off x="489125" y="4005064"/>
            <a:ext cx="3538290" cy="1415062"/>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One that hasn’t erupted recently (in the last 10,000 years)</a:t>
            </a:r>
            <a:endParaRPr lang="en-GB" sz="2800" b="1" dirty="0"/>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227"/>
          <a:stretch/>
        </p:blipFill>
        <p:spPr bwMode="auto">
          <a:xfrm>
            <a:off x="4416349" y="2994229"/>
            <a:ext cx="4222991" cy="3038496"/>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1627"/>
            <a:ext cx="5943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9706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71825" y="1754813"/>
            <a:ext cx="3925960" cy="954107"/>
          </a:xfrm>
          <a:prstGeom prst="rect">
            <a:avLst/>
          </a:prstGeom>
          <a:noFill/>
        </p:spPr>
        <p:txBody>
          <a:bodyPr wrap="square" rtlCol="0">
            <a:spAutoFit/>
          </a:bodyPr>
          <a:lstStyle/>
          <a:p>
            <a:r>
              <a:rPr lang="en-GB" sz="2800" b="1" dirty="0" smtClean="0"/>
              <a:t>Where can volcanoes occur? (2 answers)</a:t>
            </a:r>
            <a:endParaRPr lang="en-GB" sz="2800" b="1" dirty="0"/>
          </a:p>
        </p:txBody>
      </p:sp>
      <p:sp>
        <p:nvSpPr>
          <p:cNvPr id="6" name="Rounded Rectangle 5"/>
          <p:cNvSpPr/>
          <p:nvPr/>
        </p:nvSpPr>
        <p:spPr>
          <a:xfrm>
            <a:off x="5009356" y="2896037"/>
            <a:ext cx="3491358" cy="122778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Above hotspots in the mantle</a:t>
            </a:r>
            <a:endParaRPr lang="en-GB" sz="3200" b="1" dirty="0"/>
          </a:p>
        </p:txBody>
      </p:sp>
      <p:sp>
        <p:nvSpPr>
          <p:cNvPr id="7" name="Rounded Rectangle 6"/>
          <p:cNvSpPr/>
          <p:nvPr/>
        </p:nvSpPr>
        <p:spPr>
          <a:xfrm>
            <a:off x="5004048" y="5517232"/>
            <a:ext cx="3538290" cy="937167"/>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At conservative plate boundaries</a:t>
            </a:r>
            <a:endParaRPr lang="en-GB" sz="3200" b="1" dirty="0"/>
          </a:p>
        </p:txBody>
      </p:sp>
      <p:sp>
        <p:nvSpPr>
          <p:cNvPr id="10" name="Rounded Rectangle 9"/>
          <p:cNvSpPr/>
          <p:nvPr/>
        </p:nvSpPr>
        <p:spPr>
          <a:xfrm>
            <a:off x="4990900" y="4320132"/>
            <a:ext cx="3551438" cy="972639"/>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At destructive plate boundaries</a:t>
            </a:r>
            <a:endParaRPr lang="en-GB" sz="3200" b="1" dirty="0"/>
          </a:p>
        </p:txBody>
      </p:sp>
      <p:pic>
        <p:nvPicPr>
          <p:cNvPr id="5123" name="Picture 3" descr="C:\Users\amy.ball\Downloads\Stromboli,_Islas_Eolias,_Sicilia,_Italia,_201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708920"/>
            <a:ext cx="4537793" cy="3403345"/>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01" y="188640"/>
            <a:ext cx="5943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6803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12382" y="1844824"/>
            <a:ext cx="3925960" cy="954107"/>
          </a:xfrm>
          <a:prstGeom prst="rect">
            <a:avLst/>
          </a:prstGeom>
          <a:noFill/>
        </p:spPr>
        <p:txBody>
          <a:bodyPr wrap="square" rtlCol="0">
            <a:spAutoFit/>
          </a:bodyPr>
          <a:lstStyle/>
          <a:p>
            <a:r>
              <a:rPr lang="en-GB" sz="2800" b="1" dirty="0" smtClean="0"/>
              <a:t>What type of eruption is happening here?</a:t>
            </a:r>
            <a:endParaRPr lang="en-GB" sz="2800" b="1" dirty="0"/>
          </a:p>
        </p:txBody>
      </p:sp>
      <p:sp>
        <p:nvSpPr>
          <p:cNvPr id="6" name="Rounded Rectangle 5"/>
          <p:cNvSpPr/>
          <p:nvPr/>
        </p:nvSpPr>
        <p:spPr>
          <a:xfrm>
            <a:off x="5009356" y="2896037"/>
            <a:ext cx="3491358" cy="122778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Effusive eruption</a:t>
            </a:r>
            <a:endParaRPr lang="en-GB" sz="3200" b="1" dirty="0"/>
          </a:p>
        </p:txBody>
      </p:sp>
      <p:sp>
        <p:nvSpPr>
          <p:cNvPr id="7" name="Rounded Rectangle 6"/>
          <p:cNvSpPr/>
          <p:nvPr/>
        </p:nvSpPr>
        <p:spPr>
          <a:xfrm>
            <a:off x="5004048" y="5517232"/>
            <a:ext cx="3538290" cy="937167"/>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Shield eruption</a:t>
            </a:r>
            <a:endParaRPr lang="en-GB" sz="3200" b="1" dirty="0"/>
          </a:p>
        </p:txBody>
      </p:sp>
      <p:sp>
        <p:nvSpPr>
          <p:cNvPr id="10" name="Rounded Rectangle 9"/>
          <p:cNvSpPr/>
          <p:nvPr/>
        </p:nvSpPr>
        <p:spPr>
          <a:xfrm>
            <a:off x="4990900" y="4320132"/>
            <a:ext cx="3551438" cy="972639"/>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Explosive eruption</a:t>
            </a:r>
            <a:endParaRPr lang="en-GB" sz="3200" b="1" dirty="0"/>
          </a:p>
        </p:txBody>
      </p:sp>
      <p:pic>
        <p:nvPicPr>
          <p:cNvPr id="8" name="Picture 2" descr="https://upload.wikimedia.org/wikipedia/commons/7/73/Pyroclastic_flows_at_Mayon_Volcano.jpg"/>
          <p:cNvPicPr>
            <a:picLocks noChangeAspect="1" noChangeArrowheads="1"/>
          </p:cNvPicPr>
          <p:nvPr/>
        </p:nvPicPr>
        <p:blipFill rotWithShape="1">
          <a:blip r:embed="rId3">
            <a:extLst>
              <a:ext uri="{28A0092B-C50C-407E-A947-70E740481C1C}">
                <a14:useLocalDpi xmlns:a14="http://schemas.microsoft.com/office/drawing/2010/main" val="0"/>
              </a:ext>
            </a:extLst>
          </a:blip>
          <a:srcRect l="26434"/>
          <a:stretch/>
        </p:blipFill>
        <p:spPr bwMode="auto">
          <a:xfrm>
            <a:off x="251520" y="2381982"/>
            <a:ext cx="4562642" cy="387629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1" y="260648"/>
            <a:ext cx="5943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07315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Lava Sampling, Scientist, Volcanology, Geology, H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2104588"/>
            <a:ext cx="5547308" cy="370976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8966" y="2104588"/>
            <a:ext cx="3098898" cy="954107"/>
          </a:xfrm>
          <a:prstGeom prst="rect">
            <a:avLst/>
          </a:prstGeom>
          <a:noFill/>
        </p:spPr>
        <p:txBody>
          <a:bodyPr wrap="square" rtlCol="0">
            <a:spAutoFit/>
          </a:bodyPr>
          <a:lstStyle/>
          <a:p>
            <a:r>
              <a:rPr lang="en-GB" sz="2800" b="1" dirty="0" smtClean="0"/>
              <a:t>What is this geologist sampling?</a:t>
            </a:r>
            <a:endParaRPr lang="en-GB" sz="2800" b="1" dirty="0"/>
          </a:p>
        </p:txBody>
      </p:sp>
      <p:sp>
        <p:nvSpPr>
          <p:cNvPr id="6" name="Rounded Rectangle 5"/>
          <p:cNvSpPr/>
          <p:nvPr/>
        </p:nvSpPr>
        <p:spPr>
          <a:xfrm>
            <a:off x="179512" y="3262398"/>
            <a:ext cx="3017144"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t>Magma</a:t>
            </a:r>
            <a:endParaRPr lang="en-GB" sz="3600" b="1" dirty="0"/>
          </a:p>
        </p:txBody>
      </p:sp>
      <p:sp>
        <p:nvSpPr>
          <p:cNvPr id="7" name="Rounded Rectangle 6"/>
          <p:cNvSpPr/>
          <p:nvPr/>
        </p:nvSpPr>
        <p:spPr>
          <a:xfrm>
            <a:off x="216546" y="5085184"/>
            <a:ext cx="3015506" cy="108012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smtClean="0"/>
              <a:t>Pahoehoe</a:t>
            </a:r>
            <a:r>
              <a:rPr lang="en-GB" sz="3600" b="1" dirty="0" smtClean="0"/>
              <a:t> lava</a:t>
            </a:r>
            <a:endParaRPr lang="en-GB" sz="3600" b="1" dirty="0"/>
          </a:p>
        </p:txBody>
      </p:sp>
      <p:sp>
        <p:nvSpPr>
          <p:cNvPr id="10" name="Rounded Rectangle 9"/>
          <p:cNvSpPr/>
          <p:nvPr/>
        </p:nvSpPr>
        <p:spPr>
          <a:xfrm>
            <a:off x="205086" y="4168030"/>
            <a:ext cx="3017144"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cs typeface="Arial"/>
              </a:rPr>
              <a:t>´</a:t>
            </a:r>
            <a:r>
              <a:rPr lang="en-GB" sz="3600" b="1" dirty="0" smtClean="0"/>
              <a:t>A</a:t>
            </a:r>
            <a:r>
              <a:rPr lang="en-GB" sz="3600" b="1" dirty="0" smtClean="0">
                <a:cs typeface="Arial"/>
              </a:rPr>
              <a:t>´</a:t>
            </a:r>
            <a:r>
              <a:rPr lang="en-GB" sz="3600" b="1" dirty="0" smtClean="0"/>
              <a:t>a lava</a:t>
            </a:r>
            <a:endParaRPr lang="en-GB" sz="3600" b="1" dirty="0"/>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6" y="260648"/>
            <a:ext cx="5943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34585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40" y="1988840"/>
            <a:ext cx="3314922" cy="954107"/>
          </a:xfrm>
          <a:prstGeom prst="rect">
            <a:avLst/>
          </a:prstGeom>
          <a:noFill/>
        </p:spPr>
        <p:txBody>
          <a:bodyPr wrap="square" rtlCol="0">
            <a:spAutoFit/>
          </a:bodyPr>
          <a:lstStyle/>
          <a:p>
            <a:r>
              <a:rPr lang="en-GB" sz="2800" b="1" dirty="0" smtClean="0"/>
              <a:t>Which of these is a </a:t>
            </a:r>
            <a:r>
              <a:rPr lang="en-GB" sz="2800" b="1" dirty="0" smtClean="0">
                <a:solidFill>
                  <a:srgbClr val="D35241"/>
                </a:solidFill>
              </a:rPr>
              <a:t>composite </a:t>
            </a:r>
            <a:r>
              <a:rPr lang="en-GB" sz="2800" b="1" dirty="0" smtClean="0"/>
              <a:t>volcano?</a:t>
            </a:r>
            <a:endParaRPr lang="en-GB" sz="2800" b="1" dirty="0"/>
          </a:p>
        </p:txBody>
      </p:sp>
      <p:sp>
        <p:nvSpPr>
          <p:cNvPr id="6" name="Rounded Rectangle 5"/>
          <p:cNvSpPr/>
          <p:nvPr/>
        </p:nvSpPr>
        <p:spPr>
          <a:xfrm>
            <a:off x="275084" y="2972266"/>
            <a:ext cx="2880320" cy="1006522"/>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Shallow slopes, shield shaped</a:t>
            </a:r>
            <a:endParaRPr lang="en-GB" sz="3200" b="1" dirty="0"/>
          </a:p>
        </p:txBody>
      </p:sp>
      <p:sp>
        <p:nvSpPr>
          <p:cNvPr id="7" name="Rounded Rectangle 6"/>
          <p:cNvSpPr/>
          <p:nvPr/>
        </p:nvSpPr>
        <p:spPr>
          <a:xfrm>
            <a:off x="272233" y="5348530"/>
            <a:ext cx="2878757" cy="1152128"/>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t>Crack in the ground</a:t>
            </a:r>
            <a:endParaRPr lang="en-GB" sz="3600" b="1" dirty="0"/>
          </a:p>
        </p:txBody>
      </p:sp>
      <p:sp>
        <p:nvSpPr>
          <p:cNvPr id="10" name="Rounded Rectangle 9"/>
          <p:cNvSpPr/>
          <p:nvPr/>
        </p:nvSpPr>
        <p:spPr>
          <a:xfrm>
            <a:off x="275084" y="4124394"/>
            <a:ext cx="2880320" cy="1064867"/>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Steep slopes, cone shaped</a:t>
            </a:r>
            <a:endParaRPr lang="en-GB" sz="3200" b="1" dirty="0"/>
          </a:p>
        </p:txBody>
      </p:sp>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9181" y="2449100"/>
            <a:ext cx="5112568" cy="3757206"/>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214015"/>
            <a:ext cx="5943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50004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0901" y="1988840"/>
            <a:ext cx="3314922" cy="1384995"/>
          </a:xfrm>
          <a:prstGeom prst="rect">
            <a:avLst/>
          </a:prstGeom>
          <a:noFill/>
        </p:spPr>
        <p:txBody>
          <a:bodyPr wrap="square" rtlCol="0">
            <a:spAutoFit/>
          </a:bodyPr>
          <a:lstStyle/>
          <a:p>
            <a:r>
              <a:rPr lang="en-GB" sz="2800" b="1" dirty="0" smtClean="0"/>
              <a:t>What sometimes forms inside a volcano crater?</a:t>
            </a:r>
            <a:endParaRPr lang="en-GB" sz="2800" b="1" dirty="0"/>
          </a:p>
        </p:txBody>
      </p:sp>
      <p:sp>
        <p:nvSpPr>
          <p:cNvPr id="6" name="Rounded Rectangle 5"/>
          <p:cNvSpPr/>
          <p:nvPr/>
        </p:nvSpPr>
        <p:spPr>
          <a:xfrm>
            <a:off x="179512" y="3373835"/>
            <a:ext cx="2880320"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t>Hotspot </a:t>
            </a:r>
            <a:endParaRPr lang="en-GB" sz="3600" b="1" dirty="0"/>
          </a:p>
        </p:txBody>
      </p:sp>
      <p:sp>
        <p:nvSpPr>
          <p:cNvPr id="7" name="Rounded Rectangle 6"/>
          <p:cNvSpPr/>
          <p:nvPr/>
        </p:nvSpPr>
        <p:spPr>
          <a:xfrm>
            <a:off x="216546" y="5547530"/>
            <a:ext cx="2878757" cy="793151"/>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t>Lava lake</a:t>
            </a:r>
            <a:endParaRPr lang="en-GB" sz="3600" b="1" dirty="0"/>
          </a:p>
        </p:txBody>
      </p:sp>
      <p:sp>
        <p:nvSpPr>
          <p:cNvPr id="10" name="Rounded Rectangle 9"/>
          <p:cNvSpPr/>
          <p:nvPr/>
        </p:nvSpPr>
        <p:spPr>
          <a:xfrm>
            <a:off x="214983" y="4347444"/>
            <a:ext cx="2880320" cy="1004415"/>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Magma Chamber</a:t>
            </a:r>
            <a:endParaRPr lang="en-GB" sz="3200" b="1" dirty="0"/>
          </a:p>
        </p:txBody>
      </p:sp>
      <p:pic>
        <p:nvPicPr>
          <p:cNvPr id="8" name="Picture 4" descr="https://upload.wikimedia.org/wikipedia/commons/thumb/9/9a/Puu_Oo_-_Crater_Lava_pond_1990.jpg/1280px-Puu_Oo_-_Crater_Lava_pond_1990.jpg"/>
          <p:cNvPicPr>
            <a:picLocks noChangeAspect="1" noChangeArrowheads="1"/>
          </p:cNvPicPr>
          <p:nvPr/>
        </p:nvPicPr>
        <p:blipFill rotWithShape="1">
          <a:blip r:embed="rId3">
            <a:extLst>
              <a:ext uri="{28A0092B-C50C-407E-A947-70E740481C1C}">
                <a14:useLocalDpi xmlns:a14="http://schemas.microsoft.com/office/drawing/2010/main" val="0"/>
              </a:ext>
            </a:extLst>
          </a:blip>
          <a:srcRect l="5410" r="6367"/>
          <a:stretch/>
        </p:blipFill>
        <p:spPr bwMode="auto">
          <a:xfrm>
            <a:off x="3505060" y="2119572"/>
            <a:ext cx="5216049" cy="382453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8" y="214015"/>
            <a:ext cx="5943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0814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73377" y="1628800"/>
            <a:ext cx="3314922" cy="1815882"/>
          </a:xfrm>
          <a:prstGeom prst="rect">
            <a:avLst/>
          </a:prstGeom>
          <a:noFill/>
        </p:spPr>
        <p:txBody>
          <a:bodyPr wrap="square" rtlCol="0">
            <a:spAutoFit/>
          </a:bodyPr>
          <a:lstStyle/>
          <a:p>
            <a:r>
              <a:rPr lang="en-GB" sz="2800" b="1" dirty="0" smtClean="0"/>
              <a:t>Which of these are not natural hazards that can be caused by volcanoes?</a:t>
            </a:r>
            <a:endParaRPr lang="en-GB" sz="2800" b="1" dirty="0"/>
          </a:p>
        </p:txBody>
      </p:sp>
      <p:sp>
        <p:nvSpPr>
          <p:cNvPr id="6" name="Rounded Rectangle 5"/>
          <p:cNvSpPr/>
          <p:nvPr/>
        </p:nvSpPr>
        <p:spPr>
          <a:xfrm>
            <a:off x="5666964" y="3415150"/>
            <a:ext cx="2880320"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t>Lahars</a:t>
            </a:r>
            <a:endParaRPr lang="en-GB" sz="3600" b="1" dirty="0"/>
          </a:p>
        </p:txBody>
      </p:sp>
      <p:sp>
        <p:nvSpPr>
          <p:cNvPr id="7" name="Rounded Rectangle 6"/>
          <p:cNvSpPr/>
          <p:nvPr/>
        </p:nvSpPr>
        <p:spPr>
          <a:xfrm>
            <a:off x="5710411" y="5469904"/>
            <a:ext cx="2878757" cy="793151"/>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t>Hurricanes</a:t>
            </a:r>
            <a:endParaRPr lang="en-GB" sz="3600" b="1" dirty="0"/>
          </a:p>
        </p:txBody>
      </p:sp>
      <p:sp>
        <p:nvSpPr>
          <p:cNvPr id="10" name="Rounded Rectangle 9"/>
          <p:cNvSpPr/>
          <p:nvPr/>
        </p:nvSpPr>
        <p:spPr>
          <a:xfrm>
            <a:off x="5698951" y="4365104"/>
            <a:ext cx="2880320" cy="957087"/>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Pyroclastic flows</a:t>
            </a:r>
            <a:endParaRPr lang="en-GB" sz="3200" b="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881495"/>
            <a:ext cx="4786313" cy="40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88640"/>
            <a:ext cx="5943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3081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04048" y="1629523"/>
            <a:ext cx="4210518" cy="1384995"/>
          </a:xfrm>
          <a:prstGeom prst="rect">
            <a:avLst/>
          </a:prstGeom>
          <a:noFill/>
        </p:spPr>
        <p:txBody>
          <a:bodyPr wrap="square" rtlCol="0">
            <a:spAutoFit/>
          </a:bodyPr>
          <a:lstStyle/>
          <a:p>
            <a:r>
              <a:rPr lang="en-GB" sz="2800" b="1" dirty="0" smtClean="0"/>
              <a:t>Which of these is NOT a positive reason for living near a volcano?</a:t>
            </a:r>
            <a:endParaRPr lang="en-GB" sz="2800" b="1" dirty="0"/>
          </a:p>
        </p:txBody>
      </p:sp>
      <p:sp>
        <p:nvSpPr>
          <p:cNvPr id="6" name="Rounded Rectangle 5"/>
          <p:cNvSpPr/>
          <p:nvPr/>
        </p:nvSpPr>
        <p:spPr>
          <a:xfrm>
            <a:off x="5004048" y="3001073"/>
            <a:ext cx="3744416" cy="931983"/>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Volcanic ash can disrupt air </a:t>
            </a:r>
            <a:r>
              <a:rPr lang="en-GB" sz="2800" b="1" dirty="0" smtClean="0"/>
              <a:t>travel</a:t>
            </a:r>
            <a:endParaRPr lang="en-GB" sz="2800" b="1" dirty="0"/>
          </a:p>
        </p:txBody>
      </p:sp>
      <p:sp>
        <p:nvSpPr>
          <p:cNvPr id="7" name="Rounded Rectangle 6"/>
          <p:cNvSpPr/>
          <p:nvPr/>
        </p:nvSpPr>
        <p:spPr>
          <a:xfrm>
            <a:off x="5004048" y="5233454"/>
            <a:ext cx="3794750" cy="1315905"/>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Volcanic ash and lava break down over time to provide nutrients for the soil</a:t>
            </a:r>
          </a:p>
        </p:txBody>
      </p:sp>
      <p:sp>
        <p:nvSpPr>
          <p:cNvPr id="10" name="Rounded Rectangle 9"/>
          <p:cNvSpPr/>
          <p:nvPr/>
        </p:nvSpPr>
        <p:spPr>
          <a:xfrm>
            <a:off x="5004048" y="4077072"/>
            <a:ext cx="3808851" cy="1044647"/>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t>Volcanoes can attract tourists to areas, which creates jobs</a:t>
            </a:r>
            <a:endParaRPr lang="en-GB" sz="2400" b="1"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20883"/>
          <a:stretch/>
        </p:blipFill>
        <p:spPr>
          <a:xfrm>
            <a:off x="683568" y="2036832"/>
            <a:ext cx="3816424" cy="4512527"/>
          </a:xfrm>
          <a:prstGeom prst="rect">
            <a:avLst/>
          </a:prstGeom>
          <a:ln w="38100">
            <a:solidFill>
              <a:schemeClr val="bg1"/>
            </a:solidFill>
          </a:ln>
          <a:effectLst>
            <a:outerShdw blurRad="50800" dist="38100" dir="2700000" algn="tl" rotWithShape="0">
              <a:prstClr val="black">
                <a:alpha val="40000"/>
              </a:prstClr>
            </a:outerShdw>
          </a:effectLst>
        </p:spPr>
      </p:pic>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640"/>
            <a:ext cx="5943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59972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64088" y="1595613"/>
            <a:ext cx="3854386" cy="1384995"/>
          </a:xfrm>
          <a:prstGeom prst="rect">
            <a:avLst/>
          </a:prstGeom>
          <a:noFill/>
        </p:spPr>
        <p:txBody>
          <a:bodyPr wrap="square" rtlCol="0">
            <a:spAutoFit/>
          </a:bodyPr>
          <a:lstStyle/>
          <a:p>
            <a:r>
              <a:rPr lang="en-GB" sz="2800" b="1" dirty="0" smtClean="0"/>
              <a:t>What instrument is used to monitor ground surface changes?</a:t>
            </a:r>
            <a:endParaRPr lang="en-GB" sz="2800" b="1" dirty="0"/>
          </a:p>
        </p:txBody>
      </p:sp>
      <p:sp>
        <p:nvSpPr>
          <p:cNvPr id="6" name="Rounded Rectangle 5"/>
          <p:cNvSpPr/>
          <p:nvPr/>
        </p:nvSpPr>
        <p:spPr>
          <a:xfrm>
            <a:off x="5615086" y="3114685"/>
            <a:ext cx="2880320"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t>Seismometer</a:t>
            </a:r>
            <a:endParaRPr lang="en-GB" sz="3600" b="1" dirty="0"/>
          </a:p>
        </p:txBody>
      </p:sp>
      <p:sp>
        <p:nvSpPr>
          <p:cNvPr id="7" name="Rounded Rectangle 6"/>
          <p:cNvSpPr/>
          <p:nvPr/>
        </p:nvSpPr>
        <p:spPr>
          <a:xfrm>
            <a:off x="5652120" y="4937471"/>
            <a:ext cx="2878757" cy="793151"/>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t>Microscope</a:t>
            </a:r>
            <a:endParaRPr lang="en-GB" sz="3600" b="1" dirty="0"/>
          </a:p>
        </p:txBody>
      </p:sp>
      <p:sp>
        <p:nvSpPr>
          <p:cNvPr id="10" name="Rounded Rectangle 9"/>
          <p:cNvSpPr/>
          <p:nvPr/>
        </p:nvSpPr>
        <p:spPr>
          <a:xfrm>
            <a:off x="5640660" y="4020317"/>
            <a:ext cx="2880320"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smtClean="0"/>
              <a:t>Tiltmeter</a:t>
            </a:r>
            <a:endParaRPr lang="en-GB" sz="3200" b="1" dirty="0"/>
          </a:p>
        </p:txBody>
      </p:sp>
      <p:pic>
        <p:nvPicPr>
          <p:cNvPr id="3074" name="Picture 2" descr="C:\Users\amy.ball\Downloads\Sthelens1-animatio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288111"/>
            <a:ext cx="4894078" cy="319202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640"/>
            <a:ext cx="5943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2466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Lava fountain USGS page 30424305-068 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20318" r="8172"/>
          <a:stretch/>
        </p:blipFill>
        <p:spPr bwMode="auto">
          <a:xfrm>
            <a:off x="251520" y="2054231"/>
            <a:ext cx="5184576" cy="453138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73227" y="2147350"/>
            <a:ext cx="2376264" cy="707886"/>
          </a:xfrm>
          <a:prstGeom prst="rect">
            <a:avLst/>
          </a:prstGeom>
          <a:noFill/>
        </p:spPr>
        <p:txBody>
          <a:bodyPr wrap="square" rtlCol="0">
            <a:spAutoFit/>
          </a:bodyPr>
          <a:lstStyle/>
          <a:p>
            <a:r>
              <a:rPr lang="en-GB" sz="4000" b="1" dirty="0" smtClean="0">
                <a:solidFill>
                  <a:srgbClr val="D35241"/>
                </a:solidFill>
              </a:rPr>
              <a:t>Hot rock</a:t>
            </a:r>
            <a:endParaRPr lang="en-GB" sz="4000" b="1" dirty="0">
              <a:solidFill>
                <a:srgbClr val="D35241"/>
              </a:solidFill>
            </a:endParaRPr>
          </a:p>
        </p:txBody>
      </p:sp>
      <p:sp>
        <p:nvSpPr>
          <p:cNvPr id="7" name="TextBox 6"/>
          <p:cNvSpPr txBox="1"/>
          <p:nvPr/>
        </p:nvSpPr>
        <p:spPr>
          <a:xfrm>
            <a:off x="3548657" y="5571913"/>
            <a:ext cx="2677600" cy="707886"/>
          </a:xfrm>
          <a:prstGeom prst="rect">
            <a:avLst/>
          </a:prstGeom>
          <a:noFill/>
        </p:spPr>
        <p:txBody>
          <a:bodyPr wrap="square" rtlCol="0">
            <a:spAutoFit/>
          </a:bodyPr>
          <a:lstStyle/>
          <a:p>
            <a:r>
              <a:rPr lang="en-GB" sz="4000" b="1" dirty="0" smtClean="0">
                <a:solidFill>
                  <a:srgbClr val="2BB8C9"/>
                </a:solidFill>
              </a:rPr>
              <a:t>Cool rock</a:t>
            </a:r>
            <a:endParaRPr lang="en-GB" sz="4000" b="1" dirty="0">
              <a:solidFill>
                <a:srgbClr val="2BB8C9"/>
              </a:solidFill>
            </a:endParaRPr>
          </a:p>
        </p:txBody>
      </p:sp>
      <p:cxnSp>
        <p:nvCxnSpPr>
          <p:cNvPr id="8" name="Straight Connector 7"/>
          <p:cNvCxnSpPr/>
          <p:nvPr/>
        </p:nvCxnSpPr>
        <p:spPr>
          <a:xfrm flipH="1">
            <a:off x="3059832" y="2564904"/>
            <a:ext cx="648072" cy="216024"/>
          </a:xfrm>
          <a:prstGeom prst="line">
            <a:avLst/>
          </a:prstGeom>
          <a:ln w="57150">
            <a:solidFill>
              <a:srgbClr val="D35241"/>
            </a:solidFill>
            <a:tailEnd type="oval" w="sm" len="sm"/>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915816" y="5925856"/>
            <a:ext cx="648071" cy="0"/>
          </a:xfrm>
          <a:prstGeom prst="line">
            <a:avLst/>
          </a:prstGeom>
          <a:ln w="57150">
            <a:solidFill>
              <a:srgbClr val="2BB8C9"/>
            </a:solidFill>
            <a:tailEnd type="oval"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851186" y="2147350"/>
            <a:ext cx="1944216" cy="3539430"/>
          </a:xfrm>
          <a:prstGeom prst="rect">
            <a:avLst/>
          </a:prstGeom>
          <a:noFill/>
        </p:spPr>
        <p:txBody>
          <a:bodyPr wrap="square" rtlCol="0">
            <a:spAutoFit/>
          </a:bodyPr>
          <a:lstStyle/>
          <a:p>
            <a:r>
              <a:rPr lang="en-GB" sz="3200" b="1" dirty="0" smtClean="0"/>
              <a:t>Active</a:t>
            </a:r>
          </a:p>
          <a:p>
            <a:endParaRPr lang="en-GB" sz="3200" b="1" dirty="0" smtClean="0"/>
          </a:p>
          <a:p>
            <a:endParaRPr lang="en-GB" sz="3200" b="1" dirty="0" smtClean="0"/>
          </a:p>
          <a:p>
            <a:r>
              <a:rPr lang="en-GB" sz="3200" b="1" dirty="0" smtClean="0"/>
              <a:t>Dormant</a:t>
            </a:r>
          </a:p>
          <a:p>
            <a:endParaRPr lang="en-GB" sz="3200" b="1" dirty="0" smtClean="0"/>
          </a:p>
          <a:p>
            <a:endParaRPr lang="en-GB" sz="3200" b="1" dirty="0" smtClean="0"/>
          </a:p>
          <a:p>
            <a:r>
              <a:rPr lang="en-GB" sz="3200" b="1" dirty="0" smtClean="0"/>
              <a:t>Extinct</a:t>
            </a:r>
            <a:endParaRPr lang="en-GB" sz="3200" b="1"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1294" y="1566595"/>
            <a:ext cx="1651074" cy="172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0414" y="3271000"/>
            <a:ext cx="1742052" cy="173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3294" y="5229200"/>
            <a:ext cx="1959172" cy="964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172400" y="3533778"/>
            <a:ext cx="513251" cy="584775"/>
          </a:xfrm>
          <a:prstGeom prst="rect">
            <a:avLst/>
          </a:prstGeom>
          <a:noFill/>
        </p:spPr>
        <p:txBody>
          <a:bodyPr wrap="square" rtlCol="0">
            <a:spAutoFit/>
          </a:bodyPr>
          <a:lstStyle/>
          <a:p>
            <a:r>
              <a:rPr lang="en-GB" sz="3200" b="1" dirty="0" smtClean="0"/>
              <a:t>z</a:t>
            </a:r>
            <a:endParaRPr lang="en-GB" sz="3200" b="1" dirty="0"/>
          </a:p>
        </p:txBody>
      </p:sp>
      <p:sp>
        <p:nvSpPr>
          <p:cNvPr id="14" name="TextBox 13"/>
          <p:cNvSpPr txBox="1"/>
          <p:nvPr/>
        </p:nvSpPr>
        <p:spPr>
          <a:xfrm>
            <a:off x="8427876" y="3393790"/>
            <a:ext cx="513251" cy="584775"/>
          </a:xfrm>
          <a:prstGeom prst="rect">
            <a:avLst/>
          </a:prstGeom>
          <a:noFill/>
        </p:spPr>
        <p:txBody>
          <a:bodyPr wrap="square" rtlCol="0">
            <a:spAutoFit/>
          </a:bodyPr>
          <a:lstStyle/>
          <a:p>
            <a:r>
              <a:rPr lang="en-GB" sz="3200" b="1" dirty="0" smtClean="0"/>
              <a:t>z</a:t>
            </a:r>
            <a:endParaRPr lang="en-GB" sz="3200" b="1" dirty="0"/>
          </a:p>
        </p:txBody>
      </p:sp>
      <p:sp>
        <p:nvSpPr>
          <p:cNvPr id="15" name="TextBox 14"/>
          <p:cNvSpPr txBox="1"/>
          <p:nvPr/>
        </p:nvSpPr>
        <p:spPr>
          <a:xfrm>
            <a:off x="8630749" y="3152952"/>
            <a:ext cx="513251" cy="584775"/>
          </a:xfrm>
          <a:prstGeom prst="rect">
            <a:avLst/>
          </a:prstGeom>
          <a:noFill/>
        </p:spPr>
        <p:txBody>
          <a:bodyPr wrap="square" rtlCol="0">
            <a:spAutoFit/>
          </a:bodyPr>
          <a:lstStyle/>
          <a:p>
            <a:r>
              <a:rPr lang="en-GB" sz="3200" b="1" dirty="0" smtClean="0"/>
              <a:t>z</a:t>
            </a:r>
            <a:endParaRPr lang="en-GB" sz="3200" b="1" dirty="0"/>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576" y="188640"/>
            <a:ext cx="8229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7330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560" y="517919"/>
            <a:ext cx="5371084" cy="608751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6957142" y="1596200"/>
            <a:ext cx="2109724"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Ash, steam &amp; gas</a:t>
            </a:r>
            <a:endParaRPr lang="en-GB" b="1" dirty="0"/>
          </a:p>
        </p:txBody>
      </p:sp>
      <p:sp>
        <p:nvSpPr>
          <p:cNvPr id="7" name="Rounded Rectangle 6"/>
          <p:cNvSpPr/>
          <p:nvPr/>
        </p:nvSpPr>
        <p:spPr>
          <a:xfrm>
            <a:off x="7018939" y="2858852"/>
            <a:ext cx="1054862"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Crater</a:t>
            </a:r>
            <a:endParaRPr lang="en-GB" b="1" dirty="0"/>
          </a:p>
        </p:txBody>
      </p:sp>
      <p:sp>
        <p:nvSpPr>
          <p:cNvPr id="8" name="Rounded Rectangle 7"/>
          <p:cNvSpPr/>
          <p:nvPr/>
        </p:nvSpPr>
        <p:spPr>
          <a:xfrm>
            <a:off x="7020272" y="3745893"/>
            <a:ext cx="1883046"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Secondary vent</a:t>
            </a:r>
            <a:endParaRPr lang="en-GB" b="1" dirty="0"/>
          </a:p>
        </p:txBody>
      </p:sp>
      <p:sp>
        <p:nvSpPr>
          <p:cNvPr id="9" name="Rounded Rectangle 8"/>
          <p:cNvSpPr/>
          <p:nvPr/>
        </p:nvSpPr>
        <p:spPr>
          <a:xfrm>
            <a:off x="7020272" y="4674084"/>
            <a:ext cx="1883046"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Volcanic bombs</a:t>
            </a:r>
            <a:endParaRPr lang="en-GB" b="1" dirty="0"/>
          </a:p>
        </p:txBody>
      </p:sp>
      <p:sp>
        <p:nvSpPr>
          <p:cNvPr id="10" name="Rounded Rectangle 9"/>
          <p:cNvSpPr/>
          <p:nvPr/>
        </p:nvSpPr>
        <p:spPr>
          <a:xfrm>
            <a:off x="7042299" y="1991786"/>
            <a:ext cx="850661"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Lava</a:t>
            </a:r>
            <a:endParaRPr lang="en-GB" b="1" dirty="0"/>
          </a:p>
        </p:txBody>
      </p:sp>
      <p:sp>
        <p:nvSpPr>
          <p:cNvPr id="11" name="Rounded Rectangle 10"/>
          <p:cNvSpPr/>
          <p:nvPr/>
        </p:nvSpPr>
        <p:spPr>
          <a:xfrm>
            <a:off x="7086335" y="4221088"/>
            <a:ext cx="92827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Sills</a:t>
            </a:r>
            <a:endParaRPr lang="en-GB" b="1" dirty="0"/>
          </a:p>
        </p:txBody>
      </p:sp>
      <p:sp>
        <p:nvSpPr>
          <p:cNvPr id="12" name="Rounded Rectangle 11"/>
          <p:cNvSpPr/>
          <p:nvPr/>
        </p:nvSpPr>
        <p:spPr>
          <a:xfrm>
            <a:off x="6952069" y="2423834"/>
            <a:ext cx="1956980"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Magma chamber</a:t>
            </a:r>
            <a:endParaRPr lang="en-GB" b="1" dirty="0"/>
          </a:p>
        </p:txBody>
      </p:sp>
      <p:sp>
        <p:nvSpPr>
          <p:cNvPr id="13" name="Rounded Rectangle 12"/>
          <p:cNvSpPr/>
          <p:nvPr/>
        </p:nvSpPr>
        <p:spPr>
          <a:xfrm>
            <a:off x="7019411" y="3284984"/>
            <a:ext cx="1181446"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Geysers</a:t>
            </a:r>
            <a:endParaRPr lang="en-GB" b="1" dirty="0"/>
          </a:p>
        </p:txBody>
      </p:sp>
      <p:sp>
        <p:nvSpPr>
          <p:cNvPr id="14" name="Rounded Rectangle 13"/>
          <p:cNvSpPr/>
          <p:nvPr/>
        </p:nvSpPr>
        <p:spPr>
          <a:xfrm>
            <a:off x="7069286" y="5124134"/>
            <a:ext cx="1174674"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Conduit</a:t>
            </a:r>
            <a:endParaRPr lang="en-GB" b="1" dirty="0"/>
          </a:p>
        </p:txBody>
      </p:sp>
      <p:cxnSp>
        <p:nvCxnSpPr>
          <p:cNvPr id="15" name="Straight Connector 14"/>
          <p:cNvCxnSpPr/>
          <p:nvPr/>
        </p:nvCxnSpPr>
        <p:spPr>
          <a:xfrm>
            <a:off x="2319170" y="1991786"/>
            <a:ext cx="861231" cy="288032"/>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812102" y="2216194"/>
            <a:ext cx="857970" cy="135632"/>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708842" y="2783874"/>
            <a:ext cx="634664" cy="25794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775554" y="3561677"/>
            <a:ext cx="576064" cy="734365"/>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687322" y="5304154"/>
            <a:ext cx="121420" cy="57606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959130" y="2459838"/>
            <a:ext cx="1762659" cy="0"/>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20220" y="2912846"/>
            <a:ext cx="2161567" cy="525082"/>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476204" y="3430822"/>
            <a:ext cx="1393304" cy="108012"/>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990531" y="4800098"/>
            <a:ext cx="1544663" cy="108012"/>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7060343" y="5535959"/>
            <a:ext cx="1303915"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Main vent</a:t>
            </a:r>
            <a:endParaRPr lang="en-GB" b="1"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44" y="120124"/>
            <a:ext cx="7540625"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9" name="Straight Connector 28"/>
          <p:cNvCxnSpPr/>
          <p:nvPr/>
        </p:nvCxnSpPr>
        <p:spPr>
          <a:xfrm flipH="1" flipV="1">
            <a:off x="4081741" y="1343987"/>
            <a:ext cx="850299" cy="432233"/>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785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947466" y="4597035"/>
            <a:ext cx="4584634" cy="1979721"/>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600" b="1" dirty="0">
                <a:solidFill>
                  <a:srgbClr val="FFFFFF"/>
                </a:solidFill>
                <a:effectLst/>
                <a:ea typeface="Calibri"/>
                <a:cs typeface="Times New Roman"/>
              </a:rPr>
              <a:t>Volcanic bombs: </a:t>
            </a:r>
            <a:r>
              <a:rPr lang="en-GB" sz="1600" dirty="0">
                <a:solidFill>
                  <a:srgbClr val="FFFFFF"/>
                </a:solidFill>
                <a:effectLst/>
                <a:ea typeface="Calibri"/>
                <a:cs typeface="Times New Roman"/>
              </a:rPr>
              <a:t>large lumps of rock and molten blobs of magma thrown out from the volcano</a:t>
            </a:r>
            <a:endParaRPr lang="en-GB" sz="2000" dirty="0">
              <a:effectLst/>
              <a:ea typeface="Calibri"/>
              <a:cs typeface="Times New Roman"/>
            </a:endParaRPr>
          </a:p>
          <a:p>
            <a:pPr>
              <a:lnSpc>
                <a:spcPct val="115000"/>
              </a:lnSpc>
              <a:spcAft>
                <a:spcPts val="0"/>
              </a:spcAft>
            </a:pPr>
            <a:r>
              <a:rPr lang="en-GB" sz="1600" b="1" dirty="0">
                <a:solidFill>
                  <a:srgbClr val="FFFFFF"/>
                </a:solidFill>
                <a:effectLst/>
                <a:ea typeface="Calibri"/>
                <a:cs typeface="Times New Roman"/>
              </a:rPr>
              <a:t>Ash, steam &amp; gas: </a:t>
            </a:r>
            <a:r>
              <a:rPr lang="en-GB" sz="1600" dirty="0">
                <a:solidFill>
                  <a:srgbClr val="FFFFFF"/>
                </a:solidFill>
                <a:effectLst/>
                <a:ea typeface="Calibri"/>
                <a:cs typeface="Times New Roman"/>
              </a:rPr>
              <a:t>material erupted from the volcano</a:t>
            </a:r>
            <a:endParaRPr lang="en-GB" sz="2000" dirty="0">
              <a:effectLst/>
              <a:ea typeface="Calibri"/>
              <a:cs typeface="Times New Roman"/>
            </a:endParaRPr>
          </a:p>
          <a:p>
            <a:pPr>
              <a:lnSpc>
                <a:spcPct val="115000"/>
              </a:lnSpc>
              <a:spcAft>
                <a:spcPts val="0"/>
              </a:spcAft>
            </a:pPr>
            <a:r>
              <a:rPr lang="en-GB" sz="1600" b="1" dirty="0">
                <a:solidFill>
                  <a:srgbClr val="FFFFFF"/>
                </a:solidFill>
                <a:effectLst/>
                <a:ea typeface="Calibri"/>
                <a:cs typeface="Times New Roman"/>
              </a:rPr>
              <a:t>Geyser:</a:t>
            </a:r>
            <a:r>
              <a:rPr lang="en-GB" sz="1600" dirty="0">
                <a:solidFill>
                  <a:srgbClr val="FFFFFF"/>
                </a:solidFill>
                <a:effectLst/>
                <a:ea typeface="Calibri"/>
                <a:cs typeface="Times New Roman"/>
              </a:rPr>
              <a:t> vent that shoots steam and boiling water into the air</a:t>
            </a:r>
            <a:endParaRPr lang="en-GB" sz="2000" dirty="0">
              <a:effectLst/>
              <a:ea typeface="Calibri"/>
              <a:cs typeface="Times New Roman"/>
            </a:endParaRPr>
          </a:p>
          <a:p>
            <a:pPr>
              <a:lnSpc>
                <a:spcPct val="115000"/>
              </a:lnSpc>
              <a:spcAft>
                <a:spcPts val="0"/>
              </a:spcAft>
            </a:pPr>
            <a:r>
              <a:rPr lang="en-GB" sz="1600" b="1" dirty="0">
                <a:solidFill>
                  <a:srgbClr val="FFFFFF"/>
                </a:solidFill>
                <a:effectLst/>
                <a:ea typeface="Calibri"/>
                <a:cs typeface="Times New Roman"/>
              </a:rPr>
              <a:t>Sill: </a:t>
            </a:r>
            <a:r>
              <a:rPr lang="en-GB" sz="1600" dirty="0">
                <a:solidFill>
                  <a:srgbClr val="FFFFFF"/>
                </a:solidFill>
                <a:effectLst/>
                <a:ea typeface="Calibri"/>
                <a:cs typeface="Times New Roman"/>
              </a:rPr>
              <a:t>flat sheet of igneous rock formed underground</a:t>
            </a:r>
            <a:endParaRPr lang="en-GB" sz="2000" dirty="0">
              <a:effectLst/>
              <a:ea typeface="Calibri"/>
              <a:cs typeface="Times New Roman"/>
            </a:endParaRPr>
          </a:p>
          <a:p>
            <a:pPr>
              <a:lnSpc>
                <a:spcPct val="115000"/>
              </a:lnSpc>
              <a:spcAft>
                <a:spcPts val="0"/>
              </a:spcAft>
            </a:pPr>
            <a:r>
              <a:rPr lang="en-GB" sz="1400" b="1" dirty="0">
                <a:effectLst/>
                <a:ea typeface="Calibri"/>
                <a:cs typeface="Times New Roman"/>
              </a:rPr>
              <a:t> </a:t>
            </a:r>
            <a:endParaRPr lang="en-GB" dirty="0">
              <a:effectLst/>
              <a:ea typeface="Calibri"/>
              <a:cs typeface="Times New Roman"/>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188" y="697419"/>
            <a:ext cx="5371084" cy="608751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989750" y="1263398"/>
            <a:ext cx="201429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Ash, steam &amp; gas</a:t>
            </a:r>
            <a:endParaRPr lang="en-GB" b="1" dirty="0"/>
          </a:p>
        </p:txBody>
      </p:sp>
      <p:sp>
        <p:nvSpPr>
          <p:cNvPr id="9" name="Rounded Rectangle 8"/>
          <p:cNvSpPr/>
          <p:nvPr/>
        </p:nvSpPr>
        <p:spPr>
          <a:xfrm>
            <a:off x="4746793" y="1996594"/>
            <a:ext cx="1007149"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Crater</a:t>
            </a:r>
            <a:endParaRPr lang="en-GB" b="1" dirty="0"/>
          </a:p>
        </p:txBody>
      </p:sp>
      <p:sp>
        <p:nvSpPr>
          <p:cNvPr id="10" name="Rounded Rectangle 9"/>
          <p:cNvSpPr/>
          <p:nvPr/>
        </p:nvSpPr>
        <p:spPr>
          <a:xfrm>
            <a:off x="5280598" y="2556187"/>
            <a:ext cx="201429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Secondary vent</a:t>
            </a:r>
            <a:endParaRPr lang="en-GB" b="1" dirty="0"/>
          </a:p>
        </p:txBody>
      </p:sp>
      <p:sp>
        <p:nvSpPr>
          <p:cNvPr id="11" name="Rounded Rectangle 10"/>
          <p:cNvSpPr/>
          <p:nvPr/>
        </p:nvSpPr>
        <p:spPr>
          <a:xfrm>
            <a:off x="772130" y="1816574"/>
            <a:ext cx="201429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Volcanic bombs</a:t>
            </a:r>
            <a:endParaRPr lang="en-GB" b="1" dirty="0"/>
          </a:p>
        </p:txBody>
      </p:sp>
      <p:sp>
        <p:nvSpPr>
          <p:cNvPr id="12" name="Rounded Rectangle 11"/>
          <p:cNvSpPr/>
          <p:nvPr/>
        </p:nvSpPr>
        <p:spPr>
          <a:xfrm>
            <a:off x="1025911" y="3291058"/>
            <a:ext cx="812184"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Lava</a:t>
            </a:r>
            <a:endParaRPr lang="en-GB" b="1" dirty="0"/>
          </a:p>
        </p:txBody>
      </p:sp>
      <p:sp>
        <p:nvSpPr>
          <p:cNvPr id="13" name="Rounded Rectangle 12"/>
          <p:cNvSpPr/>
          <p:nvPr/>
        </p:nvSpPr>
        <p:spPr>
          <a:xfrm>
            <a:off x="473167" y="4732898"/>
            <a:ext cx="886291"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Sills</a:t>
            </a:r>
            <a:endParaRPr lang="en-GB" b="1" dirty="0"/>
          </a:p>
        </p:txBody>
      </p:sp>
      <p:sp>
        <p:nvSpPr>
          <p:cNvPr id="14" name="Rounded Rectangle 13"/>
          <p:cNvSpPr/>
          <p:nvPr/>
        </p:nvSpPr>
        <p:spPr>
          <a:xfrm>
            <a:off x="2993110" y="5813018"/>
            <a:ext cx="201429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Magma chamber</a:t>
            </a:r>
            <a:endParaRPr lang="en-GB" b="1" dirty="0"/>
          </a:p>
        </p:txBody>
      </p:sp>
      <p:sp>
        <p:nvSpPr>
          <p:cNvPr id="15" name="Rounded Rectangle 14"/>
          <p:cNvSpPr/>
          <p:nvPr/>
        </p:nvSpPr>
        <p:spPr>
          <a:xfrm>
            <a:off x="6397907" y="3292738"/>
            <a:ext cx="1128007"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Geysers</a:t>
            </a:r>
            <a:endParaRPr lang="en-GB" b="1" dirty="0"/>
          </a:p>
        </p:txBody>
      </p:sp>
      <p:sp>
        <p:nvSpPr>
          <p:cNvPr id="16" name="Rounded Rectangle 15"/>
          <p:cNvSpPr/>
          <p:nvPr/>
        </p:nvSpPr>
        <p:spPr>
          <a:xfrm>
            <a:off x="829025" y="2741633"/>
            <a:ext cx="1121542"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Conduit</a:t>
            </a:r>
            <a:endParaRPr lang="en-GB" b="1" dirty="0"/>
          </a:p>
        </p:txBody>
      </p:sp>
      <p:cxnSp>
        <p:nvCxnSpPr>
          <p:cNvPr id="17" name="Straight Connector 16"/>
          <p:cNvCxnSpPr/>
          <p:nvPr/>
        </p:nvCxnSpPr>
        <p:spPr>
          <a:xfrm>
            <a:off x="2484798" y="1996594"/>
            <a:ext cx="1008112" cy="392000"/>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996967" y="2221002"/>
            <a:ext cx="838735" cy="335185"/>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835700" y="2788682"/>
            <a:ext cx="673434" cy="504056"/>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941182" y="3566485"/>
            <a:ext cx="576064" cy="734365"/>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52950" y="5308962"/>
            <a:ext cx="121420" cy="57606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24758" y="2464646"/>
            <a:ext cx="1764768" cy="176580"/>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85848" y="2917654"/>
            <a:ext cx="2161567" cy="525082"/>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641832" y="3435630"/>
            <a:ext cx="1435798" cy="21714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75852" y="4912918"/>
            <a:ext cx="1913898" cy="0"/>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1103921" y="2308858"/>
            <a:ext cx="124493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Main vent</a:t>
            </a:r>
            <a:endParaRPr lang="en-GB" b="1" dirty="0"/>
          </a:p>
        </p:txBody>
      </p:sp>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44" y="120124"/>
            <a:ext cx="7540625"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12531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Pyroclastic flows, Soufriere Hills Volcano, Montserrat, West Indies. "/>
          <p:cNvPicPr>
            <a:picLocks noChangeAspect="1" noChangeArrowheads="1"/>
          </p:cNvPicPr>
          <p:nvPr/>
        </p:nvPicPr>
        <p:blipFill rotWithShape="1">
          <a:blip r:embed="rId3">
            <a:extLst>
              <a:ext uri="{28A0092B-C50C-407E-A947-70E740481C1C}">
                <a14:useLocalDpi xmlns:a14="http://schemas.microsoft.com/office/drawing/2010/main" val="0"/>
              </a:ext>
            </a:extLst>
          </a:blip>
          <a:srcRect r="3632"/>
          <a:stretch/>
        </p:blipFill>
        <p:spPr bwMode="auto">
          <a:xfrm>
            <a:off x="5994241" y="3934080"/>
            <a:ext cx="3051040" cy="210224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2">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808" t="16456" r="43046" b="47304"/>
          <a:stretch/>
        </p:blipFill>
        <p:spPr bwMode="auto">
          <a:xfrm>
            <a:off x="354556" y="4427553"/>
            <a:ext cx="2813659" cy="1953775"/>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Image result for youtube logo png">
            <a:hlinkClick r:id="rId4"/>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5656"/>
          <a:stretch/>
        </p:blipFill>
        <p:spPr bwMode="auto">
          <a:xfrm>
            <a:off x="1358714" y="5095656"/>
            <a:ext cx="896024" cy="5818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23528" y="2111726"/>
            <a:ext cx="2844687" cy="2016224"/>
            <a:chOff x="2773332" y="4782477"/>
            <a:chExt cx="2016224" cy="1494719"/>
          </a:xfrm>
        </p:grpSpPr>
        <p:pic>
          <p:nvPicPr>
            <p:cNvPr id="8" name="Picture 2">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047" t="16462" r="45677" b="46273"/>
            <a:stretch/>
          </p:blipFill>
          <p:spPr bwMode="auto">
            <a:xfrm>
              <a:off x="2773332" y="4782477"/>
              <a:ext cx="2016224" cy="149471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Image result for youtube logo png">
              <a:hlinkClick r:id="rId7"/>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5656"/>
            <a:stretch/>
          </p:blipFill>
          <p:spPr bwMode="auto">
            <a:xfrm>
              <a:off x="3491880" y="5329450"/>
              <a:ext cx="665392" cy="432048"/>
            </a:xfrm>
            <a:prstGeom prst="rect">
              <a:avLst/>
            </a:prstGeom>
            <a:noFill/>
            <a:extLst>
              <a:ext uri="{909E8E84-426E-40DD-AFC4-6F175D3DCCD1}">
                <a14:hiddenFill xmlns:a14="http://schemas.microsoft.com/office/drawing/2010/main">
                  <a:solidFill>
                    <a:srgbClr val="FFFFFF"/>
                  </a:solidFill>
                </a14:hiddenFill>
              </a:ext>
            </a:extLst>
          </p:spPr>
        </p:pic>
      </p:grpSp>
      <p:pic>
        <p:nvPicPr>
          <p:cNvPr id="6150" name="Picture 6" descr="A thick plume of dark ash arises from the volcano's con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943" t="9277" r="15433"/>
          <a:stretch/>
        </p:blipFill>
        <p:spPr bwMode="auto">
          <a:xfrm>
            <a:off x="3625068" y="4289444"/>
            <a:ext cx="2706562" cy="204149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2" name="Picture 8" descr="Kīlauea's current eruption is a natural laboratory for volcanologists"/>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124" r="6089"/>
          <a:stretch/>
        </p:blipFill>
        <p:spPr bwMode="auto">
          <a:xfrm>
            <a:off x="3447501" y="1745494"/>
            <a:ext cx="2802527" cy="217792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364010" y="3384774"/>
            <a:ext cx="3061697" cy="954107"/>
          </a:xfrm>
          <a:prstGeom prst="rect">
            <a:avLst/>
          </a:prstGeom>
          <a:noFill/>
        </p:spPr>
        <p:txBody>
          <a:bodyPr wrap="square" rtlCol="0">
            <a:spAutoFit/>
          </a:bodyPr>
          <a:lstStyle/>
          <a:p>
            <a:pPr algn="ctr"/>
            <a:r>
              <a:rPr lang="en-GB" sz="2800" b="1" dirty="0" smtClean="0">
                <a:solidFill>
                  <a:schemeClr val="bg1"/>
                </a:solidFill>
              </a:rPr>
              <a:t>Lava fountain, Hawaii</a:t>
            </a:r>
            <a:endParaRPr lang="en-GB" sz="2800" b="1" dirty="0">
              <a:solidFill>
                <a:schemeClr val="bg1"/>
              </a:solidFill>
            </a:endParaRPr>
          </a:p>
        </p:txBody>
      </p:sp>
      <p:sp>
        <p:nvSpPr>
          <p:cNvPr id="15" name="TextBox 14"/>
          <p:cNvSpPr txBox="1"/>
          <p:nvPr/>
        </p:nvSpPr>
        <p:spPr>
          <a:xfrm>
            <a:off x="3625068" y="5930830"/>
            <a:ext cx="2802473" cy="369332"/>
          </a:xfrm>
          <a:prstGeom prst="rect">
            <a:avLst/>
          </a:prstGeom>
          <a:noFill/>
        </p:spPr>
        <p:txBody>
          <a:bodyPr wrap="square" rtlCol="0">
            <a:spAutoFit/>
          </a:bodyPr>
          <a:lstStyle/>
          <a:p>
            <a:pPr algn="ctr"/>
            <a:r>
              <a:rPr lang="en-GB" b="1" dirty="0" smtClean="0">
                <a:solidFill>
                  <a:schemeClr val="bg1"/>
                </a:solidFill>
              </a:rPr>
              <a:t>Ash cloud, Aleutian Islands</a:t>
            </a:r>
            <a:endParaRPr lang="en-GB" b="1" dirty="0">
              <a:solidFill>
                <a:schemeClr val="bg1"/>
              </a:solidFill>
            </a:endParaRPr>
          </a:p>
        </p:txBody>
      </p:sp>
      <p:sp>
        <p:nvSpPr>
          <p:cNvPr id="16" name="TextBox 15"/>
          <p:cNvSpPr txBox="1"/>
          <p:nvPr/>
        </p:nvSpPr>
        <p:spPr>
          <a:xfrm>
            <a:off x="6486540" y="2858228"/>
            <a:ext cx="2359179" cy="523220"/>
          </a:xfrm>
          <a:prstGeom prst="rect">
            <a:avLst/>
          </a:prstGeom>
          <a:noFill/>
        </p:spPr>
        <p:txBody>
          <a:bodyPr wrap="square" rtlCol="0">
            <a:spAutoFit/>
          </a:bodyPr>
          <a:lstStyle/>
          <a:p>
            <a:pPr algn="ctr"/>
            <a:r>
              <a:rPr lang="en-GB" sz="2800" b="1" dirty="0" smtClean="0">
                <a:solidFill>
                  <a:schemeClr val="bg1"/>
                </a:solidFill>
              </a:rPr>
              <a:t>Volcanic bomb</a:t>
            </a:r>
            <a:endParaRPr lang="en-GB" sz="2800" b="1" dirty="0">
              <a:solidFill>
                <a:schemeClr val="bg1"/>
              </a:solidFill>
            </a:endParaRPr>
          </a:p>
        </p:txBody>
      </p:sp>
      <p:sp>
        <p:nvSpPr>
          <p:cNvPr id="6" name="TextBox 5"/>
          <p:cNvSpPr txBox="1"/>
          <p:nvPr/>
        </p:nvSpPr>
        <p:spPr>
          <a:xfrm>
            <a:off x="842008" y="3410860"/>
            <a:ext cx="1929435" cy="707886"/>
          </a:xfrm>
          <a:prstGeom prst="rect">
            <a:avLst/>
          </a:prstGeom>
          <a:noFill/>
        </p:spPr>
        <p:txBody>
          <a:bodyPr wrap="square" rtlCol="0">
            <a:spAutoFit/>
          </a:bodyPr>
          <a:lstStyle/>
          <a:p>
            <a:r>
              <a:rPr lang="en-GB" sz="4000" b="1" dirty="0" smtClean="0">
                <a:solidFill>
                  <a:schemeClr val="bg1"/>
                </a:solidFill>
              </a:rPr>
              <a:t>Effusive</a:t>
            </a:r>
            <a:endParaRPr lang="en-GB" sz="4000" b="1" dirty="0">
              <a:solidFill>
                <a:schemeClr val="bg1"/>
              </a:solidFill>
            </a:endParaRPr>
          </a:p>
        </p:txBody>
      </p:sp>
      <p:sp>
        <p:nvSpPr>
          <p:cNvPr id="19" name="TextBox 18"/>
          <p:cNvSpPr txBox="1"/>
          <p:nvPr/>
        </p:nvSpPr>
        <p:spPr>
          <a:xfrm>
            <a:off x="683569" y="5734997"/>
            <a:ext cx="2158344" cy="707886"/>
          </a:xfrm>
          <a:prstGeom prst="rect">
            <a:avLst/>
          </a:prstGeom>
          <a:noFill/>
        </p:spPr>
        <p:txBody>
          <a:bodyPr wrap="square" rtlCol="0">
            <a:spAutoFit/>
          </a:bodyPr>
          <a:lstStyle/>
          <a:p>
            <a:r>
              <a:rPr lang="en-GB" sz="4000" b="1" dirty="0" smtClean="0">
                <a:solidFill>
                  <a:schemeClr val="bg1"/>
                </a:solidFill>
              </a:rPr>
              <a:t>Explosive</a:t>
            </a:r>
            <a:endParaRPr lang="en-GB" sz="4000" b="1" dirty="0">
              <a:solidFill>
                <a:schemeClr val="bg1"/>
              </a:solidFill>
            </a:endParaRPr>
          </a:p>
        </p:txBody>
      </p:sp>
      <p:pic>
        <p:nvPicPr>
          <p:cNvPr id="6148" name="Picture 4" descr="Bottle, Drink, Soda, Coke, Coca Cola"/>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9467" y="3739089"/>
            <a:ext cx="1370838" cy="27416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312848" y="5442610"/>
            <a:ext cx="2706562" cy="892552"/>
          </a:xfrm>
          <a:prstGeom prst="rect">
            <a:avLst/>
          </a:prstGeom>
          <a:noFill/>
        </p:spPr>
        <p:txBody>
          <a:bodyPr wrap="square" rtlCol="0">
            <a:spAutoFit/>
          </a:bodyPr>
          <a:lstStyle/>
          <a:p>
            <a:pPr algn="ctr"/>
            <a:r>
              <a:rPr lang="en-GB" sz="2000" b="1" dirty="0" smtClean="0">
                <a:solidFill>
                  <a:schemeClr val="bg1"/>
                </a:solidFill>
              </a:rPr>
              <a:t>Pyroclastic flow, Monserrat</a:t>
            </a:r>
          </a:p>
          <a:p>
            <a:pPr algn="ctr"/>
            <a:r>
              <a:rPr lang="en-GB" sz="1200" dirty="0" smtClean="0">
                <a:solidFill>
                  <a:schemeClr val="bg1"/>
                </a:solidFill>
              </a:rPr>
              <a:t>(British Geological Survey)</a:t>
            </a:r>
            <a:endParaRPr lang="en-GB" sz="1200" dirty="0">
              <a:solidFill>
                <a:schemeClr val="bg1"/>
              </a:solidFill>
            </a:endParaRPr>
          </a:p>
        </p:txBody>
      </p:sp>
      <p:pic>
        <p:nvPicPr>
          <p:cNvPr id="21" name="Picture 2">
            <a:hlinkClick r:id="rId12"/>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6562" t="8735" r="26442" b="14579"/>
          <a:stretch/>
        </p:blipFill>
        <p:spPr bwMode="auto">
          <a:xfrm>
            <a:off x="6395171" y="1872044"/>
            <a:ext cx="2583130" cy="1774340"/>
          </a:xfrm>
          <a:prstGeom prst="roundRect">
            <a:avLst>
              <a:gd name="adj" fmla="val 16692"/>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descr="Image result for youtube logo png">
            <a:hlinkClick r:id="rId12"/>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5656"/>
          <a:stretch/>
        </p:blipFill>
        <p:spPr bwMode="auto">
          <a:xfrm>
            <a:off x="7202017" y="2458758"/>
            <a:ext cx="969438" cy="62946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155887" y="1844463"/>
            <a:ext cx="3061697" cy="400110"/>
          </a:xfrm>
          <a:prstGeom prst="rect">
            <a:avLst/>
          </a:prstGeom>
          <a:noFill/>
        </p:spPr>
        <p:txBody>
          <a:bodyPr wrap="square" rtlCol="0">
            <a:spAutoFit/>
          </a:bodyPr>
          <a:lstStyle/>
          <a:p>
            <a:pPr algn="ctr"/>
            <a:r>
              <a:rPr lang="en-GB" sz="2000" b="1" dirty="0" smtClean="0">
                <a:solidFill>
                  <a:schemeClr val="bg1"/>
                </a:solidFill>
              </a:rPr>
              <a:t>Lava lake, </a:t>
            </a:r>
            <a:r>
              <a:rPr lang="en-GB" sz="2000" b="1" dirty="0" err="1" smtClean="0">
                <a:solidFill>
                  <a:schemeClr val="bg1"/>
                </a:solidFill>
              </a:rPr>
              <a:t>Nyiragongo</a:t>
            </a:r>
            <a:endParaRPr lang="en-GB" sz="2000" b="1" dirty="0">
              <a:solidFill>
                <a:schemeClr val="bg1"/>
              </a:solidFill>
            </a:endParaRPr>
          </a:p>
        </p:txBody>
      </p:sp>
      <p:pic>
        <p:nvPicPr>
          <p:cNvPr id="51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420" y="-99392"/>
            <a:ext cx="7310437"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39300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File:Aa 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4206619"/>
            <a:ext cx="3893600" cy="243350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8" name="Picture 10" descr="Lava del Volcan Pacaya 2009-11-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1470" y="1493178"/>
            <a:ext cx="3861182" cy="257311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79181" y="1412776"/>
            <a:ext cx="3473472" cy="707886"/>
          </a:xfrm>
          <a:prstGeom prst="rect">
            <a:avLst/>
          </a:prstGeom>
          <a:noFill/>
        </p:spPr>
        <p:txBody>
          <a:bodyPr wrap="square" rtlCol="0">
            <a:spAutoFit/>
          </a:bodyPr>
          <a:lstStyle/>
          <a:p>
            <a:r>
              <a:rPr lang="en-GB" sz="2800" b="1" dirty="0" smtClean="0">
                <a:cs typeface="Arial"/>
              </a:rPr>
              <a:t>´</a:t>
            </a:r>
            <a:r>
              <a:rPr lang="en-GB" sz="2800" b="1" dirty="0" smtClean="0"/>
              <a:t>A</a:t>
            </a:r>
            <a:r>
              <a:rPr lang="en-GB" sz="2800" b="1" dirty="0" smtClean="0">
                <a:cs typeface="Arial"/>
              </a:rPr>
              <a:t>´</a:t>
            </a:r>
            <a:r>
              <a:rPr lang="en-GB" sz="2800" b="1" dirty="0" smtClean="0"/>
              <a:t>a lava, Guatemala</a:t>
            </a:r>
          </a:p>
          <a:p>
            <a:r>
              <a:rPr lang="en-GB" sz="1200" dirty="0" smtClean="0"/>
              <a:t>Photo: </a:t>
            </a:r>
            <a:r>
              <a:rPr lang="en-GB" sz="1200" dirty="0" err="1" smtClean="0"/>
              <a:t>Librex</a:t>
            </a:r>
            <a:r>
              <a:rPr lang="en-GB" sz="1200" dirty="0" smtClean="0"/>
              <a:t>/CC-By-2.0</a:t>
            </a:r>
            <a:endParaRPr lang="en-GB" sz="1200" dirty="0"/>
          </a:p>
        </p:txBody>
      </p:sp>
      <p:sp>
        <p:nvSpPr>
          <p:cNvPr id="12" name="TextBox 11"/>
          <p:cNvSpPr txBox="1"/>
          <p:nvPr/>
        </p:nvSpPr>
        <p:spPr>
          <a:xfrm>
            <a:off x="6084168" y="4231107"/>
            <a:ext cx="2768484" cy="523220"/>
          </a:xfrm>
          <a:prstGeom prst="rect">
            <a:avLst/>
          </a:prstGeom>
          <a:noFill/>
        </p:spPr>
        <p:txBody>
          <a:bodyPr wrap="square" rtlCol="0">
            <a:spAutoFit/>
          </a:bodyPr>
          <a:lstStyle/>
          <a:p>
            <a:r>
              <a:rPr lang="en-GB" sz="2800" b="1" dirty="0" smtClean="0">
                <a:solidFill>
                  <a:schemeClr val="bg1"/>
                </a:solidFill>
                <a:cs typeface="Arial"/>
              </a:rPr>
              <a:t>´</a:t>
            </a:r>
            <a:r>
              <a:rPr lang="en-GB" sz="2800" b="1" dirty="0">
                <a:solidFill>
                  <a:schemeClr val="bg1"/>
                </a:solidFill>
              </a:rPr>
              <a:t>A</a:t>
            </a:r>
            <a:r>
              <a:rPr lang="en-GB" sz="2800" b="1" dirty="0">
                <a:solidFill>
                  <a:schemeClr val="bg1"/>
                </a:solidFill>
                <a:cs typeface="Arial"/>
              </a:rPr>
              <a:t>´</a:t>
            </a:r>
            <a:r>
              <a:rPr lang="en-GB" sz="2800" b="1" dirty="0">
                <a:solidFill>
                  <a:schemeClr val="bg1"/>
                </a:solidFill>
              </a:rPr>
              <a:t>a lava, Hawaii</a:t>
            </a:r>
          </a:p>
        </p:txBody>
      </p:sp>
      <p:pic>
        <p:nvPicPr>
          <p:cNvPr id="7180" name="Picture 12" descr="File:PahoehoeLava.jpg"/>
          <p:cNvPicPr>
            <a:picLocks noChangeAspect="1" noChangeArrowheads="1"/>
          </p:cNvPicPr>
          <p:nvPr/>
        </p:nvPicPr>
        <p:blipFill rotWithShape="1">
          <a:blip r:embed="rId5">
            <a:extLst>
              <a:ext uri="{28A0092B-C50C-407E-A947-70E740481C1C}">
                <a14:useLocalDpi xmlns:a14="http://schemas.microsoft.com/office/drawing/2010/main" val="0"/>
              </a:ext>
            </a:extLst>
          </a:blip>
          <a:srcRect t="23263" r="6535"/>
          <a:stretch/>
        </p:blipFill>
        <p:spPr bwMode="auto">
          <a:xfrm>
            <a:off x="2714885" y="2971485"/>
            <a:ext cx="2664296" cy="349985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872724" y="5531884"/>
            <a:ext cx="2216014" cy="954107"/>
          </a:xfrm>
          <a:prstGeom prst="rect">
            <a:avLst/>
          </a:prstGeom>
          <a:noFill/>
        </p:spPr>
        <p:txBody>
          <a:bodyPr wrap="square" rtlCol="0">
            <a:spAutoFit/>
          </a:bodyPr>
          <a:lstStyle/>
          <a:p>
            <a:r>
              <a:rPr lang="en-GB" sz="2800" b="1" dirty="0" err="1" smtClean="0">
                <a:solidFill>
                  <a:schemeClr val="bg1"/>
                </a:solidFill>
                <a:cs typeface="Arial"/>
              </a:rPr>
              <a:t>Pahoehoe</a:t>
            </a:r>
            <a:r>
              <a:rPr lang="en-GB" sz="2800" b="1" dirty="0" smtClean="0">
                <a:solidFill>
                  <a:schemeClr val="bg1"/>
                </a:solidFill>
                <a:cs typeface="Arial"/>
              </a:rPr>
              <a:t> </a:t>
            </a:r>
            <a:r>
              <a:rPr lang="en-GB" sz="2800" b="1" dirty="0" smtClean="0">
                <a:solidFill>
                  <a:schemeClr val="bg1"/>
                </a:solidFill>
              </a:rPr>
              <a:t>lava</a:t>
            </a:r>
            <a:r>
              <a:rPr lang="en-GB" sz="2800" b="1" dirty="0">
                <a:solidFill>
                  <a:schemeClr val="bg1"/>
                </a:solidFill>
              </a:rPr>
              <a:t>, Hawaii</a:t>
            </a:r>
          </a:p>
        </p:txBody>
      </p:sp>
      <p:pic>
        <p:nvPicPr>
          <p:cNvPr id="7182" name="Picture 14" descr="https://upload.wikimedia.org/wikipedia/commons/8/89/Ropy_pahoehoe.jpg"/>
          <p:cNvPicPr>
            <a:picLocks noChangeAspect="1" noChangeArrowheads="1"/>
          </p:cNvPicPr>
          <p:nvPr/>
        </p:nvPicPr>
        <p:blipFill rotWithShape="1">
          <a:blip r:embed="rId6">
            <a:extLst>
              <a:ext uri="{28A0092B-C50C-407E-A947-70E740481C1C}">
                <a14:useLocalDpi xmlns:a14="http://schemas.microsoft.com/office/drawing/2010/main" val="0"/>
              </a:ext>
            </a:extLst>
          </a:blip>
          <a:srcRect b="17351"/>
          <a:stretch/>
        </p:blipFill>
        <p:spPr bwMode="auto">
          <a:xfrm>
            <a:off x="157216" y="2103522"/>
            <a:ext cx="2704390" cy="357624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57216" y="4754327"/>
            <a:ext cx="2561702" cy="954107"/>
          </a:xfrm>
          <a:prstGeom prst="rect">
            <a:avLst/>
          </a:prstGeom>
          <a:noFill/>
        </p:spPr>
        <p:txBody>
          <a:bodyPr wrap="square" rtlCol="0">
            <a:spAutoFit/>
          </a:bodyPr>
          <a:lstStyle/>
          <a:p>
            <a:r>
              <a:rPr lang="en-GB" sz="2800" b="1" dirty="0" err="1" smtClean="0">
                <a:solidFill>
                  <a:schemeClr val="bg1"/>
                </a:solidFill>
                <a:cs typeface="Arial"/>
              </a:rPr>
              <a:t>Pahoehoe</a:t>
            </a:r>
            <a:r>
              <a:rPr lang="en-GB" sz="2800" b="1" dirty="0" smtClean="0">
                <a:solidFill>
                  <a:schemeClr val="bg1"/>
                </a:solidFill>
                <a:cs typeface="Arial"/>
              </a:rPr>
              <a:t> </a:t>
            </a:r>
            <a:r>
              <a:rPr lang="en-GB" sz="2800" b="1" dirty="0" smtClean="0">
                <a:solidFill>
                  <a:schemeClr val="bg1"/>
                </a:solidFill>
              </a:rPr>
              <a:t>lava</a:t>
            </a:r>
            <a:r>
              <a:rPr lang="en-GB" sz="2800" b="1" dirty="0">
                <a:solidFill>
                  <a:schemeClr val="bg1"/>
                </a:solidFill>
              </a:rPr>
              <a:t>, </a:t>
            </a:r>
            <a:r>
              <a:rPr lang="en-GB" sz="2800" b="1" dirty="0" smtClean="0">
                <a:solidFill>
                  <a:schemeClr val="bg1"/>
                </a:solidFill>
              </a:rPr>
              <a:t>Hawaii</a:t>
            </a:r>
            <a:endParaRPr lang="en-GB" sz="2800" b="1" dirty="0">
              <a:solidFill>
                <a:schemeClr val="bg1"/>
              </a:solidFill>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544" y="-66675"/>
            <a:ext cx="709612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0916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256" y="1412776"/>
            <a:ext cx="5273675" cy="520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88640"/>
            <a:ext cx="745013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68114" y="3654316"/>
            <a:ext cx="888994" cy="830997"/>
          </a:xfrm>
          <a:prstGeom prst="rect">
            <a:avLst/>
          </a:prstGeom>
          <a:noFill/>
        </p:spPr>
        <p:txBody>
          <a:bodyPr wrap="square" rtlCol="0">
            <a:spAutoFit/>
          </a:bodyPr>
          <a:lstStyle/>
          <a:p>
            <a:pPr algn="ctr"/>
            <a:r>
              <a:rPr lang="en-GB" sz="2400" b="1" dirty="0" smtClean="0"/>
              <a:t>Inner core</a:t>
            </a:r>
            <a:endParaRPr lang="en-GB" sz="2400" b="1" dirty="0"/>
          </a:p>
        </p:txBody>
      </p:sp>
      <p:sp>
        <p:nvSpPr>
          <p:cNvPr id="5" name="TextBox 4"/>
          <p:cNvSpPr txBox="1"/>
          <p:nvPr/>
        </p:nvSpPr>
        <p:spPr>
          <a:xfrm>
            <a:off x="4422694" y="2738537"/>
            <a:ext cx="1268828" cy="830997"/>
          </a:xfrm>
          <a:prstGeom prst="rect">
            <a:avLst/>
          </a:prstGeom>
          <a:noFill/>
        </p:spPr>
        <p:txBody>
          <a:bodyPr wrap="square" rtlCol="0">
            <a:spAutoFit/>
          </a:bodyPr>
          <a:lstStyle/>
          <a:p>
            <a:r>
              <a:rPr lang="en-GB" sz="2400" b="1" dirty="0" smtClean="0"/>
              <a:t>Outer core</a:t>
            </a:r>
            <a:endParaRPr lang="en-GB" sz="2400" b="1" dirty="0"/>
          </a:p>
        </p:txBody>
      </p:sp>
      <p:sp>
        <p:nvSpPr>
          <p:cNvPr id="6" name="TextBox 5"/>
          <p:cNvSpPr txBox="1"/>
          <p:nvPr/>
        </p:nvSpPr>
        <p:spPr>
          <a:xfrm>
            <a:off x="5083401" y="2276872"/>
            <a:ext cx="1268828" cy="461665"/>
          </a:xfrm>
          <a:prstGeom prst="rect">
            <a:avLst/>
          </a:prstGeom>
          <a:noFill/>
        </p:spPr>
        <p:txBody>
          <a:bodyPr wrap="square" rtlCol="0">
            <a:spAutoFit/>
          </a:bodyPr>
          <a:lstStyle/>
          <a:p>
            <a:r>
              <a:rPr lang="en-GB" sz="2400" b="1" dirty="0" smtClean="0"/>
              <a:t>Mantle</a:t>
            </a:r>
            <a:endParaRPr lang="en-GB" sz="2400" b="1" dirty="0"/>
          </a:p>
        </p:txBody>
      </p:sp>
      <p:sp>
        <p:nvSpPr>
          <p:cNvPr id="7" name="TextBox 6"/>
          <p:cNvSpPr txBox="1"/>
          <p:nvPr/>
        </p:nvSpPr>
        <p:spPr>
          <a:xfrm>
            <a:off x="6451410" y="1915319"/>
            <a:ext cx="1268828" cy="461665"/>
          </a:xfrm>
          <a:prstGeom prst="rect">
            <a:avLst/>
          </a:prstGeom>
          <a:noFill/>
        </p:spPr>
        <p:txBody>
          <a:bodyPr wrap="square" rtlCol="0">
            <a:spAutoFit/>
          </a:bodyPr>
          <a:lstStyle/>
          <a:p>
            <a:r>
              <a:rPr lang="en-GB" sz="2400" b="1" dirty="0" smtClean="0"/>
              <a:t>Crust</a:t>
            </a:r>
            <a:endParaRPr lang="en-GB" sz="2400" b="1" dirty="0"/>
          </a:p>
        </p:txBody>
      </p:sp>
    </p:spTree>
    <p:extLst>
      <p:ext uri="{BB962C8B-B14F-4D97-AF65-F5344CB8AC3E}">
        <p14:creationId xmlns:p14="http://schemas.microsoft.com/office/powerpoint/2010/main" val="60401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08679"/>
            <a:ext cx="9221709" cy="459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le 14"/>
          <p:cNvSpPr/>
          <p:nvPr/>
        </p:nvSpPr>
        <p:spPr>
          <a:xfrm>
            <a:off x="179512" y="6413494"/>
            <a:ext cx="1276942" cy="34422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Pacific plate</a:t>
            </a:r>
            <a:endParaRPr lang="en-GB" sz="1400" b="1" dirty="0"/>
          </a:p>
        </p:txBody>
      </p:sp>
      <p:sp>
        <p:nvSpPr>
          <p:cNvPr id="16" name="Rounded Rectangle 15"/>
          <p:cNvSpPr/>
          <p:nvPr/>
        </p:nvSpPr>
        <p:spPr>
          <a:xfrm>
            <a:off x="179512" y="5736501"/>
            <a:ext cx="1008112" cy="535402"/>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Eurasian plate</a:t>
            </a:r>
            <a:endParaRPr lang="en-GB" sz="1400" b="1" dirty="0"/>
          </a:p>
        </p:txBody>
      </p:sp>
      <p:sp>
        <p:nvSpPr>
          <p:cNvPr id="17" name="Rounded Rectangle 16"/>
          <p:cNvSpPr/>
          <p:nvPr/>
        </p:nvSpPr>
        <p:spPr>
          <a:xfrm>
            <a:off x="1619968" y="6271903"/>
            <a:ext cx="1545771" cy="506117"/>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North American  plate</a:t>
            </a:r>
            <a:endParaRPr lang="en-GB" sz="1400" b="1" dirty="0"/>
          </a:p>
        </p:txBody>
      </p:sp>
      <p:sp>
        <p:nvSpPr>
          <p:cNvPr id="18" name="Rounded Rectangle 17"/>
          <p:cNvSpPr/>
          <p:nvPr/>
        </p:nvSpPr>
        <p:spPr>
          <a:xfrm>
            <a:off x="3339237" y="6271903"/>
            <a:ext cx="1525760" cy="498953"/>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South American plate</a:t>
            </a:r>
            <a:endParaRPr lang="en-GB" sz="1400" b="1" dirty="0"/>
          </a:p>
        </p:txBody>
      </p:sp>
      <p:sp>
        <p:nvSpPr>
          <p:cNvPr id="19" name="Rounded Rectangle 18"/>
          <p:cNvSpPr/>
          <p:nvPr/>
        </p:nvSpPr>
        <p:spPr>
          <a:xfrm>
            <a:off x="5130928" y="6438697"/>
            <a:ext cx="1276942" cy="31061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African plate</a:t>
            </a:r>
            <a:endParaRPr lang="en-GB" sz="1400" b="1" dirty="0"/>
          </a:p>
        </p:txBody>
      </p:sp>
      <p:sp>
        <p:nvSpPr>
          <p:cNvPr id="20" name="Rounded Rectangle 19"/>
          <p:cNvSpPr/>
          <p:nvPr/>
        </p:nvSpPr>
        <p:spPr>
          <a:xfrm>
            <a:off x="5130928" y="6016498"/>
            <a:ext cx="1276942" cy="25540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Indian plate</a:t>
            </a:r>
            <a:endParaRPr lang="en-GB" sz="1400" b="1" dirty="0"/>
          </a:p>
        </p:txBody>
      </p:sp>
      <p:sp>
        <p:nvSpPr>
          <p:cNvPr id="21" name="Rounded Rectangle 20"/>
          <p:cNvSpPr/>
          <p:nvPr/>
        </p:nvSpPr>
        <p:spPr>
          <a:xfrm>
            <a:off x="6561544" y="6197637"/>
            <a:ext cx="1144337" cy="55167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Australian plate</a:t>
            </a:r>
            <a:endParaRPr lang="en-GB" sz="1400" b="1" dirty="0"/>
          </a:p>
        </p:txBody>
      </p:sp>
      <p:sp>
        <p:nvSpPr>
          <p:cNvPr id="22" name="Rounded Rectangle 21"/>
          <p:cNvSpPr/>
          <p:nvPr/>
        </p:nvSpPr>
        <p:spPr>
          <a:xfrm>
            <a:off x="7884369" y="6201627"/>
            <a:ext cx="1108449" cy="55167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Arabian plate</a:t>
            </a:r>
            <a:endParaRPr lang="en-GB" sz="1400" b="1" dirty="0"/>
          </a:p>
        </p:txBody>
      </p:sp>
      <p:sp>
        <p:nvSpPr>
          <p:cNvPr id="23" name="Rounded Rectangle 22"/>
          <p:cNvSpPr/>
          <p:nvPr/>
        </p:nvSpPr>
        <p:spPr>
          <a:xfrm>
            <a:off x="6754819" y="5864769"/>
            <a:ext cx="1664362"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Antarctic plate</a:t>
            </a:r>
            <a:endParaRPr lang="en-GB" sz="1400" b="1" dirty="0"/>
          </a:p>
        </p:txBody>
      </p:sp>
      <p:sp>
        <p:nvSpPr>
          <p:cNvPr id="24" name="Rounded Rectangle 23"/>
          <p:cNvSpPr/>
          <p:nvPr/>
        </p:nvSpPr>
        <p:spPr>
          <a:xfrm>
            <a:off x="1403649" y="5817368"/>
            <a:ext cx="1545771"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Caribbean plate </a:t>
            </a:r>
            <a:endParaRPr lang="en-GB" sz="1400" b="1" dirty="0"/>
          </a:p>
        </p:txBody>
      </p:sp>
      <p:sp>
        <p:nvSpPr>
          <p:cNvPr id="25" name="Rounded Rectangle 24"/>
          <p:cNvSpPr/>
          <p:nvPr/>
        </p:nvSpPr>
        <p:spPr>
          <a:xfrm>
            <a:off x="3255236" y="5817368"/>
            <a:ext cx="1244757"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Nazca plate</a:t>
            </a:r>
            <a:endParaRPr lang="en-GB" sz="1400" b="1"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9" y="260648"/>
            <a:ext cx="71993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719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58609250C1E24996F195C4186122C2" ma:contentTypeVersion="16" ma:contentTypeDescription="Create a new document." ma:contentTypeScope="" ma:versionID="0f1aacd4892b58a2658d601f4b9e146c">
  <xsd:schema xmlns:xsd="http://www.w3.org/2001/XMLSchema" xmlns:xs="http://www.w3.org/2001/XMLSchema" xmlns:p="http://schemas.microsoft.com/office/2006/metadata/properties" xmlns:ns2="ac48a9d4-0ea2-44dd-b518-2a559b061106" xmlns:ns3="f13ac008-ce98-40d5-aca0-9d6a373c060d" targetNamespace="http://schemas.microsoft.com/office/2006/metadata/properties" ma:root="true" ma:fieldsID="2dd5a50213705fd001843407a219c56c" ns2:_="" ns3:_="">
    <xsd:import namespace="ac48a9d4-0ea2-44dd-b518-2a559b061106"/>
    <xsd:import namespace="f13ac008-ce98-40d5-aca0-9d6a373c060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48a9d4-0ea2-44dd-b518-2a559b0611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13ac008-ce98-40d5-aca0-9d6a373c060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9668f05-bf73-40b3-a322-83dab5e5c83f}" ma:internalName="TaxCatchAll" ma:showField="CatchAllData" ma:web="f13ac008-ce98-40d5-aca0-9d6a373c06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c48a9d4-0ea2-44dd-b518-2a559b061106">
      <Terms xmlns="http://schemas.microsoft.com/office/infopath/2007/PartnerControls"/>
    </lcf76f155ced4ddcb4097134ff3c332f>
    <TaxCatchAll xmlns="f13ac008-ce98-40d5-aca0-9d6a373c060d" xsi:nil="true"/>
    <MediaLengthInSeconds xmlns="ac48a9d4-0ea2-44dd-b518-2a559b061106" xsi:nil="true"/>
    <SharedWithUsers xmlns="f13ac008-ce98-40d5-aca0-9d6a373c060d">
      <UserInfo>
        <DisplayName/>
        <AccountId xsi:nil="true"/>
        <AccountType/>
      </UserInfo>
    </SharedWithUsers>
  </documentManagement>
</p:properties>
</file>

<file path=customXml/itemProps1.xml><?xml version="1.0" encoding="utf-8"?>
<ds:datastoreItem xmlns:ds="http://schemas.openxmlformats.org/officeDocument/2006/customXml" ds:itemID="{689E254C-63AC-419D-8D47-3F7FCA9D4377}"/>
</file>

<file path=customXml/itemProps2.xml><?xml version="1.0" encoding="utf-8"?>
<ds:datastoreItem xmlns:ds="http://schemas.openxmlformats.org/officeDocument/2006/customXml" ds:itemID="{79C275BC-82DC-4287-80D6-029FA447C6BC}"/>
</file>

<file path=customXml/itemProps3.xml><?xml version="1.0" encoding="utf-8"?>
<ds:datastoreItem xmlns:ds="http://schemas.openxmlformats.org/officeDocument/2006/customXml" ds:itemID="{4F444BFD-B5CE-4BE1-A59E-56C90F44DBE5}"/>
</file>

<file path=docProps/app.xml><?xml version="1.0" encoding="utf-8"?>
<Properties xmlns="http://schemas.openxmlformats.org/officeDocument/2006/extended-properties" xmlns:vt="http://schemas.openxmlformats.org/officeDocument/2006/docPropsVTypes">
  <TotalTime>2947</TotalTime>
  <Words>4188</Words>
  <Application>Microsoft Office PowerPoint</Application>
  <PresentationFormat>On-screen Show (4:3)</PresentationFormat>
  <Paragraphs>377</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Amy Ball</cp:lastModifiedBy>
  <cp:revision>154</cp:revision>
  <dcterms:created xsi:type="dcterms:W3CDTF">2017-12-08T14:11:11Z</dcterms:created>
  <dcterms:modified xsi:type="dcterms:W3CDTF">2018-06-01T13:52:40Z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2247200.00000000</vt:lpwstr>
  </property>
  <property fmtid="{D5CDD505-2E9C-101B-9397-08002B2CF9AE}" pid="3" name="ContentTypeId">
    <vt:lpwstr>0x0101000F58609250C1E24996F195C4186122C2</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