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75" r:id="rId5"/>
    <p:sldId id="277" r:id="rId6"/>
    <p:sldId id="298" r:id="rId7"/>
    <p:sldId id="304" r:id="rId8"/>
    <p:sldId id="299" r:id="rId9"/>
    <p:sldId id="300" r:id="rId10"/>
    <p:sldId id="301" r:id="rId11"/>
    <p:sldId id="302" r:id="rId12"/>
    <p:sldId id="303" r:id="rId13"/>
    <p:sldId id="305" r:id="rId14"/>
    <p:sldId id="286" r:id="rId15"/>
    <p:sldId id="306" r:id="rId16"/>
    <p:sldId id="307" r:id="rId17"/>
    <p:sldId id="308" r:id="rId18"/>
    <p:sldId id="309" r:id="rId19"/>
    <p:sldId id="310" r:id="rId20"/>
    <p:sldId id="291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en Trafford" initials="ET" lastIdx="18" clrIdx="0">
    <p:extLst>
      <p:ext uri="{19B8F6BF-5375-455C-9EA6-DF929625EA0E}">
        <p15:presenceInfo xmlns:p15="http://schemas.microsoft.com/office/powerpoint/2012/main" userId="Ewen Traffo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4D9"/>
    <a:srgbClr val="B8B8D1"/>
    <a:srgbClr val="263B83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62" d="100"/>
          <a:sy n="62" d="100"/>
        </p:scale>
        <p:origin x="66" y="1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3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Functional </a:t>
            </a:r>
            <a:r>
              <a:rPr lang="en-US" altLang="en-US" dirty="0" smtClean="0"/>
              <a:t>properties overview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smtClean="0"/>
              <a:t>characteristics of carbohydrates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249044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/>
              <a:t>Flavouring:</a:t>
            </a: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Sugar, e.g. sucrose, may be used to flavour many products such as drinks, cakes, tomato sauce and </a:t>
            </a:r>
            <a:r>
              <a:rPr lang="en-GB" altLang="en-US" sz="2000" dirty="0" smtClean="0"/>
              <a:t>confectionery</a:t>
            </a:r>
            <a:r>
              <a:rPr lang="en-GB" altLang="en-US" sz="2000" dirty="0"/>
              <a:t>. </a:t>
            </a:r>
            <a:r>
              <a:rPr lang="en-GB" altLang="en-US" sz="2000" dirty="0" smtClean="0"/>
              <a:t>It </a:t>
            </a:r>
            <a:r>
              <a:rPr lang="en-GB" altLang="en-US" sz="2000" dirty="0"/>
              <a:t>supplies sweetness and </a:t>
            </a:r>
            <a:r>
              <a:rPr lang="en-GB" altLang="en-US" sz="2000" dirty="0" smtClean="0"/>
              <a:t>mouthfeel</a:t>
            </a:r>
            <a:r>
              <a:rPr lang="en-GB" altLang="en-US" sz="2000" dirty="0"/>
              <a:t>.</a:t>
            </a:r>
            <a:endParaRPr lang="en-US" altLang="en-US" sz="2000" dirty="0"/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/>
              <a:t>Preservation:</a:t>
            </a: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 smtClean="0"/>
              <a:t>High concentrations of sugar prevents </a:t>
            </a:r>
            <a:r>
              <a:rPr lang="en-GB" altLang="en-US" sz="2000" dirty="0"/>
              <a:t>the growth of </a:t>
            </a:r>
            <a:r>
              <a:rPr lang="en-GB" altLang="en-US" sz="2000" dirty="0" smtClean="0"/>
              <a:t>microorganisms.  </a:t>
            </a:r>
            <a:endParaRPr lang="en-GB" altLang="en-US" sz="2000" dirty="0"/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It is used extensively in the production of jam, marmalade and some canned fruit. </a:t>
            </a:r>
            <a:r>
              <a:rPr lang="en-GB" altLang="en-US" sz="2000" dirty="0" smtClean="0"/>
              <a:t>Sugar </a:t>
            </a:r>
            <a:r>
              <a:rPr lang="en-GB" altLang="en-US" sz="2000" dirty="0"/>
              <a:t>is an important ingredient in determining the shelf-life of a product.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 smtClean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/>
              <a:t>Gelling:</a:t>
            </a: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Some fruits, such as apples and blackcurrants, are rich sources of pectin.  Pectin is used as a g</a:t>
            </a:r>
            <a:r>
              <a:rPr lang="en-GB" altLang="en-US" sz="2000" dirty="0" smtClean="0"/>
              <a:t>elling </a:t>
            </a:r>
            <a:r>
              <a:rPr lang="en-GB" altLang="en-US" sz="2000" dirty="0"/>
              <a:t>agent in the production of jam.</a:t>
            </a: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6" descr="jam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/>
          <a:stretch/>
        </p:blipFill>
        <p:spPr bwMode="auto">
          <a:xfrm>
            <a:off x="10025299" y="3591098"/>
            <a:ext cx="1867224" cy="28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presentation.BNF.000\AppData\Local\Microsoft\Windows\Temporary Internet Files\Content.IE5\V8KYVRW3\Blueberry_muffin,_wrapped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28" b="93191" l="4752" r="96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024" y="1799944"/>
            <a:ext cx="2006499" cy="171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300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Proteins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841374" cy="3600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000" dirty="0" smtClean="0"/>
              <a:t>Proteins perform </a:t>
            </a:r>
            <a:r>
              <a:rPr lang="en-GB" altLang="en-US" sz="2000" dirty="0"/>
              <a:t>different functions in food products. </a:t>
            </a:r>
          </a:p>
          <a:p>
            <a:pPr marL="609600" indent="-609600">
              <a:defRPr/>
            </a:pPr>
            <a:endParaRPr lang="en-GB" altLang="en-US" sz="2000" dirty="0"/>
          </a:p>
          <a:p>
            <a:pPr marL="0" indent="0">
              <a:buNone/>
              <a:defRPr/>
            </a:pPr>
            <a:r>
              <a:rPr lang="en-GB" altLang="en-US" sz="2000" dirty="0"/>
              <a:t>They: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aerate foods, e.g. whisking egg whites;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thicken sauces, e.g. egg custard;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bind ingredients together, e.g. </a:t>
            </a:r>
            <a:r>
              <a:rPr lang="en-GB" altLang="en-US" sz="2000" dirty="0" smtClean="0"/>
              <a:t>fishcakes</a:t>
            </a:r>
            <a:r>
              <a:rPr lang="en-GB" altLang="en-US" sz="2000" dirty="0"/>
              <a:t>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form structures, e.g. gluten development in bread;</a:t>
            </a:r>
          </a:p>
          <a:p>
            <a:pPr marL="265113" indent="-265113"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gel, e.g. lime jelly.	</a:t>
            </a: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4316814"/>
            <a:ext cx="2457450" cy="184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1923798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Denaturation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9424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Denaturation is the change in structure of protein molecules.  The process results in the unfolding of </a:t>
            </a:r>
            <a:r>
              <a:rPr lang="en-GB" sz="2000" dirty="0" smtClean="0"/>
              <a:t>the protein’s structure.  </a:t>
            </a:r>
            <a:r>
              <a:rPr lang="en-GB" sz="2000" dirty="0"/>
              <a:t>Factors which contribute to denaturation are heat, salts, pH and mechanical action.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Denaturation </a:t>
            </a:r>
            <a:r>
              <a:rPr lang="en-GB" sz="2000" dirty="0"/>
              <a:t>is a partially reversible change. </a:t>
            </a:r>
            <a:r>
              <a:rPr lang="en-GB" sz="2000" dirty="0" smtClean="0"/>
              <a:t>For </a:t>
            </a:r>
            <a:r>
              <a:rPr lang="en-GB" sz="2000" dirty="0"/>
              <a:t>example, when an egg white is whisked it incorporates air to form a foam.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If </a:t>
            </a:r>
            <a:r>
              <a:rPr lang="en-GB" sz="2000" dirty="0"/>
              <a:t>the foam is left to stand, it will collapse back to form liquid egg white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However, as the change is only partially reversed, trying to make a new foam from the previously collapsed one will not work well.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63" y="2876549"/>
            <a:ext cx="3365545" cy="2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4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780327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Coagulation </a:t>
            </a:r>
            <a:r>
              <a:rPr lang="en-GB" sz="2000" dirty="0"/>
              <a:t>follows denaturation. </a:t>
            </a:r>
            <a:r>
              <a:rPr lang="en-GB" sz="2000" dirty="0" smtClean="0"/>
              <a:t>For </a:t>
            </a:r>
            <a:r>
              <a:rPr lang="en-GB" sz="2000" dirty="0"/>
              <a:t>example, when egg white is cooked it changes colour and </a:t>
            </a:r>
            <a:r>
              <a:rPr lang="en-GB" sz="2000"/>
              <a:t>becomes </a:t>
            </a:r>
            <a:r>
              <a:rPr lang="en-GB" sz="2000" smtClean="0"/>
              <a:t>firmer (sets).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The </a:t>
            </a:r>
            <a:r>
              <a:rPr lang="en-GB" sz="2000" dirty="0"/>
              <a:t>heat causes egg proteins to unfold from their coiled state and form a </a:t>
            </a:r>
            <a:r>
              <a:rPr lang="en-GB" sz="2000" dirty="0" smtClean="0"/>
              <a:t>solid, </a:t>
            </a:r>
            <a:r>
              <a:rPr lang="en-GB" sz="2000" dirty="0"/>
              <a:t>stable network.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change is irreversible.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Coagulation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2101632"/>
            <a:ext cx="3135408" cy="38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Coagulation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Another form of coagulation occurs in the production of cheese. </a:t>
            </a:r>
            <a:r>
              <a:rPr lang="en-GB" sz="2000" dirty="0" smtClean="0"/>
              <a:t>Rennet (which contains the enzyme rennin) </a:t>
            </a:r>
            <a:r>
              <a:rPr lang="en-GB" sz="2000" dirty="0"/>
              <a:t>is added to </a:t>
            </a:r>
            <a:r>
              <a:rPr lang="en-GB" sz="2000" dirty="0" smtClean="0"/>
              <a:t>milk, </a:t>
            </a:r>
            <a:r>
              <a:rPr lang="en-GB" sz="2000" dirty="0"/>
              <a:t>causing the protein casein to clot, producing curds (solid) and whey (liquid).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Rennet is traditionally sourced from the stomachs of calves, but vegetarian options are now also available.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Other </a:t>
            </a:r>
            <a:r>
              <a:rPr lang="en-GB" sz="2000" dirty="0"/>
              <a:t>applications of </a:t>
            </a:r>
            <a:r>
              <a:rPr lang="en-GB" sz="2000" dirty="0" smtClean="0"/>
              <a:t>coagulation </a:t>
            </a:r>
            <a:r>
              <a:rPr lang="en-GB" sz="2000" dirty="0"/>
              <a:t>are: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heese and yogurt </a:t>
            </a:r>
            <a:r>
              <a:rPr lang="en-GB" sz="2000" dirty="0"/>
              <a:t>production;</a:t>
            </a:r>
          </a:p>
          <a:p>
            <a:r>
              <a:rPr lang="en-GB" sz="2000" dirty="0" smtClean="0"/>
              <a:t>thickening </a:t>
            </a:r>
            <a:r>
              <a:rPr lang="en-GB" sz="2000" dirty="0"/>
              <a:t>of sauces with beaten egg;</a:t>
            </a:r>
          </a:p>
          <a:p>
            <a:r>
              <a:rPr lang="en-GB" sz="2000" dirty="0" smtClean="0"/>
              <a:t>binding </a:t>
            </a:r>
            <a:r>
              <a:rPr lang="en-GB" sz="2000" dirty="0"/>
              <a:t>ingredients together, e.g. </a:t>
            </a:r>
            <a:r>
              <a:rPr lang="en-GB" sz="2000" dirty="0" smtClean="0"/>
              <a:t>fishcakes;</a:t>
            </a:r>
            <a:endParaRPr lang="en-GB" sz="2000" dirty="0"/>
          </a:p>
          <a:p>
            <a:r>
              <a:rPr lang="en-GB" sz="2000" dirty="0"/>
              <a:t>reformed meats;</a:t>
            </a:r>
          </a:p>
          <a:p>
            <a:r>
              <a:rPr lang="en-GB" sz="2000" dirty="0" smtClean="0"/>
              <a:t>providing </a:t>
            </a:r>
            <a:r>
              <a:rPr lang="en-GB" sz="2000" dirty="0"/>
              <a:t>a coating for products, e.g. scotch eggs.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20" y="4164778"/>
            <a:ext cx="3880105" cy="21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2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Gluten </a:t>
            </a:r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698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Two proteins, gliadin and </a:t>
            </a:r>
            <a:r>
              <a:rPr lang="en-GB" sz="2000" dirty="0" err="1"/>
              <a:t>glutenin</a:t>
            </a:r>
            <a:r>
              <a:rPr lang="en-GB" sz="2000" dirty="0"/>
              <a:t>, found in wheat flour, form gluten when mixed with water.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Gluten </a:t>
            </a:r>
            <a:r>
              <a:rPr lang="en-GB" sz="2000" dirty="0"/>
              <a:t>is strong, elastic and forms a 3D network in dough. </a:t>
            </a:r>
            <a:r>
              <a:rPr lang="en-GB" sz="2000" dirty="0" smtClean="0"/>
              <a:t>In </a:t>
            </a:r>
            <a:r>
              <a:rPr lang="en-GB" sz="2000" dirty="0"/>
              <a:t>the production of bread, kneading helps untangle the gluten strands and align them.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Gluten </a:t>
            </a:r>
            <a:r>
              <a:rPr lang="en-GB" sz="2000" dirty="0"/>
              <a:t>helps give structure to the bread and keeps in the gases that expand during cooking. </a:t>
            </a:r>
            <a:r>
              <a:rPr lang="en-GB" sz="2000" dirty="0" smtClean="0"/>
              <a:t>The </a:t>
            </a:r>
            <a:r>
              <a:rPr lang="en-GB" sz="2000" dirty="0"/>
              <a:t>amount and type of protein present depends on the flour type and quality. </a:t>
            </a:r>
            <a:r>
              <a:rPr lang="en-GB" sz="2000" dirty="0" smtClean="0"/>
              <a:t>Strong </a:t>
            </a:r>
            <a:r>
              <a:rPr lang="en-GB" sz="2000" dirty="0"/>
              <a:t>flour contains a maximum of 17% protein, plain flour 10</a:t>
            </a:r>
            <a:r>
              <a:rPr lang="en-GB" sz="2000" dirty="0" smtClean="0"/>
              <a:t>%.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Some other flours also contain gluten, including rye and barley flours.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33" y="2283798"/>
            <a:ext cx="4021267" cy="36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34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0320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Gelatine is a protein which is extracted from collagen, present in </a:t>
            </a:r>
            <a:r>
              <a:rPr lang="en-GB" sz="2000" dirty="0" smtClean="0"/>
              <a:t>animal connective tissue.</a:t>
            </a:r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When it is mixed with warm </a:t>
            </a:r>
            <a:r>
              <a:rPr lang="en-GB" sz="2000" dirty="0" smtClean="0"/>
              <a:t>water, </a:t>
            </a:r>
            <a:r>
              <a:rPr lang="en-GB" sz="2000" dirty="0"/>
              <a:t>the gelatine protein molecules start to unwind.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On cooling, </a:t>
            </a:r>
            <a:r>
              <a:rPr lang="en-GB" sz="2000" dirty="0"/>
              <a:t>a </a:t>
            </a:r>
            <a:r>
              <a:rPr lang="en-GB" sz="2000" dirty="0" smtClean="0"/>
              <a:t>stable, solid network </a:t>
            </a:r>
            <a:r>
              <a:rPr lang="en-GB" sz="2000" dirty="0"/>
              <a:t>is </a:t>
            </a:r>
            <a:r>
              <a:rPr lang="en-GB" sz="2000" dirty="0" smtClean="0"/>
              <a:t>formed, </a:t>
            </a:r>
            <a:r>
              <a:rPr lang="en-GB" sz="2000" dirty="0"/>
              <a:t>trapping the liquid.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Gelation is reversible. 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15" y="2169498"/>
            <a:ext cx="3547110" cy="35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1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Fats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altLang="en-US" sz="2000" dirty="0" smtClean="0"/>
              <a:t>Fats </a:t>
            </a:r>
            <a:r>
              <a:rPr lang="en-GB" altLang="en-US" sz="2000" dirty="0"/>
              <a:t>performs </a:t>
            </a:r>
            <a:r>
              <a:rPr lang="en-GB" altLang="en-US" sz="2000" dirty="0" smtClean="0"/>
              <a:t>different functions </a:t>
            </a:r>
            <a:r>
              <a:rPr lang="en-GB" altLang="en-US" sz="2000" dirty="0"/>
              <a:t>in food products. </a:t>
            </a:r>
          </a:p>
          <a:p>
            <a:pPr marL="609600" indent="-609600">
              <a:defRPr/>
            </a:pPr>
            <a:endParaRPr lang="en-GB" altLang="en-US" sz="2000" dirty="0"/>
          </a:p>
          <a:p>
            <a:pPr marL="0" indent="0">
              <a:buNone/>
              <a:defRPr/>
            </a:pPr>
            <a:r>
              <a:rPr lang="en-GB" altLang="en-US" sz="2000" dirty="0"/>
              <a:t>They help to: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‘shortness’ or ‘flakiness’ to foods, e.g. shortbread, pastry;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provide a range of textures and cooking mediums;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glaze foods, e.g. butter on carrots;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aerate mixtures, e.g. a creamed cake mix;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a range of flavours.</a:t>
            </a:r>
          </a:p>
          <a:p>
            <a:endParaRPr lang="en-GB" sz="2000" dirty="0"/>
          </a:p>
        </p:txBody>
      </p:sp>
      <p:pic>
        <p:nvPicPr>
          <p:cNvPr id="5122" name="Picture 2" descr="C:\Users\presentation.BNF.000\AppData\Local\Microsoft\Windows\Temporary Internet Files\Content.IE5\TTSTJG3R\Rough_puff_DSC_108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6659" b="15821"/>
          <a:stretch/>
        </p:blipFill>
        <p:spPr bwMode="auto">
          <a:xfrm>
            <a:off x="9191722" y="2470246"/>
            <a:ext cx="2415208" cy="171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resentation.BNF.000\AppData\Local\Microsoft\Windows\Temporary Internet Files\Content.IE5\V8KYVRW3\Honey_Balsamic_Carrots_fron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22" y="4404309"/>
            <a:ext cx="2355710" cy="17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17227" r="6119" b="16525"/>
          <a:stretch/>
        </p:blipFill>
        <p:spPr>
          <a:xfrm>
            <a:off x="8370328" y="4116020"/>
            <a:ext cx="3740192" cy="1948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Shortening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25149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Shortcrust pastry, biscuits and shortbread rely on fat to give them their characteristic crumbly texture.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The </a:t>
            </a:r>
            <a:r>
              <a:rPr lang="en-GB" sz="2000" dirty="0"/>
              <a:t>fats coats the flour particles and prevents them from absorbing water. </a:t>
            </a:r>
            <a:r>
              <a:rPr lang="en-GB" sz="2000" dirty="0" smtClean="0"/>
              <a:t>This </a:t>
            </a:r>
            <a:r>
              <a:rPr lang="en-GB" sz="2000" dirty="0"/>
              <a:t>reduces the </a:t>
            </a:r>
            <a:r>
              <a:rPr lang="en-GB" sz="2000" dirty="0" smtClean="0"/>
              <a:t>gluten </a:t>
            </a:r>
            <a:r>
              <a:rPr lang="en-GB" sz="2000" dirty="0"/>
              <a:t>development, which would cause the dough to become elastic.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Fats </a:t>
            </a:r>
            <a:r>
              <a:rPr lang="en-GB" sz="2000" dirty="0"/>
              <a:t>such as pure vegetable fats or lard are suitable for shortening because of their low water content. </a:t>
            </a:r>
            <a:r>
              <a:rPr lang="en-GB" sz="2000" dirty="0" smtClean="0"/>
              <a:t>There </a:t>
            </a:r>
            <a:r>
              <a:rPr lang="en-GB" sz="2000" dirty="0"/>
              <a:t>are distinctive colours associated with the type of fat used. </a:t>
            </a:r>
            <a:r>
              <a:rPr lang="en-GB" sz="2000" dirty="0" smtClean="0"/>
              <a:t>Butter produces a </a:t>
            </a:r>
            <a:r>
              <a:rPr lang="en-GB" sz="2000" dirty="0"/>
              <a:t>golden colour and lard produces a pale yellow.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A </a:t>
            </a:r>
            <a:r>
              <a:rPr lang="en-GB" sz="2000" dirty="0"/>
              <a:t>compromise is sometimes reached by using a combination of the two.</a:t>
            </a:r>
          </a:p>
          <a:p>
            <a:endParaRPr lang="en-US" sz="2000" dirty="0"/>
          </a:p>
        </p:txBody>
      </p:sp>
      <p:pic>
        <p:nvPicPr>
          <p:cNvPr id="5" name="Picture 6" descr="C:\Users\presentation.BNF.000\AppData\Local\Microsoft\Windows\Temporary Internet Files\Content.IE5\GXF9RFS3\248329201_640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6487"/>
          <a:stretch/>
        </p:blipFill>
        <p:spPr bwMode="auto">
          <a:xfrm>
            <a:off x="9288855" y="1992066"/>
            <a:ext cx="2652666" cy="18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04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47" y="3947310"/>
            <a:ext cx="3945357" cy="2619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Plasticity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900296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Fats do not melt at fixed temperatures, but over a range. </a:t>
            </a:r>
            <a:r>
              <a:rPr lang="en-GB" sz="2000" dirty="0" smtClean="0"/>
              <a:t>This </a:t>
            </a:r>
            <a:r>
              <a:rPr lang="en-GB" sz="2000" dirty="0"/>
              <a:t>property is called plasticity. </a:t>
            </a:r>
            <a:r>
              <a:rPr lang="en-GB" sz="2000" dirty="0" smtClean="0"/>
              <a:t>It </a:t>
            </a:r>
            <a:r>
              <a:rPr lang="en-GB" sz="2000" dirty="0"/>
              <a:t>gives all fats unique </a:t>
            </a:r>
            <a:r>
              <a:rPr lang="en-GB" sz="2000" dirty="0" smtClean="0"/>
              <a:t>characteristics. 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plasticity is due to the mixture of triglycerides, each with </a:t>
            </a:r>
            <a:r>
              <a:rPr lang="en-GB" sz="2000" dirty="0" smtClean="0"/>
              <a:t>their </a:t>
            </a:r>
            <a:r>
              <a:rPr lang="en-GB" sz="2000" dirty="0"/>
              <a:t>own melting </a:t>
            </a:r>
            <a:r>
              <a:rPr lang="en-GB" sz="2000" dirty="0" smtClean="0"/>
              <a:t>point. 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Some </a:t>
            </a:r>
            <a:r>
              <a:rPr lang="en-GB" sz="2000" dirty="0"/>
              <a:t>products are formulated </a:t>
            </a:r>
            <a:r>
              <a:rPr lang="en-GB" sz="2000" dirty="0" smtClean="0"/>
              <a:t>using </a:t>
            </a:r>
            <a:r>
              <a:rPr lang="en-GB" sz="2000" dirty="0"/>
              <a:t>fats </a:t>
            </a:r>
            <a:r>
              <a:rPr lang="en-GB" sz="2000" dirty="0" smtClean="0"/>
              <a:t>containing triglycerides with lower melting points so </a:t>
            </a:r>
            <a:r>
              <a:rPr lang="en-GB" sz="2000" dirty="0"/>
              <a:t>they can spread from the </a:t>
            </a:r>
            <a:r>
              <a:rPr lang="en-GB" sz="2000" dirty="0" smtClean="0"/>
              <a:t>fridge (e.g</a:t>
            </a:r>
            <a:r>
              <a:rPr lang="en-GB" sz="2000" dirty="0"/>
              <a:t>. </a:t>
            </a:r>
            <a:r>
              <a:rPr lang="en-GB" sz="2000" dirty="0" smtClean="0"/>
              <a:t>soft spread) </a:t>
            </a:r>
            <a:r>
              <a:rPr lang="en-GB" sz="2000" dirty="0"/>
              <a:t>or melt on the </a:t>
            </a:r>
            <a:r>
              <a:rPr lang="en-GB" sz="2000" dirty="0" smtClean="0"/>
              <a:t>tongue (e.g</a:t>
            </a:r>
            <a:r>
              <a:rPr lang="en-GB" sz="2000" dirty="0"/>
              <a:t>. </a:t>
            </a:r>
            <a:r>
              <a:rPr lang="en-GB" sz="2000" dirty="0" smtClean="0"/>
              <a:t>chocolate). 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Other </a:t>
            </a:r>
            <a:r>
              <a:rPr lang="en-GB" sz="2000" dirty="0"/>
              <a:t>fats have </a:t>
            </a:r>
            <a:r>
              <a:rPr lang="en-GB" sz="2000" dirty="0" smtClean="0"/>
              <a:t>higher melting points and </a:t>
            </a:r>
            <a:r>
              <a:rPr lang="en-GB" sz="2000" dirty="0"/>
              <a:t>are used for cooking.</a:t>
            </a:r>
          </a:p>
          <a:p>
            <a:endParaRPr lang="en-US" sz="2000" dirty="0"/>
          </a:p>
        </p:txBody>
      </p:sp>
      <p:pic>
        <p:nvPicPr>
          <p:cNvPr id="4" name="Picture 6" descr="MPj043864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6" y="1752461"/>
            <a:ext cx="1824743" cy="27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1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9367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Ingredients have a range of different properties. </a:t>
            </a:r>
            <a:r>
              <a:rPr lang="en-GB" sz="2000" dirty="0" smtClean="0"/>
              <a:t>These properties can lead them to have different functions when they are included in foods.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Carbohydrates, proteins </a:t>
            </a:r>
            <a:r>
              <a:rPr lang="en-GB" sz="2000" dirty="0"/>
              <a:t>and </a:t>
            </a:r>
            <a:r>
              <a:rPr lang="en-GB" sz="2000" dirty="0" smtClean="0"/>
              <a:t>fats </a:t>
            </a:r>
            <a:r>
              <a:rPr lang="en-GB" sz="2000" dirty="0"/>
              <a:t>all have a range of different </a:t>
            </a:r>
            <a:r>
              <a:rPr lang="en-GB" sz="2000" dirty="0" smtClean="0"/>
              <a:t>properties that make them useful in a variety of food products.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694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7461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Products such as creamed cakes need air incorporated into the mixture in order to give a </a:t>
            </a:r>
            <a:r>
              <a:rPr lang="en-GB" sz="2000" dirty="0" smtClean="0"/>
              <a:t>well-risen </a:t>
            </a:r>
            <a:r>
              <a:rPr lang="en-GB" sz="2000" dirty="0"/>
              <a:t>texture. </a:t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is achieved by creaming a fat, such as butter or </a:t>
            </a:r>
            <a:r>
              <a:rPr lang="en-GB" sz="2000" dirty="0" smtClean="0"/>
              <a:t>baking spread, </a:t>
            </a:r>
            <a:r>
              <a:rPr lang="en-GB" sz="2000" dirty="0"/>
              <a:t>with caster sugar</a:t>
            </a: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Small bubbles of air are incorporated and form a stable foam.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99" y="2838004"/>
            <a:ext cx="3116655" cy="20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73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Flakiness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99174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Flaky and puff pastry use fat to help separate layers of gluten and starch formed in the dough. </a:t>
            </a:r>
            <a:r>
              <a:rPr lang="en-GB" sz="2000" dirty="0" smtClean="0"/>
              <a:t>The </a:t>
            </a:r>
            <a:r>
              <a:rPr lang="en-GB" sz="2000" dirty="0"/>
              <a:t>fat melts during cooking, leaving </a:t>
            </a:r>
            <a:r>
              <a:rPr lang="en-GB" sz="2000" dirty="0" smtClean="0"/>
              <a:t>thin </a:t>
            </a:r>
            <a:r>
              <a:rPr lang="en-GB" sz="2000" dirty="0"/>
              <a:t>layers.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</a:t>
            </a:r>
            <a:r>
              <a:rPr lang="en-GB" sz="2000" dirty="0" smtClean="0"/>
              <a:t>he water </a:t>
            </a:r>
            <a:r>
              <a:rPr lang="en-GB" sz="2000" dirty="0"/>
              <a:t>present </a:t>
            </a:r>
            <a:r>
              <a:rPr lang="en-GB" sz="2000" dirty="0" smtClean="0"/>
              <a:t>in the pastry produces steam, </a:t>
            </a:r>
            <a:r>
              <a:rPr lang="en-GB" sz="2000" dirty="0"/>
              <a:t>which evaporates and causes the layers to rise.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dirty="0"/>
              <a:t>fat prevents the layers </a:t>
            </a:r>
            <a:r>
              <a:rPr lang="en-GB" sz="2000" dirty="0" smtClean="0"/>
              <a:t>from sticking </a:t>
            </a:r>
            <a:r>
              <a:rPr lang="en-GB" sz="2000" dirty="0"/>
              <a:t>together.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92" y="2115886"/>
            <a:ext cx="3048000" cy="2023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78" y="4146487"/>
            <a:ext cx="3272802" cy="23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9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Retention of </a:t>
            </a:r>
            <a:r>
              <a:rPr lang="en-US" dirty="0" smtClean="0"/>
              <a:t>moisture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1379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Some fats can help retain a bakery product’s moisture and increase its shelf-life.  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They </a:t>
            </a:r>
            <a:r>
              <a:rPr lang="en-GB" sz="2000" dirty="0"/>
              <a:t>may also be used to baste </a:t>
            </a:r>
            <a:r>
              <a:rPr lang="en-GB" sz="2000" dirty="0" smtClean="0"/>
              <a:t>food that is </a:t>
            </a:r>
            <a:r>
              <a:rPr lang="en-GB" sz="2000" dirty="0"/>
              <a:t>being cooked by dry heat.</a:t>
            </a:r>
          </a:p>
          <a:p>
            <a:endParaRPr lang="en-US" sz="2000" dirty="0"/>
          </a:p>
        </p:txBody>
      </p:sp>
      <p:pic>
        <p:nvPicPr>
          <p:cNvPr id="4" name="Picture 16" descr="Pork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17" y="1563798"/>
            <a:ext cx="4014283" cy="26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58" y="4232608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4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Glazing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4018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Placed on hot vegetables, some fats, e.g. </a:t>
            </a:r>
            <a:r>
              <a:rPr lang="en-GB" sz="2000" dirty="0" smtClean="0"/>
              <a:t>butter, </a:t>
            </a:r>
            <a:r>
              <a:rPr lang="en-GB" sz="2000" dirty="0"/>
              <a:t>give </a:t>
            </a:r>
            <a:r>
              <a:rPr lang="en-GB" sz="2000" dirty="0" smtClean="0"/>
              <a:t>a glossy </a:t>
            </a:r>
            <a:r>
              <a:rPr lang="en-GB" sz="2000" dirty="0"/>
              <a:t>appearance.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Fats also add shine to sauces.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00" y="2571092"/>
            <a:ext cx="4316720" cy="28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83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Sensory </a:t>
            </a:r>
            <a:r>
              <a:rPr lang="en-US" dirty="0" smtClean="0"/>
              <a:t>attributes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317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All fats and oils have unique flavours and odours.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Some are more suited for particular purposes than others, e.g. olive oil for salad dressing (for flavour) and lard for pastry (due to its blandness). 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They can also contribute to the texture of the food, for example </a:t>
            </a:r>
            <a:r>
              <a:rPr lang="en-GB" sz="2000" dirty="0" smtClean="0"/>
              <a:t>by increasing </a:t>
            </a:r>
            <a:r>
              <a:rPr lang="en-GB" sz="2000" dirty="0"/>
              <a:t>succulence.</a:t>
            </a:r>
          </a:p>
          <a:p>
            <a:endParaRPr lang="en-US" sz="2000" dirty="0"/>
          </a:p>
        </p:txBody>
      </p:sp>
      <p:pic>
        <p:nvPicPr>
          <p:cNvPr id="4" name="Picture 5" descr="MPj040703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4060573"/>
            <a:ext cx="32035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1923798"/>
            <a:ext cx="3058194" cy="20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63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properties overview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1900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Carbohydrates </a:t>
            </a:r>
            <a:r>
              <a:rPr lang="en-US" dirty="0"/>
              <a:t>in food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6665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Many foods contain some </a:t>
            </a:r>
            <a:r>
              <a:rPr lang="en-GB" sz="2000" dirty="0" smtClean="0"/>
              <a:t>carbohydrates </a:t>
            </a:r>
            <a:r>
              <a:rPr lang="en-GB" sz="2000" dirty="0"/>
              <a:t>but the amounts of sugars, starch and fibre </a:t>
            </a:r>
            <a:r>
              <a:rPr lang="en-GB" sz="2000" dirty="0" smtClean="0"/>
              <a:t>differ.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Sugars </a:t>
            </a:r>
            <a:r>
              <a:rPr lang="en-GB" sz="2000" dirty="0"/>
              <a:t>are naturally present in foods such as </a:t>
            </a:r>
            <a:r>
              <a:rPr lang="en-GB" sz="2000" dirty="0" smtClean="0"/>
              <a:t>milk, </a:t>
            </a:r>
            <a:r>
              <a:rPr lang="en-GB" sz="2000" dirty="0"/>
              <a:t>fruits, vegetables and honey. </a:t>
            </a:r>
            <a:r>
              <a:rPr lang="en-GB" sz="2000" dirty="0" smtClean="0"/>
              <a:t>In </a:t>
            </a:r>
            <a:r>
              <a:rPr lang="en-GB" sz="2000" dirty="0"/>
              <a:t>the UK, sugar beet and sugar cane are the most common sources of sugar. </a:t>
            </a:r>
            <a:r>
              <a:rPr lang="en-GB" sz="2000" dirty="0" smtClean="0"/>
              <a:t>Honey</a:t>
            </a:r>
            <a:r>
              <a:rPr lang="en-GB" sz="2000" dirty="0"/>
              <a:t>, treacle and golden syrup are also </a:t>
            </a:r>
            <a:r>
              <a:rPr lang="en-GB" sz="2000" dirty="0" smtClean="0"/>
              <a:t>popular.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Starch </a:t>
            </a:r>
            <a:r>
              <a:rPr lang="en-GB" sz="2000" dirty="0"/>
              <a:t>is present in foods such as </a:t>
            </a:r>
            <a:r>
              <a:rPr lang="en-GB" sz="2000" dirty="0" smtClean="0"/>
              <a:t>potatoes</a:t>
            </a:r>
            <a:r>
              <a:rPr lang="en-GB" sz="2000" dirty="0"/>
              <a:t>, bread, rice and pasta</a:t>
            </a:r>
            <a:r>
              <a:rPr lang="en-GB" sz="2000" dirty="0" smtClean="0"/>
              <a:t>.</a:t>
            </a:r>
            <a:endParaRPr lang="en-US" sz="2000" dirty="0"/>
          </a:p>
        </p:txBody>
      </p:sp>
      <p:pic>
        <p:nvPicPr>
          <p:cNvPr id="7" name="Picture 6" descr="iStock_000004628389Sm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/>
        </p:blipFill>
        <p:spPr bwMode="auto">
          <a:xfrm>
            <a:off x="9308371" y="1778942"/>
            <a:ext cx="2225743" cy="41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70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:\Shared\BNF Photographs\iStock Photo Images\Foods and drinks\Bread, pasta, grains etc\Group of carbohydrate produc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25" y="3473909"/>
            <a:ext cx="3567066" cy="30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Fibre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Fibre is present in whole grains, fruits and vegetables, especially the </a:t>
            </a:r>
            <a:r>
              <a:rPr lang="en-GB" altLang="en-US" sz="2000" dirty="0" smtClean="0"/>
              <a:t>outer </a:t>
            </a:r>
            <a:r>
              <a:rPr lang="en-GB" altLang="en-US" sz="2000" dirty="0"/>
              <a:t>covering of seeds.  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It is a mixture of substances (mainly complex carbohydrates) which cannot be digested in the small intestine.  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There are two types of fibre:</a:t>
            </a:r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200" dirty="0"/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200" b="1" dirty="0"/>
              <a:t>Soluble fibre</a:t>
            </a:r>
            <a:r>
              <a:rPr lang="en-GB" altLang="en-US" sz="2200" dirty="0"/>
              <a:t> - found in fruit, vegetables, pulses and oats. </a:t>
            </a:r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200" dirty="0"/>
          </a:p>
          <a:p>
            <a:pPr marL="800100" lvl="1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200" b="1" dirty="0"/>
              <a:t>Insoluble fibre</a:t>
            </a:r>
            <a:r>
              <a:rPr lang="en-GB" altLang="en-US" sz="2200" dirty="0"/>
              <a:t> - found in </a:t>
            </a:r>
            <a:r>
              <a:rPr lang="en-GB" altLang="en-US" sz="2200" dirty="0" smtClean="0"/>
              <a:t>cereals </a:t>
            </a:r>
            <a:r>
              <a:rPr lang="en-GB" altLang="en-US" sz="2200" dirty="0"/>
              <a:t>such as bread and pasta.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3958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Carbohydrates </a:t>
            </a:r>
            <a:r>
              <a:rPr lang="en-GB" dirty="0"/>
              <a:t>and </a:t>
            </a:r>
            <a:r>
              <a:rPr lang="en-GB" dirty="0" smtClean="0"/>
              <a:t>their </a:t>
            </a:r>
            <a:r>
              <a:rPr lang="en-GB" dirty="0"/>
              <a:t>functional properties in food </a:t>
            </a:r>
            <a:r>
              <a:rPr lang="en-GB" dirty="0" smtClean="0"/>
              <a:t>products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77270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Carbohydrates </a:t>
            </a:r>
            <a:r>
              <a:rPr lang="en-GB" sz="2000" dirty="0"/>
              <a:t>perform different functions in food products.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They can:  </a:t>
            </a:r>
            <a:endParaRPr lang="en-GB" sz="2000" dirty="0"/>
          </a:p>
          <a:p>
            <a:r>
              <a:rPr lang="en-GB" sz="2000" dirty="0"/>
              <a:t>help </a:t>
            </a:r>
            <a:r>
              <a:rPr lang="en-GB" sz="2000" dirty="0" smtClean="0"/>
              <a:t>to cause </a:t>
            </a:r>
            <a:r>
              <a:rPr lang="en-GB" sz="2000" dirty="0"/>
              <a:t>the colour change of bread, toast and bakery products;</a:t>
            </a:r>
          </a:p>
          <a:p>
            <a:r>
              <a:rPr lang="en-GB" sz="2000" dirty="0"/>
              <a:t>contribute to the chewiness, colour and sweet flavour of caramel;		</a:t>
            </a:r>
          </a:p>
          <a:p>
            <a:r>
              <a:rPr lang="en-GB" sz="2000" dirty="0"/>
              <a:t>thicken products such as sauces and custards.	</a:t>
            </a:r>
          </a:p>
          <a:p>
            <a:endParaRPr lang="en-US" sz="2000" dirty="0"/>
          </a:p>
        </p:txBody>
      </p:sp>
      <p:pic>
        <p:nvPicPr>
          <p:cNvPr id="4" name="Picture 3" descr="C:\Users\fmeek\Dropbox\BNF FTPP (1)\UEL Photos handouts and video\UEL FTPP Photos and Video\P1110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546" y="2810357"/>
            <a:ext cx="3300412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1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8549" r="5271" b="8496"/>
          <a:stretch/>
        </p:blipFill>
        <p:spPr>
          <a:xfrm>
            <a:off x="8783083" y="2882685"/>
            <a:ext cx="3348779" cy="2232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Maillard</a:t>
            </a:r>
            <a:r>
              <a:rPr lang="en-GB" dirty="0" smtClean="0"/>
              <a:t> reaction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47782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/>
              <a:t>Foods which are baked, grilled or roasted undergo colour, odour and flavour changes.  </a:t>
            </a:r>
            <a:br>
              <a:rPr lang="en-GB" altLang="en-US" sz="2000" dirty="0"/>
            </a:b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This </a:t>
            </a:r>
            <a:r>
              <a:rPr lang="en-GB" altLang="en-US" sz="2000" dirty="0"/>
              <a:t>is </a:t>
            </a:r>
            <a:r>
              <a:rPr lang="en-GB" altLang="en-US" sz="2000" dirty="0" smtClean="0"/>
              <a:t>primarily due </a:t>
            </a:r>
            <a:r>
              <a:rPr lang="en-GB" altLang="en-US" sz="2000" dirty="0"/>
              <a:t>to a </a:t>
            </a:r>
            <a:r>
              <a:rPr lang="en-GB" altLang="en-US" sz="2000" dirty="0" smtClean="0"/>
              <a:t>group of reactions </a:t>
            </a:r>
            <a:r>
              <a:rPr lang="en-GB" altLang="en-US" sz="2000" dirty="0"/>
              <a:t>involving </a:t>
            </a:r>
            <a:r>
              <a:rPr lang="en-GB" altLang="en-US" sz="2000" dirty="0" smtClean="0"/>
              <a:t>amino acids (from protein) and </a:t>
            </a:r>
            <a:r>
              <a:rPr lang="en-GB" altLang="en-US" sz="2000" dirty="0"/>
              <a:t>reducing </a:t>
            </a:r>
            <a:r>
              <a:rPr lang="en-GB" altLang="en-US" sz="2000" dirty="0" smtClean="0"/>
              <a:t>sugars. These </a:t>
            </a:r>
            <a:r>
              <a:rPr lang="en-GB" altLang="en-US" sz="2000" dirty="0"/>
              <a:t>compounds contribute to the colour and flavour of many foods such as toast, bread and croissants. </a:t>
            </a: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This reaction is known as the </a:t>
            </a:r>
            <a:r>
              <a:rPr lang="en-GB" altLang="en-US" sz="2000" dirty="0" err="1" smtClean="0"/>
              <a:t>Maillard</a:t>
            </a:r>
            <a:r>
              <a:rPr lang="en-GB" altLang="en-US" sz="2000" dirty="0" smtClean="0"/>
              <a:t> reaction, after the Frenchman who discovered it. </a:t>
            </a:r>
            <a:br>
              <a:rPr lang="en-GB" altLang="en-US" sz="2000" dirty="0" smtClean="0"/>
            </a:b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This reaction can also take place in foods with high protein content, such as meats.</a:t>
            </a:r>
            <a:endParaRPr lang="en-US" alt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18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13" y="4721134"/>
            <a:ext cx="5140191" cy="2050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Dextrinisation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38939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When foods containing starch are heated (without the presence of water) they can also produce brown compounds due to </a:t>
            </a:r>
            <a:r>
              <a:rPr lang="en-US" sz="2000" dirty="0" err="1" smtClean="0"/>
              <a:t>dextrinisation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Dextrinisation</a:t>
            </a:r>
            <a:r>
              <a:rPr lang="en-US" sz="2000" dirty="0" smtClean="0"/>
              <a:t> occurs when the heat breaks the large starch polysaccharides into smaller molecules known as </a:t>
            </a:r>
            <a:r>
              <a:rPr lang="en-US" sz="2000" dirty="0" err="1" smtClean="0"/>
              <a:t>dextrins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Many of these </a:t>
            </a:r>
            <a:r>
              <a:rPr lang="en-US" sz="2000" dirty="0" err="1" smtClean="0"/>
              <a:t>dextrins</a:t>
            </a:r>
            <a:r>
              <a:rPr lang="en-US" sz="2000" dirty="0" smtClean="0"/>
              <a:t> can also produce a brown </a:t>
            </a:r>
            <a:r>
              <a:rPr lang="en-US" sz="2000" dirty="0" err="1" smtClean="0"/>
              <a:t>colour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dirty="0" smtClean="0"/>
              <a:t>Toast </a:t>
            </a:r>
            <a:r>
              <a:rPr lang="en-US" sz="2000" dirty="0" smtClean="0"/>
              <a:t>is a good example to illustrate </a:t>
            </a:r>
            <a:r>
              <a:rPr lang="en-US" sz="2000" dirty="0" err="1" smtClean="0"/>
              <a:t>dextrinisation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277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Caramelisation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6314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When sucrose </a:t>
            </a:r>
            <a:r>
              <a:rPr lang="en-GB" sz="2000" dirty="0" smtClean="0"/>
              <a:t>(table sugar</a:t>
            </a:r>
            <a:r>
              <a:rPr lang="en-GB" sz="2000" dirty="0"/>
              <a:t>) is heated above its melting point it undergoes </a:t>
            </a:r>
            <a:r>
              <a:rPr lang="en-GB" sz="2000" dirty="0" smtClean="0"/>
              <a:t>physical and chemical changes to </a:t>
            </a:r>
            <a:r>
              <a:rPr lang="en-GB" sz="2000" dirty="0"/>
              <a:t>produce caramel.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happens more readily without </a:t>
            </a:r>
            <a:r>
              <a:rPr lang="en-GB" sz="2000" dirty="0" smtClean="0"/>
              <a:t>water. However, </a:t>
            </a:r>
            <a:r>
              <a:rPr lang="en-GB" sz="2000" dirty="0"/>
              <a:t>syrups will caramelise with rapid heating.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This </a:t>
            </a:r>
            <a:r>
              <a:rPr lang="en-GB" sz="2000" dirty="0"/>
              <a:t>process is used extensively in the production of </a:t>
            </a:r>
            <a:r>
              <a:rPr lang="en-GB" sz="2000" dirty="0" smtClean="0"/>
              <a:t>confectionery</a:t>
            </a:r>
            <a:r>
              <a:rPr lang="en-GB" sz="2000" dirty="0"/>
              <a:t>. </a:t>
            </a:r>
            <a:r>
              <a:rPr lang="en-GB" sz="2000" dirty="0" smtClean="0"/>
              <a:t>Overheating </a:t>
            </a:r>
            <a:r>
              <a:rPr lang="en-GB" sz="2000" dirty="0"/>
              <a:t>will cause the substance to become bitter and dark.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err="1" smtClean="0"/>
              <a:t>Maillard</a:t>
            </a:r>
            <a:r>
              <a:rPr lang="en-GB" sz="2000" dirty="0" smtClean="0"/>
              <a:t>, </a:t>
            </a:r>
            <a:r>
              <a:rPr lang="en-GB" sz="2000" dirty="0" err="1" smtClean="0"/>
              <a:t>dextrinisation</a:t>
            </a:r>
            <a:r>
              <a:rPr lang="en-GB" sz="2000" dirty="0" smtClean="0"/>
              <a:t> and </a:t>
            </a:r>
            <a:r>
              <a:rPr lang="en-GB" sz="2000" dirty="0" err="1" smtClean="0"/>
              <a:t>caramelisation</a:t>
            </a:r>
            <a:r>
              <a:rPr lang="en-GB" sz="2000" dirty="0" smtClean="0"/>
              <a:t> reactions are all examples of non-</a:t>
            </a:r>
            <a:r>
              <a:rPr lang="en-GB" sz="2000" dirty="0" err="1" smtClean="0"/>
              <a:t>enzymic</a:t>
            </a:r>
            <a:r>
              <a:rPr lang="en-GB" sz="2000" dirty="0" smtClean="0"/>
              <a:t> browning reactions.</a:t>
            </a:r>
            <a:endParaRPr lang="en-GB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83" y="2571093"/>
            <a:ext cx="3616834" cy="24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Gelatinisation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79301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When starch is mixed with water and heated, the starch granules swell and eventually rupture, absorbing </a:t>
            </a:r>
            <a:r>
              <a:rPr lang="en-GB" sz="2000" dirty="0" smtClean="0"/>
              <a:t>liquid, </a:t>
            </a:r>
            <a:r>
              <a:rPr lang="en-GB" sz="2000" dirty="0"/>
              <a:t>which thickens the mixture.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On </a:t>
            </a:r>
            <a:r>
              <a:rPr lang="en-GB" sz="2000" dirty="0"/>
              <a:t>cooling, if enough starch is used, a gel forms. </a:t>
            </a:r>
            <a:r>
              <a:rPr lang="en-GB" sz="2000" dirty="0" smtClean="0"/>
              <a:t>This </a:t>
            </a:r>
            <a:r>
              <a:rPr lang="en-GB" sz="2000" dirty="0"/>
              <a:t>process is used in the production of blancmange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Traditionally, English blancmange utilises cornflour as a source of starch, whilst French blancmange uses gelatine, which is a protein and gels by a different process.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  <a:p>
            <a:endParaRPr lang="en-US" sz="2000" dirty="0"/>
          </a:p>
        </p:txBody>
      </p:sp>
      <p:pic>
        <p:nvPicPr>
          <p:cNvPr id="4" name="Picture 4" descr="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6" t="2257"/>
          <a:stretch>
            <a:fillRect/>
          </a:stretch>
        </p:blipFill>
        <p:spPr bwMode="auto">
          <a:xfrm>
            <a:off x="8796545" y="3998150"/>
            <a:ext cx="3048000" cy="21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565" y="1768222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0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904</Words>
  <Application>Microsoft Office PowerPoint</Application>
  <PresentationFormat>Widescreen</PresentationFormat>
  <Paragraphs>115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Office Theme</vt:lpstr>
      <vt:lpstr>Custom Design</vt:lpstr>
      <vt:lpstr>1_Custom Design</vt:lpstr>
      <vt:lpstr>3_Custom Design</vt:lpstr>
      <vt:lpstr>Functional properties overview </vt:lpstr>
      <vt:lpstr>Introduction</vt:lpstr>
      <vt:lpstr>Carbohydrates in food </vt:lpstr>
      <vt:lpstr>Fibre </vt:lpstr>
      <vt:lpstr>Carbohydrates and their functional properties in food products</vt:lpstr>
      <vt:lpstr>The Maillard reaction</vt:lpstr>
      <vt:lpstr>Dextrinisation</vt:lpstr>
      <vt:lpstr>Caramelisation</vt:lpstr>
      <vt:lpstr>Gelatinisation</vt:lpstr>
      <vt:lpstr>Other characteristics of carbohydrates </vt:lpstr>
      <vt:lpstr>Proteins</vt:lpstr>
      <vt:lpstr>Denaturation</vt:lpstr>
      <vt:lpstr>Coagulation</vt:lpstr>
      <vt:lpstr>Coagulation</vt:lpstr>
      <vt:lpstr>Gluten formation</vt:lpstr>
      <vt:lpstr>Gelation</vt:lpstr>
      <vt:lpstr>Fats</vt:lpstr>
      <vt:lpstr>Shortening </vt:lpstr>
      <vt:lpstr>Plasticity</vt:lpstr>
      <vt:lpstr>Aeration</vt:lpstr>
      <vt:lpstr>Flakiness </vt:lpstr>
      <vt:lpstr>Retention of moisture</vt:lpstr>
      <vt:lpstr>Glazing</vt:lpstr>
      <vt:lpstr>Sensory attributes</vt:lpstr>
      <vt:lpstr>Functional properties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35</cp:revision>
  <dcterms:created xsi:type="dcterms:W3CDTF">2018-10-10T09:22:08Z</dcterms:created>
  <dcterms:modified xsi:type="dcterms:W3CDTF">2019-06-24T15:54:14Z</dcterms:modified>
</cp:coreProperties>
</file>