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9" r:id="rId2"/>
    <p:sldId id="274" r:id="rId3"/>
    <p:sldId id="260" r:id="rId4"/>
    <p:sldId id="271" r:id="rId5"/>
    <p:sldId id="272" r:id="rId6"/>
    <p:sldId id="273" r:id="rId7"/>
    <p:sldId id="262" r:id="rId8"/>
    <p:sldId id="270" r:id="rId9"/>
    <p:sldId id="263" r:id="rId10"/>
    <p:sldId id="264" r:id="rId11"/>
    <p:sldId id="265" r:id="rId12"/>
    <p:sldId id="267" r:id="rId13"/>
    <p:sldId id="266"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6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32" autoAdjust="0"/>
    <p:restoredTop sz="82602" autoAdjust="0"/>
  </p:normalViewPr>
  <p:slideViewPr>
    <p:cSldViewPr snapToGrid="0" snapToObjects="1">
      <p:cViewPr varScale="1">
        <p:scale>
          <a:sx n="55" d="100"/>
          <a:sy n="55" d="100"/>
        </p:scale>
        <p:origin x="1212"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BF93A-B0B0-4316-BE20-4236169D6E16}" type="datetimeFigureOut">
              <a:rPr lang="en-GB" smtClean="0"/>
              <a:t>13/12/2022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F7F29-6F07-4820-9E19-496BA8BBC812}" type="slidenum">
              <a:rPr lang="en-GB" smtClean="0"/>
              <a:t>‹#›</a:t>
            </a:fld>
            <a:endParaRPr lang="en-GB"/>
          </a:p>
        </p:txBody>
      </p:sp>
    </p:spTree>
    <p:extLst>
      <p:ext uri="{BB962C8B-B14F-4D97-AF65-F5344CB8AC3E}">
        <p14:creationId xmlns:p14="http://schemas.microsoft.com/office/powerpoint/2010/main" val="209107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12/13/2022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2.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4.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6.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0.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8185BC-0788-4217-9907-D80163D13B10}"/>
              </a:ext>
            </a:extLst>
          </p:cNvPr>
          <p:cNvSpPr txBox="1"/>
          <p:nvPr/>
        </p:nvSpPr>
        <p:spPr>
          <a:xfrm>
            <a:off x="424544" y="1141079"/>
            <a:ext cx="8229126" cy="1569660"/>
          </a:xfrm>
          <a:prstGeom prst="rect">
            <a:avLst/>
          </a:prstGeom>
          <a:noFill/>
        </p:spPr>
        <p:txBody>
          <a:bodyPr wrap="square" rtlCol="0">
            <a:spAutoFit/>
          </a:bodyPr>
          <a:lstStyle/>
          <a:p>
            <a:pPr algn="ctr"/>
            <a:r>
              <a:rPr lang="en-GB" sz="4800" b="1" dirty="0">
                <a:solidFill>
                  <a:srgbClr val="9B67A9"/>
                </a:solidFill>
                <a:latin typeface="Arial"/>
                <a:cs typeface="Arial"/>
              </a:rPr>
              <a:t>Make an Egyptian pasta necklace</a:t>
            </a:r>
          </a:p>
        </p:txBody>
      </p:sp>
      <p:sp>
        <p:nvSpPr>
          <p:cNvPr id="7" name="TextBox 6">
            <a:extLst>
              <a:ext uri="{FF2B5EF4-FFF2-40B4-BE49-F238E27FC236}">
                <a16:creationId xmlns:a16="http://schemas.microsoft.com/office/drawing/2014/main" id="{BEDA8375-DFF6-40A7-9531-A73E0B5A4DDF}"/>
              </a:ext>
            </a:extLst>
          </p:cNvPr>
          <p:cNvSpPr txBox="1"/>
          <p:nvPr/>
        </p:nvSpPr>
        <p:spPr>
          <a:xfrm>
            <a:off x="424543" y="5246766"/>
            <a:ext cx="8392886"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Making an Egyptian Necklace using Pasta &amp; Ribbon</a:t>
            </a:r>
          </a:p>
        </p:txBody>
      </p:sp>
      <p:pic>
        <p:nvPicPr>
          <p:cNvPr id="5" name="Picture 4">
            <a:extLst>
              <a:ext uri="{FF2B5EF4-FFF2-40B4-BE49-F238E27FC236}">
                <a16:creationId xmlns:a16="http://schemas.microsoft.com/office/drawing/2014/main" id="{BC358164-314F-B441-BED4-C828931BF2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tretch>
            <a:fillRect/>
          </a:stretch>
        </p:blipFill>
        <p:spPr>
          <a:xfrm>
            <a:off x="2800725" y="2710739"/>
            <a:ext cx="3640522" cy="2522073"/>
          </a:xfrm>
          <a:prstGeom prst="rect">
            <a:avLst/>
          </a:prstGeom>
        </p:spPr>
      </p:pic>
    </p:spTree>
    <p:extLst>
      <p:ext uri="{BB962C8B-B14F-4D97-AF65-F5344CB8AC3E}">
        <p14:creationId xmlns:p14="http://schemas.microsoft.com/office/powerpoint/2010/main" val="368506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CB5E413E-68A6-4107-BFDC-D968057E1C01}"/>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3 Add Another Piece</a:t>
            </a:r>
          </a:p>
          <a:p>
            <a:pPr algn="l"/>
            <a:endParaRPr lang="en-GB" sz="2800" dirty="0"/>
          </a:p>
          <a:p>
            <a:pPr algn="l"/>
            <a:endParaRPr lang="en-GB" sz="3200" dirty="0"/>
          </a:p>
          <a:p>
            <a:endParaRPr lang="en-GB" dirty="0"/>
          </a:p>
        </p:txBody>
      </p:sp>
      <p:sp>
        <p:nvSpPr>
          <p:cNvPr id="5" name="TextBox 4">
            <a:extLst>
              <a:ext uri="{FF2B5EF4-FFF2-40B4-BE49-F238E27FC236}">
                <a16:creationId xmlns:a16="http://schemas.microsoft.com/office/drawing/2014/main" id="{FE10FD20-FB61-46D0-B730-052FD1709DD9}"/>
              </a:ext>
            </a:extLst>
          </p:cNvPr>
          <p:cNvSpPr txBox="1"/>
          <p:nvPr/>
        </p:nvSpPr>
        <p:spPr>
          <a:xfrm>
            <a:off x="97869" y="1710153"/>
            <a:ext cx="4474131" cy="523220"/>
          </a:xfrm>
          <a:prstGeom prst="rect">
            <a:avLst/>
          </a:prstGeom>
          <a:noFill/>
        </p:spPr>
        <p:txBody>
          <a:bodyPr wrap="square" rtlCol="0">
            <a:spAutoFit/>
          </a:bodyPr>
          <a:lstStyle/>
          <a:p>
            <a:pPr marL="457200" indent="-457200">
              <a:buFont typeface="Arial" panose="020B0604020202020204" pitchFamily="34" charset="0"/>
              <a:buChar char="•"/>
            </a:pPr>
            <a:endParaRPr lang="en-GB" sz="2800" dirty="0"/>
          </a:p>
        </p:txBody>
      </p:sp>
      <p:sp>
        <p:nvSpPr>
          <p:cNvPr id="6" name="TextBox 5">
            <a:extLst>
              <a:ext uri="{FF2B5EF4-FFF2-40B4-BE49-F238E27FC236}">
                <a16:creationId xmlns:a16="http://schemas.microsoft.com/office/drawing/2014/main" id="{08D1542B-07CF-496D-B31F-494B68340A59}"/>
              </a:ext>
            </a:extLst>
          </p:cNvPr>
          <p:cNvSpPr txBox="1"/>
          <p:nvPr/>
        </p:nvSpPr>
        <p:spPr>
          <a:xfrm>
            <a:off x="457058" y="2263239"/>
            <a:ext cx="4612153" cy="3416320"/>
          </a:xfrm>
          <a:prstGeom prst="rect">
            <a:avLst/>
          </a:prstGeom>
          <a:noFill/>
        </p:spPr>
        <p:txBody>
          <a:bodyPr wrap="square" rtlCol="0">
            <a:spAutoFit/>
          </a:bodyPr>
          <a:lstStyle/>
          <a:p>
            <a:pPr marL="457200" indent="-457200">
              <a:buFont typeface="Arial" panose="020B0604020202020204" pitchFamily="34" charset="0"/>
              <a:buChar char="•"/>
            </a:pPr>
            <a:r>
              <a:rPr lang="en-GB" sz="2400" dirty="0"/>
              <a:t>Thread your next pasta shape onto the ribbon </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Then thread through the ribbon in the other direction, so that both ends of the ribbon cross inside the pasta shape</a:t>
            </a:r>
          </a:p>
          <a:p>
            <a:pPr marL="457200" indent="-457200">
              <a:buFont typeface="Arial" panose="020B0604020202020204" pitchFamily="34" charset="0"/>
              <a:buChar char="•"/>
            </a:pPr>
            <a:endParaRPr lang="en-GB" sz="2400" dirty="0"/>
          </a:p>
        </p:txBody>
      </p:sp>
      <p:pic>
        <p:nvPicPr>
          <p:cNvPr id="3" name="Picture 2">
            <a:extLst>
              <a:ext uri="{FF2B5EF4-FFF2-40B4-BE49-F238E27FC236}">
                <a16:creationId xmlns:a16="http://schemas.microsoft.com/office/drawing/2014/main" id="{53ACC89F-9152-E346-9AED-10DA948A7B6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9549" t="15254" r="12898" b="30628"/>
          <a:stretch/>
        </p:blipFill>
        <p:spPr>
          <a:xfrm>
            <a:off x="5454923" y="1386303"/>
            <a:ext cx="2918180" cy="2715147"/>
          </a:xfrm>
          <a:prstGeom prst="rect">
            <a:avLst/>
          </a:prstGeom>
        </p:spPr>
      </p:pic>
      <p:pic>
        <p:nvPicPr>
          <p:cNvPr id="10" name="Picture 9">
            <a:extLst>
              <a:ext uri="{FF2B5EF4-FFF2-40B4-BE49-F238E27FC236}">
                <a16:creationId xmlns:a16="http://schemas.microsoft.com/office/drawing/2014/main" id="{0E411188-731B-0246-AAA1-9AF360E3FEE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11868" t="18551" r="13014" b="45282"/>
          <a:stretch/>
        </p:blipFill>
        <p:spPr>
          <a:xfrm>
            <a:off x="5208243" y="3547699"/>
            <a:ext cx="3554231" cy="2281689"/>
          </a:xfrm>
          <a:prstGeom prst="rect">
            <a:avLst/>
          </a:prstGeom>
        </p:spPr>
      </p:pic>
    </p:spTree>
    <p:extLst>
      <p:ext uri="{BB962C8B-B14F-4D97-AF65-F5344CB8AC3E}">
        <p14:creationId xmlns:p14="http://schemas.microsoft.com/office/powerpoint/2010/main" val="30508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FF6666-0A12-6940-BBC2-50EBFF66454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22947" t="30531" r="20886" b="32871"/>
          <a:stretch/>
        </p:blipFill>
        <p:spPr>
          <a:xfrm>
            <a:off x="6011139" y="3163957"/>
            <a:ext cx="2888974" cy="2509813"/>
          </a:xfrm>
          <a:prstGeom prst="rect">
            <a:avLst/>
          </a:prstGeom>
        </p:spPr>
      </p:pic>
      <p:sp>
        <p:nvSpPr>
          <p:cNvPr id="4" name="Content Placeholder 4">
            <a:extLst>
              <a:ext uri="{FF2B5EF4-FFF2-40B4-BE49-F238E27FC236}">
                <a16:creationId xmlns:a16="http://schemas.microsoft.com/office/drawing/2014/main" id="{73159942-9148-46DD-A876-BBA26F034AFE}"/>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4 Add More Pasta and Spacers</a:t>
            </a:r>
          </a:p>
          <a:p>
            <a:pPr algn="l"/>
            <a:endParaRPr lang="en-GB" sz="2800" dirty="0"/>
          </a:p>
          <a:p>
            <a:pPr algn="l"/>
            <a:endParaRPr lang="en-GB" sz="3200" dirty="0"/>
          </a:p>
          <a:p>
            <a:endParaRPr lang="en-GB" dirty="0"/>
          </a:p>
        </p:txBody>
      </p:sp>
      <p:pic>
        <p:nvPicPr>
          <p:cNvPr id="3" name="Picture 2">
            <a:extLst>
              <a:ext uri="{FF2B5EF4-FFF2-40B4-BE49-F238E27FC236}">
                <a16:creationId xmlns:a16="http://schemas.microsoft.com/office/drawing/2014/main" id="{CFDA7706-B4CD-9243-A1A7-A1E772D0210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Lst>
          </a:blip>
          <a:srcRect l="21891" t="18637" r="14593" b="38742"/>
          <a:stretch/>
        </p:blipFill>
        <p:spPr>
          <a:xfrm rot="7026726">
            <a:off x="5128672" y="2118930"/>
            <a:ext cx="2189021" cy="1958534"/>
          </a:xfrm>
          <a:prstGeom prst="rect">
            <a:avLst/>
          </a:prstGeom>
        </p:spPr>
      </p:pic>
      <p:sp>
        <p:nvSpPr>
          <p:cNvPr id="10" name="TextBox 9">
            <a:extLst>
              <a:ext uri="{FF2B5EF4-FFF2-40B4-BE49-F238E27FC236}">
                <a16:creationId xmlns:a16="http://schemas.microsoft.com/office/drawing/2014/main" id="{97665BCD-083A-4C48-8BA9-26962A12A3F4}"/>
              </a:ext>
            </a:extLst>
          </p:cNvPr>
          <p:cNvSpPr txBox="1"/>
          <p:nvPr/>
        </p:nvSpPr>
        <p:spPr>
          <a:xfrm>
            <a:off x="97870" y="1710153"/>
            <a:ext cx="4331438" cy="4524315"/>
          </a:xfrm>
          <a:prstGeom prst="rect">
            <a:avLst/>
          </a:prstGeom>
          <a:noFill/>
        </p:spPr>
        <p:txBody>
          <a:bodyPr wrap="square" rtlCol="0">
            <a:spAutoFit/>
          </a:bodyPr>
          <a:lstStyle/>
          <a:p>
            <a:pPr marL="457200" indent="-457200">
              <a:buFont typeface="Arial" panose="020B0604020202020204" pitchFamily="34" charset="0"/>
              <a:buChar char="•"/>
            </a:pPr>
            <a:r>
              <a:rPr lang="en-GB" sz="2400" dirty="0"/>
              <a:t>Add more pasta pieces in the same way</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Add different coloured pasta to create your own design</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As you add more pasta pieces to your ribbon, glue in pompoms on one side – this will give the necklace a gentle curve shape</a:t>
            </a:r>
          </a:p>
          <a:p>
            <a:pPr marL="457200" indent="-457200">
              <a:buFont typeface="Arial" panose="020B0604020202020204" pitchFamily="34" charset="0"/>
              <a:buChar char="•"/>
            </a:pPr>
            <a:endParaRPr lang="en-GB" sz="2400" dirty="0"/>
          </a:p>
        </p:txBody>
      </p:sp>
    </p:spTree>
    <p:extLst>
      <p:ext uri="{BB962C8B-B14F-4D97-AF65-F5344CB8AC3E}">
        <p14:creationId xmlns:p14="http://schemas.microsoft.com/office/powerpoint/2010/main" val="125599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BD83E0FA-2F7F-4501-BAD2-460E73B9605D}"/>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5 Keep threading</a:t>
            </a:r>
          </a:p>
          <a:p>
            <a:pPr algn="l"/>
            <a:endParaRPr lang="en-GB" sz="2800" dirty="0"/>
          </a:p>
          <a:p>
            <a:pPr algn="l"/>
            <a:endParaRPr lang="en-GB" sz="3200" dirty="0"/>
          </a:p>
          <a:p>
            <a:endParaRPr lang="en-GB" dirty="0"/>
          </a:p>
        </p:txBody>
      </p:sp>
      <p:sp>
        <p:nvSpPr>
          <p:cNvPr id="8" name="TextBox 7">
            <a:extLst>
              <a:ext uri="{FF2B5EF4-FFF2-40B4-BE49-F238E27FC236}">
                <a16:creationId xmlns:a16="http://schemas.microsoft.com/office/drawing/2014/main" id="{3CC9FCE1-DC41-4E71-A48C-1C4F7B185CB9}"/>
              </a:ext>
            </a:extLst>
          </p:cNvPr>
          <p:cNvSpPr txBox="1"/>
          <p:nvPr/>
        </p:nvSpPr>
        <p:spPr>
          <a:xfrm>
            <a:off x="97870" y="1710153"/>
            <a:ext cx="4331438" cy="3785652"/>
          </a:xfrm>
          <a:prstGeom prst="rect">
            <a:avLst/>
          </a:prstGeom>
          <a:noFill/>
        </p:spPr>
        <p:txBody>
          <a:bodyPr wrap="square" rtlCol="0">
            <a:spAutoFit/>
          </a:bodyPr>
          <a:lstStyle/>
          <a:p>
            <a:pPr marL="457200" indent="-457200">
              <a:buFont typeface="Arial" panose="020B0604020202020204" pitchFamily="34" charset="0"/>
              <a:buChar char="•"/>
            </a:pPr>
            <a:r>
              <a:rPr lang="en-GB" sz="2400" dirty="0"/>
              <a:t>Keep building up your design until you have a crescent shape</a:t>
            </a:r>
          </a:p>
          <a:p>
            <a:pPr marL="457200" indent="-457200">
              <a:buFont typeface="Arial" panose="020B0604020202020204" pitchFamily="34" charset="0"/>
              <a:buChar char="•"/>
            </a:pPr>
            <a:r>
              <a:rPr lang="en-GB" sz="2400" dirty="0"/>
              <a:t>Tie the ribbon together and cut ends neatly</a:t>
            </a:r>
          </a:p>
          <a:p>
            <a:pPr marL="457200" indent="-457200">
              <a:buFont typeface="Arial" panose="020B0604020202020204" pitchFamily="34" charset="0"/>
              <a:buChar char="•"/>
            </a:pPr>
            <a:r>
              <a:rPr lang="en-GB" sz="2400" dirty="0"/>
              <a:t>Repeat the process to create another crescent shape - copy the same pattern of colours with pasta and pompoms</a:t>
            </a:r>
          </a:p>
        </p:txBody>
      </p:sp>
      <p:pic>
        <p:nvPicPr>
          <p:cNvPr id="3" name="Picture 2">
            <a:extLst>
              <a:ext uri="{FF2B5EF4-FFF2-40B4-BE49-F238E27FC236}">
                <a16:creationId xmlns:a16="http://schemas.microsoft.com/office/drawing/2014/main" id="{D4033BEE-C602-F14F-91DC-A26789231F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6458" t="15254" r="9331" b="43768"/>
          <a:stretch/>
        </p:blipFill>
        <p:spPr>
          <a:xfrm>
            <a:off x="4583316" y="1218683"/>
            <a:ext cx="3635779" cy="2358887"/>
          </a:xfrm>
          <a:prstGeom prst="rect">
            <a:avLst/>
          </a:prstGeom>
        </p:spPr>
      </p:pic>
      <p:pic>
        <p:nvPicPr>
          <p:cNvPr id="7" name="Picture 6">
            <a:extLst>
              <a:ext uri="{FF2B5EF4-FFF2-40B4-BE49-F238E27FC236}">
                <a16:creationId xmlns:a16="http://schemas.microsoft.com/office/drawing/2014/main" id="{2988C5F2-0AF6-9E43-A123-342D71897F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15361" t="16813" r="23479" b="15254"/>
          <a:stretch/>
        </p:blipFill>
        <p:spPr>
          <a:xfrm>
            <a:off x="5468897" y="3345604"/>
            <a:ext cx="3199938" cy="2665790"/>
          </a:xfrm>
          <a:prstGeom prst="rect">
            <a:avLst/>
          </a:prstGeom>
        </p:spPr>
      </p:pic>
    </p:spTree>
    <p:extLst>
      <p:ext uri="{BB962C8B-B14F-4D97-AF65-F5344CB8AC3E}">
        <p14:creationId xmlns:p14="http://schemas.microsoft.com/office/powerpoint/2010/main" val="2149131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B4C72EE6-A77D-48F1-B604-76C091AC48BB}"/>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6 Create a middle section</a:t>
            </a:r>
          </a:p>
          <a:p>
            <a:pPr algn="l"/>
            <a:endParaRPr lang="en-GB" sz="2800" dirty="0"/>
          </a:p>
          <a:p>
            <a:pPr algn="l"/>
            <a:endParaRPr lang="en-GB" sz="3200" dirty="0"/>
          </a:p>
          <a:p>
            <a:endParaRPr lang="en-GB" dirty="0"/>
          </a:p>
        </p:txBody>
      </p:sp>
      <p:sp>
        <p:nvSpPr>
          <p:cNvPr id="8" name="TextBox 7">
            <a:extLst>
              <a:ext uri="{FF2B5EF4-FFF2-40B4-BE49-F238E27FC236}">
                <a16:creationId xmlns:a16="http://schemas.microsoft.com/office/drawing/2014/main" id="{EE555D57-D870-4BFF-AE7A-12F833475781}"/>
              </a:ext>
            </a:extLst>
          </p:cNvPr>
          <p:cNvSpPr txBox="1"/>
          <p:nvPr/>
        </p:nvSpPr>
        <p:spPr>
          <a:xfrm>
            <a:off x="97870" y="1710153"/>
            <a:ext cx="4616822" cy="5262979"/>
          </a:xfrm>
          <a:prstGeom prst="rect">
            <a:avLst/>
          </a:prstGeom>
          <a:noFill/>
        </p:spPr>
        <p:txBody>
          <a:bodyPr wrap="square" rtlCol="0">
            <a:spAutoFit/>
          </a:bodyPr>
          <a:lstStyle/>
          <a:p>
            <a:pPr marL="457200" indent="-457200">
              <a:buFont typeface="Arial" panose="020B0604020202020204" pitchFamily="34" charset="0"/>
              <a:buChar char="•"/>
            </a:pPr>
            <a:r>
              <a:rPr lang="en-GB" sz="2400" dirty="0"/>
              <a:t>Be creative with the middle section - use contrasting colours and odd numbers of pasta</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Create add-on shapes by threading single pieces of pasta onto short lengths of ribbon - fix these in place with knots or sequins</a:t>
            </a:r>
          </a:p>
          <a:p>
            <a:pPr marL="457200" indent="-457200">
              <a:buFont typeface="Arial" panose="020B0604020202020204" pitchFamily="34" charset="0"/>
              <a:buChar char="•"/>
            </a:pPr>
            <a:r>
              <a:rPr lang="en-GB" sz="2400" dirty="0"/>
              <a:t>Tie these onto the middle section and trim ribbon ends</a:t>
            </a:r>
          </a:p>
          <a:p>
            <a:endParaRPr lang="en-GB" sz="2400" dirty="0"/>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p:txBody>
      </p:sp>
      <p:pic>
        <p:nvPicPr>
          <p:cNvPr id="10" name="Picture 9">
            <a:extLst>
              <a:ext uri="{FF2B5EF4-FFF2-40B4-BE49-F238E27FC236}">
                <a16:creationId xmlns:a16="http://schemas.microsoft.com/office/drawing/2014/main" id="{1CDCA7AC-EB66-5C4E-A3D8-0A59CCCE00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34283" t="36908" r="26811" b="36020"/>
          <a:stretch/>
        </p:blipFill>
        <p:spPr>
          <a:xfrm>
            <a:off x="6153282" y="1160563"/>
            <a:ext cx="2617388" cy="2428469"/>
          </a:xfrm>
          <a:prstGeom prst="rect">
            <a:avLst/>
          </a:prstGeom>
        </p:spPr>
      </p:pic>
      <p:pic>
        <p:nvPicPr>
          <p:cNvPr id="12" name="Picture 11">
            <a:extLst>
              <a:ext uri="{FF2B5EF4-FFF2-40B4-BE49-F238E27FC236}">
                <a16:creationId xmlns:a16="http://schemas.microsoft.com/office/drawing/2014/main" id="{829E1C4D-17D6-2949-8BB1-105F6E1C98E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33889" t="10628" r="36679" b="24937"/>
          <a:stretch/>
        </p:blipFill>
        <p:spPr>
          <a:xfrm rot="10800000">
            <a:off x="4714693" y="2928729"/>
            <a:ext cx="875055" cy="2554357"/>
          </a:xfrm>
          <a:prstGeom prst="rect">
            <a:avLst/>
          </a:prstGeom>
        </p:spPr>
      </p:pic>
      <p:pic>
        <p:nvPicPr>
          <p:cNvPr id="14" name="Picture 13">
            <a:extLst>
              <a:ext uri="{FF2B5EF4-FFF2-40B4-BE49-F238E27FC236}">
                <a16:creationId xmlns:a16="http://schemas.microsoft.com/office/drawing/2014/main" id="{F236C4FD-E0BB-CA46-9DEC-8F0758D10A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30935" t="11593" r="27841" b="12271"/>
          <a:stretch/>
        </p:blipFill>
        <p:spPr>
          <a:xfrm>
            <a:off x="5744440" y="3023143"/>
            <a:ext cx="986180" cy="2428469"/>
          </a:xfrm>
          <a:prstGeom prst="rect">
            <a:avLst/>
          </a:prstGeom>
        </p:spPr>
      </p:pic>
      <p:pic>
        <p:nvPicPr>
          <p:cNvPr id="16" name="Picture 15">
            <a:extLst>
              <a:ext uri="{FF2B5EF4-FFF2-40B4-BE49-F238E27FC236}">
                <a16:creationId xmlns:a16="http://schemas.microsoft.com/office/drawing/2014/main" id="{187D37EB-36D7-3A4B-9CF4-F9926F1DCAF8}"/>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l="10579" t="20870" r="15789" b="18647"/>
          <a:stretch/>
        </p:blipFill>
        <p:spPr>
          <a:xfrm>
            <a:off x="6696762" y="3474624"/>
            <a:ext cx="2194589" cy="2403578"/>
          </a:xfrm>
          <a:prstGeom prst="rect">
            <a:avLst/>
          </a:prstGeom>
        </p:spPr>
      </p:pic>
    </p:spTree>
    <p:extLst>
      <p:ext uri="{BB962C8B-B14F-4D97-AF65-F5344CB8AC3E}">
        <p14:creationId xmlns:p14="http://schemas.microsoft.com/office/powerpoint/2010/main" val="3978093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DAEE01-D32B-40FE-96A8-F01ACCAB3868}"/>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7 Assembly</a:t>
            </a:r>
            <a:endParaRPr lang="en-GB" sz="2800" dirty="0"/>
          </a:p>
          <a:p>
            <a:pPr algn="l"/>
            <a:endParaRPr lang="en-GB" sz="3200" dirty="0"/>
          </a:p>
          <a:p>
            <a:endParaRPr lang="en-GB" dirty="0"/>
          </a:p>
        </p:txBody>
      </p:sp>
      <p:pic>
        <p:nvPicPr>
          <p:cNvPr id="3" name="Picture 2">
            <a:extLst>
              <a:ext uri="{FF2B5EF4-FFF2-40B4-BE49-F238E27FC236}">
                <a16:creationId xmlns:a16="http://schemas.microsoft.com/office/drawing/2014/main" id="{C66B572C-7EDE-6A46-B890-3137B8752C9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5427" t="22029" r="14444" b="9372"/>
          <a:stretch/>
        </p:blipFill>
        <p:spPr>
          <a:xfrm>
            <a:off x="4714694" y="1046155"/>
            <a:ext cx="4121427" cy="4704522"/>
          </a:xfrm>
          <a:prstGeom prst="rect">
            <a:avLst/>
          </a:prstGeom>
        </p:spPr>
      </p:pic>
      <p:sp>
        <p:nvSpPr>
          <p:cNvPr id="9" name="TextBox 8">
            <a:extLst>
              <a:ext uri="{FF2B5EF4-FFF2-40B4-BE49-F238E27FC236}">
                <a16:creationId xmlns:a16="http://schemas.microsoft.com/office/drawing/2014/main" id="{D6772FD9-1DC2-4A40-B932-C424CA6DCEC6}"/>
              </a:ext>
            </a:extLst>
          </p:cNvPr>
          <p:cNvSpPr txBox="1"/>
          <p:nvPr/>
        </p:nvSpPr>
        <p:spPr>
          <a:xfrm>
            <a:off x="97870" y="1710153"/>
            <a:ext cx="4616824" cy="3046988"/>
          </a:xfrm>
          <a:prstGeom prst="rect">
            <a:avLst/>
          </a:prstGeom>
          <a:noFill/>
        </p:spPr>
        <p:txBody>
          <a:bodyPr wrap="square" rtlCol="0">
            <a:spAutoFit/>
          </a:bodyPr>
          <a:lstStyle/>
          <a:p>
            <a:pPr marL="457200" indent="-457200">
              <a:buFont typeface="Arial" panose="020B0604020202020204" pitchFamily="34" charset="0"/>
              <a:buChar char="•"/>
            </a:pPr>
            <a:r>
              <a:rPr lang="en-GB" sz="2400" dirty="0"/>
              <a:t>Tie each side section to the middle section</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Create a clasp by tying on a piece of pasta and creating a ribbon loop to hook through</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p:txBody>
      </p:sp>
      <p:pic>
        <p:nvPicPr>
          <p:cNvPr id="10" name="Picture 9">
            <a:extLst>
              <a:ext uri="{FF2B5EF4-FFF2-40B4-BE49-F238E27FC236}">
                <a16:creationId xmlns:a16="http://schemas.microsoft.com/office/drawing/2014/main" id="{4ACD6D0F-16CD-4644-9B90-375096F310A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14939" b="15218"/>
          <a:stretch/>
        </p:blipFill>
        <p:spPr>
          <a:xfrm>
            <a:off x="719354" y="4073927"/>
            <a:ext cx="1798103" cy="1674466"/>
          </a:xfrm>
          <a:prstGeom prst="rect">
            <a:avLst/>
          </a:prstGeom>
        </p:spPr>
      </p:pic>
      <p:pic>
        <p:nvPicPr>
          <p:cNvPr id="12" name="Picture 11">
            <a:extLst>
              <a:ext uri="{FF2B5EF4-FFF2-40B4-BE49-F238E27FC236}">
                <a16:creationId xmlns:a16="http://schemas.microsoft.com/office/drawing/2014/main" id="{37D25188-6186-064A-8710-88A569F58CC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b="13043"/>
          <a:stretch/>
        </p:blipFill>
        <p:spPr>
          <a:xfrm>
            <a:off x="2741509" y="4073927"/>
            <a:ext cx="1605152" cy="1861047"/>
          </a:xfrm>
          <a:prstGeom prst="rect">
            <a:avLst/>
          </a:prstGeom>
        </p:spPr>
      </p:pic>
    </p:spTree>
    <p:extLst>
      <p:ext uri="{BB962C8B-B14F-4D97-AF65-F5344CB8AC3E}">
        <p14:creationId xmlns:p14="http://schemas.microsoft.com/office/powerpoint/2010/main" val="3775362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01CBAE3E-8BF6-43D4-A0F5-E9F29459FC85}"/>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Extension</a:t>
            </a:r>
          </a:p>
          <a:p>
            <a:pPr algn="l"/>
            <a:endParaRPr lang="en-GB" sz="2800" dirty="0"/>
          </a:p>
          <a:p>
            <a:pPr algn="l"/>
            <a:endParaRPr lang="en-GB" sz="3200" dirty="0"/>
          </a:p>
          <a:p>
            <a:endParaRPr lang="en-GB" dirty="0"/>
          </a:p>
        </p:txBody>
      </p:sp>
      <p:sp>
        <p:nvSpPr>
          <p:cNvPr id="6" name="TextBox 5">
            <a:extLst>
              <a:ext uri="{FF2B5EF4-FFF2-40B4-BE49-F238E27FC236}">
                <a16:creationId xmlns:a16="http://schemas.microsoft.com/office/drawing/2014/main" id="{35D72196-AF67-4F8E-B3B6-90468ED3952E}"/>
              </a:ext>
            </a:extLst>
          </p:cNvPr>
          <p:cNvSpPr txBox="1"/>
          <p:nvPr/>
        </p:nvSpPr>
        <p:spPr>
          <a:xfrm>
            <a:off x="191627" y="1710152"/>
            <a:ext cx="3015401" cy="4154984"/>
          </a:xfrm>
          <a:prstGeom prst="rect">
            <a:avLst/>
          </a:prstGeom>
          <a:noFill/>
        </p:spPr>
        <p:txBody>
          <a:bodyPr wrap="square" rtlCol="0">
            <a:spAutoFit/>
          </a:bodyPr>
          <a:lstStyle/>
          <a:p>
            <a:r>
              <a:rPr lang="en-GB" sz="2400" dirty="0"/>
              <a:t>You could:</a:t>
            </a:r>
          </a:p>
          <a:p>
            <a:pPr marL="342900" indent="-342900">
              <a:buFont typeface="Arial" panose="020B0604020202020204" pitchFamily="34" charset="0"/>
              <a:buChar char="•"/>
            </a:pPr>
            <a:r>
              <a:rPr lang="en-GB" sz="2400" dirty="0"/>
              <a:t>add additional pasta</a:t>
            </a:r>
          </a:p>
          <a:p>
            <a:pPr marL="342900" indent="-342900">
              <a:buFont typeface="Arial" panose="020B0604020202020204" pitchFamily="34" charset="0"/>
              <a:buChar char="•"/>
            </a:pPr>
            <a:r>
              <a:rPr lang="en-GB" sz="2400" dirty="0"/>
              <a:t>use different coloured ribbon </a:t>
            </a:r>
          </a:p>
          <a:p>
            <a:pPr marL="342900" indent="-342900">
              <a:buFont typeface="Arial" panose="020B0604020202020204" pitchFamily="34" charset="0"/>
              <a:buChar char="•"/>
            </a:pPr>
            <a:r>
              <a:rPr lang="en-GB" sz="2400" dirty="0"/>
              <a:t>Tie additional decorations to the bottom of the necklace using ribbon</a:t>
            </a:r>
          </a:p>
          <a:p>
            <a:pPr marL="457200" indent="-457200">
              <a:buFont typeface="Arial" panose="020B0604020202020204" pitchFamily="34" charset="0"/>
              <a:buChar char="•"/>
            </a:pPr>
            <a:endParaRPr lang="en-GB" sz="2400" dirty="0"/>
          </a:p>
        </p:txBody>
      </p:sp>
      <p:pic>
        <p:nvPicPr>
          <p:cNvPr id="7" name="Picture 6">
            <a:extLst>
              <a:ext uri="{FF2B5EF4-FFF2-40B4-BE49-F238E27FC236}">
                <a16:creationId xmlns:a16="http://schemas.microsoft.com/office/drawing/2014/main" id="{B3129FFE-2DEB-5645-AC40-58282A199F1C}"/>
              </a:ext>
            </a:extLst>
          </p:cNvPr>
          <p:cNvPicPr>
            <a:picLocks noChangeAspect="1"/>
          </p:cNvPicPr>
          <p:nvPr/>
        </p:nvPicPr>
        <p:blipFill rotWithShape="1">
          <a:blip r:embed="rId3"/>
          <a:srcRect l="16634" t="29736" r="18955" b="29394"/>
          <a:stretch/>
        </p:blipFill>
        <p:spPr>
          <a:xfrm>
            <a:off x="4404804" y="1233554"/>
            <a:ext cx="2291955" cy="1938993"/>
          </a:xfrm>
          <a:prstGeom prst="rect">
            <a:avLst/>
          </a:prstGeom>
        </p:spPr>
      </p:pic>
      <p:pic>
        <p:nvPicPr>
          <p:cNvPr id="9" name="Picture 8">
            <a:extLst>
              <a:ext uri="{FF2B5EF4-FFF2-40B4-BE49-F238E27FC236}">
                <a16:creationId xmlns:a16="http://schemas.microsoft.com/office/drawing/2014/main" id="{7B90FD1E-739B-DD41-A075-B8525F104E33}"/>
              </a:ext>
            </a:extLst>
          </p:cNvPr>
          <p:cNvPicPr>
            <a:picLocks noChangeAspect="1"/>
          </p:cNvPicPr>
          <p:nvPr/>
        </p:nvPicPr>
        <p:blipFill rotWithShape="1">
          <a:blip r:embed="rId4"/>
          <a:srcRect l="6200" t="26667" b="13816"/>
          <a:stretch/>
        </p:blipFill>
        <p:spPr>
          <a:xfrm>
            <a:off x="5682096" y="2759162"/>
            <a:ext cx="3266354" cy="2763364"/>
          </a:xfrm>
          <a:prstGeom prst="rect">
            <a:avLst/>
          </a:prstGeom>
        </p:spPr>
      </p:pic>
      <p:pic>
        <p:nvPicPr>
          <p:cNvPr id="11" name="Picture 10">
            <a:extLst>
              <a:ext uri="{FF2B5EF4-FFF2-40B4-BE49-F238E27FC236}">
                <a16:creationId xmlns:a16="http://schemas.microsoft.com/office/drawing/2014/main" id="{1DC2153C-5413-EE48-82A2-34FF65E97236}"/>
              </a:ext>
            </a:extLst>
          </p:cNvPr>
          <p:cNvPicPr>
            <a:picLocks noChangeAspect="1"/>
          </p:cNvPicPr>
          <p:nvPr/>
        </p:nvPicPr>
        <p:blipFill rotWithShape="1">
          <a:blip r:embed="rId5"/>
          <a:srcRect l="33768" t="40429" r="35314" b="21353"/>
          <a:stretch/>
        </p:blipFill>
        <p:spPr>
          <a:xfrm>
            <a:off x="3649431" y="3359946"/>
            <a:ext cx="1590262" cy="2621029"/>
          </a:xfrm>
          <a:prstGeom prst="rect">
            <a:avLst/>
          </a:prstGeom>
        </p:spPr>
      </p:pic>
    </p:spTree>
    <p:extLst>
      <p:ext uri="{BB962C8B-B14F-4D97-AF65-F5344CB8AC3E}">
        <p14:creationId xmlns:p14="http://schemas.microsoft.com/office/powerpoint/2010/main" val="130801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F60EEA-2E51-4873-8A35-A4FA7D8D6BD8}"/>
              </a:ext>
            </a:extLst>
          </p:cNvPr>
          <p:cNvSpPr txBox="1"/>
          <p:nvPr/>
        </p:nvSpPr>
        <p:spPr>
          <a:xfrm>
            <a:off x="280159" y="1228397"/>
            <a:ext cx="8657363" cy="4401205"/>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0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351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5AAD23-CB6E-4BAF-B4A9-E7B7B47E3089}"/>
              </a:ext>
            </a:extLst>
          </p:cNvPr>
          <p:cNvSpPr txBox="1"/>
          <p:nvPr/>
        </p:nvSpPr>
        <p:spPr>
          <a:xfrm>
            <a:off x="270385" y="1834987"/>
            <a:ext cx="5183357" cy="1569660"/>
          </a:xfrm>
          <a:prstGeom prst="rect">
            <a:avLst/>
          </a:prstGeom>
          <a:noFill/>
        </p:spPr>
        <p:txBody>
          <a:bodyPr wrap="square">
            <a:spAutoFit/>
          </a:bodyPr>
          <a:lstStyle/>
          <a:p>
            <a:pPr algn="l"/>
            <a:r>
              <a:rPr lang="en-GB" sz="2400" dirty="0">
                <a:solidFill>
                  <a:srgbClr val="0B0C0C"/>
                </a:solidFill>
              </a:rPr>
              <a:t>Your task:</a:t>
            </a:r>
            <a:endParaRPr lang="en-GB" sz="2400" i="0" dirty="0">
              <a:solidFill>
                <a:srgbClr val="0B0C0C"/>
              </a:solidFill>
              <a:effectLst/>
            </a:endParaRPr>
          </a:p>
          <a:p>
            <a:pPr marL="342900" indent="-342900" algn="l">
              <a:buFont typeface="Arial" panose="020B0604020202020204" pitchFamily="34" charset="0"/>
              <a:buChar char="•"/>
            </a:pPr>
            <a:r>
              <a:rPr lang="en-GB" sz="2400" dirty="0">
                <a:effectLst/>
              </a:rPr>
              <a:t>Make a piece of jewellery inspired by the ancient Egyptians</a:t>
            </a:r>
          </a:p>
          <a:p>
            <a:pPr marL="342900" indent="-342900" algn="l">
              <a:buFont typeface="Arial" panose="020B0604020202020204" pitchFamily="34" charset="0"/>
              <a:buChar char="•"/>
            </a:pPr>
            <a:endParaRPr lang="en-GB" sz="2400" b="1" dirty="0">
              <a:effectLst/>
              <a:latin typeface="GDS Transport"/>
            </a:endParaRPr>
          </a:p>
        </p:txBody>
      </p:sp>
      <p:sp>
        <p:nvSpPr>
          <p:cNvPr id="4" name="Title 1">
            <a:extLst>
              <a:ext uri="{FF2B5EF4-FFF2-40B4-BE49-F238E27FC236}">
                <a16:creationId xmlns:a16="http://schemas.microsoft.com/office/drawing/2014/main" id="{561AE448-3DB6-41CC-9EE1-9B656AE6DF35}"/>
              </a:ext>
            </a:extLst>
          </p:cNvPr>
          <p:cNvSpPr txBox="1">
            <a:spLocks/>
          </p:cNvSpPr>
          <p:nvPr/>
        </p:nvSpPr>
        <p:spPr>
          <a:xfrm>
            <a:off x="190459" y="1101343"/>
            <a:ext cx="2954677"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Design Brief</a:t>
            </a:r>
          </a:p>
        </p:txBody>
      </p:sp>
      <p:pic>
        <p:nvPicPr>
          <p:cNvPr id="5" name="Picture 4" descr="A person wearing a crown&#10;&#10;Description automatically generated with medium confidence">
            <a:extLst>
              <a:ext uri="{FF2B5EF4-FFF2-40B4-BE49-F238E27FC236}">
                <a16:creationId xmlns:a16="http://schemas.microsoft.com/office/drawing/2014/main" id="{0ED44AA0-A203-4A10-AE24-D0D45D4481A4}"/>
              </a:ext>
            </a:extLst>
          </p:cNvPr>
          <p:cNvPicPr>
            <a:picLocks noChangeAspect="1"/>
          </p:cNvPicPr>
          <p:nvPr/>
        </p:nvPicPr>
        <p:blipFill>
          <a:blip r:embed="rId3"/>
          <a:stretch>
            <a:fillRect/>
          </a:stretch>
        </p:blipFill>
        <p:spPr>
          <a:xfrm>
            <a:off x="6580414" y="1101342"/>
            <a:ext cx="2373127" cy="4910295"/>
          </a:xfrm>
          <a:prstGeom prst="rect">
            <a:avLst/>
          </a:prstGeom>
        </p:spPr>
      </p:pic>
    </p:spTree>
    <p:extLst>
      <p:ext uri="{BB962C8B-B14F-4D97-AF65-F5344CB8AC3E}">
        <p14:creationId xmlns:p14="http://schemas.microsoft.com/office/powerpoint/2010/main" val="77235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3C6A-D5F6-431B-9100-5F640A916AF2}"/>
              </a:ext>
            </a:extLst>
          </p:cNvPr>
          <p:cNvSpPr txBox="1">
            <a:spLocks/>
          </p:cNvSpPr>
          <p:nvPr/>
        </p:nvSpPr>
        <p:spPr>
          <a:xfrm>
            <a:off x="190459" y="1101343"/>
            <a:ext cx="6062060" cy="55830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Things to consider</a:t>
            </a:r>
          </a:p>
        </p:txBody>
      </p:sp>
      <p:sp>
        <p:nvSpPr>
          <p:cNvPr id="3" name="TextBox 2">
            <a:extLst>
              <a:ext uri="{FF2B5EF4-FFF2-40B4-BE49-F238E27FC236}">
                <a16:creationId xmlns:a16="http://schemas.microsoft.com/office/drawing/2014/main" id="{0DFC3FCC-7ED3-4137-993D-0B480143A81F}"/>
              </a:ext>
            </a:extLst>
          </p:cNvPr>
          <p:cNvSpPr txBox="1"/>
          <p:nvPr/>
        </p:nvSpPr>
        <p:spPr>
          <a:xfrm>
            <a:off x="2862943" y="2828835"/>
            <a:ext cx="3102429" cy="738664"/>
          </a:xfrm>
          <a:prstGeom prst="rect">
            <a:avLst/>
          </a:prstGeom>
          <a:noFill/>
        </p:spPr>
        <p:txBody>
          <a:bodyPr wrap="square" rtlCol="0">
            <a:spAutoFit/>
          </a:bodyPr>
          <a:lstStyle/>
          <a:p>
            <a:pPr algn="ctr"/>
            <a:endParaRPr lang="en-GB" dirty="0"/>
          </a:p>
          <a:p>
            <a:pPr algn="ctr"/>
            <a:r>
              <a:rPr lang="en-GB" sz="2400" b="1" dirty="0"/>
              <a:t>Egyptian Jewellery</a:t>
            </a:r>
          </a:p>
        </p:txBody>
      </p:sp>
      <p:sp>
        <p:nvSpPr>
          <p:cNvPr id="4" name="Rectangle: Rounded Corners 3">
            <a:extLst>
              <a:ext uri="{FF2B5EF4-FFF2-40B4-BE49-F238E27FC236}">
                <a16:creationId xmlns:a16="http://schemas.microsoft.com/office/drawing/2014/main" id="{B136F9C2-1322-4A3F-B4F6-A865948A94AB}"/>
              </a:ext>
            </a:extLst>
          </p:cNvPr>
          <p:cNvSpPr/>
          <p:nvPr/>
        </p:nvSpPr>
        <p:spPr>
          <a:xfrm>
            <a:off x="3135086" y="2940041"/>
            <a:ext cx="2612571" cy="758731"/>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4B43CCE-CC70-4F56-9339-243E45C431E9}"/>
              </a:ext>
            </a:extLst>
          </p:cNvPr>
          <p:cNvSpPr txBox="1"/>
          <p:nvPr/>
        </p:nvSpPr>
        <p:spPr>
          <a:xfrm>
            <a:off x="662422" y="1681430"/>
            <a:ext cx="1219200" cy="461665"/>
          </a:xfrm>
          <a:prstGeom prst="rect">
            <a:avLst/>
          </a:prstGeom>
          <a:noFill/>
        </p:spPr>
        <p:txBody>
          <a:bodyPr wrap="square" rtlCol="0">
            <a:spAutoFit/>
          </a:bodyPr>
          <a:lstStyle/>
          <a:p>
            <a:r>
              <a:rPr lang="en-GB" sz="2400" dirty="0"/>
              <a:t>Earrings</a:t>
            </a:r>
          </a:p>
        </p:txBody>
      </p:sp>
      <p:sp>
        <p:nvSpPr>
          <p:cNvPr id="6" name="TextBox 5">
            <a:extLst>
              <a:ext uri="{FF2B5EF4-FFF2-40B4-BE49-F238E27FC236}">
                <a16:creationId xmlns:a16="http://schemas.microsoft.com/office/drawing/2014/main" id="{A8CFF76D-414D-462D-B777-395EAC15A043}"/>
              </a:ext>
            </a:extLst>
          </p:cNvPr>
          <p:cNvSpPr txBox="1"/>
          <p:nvPr/>
        </p:nvSpPr>
        <p:spPr>
          <a:xfrm>
            <a:off x="2068286" y="2487441"/>
            <a:ext cx="1219200" cy="461665"/>
          </a:xfrm>
          <a:prstGeom prst="rect">
            <a:avLst/>
          </a:prstGeom>
          <a:noFill/>
        </p:spPr>
        <p:txBody>
          <a:bodyPr wrap="square" rtlCol="0">
            <a:spAutoFit/>
          </a:bodyPr>
          <a:lstStyle/>
          <a:p>
            <a:r>
              <a:rPr lang="en-GB" sz="2400" u="sng" dirty="0"/>
              <a:t>Types</a:t>
            </a:r>
          </a:p>
        </p:txBody>
      </p:sp>
      <p:sp>
        <p:nvSpPr>
          <p:cNvPr id="7" name="TextBox 6">
            <a:extLst>
              <a:ext uri="{FF2B5EF4-FFF2-40B4-BE49-F238E27FC236}">
                <a16:creationId xmlns:a16="http://schemas.microsoft.com/office/drawing/2014/main" id="{86CAEC04-C566-4892-A7E4-A71E8405CEFE}"/>
              </a:ext>
            </a:extLst>
          </p:cNvPr>
          <p:cNvSpPr txBox="1"/>
          <p:nvPr/>
        </p:nvSpPr>
        <p:spPr>
          <a:xfrm>
            <a:off x="4610100" y="1721061"/>
            <a:ext cx="1219200" cy="461665"/>
          </a:xfrm>
          <a:prstGeom prst="rect">
            <a:avLst/>
          </a:prstGeom>
          <a:noFill/>
        </p:spPr>
        <p:txBody>
          <a:bodyPr wrap="square" rtlCol="0">
            <a:spAutoFit/>
          </a:bodyPr>
          <a:lstStyle/>
          <a:p>
            <a:r>
              <a:rPr lang="en-GB" sz="2400" dirty="0"/>
              <a:t>Beads</a:t>
            </a:r>
          </a:p>
        </p:txBody>
      </p:sp>
      <p:sp>
        <p:nvSpPr>
          <p:cNvPr id="8" name="TextBox 7">
            <a:extLst>
              <a:ext uri="{FF2B5EF4-FFF2-40B4-BE49-F238E27FC236}">
                <a16:creationId xmlns:a16="http://schemas.microsoft.com/office/drawing/2014/main" id="{F815E78D-3092-411C-8C71-8CFC8CEDE0DF}"/>
              </a:ext>
            </a:extLst>
          </p:cNvPr>
          <p:cNvSpPr txBox="1"/>
          <p:nvPr/>
        </p:nvSpPr>
        <p:spPr>
          <a:xfrm>
            <a:off x="10886" y="2397939"/>
            <a:ext cx="1415142" cy="461665"/>
          </a:xfrm>
          <a:prstGeom prst="rect">
            <a:avLst/>
          </a:prstGeom>
          <a:noFill/>
        </p:spPr>
        <p:txBody>
          <a:bodyPr wrap="square" rtlCol="0">
            <a:spAutoFit/>
          </a:bodyPr>
          <a:lstStyle/>
          <a:p>
            <a:r>
              <a:rPr lang="en-GB" sz="2400" dirty="0"/>
              <a:t>Necklace</a:t>
            </a:r>
          </a:p>
        </p:txBody>
      </p:sp>
      <p:sp>
        <p:nvSpPr>
          <p:cNvPr id="9" name="TextBox 8">
            <a:extLst>
              <a:ext uri="{FF2B5EF4-FFF2-40B4-BE49-F238E27FC236}">
                <a16:creationId xmlns:a16="http://schemas.microsoft.com/office/drawing/2014/main" id="{DC241BC0-BFA3-41B1-ADA4-49CA7609CE4A}"/>
              </a:ext>
            </a:extLst>
          </p:cNvPr>
          <p:cNvSpPr txBox="1"/>
          <p:nvPr/>
        </p:nvSpPr>
        <p:spPr>
          <a:xfrm>
            <a:off x="903516" y="3244333"/>
            <a:ext cx="1219200" cy="461665"/>
          </a:xfrm>
          <a:prstGeom prst="rect">
            <a:avLst/>
          </a:prstGeom>
          <a:noFill/>
        </p:spPr>
        <p:txBody>
          <a:bodyPr wrap="square" rtlCol="0">
            <a:spAutoFit/>
          </a:bodyPr>
          <a:lstStyle/>
          <a:p>
            <a:r>
              <a:rPr lang="en-GB" sz="2400" dirty="0"/>
              <a:t>Bracelet</a:t>
            </a:r>
          </a:p>
        </p:txBody>
      </p:sp>
      <p:sp>
        <p:nvSpPr>
          <p:cNvPr id="10" name="TextBox 9">
            <a:extLst>
              <a:ext uri="{FF2B5EF4-FFF2-40B4-BE49-F238E27FC236}">
                <a16:creationId xmlns:a16="http://schemas.microsoft.com/office/drawing/2014/main" id="{6D335F79-B12F-4AD5-B8FF-48173E399EA5}"/>
              </a:ext>
            </a:extLst>
          </p:cNvPr>
          <p:cNvSpPr txBox="1"/>
          <p:nvPr/>
        </p:nvSpPr>
        <p:spPr>
          <a:xfrm>
            <a:off x="5965372" y="2275114"/>
            <a:ext cx="2068285" cy="461665"/>
          </a:xfrm>
          <a:prstGeom prst="rect">
            <a:avLst/>
          </a:prstGeom>
          <a:noFill/>
        </p:spPr>
        <p:txBody>
          <a:bodyPr wrap="square" rtlCol="0">
            <a:spAutoFit/>
          </a:bodyPr>
          <a:lstStyle/>
          <a:p>
            <a:r>
              <a:rPr lang="en-GB" sz="2400" u="sng" dirty="0"/>
              <a:t>Materials used</a:t>
            </a:r>
          </a:p>
        </p:txBody>
      </p:sp>
      <p:sp>
        <p:nvSpPr>
          <p:cNvPr id="11" name="TextBox 10">
            <a:extLst>
              <a:ext uri="{FF2B5EF4-FFF2-40B4-BE49-F238E27FC236}">
                <a16:creationId xmlns:a16="http://schemas.microsoft.com/office/drawing/2014/main" id="{B65B7903-150C-4482-8570-6D977FA3072C}"/>
              </a:ext>
            </a:extLst>
          </p:cNvPr>
          <p:cNvSpPr txBox="1"/>
          <p:nvPr/>
        </p:nvSpPr>
        <p:spPr>
          <a:xfrm>
            <a:off x="7712528" y="1408720"/>
            <a:ext cx="1219200" cy="461665"/>
          </a:xfrm>
          <a:prstGeom prst="rect">
            <a:avLst/>
          </a:prstGeom>
          <a:noFill/>
        </p:spPr>
        <p:txBody>
          <a:bodyPr wrap="square" rtlCol="0">
            <a:spAutoFit/>
          </a:bodyPr>
          <a:lstStyle/>
          <a:p>
            <a:r>
              <a:rPr lang="en-GB" sz="2400" dirty="0"/>
              <a:t>Copper</a:t>
            </a:r>
          </a:p>
        </p:txBody>
      </p:sp>
      <p:sp>
        <p:nvSpPr>
          <p:cNvPr id="12" name="TextBox 11">
            <a:extLst>
              <a:ext uri="{FF2B5EF4-FFF2-40B4-BE49-F238E27FC236}">
                <a16:creationId xmlns:a16="http://schemas.microsoft.com/office/drawing/2014/main" id="{BB9E66F7-DC79-4CC8-A233-190123E28A35}"/>
              </a:ext>
            </a:extLst>
          </p:cNvPr>
          <p:cNvSpPr txBox="1"/>
          <p:nvPr/>
        </p:nvSpPr>
        <p:spPr>
          <a:xfrm>
            <a:off x="7075714" y="3022935"/>
            <a:ext cx="1959429" cy="830997"/>
          </a:xfrm>
          <a:prstGeom prst="rect">
            <a:avLst/>
          </a:prstGeom>
          <a:noFill/>
        </p:spPr>
        <p:txBody>
          <a:bodyPr wrap="square" rtlCol="0">
            <a:spAutoFit/>
          </a:bodyPr>
          <a:lstStyle/>
          <a:p>
            <a:r>
              <a:rPr lang="en-GB" sz="2400" dirty="0"/>
              <a:t>Precious Stones/Gems</a:t>
            </a:r>
          </a:p>
        </p:txBody>
      </p:sp>
      <p:sp>
        <p:nvSpPr>
          <p:cNvPr id="13" name="TextBox 12">
            <a:extLst>
              <a:ext uri="{FF2B5EF4-FFF2-40B4-BE49-F238E27FC236}">
                <a16:creationId xmlns:a16="http://schemas.microsoft.com/office/drawing/2014/main" id="{0DE842BF-B5B1-4E4B-9515-EB8060996B47}"/>
              </a:ext>
            </a:extLst>
          </p:cNvPr>
          <p:cNvSpPr txBox="1"/>
          <p:nvPr/>
        </p:nvSpPr>
        <p:spPr>
          <a:xfrm>
            <a:off x="2068286" y="1788523"/>
            <a:ext cx="1219200" cy="461665"/>
          </a:xfrm>
          <a:prstGeom prst="rect">
            <a:avLst/>
          </a:prstGeom>
          <a:noFill/>
        </p:spPr>
        <p:txBody>
          <a:bodyPr wrap="square" rtlCol="0">
            <a:spAutoFit/>
          </a:bodyPr>
          <a:lstStyle/>
          <a:p>
            <a:r>
              <a:rPr lang="en-GB" sz="2400" dirty="0"/>
              <a:t>Rings</a:t>
            </a:r>
          </a:p>
        </p:txBody>
      </p:sp>
      <p:sp>
        <p:nvSpPr>
          <p:cNvPr id="14" name="TextBox 13">
            <a:extLst>
              <a:ext uri="{FF2B5EF4-FFF2-40B4-BE49-F238E27FC236}">
                <a16:creationId xmlns:a16="http://schemas.microsoft.com/office/drawing/2014/main" id="{FC0E2547-4AB1-46F2-9EF7-2FC6CBE6296B}"/>
              </a:ext>
            </a:extLst>
          </p:cNvPr>
          <p:cNvSpPr txBox="1"/>
          <p:nvPr/>
        </p:nvSpPr>
        <p:spPr>
          <a:xfrm>
            <a:off x="3722914" y="4257488"/>
            <a:ext cx="2666999" cy="461665"/>
          </a:xfrm>
          <a:prstGeom prst="rect">
            <a:avLst/>
          </a:prstGeom>
          <a:noFill/>
        </p:spPr>
        <p:txBody>
          <a:bodyPr wrap="square" rtlCol="0">
            <a:spAutoFit/>
          </a:bodyPr>
          <a:lstStyle/>
          <a:p>
            <a:r>
              <a:rPr lang="en-GB" sz="2400" u="sng" dirty="0"/>
              <a:t>Who would wear it</a:t>
            </a:r>
          </a:p>
        </p:txBody>
      </p:sp>
      <p:sp>
        <p:nvSpPr>
          <p:cNvPr id="15" name="TextBox 14">
            <a:extLst>
              <a:ext uri="{FF2B5EF4-FFF2-40B4-BE49-F238E27FC236}">
                <a16:creationId xmlns:a16="http://schemas.microsoft.com/office/drawing/2014/main" id="{DE379353-C95D-4798-8088-C75CECDCCC9F}"/>
              </a:ext>
            </a:extLst>
          </p:cNvPr>
          <p:cNvSpPr txBox="1"/>
          <p:nvPr/>
        </p:nvSpPr>
        <p:spPr>
          <a:xfrm>
            <a:off x="2143887" y="3964016"/>
            <a:ext cx="790418" cy="461665"/>
          </a:xfrm>
          <a:prstGeom prst="rect">
            <a:avLst/>
          </a:prstGeom>
          <a:noFill/>
        </p:spPr>
        <p:txBody>
          <a:bodyPr wrap="square" rtlCol="0">
            <a:spAutoFit/>
          </a:bodyPr>
          <a:lstStyle/>
          <a:p>
            <a:r>
              <a:rPr lang="en-GB" sz="2400" dirty="0"/>
              <a:t>Men</a:t>
            </a:r>
          </a:p>
        </p:txBody>
      </p:sp>
      <p:sp>
        <p:nvSpPr>
          <p:cNvPr id="16" name="TextBox 15">
            <a:extLst>
              <a:ext uri="{FF2B5EF4-FFF2-40B4-BE49-F238E27FC236}">
                <a16:creationId xmlns:a16="http://schemas.microsoft.com/office/drawing/2014/main" id="{09110ABA-8EC8-441F-8A4B-E8D1BA1DC937}"/>
              </a:ext>
            </a:extLst>
          </p:cNvPr>
          <p:cNvSpPr txBox="1"/>
          <p:nvPr/>
        </p:nvSpPr>
        <p:spPr>
          <a:xfrm>
            <a:off x="2209800" y="5103716"/>
            <a:ext cx="1219200" cy="461665"/>
          </a:xfrm>
          <a:prstGeom prst="rect">
            <a:avLst/>
          </a:prstGeom>
          <a:noFill/>
        </p:spPr>
        <p:txBody>
          <a:bodyPr wrap="square" rtlCol="0">
            <a:spAutoFit/>
          </a:bodyPr>
          <a:lstStyle/>
          <a:p>
            <a:r>
              <a:rPr lang="en-GB" sz="2400" dirty="0"/>
              <a:t>Women</a:t>
            </a:r>
          </a:p>
        </p:txBody>
      </p:sp>
      <p:sp>
        <p:nvSpPr>
          <p:cNvPr id="17" name="TextBox 16">
            <a:extLst>
              <a:ext uri="{FF2B5EF4-FFF2-40B4-BE49-F238E27FC236}">
                <a16:creationId xmlns:a16="http://schemas.microsoft.com/office/drawing/2014/main" id="{04493954-7D4F-4ECC-92C5-32860875F412}"/>
              </a:ext>
            </a:extLst>
          </p:cNvPr>
          <p:cNvSpPr txBox="1"/>
          <p:nvPr/>
        </p:nvSpPr>
        <p:spPr>
          <a:xfrm>
            <a:off x="7630886" y="4269156"/>
            <a:ext cx="1219200" cy="461665"/>
          </a:xfrm>
          <a:prstGeom prst="rect">
            <a:avLst/>
          </a:prstGeom>
          <a:noFill/>
        </p:spPr>
        <p:txBody>
          <a:bodyPr wrap="square" rtlCol="0">
            <a:spAutoFit/>
          </a:bodyPr>
          <a:lstStyle/>
          <a:p>
            <a:r>
              <a:rPr lang="en-GB" sz="2400" dirty="0"/>
              <a:t>Adults</a:t>
            </a:r>
          </a:p>
        </p:txBody>
      </p:sp>
      <p:sp>
        <p:nvSpPr>
          <p:cNvPr id="18" name="TextBox 17">
            <a:extLst>
              <a:ext uri="{FF2B5EF4-FFF2-40B4-BE49-F238E27FC236}">
                <a16:creationId xmlns:a16="http://schemas.microsoft.com/office/drawing/2014/main" id="{2A3D8957-ED0B-4769-A48A-CB86B90A2389}"/>
              </a:ext>
            </a:extLst>
          </p:cNvPr>
          <p:cNvSpPr txBox="1"/>
          <p:nvPr/>
        </p:nvSpPr>
        <p:spPr>
          <a:xfrm>
            <a:off x="6999514" y="5033111"/>
            <a:ext cx="1676400" cy="461665"/>
          </a:xfrm>
          <a:prstGeom prst="rect">
            <a:avLst/>
          </a:prstGeom>
          <a:noFill/>
        </p:spPr>
        <p:txBody>
          <a:bodyPr wrap="square" rtlCol="0">
            <a:spAutoFit/>
          </a:bodyPr>
          <a:lstStyle/>
          <a:p>
            <a:r>
              <a:rPr lang="en-GB" sz="2400" dirty="0"/>
              <a:t>Children</a:t>
            </a:r>
          </a:p>
        </p:txBody>
      </p:sp>
      <p:sp>
        <p:nvSpPr>
          <p:cNvPr id="19" name="TextBox 18">
            <a:extLst>
              <a:ext uri="{FF2B5EF4-FFF2-40B4-BE49-F238E27FC236}">
                <a16:creationId xmlns:a16="http://schemas.microsoft.com/office/drawing/2014/main" id="{BA9E7C25-9FA2-49A7-A25E-F02FD4F9B391}"/>
              </a:ext>
            </a:extLst>
          </p:cNvPr>
          <p:cNvSpPr txBox="1"/>
          <p:nvPr/>
        </p:nvSpPr>
        <p:spPr>
          <a:xfrm>
            <a:off x="4267200" y="5577512"/>
            <a:ext cx="1219200" cy="461665"/>
          </a:xfrm>
          <a:prstGeom prst="rect">
            <a:avLst/>
          </a:prstGeom>
          <a:noFill/>
        </p:spPr>
        <p:txBody>
          <a:bodyPr wrap="square" rtlCol="0">
            <a:spAutoFit/>
          </a:bodyPr>
          <a:lstStyle/>
          <a:p>
            <a:r>
              <a:rPr lang="en-GB" sz="2400" dirty="0"/>
              <a:t>Rich</a:t>
            </a:r>
          </a:p>
        </p:txBody>
      </p:sp>
      <p:sp>
        <p:nvSpPr>
          <p:cNvPr id="20" name="TextBox 19">
            <a:extLst>
              <a:ext uri="{FF2B5EF4-FFF2-40B4-BE49-F238E27FC236}">
                <a16:creationId xmlns:a16="http://schemas.microsoft.com/office/drawing/2014/main" id="{29B213CA-0372-4EA7-BD20-E388C266C331}"/>
              </a:ext>
            </a:extLst>
          </p:cNvPr>
          <p:cNvSpPr txBox="1"/>
          <p:nvPr/>
        </p:nvSpPr>
        <p:spPr>
          <a:xfrm>
            <a:off x="5627914" y="5198353"/>
            <a:ext cx="1219200" cy="461665"/>
          </a:xfrm>
          <a:prstGeom prst="rect">
            <a:avLst/>
          </a:prstGeom>
          <a:noFill/>
        </p:spPr>
        <p:txBody>
          <a:bodyPr wrap="square" rtlCol="0">
            <a:spAutoFit/>
          </a:bodyPr>
          <a:lstStyle/>
          <a:p>
            <a:r>
              <a:rPr lang="en-GB" sz="2400" dirty="0"/>
              <a:t>Poor</a:t>
            </a:r>
          </a:p>
        </p:txBody>
      </p:sp>
      <p:cxnSp>
        <p:nvCxnSpPr>
          <p:cNvPr id="21" name="Straight Arrow Connector 20">
            <a:extLst>
              <a:ext uri="{FF2B5EF4-FFF2-40B4-BE49-F238E27FC236}">
                <a16:creationId xmlns:a16="http://schemas.microsoft.com/office/drawing/2014/main" id="{701055E3-51DE-4001-9BAE-BD68F08292FE}"/>
              </a:ext>
            </a:extLst>
          </p:cNvPr>
          <p:cNvCxnSpPr>
            <a:cxnSpLocks/>
          </p:cNvCxnSpPr>
          <p:nvPr/>
        </p:nvCxnSpPr>
        <p:spPr>
          <a:xfrm flipH="1" flipV="1">
            <a:off x="2623456" y="2943861"/>
            <a:ext cx="457200" cy="1498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C6F87621-CC47-49F6-9244-F1E291313699}"/>
              </a:ext>
            </a:extLst>
          </p:cNvPr>
          <p:cNvCxnSpPr/>
          <p:nvPr/>
        </p:nvCxnSpPr>
        <p:spPr>
          <a:xfrm flipV="1">
            <a:off x="5856516" y="2732553"/>
            <a:ext cx="380998" cy="3584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BD187215-3274-4D3E-A953-1AE204039D28}"/>
              </a:ext>
            </a:extLst>
          </p:cNvPr>
          <p:cNvCxnSpPr/>
          <p:nvPr/>
        </p:nvCxnSpPr>
        <p:spPr>
          <a:xfrm>
            <a:off x="4648200" y="3809978"/>
            <a:ext cx="152400" cy="5316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692A8DC-F551-4C1C-8692-777AA87DF864}"/>
              </a:ext>
            </a:extLst>
          </p:cNvPr>
          <p:cNvCxnSpPr/>
          <p:nvPr/>
        </p:nvCxnSpPr>
        <p:spPr>
          <a:xfrm flipV="1">
            <a:off x="2394857" y="2199419"/>
            <a:ext cx="0" cy="312027"/>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714B1354-222B-4607-8BFE-B27AB91D8B61}"/>
              </a:ext>
            </a:extLst>
          </p:cNvPr>
          <p:cNvCxnSpPr>
            <a:cxnSpLocks/>
          </p:cNvCxnSpPr>
          <p:nvPr/>
        </p:nvCxnSpPr>
        <p:spPr>
          <a:xfrm flipH="1" flipV="1">
            <a:off x="1502229" y="2077376"/>
            <a:ext cx="566057" cy="461665"/>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9CE4A099-8E1D-4C15-AEAC-0C0D2C4B4B2A}"/>
              </a:ext>
            </a:extLst>
          </p:cNvPr>
          <p:cNvCxnSpPr>
            <a:cxnSpLocks/>
          </p:cNvCxnSpPr>
          <p:nvPr/>
        </p:nvCxnSpPr>
        <p:spPr>
          <a:xfrm flipH="1" flipV="1">
            <a:off x="1295401" y="2661760"/>
            <a:ext cx="658586" cy="94701"/>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89CBE84C-BBED-4E8C-8BF9-E59018C8865C}"/>
              </a:ext>
            </a:extLst>
          </p:cNvPr>
          <p:cNvCxnSpPr/>
          <p:nvPr/>
        </p:nvCxnSpPr>
        <p:spPr>
          <a:xfrm flipH="1">
            <a:off x="1839688" y="2993026"/>
            <a:ext cx="337454" cy="278131"/>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5F109F4F-7D36-4FD7-BAD6-90914B592DA9}"/>
              </a:ext>
            </a:extLst>
          </p:cNvPr>
          <p:cNvCxnSpPr>
            <a:cxnSpLocks/>
          </p:cNvCxnSpPr>
          <p:nvPr/>
        </p:nvCxnSpPr>
        <p:spPr>
          <a:xfrm flipH="1" flipV="1">
            <a:off x="5448301" y="2149676"/>
            <a:ext cx="506184" cy="217110"/>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FD810B71-30E7-4221-A4E8-3AFA7D9134A3}"/>
              </a:ext>
            </a:extLst>
          </p:cNvPr>
          <p:cNvCxnSpPr/>
          <p:nvPr/>
        </p:nvCxnSpPr>
        <p:spPr>
          <a:xfrm flipH="1" flipV="1">
            <a:off x="5747657" y="1400843"/>
            <a:ext cx="489857" cy="7488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AE91E6D-5182-46EC-869F-E69912B8B835}"/>
              </a:ext>
            </a:extLst>
          </p:cNvPr>
          <p:cNvCxnSpPr/>
          <p:nvPr/>
        </p:nvCxnSpPr>
        <p:spPr>
          <a:xfrm flipV="1">
            <a:off x="6754585" y="1505559"/>
            <a:ext cx="0" cy="543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E9386F50-98AA-4BED-93C3-D1ECE69F9ECC}"/>
              </a:ext>
            </a:extLst>
          </p:cNvPr>
          <p:cNvCxnSpPr>
            <a:cxnSpLocks/>
          </p:cNvCxnSpPr>
          <p:nvPr/>
        </p:nvCxnSpPr>
        <p:spPr>
          <a:xfrm flipV="1">
            <a:off x="7590064" y="1864721"/>
            <a:ext cx="367393" cy="318005"/>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2BCEDF5-1822-4F5B-8608-0F69F3D6C4B4}"/>
              </a:ext>
            </a:extLst>
          </p:cNvPr>
          <p:cNvCxnSpPr/>
          <p:nvPr/>
        </p:nvCxnSpPr>
        <p:spPr>
          <a:xfrm>
            <a:off x="7467600" y="2778794"/>
            <a:ext cx="244928" cy="263041"/>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6EB153D-68F1-42BE-9A5F-41AE28B1E633}"/>
              </a:ext>
            </a:extLst>
          </p:cNvPr>
          <p:cNvCxnSpPr>
            <a:cxnSpLocks/>
          </p:cNvCxnSpPr>
          <p:nvPr/>
        </p:nvCxnSpPr>
        <p:spPr>
          <a:xfrm flipH="1" flipV="1">
            <a:off x="2890158" y="4257488"/>
            <a:ext cx="794656" cy="219165"/>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746D966B-53C7-4BD5-8C04-C0ECEB1340D8}"/>
              </a:ext>
            </a:extLst>
          </p:cNvPr>
          <p:cNvCxnSpPr>
            <a:cxnSpLocks/>
          </p:cNvCxnSpPr>
          <p:nvPr/>
        </p:nvCxnSpPr>
        <p:spPr>
          <a:xfrm flipH="1">
            <a:off x="3135086" y="4753732"/>
            <a:ext cx="606879" cy="349984"/>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5DB1BD57-1C67-4112-9866-AA5A69AFEEFC}"/>
              </a:ext>
            </a:extLst>
          </p:cNvPr>
          <p:cNvCxnSpPr>
            <a:cxnSpLocks/>
          </p:cNvCxnSpPr>
          <p:nvPr/>
        </p:nvCxnSpPr>
        <p:spPr>
          <a:xfrm>
            <a:off x="4495800" y="4768838"/>
            <a:ext cx="87086" cy="794266"/>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EBA5A46-DE8A-4F91-8976-8E6ECE0FF3D8}"/>
              </a:ext>
            </a:extLst>
          </p:cNvPr>
          <p:cNvCxnSpPr>
            <a:cxnSpLocks/>
          </p:cNvCxnSpPr>
          <p:nvPr/>
        </p:nvCxnSpPr>
        <p:spPr>
          <a:xfrm>
            <a:off x="5486400" y="4762894"/>
            <a:ext cx="304799" cy="435459"/>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4754956B-9D0A-4897-B431-83B9418C3731}"/>
              </a:ext>
            </a:extLst>
          </p:cNvPr>
          <p:cNvCxnSpPr>
            <a:cxnSpLocks/>
            <a:endCxn id="17" idx="1"/>
          </p:cNvCxnSpPr>
          <p:nvPr/>
        </p:nvCxnSpPr>
        <p:spPr>
          <a:xfrm flipV="1">
            <a:off x="6362701" y="4499989"/>
            <a:ext cx="1268185" cy="43932"/>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A643ED9-A5D0-409B-9ECC-67CB7EC38B04}"/>
              </a:ext>
            </a:extLst>
          </p:cNvPr>
          <p:cNvCxnSpPr>
            <a:cxnSpLocks/>
            <a:endCxn id="18" idx="1"/>
          </p:cNvCxnSpPr>
          <p:nvPr/>
        </p:nvCxnSpPr>
        <p:spPr>
          <a:xfrm>
            <a:off x="5992585" y="4703583"/>
            <a:ext cx="1006929" cy="560361"/>
          </a:xfrm>
          <a:prstGeom prst="line">
            <a:avLst/>
          </a:prstGeom>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E5EE77AB-68A9-42E4-9CE8-B7C3FD097442}"/>
              </a:ext>
            </a:extLst>
          </p:cNvPr>
          <p:cNvSpPr txBox="1"/>
          <p:nvPr/>
        </p:nvSpPr>
        <p:spPr>
          <a:xfrm>
            <a:off x="5268686" y="996882"/>
            <a:ext cx="1219200" cy="461665"/>
          </a:xfrm>
          <a:prstGeom prst="rect">
            <a:avLst/>
          </a:prstGeom>
          <a:noFill/>
        </p:spPr>
        <p:txBody>
          <a:bodyPr wrap="square" rtlCol="0">
            <a:spAutoFit/>
          </a:bodyPr>
          <a:lstStyle/>
          <a:p>
            <a:r>
              <a:rPr lang="en-GB" sz="2400" dirty="0"/>
              <a:t>Gold</a:t>
            </a:r>
          </a:p>
        </p:txBody>
      </p:sp>
      <p:sp>
        <p:nvSpPr>
          <p:cNvPr id="40" name="TextBox 39">
            <a:extLst>
              <a:ext uri="{FF2B5EF4-FFF2-40B4-BE49-F238E27FC236}">
                <a16:creationId xmlns:a16="http://schemas.microsoft.com/office/drawing/2014/main" id="{6359C6D7-49D0-4131-91AC-6B83242BCCED}"/>
              </a:ext>
            </a:extLst>
          </p:cNvPr>
          <p:cNvSpPr txBox="1"/>
          <p:nvPr/>
        </p:nvSpPr>
        <p:spPr>
          <a:xfrm>
            <a:off x="6389914" y="923100"/>
            <a:ext cx="1219200" cy="461665"/>
          </a:xfrm>
          <a:prstGeom prst="rect">
            <a:avLst/>
          </a:prstGeom>
          <a:noFill/>
        </p:spPr>
        <p:txBody>
          <a:bodyPr wrap="square" rtlCol="0">
            <a:spAutoFit/>
          </a:bodyPr>
          <a:lstStyle/>
          <a:p>
            <a:r>
              <a:rPr lang="en-GB" sz="2400" dirty="0"/>
              <a:t>Silver</a:t>
            </a:r>
          </a:p>
        </p:txBody>
      </p:sp>
    </p:spTree>
    <p:extLst>
      <p:ext uri="{BB962C8B-B14F-4D97-AF65-F5344CB8AC3E}">
        <p14:creationId xmlns:p14="http://schemas.microsoft.com/office/powerpoint/2010/main" val="122269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0373-8EF5-4926-941A-2BA5C0A7800C}"/>
              </a:ext>
            </a:extLst>
          </p:cNvPr>
          <p:cNvSpPr txBox="1">
            <a:spLocks/>
          </p:cNvSpPr>
          <p:nvPr/>
        </p:nvSpPr>
        <p:spPr>
          <a:xfrm>
            <a:off x="190459" y="1101343"/>
            <a:ext cx="6062060" cy="55830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Things to consider</a:t>
            </a:r>
          </a:p>
        </p:txBody>
      </p:sp>
      <p:sp>
        <p:nvSpPr>
          <p:cNvPr id="3" name="TextBox 2">
            <a:extLst>
              <a:ext uri="{FF2B5EF4-FFF2-40B4-BE49-F238E27FC236}">
                <a16:creationId xmlns:a16="http://schemas.microsoft.com/office/drawing/2014/main" id="{A89E7FAD-403B-407C-AB87-B834D0C3706E}"/>
              </a:ext>
            </a:extLst>
          </p:cNvPr>
          <p:cNvSpPr txBox="1"/>
          <p:nvPr/>
        </p:nvSpPr>
        <p:spPr>
          <a:xfrm>
            <a:off x="374074" y="1905506"/>
            <a:ext cx="8312726"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t>Egyptian men and women liked to wear jewellery, especially necklaces, bracelets and earrings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Wealthy people wore jewellery made of gold and precious stones such as amethysts and turquoise</a:t>
            </a:r>
          </a:p>
          <a:p>
            <a:endParaRPr lang="en-GB" sz="2400" dirty="0"/>
          </a:p>
          <a:p>
            <a:pPr marL="342900" indent="-342900">
              <a:buFont typeface="Arial" panose="020B0604020202020204" pitchFamily="34" charset="0"/>
              <a:buChar char="•"/>
            </a:pPr>
            <a:r>
              <a:rPr lang="en-GB" sz="2400" dirty="0"/>
              <a:t>Less wealthy people wore jewellery made from bone, stone or artificial gemstones</a:t>
            </a:r>
          </a:p>
        </p:txBody>
      </p:sp>
    </p:spTree>
    <p:extLst>
      <p:ext uri="{BB962C8B-B14F-4D97-AF65-F5344CB8AC3E}">
        <p14:creationId xmlns:p14="http://schemas.microsoft.com/office/powerpoint/2010/main" val="3853056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C986-F0C3-44C9-901B-A7EE9769D619}"/>
              </a:ext>
            </a:extLst>
          </p:cNvPr>
          <p:cNvSpPr txBox="1">
            <a:spLocks/>
          </p:cNvSpPr>
          <p:nvPr/>
        </p:nvSpPr>
        <p:spPr>
          <a:xfrm>
            <a:off x="190459" y="1101342"/>
            <a:ext cx="5410241" cy="134794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mn-lt"/>
                <a:cs typeface="Arial" panose="020B0604020202020204" pitchFamily="34" charset="0"/>
              </a:rPr>
              <a:t>Example of Ancient Egyptian necklace</a:t>
            </a:r>
          </a:p>
        </p:txBody>
      </p:sp>
      <p:pic>
        <p:nvPicPr>
          <p:cNvPr id="3" name="Picture 2" descr="A person wearing a crown&#10;&#10;Description automatically generated with medium confidence">
            <a:extLst>
              <a:ext uri="{FF2B5EF4-FFF2-40B4-BE49-F238E27FC236}">
                <a16:creationId xmlns:a16="http://schemas.microsoft.com/office/drawing/2014/main" id="{87E7672E-4BB9-474E-931F-04CACDF638F3}"/>
              </a:ext>
            </a:extLst>
          </p:cNvPr>
          <p:cNvPicPr>
            <a:picLocks noChangeAspect="1"/>
          </p:cNvPicPr>
          <p:nvPr/>
        </p:nvPicPr>
        <p:blipFill>
          <a:blip r:embed="rId3"/>
          <a:stretch>
            <a:fillRect/>
          </a:stretch>
        </p:blipFill>
        <p:spPr>
          <a:xfrm>
            <a:off x="6433458" y="1101342"/>
            <a:ext cx="2384352" cy="4933521"/>
          </a:xfrm>
          <a:prstGeom prst="rect">
            <a:avLst/>
          </a:prstGeom>
        </p:spPr>
      </p:pic>
    </p:spTree>
    <p:extLst>
      <p:ext uri="{BB962C8B-B14F-4D97-AF65-F5344CB8AC3E}">
        <p14:creationId xmlns:p14="http://schemas.microsoft.com/office/powerpoint/2010/main" val="259893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E2EF658-D538-43CE-AF9F-BA96D6F00323}"/>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Equipment and Resources</a:t>
            </a:r>
            <a:endParaRPr lang="en-GB" sz="2800" dirty="0"/>
          </a:p>
          <a:p>
            <a:pPr algn="l"/>
            <a:endParaRPr lang="en-GB" sz="3200" dirty="0"/>
          </a:p>
          <a:p>
            <a:endParaRPr lang="en-GB" dirty="0"/>
          </a:p>
        </p:txBody>
      </p:sp>
      <p:sp>
        <p:nvSpPr>
          <p:cNvPr id="7" name="TextBox 6">
            <a:extLst>
              <a:ext uri="{FF2B5EF4-FFF2-40B4-BE49-F238E27FC236}">
                <a16:creationId xmlns:a16="http://schemas.microsoft.com/office/drawing/2014/main" id="{6E5F4ECA-871B-4469-B8DA-A8D09792A3B5}"/>
              </a:ext>
            </a:extLst>
          </p:cNvPr>
          <p:cNvSpPr txBox="1"/>
          <p:nvPr/>
        </p:nvSpPr>
        <p:spPr>
          <a:xfrm>
            <a:off x="97869" y="1710153"/>
            <a:ext cx="2403791" cy="2677656"/>
          </a:xfrm>
          <a:prstGeom prst="rect">
            <a:avLst/>
          </a:prstGeom>
          <a:noFill/>
        </p:spPr>
        <p:txBody>
          <a:bodyPr wrap="square" rtlCol="0">
            <a:spAutoFit/>
          </a:bodyPr>
          <a:lstStyle/>
          <a:p>
            <a:pPr marL="457200" indent="-457200">
              <a:buFont typeface="Arial" panose="020B0604020202020204" pitchFamily="34" charset="0"/>
              <a:buChar char="•"/>
            </a:pPr>
            <a:r>
              <a:rPr lang="en-GB" sz="2400" dirty="0"/>
              <a:t>Pasta tubes</a:t>
            </a:r>
          </a:p>
          <a:p>
            <a:pPr marL="457200" indent="-457200">
              <a:buFont typeface="Arial" panose="020B0604020202020204" pitchFamily="34" charset="0"/>
              <a:buChar char="•"/>
            </a:pPr>
            <a:r>
              <a:rPr lang="en-GB" sz="2400" dirty="0"/>
              <a:t>Ribbon</a:t>
            </a:r>
          </a:p>
          <a:p>
            <a:pPr marL="457200" indent="-457200">
              <a:buFont typeface="Arial" panose="020B0604020202020204" pitchFamily="34" charset="0"/>
              <a:buChar char="•"/>
            </a:pPr>
            <a:r>
              <a:rPr lang="en-GB" sz="2400" dirty="0"/>
              <a:t>Paint &amp; brush</a:t>
            </a:r>
          </a:p>
          <a:p>
            <a:pPr marL="457200" indent="-457200">
              <a:buFont typeface="Arial" panose="020B0604020202020204" pitchFamily="34" charset="0"/>
              <a:buChar char="•"/>
            </a:pPr>
            <a:r>
              <a:rPr lang="en-GB" sz="2400" dirty="0"/>
              <a:t>Pom poms &amp; sequins</a:t>
            </a:r>
          </a:p>
          <a:p>
            <a:pPr marL="457200" indent="-457200">
              <a:buFont typeface="Arial" panose="020B0604020202020204" pitchFamily="34" charset="0"/>
              <a:buChar char="•"/>
            </a:pPr>
            <a:r>
              <a:rPr lang="en-GB" sz="2400" dirty="0"/>
              <a:t>Paperclip </a:t>
            </a:r>
          </a:p>
          <a:p>
            <a:pPr marL="457200" indent="-457200">
              <a:buFont typeface="Arial" panose="020B0604020202020204" pitchFamily="34" charset="0"/>
              <a:buChar char="•"/>
            </a:pPr>
            <a:r>
              <a:rPr lang="en-GB" sz="2400" dirty="0"/>
              <a:t>Scissors </a:t>
            </a:r>
          </a:p>
        </p:txBody>
      </p:sp>
      <p:pic>
        <p:nvPicPr>
          <p:cNvPr id="6" name="Picture 5">
            <a:extLst>
              <a:ext uri="{FF2B5EF4-FFF2-40B4-BE49-F238E27FC236}">
                <a16:creationId xmlns:a16="http://schemas.microsoft.com/office/drawing/2014/main" id="{6CCD90DE-A254-D644-B714-DDCBDF55977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3519216" y="1710153"/>
            <a:ext cx="4429817" cy="4326834"/>
          </a:xfrm>
          <a:prstGeom prst="rect">
            <a:avLst/>
          </a:prstGeom>
        </p:spPr>
      </p:pic>
    </p:spTree>
    <p:extLst>
      <p:ext uri="{BB962C8B-B14F-4D97-AF65-F5344CB8AC3E}">
        <p14:creationId xmlns:p14="http://schemas.microsoft.com/office/powerpoint/2010/main" val="64982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E2EF658-D538-43CE-AF9F-BA96D6F00323}"/>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1 Paint your pasta</a:t>
            </a:r>
          </a:p>
          <a:p>
            <a:pPr algn="l"/>
            <a:endParaRPr lang="en-GB" sz="2800" dirty="0"/>
          </a:p>
          <a:p>
            <a:pPr algn="l"/>
            <a:endParaRPr lang="en-GB" sz="3200" dirty="0"/>
          </a:p>
          <a:p>
            <a:endParaRPr lang="en-GB" dirty="0"/>
          </a:p>
        </p:txBody>
      </p:sp>
      <p:sp>
        <p:nvSpPr>
          <p:cNvPr id="9" name="TextBox 8">
            <a:extLst>
              <a:ext uri="{FF2B5EF4-FFF2-40B4-BE49-F238E27FC236}">
                <a16:creationId xmlns:a16="http://schemas.microsoft.com/office/drawing/2014/main" id="{F3A7DE9C-F9C0-E945-A35F-A87913D9EF96}"/>
              </a:ext>
            </a:extLst>
          </p:cNvPr>
          <p:cNvSpPr txBox="1"/>
          <p:nvPr/>
        </p:nvSpPr>
        <p:spPr>
          <a:xfrm>
            <a:off x="97869" y="1710153"/>
            <a:ext cx="3268183" cy="2308324"/>
          </a:xfrm>
          <a:prstGeom prst="rect">
            <a:avLst/>
          </a:prstGeom>
          <a:noFill/>
        </p:spPr>
        <p:txBody>
          <a:bodyPr wrap="square" rtlCol="0">
            <a:spAutoFit/>
          </a:bodyPr>
          <a:lstStyle/>
          <a:p>
            <a:pPr marL="457200" indent="-457200">
              <a:buFont typeface="Arial" panose="020B0604020202020204" pitchFamily="34" charset="0"/>
              <a:buChar char="•"/>
            </a:pPr>
            <a:r>
              <a:rPr lang="en-GB" sz="2400" dirty="0"/>
              <a:t>Research typical colours used by the Egyptians </a:t>
            </a:r>
          </a:p>
          <a:p>
            <a:pPr marL="457200" indent="-457200">
              <a:buFont typeface="Arial" panose="020B0604020202020204" pitchFamily="34" charset="0"/>
              <a:buChar char="•"/>
            </a:pPr>
            <a:r>
              <a:rPr lang="en-GB" sz="2400" dirty="0"/>
              <a:t>Choose your major colours </a:t>
            </a:r>
          </a:p>
          <a:p>
            <a:pPr marL="457200" indent="-457200">
              <a:buFont typeface="Arial" panose="020B0604020202020204" pitchFamily="34" charset="0"/>
              <a:buChar char="•"/>
            </a:pPr>
            <a:r>
              <a:rPr lang="en-GB" sz="2400" dirty="0"/>
              <a:t>Paint your pasta</a:t>
            </a:r>
          </a:p>
        </p:txBody>
      </p:sp>
      <p:pic>
        <p:nvPicPr>
          <p:cNvPr id="3" name="Picture 2">
            <a:extLst>
              <a:ext uri="{FF2B5EF4-FFF2-40B4-BE49-F238E27FC236}">
                <a16:creationId xmlns:a16="http://schemas.microsoft.com/office/drawing/2014/main" id="{5C083ADB-DAFB-E843-A36A-F12D951BE19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19517" r="7746" b="17488"/>
          <a:stretch/>
        </p:blipFill>
        <p:spPr>
          <a:xfrm>
            <a:off x="3627996" y="1491637"/>
            <a:ext cx="4745107" cy="4320208"/>
          </a:xfrm>
          <a:prstGeom prst="rect">
            <a:avLst/>
          </a:prstGeom>
        </p:spPr>
      </p:pic>
      <p:sp>
        <p:nvSpPr>
          <p:cNvPr id="5" name="TextBox 4">
            <a:extLst>
              <a:ext uri="{FF2B5EF4-FFF2-40B4-BE49-F238E27FC236}">
                <a16:creationId xmlns:a16="http://schemas.microsoft.com/office/drawing/2014/main" id="{FAACE982-4342-48E9-97D1-F1BDAD2A4CDA}"/>
              </a:ext>
            </a:extLst>
          </p:cNvPr>
          <p:cNvSpPr txBox="1"/>
          <p:nvPr/>
        </p:nvSpPr>
        <p:spPr>
          <a:xfrm>
            <a:off x="4572000" y="1122305"/>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413029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9356D0CC-F4B5-46A0-A791-42ADD7AF379B}"/>
              </a:ext>
            </a:extLst>
          </p:cNvPr>
          <p:cNvSpPr txBox="1">
            <a:spLocks/>
          </p:cNvSpPr>
          <p:nvPr/>
        </p:nvSpPr>
        <p:spPr>
          <a:xfrm>
            <a:off x="0" y="1046155"/>
            <a:ext cx="8373103" cy="68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2 Thread your pasta onto the ribbon</a:t>
            </a:r>
          </a:p>
          <a:p>
            <a:pPr algn="l"/>
            <a:endParaRPr lang="en-GB" sz="2800" dirty="0"/>
          </a:p>
          <a:p>
            <a:pPr algn="l"/>
            <a:endParaRPr lang="en-GB" sz="3200" dirty="0"/>
          </a:p>
          <a:p>
            <a:endParaRPr lang="en-GB" dirty="0"/>
          </a:p>
        </p:txBody>
      </p:sp>
      <p:sp>
        <p:nvSpPr>
          <p:cNvPr id="9" name="TextBox 8">
            <a:extLst>
              <a:ext uri="{FF2B5EF4-FFF2-40B4-BE49-F238E27FC236}">
                <a16:creationId xmlns:a16="http://schemas.microsoft.com/office/drawing/2014/main" id="{4D39291F-1B4A-4BE8-94C5-09478765852D}"/>
              </a:ext>
            </a:extLst>
          </p:cNvPr>
          <p:cNvSpPr txBox="1"/>
          <p:nvPr/>
        </p:nvSpPr>
        <p:spPr>
          <a:xfrm>
            <a:off x="0" y="3542507"/>
            <a:ext cx="5632174" cy="2308324"/>
          </a:xfrm>
          <a:prstGeom prst="rect">
            <a:avLst/>
          </a:prstGeom>
          <a:noFill/>
        </p:spPr>
        <p:txBody>
          <a:bodyPr wrap="square" rtlCol="0">
            <a:spAutoFit/>
          </a:bodyPr>
          <a:lstStyle/>
          <a:p>
            <a:pPr marL="457200" indent="-457200">
              <a:buFont typeface="Arial" panose="020B0604020202020204" pitchFamily="34" charset="0"/>
              <a:buChar char="•"/>
            </a:pPr>
            <a:r>
              <a:rPr lang="en-GB" sz="2400" dirty="0"/>
              <a:t>Unbend the paper clip and use it to thread the ribbon through one piece of pasta </a:t>
            </a:r>
          </a:p>
          <a:p>
            <a:pPr marL="457200" indent="-457200">
              <a:buFont typeface="Arial" panose="020B0604020202020204" pitchFamily="34" charset="0"/>
              <a:buChar char="•"/>
            </a:pPr>
            <a:r>
              <a:rPr lang="en-GB" sz="2400" dirty="0"/>
              <a:t>Ensure the pasta is located in the middle of the ribbon - both ends should be the same length</a:t>
            </a:r>
          </a:p>
        </p:txBody>
      </p:sp>
      <p:pic>
        <p:nvPicPr>
          <p:cNvPr id="3" name="Picture 2">
            <a:extLst>
              <a:ext uri="{FF2B5EF4-FFF2-40B4-BE49-F238E27FC236}">
                <a16:creationId xmlns:a16="http://schemas.microsoft.com/office/drawing/2014/main" id="{A6DBA56C-2179-0D4E-ADF6-CEFB28CB6B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Lst>
          </a:blip>
          <a:srcRect l="20628" t="32642" r="15733" b="36381"/>
          <a:stretch/>
        </p:blipFill>
        <p:spPr>
          <a:xfrm>
            <a:off x="770897" y="1603515"/>
            <a:ext cx="2987628" cy="1938992"/>
          </a:xfrm>
          <a:prstGeom prst="rect">
            <a:avLst/>
          </a:prstGeom>
        </p:spPr>
      </p:pic>
      <p:pic>
        <p:nvPicPr>
          <p:cNvPr id="10" name="Picture 9">
            <a:extLst>
              <a:ext uri="{FF2B5EF4-FFF2-40B4-BE49-F238E27FC236}">
                <a16:creationId xmlns:a16="http://schemas.microsoft.com/office/drawing/2014/main" id="{FCEF53E7-EF58-924D-8A2F-C31512ABDDF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12647" t="14879" r="12778" b="19421"/>
          <a:stretch/>
        </p:blipFill>
        <p:spPr>
          <a:xfrm>
            <a:off x="5571678" y="1603515"/>
            <a:ext cx="3405809" cy="4000695"/>
          </a:xfrm>
          <a:prstGeom prst="rect">
            <a:avLst/>
          </a:prstGeom>
        </p:spPr>
      </p:pic>
    </p:spTree>
    <p:extLst>
      <p:ext uri="{BB962C8B-B14F-4D97-AF65-F5344CB8AC3E}">
        <p14:creationId xmlns:p14="http://schemas.microsoft.com/office/powerpoint/2010/main" val="3601724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435</TotalTime>
  <Words>535</Words>
  <Application>Microsoft Office PowerPoint</Application>
  <PresentationFormat>On-screen Show (4:3)</PresentationFormat>
  <Paragraphs>93</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GDS Transport</vt:lpstr>
      <vt:lpstr>Segoe UI Emoji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an Egyptian pasta necklace</dc:title>
  <dc:subject>Learn how to use pasta to make an item of jewellery inspired by the ancient Egyptians</dc:subject>
  <dc:creator>Microsoft Office User</dc:creator>
  <cp:keywords>activities for kids, make jewellery, pasta jewellery, ancient egypt, ancient egyptian jewellery</cp:keywords>
  <cp:lastModifiedBy>Holly Margerison-Smith</cp:lastModifiedBy>
  <cp:revision>54</cp:revision>
  <dcterms:created xsi:type="dcterms:W3CDTF">2017-06-28T15:11:57Z</dcterms:created>
  <dcterms:modified xsi:type="dcterms:W3CDTF">2022-12-13T13:55:12Z</dcterms:modified>
  <cp:category>Egyptians</cp:category>
</cp:coreProperties>
</file>