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61" r:id="rId5"/>
    <p:sldId id="257" r:id="rId6"/>
    <p:sldId id="263" r:id="rId7"/>
    <p:sldId id="266" r:id="rId8"/>
    <p:sldId id="271" r:id="rId9"/>
    <p:sldId id="270" r:id="rId10"/>
    <p:sldId id="280" r:id="rId11"/>
    <p:sldId id="272" r:id="rId12"/>
    <p:sldId id="269" r:id="rId13"/>
    <p:sldId id="277"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C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C8ED0A-F46E-42D0-8E96-C6C887037260}" v="138" dt="2022-02-17T17:53:10.1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p:restoredTop sz="94674"/>
  </p:normalViewPr>
  <p:slideViewPr>
    <p:cSldViewPr snapToGrid="0" snapToObjects="1">
      <p:cViewPr varScale="1">
        <p:scale>
          <a:sx n="62" d="100"/>
          <a:sy n="62" d="100"/>
        </p:scale>
        <p:origin x="1396"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E56EC9-F8AE-453A-98C2-5E74B8193F2C}"/>
              </a:ext>
            </a:extLst>
          </p:cNvPr>
          <p:cNvSpPr txBox="1"/>
          <p:nvPr/>
        </p:nvSpPr>
        <p:spPr>
          <a:xfrm>
            <a:off x="1007604" y="1181435"/>
            <a:ext cx="7128792" cy="830997"/>
          </a:xfrm>
          <a:prstGeom prst="rect">
            <a:avLst/>
          </a:prstGeom>
          <a:noFill/>
        </p:spPr>
        <p:txBody>
          <a:bodyPr wrap="square" rtlCol="0">
            <a:spAutoFit/>
          </a:bodyPr>
          <a:lstStyle/>
          <a:p>
            <a:pPr algn="ctr"/>
            <a:r>
              <a:rPr lang="en-GB" sz="4800" b="1" dirty="0">
                <a:solidFill>
                  <a:srgbClr val="0093D3"/>
                </a:solidFill>
                <a:latin typeface="Arial"/>
                <a:cs typeface="Arial"/>
              </a:rPr>
              <a:t>Make papyrus</a:t>
            </a:r>
          </a:p>
        </p:txBody>
      </p:sp>
      <p:sp>
        <p:nvSpPr>
          <p:cNvPr id="4" name="TextBox 3">
            <a:extLst>
              <a:ext uri="{FF2B5EF4-FFF2-40B4-BE49-F238E27FC236}">
                <a16:creationId xmlns:a16="http://schemas.microsoft.com/office/drawing/2014/main" id="{D7D83397-CCC0-4BFA-B43F-C32B14DC99B0}"/>
              </a:ext>
            </a:extLst>
          </p:cNvPr>
          <p:cNvSpPr txBox="1"/>
          <p:nvPr/>
        </p:nvSpPr>
        <p:spPr>
          <a:xfrm>
            <a:off x="247668" y="5445732"/>
            <a:ext cx="8648663" cy="461665"/>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Making ‘papyrus’ from paper</a:t>
            </a:r>
          </a:p>
        </p:txBody>
      </p:sp>
      <p:pic>
        <p:nvPicPr>
          <p:cNvPr id="7" name="Picture 6">
            <a:extLst>
              <a:ext uri="{FF2B5EF4-FFF2-40B4-BE49-F238E27FC236}">
                <a16:creationId xmlns:a16="http://schemas.microsoft.com/office/drawing/2014/main" id="{97BEBF1A-4FE7-475B-ACB4-F842F98B20A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5400000">
            <a:off x="2795414" y="2223474"/>
            <a:ext cx="3141218" cy="3011215"/>
          </a:xfrm>
          <a:prstGeom prst="rect">
            <a:avLst/>
          </a:prstGeom>
        </p:spPr>
      </p:pic>
    </p:spTree>
    <p:extLst>
      <p:ext uri="{BB962C8B-B14F-4D97-AF65-F5344CB8AC3E}">
        <p14:creationId xmlns:p14="http://schemas.microsoft.com/office/powerpoint/2010/main" val="3561145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652BF0-7455-44A3-9B19-06EFA2816511}"/>
              </a:ext>
            </a:extLst>
          </p:cNvPr>
          <p:cNvSpPr/>
          <p:nvPr/>
        </p:nvSpPr>
        <p:spPr>
          <a:xfrm>
            <a:off x="97870" y="1717486"/>
            <a:ext cx="4009246" cy="1200329"/>
          </a:xfrm>
          <a:prstGeom prst="rect">
            <a:avLst/>
          </a:prstGeom>
        </p:spPr>
        <p:txBody>
          <a:bodyPr wrap="square">
            <a:spAutoFit/>
          </a:bodyPr>
          <a:lstStyle/>
          <a:p>
            <a:pPr marL="342900" indent="-342900">
              <a:buFont typeface="Arial" panose="020B0604020202020204" pitchFamily="34" charset="0"/>
              <a:buChar char="•"/>
            </a:pPr>
            <a:r>
              <a:rPr lang="en-GB" sz="2400" dirty="0"/>
              <a:t>Remove weaving from wax paper/foil and cut off any excess from the sides</a:t>
            </a:r>
          </a:p>
        </p:txBody>
      </p:sp>
      <p:pic>
        <p:nvPicPr>
          <p:cNvPr id="10" name="Picture 9">
            <a:extLst>
              <a:ext uri="{FF2B5EF4-FFF2-40B4-BE49-F238E27FC236}">
                <a16:creationId xmlns:a16="http://schemas.microsoft.com/office/drawing/2014/main" id="{C8DC7F9C-6F2F-4BF9-A9FE-3C3FB6033E2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5400000">
            <a:off x="4599491" y="1827665"/>
            <a:ext cx="4364168" cy="4009246"/>
          </a:xfrm>
          <a:prstGeom prst="rect">
            <a:avLst/>
          </a:prstGeom>
        </p:spPr>
      </p:pic>
      <p:sp>
        <p:nvSpPr>
          <p:cNvPr id="6" name="Content Placeholder 4">
            <a:extLst>
              <a:ext uri="{FF2B5EF4-FFF2-40B4-BE49-F238E27FC236}">
                <a16:creationId xmlns:a16="http://schemas.microsoft.com/office/drawing/2014/main" id="{DAE5510B-A709-4B47-B258-50F156BC76A2}"/>
              </a:ext>
            </a:extLst>
          </p:cNvPr>
          <p:cNvSpPr txBox="1">
            <a:spLocks/>
          </p:cNvSpPr>
          <p:nvPr/>
        </p:nvSpPr>
        <p:spPr>
          <a:xfrm>
            <a:off x="97869" y="1046154"/>
            <a:ext cx="9046131" cy="82074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600" b="1" dirty="0"/>
              <a:t>Step 6 Finished ‘Papyrus’</a:t>
            </a:r>
            <a:r>
              <a:rPr lang="en-GB" sz="1800" dirty="0">
                <a:effectLst/>
                <a:latin typeface="Segoe UI Emoji" panose="020B0502040204020203" pitchFamily="34" charset="0"/>
                <a:ea typeface="Times New Roman" panose="02020603050405020304" pitchFamily="18" charset="0"/>
                <a:cs typeface="Segoe UI Emoji" panose="020B0502040204020203" pitchFamily="34" charset="0"/>
              </a:rPr>
              <a:t> </a:t>
            </a:r>
            <a:r>
              <a:rPr lang="en-GB" sz="3200" dirty="0">
                <a:effectLst/>
                <a:latin typeface="Segoe UI Emoji" panose="020B0502040204020203" pitchFamily="34" charset="0"/>
                <a:ea typeface="Times New Roman" panose="02020603050405020304" pitchFamily="18" charset="0"/>
                <a:cs typeface="Segoe UI Emoji" panose="020B0502040204020203" pitchFamily="34" charset="0"/>
              </a:rPr>
              <a:t>⚠</a:t>
            </a:r>
            <a:endParaRPr lang="en-GB" dirty="0"/>
          </a:p>
        </p:txBody>
      </p:sp>
    </p:spTree>
    <p:extLst>
      <p:ext uri="{BB962C8B-B14F-4D97-AF65-F5344CB8AC3E}">
        <p14:creationId xmlns:p14="http://schemas.microsoft.com/office/powerpoint/2010/main" val="537239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3D29DAA-122E-4E71-B3D7-B8EB5544DB25}"/>
              </a:ext>
            </a:extLst>
          </p:cNvPr>
          <p:cNvSpPr txBox="1"/>
          <p:nvPr/>
        </p:nvSpPr>
        <p:spPr>
          <a:xfrm>
            <a:off x="635620" y="2890391"/>
            <a:ext cx="2893139" cy="1077218"/>
          </a:xfrm>
          <a:prstGeom prst="rect">
            <a:avLst/>
          </a:prstGeom>
          <a:noFill/>
        </p:spPr>
        <p:txBody>
          <a:bodyPr wrap="square" rtlCol="0">
            <a:spAutoFit/>
          </a:bodyPr>
          <a:lstStyle/>
          <a:p>
            <a:pPr algn="ctr"/>
            <a:r>
              <a:rPr lang="en-GB" sz="3200" dirty="0"/>
              <a:t>This reads </a:t>
            </a:r>
            <a:r>
              <a:rPr lang="en-GB" sz="3200" b="1" dirty="0"/>
              <a:t>‘Maisie’</a:t>
            </a:r>
            <a:endParaRPr lang="en-GB" sz="3200" dirty="0"/>
          </a:p>
        </p:txBody>
      </p:sp>
      <p:pic>
        <p:nvPicPr>
          <p:cNvPr id="7" name="Picture 6">
            <a:extLst>
              <a:ext uri="{FF2B5EF4-FFF2-40B4-BE49-F238E27FC236}">
                <a16:creationId xmlns:a16="http://schemas.microsoft.com/office/drawing/2014/main" id="{F5162622-AF26-462E-AFB6-B602B3D97FA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5400000">
            <a:off x="3864918" y="1292907"/>
            <a:ext cx="4741579" cy="4545344"/>
          </a:xfrm>
          <a:prstGeom prst="rect">
            <a:avLst/>
          </a:prstGeom>
        </p:spPr>
      </p:pic>
      <p:sp>
        <p:nvSpPr>
          <p:cNvPr id="5" name="Content Placeholder 4">
            <a:extLst>
              <a:ext uri="{FF2B5EF4-FFF2-40B4-BE49-F238E27FC236}">
                <a16:creationId xmlns:a16="http://schemas.microsoft.com/office/drawing/2014/main" id="{32986FFA-A172-4FC5-BA3B-83DC40E3C53A}"/>
              </a:ext>
            </a:extLst>
          </p:cNvPr>
          <p:cNvSpPr txBox="1">
            <a:spLocks/>
          </p:cNvSpPr>
          <p:nvPr/>
        </p:nvSpPr>
        <p:spPr>
          <a:xfrm>
            <a:off x="0" y="1046154"/>
            <a:ext cx="9046131" cy="820745"/>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600" b="1" dirty="0"/>
              <a:t>Finished example</a:t>
            </a:r>
          </a:p>
          <a:p>
            <a:pPr algn="l"/>
            <a:r>
              <a:rPr lang="en-GB" sz="3600" b="1" dirty="0"/>
              <a:t>(with writing)</a:t>
            </a:r>
            <a:endParaRPr lang="en-GB" sz="2800" dirty="0"/>
          </a:p>
          <a:p>
            <a:pPr algn="l"/>
            <a:endParaRPr lang="en-GB" sz="3200" dirty="0"/>
          </a:p>
          <a:p>
            <a:endParaRPr lang="en-GB" dirty="0"/>
          </a:p>
        </p:txBody>
      </p:sp>
    </p:spTree>
    <p:extLst>
      <p:ext uri="{BB962C8B-B14F-4D97-AF65-F5344CB8AC3E}">
        <p14:creationId xmlns:p14="http://schemas.microsoft.com/office/powerpoint/2010/main" val="298885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B76A60-2BD2-465A-8974-F4ADEDAF8DEF}"/>
              </a:ext>
            </a:extLst>
          </p:cNvPr>
          <p:cNvSpPr txBox="1"/>
          <p:nvPr/>
        </p:nvSpPr>
        <p:spPr>
          <a:xfrm>
            <a:off x="639366" y="1179335"/>
            <a:ext cx="7865267" cy="4401205"/>
          </a:xfrm>
          <a:prstGeom prst="rect">
            <a:avLst/>
          </a:prstGeom>
          <a:noFill/>
        </p:spPr>
        <p:txBody>
          <a:bodyPr wrap="square">
            <a:spAutoFit/>
          </a:bodyPr>
          <a:lstStyle/>
          <a:p>
            <a:pPr fontAlgn="base"/>
            <a:r>
              <a:rPr lang="en-GB" sz="2000" b="1" u="sng" dirty="0">
                <a:effectLst/>
                <a:latin typeface="Arial" panose="020B0604020202020204" pitchFamily="34" charset="0"/>
                <a:ea typeface="Times New Roman" panose="02020603050405020304" pitchFamily="18" charset="0"/>
              </a:rPr>
              <a:t>Stay safe</a:t>
            </a:r>
            <a:r>
              <a:rPr lang="en-GB" sz="2000" b="1" dirty="0">
                <a:effectLst/>
                <a:latin typeface="Arial" panose="020B0604020202020204" pitchFamily="34" charset="0"/>
                <a:ea typeface="Times New Roman" panose="02020603050405020304" pitchFamily="18" charset="0"/>
              </a:rPr>
              <a:t>  </a:t>
            </a:r>
          </a:p>
          <a:p>
            <a:pPr fontAlgn="base"/>
            <a:endParaRPr lang="en-GB" sz="2000" dirty="0">
              <a:effectLst/>
              <a:latin typeface="Times New Roman" panose="02020603050405020304" pitchFamily="18" charset="0"/>
              <a:ea typeface="Times New Roman" panose="02020603050405020304" pitchFamily="18" charset="0"/>
            </a:endParaRPr>
          </a:p>
          <a:p>
            <a:pPr fontAlgn="base"/>
            <a:r>
              <a:rPr lang="en-GB" sz="2000" dirty="0">
                <a:effectLst/>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p>
          <a:p>
            <a:pPr fontAlgn="base"/>
            <a:r>
              <a:rPr lang="en-GB" sz="2000" dirty="0">
                <a:effectLst/>
                <a:ea typeface="Times New Roman" panose="02020603050405020304" pitchFamily="18" charset="0"/>
              </a:rPr>
              <a:t> </a:t>
            </a:r>
          </a:p>
          <a:p>
            <a:pPr marL="342900" lvl="0" indent="-342900">
              <a:buFont typeface="Symbol" panose="05050102010706020507" pitchFamily="18" charset="2"/>
              <a:buChar char=""/>
            </a:pPr>
            <a:r>
              <a:rPr lang="en-GB" sz="2000" dirty="0">
                <a:effectLst/>
                <a:ea typeface="Times New Roman" panose="02020603050405020304" pitchFamily="18" charset="0"/>
              </a:rPr>
              <a:t>ensuring that any equipment used for this activity is in good working condition</a:t>
            </a:r>
          </a:p>
          <a:p>
            <a:pPr marL="342900" lvl="0" indent="-342900">
              <a:buFont typeface="Symbol" panose="05050102010706020507" pitchFamily="18" charset="2"/>
              <a:buChar char=""/>
            </a:pPr>
            <a:r>
              <a:rPr lang="en-GB" sz="2000" dirty="0">
                <a:effectLst/>
                <a:ea typeface="Times New Roman" panose="02020603050405020304" pitchFamily="18" charset="0"/>
              </a:rPr>
              <a:t>behaving sensibly and following any safety instructions so as not to hurt or injure yourself or others </a:t>
            </a:r>
          </a:p>
          <a:p>
            <a:pPr fontAlgn="base"/>
            <a:r>
              <a:rPr lang="en-US" sz="2000" dirty="0">
                <a:effectLst/>
                <a:ea typeface="Times New Roman" panose="02020603050405020304" pitchFamily="18" charset="0"/>
              </a:rPr>
              <a:t> </a:t>
            </a:r>
            <a:endParaRPr lang="en-GB" sz="2000" dirty="0">
              <a:effectLst/>
              <a:ea typeface="Times New Roman" panose="02020603050405020304" pitchFamily="18" charset="0"/>
            </a:endParaRPr>
          </a:p>
          <a:p>
            <a:pPr fontAlgn="base"/>
            <a:r>
              <a:rPr lang="en-GB" sz="2000" dirty="0">
                <a:effectLst/>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a:t>
            </a:r>
            <a:r>
              <a:rPr lang="en-GB" sz="2000" dirty="0">
                <a:effectLst/>
                <a:latin typeface="Arial" panose="020B0604020202020204" pitchFamily="34" charset="0"/>
                <a:ea typeface="Times New Roman" panose="02020603050405020304" pitchFamily="18" charset="0"/>
              </a:rPr>
              <a:t> </a:t>
            </a:r>
            <a:r>
              <a:rPr lang="en-GB" sz="20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2000" dirty="0">
                <a:effectLst/>
                <a:latin typeface="Arial" panose="020B0604020202020204" pitchFamily="34" charset="0"/>
                <a:ea typeface="Times New Roman" panose="02020603050405020304" pitchFamily="18" charset="0"/>
              </a:rPr>
              <a:t> </a:t>
            </a:r>
            <a:endParaRPr lang="en-GB"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73508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524ECD1-6F3C-466A-96E3-BE65CB86648A}"/>
              </a:ext>
            </a:extLst>
          </p:cNvPr>
          <p:cNvPicPr/>
          <p:nvPr/>
        </p:nvPicPr>
        <p:blipFill>
          <a:blip r:embed="rId3" cstate="email">
            <a:extLst>
              <a:ext uri="{28A0092B-C50C-407E-A947-70E740481C1C}">
                <a14:useLocalDpi xmlns:a14="http://schemas.microsoft.com/office/drawing/2010/main"/>
              </a:ext>
            </a:extLst>
          </a:blip>
          <a:srcRect/>
          <a:stretch>
            <a:fillRect/>
          </a:stretch>
        </p:blipFill>
        <p:spPr bwMode="auto">
          <a:xfrm rot="21428812">
            <a:off x="1507820" y="3674159"/>
            <a:ext cx="3164650" cy="2314781"/>
          </a:xfrm>
          <a:prstGeom prst="rect">
            <a:avLst/>
          </a:prstGeom>
          <a:noFill/>
          <a:ln>
            <a:noFill/>
          </a:ln>
        </p:spPr>
      </p:pic>
      <p:sp>
        <p:nvSpPr>
          <p:cNvPr id="10" name="TextBox 9">
            <a:extLst>
              <a:ext uri="{FF2B5EF4-FFF2-40B4-BE49-F238E27FC236}">
                <a16:creationId xmlns:a16="http://schemas.microsoft.com/office/drawing/2014/main" id="{C6B3638A-3980-41AF-A7E4-EAF7AF5652F7}"/>
              </a:ext>
            </a:extLst>
          </p:cNvPr>
          <p:cNvSpPr txBox="1"/>
          <p:nvPr/>
        </p:nvSpPr>
        <p:spPr>
          <a:xfrm rot="21183566">
            <a:off x="1766862" y="4133433"/>
            <a:ext cx="2494256" cy="1631216"/>
          </a:xfrm>
          <a:prstGeom prst="rect">
            <a:avLst/>
          </a:prstGeom>
          <a:noFill/>
        </p:spPr>
        <p:txBody>
          <a:bodyPr wrap="square" rtlCol="0">
            <a:spAutoFit/>
          </a:bodyPr>
          <a:lstStyle/>
          <a:p>
            <a:pPr algn="ctr"/>
            <a:r>
              <a:rPr lang="en-GB" sz="2000" dirty="0">
                <a:latin typeface="+mj-lt"/>
              </a:rPr>
              <a:t>The stem of the Papyrus plant is squashed and laid flat and in layers to create a paper like material</a:t>
            </a:r>
            <a:endParaRPr lang="en-GB" dirty="0"/>
          </a:p>
        </p:txBody>
      </p:sp>
      <p:sp>
        <p:nvSpPr>
          <p:cNvPr id="4" name="Rectangle 3">
            <a:extLst>
              <a:ext uri="{FF2B5EF4-FFF2-40B4-BE49-F238E27FC236}">
                <a16:creationId xmlns:a16="http://schemas.microsoft.com/office/drawing/2014/main" id="{52916D42-A07F-413B-B7BD-ADCE30635A58}"/>
              </a:ext>
            </a:extLst>
          </p:cNvPr>
          <p:cNvSpPr/>
          <p:nvPr/>
        </p:nvSpPr>
        <p:spPr>
          <a:xfrm>
            <a:off x="4433852" y="1967493"/>
            <a:ext cx="4576333" cy="3046988"/>
          </a:xfrm>
          <a:prstGeom prst="rect">
            <a:avLst/>
          </a:prstGeom>
        </p:spPr>
        <p:txBody>
          <a:bodyPr wrap="square">
            <a:spAutoFit/>
          </a:bodyPr>
          <a:lstStyle/>
          <a:p>
            <a:pPr marL="342900" indent="-342900">
              <a:buFont typeface="Arial" panose="020B0604020202020204" pitchFamily="34" charset="0"/>
              <a:buChar char="•"/>
            </a:pPr>
            <a:r>
              <a:rPr lang="en-GB" sz="2400" dirty="0">
                <a:ea typeface="Calibri" panose="020F0502020204030204" pitchFamily="34" charset="0"/>
              </a:rPr>
              <a:t>The Egyptians invented papyrus.</a:t>
            </a:r>
          </a:p>
          <a:p>
            <a:pPr marL="342900" indent="-342900">
              <a:buFont typeface="Arial" panose="020B0604020202020204" pitchFamily="34" charset="0"/>
              <a:buChar char="•"/>
            </a:pPr>
            <a:r>
              <a:rPr lang="en-GB" sz="2400" dirty="0">
                <a:ea typeface="Calibri" panose="020F0502020204030204" pitchFamily="34" charset="0"/>
              </a:rPr>
              <a:t>It is a sort of paper made from reeds. </a:t>
            </a:r>
          </a:p>
          <a:p>
            <a:pPr marL="342900" indent="-342900">
              <a:buFont typeface="Arial" panose="020B0604020202020204" pitchFamily="34" charset="0"/>
              <a:buChar char="•"/>
            </a:pPr>
            <a:r>
              <a:rPr lang="en-GB" sz="2400" dirty="0">
                <a:ea typeface="Calibri" panose="020F0502020204030204" pitchFamily="34" charset="0"/>
              </a:rPr>
              <a:t>It was much quicker to draw symbols on papyrus than to carve them into rock. </a:t>
            </a:r>
          </a:p>
          <a:p>
            <a:pPr marL="342900" indent="-342900">
              <a:buFont typeface="Arial" panose="020B0604020202020204" pitchFamily="34" charset="0"/>
              <a:buChar char="•"/>
            </a:pPr>
            <a:r>
              <a:rPr lang="en-GB" sz="2400" dirty="0">
                <a:ea typeface="Calibri" panose="020F0502020204030204" pitchFamily="34" charset="0"/>
              </a:rPr>
              <a:t>Papyrus was also much easier to carry around than clay tablets!</a:t>
            </a:r>
            <a:endParaRPr lang="en-GB" sz="2400" dirty="0"/>
          </a:p>
        </p:txBody>
      </p:sp>
      <p:sp>
        <p:nvSpPr>
          <p:cNvPr id="7" name="Title 1">
            <a:extLst>
              <a:ext uri="{FF2B5EF4-FFF2-40B4-BE49-F238E27FC236}">
                <a16:creationId xmlns:a16="http://schemas.microsoft.com/office/drawing/2014/main" id="{7CCDC308-1B06-478F-8F46-4F7F34491CDC}"/>
              </a:ext>
            </a:extLst>
          </p:cNvPr>
          <p:cNvSpPr txBox="1">
            <a:spLocks/>
          </p:cNvSpPr>
          <p:nvPr/>
        </p:nvSpPr>
        <p:spPr>
          <a:xfrm>
            <a:off x="190459" y="1101343"/>
            <a:ext cx="4537660"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mn-lt"/>
                <a:cs typeface="Arial" panose="020B0604020202020204" pitchFamily="34" charset="0"/>
              </a:rPr>
              <a:t>What is Papyrus?</a:t>
            </a:r>
          </a:p>
        </p:txBody>
      </p:sp>
      <p:pic>
        <p:nvPicPr>
          <p:cNvPr id="5" name="Picture 4">
            <a:extLst>
              <a:ext uri="{FF2B5EF4-FFF2-40B4-BE49-F238E27FC236}">
                <a16:creationId xmlns:a16="http://schemas.microsoft.com/office/drawing/2014/main" id="{E13C2841-3BFC-42D2-896B-079EF68B277F}"/>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b="8296"/>
          <a:stretch/>
        </p:blipFill>
        <p:spPr>
          <a:xfrm>
            <a:off x="151786" y="1942408"/>
            <a:ext cx="2804104" cy="1920668"/>
          </a:xfrm>
          <a:prstGeom prst="rect">
            <a:avLst/>
          </a:prstGeom>
          <a:effectLst>
            <a:softEdge rad="63500"/>
          </a:effectLst>
        </p:spPr>
      </p:pic>
    </p:spTree>
    <p:extLst>
      <p:ext uri="{BB962C8B-B14F-4D97-AF65-F5344CB8AC3E}">
        <p14:creationId xmlns:p14="http://schemas.microsoft.com/office/powerpoint/2010/main" val="2693364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6" name="Rectangle 102">
            <a:extLst>
              <a:ext uri="{FF2B5EF4-FFF2-40B4-BE49-F238E27FC236}">
                <a16:creationId xmlns:a16="http://schemas.microsoft.com/office/drawing/2014/main" id="{7DDBCAC8-F3FF-462B-91A5-E3D81909A2CF}"/>
              </a:ext>
            </a:extLst>
          </p:cNvPr>
          <p:cNvSpPr/>
          <p:nvPr/>
        </p:nvSpPr>
        <p:spPr>
          <a:xfrm>
            <a:off x="2683146" y="1906859"/>
            <a:ext cx="4078954" cy="3954922"/>
          </a:xfrm>
          <a:custGeom>
            <a:avLst/>
            <a:gdLst/>
            <a:ahLst/>
            <a:cxnLst/>
            <a:rect l="l" t="t" r="r" b="b"/>
            <a:pathLst>
              <a:path w="4724400" h="5943600">
                <a:moveTo>
                  <a:pt x="0" y="0"/>
                </a:moveTo>
                <a:lnTo>
                  <a:pt x="381000" y="0"/>
                </a:lnTo>
                <a:lnTo>
                  <a:pt x="381000" y="124650"/>
                </a:lnTo>
                <a:cubicBezTo>
                  <a:pt x="336426" y="139393"/>
                  <a:pt x="304800" y="181632"/>
                  <a:pt x="304800" y="231258"/>
                </a:cubicBezTo>
                <a:cubicBezTo>
                  <a:pt x="304800" y="294384"/>
                  <a:pt x="355974" y="345558"/>
                  <a:pt x="419100" y="345558"/>
                </a:cubicBezTo>
                <a:cubicBezTo>
                  <a:pt x="482226" y="345558"/>
                  <a:pt x="533400" y="294384"/>
                  <a:pt x="533400" y="231258"/>
                </a:cubicBezTo>
                <a:cubicBezTo>
                  <a:pt x="533400" y="181632"/>
                  <a:pt x="501774" y="139393"/>
                  <a:pt x="457200" y="124650"/>
                </a:cubicBezTo>
                <a:lnTo>
                  <a:pt x="457200" y="0"/>
                </a:lnTo>
                <a:lnTo>
                  <a:pt x="804333" y="0"/>
                </a:lnTo>
                <a:lnTo>
                  <a:pt x="804333" y="124650"/>
                </a:lnTo>
                <a:cubicBezTo>
                  <a:pt x="759759" y="139393"/>
                  <a:pt x="728133" y="181632"/>
                  <a:pt x="728133" y="231258"/>
                </a:cubicBezTo>
                <a:cubicBezTo>
                  <a:pt x="728133" y="294384"/>
                  <a:pt x="779307" y="345558"/>
                  <a:pt x="842433" y="345558"/>
                </a:cubicBezTo>
                <a:cubicBezTo>
                  <a:pt x="905559" y="345558"/>
                  <a:pt x="956733" y="294384"/>
                  <a:pt x="956733" y="231258"/>
                </a:cubicBezTo>
                <a:cubicBezTo>
                  <a:pt x="956733" y="181632"/>
                  <a:pt x="925107" y="139393"/>
                  <a:pt x="880533" y="124650"/>
                </a:cubicBezTo>
                <a:lnTo>
                  <a:pt x="880533" y="0"/>
                </a:lnTo>
                <a:lnTo>
                  <a:pt x="1227666" y="0"/>
                </a:lnTo>
                <a:lnTo>
                  <a:pt x="1227666" y="124650"/>
                </a:lnTo>
                <a:cubicBezTo>
                  <a:pt x="1183092" y="139393"/>
                  <a:pt x="1151466" y="181632"/>
                  <a:pt x="1151466" y="231258"/>
                </a:cubicBezTo>
                <a:cubicBezTo>
                  <a:pt x="1151466" y="294384"/>
                  <a:pt x="1202640" y="345558"/>
                  <a:pt x="1265766" y="345558"/>
                </a:cubicBezTo>
                <a:cubicBezTo>
                  <a:pt x="1328892" y="345558"/>
                  <a:pt x="1380066" y="294384"/>
                  <a:pt x="1380066" y="231258"/>
                </a:cubicBezTo>
                <a:cubicBezTo>
                  <a:pt x="1380066" y="181632"/>
                  <a:pt x="1348440" y="139393"/>
                  <a:pt x="1303866" y="124650"/>
                </a:cubicBezTo>
                <a:lnTo>
                  <a:pt x="1303866" y="0"/>
                </a:lnTo>
                <a:lnTo>
                  <a:pt x="1650999" y="0"/>
                </a:lnTo>
                <a:lnTo>
                  <a:pt x="1650999" y="124650"/>
                </a:lnTo>
                <a:cubicBezTo>
                  <a:pt x="1606425" y="139393"/>
                  <a:pt x="1574799" y="181632"/>
                  <a:pt x="1574799" y="231258"/>
                </a:cubicBezTo>
                <a:cubicBezTo>
                  <a:pt x="1574799" y="294384"/>
                  <a:pt x="1625973" y="345558"/>
                  <a:pt x="1689099" y="345558"/>
                </a:cubicBezTo>
                <a:cubicBezTo>
                  <a:pt x="1752225" y="345558"/>
                  <a:pt x="1803399" y="294384"/>
                  <a:pt x="1803399" y="231258"/>
                </a:cubicBezTo>
                <a:cubicBezTo>
                  <a:pt x="1803399" y="181632"/>
                  <a:pt x="1771773" y="139393"/>
                  <a:pt x="1727199" y="124650"/>
                </a:cubicBezTo>
                <a:lnTo>
                  <a:pt x="1727199" y="0"/>
                </a:lnTo>
                <a:lnTo>
                  <a:pt x="2074332" y="0"/>
                </a:lnTo>
                <a:lnTo>
                  <a:pt x="2074332" y="124650"/>
                </a:lnTo>
                <a:cubicBezTo>
                  <a:pt x="2029758" y="139393"/>
                  <a:pt x="1998132" y="181632"/>
                  <a:pt x="1998132" y="231258"/>
                </a:cubicBezTo>
                <a:cubicBezTo>
                  <a:pt x="1998132" y="294384"/>
                  <a:pt x="2049306" y="345558"/>
                  <a:pt x="2112432" y="345558"/>
                </a:cubicBezTo>
                <a:cubicBezTo>
                  <a:pt x="2175558" y="345558"/>
                  <a:pt x="2226732" y="294384"/>
                  <a:pt x="2226732" y="231258"/>
                </a:cubicBezTo>
                <a:cubicBezTo>
                  <a:pt x="2226732" y="181632"/>
                  <a:pt x="2195106" y="139393"/>
                  <a:pt x="2150532" y="124650"/>
                </a:cubicBezTo>
                <a:lnTo>
                  <a:pt x="2150532" y="0"/>
                </a:lnTo>
                <a:lnTo>
                  <a:pt x="2497665" y="0"/>
                </a:lnTo>
                <a:lnTo>
                  <a:pt x="2497665" y="124650"/>
                </a:lnTo>
                <a:cubicBezTo>
                  <a:pt x="2453091" y="139393"/>
                  <a:pt x="2421465" y="181632"/>
                  <a:pt x="2421465" y="231258"/>
                </a:cubicBezTo>
                <a:cubicBezTo>
                  <a:pt x="2421465" y="294384"/>
                  <a:pt x="2472639" y="345558"/>
                  <a:pt x="2535765" y="345558"/>
                </a:cubicBezTo>
                <a:cubicBezTo>
                  <a:pt x="2598891" y="345558"/>
                  <a:pt x="2650065" y="294384"/>
                  <a:pt x="2650065" y="231258"/>
                </a:cubicBezTo>
                <a:cubicBezTo>
                  <a:pt x="2650065" y="181632"/>
                  <a:pt x="2618439" y="139393"/>
                  <a:pt x="2573865" y="124650"/>
                </a:cubicBezTo>
                <a:lnTo>
                  <a:pt x="2573865" y="0"/>
                </a:lnTo>
                <a:lnTo>
                  <a:pt x="2920998" y="0"/>
                </a:lnTo>
                <a:lnTo>
                  <a:pt x="2920998" y="124650"/>
                </a:lnTo>
                <a:cubicBezTo>
                  <a:pt x="2876424" y="139393"/>
                  <a:pt x="2844798" y="181632"/>
                  <a:pt x="2844798" y="231258"/>
                </a:cubicBezTo>
                <a:cubicBezTo>
                  <a:pt x="2844798" y="294384"/>
                  <a:pt x="2895972" y="345558"/>
                  <a:pt x="2959098" y="345558"/>
                </a:cubicBezTo>
                <a:cubicBezTo>
                  <a:pt x="3022224" y="345558"/>
                  <a:pt x="3073398" y="294384"/>
                  <a:pt x="3073398" y="231258"/>
                </a:cubicBezTo>
                <a:cubicBezTo>
                  <a:pt x="3073398" y="181632"/>
                  <a:pt x="3041772" y="139393"/>
                  <a:pt x="2997198" y="124650"/>
                </a:cubicBezTo>
                <a:lnTo>
                  <a:pt x="2997198" y="0"/>
                </a:lnTo>
                <a:lnTo>
                  <a:pt x="3344331" y="0"/>
                </a:lnTo>
                <a:lnTo>
                  <a:pt x="3344331" y="124650"/>
                </a:lnTo>
                <a:cubicBezTo>
                  <a:pt x="3299757" y="139393"/>
                  <a:pt x="3268131" y="181632"/>
                  <a:pt x="3268131" y="231258"/>
                </a:cubicBezTo>
                <a:cubicBezTo>
                  <a:pt x="3268131" y="294384"/>
                  <a:pt x="3319305" y="345558"/>
                  <a:pt x="3382431" y="345558"/>
                </a:cubicBezTo>
                <a:cubicBezTo>
                  <a:pt x="3445557" y="345558"/>
                  <a:pt x="3496731" y="294384"/>
                  <a:pt x="3496731" y="231258"/>
                </a:cubicBezTo>
                <a:cubicBezTo>
                  <a:pt x="3496731" y="181632"/>
                  <a:pt x="3465105" y="139393"/>
                  <a:pt x="3420531" y="124650"/>
                </a:cubicBezTo>
                <a:lnTo>
                  <a:pt x="3420531" y="0"/>
                </a:lnTo>
                <a:lnTo>
                  <a:pt x="3767664" y="0"/>
                </a:lnTo>
                <a:lnTo>
                  <a:pt x="3767664" y="124650"/>
                </a:lnTo>
                <a:cubicBezTo>
                  <a:pt x="3723090" y="139393"/>
                  <a:pt x="3691464" y="181632"/>
                  <a:pt x="3691464" y="231258"/>
                </a:cubicBezTo>
                <a:cubicBezTo>
                  <a:pt x="3691464" y="294384"/>
                  <a:pt x="3742638" y="345558"/>
                  <a:pt x="3805764" y="345558"/>
                </a:cubicBezTo>
                <a:cubicBezTo>
                  <a:pt x="3868890" y="345558"/>
                  <a:pt x="3920064" y="294384"/>
                  <a:pt x="3920064" y="231258"/>
                </a:cubicBezTo>
                <a:cubicBezTo>
                  <a:pt x="3920064" y="181632"/>
                  <a:pt x="3888438" y="139393"/>
                  <a:pt x="3843864" y="124650"/>
                </a:cubicBezTo>
                <a:lnTo>
                  <a:pt x="3843864" y="0"/>
                </a:lnTo>
                <a:lnTo>
                  <a:pt x="4191000" y="0"/>
                </a:lnTo>
                <a:lnTo>
                  <a:pt x="4191000" y="124650"/>
                </a:lnTo>
                <a:cubicBezTo>
                  <a:pt x="4146426" y="139393"/>
                  <a:pt x="4114800" y="181632"/>
                  <a:pt x="4114800" y="231258"/>
                </a:cubicBezTo>
                <a:cubicBezTo>
                  <a:pt x="4114800" y="294384"/>
                  <a:pt x="4165974" y="345558"/>
                  <a:pt x="4229100" y="345558"/>
                </a:cubicBezTo>
                <a:cubicBezTo>
                  <a:pt x="4292226" y="345558"/>
                  <a:pt x="4343400" y="294384"/>
                  <a:pt x="4343400" y="231258"/>
                </a:cubicBezTo>
                <a:cubicBezTo>
                  <a:pt x="4343400" y="181632"/>
                  <a:pt x="4311774" y="139393"/>
                  <a:pt x="4267200" y="124650"/>
                </a:cubicBezTo>
                <a:lnTo>
                  <a:pt x="4267200" y="0"/>
                </a:lnTo>
                <a:lnTo>
                  <a:pt x="4724400" y="0"/>
                </a:lnTo>
                <a:lnTo>
                  <a:pt x="4724400" y="5943600"/>
                </a:lnTo>
                <a:lnTo>
                  <a:pt x="0" y="5943600"/>
                </a:lnTo>
                <a:close/>
              </a:path>
            </a:pathLst>
          </a:cu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7" name="Straight Connector 66">
            <a:extLst>
              <a:ext uri="{FF2B5EF4-FFF2-40B4-BE49-F238E27FC236}">
                <a16:creationId xmlns:a16="http://schemas.microsoft.com/office/drawing/2014/main" id="{928D1D07-BA93-4D41-99C5-6FE78B1AF077}"/>
              </a:ext>
            </a:extLst>
          </p:cNvPr>
          <p:cNvCxnSpPr>
            <a:cxnSpLocks/>
          </p:cNvCxnSpPr>
          <p:nvPr/>
        </p:nvCxnSpPr>
        <p:spPr>
          <a:xfrm>
            <a:off x="3184105" y="2141034"/>
            <a:ext cx="0" cy="372074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9BA8C4C8-C29E-420A-9491-83D1DE9086A7}"/>
              </a:ext>
            </a:extLst>
          </p:cNvPr>
          <p:cNvCxnSpPr>
            <a:cxnSpLocks/>
          </p:cNvCxnSpPr>
          <p:nvPr/>
        </p:nvCxnSpPr>
        <p:spPr>
          <a:xfrm>
            <a:off x="2683146" y="2698113"/>
            <a:ext cx="4007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D472D91B-F814-4AD0-9037-FD6CF08E10CA}"/>
              </a:ext>
            </a:extLst>
          </p:cNvPr>
          <p:cNvCxnSpPr>
            <a:cxnSpLocks/>
          </p:cNvCxnSpPr>
          <p:nvPr/>
        </p:nvCxnSpPr>
        <p:spPr>
          <a:xfrm>
            <a:off x="2683146" y="3197646"/>
            <a:ext cx="4007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C8687E6-C8A2-4D99-A412-8ADF413F1C5C}"/>
              </a:ext>
            </a:extLst>
          </p:cNvPr>
          <p:cNvCxnSpPr>
            <a:cxnSpLocks/>
          </p:cNvCxnSpPr>
          <p:nvPr/>
        </p:nvCxnSpPr>
        <p:spPr>
          <a:xfrm>
            <a:off x="2683146" y="3697179"/>
            <a:ext cx="4007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62C70E3-15D2-49FB-A88B-9AE50DBA745B}"/>
              </a:ext>
            </a:extLst>
          </p:cNvPr>
          <p:cNvCxnSpPr>
            <a:cxnSpLocks/>
          </p:cNvCxnSpPr>
          <p:nvPr/>
        </p:nvCxnSpPr>
        <p:spPr>
          <a:xfrm>
            <a:off x="2683146" y="4196712"/>
            <a:ext cx="4007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66434C3-9C84-47BD-B296-7ABA9BB7F779}"/>
              </a:ext>
            </a:extLst>
          </p:cNvPr>
          <p:cNvCxnSpPr>
            <a:cxnSpLocks/>
          </p:cNvCxnSpPr>
          <p:nvPr/>
        </p:nvCxnSpPr>
        <p:spPr>
          <a:xfrm>
            <a:off x="2683146" y="4696245"/>
            <a:ext cx="4007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65C2F79-78BB-4E1D-9B79-CD51FB4C37F4}"/>
              </a:ext>
            </a:extLst>
          </p:cNvPr>
          <p:cNvCxnSpPr>
            <a:cxnSpLocks/>
          </p:cNvCxnSpPr>
          <p:nvPr/>
        </p:nvCxnSpPr>
        <p:spPr>
          <a:xfrm>
            <a:off x="2683146" y="5195778"/>
            <a:ext cx="4007092" cy="0"/>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16968F5D-6A93-43C4-A66B-0EB4E1DF1CBD}"/>
              </a:ext>
            </a:extLst>
          </p:cNvPr>
          <p:cNvSpPr txBox="1"/>
          <p:nvPr/>
        </p:nvSpPr>
        <p:spPr>
          <a:xfrm>
            <a:off x="3322898" y="2349039"/>
            <a:ext cx="2652661" cy="369332"/>
          </a:xfrm>
          <a:prstGeom prst="rect">
            <a:avLst/>
          </a:prstGeom>
          <a:noFill/>
        </p:spPr>
        <p:txBody>
          <a:bodyPr wrap="square" rtlCol="0">
            <a:spAutoFit/>
          </a:bodyPr>
          <a:lstStyle/>
          <a:p>
            <a:r>
              <a:rPr lang="en-GB" dirty="0"/>
              <a:t>You will need:</a:t>
            </a:r>
          </a:p>
        </p:txBody>
      </p:sp>
      <p:sp>
        <p:nvSpPr>
          <p:cNvPr id="126" name="TextBox 125">
            <a:extLst>
              <a:ext uri="{FF2B5EF4-FFF2-40B4-BE49-F238E27FC236}">
                <a16:creationId xmlns:a16="http://schemas.microsoft.com/office/drawing/2014/main" id="{63A71D33-9E79-4458-AFD4-C51AED6EBD0A}"/>
              </a:ext>
            </a:extLst>
          </p:cNvPr>
          <p:cNvSpPr txBox="1"/>
          <p:nvPr/>
        </p:nvSpPr>
        <p:spPr>
          <a:xfrm>
            <a:off x="3322898" y="2888472"/>
            <a:ext cx="3253014" cy="307777"/>
          </a:xfrm>
          <a:prstGeom prst="rect">
            <a:avLst/>
          </a:prstGeom>
          <a:noFill/>
        </p:spPr>
        <p:txBody>
          <a:bodyPr wrap="square" rtlCol="0">
            <a:spAutoFit/>
          </a:bodyPr>
          <a:lstStyle/>
          <a:p>
            <a:r>
              <a:rPr lang="en-GB" sz="1400" dirty="0"/>
              <a:t>A sheet of A3 white paper (or 2xA4)</a:t>
            </a:r>
          </a:p>
        </p:txBody>
      </p:sp>
      <p:sp>
        <p:nvSpPr>
          <p:cNvPr id="127" name="TextBox 126">
            <a:extLst>
              <a:ext uri="{FF2B5EF4-FFF2-40B4-BE49-F238E27FC236}">
                <a16:creationId xmlns:a16="http://schemas.microsoft.com/office/drawing/2014/main" id="{19F40D2D-4981-40D9-B682-B4F3FA680BD2}"/>
              </a:ext>
            </a:extLst>
          </p:cNvPr>
          <p:cNvSpPr txBox="1"/>
          <p:nvPr/>
        </p:nvSpPr>
        <p:spPr>
          <a:xfrm>
            <a:off x="3322897" y="3402797"/>
            <a:ext cx="2652661" cy="307777"/>
          </a:xfrm>
          <a:prstGeom prst="rect">
            <a:avLst/>
          </a:prstGeom>
          <a:noFill/>
        </p:spPr>
        <p:txBody>
          <a:bodyPr wrap="square" rtlCol="0">
            <a:spAutoFit/>
          </a:bodyPr>
          <a:lstStyle/>
          <a:p>
            <a:r>
              <a:rPr lang="en-GB" sz="1400" dirty="0"/>
              <a:t>2 cups of water</a:t>
            </a:r>
          </a:p>
        </p:txBody>
      </p:sp>
      <p:sp>
        <p:nvSpPr>
          <p:cNvPr id="128" name="TextBox 127">
            <a:extLst>
              <a:ext uri="{FF2B5EF4-FFF2-40B4-BE49-F238E27FC236}">
                <a16:creationId xmlns:a16="http://schemas.microsoft.com/office/drawing/2014/main" id="{19332B8C-6EDD-4D4D-834A-949EA8292C60}"/>
              </a:ext>
            </a:extLst>
          </p:cNvPr>
          <p:cNvSpPr txBox="1"/>
          <p:nvPr/>
        </p:nvSpPr>
        <p:spPr>
          <a:xfrm>
            <a:off x="3322896" y="3883209"/>
            <a:ext cx="2652661" cy="307777"/>
          </a:xfrm>
          <a:prstGeom prst="rect">
            <a:avLst/>
          </a:prstGeom>
          <a:noFill/>
        </p:spPr>
        <p:txBody>
          <a:bodyPr wrap="square" rtlCol="0">
            <a:spAutoFit/>
          </a:bodyPr>
          <a:lstStyle/>
          <a:p>
            <a:r>
              <a:rPr lang="en-GB" sz="1400" dirty="0"/>
              <a:t>1 cup of sugar</a:t>
            </a:r>
          </a:p>
        </p:txBody>
      </p:sp>
      <p:sp>
        <p:nvSpPr>
          <p:cNvPr id="129" name="TextBox 128">
            <a:extLst>
              <a:ext uri="{FF2B5EF4-FFF2-40B4-BE49-F238E27FC236}">
                <a16:creationId xmlns:a16="http://schemas.microsoft.com/office/drawing/2014/main" id="{D338EAF6-0938-459C-9DE5-EF9D9794FC63}"/>
              </a:ext>
            </a:extLst>
          </p:cNvPr>
          <p:cNvSpPr txBox="1"/>
          <p:nvPr/>
        </p:nvSpPr>
        <p:spPr>
          <a:xfrm>
            <a:off x="3324618" y="4363621"/>
            <a:ext cx="3481027" cy="307777"/>
          </a:xfrm>
          <a:prstGeom prst="rect">
            <a:avLst/>
          </a:prstGeom>
          <a:noFill/>
        </p:spPr>
        <p:txBody>
          <a:bodyPr wrap="square" rtlCol="0">
            <a:spAutoFit/>
          </a:bodyPr>
          <a:lstStyle/>
          <a:p>
            <a:r>
              <a:rPr lang="en-GB" sz="1400" dirty="0"/>
              <a:t>2 large sheets of wax paper or aluminium foil</a:t>
            </a:r>
          </a:p>
        </p:txBody>
      </p:sp>
      <p:sp>
        <p:nvSpPr>
          <p:cNvPr id="130" name="TextBox 129">
            <a:extLst>
              <a:ext uri="{FF2B5EF4-FFF2-40B4-BE49-F238E27FC236}">
                <a16:creationId xmlns:a16="http://schemas.microsoft.com/office/drawing/2014/main" id="{26EA29B3-DEDC-43E6-AB43-B7D644E77B21}"/>
              </a:ext>
            </a:extLst>
          </p:cNvPr>
          <p:cNvSpPr txBox="1"/>
          <p:nvPr/>
        </p:nvSpPr>
        <p:spPr>
          <a:xfrm>
            <a:off x="3324618" y="4888001"/>
            <a:ext cx="2652661" cy="307777"/>
          </a:xfrm>
          <a:prstGeom prst="rect">
            <a:avLst/>
          </a:prstGeom>
          <a:noFill/>
        </p:spPr>
        <p:txBody>
          <a:bodyPr wrap="square" rtlCol="0">
            <a:spAutoFit/>
          </a:bodyPr>
          <a:lstStyle/>
          <a:p>
            <a:r>
              <a:rPr lang="en-GB" sz="1400" dirty="0"/>
              <a:t>A rolling pin, large bowl, scissors</a:t>
            </a:r>
          </a:p>
        </p:txBody>
      </p:sp>
      <p:sp>
        <p:nvSpPr>
          <p:cNvPr id="18" name="Title 1">
            <a:extLst>
              <a:ext uri="{FF2B5EF4-FFF2-40B4-BE49-F238E27FC236}">
                <a16:creationId xmlns:a16="http://schemas.microsoft.com/office/drawing/2014/main" id="{3E06ADB5-56B7-4824-9D3A-911D341139A5}"/>
              </a:ext>
            </a:extLst>
          </p:cNvPr>
          <p:cNvSpPr txBox="1">
            <a:spLocks/>
          </p:cNvSpPr>
          <p:nvPr/>
        </p:nvSpPr>
        <p:spPr>
          <a:xfrm>
            <a:off x="190458" y="1101343"/>
            <a:ext cx="5641629"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mn-lt"/>
                <a:cs typeface="Arial" panose="020B0604020202020204" pitchFamily="34" charset="0"/>
              </a:rPr>
              <a:t>Equipment and Resources</a:t>
            </a:r>
          </a:p>
        </p:txBody>
      </p:sp>
    </p:spTree>
    <p:extLst>
      <p:ext uri="{BB962C8B-B14F-4D97-AF65-F5344CB8AC3E}">
        <p14:creationId xmlns:p14="http://schemas.microsoft.com/office/powerpoint/2010/main" val="1249815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F88929-5EC6-4855-852F-0C64C5F69410}"/>
              </a:ext>
            </a:extLst>
          </p:cNvPr>
          <p:cNvSpPr txBox="1"/>
          <p:nvPr/>
        </p:nvSpPr>
        <p:spPr>
          <a:xfrm>
            <a:off x="123057" y="1850636"/>
            <a:ext cx="8406476" cy="461665"/>
          </a:xfrm>
          <a:prstGeom prst="rect">
            <a:avLst/>
          </a:prstGeom>
          <a:noFill/>
        </p:spPr>
        <p:txBody>
          <a:bodyPr wrap="square" rtlCol="0">
            <a:spAutoFit/>
          </a:bodyPr>
          <a:lstStyle/>
          <a:p>
            <a:pPr marL="342900" indent="-342900">
              <a:buFont typeface="Arial" panose="020B0604020202020204" pitchFamily="34" charset="0"/>
              <a:buChar char="•"/>
            </a:pPr>
            <a:r>
              <a:rPr lang="en-GB" sz="2400" dirty="0"/>
              <a:t>Cut the white paper into 20 strips, each about 1½ cm wide</a:t>
            </a:r>
          </a:p>
        </p:txBody>
      </p:sp>
      <p:pic>
        <p:nvPicPr>
          <p:cNvPr id="6" name="Picture 5">
            <a:extLst>
              <a:ext uri="{FF2B5EF4-FFF2-40B4-BE49-F238E27FC236}">
                <a16:creationId xmlns:a16="http://schemas.microsoft.com/office/drawing/2014/main" id="{B8B42F9E-8EFA-49FC-9703-917E7BD921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934678" y="2865869"/>
            <a:ext cx="3540150" cy="2655113"/>
          </a:xfrm>
          <a:prstGeom prst="rect">
            <a:avLst/>
          </a:prstGeom>
        </p:spPr>
      </p:pic>
      <p:pic>
        <p:nvPicPr>
          <p:cNvPr id="10" name="Picture 9">
            <a:extLst>
              <a:ext uri="{FF2B5EF4-FFF2-40B4-BE49-F238E27FC236}">
                <a16:creationId xmlns:a16="http://schemas.microsoft.com/office/drawing/2014/main" id="{53071ACF-6E1F-4294-BCAD-AD8D0D57E41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5400000">
            <a:off x="3883776" y="2865867"/>
            <a:ext cx="3540152" cy="2655114"/>
          </a:xfrm>
          <a:prstGeom prst="rect">
            <a:avLst/>
          </a:prstGeom>
        </p:spPr>
      </p:pic>
      <p:sp>
        <p:nvSpPr>
          <p:cNvPr id="5" name="Content Placeholder 4">
            <a:extLst>
              <a:ext uri="{FF2B5EF4-FFF2-40B4-BE49-F238E27FC236}">
                <a16:creationId xmlns:a16="http://schemas.microsoft.com/office/drawing/2014/main" id="{EC6A6D76-0D65-459C-AABB-3CF6BD5FAF37}"/>
              </a:ext>
            </a:extLst>
          </p:cNvPr>
          <p:cNvSpPr txBox="1">
            <a:spLocks/>
          </p:cNvSpPr>
          <p:nvPr/>
        </p:nvSpPr>
        <p:spPr>
          <a:xfrm>
            <a:off x="0" y="1116509"/>
            <a:ext cx="8106937" cy="6230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600" b="1" dirty="0"/>
              <a:t>Step 1 Cutting the paper </a:t>
            </a:r>
            <a:r>
              <a:rPr lang="en-GB" sz="3000" dirty="0">
                <a:effectLst/>
                <a:latin typeface="Segoe UI Emoji" panose="020B0502040204020203" pitchFamily="34" charset="0"/>
                <a:ea typeface="Times New Roman" panose="02020603050405020304" pitchFamily="18" charset="0"/>
                <a:cs typeface="Segoe UI Emoji" panose="020B0502040204020203" pitchFamily="34" charset="0"/>
              </a:rPr>
              <a:t>⚠</a:t>
            </a:r>
            <a:endParaRPr lang="en-GB" sz="2800" dirty="0"/>
          </a:p>
          <a:p>
            <a:pPr algn="l"/>
            <a:endParaRPr lang="en-GB" sz="3200" dirty="0"/>
          </a:p>
          <a:p>
            <a:endParaRPr lang="en-GB" dirty="0"/>
          </a:p>
        </p:txBody>
      </p:sp>
    </p:spTree>
    <p:extLst>
      <p:ext uri="{BB962C8B-B14F-4D97-AF65-F5344CB8AC3E}">
        <p14:creationId xmlns:p14="http://schemas.microsoft.com/office/powerpoint/2010/main" val="3411034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F88929-5EC6-4855-852F-0C64C5F69410}"/>
              </a:ext>
            </a:extLst>
          </p:cNvPr>
          <p:cNvSpPr txBox="1"/>
          <p:nvPr/>
        </p:nvSpPr>
        <p:spPr>
          <a:xfrm>
            <a:off x="146803" y="1662603"/>
            <a:ext cx="8948262" cy="830997"/>
          </a:xfrm>
          <a:prstGeom prst="rect">
            <a:avLst/>
          </a:prstGeom>
          <a:noFill/>
        </p:spPr>
        <p:txBody>
          <a:bodyPr wrap="square" rtlCol="0">
            <a:spAutoFit/>
          </a:bodyPr>
          <a:lstStyle/>
          <a:p>
            <a:pPr marL="342900" indent="-342900">
              <a:buFont typeface="Arial" panose="020B0604020202020204" pitchFamily="34" charset="0"/>
              <a:buChar char="•"/>
            </a:pPr>
            <a:r>
              <a:rPr lang="en-GB" sz="2400" dirty="0"/>
              <a:t>Lay 10 strips next to each other as close to each other as possible</a:t>
            </a:r>
          </a:p>
          <a:p>
            <a:pPr marL="342900" indent="-342900">
              <a:buFont typeface="Arial" panose="020B0604020202020204" pitchFamily="34" charset="0"/>
              <a:buChar char="•"/>
            </a:pPr>
            <a:r>
              <a:rPr lang="en-GB" sz="2400" dirty="0"/>
              <a:t>Secure the top of the strips to the work surface with a piece of tape</a:t>
            </a:r>
          </a:p>
        </p:txBody>
      </p:sp>
      <p:pic>
        <p:nvPicPr>
          <p:cNvPr id="6" name="Picture 5">
            <a:extLst>
              <a:ext uri="{FF2B5EF4-FFF2-40B4-BE49-F238E27FC236}">
                <a16:creationId xmlns:a16="http://schemas.microsoft.com/office/drawing/2014/main" id="{CCF846BE-9385-4024-917A-61949DB428F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8220" r="17029"/>
          <a:stretch/>
        </p:blipFill>
        <p:spPr>
          <a:xfrm rot="5400000">
            <a:off x="664369" y="2487835"/>
            <a:ext cx="3449340" cy="3460876"/>
          </a:xfrm>
          <a:prstGeom prst="rect">
            <a:avLst/>
          </a:prstGeom>
        </p:spPr>
      </p:pic>
      <p:pic>
        <p:nvPicPr>
          <p:cNvPr id="10" name="Picture 9">
            <a:extLst>
              <a:ext uri="{FF2B5EF4-FFF2-40B4-BE49-F238E27FC236}">
                <a16:creationId xmlns:a16="http://schemas.microsoft.com/office/drawing/2014/main" id="{26BFE696-02B9-44C4-83BA-2C5C6E457040}"/>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l="8221" r="17028"/>
          <a:stretch/>
        </p:blipFill>
        <p:spPr>
          <a:xfrm rot="5400000">
            <a:off x="4530022" y="2182660"/>
            <a:ext cx="3449337" cy="4071226"/>
          </a:xfrm>
          <a:prstGeom prst="rect">
            <a:avLst/>
          </a:prstGeom>
        </p:spPr>
      </p:pic>
      <p:sp>
        <p:nvSpPr>
          <p:cNvPr id="5" name="Content Placeholder 4">
            <a:extLst>
              <a:ext uri="{FF2B5EF4-FFF2-40B4-BE49-F238E27FC236}">
                <a16:creationId xmlns:a16="http://schemas.microsoft.com/office/drawing/2014/main" id="{5F76C41E-4B34-4886-AB3D-DECAD22AAA61}"/>
              </a:ext>
            </a:extLst>
          </p:cNvPr>
          <p:cNvSpPr txBox="1">
            <a:spLocks/>
          </p:cNvSpPr>
          <p:nvPr/>
        </p:nvSpPr>
        <p:spPr>
          <a:xfrm>
            <a:off x="97869" y="1046154"/>
            <a:ext cx="9046131" cy="82074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600" b="1" dirty="0"/>
              <a:t>Step 2 Layout</a:t>
            </a:r>
            <a:endParaRPr lang="en-GB" sz="3200" dirty="0"/>
          </a:p>
          <a:p>
            <a:endParaRPr lang="en-GB" dirty="0"/>
          </a:p>
        </p:txBody>
      </p:sp>
    </p:spTree>
    <p:extLst>
      <p:ext uri="{BB962C8B-B14F-4D97-AF65-F5344CB8AC3E}">
        <p14:creationId xmlns:p14="http://schemas.microsoft.com/office/powerpoint/2010/main" val="2016605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F88929-5EC6-4855-852F-0C64C5F69410}"/>
              </a:ext>
            </a:extLst>
          </p:cNvPr>
          <p:cNvSpPr txBox="1"/>
          <p:nvPr/>
        </p:nvSpPr>
        <p:spPr>
          <a:xfrm>
            <a:off x="97869" y="1617552"/>
            <a:ext cx="8948262" cy="1569660"/>
          </a:xfrm>
          <a:prstGeom prst="rect">
            <a:avLst/>
          </a:prstGeom>
          <a:noFill/>
        </p:spPr>
        <p:txBody>
          <a:bodyPr wrap="square" rtlCol="0">
            <a:spAutoFit/>
          </a:bodyPr>
          <a:lstStyle/>
          <a:p>
            <a:pPr marL="342900" indent="-342900">
              <a:buFont typeface="Arial" panose="020B0604020202020204" pitchFamily="34" charset="0"/>
              <a:buChar char="•"/>
            </a:pPr>
            <a:r>
              <a:rPr lang="en-GB" sz="2400" dirty="0"/>
              <a:t>Weave the remaining 10 pieces through the original 10</a:t>
            </a:r>
          </a:p>
          <a:p>
            <a:pPr marL="342900" indent="-342900">
              <a:buFont typeface="Arial" panose="020B0604020202020204" pitchFamily="34" charset="0"/>
              <a:buChar char="•"/>
            </a:pPr>
            <a:r>
              <a:rPr lang="en-GB" sz="2400" dirty="0"/>
              <a:t>Once complete tape the other edges (to hold it together when removing from the work surface)</a:t>
            </a:r>
          </a:p>
          <a:p>
            <a:pPr marL="342900" indent="-342900">
              <a:buFont typeface="Arial" panose="020B0604020202020204" pitchFamily="34" charset="0"/>
              <a:buChar char="•"/>
            </a:pPr>
            <a:endParaRPr lang="en-GB" sz="2400" dirty="0"/>
          </a:p>
        </p:txBody>
      </p:sp>
      <p:sp>
        <p:nvSpPr>
          <p:cNvPr id="5" name="Content Placeholder 4">
            <a:extLst>
              <a:ext uri="{FF2B5EF4-FFF2-40B4-BE49-F238E27FC236}">
                <a16:creationId xmlns:a16="http://schemas.microsoft.com/office/drawing/2014/main" id="{5F76C41E-4B34-4886-AB3D-DECAD22AAA61}"/>
              </a:ext>
            </a:extLst>
          </p:cNvPr>
          <p:cNvSpPr txBox="1">
            <a:spLocks/>
          </p:cNvSpPr>
          <p:nvPr/>
        </p:nvSpPr>
        <p:spPr>
          <a:xfrm>
            <a:off x="97869" y="1046155"/>
            <a:ext cx="9046131" cy="571398"/>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600" b="1" dirty="0"/>
              <a:t>Step 3 Weaving</a:t>
            </a:r>
            <a:endParaRPr lang="en-GB" dirty="0"/>
          </a:p>
        </p:txBody>
      </p:sp>
      <p:pic>
        <p:nvPicPr>
          <p:cNvPr id="7" name="Picture 6">
            <a:extLst>
              <a:ext uri="{FF2B5EF4-FFF2-40B4-BE49-F238E27FC236}">
                <a16:creationId xmlns:a16="http://schemas.microsoft.com/office/drawing/2014/main" id="{474D3C99-06CF-471D-9E50-F3F6C8937AE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5400000">
            <a:off x="961006" y="2847687"/>
            <a:ext cx="3145554" cy="3108766"/>
          </a:xfrm>
          <a:prstGeom prst="rect">
            <a:avLst/>
          </a:prstGeom>
        </p:spPr>
      </p:pic>
      <p:pic>
        <p:nvPicPr>
          <p:cNvPr id="8" name="Picture 7">
            <a:extLst>
              <a:ext uri="{FF2B5EF4-FFF2-40B4-BE49-F238E27FC236}">
                <a16:creationId xmlns:a16="http://schemas.microsoft.com/office/drawing/2014/main" id="{66F30178-E281-4FA9-B584-EAB8D9B3BE91}"/>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rot="5400000">
            <a:off x="5021018" y="2831265"/>
            <a:ext cx="3178396" cy="3108768"/>
          </a:xfrm>
          <a:prstGeom prst="rect">
            <a:avLst/>
          </a:prstGeom>
        </p:spPr>
      </p:pic>
    </p:spTree>
    <p:extLst>
      <p:ext uri="{BB962C8B-B14F-4D97-AF65-F5344CB8AC3E}">
        <p14:creationId xmlns:p14="http://schemas.microsoft.com/office/powerpoint/2010/main" val="1552022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0E218C2-E0D6-4AB8-B3EE-02C846D60F8C}"/>
              </a:ext>
            </a:extLst>
          </p:cNvPr>
          <p:cNvSpPr/>
          <p:nvPr/>
        </p:nvSpPr>
        <p:spPr>
          <a:xfrm>
            <a:off x="97870" y="1561088"/>
            <a:ext cx="6019151" cy="2308324"/>
          </a:xfrm>
          <a:prstGeom prst="rect">
            <a:avLst/>
          </a:prstGeom>
        </p:spPr>
        <p:txBody>
          <a:bodyPr wrap="square">
            <a:spAutoFit/>
          </a:bodyPr>
          <a:lstStyle/>
          <a:p>
            <a:pPr marL="342900" indent="-342900">
              <a:buFont typeface="Arial" panose="020B0604020202020204" pitchFamily="34" charset="0"/>
              <a:buChar char="•"/>
            </a:pPr>
            <a:r>
              <a:rPr lang="en-GB" sz="2400" dirty="0"/>
              <a:t>Mix the sugar and water until the sugar has dissolved</a:t>
            </a:r>
          </a:p>
          <a:p>
            <a:pPr marL="342900" indent="-342900">
              <a:buFont typeface="Arial" panose="020B0604020202020204" pitchFamily="34" charset="0"/>
              <a:buChar char="•"/>
            </a:pPr>
            <a:r>
              <a:rPr lang="en-GB" sz="2400" dirty="0"/>
              <a:t>Place the weaving into the water/sugar mix</a:t>
            </a:r>
          </a:p>
          <a:p>
            <a:pPr marL="342900" indent="-342900">
              <a:buFont typeface="Arial" panose="020B0604020202020204" pitchFamily="34" charset="0"/>
              <a:buChar char="•"/>
            </a:pPr>
            <a:r>
              <a:rPr lang="en-GB" sz="2400" dirty="0"/>
              <a:t>Leave for 2 hours so that the paper absorbs some of the sugar water</a:t>
            </a:r>
          </a:p>
          <a:p>
            <a:pPr marL="342900" indent="-342900">
              <a:buFont typeface="Arial" panose="020B0604020202020204" pitchFamily="34" charset="0"/>
              <a:buChar char="•"/>
            </a:pPr>
            <a:endParaRPr lang="en-GB" sz="2400" dirty="0"/>
          </a:p>
        </p:txBody>
      </p:sp>
      <p:pic>
        <p:nvPicPr>
          <p:cNvPr id="8" name="Picture 7">
            <a:extLst>
              <a:ext uri="{FF2B5EF4-FFF2-40B4-BE49-F238E27FC236}">
                <a16:creationId xmlns:a16="http://schemas.microsoft.com/office/drawing/2014/main" id="{C79B82E4-54F5-48B1-BDE7-1CB67E2CA5D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861372" y="3852625"/>
            <a:ext cx="2289071" cy="1716803"/>
          </a:xfrm>
          <a:prstGeom prst="rect">
            <a:avLst/>
          </a:prstGeom>
        </p:spPr>
      </p:pic>
      <p:pic>
        <p:nvPicPr>
          <p:cNvPr id="11" name="Picture 10">
            <a:extLst>
              <a:ext uri="{FF2B5EF4-FFF2-40B4-BE49-F238E27FC236}">
                <a16:creationId xmlns:a16="http://schemas.microsoft.com/office/drawing/2014/main" id="{8DFF6EC8-47C9-4EE4-9165-AB7AA2B324A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5400000">
            <a:off x="2821310" y="3852625"/>
            <a:ext cx="2289071" cy="1716803"/>
          </a:xfrm>
          <a:prstGeom prst="rect">
            <a:avLst/>
          </a:prstGeom>
        </p:spPr>
      </p:pic>
      <p:sp>
        <p:nvSpPr>
          <p:cNvPr id="5" name="Content Placeholder 4">
            <a:extLst>
              <a:ext uri="{FF2B5EF4-FFF2-40B4-BE49-F238E27FC236}">
                <a16:creationId xmlns:a16="http://schemas.microsoft.com/office/drawing/2014/main" id="{458BB054-5E83-48BA-9160-A68E483E1EB2}"/>
              </a:ext>
            </a:extLst>
          </p:cNvPr>
          <p:cNvSpPr txBox="1">
            <a:spLocks/>
          </p:cNvSpPr>
          <p:nvPr/>
        </p:nvSpPr>
        <p:spPr>
          <a:xfrm>
            <a:off x="97869" y="1046154"/>
            <a:ext cx="8948261" cy="534187"/>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600" b="1" dirty="0"/>
              <a:t>Step 4 Bonding</a:t>
            </a:r>
            <a:endParaRPr lang="en-GB" sz="3200" dirty="0"/>
          </a:p>
          <a:p>
            <a:endParaRPr lang="en-GB" dirty="0"/>
          </a:p>
        </p:txBody>
      </p:sp>
      <p:pic>
        <p:nvPicPr>
          <p:cNvPr id="6" name="Picture 5">
            <a:extLst>
              <a:ext uri="{FF2B5EF4-FFF2-40B4-BE49-F238E27FC236}">
                <a16:creationId xmlns:a16="http://schemas.microsoft.com/office/drawing/2014/main" id="{FE53C2D0-4AD9-4008-AA8A-D3962DB9CD27}"/>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5400000">
            <a:off x="5650634" y="2333287"/>
            <a:ext cx="3731093" cy="2798320"/>
          </a:xfrm>
          <a:prstGeom prst="rect">
            <a:avLst/>
          </a:prstGeom>
        </p:spPr>
      </p:pic>
    </p:spTree>
    <p:extLst>
      <p:ext uri="{BB962C8B-B14F-4D97-AF65-F5344CB8AC3E}">
        <p14:creationId xmlns:p14="http://schemas.microsoft.com/office/powerpoint/2010/main" val="3253198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8EA4EF-C67D-4301-B653-32D061EDD1BD}"/>
              </a:ext>
            </a:extLst>
          </p:cNvPr>
          <p:cNvSpPr/>
          <p:nvPr/>
        </p:nvSpPr>
        <p:spPr>
          <a:xfrm>
            <a:off x="97869" y="1599361"/>
            <a:ext cx="8834258" cy="1569660"/>
          </a:xfrm>
          <a:prstGeom prst="rect">
            <a:avLst/>
          </a:prstGeom>
        </p:spPr>
        <p:txBody>
          <a:bodyPr wrap="square">
            <a:spAutoFit/>
          </a:bodyPr>
          <a:lstStyle/>
          <a:p>
            <a:pPr marL="342900" indent="-342900">
              <a:buFont typeface="Arial" panose="020B0604020202020204" pitchFamily="34" charset="0"/>
              <a:buChar char="•"/>
            </a:pPr>
            <a:r>
              <a:rPr lang="en-GB" sz="2400" dirty="0"/>
              <a:t>Remove the weaving and put on the wax paper/foil</a:t>
            </a:r>
          </a:p>
          <a:p>
            <a:pPr marL="342900" indent="-342900">
              <a:buFont typeface="Arial" panose="020B0604020202020204" pitchFamily="34" charset="0"/>
              <a:buChar char="•"/>
            </a:pPr>
            <a:r>
              <a:rPr lang="en-GB" sz="2400" dirty="0"/>
              <a:t>Sandwich the weaving between two sheets of wax paper/foil.</a:t>
            </a:r>
          </a:p>
          <a:p>
            <a:pPr marL="342900" indent="-342900">
              <a:buFont typeface="Arial" panose="020B0604020202020204" pitchFamily="34" charset="0"/>
              <a:buChar char="•"/>
            </a:pPr>
            <a:r>
              <a:rPr lang="en-GB" sz="2400" dirty="0"/>
              <a:t>Using a rolling pin, press out excess water and flatten the weaving</a:t>
            </a:r>
          </a:p>
          <a:p>
            <a:pPr marL="342900" indent="-342900">
              <a:buFont typeface="Arial" panose="020B0604020202020204" pitchFamily="34" charset="0"/>
              <a:buChar char="•"/>
            </a:pPr>
            <a:r>
              <a:rPr lang="en-GB" sz="2400" dirty="0"/>
              <a:t>Allow to dry overnight</a:t>
            </a:r>
          </a:p>
        </p:txBody>
      </p:sp>
      <p:pic>
        <p:nvPicPr>
          <p:cNvPr id="3" name="Picture 2">
            <a:extLst>
              <a:ext uri="{FF2B5EF4-FFF2-40B4-BE49-F238E27FC236}">
                <a16:creationId xmlns:a16="http://schemas.microsoft.com/office/drawing/2014/main" id="{FFA311FA-9738-4E51-9980-AAF238F4B7C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196528" y="3835370"/>
            <a:ext cx="2376744" cy="1782558"/>
          </a:xfrm>
          <a:prstGeom prst="rect">
            <a:avLst/>
          </a:prstGeom>
        </p:spPr>
      </p:pic>
      <p:sp>
        <p:nvSpPr>
          <p:cNvPr id="4" name="Content Placeholder 4">
            <a:extLst>
              <a:ext uri="{FF2B5EF4-FFF2-40B4-BE49-F238E27FC236}">
                <a16:creationId xmlns:a16="http://schemas.microsoft.com/office/drawing/2014/main" id="{A24A7AF3-BADE-4FA0-894B-1C80F02FAC4F}"/>
              </a:ext>
            </a:extLst>
          </p:cNvPr>
          <p:cNvSpPr txBox="1">
            <a:spLocks/>
          </p:cNvSpPr>
          <p:nvPr/>
        </p:nvSpPr>
        <p:spPr>
          <a:xfrm>
            <a:off x="97870" y="1046154"/>
            <a:ext cx="8948262" cy="553207"/>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600" b="1" dirty="0"/>
              <a:t>Step 5 Removing water</a:t>
            </a:r>
            <a:endParaRPr lang="en-GB" sz="3200" dirty="0"/>
          </a:p>
          <a:p>
            <a:endParaRPr lang="en-GB" dirty="0"/>
          </a:p>
        </p:txBody>
      </p:sp>
      <p:pic>
        <p:nvPicPr>
          <p:cNvPr id="5" name="Picture 4">
            <a:extLst>
              <a:ext uri="{FF2B5EF4-FFF2-40B4-BE49-F238E27FC236}">
                <a16:creationId xmlns:a16="http://schemas.microsoft.com/office/drawing/2014/main" id="{A0253514-F4F4-4428-AEE3-A7C4F5091B2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860140" y="3538279"/>
            <a:ext cx="3170169" cy="2377627"/>
          </a:xfrm>
          <a:prstGeom prst="rect">
            <a:avLst/>
          </a:prstGeom>
        </p:spPr>
      </p:pic>
      <p:pic>
        <p:nvPicPr>
          <p:cNvPr id="7" name="Picture 6">
            <a:extLst>
              <a:ext uri="{FF2B5EF4-FFF2-40B4-BE49-F238E27FC236}">
                <a16:creationId xmlns:a16="http://schemas.microsoft.com/office/drawing/2014/main" id="{185AA890-82ED-4445-BBD8-8BE09384CE5F}"/>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rot="5400000">
            <a:off x="6528481" y="3624070"/>
            <a:ext cx="2377625" cy="2206044"/>
          </a:xfrm>
          <a:prstGeom prst="rect">
            <a:avLst/>
          </a:prstGeom>
        </p:spPr>
      </p:pic>
    </p:spTree>
    <p:extLst>
      <p:ext uri="{BB962C8B-B14F-4D97-AF65-F5344CB8AC3E}">
        <p14:creationId xmlns:p14="http://schemas.microsoft.com/office/powerpoint/2010/main" val="42200630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498559F77D6649971E4AAB1E284C23" ma:contentTypeVersion="15" ma:contentTypeDescription="Create a new document." ma:contentTypeScope="" ma:versionID="aa8a9e935025f43c1f9c41065c9bbed2">
  <xsd:schema xmlns:xsd="http://www.w3.org/2001/XMLSchema" xmlns:xs="http://www.w3.org/2001/XMLSchema" xmlns:p="http://schemas.microsoft.com/office/2006/metadata/properties" xmlns:ns1="http://schemas.microsoft.com/sharepoint/v3" xmlns:ns3="accd350c-b984-42cf-bbe1-f539aeb1d405" xmlns:ns4="7ef59ffa-03b4-4cf8-9ac4-3e911814cc06" targetNamespace="http://schemas.microsoft.com/office/2006/metadata/properties" ma:root="true" ma:fieldsID="cdefe1194683fedc009d948913198f6f" ns1:_="" ns3:_="" ns4:_="">
    <xsd:import namespace="http://schemas.microsoft.com/sharepoint/v3"/>
    <xsd:import namespace="accd350c-b984-42cf-bbe1-f539aeb1d405"/>
    <xsd:import namespace="7ef59ffa-03b4-4cf8-9ac4-3e911814cc0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1:_ip_UnifiedCompliancePolicyProperties" minOccurs="0"/>
                <xsd:element ref="ns1:_ip_UnifiedCompliancePolicyUIAction" minOccurs="0"/>
                <xsd:element ref="ns4:MediaServiceAutoTags" minOccurs="0"/>
                <xsd:element ref="ns4:MediaServiceDateTaken"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description="" ma:hidden="true" ma:internalName="_ip_UnifiedCompliancePolicyProperties">
      <xsd:simpleType>
        <xsd:restriction base="dms:Note"/>
      </xsd:simpleType>
    </xsd:element>
    <xsd:element name="_ip_UnifiedCompliancePolicyUIAction" ma:index="14"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ccd350c-b984-42cf-bbe1-f539aeb1d40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ef59ffa-03b4-4cf8-9ac4-3e911814cc0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981072FA-5E2F-4055-9682-027D25FC8486}">
  <ds:schemaRefs>
    <ds:schemaRef ds:uri="http://schemas.microsoft.com/sharepoint/v3/contenttype/forms"/>
  </ds:schemaRefs>
</ds:datastoreItem>
</file>

<file path=customXml/itemProps2.xml><?xml version="1.0" encoding="utf-8"?>
<ds:datastoreItem xmlns:ds="http://schemas.openxmlformats.org/officeDocument/2006/customXml" ds:itemID="{632FF26B-C69A-45F1-88CE-B122BF1840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ccd350c-b984-42cf-bbe1-f539aeb1d405"/>
    <ds:schemaRef ds:uri="7ef59ffa-03b4-4cf8-9ac4-3e911814cc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0B3CC5-1708-47C6-B324-63788AA6AA4A}">
  <ds:schemaRefs>
    <ds:schemaRef ds:uri="accd350c-b984-42cf-bbe1-f539aeb1d405"/>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schemas.microsoft.com/sharepoint/v3"/>
    <ds:schemaRef ds:uri="7ef59ffa-03b4-4cf8-9ac4-3e911814cc06"/>
    <ds:schemaRef ds:uri="http://purl.org/dc/dcmitype/"/>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1158</TotalTime>
  <Words>428</Words>
  <Application>Microsoft Office PowerPoint</Application>
  <PresentationFormat>On-screen Show (4:3)</PresentationFormat>
  <Paragraphs>45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Segoe UI Emoji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 papyrus presentation</dc:title>
  <dc:subject>Learn about ancient Egypt and make papyrus from paper</dc:subject>
  <dc:creator>Attainment in Education Ltd</dc:creator>
  <cp:keywords>papyrus, ancient egypt, history, design, create, activities for kids</cp:keywords>
  <cp:lastModifiedBy>Holly Margerison-Smith</cp:lastModifiedBy>
  <cp:revision>23</cp:revision>
  <dcterms:created xsi:type="dcterms:W3CDTF">2017-06-28T15:11:57Z</dcterms:created>
  <dcterms:modified xsi:type="dcterms:W3CDTF">2022-12-13T14:00:49Z</dcterms:modified>
  <cp:category>Egyptians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0x01010076498559F77D6649971E4AAB1E284C23</vt:lpwstr>
  </property>
</Properties>
</file>