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300" r:id="rId2"/>
    <p:sldId id="358" r:id="rId3"/>
    <p:sldId id="359" r:id="rId4"/>
    <p:sldId id="284" r:id="rId5"/>
    <p:sldId id="361" r:id="rId6"/>
    <p:sldId id="374" r:id="rId7"/>
    <p:sldId id="276" r:id="rId8"/>
    <p:sldId id="304" r:id="rId9"/>
    <p:sldId id="305" r:id="rId10"/>
    <p:sldId id="261" r:id="rId11"/>
    <p:sldId id="303" r:id="rId12"/>
    <p:sldId id="268" r:id="rId13"/>
    <p:sldId id="375" r:id="rId14"/>
    <p:sldId id="376" r:id="rId15"/>
    <p:sldId id="377" r:id="rId16"/>
    <p:sldId id="286" r:id="rId17"/>
    <p:sldId id="379" r:id="rId18"/>
    <p:sldId id="381" r:id="rId19"/>
    <p:sldId id="382" r:id="rId20"/>
    <p:sldId id="384" r:id="rId21"/>
    <p:sldId id="386" r:id="rId22"/>
    <p:sldId id="385" r:id="rId23"/>
    <p:sldId id="355"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427" autoAdjust="0"/>
  </p:normalViewPr>
  <p:slideViewPr>
    <p:cSldViewPr snapToObjects="1" showGuides="1">
      <p:cViewPr varScale="1">
        <p:scale>
          <a:sx n="56" d="100"/>
          <a:sy n="56" d="100"/>
        </p:scale>
        <p:origin x="1580" y="52"/>
      </p:cViewPr>
      <p:guideLst>
        <p:guide orient="horz"/>
        <p:guide/>
      </p:guideLst>
    </p:cSldViewPr>
  </p:slideViewPr>
  <p:notesTextViewPr>
    <p:cViewPr>
      <p:scale>
        <a:sx n="100" d="100"/>
        <a:sy n="100" d="100"/>
      </p:scale>
      <p:origin x="0" y="0"/>
    </p:cViewPr>
  </p:notesTextViewPr>
  <p:sorterViewPr>
    <p:cViewPr>
      <p:scale>
        <a:sx n="100" d="100"/>
        <a:sy n="100" d="100"/>
      </p:scale>
      <p:origin x="0" y="-57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549028-C136-4B59-AFEB-A2A783CA1FA5}" type="datetimeFigureOut">
              <a:rPr lang="en-GB" smtClean="0"/>
              <a:pPr/>
              <a:t>17/01/2023</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5513D1-043E-4418-B60F-DDDC6CA78FAA}" type="slidenum">
              <a:rPr lang="en-GB" smtClean="0"/>
              <a:pPr/>
              <a:t>‹#›</a:t>
            </a:fld>
            <a:endParaRPr lang="en-GB" dirty="0"/>
          </a:p>
        </p:txBody>
      </p:sp>
    </p:spTree>
    <p:extLst>
      <p:ext uri="{BB962C8B-B14F-4D97-AF65-F5344CB8AC3E}">
        <p14:creationId xmlns:p14="http://schemas.microsoft.com/office/powerpoint/2010/main" val="2523456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wistedwave.com/onlin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support.microsoft.com/en-us/office/record-audio-or-video-notes-b90fa4a2-253b-47ec-99bd-c9b368268465"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05513D1-043E-4418-B60F-DDDC6CA78FAA}" type="slidenum">
              <a:rPr lang="en-GB" smtClean="0"/>
              <a:pPr/>
              <a:t>1</a:t>
            </a:fld>
            <a:endParaRPr lang="en-GB" dirty="0"/>
          </a:p>
        </p:txBody>
      </p:sp>
    </p:spTree>
    <p:extLst>
      <p:ext uri="{BB962C8B-B14F-4D97-AF65-F5344CB8AC3E}">
        <p14:creationId xmlns:p14="http://schemas.microsoft.com/office/powerpoint/2010/main" val="2291018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Either play as a slide show or hover over the speaker and press the play button. </a:t>
            </a:r>
          </a:p>
        </p:txBody>
      </p:sp>
      <p:sp>
        <p:nvSpPr>
          <p:cNvPr id="4" name="Slide Number Placeholder 3"/>
          <p:cNvSpPr>
            <a:spLocks noGrp="1"/>
          </p:cNvSpPr>
          <p:nvPr>
            <p:ph type="sldNum" sz="quarter" idx="5"/>
          </p:nvPr>
        </p:nvSpPr>
        <p:spPr/>
        <p:txBody>
          <a:bodyPr/>
          <a:lstStyle/>
          <a:p>
            <a:fld id="{7D2D53D0-D171-4248-A1EF-997C3E82485D}" type="slidenum">
              <a:rPr lang="en-GB" smtClean="0"/>
              <a:t>11</a:t>
            </a:fld>
            <a:endParaRPr lang="en-GB" dirty="0"/>
          </a:p>
        </p:txBody>
      </p:sp>
    </p:spTree>
    <p:extLst>
      <p:ext uri="{BB962C8B-B14F-4D97-AF65-F5344CB8AC3E}">
        <p14:creationId xmlns:p14="http://schemas.microsoft.com/office/powerpoint/2010/main" val="1909270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checklist on next slide</a:t>
            </a:r>
          </a:p>
          <a:p>
            <a:r>
              <a:rPr lang="en-GB" dirty="0"/>
              <a:t>https://www.bbc.co.uk/teach/class-clips-video/history-ks2-how-to-interview-people/zrhgwty </a:t>
            </a:r>
          </a:p>
        </p:txBody>
      </p:sp>
      <p:sp>
        <p:nvSpPr>
          <p:cNvPr id="4" name="Slide Number Placeholder 3"/>
          <p:cNvSpPr>
            <a:spLocks noGrp="1"/>
          </p:cNvSpPr>
          <p:nvPr>
            <p:ph type="sldNum" sz="quarter" idx="5"/>
          </p:nvPr>
        </p:nvSpPr>
        <p:spPr/>
        <p:txBody>
          <a:bodyPr/>
          <a:lstStyle/>
          <a:p>
            <a:fld id="{7D2D53D0-D171-4248-A1EF-997C3E82485D}" type="slidenum">
              <a:rPr lang="en-GB" smtClean="0"/>
              <a:t>12</a:t>
            </a:fld>
            <a:endParaRPr lang="en-GB" dirty="0"/>
          </a:p>
        </p:txBody>
      </p:sp>
    </p:spTree>
    <p:extLst>
      <p:ext uri="{BB962C8B-B14F-4D97-AF65-F5344CB8AC3E}">
        <p14:creationId xmlns:p14="http://schemas.microsoft.com/office/powerpoint/2010/main" val="1666873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checklist on next slide</a:t>
            </a:r>
          </a:p>
        </p:txBody>
      </p:sp>
      <p:sp>
        <p:nvSpPr>
          <p:cNvPr id="4" name="Slide Number Placeholder 3"/>
          <p:cNvSpPr>
            <a:spLocks noGrp="1"/>
          </p:cNvSpPr>
          <p:nvPr>
            <p:ph type="sldNum" sz="quarter" idx="5"/>
          </p:nvPr>
        </p:nvSpPr>
        <p:spPr/>
        <p:txBody>
          <a:bodyPr/>
          <a:lstStyle/>
          <a:p>
            <a:fld id="{7D2D53D0-D171-4248-A1EF-997C3E82485D}" type="slidenum">
              <a:rPr lang="en-GB" smtClean="0"/>
              <a:t>14</a:t>
            </a:fld>
            <a:endParaRPr lang="en-GB" dirty="0"/>
          </a:p>
        </p:txBody>
      </p:sp>
    </p:spTree>
    <p:extLst>
      <p:ext uri="{BB962C8B-B14F-4D97-AF65-F5344CB8AC3E}">
        <p14:creationId xmlns:p14="http://schemas.microsoft.com/office/powerpoint/2010/main" val="2820346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advise you to share these next few slides on your website with parents, so they know how to record the interviews. Make it clear to the learners that it is okay if they do not have a device at home, as they can always write down their answers and then record the interview at school with a friend standing in to say the answers. </a:t>
            </a:r>
          </a:p>
        </p:txBody>
      </p:sp>
      <p:sp>
        <p:nvSpPr>
          <p:cNvPr id="4" name="Slide Number Placeholder 3"/>
          <p:cNvSpPr>
            <a:spLocks noGrp="1"/>
          </p:cNvSpPr>
          <p:nvPr>
            <p:ph type="sldNum" sz="quarter" idx="5"/>
          </p:nvPr>
        </p:nvSpPr>
        <p:spPr/>
        <p:txBody>
          <a:bodyPr/>
          <a:lstStyle/>
          <a:p>
            <a:fld id="{7D2D53D0-D171-4248-A1EF-997C3E82485D}" type="slidenum">
              <a:rPr lang="en-GB" smtClean="0"/>
              <a:t>15</a:t>
            </a:fld>
            <a:endParaRPr lang="en-GB" dirty="0"/>
          </a:p>
        </p:txBody>
      </p:sp>
    </p:spTree>
    <p:extLst>
      <p:ext uri="{BB962C8B-B14F-4D97-AF65-F5344CB8AC3E}">
        <p14:creationId xmlns:p14="http://schemas.microsoft.com/office/powerpoint/2010/main" val="3424874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cs typeface="Arial" panose="020B0604020202020204" pitchFamily="34" charset="0"/>
              </a:rPr>
              <a:t>In this presentation we recommend and show how to use audacity. However, you may wish to use another programme. Some others you may wish to use are </a:t>
            </a:r>
            <a:r>
              <a:rPr lang="en-GB" sz="1200" dirty="0">
                <a:cs typeface="Arial" panose="020B0604020202020204" pitchFamily="34" charset="0"/>
                <a:hlinkClick r:id="rId3"/>
              </a:rPr>
              <a:t>https://twistedwave.com/online</a:t>
            </a:r>
            <a:r>
              <a:rPr lang="en-GB" sz="1200" dirty="0">
                <a:cs typeface="Arial" panose="020B0604020202020204" pitchFamily="34" charset="0"/>
              </a:rPr>
              <a:t> or Office 365 online </a:t>
            </a:r>
            <a:r>
              <a:rPr lang="en-GB" sz="1200" dirty="0">
                <a:cs typeface="Arial" panose="020B0604020202020204" pitchFamily="34" charset="0"/>
                <a:hlinkClick r:id="rId4"/>
              </a:rPr>
              <a:t>https://support.microsoft.com/en-us/office/record-audio-or-video-notes-b90fa4a2-253b-47ec-99bd-c9b368268465</a:t>
            </a:r>
            <a:r>
              <a:rPr lang="en-GB" sz="1200" dirty="0">
                <a:cs typeface="Arial" panose="020B0604020202020204" pitchFamily="34" charset="0"/>
              </a:rPr>
              <a:t> </a:t>
            </a:r>
          </a:p>
          <a:p>
            <a:endParaRPr lang="en-GB" dirty="0"/>
          </a:p>
          <a:p>
            <a:r>
              <a:rPr lang="en-GB" dirty="0"/>
              <a:t>Download https://www.audacityteam.org/download/mac/ on PC or download audio editor app. The learners can then use this to interview their families. </a:t>
            </a:r>
          </a:p>
        </p:txBody>
      </p:sp>
      <p:sp>
        <p:nvSpPr>
          <p:cNvPr id="4" name="Slide Number Placeholder 3"/>
          <p:cNvSpPr>
            <a:spLocks noGrp="1"/>
          </p:cNvSpPr>
          <p:nvPr>
            <p:ph type="sldNum" sz="quarter" idx="5"/>
          </p:nvPr>
        </p:nvSpPr>
        <p:spPr/>
        <p:txBody>
          <a:bodyPr/>
          <a:lstStyle/>
          <a:p>
            <a:fld id="{7D2D53D0-D171-4248-A1EF-997C3E82485D}" type="slidenum">
              <a:rPr lang="en-GB" smtClean="0"/>
              <a:t>17</a:t>
            </a:fld>
            <a:endParaRPr lang="en-GB" dirty="0"/>
          </a:p>
        </p:txBody>
      </p:sp>
    </p:spTree>
    <p:extLst>
      <p:ext uri="{BB962C8B-B14F-4D97-AF65-F5344CB8AC3E}">
        <p14:creationId xmlns:p14="http://schemas.microsoft.com/office/powerpoint/2010/main" val="2695651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cannot be recorded on voice memo etc. as the files cannot be uploaded to audacity. The file must be an MP3. Make this clear to parents. </a:t>
            </a:r>
          </a:p>
          <a:p>
            <a:r>
              <a:rPr lang="en-GB" dirty="0"/>
              <a:t>Download https://www.audacityteam.org/download/mac/ on PC or download audio editor app. The learners can then use this to interview their families. </a:t>
            </a:r>
          </a:p>
        </p:txBody>
      </p:sp>
      <p:sp>
        <p:nvSpPr>
          <p:cNvPr id="4" name="Slide Number Placeholder 3"/>
          <p:cNvSpPr>
            <a:spLocks noGrp="1"/>
          </p:cNvSpPr>
          <p:nvPr>
            <p:ph type="sldNum" sz="quarter" idx="5"/>
          </p:nvPr>
        </p:nvSpPr>
        <p:spPr/>
        <p:txBody>
          <a:bodyPr/>
          <a:lstStyle/>
          <a:p>
            <a:fld id="{7D2D53D0-D171-4248-A1EF-997C3E82485D}" type="slidenum">
              <a:rPr lang="en-GB" smtClean="0"/>
              <a:t>18</a:t>
            </a:fld>
            <a:endParaRPr lang="en-GB" dirty="0"/>
          </a:p>
        </p:txBody>
      </p:sp>
    </p:spTree>
    <p:extLst>
      <p:ext uri="{BB962C8B-B14F-4D97-AF65-F5344CB8AC3E}">
        <p14:creationId xmlns:p14="http://schemas.microsoft.com/office/powerpoint/2010/main" val="697746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Download https://www.audacityteam.org/download/mac/ or get the app. The learners can then use this to interview their families. If the parents do not wish to download the app they can just record it on voice memos on phone or ipads and then edit on audacity in school. </a:t>
            </a:r>
          </a:p>
        </p:txBody>
      </p:sp>
      <p:sp>
        <p:nvSpPr>
          <p:cNvPr id="4" name="Slide Number Placeholder 3"/>
          <p:cNvSpPr>
            <a:spLocks noGrp="1"/>
          </p:cNvSpPr>
          <p:nvPr>
            <p:ph type="sldNum" sz="quarter" idx="5"/>
          </p:nvPr>
        </p:nvSpPr>
        <p:spPr/>
        <p:txBody>
          <a:bodyPr/>
          <a:lstStyle/>
          <a:p>
            <a:fld id="{7D2D53D0-D171-4248-A1EF-997C3E82485D}" type="slidenum">
              <a:rPr lang="en-GB" smtClean="0"/>
              <a:t>19</a:t>
            </a:fld>
            <a:endParaRPr lang="en-GB" dirty="0"/>
          </a:p>
        </p:txBody>
      </p:sp>
    </p:spTree>
    <p:extLst>
      <p:ext uri="{BB962C8B-B14F-4D97-AF65-F5344CB8AC3E}">
        <p14:creationId xmlns:p14="http://schemas.microsoft.com/office/powerpoint/2010/main" val="4101664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Download https://www.audacityteam.org/download/mac/ or get the app. The learners can then use this to interview their families. If the parents do not wish to download the app they can just record it on voice memos on phone or ipads and then edit on audacity in school. </a:t>
            </a:r>
          </a:p>
        </p:txBody>
      </p:sp>
      <p:sp>
        <p:nvSpPr>
          <p:cNvPr id="4" name="Slide Number Placeholder 3"/>
          <p:cNvSpPr>
            <a:spLocks noGrp="1"/>
          </p:cNvSpPr>
          <p:nvPr>
            <p:ph type="sldNum" sz="quarter" idx="5"/>
          </p:nvPr>
        </p:nvSpPr>
        <p:spPr/>
        <p:txBody>
          <a:bodyPr/>
          <a:lstStyle/>
          <a:p>
            <a:fld id="{7D2D53D0-D171-4248-A1EF-997C3E82485D}" type="slidenum">
              <a:rPr lang="en-GB" smtClean="0"/>
              <a:t>20</a:t>
            </a:fld>
            <a:endParaRPr lang="en-GB" dirty="0"/>
          </a:p>
        </p:txBody>
      </p:sp>
    </p:spTree>
    <p:extLst>
      <p:ext uri="{BB962C8B-B14F-4D97-AF65-F5344CB8AC3E}">
        <p14:creationId xmlns:p14="http://schemas.microsoft.com/office/powerpoint/2010/main" val="1343631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Download https://www.audacityteam.org/download/mac/ or get the app. The learners can then use this to interview their families. If the parents do not wish to download the app they can just record it on voice memos on phone or ipads and then edit on audacity in school. </a:t>
            </a:r>
          </a:p>
        </p:txBody>
      </p:sp>
      <p:sp>
        <p:nvSpPr>
          <p:cNvPr id="4" name="Slide Number Placeholder 3"/>
          <p:cNvSpPr>
            <a:spLocks noGrp="1"/>
          </p:cNvSpPr>
          <p:nvPr>
            <p:ph type="sldNum" sz="quarter" idx="5"/>
          </p:nvPr>
        </p:nvSpPr>
        <p:spPr/>
        <p:txBody>
          <a:bodyPr/>
          <a:lstStyle/>
          <a:p>
            <a:fld id="{7D2D53D0-D171-4248-A1EF-997C3E82485D}" type="slidenum">
              <a:rPr lang="en-GB" smtClean="0"/>
              <a:t>21</a:t>
            </a:fld>
            <a:endParaRPr lang="en-GB" dirty="0"/>
          </a:p>
        </p:txBody>
      </p:sp>
    </p:spTree>
    <p:extLst>
      <p:ext uri="{BB962C8B-B14F-4D97-AF65-F5344CB8AC3E}">
        <p14:creationId xmlns:p14="http://schemas.microsoft.com/office/powerpoint/2010/main" val="1490352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Careers- Talk through the various jobs learners can do if they enjoy digital art, all on our video which can be accessed via the link provided. </a:t>
            </a:r>
          </a:p>
        </p:txBody>
      </p:sp>
      <p:sp>
        <p:nvSpPr>
          <p:cNvPr id="4" name="Slide Number Placeholder 3"/>
          <p:cNvSpPr>
            <a:spLocks noGrp="1"/>
          </p:cNvSpPr>
          <p:nvPr>
            <p:ph type="sldNum" sz="quarter" idx="10"/>
          </p:nvPr>
        </p:nvSpPr>
        <p:spPr/>
        <p:txBody>
          <a:bodyPr/>
          <a:lstStyle/>
          <a:p>
            <a:fld id="{9AF224FC-D112-2147-930B-4BA29970D63F}" type="slidenum">
              <a:rPr lang="en-GB" smtClean="0"/>
              <a:t>23</a:t>
            </a:fld>
            <a:endParaRPr lang="en-GB" dirty="0"/>
          </a:p>
        </p:txBody>
      </p:sp>
    </p:spTree>
    <p:extLst>
      <p:ext uri="{BB962C8B-B14F-4D97-AF65-F5344CB8AC3E}">
        <p14:creationId xmlns:p14="http://schemas.microsoft.com/office/powerpoint/2010/main" val="550566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a look through the website, signs like inaccurate photos and people providing false information. </a:t>
            </a:r>
          </a:p>
        </p:txBody>
      </p:sp>
      <p:sp>
        <p:nvSpPr>
          <p:cNvPr id="4" name="Slide Number Placeholder 3"/>
          <p:cNvSpPr>
            <a:spLocks noGrp="1"/>
          </p:cNvSpPr>
          <p:nvPr>
            <p:ph type="sldNum" sz="quarter" idx="5"/>
          </p:nvPr>
        </p:nvSpPr>
        <p:spPr/>
        <p:txBody>
          <a:bodyPr/>
          <a:lstStyle/>
          <a:p>
            <a:fld id="{7D2D53D0-D171-4248-A1EF-997C3E82485D}" type="slidenum">
              <a:rPr lang="en-GB" smtClean="0"/>
              <a:t>2</a:t>
            </a:fld>
            <a:endParaRPr lang="en-GB" dirty="0"/>
          </a:p>
        </p:txBody>
      </p:sp>
    </p:spTree>
    <p:extLst>
      <p:ext uri="{BB962C8B-B14F-4D97-AF65-F5344CB8AC3E}">
        <p14:creationId xmlns:p14="http://schemas.microsoft.com/office/powerpoint/2010/main" val="3459657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use of using multiple sources to fact check</a:t>
            </a:r>
          </a:p>
        </p:txBody>
      </p:sp>
      <p:sp>
        <p:nvSpPr>
          <p:cNvPr id="4" name="Slide Number Placeholder 3"/>
          <p:cNvSpPr>
            <a:spLocks noGrp="1"/>
          </p:cNvSpPr>
          <p:nvPr>
            <p:ph type="sldNum" sz="quarter" idx="5"/>
          </p:nvPr>
        </p:nvSpPr>
        <p:spPr/>
        <p:txBody>
          <a:bodyPr/>
          <a:lstStyle/>
          <a:p>
            <a:fld id="{7D2D53D0-D171-4248-A1EF-997C3E82485D}" type="slidenum">
              <a:rPr lang="en-GB" smtClean="0"/>
              <a:t>3</a:t>
            </a:fld>
            <a:endParaRPr lang="en-GB" dirty="0"/>
          </a:p>
        </p:txBody>
      </p:sp>
    </p:spTree>
    <p:extLst>
      <p:ext uri="{BB962C8B-B14F-4D97-AF65-F5344CB8AC3E}">
        <p14:creationId xmlns:p14="http://schemas.microsoft.com/office/powerpoint/2010/main" val="3587244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2D53D0-D171-4248-A1EF-997C3E82485D}" type="slidenum">
              <a:rPr lang="en-GB" smtClean="0"/>
              <a:t>4</a:t>
            </a:fld>
            <a:endParaRPr lang="en-GB" dirty="0"/>
          </a:p>
        </p:txBody>
      </p:sp>
    </p:spTree>
    <p:extLst>
      <p:ext uri="{BB962C8B-B14F-4D97-AF65-F5344CB8AC3E}">
        <p14:creationId xmlns:p14="http://schemas.microsoft.com/office/powerpoint/2010/main" val="1104857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2D53D0-D171-4248-A1EF-997C3E82485D}" type="slidenum">
              <a:rPr lang="en-GB" smtClean="0"/>
              <a:t>5</a:t>
            </a:fld>
            <a:endParaRPr lang="en-GB" dirty="0"/>
          </a:p>
        </p:txBody>
      </p:sp>
    </p:spTree>
    <p:extLst>
      <p:ext uri="{BB962C8B-B14F-4D97-AF65-F5344CB8AC3E}">
        <p14:creationId xmlns:p14="http://schemas.microsoft.com/office/powerpoint/2010/main" val="4178865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Hold a mini debate, which do they think is better and why, remind them to come back to AAB on previous slide. </a:t>
            </a:r>
          </a:p>
        </p:txBody>
      </p:sp>
      <p:sp>
        <p:nvSpPr>
          <p:cNvPr id="4" name="Slide Number Placeholder 3"/>
          <p:cNvSpPr>
            <a:spLocks noGrp="1"/>
          </p:cNvSpPr>
          <p:nvPr>
            <p:ph type="sldNum" sz="quarter" idx="5"/>
          </p:nvPr>
        </p:nvSpPr>
        <p:spPr/>
        <p:txBody>
          <a:bodyPr/>
          <a:lstStyle/>
          <a:p>
            <a:fld id="{7D2D53D0-D171-4248-A1EF-997C3E82485D}" type="slidenum">
              <a:rPr lang="en-GB" smtClean="0"/>
              <a:t>6</a:t>
            </a:fld>
            <a:endParaRPr lang="en-GB" dirty="0"/>
          </a:p>
        </p:txBody>
      </p:sp>
    </p:spTree>
    <p:extLst>
      <p:ext uri="{BB962C8B-B14F-4D97-AF65-F5344CB8AC3E}">
        <p14:creationId xmlns:p14="http://schemas.microsoft.com/office/powerpoint/2010/main" val="32814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Watch this interview, talk about what the learners learnt. </a:t>
            </a:r>
          </a:p>
        </p:txBody>
      </p:sp>
      <p:sp>
        <p:nvSpPr>
          <p:cNvPr id="4" name="Slide Number Placeholder 3"/>
          <p:cNvSpPr>
            <a:spLocks noGrp="1"/>
          </p:cNvSpPr>
          <p:nvPr>
            <p:ph type="sldNum" sz="quarter" idx="5"/>
          </p:nvPr>
        </p:nvSpPr>
        <p:spPr/>
        <p:txBody>
          <a:bodyPr/>
          <a:lstStyle/>
          <a:p>
            <a:fld id="{7D2D53D0-D171-4248-A1EF-997C3E82485D}" type="slidenum">
              <a:rPr lang="en-GB" smtClean="0"/>
              <a:t>7</a:t>
            </a:fld>
            <a:endParaRPr lang="en-GB" dirty="0"/>
          </a:p>
        </p:txBody>
      </p:sp>
    </p:spTree>
    <p:extLst>
      <p:ext uri="{BB962C8B-B14F-4D97-AF65-F5344CB8AC3E}">
        <p14:creationId xmlns:p14="http://schemas.microsoft.com/office/powerpoint/2010/main" val="1458863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Fill in, some potential answers on the next slide</a:t>
            </a:r>
          </a:p>
        </p:txBody>
      </p:sp>
      <p:sp>
        <p:nvSpPr>
          <p:cNvPr id="4" name="Slide Number Placeholder 3"/>
          <p:cNvSpPr>
            <a:spLocks noGrp="1"/>
          </p:cNvSpPr>
          <p:nvPr>
            <p:ph type="sldNum" sz="quarter" idx="5"/>
          </p:nvPr>
        </p:nvSpPr>
        <p:spPr/>
        <p:txBody>
          <a:bodyPr/>
          <a:lstStyle/>
          <a:p>
            <a:fld id="{7D2D53D0-D171-4248-A1EF-997C3E82485D}" type="slidenum">
              <a:rPr lang="en-GB" smtClean="0"/>
              <a:t>8</a:t>
            </a:fld>
            <a:endParaRPr lang="en-GB" dirty="0"/>
          </a:p>
        </p:txBody>
      </p:sp>
    </p:spTree>
    <p:extLst>
      <p:ext uri="{BB962C8B-B14F-4D97-AF65-F5344CB8AC3E}">
        <p14:creationId xmlns:p14="http://schemas.microsoft.com/office/powerpoint/2010/main" val="2302148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they will be interviewing their families about technology, talk about what they want to know. Listen to interview on next slide and come back to this slide again to see if there is anything else they want to add. </a:t>
            </a:r>
          </a:p>
        </p:txBody>
      </p:sp>
      <p:sp>
        <p:nvSpPr>
          <p:cNvPr id="4" name="Slide Number Placeholder 3"/>
          <p:cNvSpPr>
            <a:spLocks noGrp="1"/>
          </p:cNvSpPr>
          <p:nvPr>
            <p:ph type="sldNum" sz="quarter" idx="5"/>
          </p:nvPr>
        </p:nvSpPr>
        <p:spPr/>
        <p:txBody>
          <a:bodyPr/>
          <a:lstStyle/>
          <a:p>
            <a:fld id="{7D2D53D0-D171-4248-A1EF-997C3E82485D}" type="slidenum">
              <a:rPr lang="en-GB" smtClean="0"/>
              <a:t>10</a:t>
            </a:fld>
            <a:endParaRPr lang="en-GB" dirty="0"/>
          </a:p>
        </p:txBody>
      </p:sp>
    </p:spTree>
    <p:extLst>
      <p:ext uri="{BB962C8B-B14F-4D97-AF65-F5344CB8AC3E}">
        <p14:creationId xmlns:p14="http://schemas.microsoft.com/office/powerpoint/2010/main" val="2573190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55ADD6-F8CE-1748-83D1-037D91A2E22A}" type="datetimeFigureOut">
              <a:rPr lang="en-US" smtClean="0"/>
              <a:pPr/>
              <a:t>1/17/2023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DF3C2-0495-F940-AA06-AB01FA4F82D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media" Target="../media/media2.mp4"/><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0.xml"/><Relationship Id="rId11" Type="http://schemas.microsoft.com/office/2007/relationships/hdphoto" Target="../media/hdphoto1.wdp"/><Relationship Id="rId5" Type="http://schemas.openxmlformats.org/officeDocument/2006/relationships/slideLayout" Target="../slideLayouts/slideLayout2.xml"/><Relationship Id="rId10" Type="http://schemas.openxmlformats.org/officeDocument/2006/relationships/image" Target="../media/image2.png"/><Relationship Id="rId4" Type="http://schemas.openxmlformats.org/officeDocument/2006/relationships/video" Target="../media/media2.mp4"/><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hyperlink" Target="https://www.bbc.co.uk/teach/class-clips-video/history-ks2-how-to-interview-people/zrhgwty" TargetMode="External"/><Relationship Id="rId7" Type="http://schemas.microsoft.com/office/2007/relationships/hdphoto" Target="../media/hdphoto7.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png"/><Relationship Id="rId7" Type="http://schemas.microsoft.com/office/2007/relationships/hdphoto" Target="../media/hdphoto8.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1.png"/><Relationship Id="rId4" Type="http://schemas.openxmlformats.org/officeDocument/2006/relationships/image" Target="../media/image20.pn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1.png"/><Relationship Id="rId4" Type="http://schemas.openxmlformats.org/officeDocument/2006/relationships/image" Target="../media/image20.pn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s://zapatopi.net/treeoctopu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hyperlink" Target="https://archivesit.org.uk/"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jpe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3.jpg"/><Relationship Id="rId4" Type="http://schemas.openxmlformats.org/officeDocument/2006/relationships/image" Target="../media/image9.pn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hyperlink" Target="https://www.bbc.co.uk/teach/school-radio/history-ks2-world-war-2-clips-interviews-with-evacuated-children/zdcjkm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39798F-A577-5D6A-5BD0-F7B126A66B5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1C04757F-8246-FD4D-1469-0912F3B12AAE}"/>
              </a:ext>
            </a:extLst>
          </p:cNvPr>
          <p:cNvSpPr txBox="1"/>
          <p:nvPr/>
        </p:nvSpPr>
        <p:spPr>
          <a:xfrm>
            <a:off x="819805" y="1063300"/>
            <a:ext cx="7704084" cy="769441"/>
          </a:xfrm>
          <a:prstGeom prst="rect">
            <a:avLst/>
          </a:prstGeom>
          <a:noFill/>
        </p:spPr>
        <p:txBody>
          <a:bodyPr wrap="square" rtlCol="0">
            <a:spAutoFit/>
          </a:bodyPr>
          <a:lstStyle/>
          <a:p>
            <a:r>
              <a:rPr lang="en-GB" sz="4400" b="1" dirty="0"/>
              <a:t>Creating media: Audio editing</a:t>
            </a:r>
          </a:p>
        </p:txBody>
      </p:sp>
      <p:pic>
        <p:nvPicPr>
          <p:cNvPr id="4" name="Picture 3" descr="Headphones on a computer&#10;&#10;Description automatically generated with medium confidence">
            <a:extLst>
              <a:ext uri="{FF2B5EF4-FFF2-40B4-BE49-F238E27FC236}">
                <a16:creationId xmlns:a16="http://schemas.microsoft.com/office/drawing/2014/main" id="{F5ED8C43-EB57-FEDB-C320-6078794C8323}"/>
              </a:ext>
            </a:extLst>
          </p:cNvPr>
          <p:cNvPicPr>
            <a:picLocks noChangeAspect="1"/>
          </p:cNvPicPr>
          <p:nvPr/>
        </p:nvPicPr>
        <p:blipFill>
          <a:blip r:embed="rId5"/>
          <a:stretch>
            <a:fillRect/>
          </a:stretch>
        </p:blipFill>
        <p:spPr>
          <a:xfrm>
            <a:off x="2144111" y="1988515"/>
            <a:ext cx="4583766" cy="3036745"/>
          </a:xfrm>
          <a:prstGeom prst="rect">
            <a:avLst/>
          </a:prstGeom>
        </p:spPr>
      </p:pic>
      <p:sp>
        <p:nvSpPr>
          <p:cNvPr id="3" name="TextBox 2">
            <a:extLst>
              <a:ext uri="{FF2B5EF4-FFF2-40B4-BE49-F238E27FC236}">
                <a16:creationId xmlns:a16="http://schemas.microsoft.com/office/drawing/2014/main" id="{91114AFD-F18C-E98E-0B1F-497B76CE72B3}"/>
              </a:ext>
            </a:extLst>
          </p:cNvPr>
          <p:cNvSpPr txBox="1"/>
          <p:nvPr/>
        </p:nvSpPr>
        <p:spPr>
          <a:xfrm>
            <a:off x="1162442" y="5226791"/>
            <a:ext cx="6547104"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Record and edit your own interview</a:t>
            </a:r>
          </a:p>
        </p:txBody>
      </p:sp>
    </p:spTree>
    <p:extLst>
      <p:ext uri="{BB962C8B-B14F-4D97-AF65-F5344CB8AC3E}">
        <p14:creationId xmlns:p14="http://schemas.microsoft.com/office/powerpoint/2010/main" val="3998449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E57FDF8-0641-3641-9251-B1A409F1BD52}"/>
              </a:ext>
            </a:extLst>
          </p:cNvPr>
          <p:cNvSpPr/>
          <p:nvPr/>
        </p:nvSpPr>
        <p:spPr>
          <a:xfrm>
            <a:off x="2568754" y="2031796"/>
            <a:ext cx="3800804" cy="23529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What would you like to know about your families experience with technology?</a:t>
            </a:r>
          </a:p>
        </p:txBody>
      </p:sp>
      <p:cxnSp>
        <p:nvCxnSpPr>
          <p:cNvPr id="13" name="Straight Arrow Connector 12">
            <a:extLst>
              <a:ext uri="{FF2B5EF4-FFF2-40B4-BE49-F238E27FC236}">
                <a16:creationId xmlns:a16="http://schemas.microsoft.com/office/drawing/2014/main" id="{85D499FE-B55E-9542-A239-00FF12030D6F}"/>
              </a:ext>
            </a:extLst>
          </p:cNvPr>
          <p:cNvCxnSpPr>
            <a:cxnSpLocks/>
            <a:stCxn id="11" idx="7"/>
          </p:cNvCxnSpPr>
          <p:nvPr/>
        </p:nvCxnSpPr>
        <p:spPr>
          <a:xfrm flipV="1">
            <a:off x="5812943" y="1826845"/>
            <a:ext cx="556614" cy="549538"/>
          </a:xfrm>
          <a:prstGeom prst="straightConnector1">
            <a:avLst/>
          </a:prstGeom>
          <a:ln w="47625">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591C2BD7-CE9C-8E40-A1AE-2BB490C19C0C}"/>
              </a:ext>
            </a:extLst>
          </p:cNvPr>
          <p:cNvCxnSpPr>
            <a:cxnSpLocks/>
          </p:cNvCxnSpPr>
          <p:nvPr/>
        </p:nvCxnSpPr>
        <p:spPr>
          <a:xfrm flipV="1">
            <a:off x="6355086" y="3207005"/>
            <a:ext cx="630620" cy="1"/>
          </a:xfrm>
          <a:prstGeom prst="straightConnector1">
            <a:avLst/>
          </a:prstGeom>
          <a:ln w="47625">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47535ABB-5674-5545-AB26-1FFF2981E9CF}"/>
              </a:ext>
            </a:extLst>
          </p:cNvPr>
          <p:cNvCxnSpPr>
            <a:cxnSpLocks/>
          </p:cNvCxnSpPr>
          <p:nvPr/>
        </p:nvCxnSpPr>
        <p:spPr>
          <a:xfrm flipV="1">
            <a:off x="4537268" y="1578537"/>
            <a:ext cx="0" cy="496615"/>
          </a:xfrm>
          <a:prstGeom prst="straightConnector1">
            <a:avLst/>
          </a:prstGeom>
          <a:ln w="47625">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85D7F6A9-24FD-A24E-AB6E-7E1E61728078}"/>
              </a:ext>
            </a:extLst>
          </p:cNvPr>
          <p:cNvCxnSpPr>
            <a:cxnSpLocks/>
          </p:cNvCxnSpPr>
          <p:nvPr/>
        </p:nvCxnSpPr>
        <p:spPr>
          <a:xfrm>
            <a:off x="5756721" y="4062760"/>
            <a:ext cx="307058" cy="458517"/>
          </a:xfrm>
          <a:prstGeom prst="straightConnector1">
            <a:avLst/>
          </a:prstGeom>
          <a:ln w="47625">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0BE7B41E-9FC1-1747-9FD2-BBDC12A88154}"/>
              </a:ext>
            </a:extLst>
          </p:cNvPr>
          <p:cNvCxnSpPr>
            <a:cxnSpLocks/>
          </p:cNvCxnSpPr>
          <p:nvPr/>
        </p:nvCxnSpPr>
        <p:spPr>
          <a:xfrm flipH="1" flipV="1">
            <a:off x="1970376" y="3155075"/>
            <a:ext cx="630620" cy="1"/>
          </a:xfrm>
          <a:prstGeom prst="straightConnector1">
            <a:avLst/>
          </a:prstGeom>
          <a:ln w="47625">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333C86F4-D483-4F41-B6D5-05689230EAC1}"/>
              </a:ext>
            </a:extLst>
          </p:cNvPr>
          <p:cNvCxnSpPr>
            <a:cxnSpLocks/>
          </p:cNvCxnSpPr>
          <p:nvPr/>
        </p:nvCxnSpPr>
        <p:spPr>
          <a:xfrm flipH="1" flipV="1">
            <a:off x="2986516" y="1826844"/>
            <a:ext cx="351895" cy="493617"/>
          </a:xfrm>
          <a:prstGeom prst="straightConnector1">
            <a:avLst/>
          </a:prstGeom>
          <a:ln w="47625">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4234CA0B-C91C-7943-9A2D-3963743883C5}"/>
              </a:ext>
            </a:extLst>
          </p:cNvPr>
          <p:cNvCxnSpPr>
            <a:cxnSpLocks/>
          </p:cNvCxnSpPr>
          <p:nvPr/>
        </p:nvCxnSpPr>
        <p:spPr>
          <a:xfrm>
            <a:off x="4469156" y="4353447"/>
            <a:ext cx="0" cy="654269"/>
          </a:xfrm>
          <a:prstGeom prst="straightConnector1">
            <a:avLst/>
          </a:prstGeom>
          <a:ln w="47625">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8C94A37-9368-7D4D-8959-A3D34F379B7B}"/>
              </a:ext>
            </a:extLst>
          </p:cNvPr>
          <p:cNvCxnSpPr>
            <a:cxnSpLocks/>
          </p:cNvCxnSpPr>
          <p:nvPr/>
        </p:nvCxnSpPr>
        <p:spPr>
          <a:xfrm flipH="1">
            <a:off x="2900670" y="4099322"/>
            <a:ext cx="465453" cy="509465"/>
          </a:xfrm>
          <a:prstGeom prst="straightConnector1">
            <a:avLst/>
          </a:prstGeom>
          <a:ln w="47625">
            <a:tailEnd type="triangle"/>
          </a:ln>
        </p:spPr>
        <p:style>
          <a:lnRef idx="1">
            <a:schemeClr val="accent2"/>
          </a:lnRef>
          <a:fillRef idx="0">
            <a:schemeClr val="accent2"/>
          </a:fillRef>
          <a:effectRef idx="0">
            <a:schemeClr val="accent2"/>
          </a:effectRef>
          <a:fontRef idx="minor">
            <a:schemeClr val="tx1"/>
          </a:fontRef>
        </p:style>
      </p:cxnSp>
      <p:pic>
        <p:nvPicPr>
          <p:cNvPr id="35" name="Picture 2" descr="Social Media, Social, Marketing">
            <a:extLst>
              <a:ext uri="{FF2B5EF4-FFF2-40B4-BE49-F238E27FC236}">
                <a16:creationId xmlns:a16="http://schemas.microsoft.com/office/drawing/2014/main" id="{15FA2AB7-7A36-F448-9663-123B0D2C180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190" b="78380" l="26435" r="72094">
                        <a14:foregroundMark x1="53750" y1="40000" x2="50417" y2="49167"/>
                        <a14:foregroundMark x1="55694" y1="48750" x2="55694" y2="52500"/>
                        <a14:foregroundMark x1="42500" y1="55625" x2="42500" y2="58750"/>
                        <a14:foregroundMark x1="41667" y1="58542" x2="44583" y2="58750"/>
                        <a14:foregroundMark x1="50139" y1="54583" x2="50972" y2="57917"/>
                        <a14:foregroundMark x1="54861" y1="49583" x2="54306" y2="51667"/>
                        <a14:backgroundMark x1="58889" y1="34167" x2="58889" y2="39167"/>
                        <a14:backgroundMark x1="40417" y1="66458" x2="42778" y2="74375"/>
                        <a14:backgroundMark x1="42778" y1="74375" x2="42778" y2="74583"/>
                        <a14:backgroundMark x1="39722" y1="62083" x2="42083" y2="69583"/>
                        <a14:backgroundMark x1="42083" y1="69583" x2="40000" y2="75417"/>
                        <a14:backgroundMark x1="40833" y1="76250" x2="44583" y2="76667"/>
                        <a14:backgroundMark x1="57083" y1="35417" x2="57083" y2="40208"/>
                        <a14:backgroundMark x1="39722" y1="62083" x2="42361" y2="70208"/>
                        <a14:backgroundMark x1="43056" y1="71042" x2="40139" y2="62083"/>
                        <a14:backgroundMark x1="40139" y1="62083" x2="40000" y2="61667"/>
                      </a14:backgroundRemoval>
                    </a14:imgEffect>
                  </a14:imgLayer>
                </a14:imgProps>
              </a:ext>
              <a:ext uri="{28A0092B-C50C-407E-A947-70E740481C1C}">
                <a14:useLocalDpi xmlns:a14="http://schemas.microsoft.com/office/drawing/2010/main" val="0"/>
              </a:ext>
            </a:extLst>
          </a:blip>
          <a:srcRect l="42074" t="33251" r="22198" b="14347"/>
          <a:stretch/>
        </p:blipFill>
        <p:spPr bwMode="auto">
          <a:xfrm>
            <a:off x="7724798" y="4062760"/>
            <a:ext cx="1932860" cy="188991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ocial Media, Social, Marketing">
            <a:extLst>
              <a:ext uri="{FF2B5EF4-FFF2-40B4-BE49-F238E27FC236}">
                <a16:creationId xmlns:a16="http://schemas.microsoft.com/office/drawing/2014/main" id="{E7353206-6701-804F-8FCA-EDD032DD834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042" b="78125" l="26389" r="71944">
                        <a14:foregroundMark x1="48333" y1="18542" x2="49722" y2="18958"/>
                        <a14:foregroundMark x1="57500" y1="16042" x2="57500" y2="33542"/>
                        <a14:foregroundMark x1="49861" y1="17917" x2="50000" y2="18125"/>
                        <a14:foregroundMark x1="49444" y1="16667" x2="46667" y2="18958"/>
                        <a14:foregroundMark x1="46806" y1="18958" x2="44444" y2="23333"/>
                        <a14:foregroundMark x1="53194" y1="18125" x2="55833" y2="20000"/>
                        <a14:foregroundMark x1="52639" y1="39583" x2="52639" y2="43125"/>
                        <a14:backgroundMark x1="30972" y1="46250" x2="39444" y2="75417"/>
                        <a14:backgroundMark x1="35000" y1="47917" x2="42361" y2="75208"/>
                        <a14:backgroundMark x1="43889" y1="75000" x2="38056" y2="76250"/>
                        <a14:backgroundMark x1="38056" y1="76250" x2="33194" y2="71875"/>
                        <a14:backgroundMark x1="33194" y1="71875" x2="30278" y2="63750"/>
                      </a14:backgroundRemoval>
                    </a14:imgEffect>
                  </a14:imgLayer>
                </a14:imgProps>
              </a:ext>
              <a:ext uri="{28A0092B-C50C-407E-A947-70E740481C1C}">
                <a14:useLocalDpi xmlns:a14="http://schemas.microsoft.com/office/drawing/2010/main" val="0"/>
              </a:ext>
            </a:extLst>
          </a:blip>
          <a:srcRect l="20728" t="12917" r="22198" b="14347"/>
          <a:stretch/>
        </p:blipFill>
        <p:spPr bwMode="auto">
          <a:xfrm flipH="1">
            <a:off x="-692322" y="1108406"/>
            <a:ext cx="3745689" cy="31836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D0728B5-82F7-EA80-ABD3-8AA5CAC8AF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6440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A7B7EE9-8C81-8644-AE2F-59F77125B80E}"/>
              </a:ext>
            </a:extLst>
          </p:cNvPr>
          <p:cNvSpPr/>
          <p:nvPr/>
        </p:nvSpPr>
        <p:spPr>
          <a:xfrm>
            <a:off x="2773839" y="1798053"/>
            <a:ext cx="4176143" cy="438582"/>
          </a:xfrm>
          <a:prstGeom prst="rect">
            <a:avLst/>
          </a:prstGeom>
          <a:noFill/>
        </p:spPr>
        <p:txBody>
          <a:bodyPr wrap="none" lIns="68580" tIns="34290" rIns="68580" bIns="34290">
            <a:spAutoFit/>
          </a:bodyPr>
          <a:lstStyle/>
          <a:p>
            <a:r>
              <a:rPr lang="en-GB" altLang="en-US" sz="2400" dirty="0">
                <a:latin typeface="Arial" panose="020B0604020202020204" pitchFamily="34" charset="0"/>
                <a:cs typeface="Arial" panose="020B0604020202020204" pitchFamily="34" charset="0"/>
              </a:rPr>
              <a:t>What A Good One Looks Like</a:t>
            </a:r>
            <a:endParaRPr lang="en-GB" sz="2400" dirty="0">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E1794F07-7C4E-784B-88BC-4A61FB3BA4A6}"/>
              </a:ext>
            </a:extLst>
          </p:cNvPr>
          <p:cNvSpPr txBox="1">
            <a:spLocks noChangeArrowheads="1"/>
          </p:cNvSpPr>
          <p:nvPr/>
        </p:nvSpPr>
        <p:spPr>
          <a:xfrm>
            <a:off x="210894" y="2448585"/>
            <a:ext cx="8102789" cy="318968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sz="2400" dirty="0">
                <a:latin typeface="Arial" panose="020B0604020202020204" pitchFamily="34" charset="0"/>
                <a:cs typeface="Arial" panose="020B0604020202020204" pitchFamily="34" charset="0"/>
              </a:rPr>
              <a:t>Let’s have a look at some example interviews. </a:t>
            </a:r>
          </a:p>
          <a:p>
            <a:r>
              <a:rPr lang="en-GB" altLang="en-US" sz="2400" dirty="0">
                <a:latin typeface="Arial" panose="020B0604020202020204" pitchFamily="34" charset="0"/>
                <a:cs typeface="Arial" panose="020B0604020202020204" pitchFamily="34" charset="0"/>
              </a:rPr>
              <a:t>What kind of questions did they ask? </a:t>
            </a:r>
          </a:p>
          <a:p>
            <a:r>
              <a:rPr lang="en-GB" altLang="en-US" sz="2400" dirty="0">
                <a:latin typeface="Arial" panose="020B0604020202020204" pitchFamily="34" charset="0"/>
                <a:cs typeface="Arial" panose="020B0604020202020204" pitchFamily="34" charset="0"/>
              </a:rPr>
              <a:t>What did you learn?</a:t>
            </a:r>
          </a:p>
          <a:p>
            <a:pPr marL="0" indent="0">
              <a:buNone/>
            </a:pPr>
            <a:endParaRPr lang="en-US" altLang="en-US" sz="2400"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A9863324-C787-FED4-1F97-6C8BF3D8883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5313" y1="27832" x2="45313" y2="36035"/>
                        <a14:foregroundMark x1="60156" y1="26660" x2="60156" y2="41113"/>
                        <a14:foregroundMark x1="50651" y1="44922" x2="50651" y2="44922"/>
                        <a14:foregroundMark x1="41536" y1="44824" x2="62891" y2="44922"/>
                      </a14:backgroundRemoval>
                    </a14:imgEffect>
                  </a14:imgLayer>
                </a14:imgProps>
              </a:ext>
            </a:extLst>
          </a:blip>
          <a:stretch>
            <a:fillRect/>
          </a:stretch>
        </p:blipFill>
        <p:spPr>
          <a:xfrm>
            <a:off x="0" y="3905866"/>
            <a:ext cx="1891641" cy="2522187"/>
          </a:xfrm>
          <a:prstGeom prst="rect">
            <a:avLst/>
          </a:prstGeom>
        </p:spPr>
      </p:pic>
      <p:sp>
        <p:nvSpPr>
          <p:cNvPr id="8" name="Rounded Rectangular Callout 7">
            <a:extLst>
              <a:ext uri="{FF2B5EF4-FFF2-40B4-BE49-F238E27FC236}">
                <a16:creationId xmlns:a16="http://schemas.microsoft.com/office/drawing/2014/main" id="{789EF025-69C3-50D3-A770-2030A0C59861}"/>
              </a:ext>
            </a:extLst>
          </p:cNvPr>
          <p:cNvSpPr/>
          <p:nvPr/>
        </p:nvSpPr>
        <p:spPr>
          <a:xfrm>
            <a:off x="2222490" y="4489235"/>
            <a:ext cx="3628142" cy="1323334"/>
          </a:xfrm>
          <a:prstGeom prst="wedgeRoundRectCallout">
            <a:avLst>
              <a:gd name="adj1" fmla="val -77454"/>
              <a:gd name="adj2" fmla="val 30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Remember, do not record or film someone without their consent. </a:t>
            </a:r>
          </a:p>
        </p:txBody>
      </p:sp>
      <p:pic>
        <p:nvPicPr>
          <p:cNvPr id="3" name="Laura Interview " descr="Laura Interview ">
            <a:hlinkClick r:id="" action="ppaction://media"/>
            <a:extLst>
              <a:ext uri="{FF2B5EF4-FFF2-40B4-BE49-F238E27FC236}">
                <a16:creationId xmlns:a16="http://schemas.microsoft.com/office/drawing/2014/main" id="{B6B155A7-8481-6E09-5463-5EF79DEBEC9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811868" y="4187635"/>
            <a:ext cx="609600" cy="609600"/>
          </a:xfrm>
          <a:prstGeom prst="rect">
            <a:avLst/>
          </a:prstGeom>
        </p:spPr>
      </p:pic>
      <p:sp>
        <p:nvSpPr>
          <p:cNvPr id="4" name="TextBox 3">
            <a:extLst>
              <a:ext uri="{FF2B5EF4-FFF2-40B4-BE49-F238E27FC236}">
                <a16:creationId xmlns:a16="http://schemas.microsoft.com/office/drawing/2014/main" id="{AEB44B00-8A10-32ED-1DEF-71DE87E0E997}"/>
              </a:ext>
            </a:extLst>
          </p:cNvPr>
          <p:cNvSpPr txBox="1"/>
          <p:nvPr/>
        </p:nvSpPr>
        <p:spPr>
          <a:xfrm>
            <a:off x="6113913" y="3357508"/>
            <a:ext cx="1891641"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Interview 1:</a:t>
            </a:r>
          </a:p>
        </p:txBody>
      </p:sp>
      <p:sp>
        <p:nvSpPr>
          <p:cNvPr id="5" name="TextBox 4">
            <a:extLst>
              <a:ext uri="{FF2B5EF4-FFF2-40B4-BE49-F238E27FC236}">
                <a16:creationId xmlns:a16="http://schemas.microsoft.com/office/drawing/2014/main" id="{8F2A6565-BF30-CB74-6A64-56B5A495DA99}"/>
              </a:ext>
            </a:extLst>
          </p:cNvPr>
          <p:cNvSpPr txBox="1"/>
          <p:nvPr/>
        </p:nvSpPr>
        <p:spPr>
          <a:xfrm>
            <a:off x="6113913" y="4307769"/>
            <a:ext cx="1968580"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Interview 2:</a:t>
            </a:r>
          </a:p>
        </p:txBody>
      </p:sp>
      <p:pic>
        <p:nvPicPr>
          <p:cNvPr id="6" name="Pat Worsfold" descr="Pat Worsfold">
            <a:hlinkClick r:id="" action="ppaction://media"/>
            <a:extLst>
              <a:ext uri="{FF2B5EF4-FFF2-40B4-BE49-F238E27FC236}">
                <a16:creationId xmlns:a16="http://schemas.microsoft.com/office/drawing/2014/main" id="{26FE57F7-1807-F265-4668-F8730AA13E9F}"/>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838202" y="3266977"/>
            <a:ext cx="609600" cy="609600"/>
          </a:xfrm>
          <a:prstGeom prst="rect">
            <a:avLst/>
          </a:prstGeom>
        </p:spPr>
      </p:pic>
      <p:pic>
        <p:nvPicPr>
          <p:cNvPr id="2" name="Picture 1">
            <a:extLst>
              <a:ext uri="{FF2B5EF4-FFF2-40B4-BE49-F238E27FC236}">
                <a16:creationId xmlns:a16="http://schemas.microsoft.com/office/drawing/2014/main" id="{F59C4FD4-0808-0EC4-ADDC-858E952BD84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7" name="Title 1">
            <a:extLst>
              <a:ext uri="{FF2B5EF4-FFF2-40B4-BE49-F238E27FC236}">
                <a16:creationId xmlns:a16="http://schemas.microsoft.com/office/drawing/2014/main" id="{280BEC13-57AD-EA7A-50FE-A908C862F85D}"/>
              </a:ext>
            </a:extLst>
          </p:cNvPr>
          <p:cNvSpPr txBox="1">
            <a:spLocks/>
          </p:cNvSpPr>
          <p:nvPr/>
        </p:nvSpPr>
        <p:spPr>
          <a:xfrm>
            <a:off x="628649" y="924318"/>
            <a:ext cx="78867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3600" dirty="0"/>
              <a:t>Giving an interview</a:t>
            </a:r>
          </a:p>
        </p:txBody>
      </p:sp>
    </p:spTree>
    <p:extLst>
      <p:ext uri="{BB962C8B-B14F-4D97-AF65-F5344CB8AC3E}">
        <p14:creationId xmlns:p14="http://schemas.microsoft.com/office/powerpoint/2010/main" val="204738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61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16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StopAudio" delay="0">
                      <p:tgtEl>
                        <p:sldTgt/>
                      </p:tgtEl>
                    </p:cond>
                  </p:endCondLst>
                </p:cTn>
                <p:tgtEl>
                  <p:spTgt spid="3"/>
                </p:tgtEl>
              </p:cMediaNode>
            </p:video>
            <p:video>
              <p:cMediaNode vol="80000">
                <p:cTn id="12" fill="hold" display="0">
                  <p:stCondLst>
                    <p:cond delay="indefinite"/>
                  </p:stCondLst>
                  <p:endCondLst>
                    <p:cond evt="onStopAudio" delay="0">
                      <p:tgtEl>
                        <p:sldTgt/>
                      </p:tgtEl>
                    </p:cond>
                  </p:end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C37D78-DE80-864E-8840-69FB5A168D72}"/>
              </a:ext>
            </a:extLst>
          </p:cNvPr>
          <p:cNvSpPr/>
          <p:nvPr/>
        </p:nvSpPr>
        <p:spPr>
          <a:xfrm>
            <a:off x="76803" y="1974496"/>
            <a:ext cx="8990393" cy="1177245"/>
          </a:xfrm>
          <a:prstGeom prst="rect">
            <a:avLst/>
          </a:prstGeom>
          <a:noFill/>
        </p:spPr>
        <p:txBody>
          <a:bodyPr wrap="square" lIns="68580" tIns="34290" rIns="68580" bIns="34290">
            <a:spAutoFit/>
          </a:bodyPr>
          <a:lstStyle/>
          <a:p>
            <a:pPr algn="ctr"/>
            <a:r>
              <a:rPr lang="en-GB" sz="2400" dirty="0">
                <a:ln w="0"/>
                <a:latin typeface="Arial" panose="020B0604020202020204" pitchFamily="34" charset="0"/>
                <a:cs typeface="Arial" panose="020B0604020202020204" pitchFamily="34" charset="0"/>
              </a:rPr>
              <a:t>Create your interview script so that it’s all ready for your homework task! We will then test it out on our friends and learn how to create audio recordings. </a:t>
            </a:r>
          </a:p>
        </p:txBody>
      </p:sp>
      <p:sp>
        <p:nvSpPr>
          <p:cNvPr id="13" name="Rectangle 12">
            <a:extLst>
              <a:ext uri="{FF2B5EF4-FFF2-40B4-BE49-F238E27FC236}">
                <a16:creationId xmlns:a16="http://schemas.microsoft.com/office/drawing/2014/main" id="{56909636-D7B1-2A4A-9C6E-271739980974}"/>
              </a:ext>
            </a:extLst>
          </p:cNvPr>
          <p:cNvSpPr/>
          <p:nvPr/>
        </p:nvSpPr>
        <p:spPr>
          <a:xfrm>
            <a:off x="240596" y="3460619"/>
            <a:ext cx="4608512" cy="3023905"/>
          </a:xfrm>
          <a:prstGeom prst="rect">
            <a:avLst/>
          </a:prstGeom>
          <a:noFill/>
        </p:spPr>
        <p:txBody>
          <a:bodyPr wrap="square" lIns="68580" tIns="34290" rIns="68580" bIns="34290">
            <a:spAutoFit/>
          </a:bodyPr>
          <a:lstStyle/>
          <a:p>
            <a:pPr marL="342900" indent="-342900">
              <a:buFont typeface="Arial" panose="020B0604020202020204" pitchFamily="34" charset="0"/>
              <a:buChar char="•"/>
            </a:pPr>
            <a:r>
              <a:rPr lang="en-GB" sz="2400" dirty="0">
                <a:ln w="0"/>
                <a:solidFill>
                  <a:schemeClr val="accent1"/>
                </a:solidFill>
                <a:latin typeface="Arial" panose="020B0604020202020204" pitchFamily="34" charset="0"/>
                <a:cs typeface="Arial" panose="020B0604020202020204" pitchFamily="34" charset="0"/>
              </a:rPr>
              <a:t>Audience?</a:t>
            </a:r>
          </a:p>
          <a:p>
            <a:pPr marL="342900" indent="-342900">
              <a:buFont typeface="Arial" panose="020B0604020202020204" pitchFamily="34" charset="0"/>
              <a:buChar char="•"/>
            </a:pPr>
            <a:r>
              <a:rPr lang="en-GB" sz="2400" dirty="0">
                <a:ln w="0"/>
                <a:solidFill>
                  <a:schemeClr val="accent1"/>
                </a:solidFill>
                <a:latin typeface="Arial" panose="020B0604020202020204" pitchFamily="34" charset="0"/>
                <a:cs typeface="Arial" panose="020B0604020202020204" pitchFamily="34" charset="0"/>
              </a:rPr>
              <a:t>Purpose?</a:t>
            </a:r>
          </a:p>
          <a:p>
            <a:pPr marL="342900" indent="-342900">
              <a:buFont typeface="Arial" panose="020B0604020202020204" pitchFamily="34" charset="0"/>
              <a:buChar char="•"/>
            </a:pPr>
            <a:r>
              <a:rPr lang="en-GB" sz="2400" dirty="0">
                <a:ln w="0"/>
                <a:solidFill>
                  <a:schemeClr val="accent1"/>
                </a:solidFill>
                <a:latin typeface="Arial" panose="020B0604020202020204" pitchFamily="34" charset="0"/>
                <a:cs typeface="Arial" panose="020B0604020202020204" pitchFamily="34" charset="0"/>
              </a:rPr>
              <a:t>Key questions: (What would you like to know?)</a:t>
            </a:r>
          </a:p>
          <a:p>
            <a:pPr marL="342900" indent="-342900">
              <a:buFont typeface="Arial" panose="020B0604020202020204" pitchFamily="34" charset="0"/>
              <a:buChar char="•"/>
            </a:pPr>
            <a:r>
              <a:rPr lang="en-GB" sz="2400" dirty="0">
                <a:ln w="0"/>
                <a:solidFill>
                  <a:schemeClr val="accent1"/>
                </a:solidFill>
                <a:latin typeface="Arial" panose="020B0604020202020204" pitchFamily="34" charset="0"/>
                <a:cs typeface="Arial" panose="020B0604020202020204" pitchFamily="34" charset="0"/>
              </a:rPr>
              <a:t>Checklist: (What makes a good interview?)</a:t>
            </a:r>
          </a:p>
          <a:p>
            <a:pPr marL="342900" indent="-342900">
              <a:buFont typeface="Arial" panose="020B0604020202020204" pitchFamily="34" charset="0"/>
              <a:buChar char="•"/>
            </a:pPr>
            <a:endParaRPr lang="en-GB" sz="2400" dirty="0">
              <a:ln w="0"/>
              <a:solidFill>
                <a:schemeClr val="accent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n w="0"/>
              <a:solidFill>
                <a:schemeClr val="accent1"/>
              </a:solidFill>
              <a:latin typeface="Arial" panose="020B0604020202020204" pitchFamily="34" charset="0"/>
              <a:cs typeface="Arial" panose="020B0604020202020204" pitchFamily="34" charset="0"/>
            </a:endParaRPr>
          </a:p>
        </p:txBody>
      </p:sp>
      <p:sp>
        <p:nvSpPr>
          <p:cNvPr id="3" name="Rounded Rectangle 2">
            <a:hlinkClick r:id="rId3"/>
            <a:extLst>
              <a:ext uri="{FF2B5EF4-FFF2-40B4-BE49-F238E27FC236}">
                <a16:creationId xmlns:a16="http://schemas.microsoft.com/office/drawing/2014/main" id="{FC4A40A7-0B35-7945-AE2C-1E1AC2C4064D}"/>
              </a:ext>
            </a:extLst>
          </p:cNvPr>
          <p:cNvSpPr/>
          <p:nvPr/>
        </p:nvSpPr>
        <p:spPr>
          <a:xfrm>
            <a:off x="5220072" y="4056408"/>
            <a:ext cx="3591744" cy="11467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n w="0"/>
                <a:latin typeface="Arial" panose="020B0604020202020204" pitchFamily="34" charset="0"/>
                <a:cs typeface="Arial" panose="020B0604020202020204" pitchFamily="34" charset="0"/>
              </a:rPr>
              <a:t>Click here to watch a video to help you write your checklist!</a:t>
            </a:r>
            <a:endParaRPr lang="en-GB" sz="2400" dirty="0">
              <a:ln w="0"/>
              <a:solidFill>
                <a:schemeClr val="tx1"/>
              </a:solidFill>
              <a:latin typeface="Arial" panose="020B0604020202020204" pitchFamily="34" charset="0"/>
              <a:cs typeface="Arial" panose="020B0604020202020204" pitchFamily="34" charset="0"/>
            </a:endParaRPr>
          </a:p>
        </p:txBody>
      </p:sp>
      <p:pic>
        <p:nvPicPr>
          <p:cNvPr id="20" name="Picture 2" descr="Iphone, Cell Phone, Phone, Mobile Phone">
            <a:extLst>
              <a:ext uri="{FF2B5EF4-FFF2-40B4-BE49-F238E27FC236}">
                <a16:creationId xmlns:a16="http://schemas.microsoft.com/office/drawing/2014/main" id="{FF2DF889-FC9A-214B-B387-1039D6154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19241">
            <a:off x="887423" y="1006101"/>
            <a:ext cx="367534" cy="7350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Phone, Old, Telephone Receiver">
            <a:extLst>
              <a:ext uri="{FF2B5EF4-FFF2-40B4-BE49-F238E27FC236}">
                <a16:creationId xmlns:a16="http://schemas.microsoft.com/office/drawing/2014/main" id="{96741716-AE3E-7E40-8C70-CD17B7459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8742" y="1101559"/>
            <a:ext cx="988136" cy="5082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Nokia 1280, Cellular Telephone, Mobile">
            <a:extLst>
              <a:ext uri="{FF2B5EF4-FFF2-40B4-BE49-F238E27FC236}">
                <a16:creationId xmlns:a16="http://schemas.microsoft.com/office/drawing/2014/main" id="{ADDE5F06-37A3-7E43-84EE-32438FD5F58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6062" y="997321"/>
            <a:ext cx="1278209" cy="8521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phone, Cell Phone, Phone, Mobile Phone">
            <a:extLst>
              <a:ext uri="{FF2B5EF4-FFF2-40B4-BE49-F238E27FC236}">
                <a16:creationId xmlns:a16="http://schemas.microsoft.com/office/drawing/2014/main" id="{BF67218B-BEF7-C348-925F-05AA2089FD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96096" flipH="1">
            <a:off x="8015743" y="1055859"/>
            <a:ext cx="382654" cy="7350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hone, Old, Telephone Receiver">
            <a:extLst>
              <a:ext uri="{FF2B5EF4-FFF2-40B4-BE49-F238E27FC236}">
                <a16:creationId xmlns:a16="http://schemas.microsoft.com/office/drawing/2014/main" id="{5DA5C544-BC75-2944-866C-C786BC0371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060768" y="1101559"/>
            <a:ext cx="1046764" cy="5082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Nokia 1280, Cellular Telephone, Mobile">
            <a:extLst>
              <a:ext uri="{FF2B5EF4-FFF2-40B4-BE49-F238E27FC236}">
                <a16:creationId xmlns:a16="http://schemas.microsoft.com/office/drawing/2014/main" id="{CF10DE55-9D20-314E-ADCC-8799BC61D410}"/>
              </a:ext>
            </a:extLst>
          </p:cNvPr>
          <p:cNvPicPr>
            <a:picLocks noChangeAspect="1" noChangeArrowheads="1"/>
          </p:cNvPicPr>
          <p:nvPr/>
        </p:nvPicPr>
        <p:blipFill>
          <a:blip r:embed="rId6">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6759731" y="957493"/>
            <a:ext cx="1354047" cy="8521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6DE029E-405D-F09B-9278-89E0C239F0D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id="{0DCE79BD-B0FD-AB8E-7B33-99118F427EA9}"/>
              </a:ext>
            </a:extLst>
          </p:cNvPr>
          <p:cNvSpPr txBox="1">
            <a:spLocks/>
          </p:cNvSpPr>
          <p:nvPr/>
        </p:nvSpPr>
        <p:spPr>
          <a:xfrm>
            <a:off x="620216" y="886477"/>
            <a:ext cx="78867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3600" dirty="0"/>
              <a:t>Your task</a:t>
            </a:r>
          </a:p>
        </p:txBody>
      </p:sp>
    </p:spTree>
    <p:extLst>
      <p:ext uri="{BB962C8B-B14F-4D97-AF65-F5344CB8AC3E}">
        <p14:creationId xmlns:p14="http://schemas.microsoft.com/office/powerpoint/2010/main" val="1495237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70ACE8C-3FDE-BA49-8095-4024E2E75A84}"/>
              </a:ext>
            </a:extLst>
          </p:cNvPr>
          <p:cNvSpPr txBox="1"/>
          <p:nvPr/>
        </p:nvSpPr>
        <p:spPr>
          <a:xfrm>
            <a:off x="237269" y="1628800"/>
            <a:ext cx="8664743" cy="4524315"/>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What was technology like when you were young?</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What technology did you have growing up?</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How did you do your shopping?</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How did you communicate with people?</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When did you get your first phone? What was it like?</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When did you get your first computer? What was it like?</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Did you use any technology we don’t see anymore? How did it work? What did you use it for?</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What’s your favourite piece of modern technology? What do you use it for?</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If you could invent some new technology to help you, what would it be?</a:t>
            </a:r>
          </a:p>
        </p:txBody>
      </p:sp>
      <p:pic>
        <p:nvPicPr>
          <p:cNvPr id="2" name="Picture 1">
            <a:extLst>
              <a:ext uri="{FF2B5EF4-FFF2-40B4-BE49-F238E27FC236}">
                <a16:creationId xmlns:a16="http://schemas.microsoft.com/office/drawing/2014/main" id="{1296E849-BA17-EAF1-2236-C7D585D0E59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3" name="Title 1">
            <a:extLst>
              <a:ext uri="{FF2B5EF4-FFF2-40B4-BE49-F238E27FC236}">
                <a16:creationId xmlns:a16="http://schemas.microsoft.com/office/drawing/2014/main" id="{9F13C06C-6BBA-0A6F-FBF7-B7A8A56152E3}"/>
              </a:ext>
            </a:extLst>
          </p:cNvPr>
          <p:cNvSpPr txBox="1">
            <a:spLocks/>
          </p:cNvSpPr>
          <p:nvPr/>
        </p:nvSpPr>
        <p:spPr>
          <a:xfrm>
            <a:off x="628649" y="924318"/>
            <a:ext cx="7886700" cy="7044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3600" dirty="0"/>
              <a:t>Example questions</a:t>
            </a:r>
          </a:p>
        </p:txBody>
      </p:sp>
    </p:spTree>
    <p:extLst>
      <p:ext uri="{BB962C8B-B14F-4D97-AF65-F5344CB8AC3E}">
        <p14:creationId xmlns:p14="http://schemas.microsoft.com/office/powerpoint/2010/main" val="3362910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2513E71-B8EA-6D4E-A19A-B5F63E6A1FB4}"/>
              </a:ext>
            </a:extLst>
          </p:cNvPr>
          <p:cNvSpPr/>
          <p:nvPr/>
        </p:nvSpPr>
        <p:spPr>
          <a:xfrm>
            <a:off x="281062" y="2024715"/>
            <a:ext cx="5975034" cy="3023905"/>
          </a:xfrm>
          <a:prstGeom prst="rect">
            <a:avLst/>
          </a:prstGeom>
          <a:noFill/>
        </p:spPr>
        <p:txBody>
          <a:bodyPr wrap="none" lIns="68580" tIns="34290" rIns="68580" bIns="34290">
            <a:spAutoFit/>
          </a:bodyPr>
          <a:lstStyle/>
          <a:p>
            <a:pPr algn="ctr"/>
            <a:r>
              <a:rPr lang="en-GB" sz="2400" dirty="0">
                <a:ln w="0"/>
                <a:latin typeface="Arial" panose="020B0604020202020204" pitchFamily="34" charset="0"/>
                <a:cs typeface="Arial" panose="020B0604020202020204" pitchFamily="34" charset="0"/>
              </a:rPr>
              <a:t>Checklist: (What makes a good interview?)</a:t>
            </a:r>
          </a:p>
          <a:p>
            <a:pPr marL="257175" indent="-257175">
              <a:buFont typeface="Arial" panose="020B0604020202020204" pitchFamily="34" charset="0"/>
              <a:buChar char="•"/>
            </a:pPr>
            <a:r>
              <a:rPr lang="en-GB" sz="2400" dirty="0">
                <a:ln w="0"/>
                <a:latin typeface="Arial" panose="020B0604020202020204" pitchFamily="34" charset="0"/>
                <a:cs typeface="Arial" panose="020B0604020202020204" pitchFamily="34" charset="0"/>
              </a:rPr>
              <a:t>Speak clearly </a:t>
            </a:r>
          </a:p>
          <a:p>
            <a:pPr marL="257175" indent="-257175">
              <a:buFont typeface="Arial" panose="020B0604020202020204" pitchFamily="34" charset="0"/>
              <a:buChar char="•"/>
            </a:pPr>
            <a:r>
              <a:rPr lang="en-GB" sz="2400" dirty="0">
                <a:ln w="0"/>
                <a:latin typeface="Arial" panose="020B0604020202020204" pitchFamily="34" charset="0"/>
                <a:cs typeface="Arial" panose="020B0604020202020204" pitchFamily="34" charset="0"/>
              </a:rPr>
              <a:t>Try to avoid background noise </a:t>
            </a:r>
          </a:p>
          <a:p>
            <a:pPr marL="257175" indent="-257175">
              <a:buFont typeface="Arial" panose="020B0604020202020204" pitchFamily="34" charset="0"/>
              <a:buChar char="•"/>
            </a:pPr>
            <a:r>
              <a:rPr lang="en-GB" sz="2400" dirty="0">
                <a:ln w="0"/>
                <a:latin typeface="Arial" panose="020B0604020202020204" pitchFamily="34" charset="0"/>
                <a:cs typeface="Arial" panose="020B0604020202020204" pitchFamily="34" charset="0"/>
              </a:rPr>
              <a:t>Remove unwanted sounds </a:t>
            </a:r>
          </a:p>
          <a:p>
            <a:pPr marL="257175" indent="-257175">
              <a:buFont typeface="Arial" panose="020B0604020202020204" pitchFamily="34" charset="0"/>
              <a:buChar char="•"/>
            </a:pPr>
            <a:r>
              <a:rPr lang="en-GB" sz="2400" dirty="0">
                <a:ln w="0"/>
                <a:latin typeface="Arial" panose="020B0604020202020204" pitchFamily="34" charset="0"/>
                <a:cs typeface="Arial" panose="020B0604020202020204" pitchFamily="34" charset="0"/>
              </a:rPr>
              <a:t>Use open questions</a:t>
            </a:r>
          </a:p>
          <a:p>
            <a:pPr marL="257175" indent="-257175">
              <a:buFont typeface="Arial" panose="020B0604020202020204" pitchFamily="34" charset="0"/>
              <a:buChar char="•"/>
            </a:pPr>
            <a:r>
              <a:rPr lang="en-GB" sz="2400" dirty="0">
                <a:ln w="0"/>
                <a:latin typeface="Arial" panose="020B0604020202020204" pitchFamily="34" charset="0"/>
                <a:cs typeface="Arial" panose="020B0604020202020204" pitchFamily="34" charset="0"/>
              </a:rPr>
              <a:t>Intro section included </a:t>
            </a:r>
          </a:p>
          <a:p>
            <a:pPr marL="257175" indent="-257175">
              <a:buFont typeface="Arial" panose="020B0604020202020204" pitchFamily="34" charset="0"/>
              <a:buChar char="•"/>
            </a:pPr>
            <a:r>
              <a:rPr lang="en-GB" sz="2400" dirty="0">
                <a:ln w="0"/>
                <a:latin typeface="Arial" panose="020B0604020202020204" pitchFamily="34" charset="0"/>
                <a:cs typeface="Arial" panose="020B0604020202020204" pitchFamily="34" charset="0"/>
              </a:rPr>
              <a:t>Credits section included </a:t>
            </a:r>
          </a:p>
          <a:p>
            <a:pPr marL="257175" indent="-257175">
              <a:buFont typeface="Arial" panose="020B0604020202020204" pitchFamily="34" charset="0"/>
              <a:buChar char="•"/>
            </a:pPr>
            <a:endParaRPr lang="en-GB" sz="2400" dirty="0">
              <a:ln w="0"/>
              <a:latin typeface="Arial" panose="020B0604020202020204" pitchFamily="34" charset="0"/>
              <a:cs typeface="Arial" panose="020B0604020202020204" pitchFamily="34" charset="0"/>
            </a:endParaRPr>
          </a:p>
        </p:txBody>
      </p:sp>
      <p:pic>
        <p:nvPicPr>
          <p:cNvPr id="20" name="Picture 2" descr="Iphone, Cell Phone, Phone, Mobile Phone">
            <a:extLst>
              <a:ext uri="{FF2B5EF4-FFF2-40B4-BE49-F238E27FC236}">
                <a16:creationId xmlns:a16="http://schemas.microsoft.com/office/drawing/2014/main" id="{FF2DF889-FC9A-214B-B387-1039D6154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19241">
            <a:off x="887423" y="1006101"/>
            <a:ext cx="367534" cy="7350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Phone, Old, Telephone Receiver">
            <a:extLst>
              <a:ext uri="{FF2B5EF4-FFF2-40B4-BE49-F238E27FC236}">
                <a16:creationId xmlns:a16="http://schemas.microsoft.com/office/drawing/2014/main" id="{96741716-AE3E-7E40-8C70-CD17B7459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8742" y="1101559"/>
            <a:ext cx="988136" cy="5082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Nokia 1280, Cellular Telephone, Mobile">
            <a:extLst>
              <a:ext uri="{FF2B5EF4-FFF2-40B4-BE49-F238E27FC236}">
                <a16:creationId xmlns:a16="http://schemas.microsoft.com/office/drawing/2014/main" id="{ADDE5F06-37A3-7E43-84EE-32438FD5F58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6062" y="997321"/>
            <a:ext cx="1278209" cy="8521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phone, Cell Phone, Phone, Mobile Phone">
            <a:extLst>
              <a:ext uri="{FF2B5EF4-FFF2-40B4-BE49-F238E27FC236}">
                <a16:creationId xmlns:a16="http://schemas.microsoft.com/office/drawing/2014/main" id="{BF67218B-BEF7-C348-925F-05AA2089F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96096" flipH="1">
            <a:off x="8015743" y="1055859"/>
            <a:ext cx="382654" cy="7350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hone, Old, Telephone Receiver">
            <a:extLst>
              <a:ext uri="{FF2B5EF4-FFF2-40B4-BE49-F238E27FC236}">
                <a16:creationId xmlns:a16="http://schemas.microsoft.com/office/drawing/2014/main" id="{5DA5C544-BC75-2944-866C-C786BC037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60768" y="1101559"/>
            <a:ext cx="1046764" cy="5082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Nokia 1280, Cellular Telephone, Mobile">
            <a:extLst>
              <a:ext uri="{FF2B5EF4-FFF2-40B4-BE49-F238E27FC236}">
                <a16:creationId xmlns:a16="http://schemas.microsoft.com/office/drawing/2014/main" id="{CF10DE55-9D20-314E-ADCC-8799BC61D410}"/>
              </a:ext>
            </a:extLst>
          </p:cNvPr>
          <p:cNvPicPr>
            <a:picLocks noChangeAspect="1" noChangeArrowheads="1"/>
          </p:cNvPicPr>
          <p:nvPr/>
        </p:nvPicPr>
        <p:blipFill>
          <a:blip r:embed="rId5">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6759731" y="957493"/>
            <a:ext cx="1354047" cy="85214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FFD47957-0E78-CA4E-BB67-DA7D5B07AE23}"/>
              </a:ext>
            </a:extLst>
          </p:cNvPr>
          <p:cNvSpPr/>
          <p:nvPr/>
        </p:nvSpPr>
        <p:spPr>
          <a:xfrm>
            <a:off x="5465699" y="3736974"/>
            <a:ext cx="3283666" cy="20152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Remember, you don’t need your interview to be too long, we want to keep our audience engaged! </a:t>
            </a:r>
          </a:p>
        </p:txBody>
      </p:sp>
      <p:pic>
        <p:nvPicPr>
          <p:cNvPr id="3" name="Picture 2">
            <a:extLst>
              <a:ext uri="{FF2B5EF4-FFF2-40B4-BE49-F238E27FC236}">
                <a16:creationId xmlns:a16="http://schemas.microsoft.com/office/drawing/2014/main" id="{85989812-21B5-5138-5C8B-87436F0BA12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8" name="Title 1">
            <a:extLst>
              <a:ext uri="{FF2B5EF4-FFF2-40B4-BE49-F238E27FC236}">
                <a16:creationId xmlns:a16="http://schemas.microsoft.com/office/drawing/2014/main" id="{85E251E4-3884-BA9F-EC86-4C89324F2863}"/>
              </a:ext>
            </a:extLst>
          </p:cNvPr>
          <p:cNvSpPr txBox="1">
            <a:spLocks/>
          </p:cNvSpPr>
          <p:nvPr/>
        </p:nvSpPr>
        <p:spPr>
          <a:xfrm>
            <a:off x="620216" y="886477"/>
            <a:ext cx="78867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3600" dirty="0"/>
              <a:t>Checklist</a:t>
            </a:r>
          </a:p>
        </p:txBody>
      </p:sp>
    </p:spTree>
    <p:extLst>
      <p:ext uri="{BB962C8B-B14F-4D97-AF65-F5344CB8AC3E}">
        <p14:creationId xmlns:p14="http://schemas.microsoft.com/office/powerpoint/2010/main" val="4202475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C37D78-DE80-864E-8840-69FB5A168D72}"/>
              </a:ext>
            </a:extLst>
          </p:cNvPr>
          <p:cNvSpPr/>
          <p:nvPr/>
        </p:nvSpPr>
        <p:spPr>
          <a:xfrm>
            <a:off x="94594" y="1957401"/>
            <a:ext cx="8987399" cy="807913"/>
          </a:xfrm>
          <a:prstGeom prst="rect">
            <a:avLst/>
          </a:prstGeom>
          <a:noFill/>
        </p:spPr>
        <p:txBody>
          <a:bodyPr wrap="square" lIns="68580" tIns="34290" rIns="68580" bIns="34290">
            <a:spAutoFit/>
          </a:bodyPr>
          <a:lstStyle/>
          <a:p>
            <a:pPr algn="ctr"/>
            <a:r>
              <a:rPr lang="en-GB" sz="2400" dirty="0">
                <a:ln w="0"/>
                <a:latin typeface="Arial" panose="020B0604020202020204" pitchFamily="34" charset="0"/>
                <a:cs typeface="Arial" panose="020B0604020202020204" pitchFamily="34" charset="0"/>
              </a:rPr>
              <a:t>Conduct some interviews! Using the script you have made today, interview some of the members of your family and friends.</a:t>
            </a:r>
          </a:p>
        </p:txBody>
      </p:sp>
      <p:pic>
        <p:nvPicPr>
          <p:cNvPr id="20" name="Picture 2" descr="Iphone, Cell Phone, Phone, Mobile Phone">
            <a:extLst>
              <a:ext uri="{FF2B5EF4-FFF2-40B4-BE49-F238E27FC236}">
                <a16:creationId xmlns:a16="http://schemas.microsoft.com/office/drawing/2014/main" id="{FF2DF889-FC9A-214B-B387-1039D6154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19241">
            <a:off x="536727" y="1006101"/>
            <a:ext cx="367534" cy="7350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Phone, Old, Telephone Receiver">
            <a:extLst>
              <a:ext uri="{FF2B5EF4-FFF2-40B4-BE49-F238E27FC236}">
                <a16:creationId xmlns:a16="http://schemas.microsoft.com/office/drawing/2014/main" id="{96741716-AE3E-7E40-8C70-CD17B7459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045" y="1101559"/>
            <a:ext cx="988136" cy="5082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Nokia 1280, Cellular Telephone, Mobile">
            <a:extLst>
              <a:ext uri="{FF2B5EF4-FFF2-40B4-BE49-F238E27FC236}">
                <a16:creationId xmlns:a16="http://schemas.microsoft.com/office/drawing/2014/main" id="{ADDE5F06-37A3-7E43-84EE-32438FD5F58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5365" y="997321"/>
            <a:ext cx="1278209" cy="8521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phone, Cell Phone, Phone, Mobile Phone">
            <a:extLst>
              <a:ext uri="{FF2B5EF4-FFF2-40B4-BE49-F238E27FC236}">
                <a16:creationId xmlns:a16="http://schemas.microsoft.com/office/drawing/2014/main" id="{BF67218B-BEF7-C348-925F-05AA2089F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96096" flipH="1">
            <a:off x="8257334" y="1055859"/>
            <a:ext cx="382654" cy="7350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hone, Old, Telephone Receiver">
            <a:extLst>
              <a:ext uri="{FF2B5EF4-FFF2-40B4-BE49-F238E27FC236}">
                <a16:creationId xmlns:a16="http://schemas.microsoft.com/office/drawing/2014/main" id="{5DA5C544-BC75-2944-866C-C786BC037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02358" y="1101559"/>
            <a:ext cx="1046764" cy="5082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Nokia 1280, Cellular Telephone, Mobile">
            <a:extLst>
              <a:ext uri="{FF2B5EF4-FFF2-40B4-BE49-F238E27FC236}">
                <a16:creationId xmlns:a16="http://schemas.microsoft.com/office/drawing/2014/main" id="{CF10DE55-9D20-314E-ADCC-8799BC61D410}"/>
              </a:ext>
            </a:extLst>
          </p:cNvPr>
          <p:cNvPicPr>
            <a:picLocks noChangeAspect="1" noChangeArrowheads="1"/>
          </p:cNvPicPr>
          <p:nvPr/>
        </p:nvPicPr>
        <p:blipFill>
          <a:blip r:embed="rId5">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01322" y="957493"/>
            <a:ext cx="1354047" cy="85214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CA9210B0-48E7-6A41-A654-431D75375A74}"/>
              </a:ext>
            </a:extLst>
          </p:cNvPr>
          <p:cNvSpPr/>
          <p:nvPr/>
        </p:nvSpPr>
        <p:spPr>
          <a:xfrm>
            <a:off x="21568" y="2957863"/>
            <a:ext cx="8987399" cy="2654573"/>
          </a:xfrm>
          <a:prstGeom prst="rect">
            <a:avLst/>
          </a:prstGeom>
          <a:noFill/>
        </p:spPr>
        <p:txBody>
          <a:bodyPr wrap="square" lIns="68580" tIns="34290" rIns="68580" bIns="34290">
            <a:spAutoFit/>
          </a:bodyPr>
          <a:lstStyle/>
          <a:p>
            <a:pPr marL="342900" indent="-342900">
              <a:buFont typeface="Arial" panose="020B0604020202020204" pitchFamily="34" charset="0"/>
              <a:buChar char="•"/>
            </a:pPr>
            <a:r>
              <a:rPr lang="en-GB" sz="2400" dirty="0">
                <a:ln w="0"/>
                <a:latin typeface="Arial" panose="020B0604020202020204" pitchFamily="34" charset="0"/>
                <a:cs typeface="Arial" panose="020B0604020202020204" pitchFamily="34" charset="0"/>
              </a:rPr>
              <a:t>Use a device to record your interview - the next few slides will show you how to do this. </a:t>
            </a:r>
          </a:p>
          <a:p>
            <a:pPr marL="342900" indent="-342900">
              <a:buFont typeface="Arial" panose="020B0604020202020204" pitchFamily="34" charset="0"/>
              <a:buChar char="•"/>
            </a:pPr>
            <a:r>
              <a:rPr lang="en-GB" sz="2400" dirty="0">
                <a:ln w="0"/>
                <a:latin typeface="Arial" panose="020B0604020202020204" pitchFamily="34" charset="0"/>
                <a:cs typeface="Arial" panose="020B0604020202020204" pitchFamily="34" charset="0"/>
              </a:rPr>
              <a:t>Don’t worry if you don’t have a device to record your interview - you can always write out the answers and then record it at school.</a:t>
            </a:r>
          </a:p>
          <a:p>
            <a:pPr marL="342900" indent="-342900">
              <a:buFont typeface="Arial" panose="020B0604020202020204" pitchFamily="34" charset="0"/>
              <a:buChar char="•"/>
            </a:pPr>
            <a:r>
              <a:rPr lang="en-GB" sz="2400" dirty="0">
                <a:ln w="0"/>
                <a:latin typeface="Arial" panose="020B0604020202020204" pitchFamily="34" charset="0"/>
                <a:cs typeface="Arial" panose="020B0604020202020204" pitchFamily="34" charset="0"/>
              </a:rPr>
              <a:t>Remember to note the age of the person you interview and get their consent </a:t>
            </a:r>
            <a:r>
              <a:rPr lang="en-GB" sz="2400" b="1" dirty="0">
                <a:ln w="0"/>
                <a:latin typeface="Arial" panose="020B0604020202020204" pitchFamily="34" charset="0"/>
                <a:cs typeface="Arial" panose="020B0604020202020204" pitchFamily="34" charset="0"/>
              </a:rPr>
              <a:t>before</a:t>
            </a:r>
            <a:r>
              <a:rPr lang="en-GB" sz="2400" dirty="0">
                <a:ln w="0"/>
                <a:latin typeface="Arial" panose="020B0604020202020204" pitchFamily="34" charset="0"/>
                <a:cs typeface="Arial" panose="020B0604020202020204" pitchFamily="34" charset="0"/>
              </a:rPr>
              <a:t> recording them.</a:t>
            </a:r>
            <a:endParaRPr lang="en-GB"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53417EB-887F-FEFD-AF64-3FFF718278E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4" name="Title 1">
            <a:extLst>
              <a:ext uri="{FF2B5EF4-FFF2-40B4-BE49-F238E27FC236}">
                <a16:creationId xmlns:a16="http://schemas.microsoft.com/office/drawing/2014/main" id="{06A891E6-FB96-1D46-755C-212BF0E59BE5}"/>
              </a:ext>
            </a:extLst>
          </p:cNvPr>
          <p:cNvSpPr txBox="1">
            <a:spLocks/>
          </p:cNvSpPr>
          <p:nvPr/>
        </p:nvSpPr>
        <p:spPr>
          <a:xfrm>
            <a:off x="628650" y="889345"/>
            <a:ext cx="78867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3600" dirty="0"/>
              <a:t>Homework task</a:t>
            </a:r>
          </a:p>
        </p:txBody>
      </p:sp>
    </p:spTree>
    <p:extLst>
      <p:ext uri="{BB962C8B-B14F-4D97-AF65-F5344CB8AC3E}">
        <p14:creationId xmlns:p14="http://schemas.microsoft.com/office/powerpoint/2010/main" val="2656311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7ABED4-650E-F7BF-B302-B1A9898ABC1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3" name="Title 1">
            <a:extLst>
              <a:ext uri="{FF2B5EF4-FFF2-40B4-BE49-F238E27FC236}">
                <a16:creationId xmlns:a16="http://schemas.microsoft.com/office/drawing/2014/main" id="{111333E5-4312-F665-2753-2F911CD2C2ED}"/>
              </a:ext>
            </a:extLst>
          </p:cNvPr>
          <p:cNvSpPr txBox="1">
            <a:spLocks/>
          </p:cNvSpPr>
          <p:nvPr/>
        </p:nvSpPr>
        <p:spPr>
          <a:xfrm>
            <a:off x="628649" y="924318"/>
            <a:ext cx="78867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3600" dirty="0"/>
              <a:t>How to give your interview</a:t>
            </a:r>
          </a:p>
        </p:txBody>
      </p:sp>
      <p:sp>
        <p:nvSpPr>
          <p:cNvPr id="4" name="Rectangle 3">
            <a:extLst>
              <a:ext uri="{FF2B5EF4-FFF2-40B4-BE49-F238E27FC236}">
                <a16:creationId xmlns:a16="http://schemas.microsoft.com/office/drawing/2014/main" id="{F4D8703F-79B2-C474-3DBD-7619B8A5055F}"/>
              </a:ext>
            </a:extLst>
          </p:cNvPr>
          <p:cNvSpPr/>
          <p:nvPr/>
        </p:nvSpPr>
        <p:spPr>
          <a:xfrm>
            <a:off x="2501178" y="2660357"/>
            <a:ext cx="3779912" cy="1177245"/>
          </a:xfrm>
          <a:prstGeom prst="rect">
            <a:avLst/>
          </a:prstGeom>
          <a:noFill/>
        </p:spPr>
        <p:txBody>
          <a:bodyPr wrap="square" lIns="68580" tIns="34290" rIns="68580" bIns="34290">
            <a:spAutoFit/>
          </a:bodyPr>
          <a:lstStyle/>
          <a:p>
            <a:pPr algn="ctr"/>
            <a:r>
              <a:rPr lang="en-GB" sz="2400" dirty="0">
                <a:ln w="0"/>
                <a:latin typeface="Arial" panose="020B0604020202020204" pitchFamily="34" charset="0"/>
                <a:cs typeface="Arial" panose="020B0604020202020204" pitchFamily="34" charset="0"/>
              </a:rPr>
              <a:t>See separate video files in the download area for this resource.</a:t>
            </a:r>
          </a:p>
        </p:txBody>
      </p:sp>
      <p:sp>
        <p:nvSpPr>
          <p:cNvPr id="5" name="Rectangle 4">
            <a:extLst>
              <a:ext uri="{FF2B5EF4-FFF2-40B4-BE49-F238E27FC236}">
                <a16:creationId xmlns:a16="http://schemas.microsoft.com/office/drawing/2014/main" id="{E2FD42F3-768E-91FE-68B5-973DE3C15AEF}"/>
              </a:ext>
            </a:extLst>
          </p:cNvPr>
          <p:cNvSpPr/>
          <p:nvPr/>
        </p:nvSpPr>
        <p:spPr>
          <a:xfrm>
            <a:off x="2089428" y="2348880"/>
            <a:ext cx="4680520" cy="1800200"/>
          </a:xfrm>
          <a:prstGeom prst="rect">
            <a:avLst/>
          </a:prstGeom>
          <a:noFill/>
          <a:ln w="635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5005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D88A361-F282-A494-C2DC-8291BCC031EE}"/>
              </a:ext>
            </a:extLst>
          </p:cNvPr>
          <p:cNvGrpSpPr/>
          <p:nvPr/>
        </p:nvGrpSpPr>
        <p:grpSpPr>
          <a:xfrm>
            <a:off x="3837662" y="2992033"/>
            <a:ext cx="7980453" cy="3168103"/>
            <a:chOff x="-192562" y="2442992"/>
            <a:chExt cx="7980453" cy="3168103"/>
          </a:xfrm>
        </p:grpSpPr>
        <p:pic>
          <p:nvPicPr>
            <p:cNvPr id="3" name="Picture 2">
              <a:extLst>
                <a:ext uri="{FF2B5EF4-FFF2-40B4-BE49-F238E27FC236}">
                  <a16:creationId xmlns:a16="http://schemas.microsoft.com/office/drawing/2014/main" id="{442EA4CD-FDC1-6EEF-FBCF-FFFF58CB2D38}"/>
                </a:ext>
              </a:extLst>
            </p:cNvPr>
            <p:cNvPicPr>
              <a:picLocks noChangeAspect="1"/>
            </p:cNvPicPr>
            <p:nvPr/>
          </p:nvPicPr>
          <p:blipFill rotWithShape="1">
            <a:blip r:embed="rId3"/>
            <a:srcRect b="59644"/>
            <a:stretch/>
          </p:blipFill>
          <p:spPr>
            <a:xfrm>
              <a:off x="1356108" y="3316826"/>
              <a:ext cx="6431783" cy="1624055"/>
            </a:xfrm>
            <a:prstGeom prst="rect">
              <a:avLst/>
            </a:prstGeom>
          </p:spPr>
        </p:pic>
        <p:pic>
          <p:nvPicPr>
            <p:cNvPr id="9" name="Picture 8">
              <a:extLst>
                <a:ext uri="{FF2B5EF4-FFF2-40B4-BE49-F238E27FC236}">
                  <a16:creationId xmlns:a16="http://schemas.microsoft.com/office/drawing/2014/main" id="{094FE9AC-2E76-B4B1-43B6-B9943E6DEDE7}"/>
                </a:ext>
              </a:extLst>
            </p:cNvPr>
            <p:cNvPicPr>
              <a:picLocks noChangeAspect="1"/>
            </p:cNvPicPr>
            <p:nvPr/>
          </p:nvPicPr>
          <p:blipFill rotWithShape="1">
            <a:blip r:embed="rId3"/>
            <a:srcRect t="83805" b="-2446"/>
            <a:stretch/>
          </p:blipFill>
          <p:spPr>
            <a:xfrm>
              <a:off x="1356108" y="4860902"/>
              <a:ext cx="6431783" cy="750193"/>
            </a:xfrm>
            <a:prstGeom prst="rect">
              <a:avLst/>
            </a:prstGeom>
          </p:spPr>
        </p:pic>
        <p:sp>
          <p:nvSpPr>
            <p:cNvPr id="11" name="Right Arrow 10">
              <a:extLst>
                <a:ext uri="{FF2B5EF4-FFF2-40B4-BE49-F238E27FC236}">
                  <a16:creationId xmlns:a16="http://schemas.microsoft.com/office/drawing/2014/main" id="{AA6EDF70-52FA-FE7E-8B8E-CBFDAD5AF10D}"/>
                </a:ext>
              </a:extLst>
            </p:cNvPr>
            <p:cNvSpPr/>
            <p:nvPr/>
          </p:nvSpPr>
          <p:spPr>
            <a:xfrm rot="5400000">
              <a:off x="2142100" y="2933785"/>
              <a:ext cx="493889" cy="351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ight Arrow 12">
              <a:extLst>
                <a:ext uri="{FF2B5EF4-FFF2-40B4-BE49-F238E27FC236}">
                  <a16:creationId xmlns:a16="http://schemas.microsoft.com/office/drawing/2014/main" id="{AE9029D2-91D4-D0C9-5B3C-845F2F9ECADF}"/>
                </a:ext>
              </a:extLst>
            </p:cNvPr>
            <p:cNvSpPr/>
            <p:nvPr/>
          </p:nvSpPr>
          <p:spPr>
            <a:xfrm rot="876360">
              <a:off x="1110555" y="3209714"/>
              <a:ext cx="502320" cy="3207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ight Arrow 15">
              <a:extLst>
                <a:ext uri="{FF2B5EF4-FFF2-40B4-BE49-F238E27FC236}">
                  <a16:creationId xmlns:a16="http://schemas.microsoft.com/office/drawing/2014/main" id="{22429CD8-00F2-6F6A-53A6-05497668008D}"/>
                </a:ext>
              </a:extLst>
            </p:cNvPr>
            <p:cNvSpPr/>
            <p:nvPr/>
          </p:nvSpPr>
          <p:spPr>
            <a:xfrm rot="3889203">
              <a:off x="1469047" y="2944856"/>
              <a:ext cx="522704" cy="351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Right Arrow 16">
              <a:extLst>
                <a:ext uri="{FF2B5EF4-FFF2-40B4-BE49-F238E27FC236}">
                  <a16:creationId xmlns:a16="http://schemas.microsoft.com/office/drawing/2014/main" id="{70B338E4-E5A8-EDC2-7407-986473F60079}"/>
                </a:ext>
              </a:extLst>
            </p:cNvPr>
            <p:cNvSpPr/>
            <p:nvPr/>
          </p:nvSpPr>
          <p:spPr>
            <a:xfrm>
              <a:off x="848566" y="3711642"/>
              <a:ext cx="493889" cy="351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6" name="TextBox 5">
              <a:extLst>
                <a:ext uri="{FF2B5EF4-FFF2-40B4-BE49-F238E27FC236}">
                  <a16:creationId xmlns:a16="http://schemas.microsoft.com/office/drawing/2014/main" id="{9CA85D6A-A7A7-AEA0-2066-C87F5FEBCD85}"/>
                </a:ext>
              </a:extLst>
            </p:cNvPr>
            <p:cNvSpPr txBox="1"/>
            <p:nvPr/>
          </p:nvSpPr>
          <p:spPr>
            <a:xfrm>
              <a:off x="-192562" y="3666837"/>
              <a:ext cx="1095534" cy="461665"/>
            </a:xfrm>
            <a:prstGeom prst="rect">
              <a:avLst/>
            </a:prstGeom>
            <a:noFill/>
          </p:spPr>
          <p:txBody>
            <a:bodyPr wrap="square" rtlCol="0">
              <a:spAutoFit/>
            </a:bodyPr>
            <a:lstStyle/>
            <a:p>
              <a:r>
                <a:rPr lang="en-GB" sz="2400" dirty="0">
                  <a:solidFill>
                    <a:schemeClr val="accent6">
                      <a:lumMod val="75000"/>
                    </a:schemeClr>
                  </a:solidFill>
                  <a:latin typeface="Arial" panose="020B0604020202020204" pitchFamily="34" charset="0"/>
                  <a:cs typeface="Arial" panose="020B0604020202020204" pitchFamily="34" charset="0"/>
                </a:rPr>
                <a:t>Delete</a:t>
              </a:r>
            </a:p>
          </p:txBody>
        </p:sp>
        <p:sp>
          <p:nvSpPr>
            <p:cNvPr id="18" name="TextBox 17">
              <a:extLst>
                <a:ext uri="{FF2B5EF4-FFF2-40B4-BE49-F238E27FC236}">
                  <a16:creationId xmlns:a16="http://schemas.microsoft.com/office/drawing/2014/main" id="{A6F7FC74-5D6F-EBCC-FED0-C661438366E2}"/>
                </a:ext>
              </a:extLst>
            </p:cNvPr>
            <p:cNvSpPr txBox="1"/>
            <p:nvPr/>
          </p:nvSpPr>
          <p:spPr>
            <a:xfrm>
              <a:off x="334385" y="3058314"/>
              <a:ext cx="1633180" cy="461665"/>
            </a:xfrm>
            <a:prstGeom prst="rect">
              <a:avLst/>
            </a:prstGeom>
            <a:noFill/>
          </p:spPr>
          <p:txBody>
            <a:bodyPr wrap="square" rtlCol="0">
              <a:spAutoFit/>
            </a:bodyPr>
            <a:lstStyle/>
            <a:p>
              <a:r>
                <a:rPr lang="en-GB" sz="2400" dirty="0">
                  <a:solidFill>
                    <a:schemeClr val="accent6">
                      <a:lumMod val="75000"/>
                    </a:schemeClr>
                  </a:solidFill>
                  <a:latin typeface="Arial" panose="020B0604020202020204" pitchFamily="34" charset="0"/>
                  <a:cs typeface="Arial" panose="020B0604020202020204" pitchFamily="34" charset="0"/>
                </a:rPr>
                <a:t>Play</a:t>
              </a:r>
            </a:p>
          </p:txBody>
        </p:sp>
        <p:sp>
          <p:nvSpPr>
            <p:cNvPr id="19" name="TextBox 18">
              <a:extLst>
                <a:ext uri="{FF2B5EF4-FFF2-40B4-BE49-F238E27FC236}">
                  <a16:creationId xmlns:a16="http://schemas.microsoft.com/office/drawing/2014/main" id="{F77A49D8-5604-ED0C-9A22-B9BA1BCE0C03}"/>
                </a:ext>
              </a:extLst>
            </p:cNvPr>
            <p:cNvSpPr txBox="1"/>
            <p:nvPr/>
          </p:nvSpPr>
          <p:spPr>
            <a:xfrm>
              <a:off x="1800101" y="2442992"/>
              <a:ext cx="1633180" cy="461665"/>
            </a:xfrm>
            <a:prstGeom prst="rect">
              <a:avLst/>
            </a:prstGeom>
            <a:noFill/>
          </p:spPr>
          <p:txBody>
            <a:bodyPr wrap="square" rtlCol="0">
              <a:spAutoFit/>
            </a:bodyPr>
            <a:lstStyle/>
            <a:p>
              <a:r>
                <a:rPr lang="en-GB" sz="2400" dirty="0">
                  <a:solidFill>
                    <a:schemeClr val="accent6">
                      <a:lumMod val="75000"/>
                    </a:schemeClr>
                  </a:solidFill>
                  <a:latin typeface="Arial" panose="020B0604020202020204" pitchFamily="34" charset="0"/>
                  <a:cs typeface="Arial" panose="020B0604020202020204" pitchFamily="34" charset="0"/>
                </a:rPr>
                <a:t>Record</a:t>
              </a:r>
            </a:p>
          </p:txBody>
        </p:sp>
        <p:sp>
          <p:nvSpPr>
            <p:cNvPr id="20" name="TextBox 19">
              <a:extLst>
                <a:ext uri="{FF2B5EF4-FFF2-40B4-BE49-F238E27FC236}">
                  <a16:creationId xmlns:a16="http://schemas.microsoft.com/office/drawing/2014/main" id="{0467201D-3163-EAC7-4E21-CA46C6735574}"/>
                </a:ext>
              </a:extLst>
            </p:cNvPr>
            <p:cNvSpPr txBox="1"/>
            <p:nvPr/>
          </p:nvSpPr>
          <p:spPr>
            <a:xfrm>
              <a:off x="983511" y="2462399"/>
              <a:ext cx="1633180" cy="461665"/>
            </a:xfrm>
            <a:prstGeom prst="rect">
              <a:avLst/>
            </a:prstGeom>
            <a:noFill/>
          </p:spPr>
          <p:txBody>
            <a:bodyPr wrap="square" rtlCol="0">
              <a:spAutoFit/>
            </a:bodyPr>
            <a:lstStyle/>
            <a:p>
              <a:r>
                <a:rPr lang="en-GB" sz="2400" dirty="0">
                  <a:solidFill>
                    <a:schemeClr val="accent6">
                      <a:lumMod val="75000"/>
                    </a:schemeClr>
                  </a:solidFill>
                  <a:latin typeface="Arial" panose="020B0604020202020204" pitchFamily="34" charset="0"/>
                  <a:cs typeface="Arial" panose="020B0604020202020204" pitchFamily="34" charset="0"/>
                </a:rPr>
                <a:t>Stop</a:t>
              </a:r>
            </a:p>
          </p:txBody>
        </p:sp>
      </p:grpSp>
      <p:sp>
        <p:nvSpPr>
          <p:cNvPr id="21" name="TextBox 20">
            <a:extLst>
              <a:ext uri="{FF2B5EF4-FFF2-40B4-BE49-F238E27FC236}">
                <a16:creationId xmlns:a16="http://schemas.microsoft.com/office/drawing/2014/main" id="{DA120B60-87C0-056E-49A8-465ABCACF9B3}"/>
              </a:ext>
            </a:extLst>
          </p:cNvPr>
          <p:cNvSpPr txBox="1"/>
          <p:nvPr/>
        </p:nvSpPr>
        <p:spPr>
          <a:xfrm>
            <a:off x="220560" y="1746279"/>
            <a:ext cx="8243579" cy="1569660"/>
          </a:xfrm>
          <a:prstGeom prst="rect">
            <a:avLst/>
          </a:prstGeom>
          <a:noFill/>
        </p:spPr>
        <p:txBody>
          <a:bodyPr wrap="square" rtlCol="0">
            <a:spAutoFit/>
          </a:bodyPr>
          <a:lstStyle/>
          <a:p>
            <a:r>
              <a:rPr lang="en-GB" sz="2400" dirty="0">
                <a:cs typeface="Arial" panose="020B0604020202020204" pitchFamily="34" charset="0"/>
              </a:rPr>
              <a:t>Recording on a PC:</a:t>
            </a:r>
          </a:p>
          <a:p>
            <a:pPr marL="257175" indent="-257175">
              <a:buAutoNum type="arabicPeriod"/>
            </a:pPr>
            <a:r>
              <a:rPr lang="en-GB" sz="2400" dirty="0">
                <a:cs typeface="Arial" panose="020B0604020202020204" pitchFamily="34" charset="0"/>
              </a:rPr>
              <a:t>Record your voice. Test it out by saying hello. Make sure you are sat close enough to the microphone and there is not too much background noise.</a:t>
            </a:r>
          </a:p>
        </p:txBody>
      </p:sp>
      <p:pic>
        <p:nvPicPr>
          <p:cNvPr id="2" name="Picture 1">
            <a:extLst>
              <a:ext uri="{FF2B5EF4-FFF2-40B4-BE49-F238E27FC236}">
                <a16:creationId xmlns:a16="http://schemas.microsoft.com/office/drawing/2014/main" id="{B7684129-B413-9A6C-5C38-5D3F1098F1F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id="{29AC7192-B4A7-9488-2965-5D62ABA014B6}"/>
              </a:ext>
            </a:extLst>
          </p:cNvPr>
          <p:cNvSpPr txBox="1">
            <a:spLocks/>
          </p:cNvSpPr>
          <p:nvPr/>
        </p:nvSpPr>
        <p:spPr>
          <a:xfrm>
            <a:off x="342471" y="925933"/>
            <a:ext cx="8459057" cy="820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3600" dirty="0"/>
              <a:t>Recording your interview</a:t>
            </a:r>
          </a:p>
        </p:txBody>
      </p:sp>
      <p:sp>
        <p:nvSpPr>
          <p:cNvPr id="7" name="TextBox 6">
            <a:extLst>
              <a:ext uri="{FF2B5EF4-FFF2-40B4-BE49-F238E27FC236}">
                <a16:creationId xmlns:a16="http://schemas.microsoft.com/office/drawing/2014/main" id="{BD48E47A-C71F-0DA4-D640-6BF2EB30F0B9}"/>
              </a:ext>
            </a:extLst>
          </p:cNvPr>
          <p:cNvSpPr txBox="1"/>
          <p:nvPr/>
        </p:nvSpPr>
        <p:spPr>
          <a:xfrm>
            <a:off x="202297" y="3266907"/>
            <a:ext cx="3596282" cy="1569660"/>
          </a:xfrm>
          <a:prstGeom prst="rect">
            <a:avLst/>
          </a:prstGeom>
          <a:noFill/>
        </p:spPr>
        <p:txBody>
          <a:bodyPr wrap="square" rtlCol="0">
            <a:spAutoFit/>
          </a:bodyPr>
          <a:lstStyle/>
          <a:p>
            <a:pPr marL="265113" indent="-265113">
              <a:buFont typeface="+mj-lt"/>
              <a:buAutoNum type="arabicPeriod" startAt="2"/>
            </a:pPr>
            <a:r>
              <a:rPr lang="en-GB" sz="2400" dirty="0">
                <a:cs typeface="Arial" panose="020B0604020202020204" pitchFamily="34" charset="0"/>
              </a:rPr>
              <a:t>Click play to listen to the recording.</a:t>
            </a:r>
          </a:p>
          <a:p>
            <a:pPr marL="257175" indent="-257175">
              <a:buAutoNum type="arabicPeriod" startAt="2"/>
            </a:pPr>
            <a:r>
              <a:rPr lang="en-GB" sz="2400" dirty="0">
                <a:cs typeface="Arial" panose="020B0604020202020204" pitchFamily="34" charset="0"/>
              </a:rPr>
              <a:t>Delete this test so you can begin your interview.  </a:t>
            </a:r>
          </a:p>
        </p:txBody>
      </p:sp>
    </p:spTree>
    <p:extLst>
      <p:ext uri="{BB962C8B-B14F-4D97-AF65-F5344CB8AC3E}">
        <p14:creationId xmlns:p14="http://schemas.microsoft.com/office/powerpoint/2010/main" val="3673857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38E8DB-DA7C-A963-1745-3B7A03F28A25}"/>
              </a:ext>
            </a:extLst>
          </p:cNvPr>
          <p:cNvSpPr txBox="1"/>
          <p:nvPr/>
        </p:nvSpPr>
        <p:spPr>
          <a:xfrm>
            <a:off x="107504" y="1687657"/>
            <a:ext cx="7488832"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Using a mobile and editing with Audacity - Part 1 </a:t>
            </a:r>
          </a:p>
        </p:txBody>
      </p:sp>
      <p:sp>
        <p:nvSpPr>
          <p:cNvPr id="7" name="TextBox 6">
            <a:extLst>
              <a:ext uri="{FF2B5EF4-FFF2-40B4-BE49-F238E27FC236}">
                <a16:creationId xmlns:a16="http://schemas.microsoft.com/office/drawing/2014/main" id="{41E55EBF-9078-18D4-5502-B94CA3C5075E}"/>
              </a:ext>
            </a:extLst>
          </p:cNvPr>
          <p:cNvSpPr txBox="1"/>
          <p:nvPr/>
        </p:nvSpPr>
        <p:spPr>
          <a:xfrm>
            <a:off x="4400002" y="2175801"/>
            <a:ext cx="4685630" cy="3785652"/>
          </a:xfrm>
          <a:prstGeom prst="rect">
            <a:avLst/>
          </a:prstGeom>
          <a:noFill/>
        </p:spPr>
        <p:txBody>
          <a:bodyPr wrap="square" rtlCol="0">
            <a:spAutoFit/>
          </a:bodyPr>
          <a:lstStyle/>
          <a:p>
            <a:pPr marL="257175" indent="-257175">
              <a:buAutoNum type="arabicPeriod"/>
            </a:pPr>
            <a:r>
              <a:rPr lang="en-GB" sz="2400" dirty="0">
                <a:latin typeface="Arial" panose="020B0604020202020204" pitchFamily="34" charset="0"/>
                <a:cs typeface="Arial" panose="020B0604020202020204" pitchFamily="34" charset="0"/>
              </a:rPr>
              <a:t>Download the app Audio editor, this app is free to use. </a:t>
            </a:r>
          </a:p>
          <a:p>
            <a:pPr marL="257175" indent="-257175">
              <a:buAutoNum type="arabicPeriod"/>
            </a:pPr>
            <a:r>
              <a:rPr lang="en-GB" sz="2400" dirty="0">
                <a:latin typeface="Arial" panose="020B0604020202020204" pitchFamily="34" charset="0"/>
                <a:cs typeface="Arial" panose="020B0604020202020204" pitchFamily="34" charset="0"/>
              </a:rPr>
              <a:t>Record your interview.</a:t>
            </a:r>
          </a:p>
          <a:p>
            <a:pPr marL="257175" indent="-257175">
              <a:buAutoNum type="arabicPeriod"/>
            </a:pPr>
            <a:r>
              <a:rPr lang="en-GB" sz="2400" dirty="0">
                <a:latin typeface="Arial" panose="020B0604020202020204" pitchFamily="34" charset="0"/>
                <a:cs typeface="Arial" panose="020B0604020202020204" pitchFamily="34" charset="0"/>
              </a:rPr>
              <a:t>Skip the advert by clicking the cross in the top corner.</a:t>
            </a:r>
          </a:p>
          <a:p>
            <a:pPr marL="257175" indent="-257175">
              <a:buFontTx/>
              <a:buAutoNum type="arabicPeriod"/>
            </a:pPr>
            <a:r>
              <a:rPr lang="en-GB" sz="2400" dirty="0">
                <a:latin typeface="Arial" panose="020B0604020202020204" pitchFamily="34" charset="0"/>
                <a:cs typeface="Arial" panose="020B0604020202020204" pitchFamily="34" charset="0"/>
              </a:rPr>
              <a:t>Select your interview.</a:t>
            </a:r>
          </a:p>
          <a:p>
            <a:pPr marL="257175" indent="-257175">
              <a:buAutoNum type="arabicPeriod"/>
            </a:pPr>
            <a:r>
              <a:rPr lang="en-GB" sz="2400" dirty="0">
                <a:latin typeface="Arial" panose="020B0604020202020204" pitchFamily="34" charset="0"/>
                <a:cs typeface="Arial" panose="020B0604020202020204" pitchFamily="34" charset="0"/>
              </a:rPr>
              <a:t>Export file to MP3.</a:t>
            </a:r>
          </a:p>
          <a:p>
            <a:pPr marL="257175" indent="-257175">
              <a:buAutoNum type="arabicPeriod"/>
            </a:pPr>
            <a:r>
              <a:rPr lang="en-GB" sz="2400" dirty="0">
                <a:latin typeface="Arial" panose="020B0604020202020204" pitchFamily="34" charset="0"/>
                <a:cs typeface="Arial" panose="020B0604020202020204" pitchFamily="34" charset="0"/>
              </a:rPr>
              <a:t>Select your new interview file and click share.</a:t>
            </a:r>
          </a:p>
          <a:p>
            <a:pPr marL="257175" indent="-257175">
              <a:buAutoNum type="arabicPeriod"/>
            </a:pPr>
            <a:r>
              <a:rPr lang="en-GB" sz="2400" dirty="0">
                <a:latin typeface="Arial" panose="020B0604020202020204" pitchFamily="34" charset="0"/>
                <a:cs typeface="Arial" panose="020B0604020202020204" pitchFamily="34" charset="0"/>
              </a:rPr>
              <a:t>Email the link to your teacher. </a:t>
            </a:r>
          </a:p>
        </p:txBody>
      </p:sp>
      <p:pic>
        <p:nvPicPr>
          <p:cNvPr id="2" name="Picture 1">
            <a:extLst>
              <a:ext uri="{FF2B5EF4-FFF2-40B4-BE49-F238E27FC236}">
                <a16:creationId xmlns:a16="http://schemas.microsoft.com/office/drawing/2014/main" id="{3F1A7238-9B7C-1879-E35D-5748A432AEF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id="{823FC398-85EC-F5CC-A899-42BF242A4DE5}"/>
              </a:ext>
            </a:extLst>
          </p:cNvPr>
          <p:cNvSpPr txBox="1">
            <a:spLocks/>
          </p:cNvSpPr>
          <p:nvPr/>
        </p:nvSpPr>
        <p:spPr>
          <a:xfrm>
            <a:off x="628649" y="924318"/>
            <a:ext cx="78867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3600" dirty="0"/>
              <a:t>Recording your interview</a:t>
            </a:r>
          </a:p>
        </p:txBody>
      </p:sp>
      <p:sp>
        <p:nvSpPr>
          <p:cNvPr id="6" name="Rectangle 5">
            <a:extLst>
              <a:ext uri="{FF2B5EF4-FFF2-40B4-BE49-F238E27FC236}">
                <a16:creationId xmlns:a16="http://schemas.microsoft.com/office/drawing/2014/main" id="{4426C471-154D-7819-5387-A1A02D61D5B9}"/>
              </a:ext>
            </a:extLst>
          </p:cNvPr>
          <p:cNvSpPr/>
          <p:nvPr/>
        </p:nvSpPr>
        <p:spPr>
          <a:xfrm>
            <a:off x="1259632" y="2980432"/>
            <a:ext cx="2448272" cy="1546577"/>
          </a:xfrm>
          <a:prstGeom prst="rect">
            <a:avLst/>
          </a:prstGeom>
          <a:noFill/>
        </p:spPr>
        <p:txBody>
          <a:bodyPr wrap="square" lIns="68580" tIns="34290" rIns="68580" bIns="34290">
            <a:spAutoFit/>
          </a:bodyPr>
          <a:lstStyle/>
          <a:p>
            <a:pPr algn="ctr"/>
            <a:r>
              <a:rPr lang="en-GB" sz="2400" dirty="0">
                <a:ln w="0"/>
                <a:latin typeface="Arial" panose="020B0604020202020204" pitchFamily="34" charset="0"/>
                <a:cs typeface="Arial" panose="020B0604020202020204" pitchFamily="34" charset="0"/>
              </a:rPr>
              <a:t>See separate video files in the download area for this resource.</a:t>
            </a:r>
          </a:p>
        </p:txBody>
      </p:sp>
      <p:sp>
        <p:nvSpPr>
          <p:cNvPr id="8" name="Rectangle 7">
            <a:extLst>
              <a:ext uri="{FF2B5EF4-FFF2-40B4-BE49-F238E27FC236}">
                <a16:creationId xmlns:a16="http://schemas.microsoft.com/office/drawing/2014/main" id="{FEA68739-560A-E2AA-3E01-A8308B8DB2B7}"/>
              </a:ext>
            </a:extLst>
          </p:cNvPr>
          <p:cNvSpPr/>
          <p:nvPr/>
        </p:nvSpPr>
        <p:spPr>
          <a:xfrm>
            <a:off x="1043608" y="2853620"/>
            <a:ext cx="2808312" cy="1800200"/>
          </a:xfrm>
          <a:prstGeom prst="rect">
            <a:avLst/>
          </a:prstGeom>
          <a:noFill/>
          <a:ln w="635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3812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F8F4CF-E992-43D1-5675-D62E388D267A}"/>
              </a:ext>
            </a:extLst>
          </p:cNvPr>
          <p:cNvSpPr txBox="1"/>
          <p:nvPr/>
        </p:nvSpPr>
        <p:spPr>
          <a:xfrm>
            <a:off x="4459250" y="2161732"/>
            <a:ext cx="4524557" cy="1938992"/>
          </a:xfrm>
          <a:prstGeom prst="rect">
            <a:avLst/>
          </a:prstGeom>
          <a:noFill/>
        </p:spPr>
        <p:txBody>
          <a:bodyPr wrap="square" rtlCol="0">
            <a:spAutoFit/>
          </a:bodyPr>
          <a:lstStyle/>
          <a:p>
            <a:pPr marL="257175" indent="-257175">
              <a:buAutoNum type="arabicPeriod"/>
            </a:pPr>
            <a:r>
              <a:rPr lang="en-GB" sz="2400" dirty="0">
                <a:latin typeface="Arial" panose="020B0604020202020204" pitchFamily="34" charset="0"/>
                <a:cs typeface="Arial" panose="020B0604020202020204" pitchFamily="34" charset="0"/>
              </a:rPr>
              <a:t>Input your audio by clicking- file, import, audio, then choosing your file. </a:t>
            </a:r>
          </a:p>
          <a:p>
            <a:pPr marL="257175" indent="-257175">
              <a:buAutoNum type="arabicPeriod"/>
            </a:pPr>
            <a:r>
              <a:rPr lang="en-GB" sz="2400" dirty="0">
                <a:latin typeface="Arial" panose="020B0604020202020204" pitchFamily="34" charset="0"/>
                <a:cs typeface="Arial" panose="020B0604020202020204" pitchFamily="34" charset="0"/>
              </a:rPr>
              <a:t>Click play to listen to the recording.</a:t>
            </a:r>
          </a:p>
        </p:txBody>
      </p:sp>
      <p:pic>
        <p:nvPicPr>
          <p:cNvPr id="5" name="Picture 4">
            <a:extLst>
              <a:ext uri="{FF2B5EF4-FFF2-40B4-BE49-F238E27FC236}">
                <a16:creationId xmlns:a16="http://schemas.microsoft.com/office/drawing/2014/main" id="{EBD6B288-91A9-51F6-BA48-A26589DE197F}"/>
              </a:ext>
            </a:extLst>
          </p:cNvPr>
          <p:cNvPicPr>
            <a:picLocks noChangeAspect="1"/>
          </p:cNvPicPr>
          <p:nvPr/>
        </p:nvPicPr>
        <p:blipFill>
          <a:blip r:embed="rId3"/>
          <a:stretch>
            <a:fillRect/>
          </a:stretch>
        </p:blipFill>
        <p:spPr>
          <a:xfrm>
            <a:off x="160193" y="2242575"/>
            <a:ext cx="4020319" cy="1856639"/>
          </a:xfrm>
          <a:prstGeom prst="rect">
            <a:avLst/>
          </a:prstGeom>
        </p:spPr>
      </p:pic>
      <p:pic>
        <p:nvPicPr>
          <p:cNvPr id="9" name="Picture 8">
            <a:extLst>
              <a:ext uri="{FF2B5EF4-FFF2-40B4-BE49-F238E27FC236}">
                <a16:creationId xmlns:a16="http://schemas.microsoft.com/office/drawing/2014/main" id="{E77E7A69-0F5B-EC45-278E-D578840FB90D}"/>
              </a:ext>
            </a:extLst>
          </p:cNvPr>
          <p:cNvPicPr>
            <a:picLocks noChangeAspect="1"/>
          </p:cNvPicPr>
          <p:nvPr/>
        </p:nvPicPr>
        <p:blipFill>
          <a:blip r:embed="rId4"/>
          <a:stretch>
            <a:fillRect/>
          </a:stretch>
        </p:blipFill>
        <p:spPr>
          <a:xfrm>
            <a:off x="942975" y="4391717"/>
            <a:ext cx="6959312" cy="1453745"/>
          </a:xfrm>
          <a:prstGeom prst="rect">
            <a:avLst/>
          </a:prstGeom>
        </p:spPr>
      </p:pic>
      <p:sp>
        <p:nvSpPr>
          <p:cNvPr id="13" name="Right Arrow 12">
            <a:extLst>
              <a:ext uri="{FF2B5EF4-FFF2-40B4-BE49-F238E27FC236}">
                <a16:creationId xmlns:a16="http://schemas.microsoft.com/office/drawing/2014/main" id="{E3441A43-FCE2-FBEA-B4E0-D37F1DEE64FC}"/>
              </a:ext>
            </a:extLst>
          </p:cNvPr>
          <p:cNvSpPr/>
          <p:nvPr/>
        </p:nvSpPr>
        <p:spPr>
          <a:xfrm rot="5400000">
            <a:off x="1128818" y="4032351"/>
            <a:ext cx="265326" cy="394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 name="Picture 1">
            <a:extLst>
              <a:ext uri="{FF2B5EF4-FFF2-40B4-BE49-F238E27FC236}">
                <a16:creationId xmlns:a16="http://schemas.microsoft.com/office/drawing/2014/main" id="{424D4E3D-4708-69B4-E742-161AE9C1C41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11" name="Title 1">
            <a:extLst>
              <a:ext uri="{FF2B5EF4-FFF2-40B4-BE49-F238E27FC236}">
                <a16:creationId xmlns:a16="http://schemas.microsoft.com/office/drawing/2014/main" id="{EF7FDE03-7EA2-72E7-8858-A92CBA9F9B82}"/>
              </a:ext>
            </a:extLst>
          </p:cNvPr>
          <p:cNvSpPr txBox="1">
            <a:spLocks/>
          </p:cNvSpPr>
          <p:nvPr/>
        </p:nvSpPr>
        <p:spPr>
          <a:xfrm>
            <a:off x="628649" y="924318"/>
            <a:ext cx="78867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3600" dirty="0"/>
              <a:t>Recording your interview</a:t>
            </a:r>
          </a:p>
        </p:txBody>
      </p:sp>
      <p:sp>
        <p:nvSpPr>
          <p:cNvPr id="12" name="TextBox 11">
            <a:extLst>
              <a:ext uri="{FF2B5EF4-FFF2-40B4-BE49-F238E27FC236}">
                <a16:creationId xmlns:a16="http://schemas.microsoft.com/office/drawing/2014/main" id="{7005DD77-DAAB-BF6C-3571-C8E659BB3473}"/>
              </a:ext>
            </a:extLst>
          </p:cNvPr>
          <p:cNvSpPr txBox="1"/>
          <p:nvPr/>
        </p:nvSpPr>
        <p:spPr>
          <a:xfrm>
            <a:off x="160194" y="1670835"/>
            <a:ext cx="7333680"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Using a mobile and editing with Audacity - Part 2 </a:t>
            </a:r>
          </a:p>
        </p:txBody>
      </p:sp>
    </p:spTree>
    <p:extLst>
      <p:ext uri="{BB962C8B-B14F-4D97-AF65-F5344CB8AC3E}">
        <p14:creationId xmlns:p14="http://schemas.microsoft.com/office/powerpoint/2010/main" val="675951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54FA89-DE47-398A-56AA-4FA7418AF06C}"/>
              </a:ext>
            </a:extLst>
          </p:cNvPr>
          <p:cNvSpPr>
            <a:spLocks noGrp="1"/>
          </p:cNvSpPr>
          <p:nvPr>
            <p:ph idx="1"/>
          </p:nvPr>
        </p:nvSpPr>
        <p:spPr>
          <a:xfrm>
            <a:off x="628650" y="1668383"/>
            <a:ext cx="7886700" cy="4351338"/>
          </a:xfrm>
        </p:spPr>
        <p:txBody>
          <a:bodyPr/>
          <a:lstStyle/>
          <a:p>
            <a:pPr marL="0" indent="0" algn="ctr">
              <a:buNone/>
            </a:pPr>
            <a:r>
              <a:rPr lang="en-GB" sz="2400" dirty="0"/>
              <a:t>There is something a little odd with this website, what signs tell us that this is not real.</a:t>
            </a:r>
          </a:p>
          <a:p>
            <a:pPr marL="0" indent="0">
              <a:buNone/>
            </a:pPr>
            <a:endParaRPr lang="en-GB" dirty="0"/>
          </a:p>
        </p:txBody>
      </p:sp>
      <p:pic>
        <p:nvPicPr>
          <p:cNvPr id="5" name="Picture 4">
            <a:hlinkClick r:id="rId3"/>
            <a:extLst>
              <a:ext uri="{FF2B5EF4-FFF2-40B4-BE49-F238E27FC236}">
                <a16:creationId xmlns:a16="http://schemas.microsoft.com/office/drawing/2014/main" id="{4B5BB2C4-13FD-C09F-AF58-C9E3C38EE233}"/>
              </a:ext>
            </a:extLst>
          </p:cNvPr>
          <p:cNvPicPr>
            <a:picLocks noChangeAspect="1"/>
          </p:cNvPicPr>
          <p:nvPr/>
        </p:nvPicPr>
        <p:blipFill>
          <a:blip r:embed="rId4"/>
          <a:stretch>
            <a:fillRect/>
          </a:stretch>
        </p:blipFill>
        <p:spPr>
          <a:xfrm>
            <a:off x="1364254" y="2630611"/>
            <a:ext cx="6415492" cy="3202630"/>
          </a:xfrm>
          <a:prstGeom prst="rect">
            <a:avLst/>
          </a:prstGeom>
        </p:spPr>
      </p:pic>
      <p:pic>
        <p:nvPicPr>
          <p:cNvPr id="4" name="Picture 3">
            <a:extLst>
              <a:ext uri="{FF2B5EF4-FFF2-40B4-BE49-F238E27FC236}">
                <a16:creationId xmlns:a16="http://schemas.microsoft.com/office/drawing/2014/main" id="{D8B1143A-8D8D-60CF-1C1B-FCACD13DACA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7" name="Title 1">
            <a:extLst>
              <a:ext uri="{FF2B5EF4-FFF2-40B4-BE49-F238E27FC236}">
                <a16:creationId xmlns:a16="http://schemas.microsoft.com/office/drawing/2014/main" id="{663D2AC9-F34E-EC6C-C4C7-7A01F8B8D8BE}"/>
              </a:ext>
            </a:extLst>
          </p:cNvPr>
          <p:cNvSpPr txBox="1">
            <a:spLocks/>
          </p:cNvSpPr>
          <p:nvPr/>
        </p:nvSpPr>
        <p:spPr>
          <a:xfrm>
            <a:off x="279834" y="838279"/>
            <a:ext cx="8622427"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3600" dirty="0"/>
              <a:t>Fake news!</a:t>
            </a:r>
          </a:p>
        </p:txBody>
      </p:sp>
    </p:spTree>
    <p:extLst>
      <p:ext uri="{BB962C8B-B14F-4D97-AF65-F5344CB8AC3E}">
        <p14:creationId xmlns:p14="http://schemas.microsoft.com/office/powerpoint/2010/main" val="417737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D01513-77E9-1C58-001D-E41C68F28C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313" y1="27832" x2="45313" y2="36035"/>
                        <a14:foregroundMark x1="60156" y1="26660" x2="60156" y2="41113"/>
                        <a14:foregroundMark x1="50651" y1="44922" x2="50651" y2="44922"/>
                        <a14:foregroundMark x1="41536" y1="44824" x2="62891" y2="44922"/>
                      </a14:backgroundRemoval>
                    </a14:imgEffect>
                  </a14:imgLayer>
                </a14:imgProps>
              </a:ext>
            </a:extLst>
          </a:blip>
          <a:stretch>
            <a:fillRect/>
          </a:stretch>
        </p:blipFill>
        <p:spPr>
          <a:xfrm>
            <a:off x="57322" y="4221088"/>
            <a:ext cx="1891641" cy="2522187"/>
          </a:xfrm>
          <a:prstGeom prst="rect">
            <a:avLst/>
          </a:prstGeom>
        </p:spPr>
      </p:pic>
      <p:sp>
        <p:nvSpPr>
          <p:cNvPr id="3" name="Rounded Rectangular Callout 2">
            <a:extLst>
              <a:ext uri="{FF2B5EF4-FFF2-40B4-BE49-F238E27FC236}">
                <a16:creationId xmlns:a16="http://schemas.microsoft.com/office/drawing/2014/main" id="{DE418FAD-518A-ECE1-7DD9-342A25F2C799}"/>
              </a:ext>
            </a:extLst>
          </p:cNvPr>
          <p:cNvSpPr/>
          <p:nvPr/>
        </p:nvSpPr>
        <p:spPr>
          <a:xfrm>
            <a:off x="611560" y="2174497"/>
            <a:ext cx="8088194" cy="1728192"/>
          </a:xfrm>
          <a:prstGeom prst="wedgeRoundRectCallout">
            <a:avLst>
              <a:gd name="adj1" fmla="val -41204"/>
              <a:gd name="adj2" fmla="val 13181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Have you said something wrong in your recording? Maybe a dog barked and you had to ask your question again. Trimming your audio will allow you to cut this out!</a:t>
            </a:r>
          </a:p>
        </p:txBody>
      </p:sp>
      <p:pic>
        <p:nvPicPr>
          <p:cNvPr id="5" name="Picture 4">
            <a:extLst>
              <a:ext uri="{FF2B5EF4-FFF2-40B4-BE49-F238E27FC236}">
                <a16:creationId xmlns:a16="http://schemas.microsoft.com/office/drawing/2014/main" id="{59D04B99-21D0-C1FF-8587-D3ABD388C72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8" name="Title 1">
            <a:extLst>
              <a:ext uri="{FF2B5EF4-FFF2-40B4-BE49-F238E27FC236}">
                <a16:creationId xmlns:a16="http://schemas.microsoft.com/office/drawing/2014/main" id="{6A25137F-4FD4-8096-3AFC-4EEA50ED8570}"/>
              </a:ext>
            </a:extLst>
          </p:cNvPr>
          <p:cNvSpPr txBox="1">
            <a:spLocks/>
          </p:cNvSpPr>
          <p:nvPr/>
        </p:nvSpPr>
        <p:spPr>
          <a:xfrm>
            <a:off x="1520644" y="1196752"/>
            <a:ext cx="6102712" cy="6593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3600" dirty="0"/>
              <a:t>Editing audio</a:t>
            </a:r>
          </a:p>
        </p:txBody>
      </p:sp>
    </p:spTree>
    <p:extLst>
      <p:ext uri="{BB962C8B-B14F-4D97-AF65-F5344CB8AC3E}">
        <p14:creationId xmlns:p14="http://schemas.microsoft.com/office/powerpoint/2010/main" val="852478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F8F4CF-E992-43D1-5675-D62E388D267A}"/>
              </a:ext>
            </a:extLst>
          </p:cNvPr>
          <p:cNvSpPr txBox="1"/>
          <p:nvPr/>
        </p:nvSpPr>
        <p:spPr>
          <a:xfrm>
            <a:off x="179512" y="1619956"/>
            <a:ext cx="8344376" cy="1569660"/>
          </a:xfrm>
          <a:prstGeom prst="rect">
            <a:avLst/>
          </a:prstGeom>
          <a:noFill/>
        </p:spPr>
        <p:txBody>
          <a:bodyPr wrap="square" rtlCol="0">
            <a:spAutoFit/>
          </a:bodyPr>
          <a:lstStyle/>
          <a:p>
            <a:pPr marL="257175" indent="-257175">
              <a:buAutoNum type="arabicPeriod"/>
            </a:pPr>
            <a:r>
              <a:rPr lang="en-GB" sz="2400" dirty="0">
                <a:latin typeface="Arial" panose="020B0604020202020204" pitchFamily="34" charset="0"/>
                <a:cs typeface="Arial" panose="020B0604020202020204" pitchFamily="34" charset="0"/>
              </a:rPr>
              <a:t>Click and drag over the spot you want to trim.</a:t>
            </a:r>
          </a:p>
          <a:p>
            <a:pPr marL="257175" indent="-257175">
              <a:buAutoNum type="arabicPeriod"/>
            </a:pPr>
            <a:r>
              <a:rPr lang="en-GB" sz="2400" dirty="0">
                <a:latin typeface="Arial" panose="020B0604020202020204" pitchFamily="34" charset="0"/>
                <a:cs typeface="Arial" panose="020B0604020202020204" pitchFamily="34" charset="0"/>
              </a:rPr>
              <a:t>Right-click and click cut. </a:t>
            </a:r>
          </a:p>
          <a:p>
            <a:pPr marL="257175" indent="-257175">
              <a:buAutoNum type="arabicPeriod"/>
            </a:pPr>
            <a:r>
              <a:rPr lang="en-GB" sz="2400" dirty="0">
                <a:latin typeface="Arial" panose="020B0604020202020204" pitchFamily="34" charset="0"/>
                <a:cs typeface="Arial" panose="020B0604020202020204" pitchFamily="34" charset="0"/>
              </a:rPr>
              <a:t>Remember to listen back to the recording to make sure you have cut the correct part.</a:t>
            </a:r>
          </a:p>
        </p:txBody>
      </p:sp>
      <p:pic>
        <p:nvPicPr>
          <p:cNvPr id="5" name="Picture 4">
            <a:extLst>
              <a:ext uri="{FF2B5EF4-FFF2-40B4-BE49-F238E27FC236}">
                <a16:creationId xmlns:a16="http://schemas.microsoft.com/office/drawing/2014/main" id="{59D04B99-21D0-C1FF-8587-D3ABD388C72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8" name="Title 1">
            <a:extLst>
              <a:ext uri="{FF2B5EF4-FFF2-40B4-BE49-F238E27FC236}">
                <a16:creationId xmlns:a16="http://schemas.microsoft.com/office/drawing/2014/main" id="{6A25137F-4FD4-8096-3AFC-4EEA50ED8570}"/>
              </a:ext>
            </a:extLst>
          </p:cNvPr>
          <p:cNvSpPr txBox="1">
            <a:spLocks/>
          </p:cNvSpPr>
          <p:nvPr/>
        </p:nvSpPr>
        <p:spPr>
          <a:xfrm>
            <a:off x="1300344" y="1082026"/>
            <a:ext cx="6102712" cy="6593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3600" dirty="0"/>
              <a:t>Trimming audio</a:t>
            </a:r>
          </a:p>
        </p:txBody>
      </p:sp>
      <p:sp>
        <p:nvSpPr>
          <p:cNvPr id="3" name="Rectangle 2">
            <a:extLst>
              <a:ext uri="{FF2B5EF4-FFF2-40B4-BE49-F238E27FC236}">
                <a16:creationId xmlns:a16="http://schemas.microsoft.com/office/drawing/2014/main" id="{859FFD95-EB60-4887-1952-33CCF24F929B}"/>
              </a:ext>
            </a:extLst>
          </p:cNvPr>
          <p:cNvSpPr/>
          <p:nvPr/>
        </p:nvSpPr>
        <p:spPr>
          <a:xfrm>
            <a:off x="2501178" y="3974162"/>
            <a:ext cx="3779912" cy="1177245"/>
          </a:xfrm>
          <a:prstGeom prst="rect">
            <a:avLst/>
          </a:prstGeom>
          <a:noFill/>
        </p:spPr>
        <p:txBody>
          <a:bodyPr wrap="square" lIns="68580" tIns="34290" rIns="68580" bIns="34290">
            <a:spAutoFit/>
          </a:bodyPr>
          <a:lstStyle/>
          <a:p>
            <a:pPr algn="ctr"/>
            <a:r>
              <a:rPr lang="en-GB" sz="2400" dirty="0">
                <a:ln w="0"/>
                <a:latin typeface="Arial" panose="020B0604020202020204" pitchFamily="34" charset="0"/>
                <a:cs typeface="Arial" panose="020B0604020202020204" pitchFamily="34" charset="0"/>
              </a:rPr>
              <a:t>See separate video files in the download area for this resource.</a:t>
            </a:r>
          </a:p>
        </p:txBody>
      </p:sp>
      <p:sp>
        <p:nvSpPr>
          <p:cNvPr id="4" name="Rectangle 3">
            <a:extLst>
              <a:ext uri="{FF2B5EF4-FFF2-40B4-BE49-F238E27FC236}">
                <a16:creationId xmlns:a16="http://schemas.microsoft.com/office/drawing/2014/main" id="{C011D555-EFB4-6223-BD65-A1853FE8D83B}"/>
              </a:ext>
            </a:extLst>
          </p:cNvPr>
          <p:cNvSpPr/>
          <p:nvPr/>
        </p:nvSpPr>
        <p:spPr>
          <a:xfrm>
            <a:off x="2089428" y="3662685"/>
            <a:ext cx="4680520" cy="1800200"/>
          </a:xfrm>
          <a:prstGeom prst="rect">
            <a:avLst/>
          </a:prstGeom>
          <a:noFill/>
          <a:ln w="635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1424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9AD6526-2BB4-A345-ABE5-D829AF336C24}"/>
              </a:ext>
            </a:extLst>
          </p:cNvPr>
          <p:cNvSpPr/>
          <p:nvPr/>
        </p:nvSpPr>
        <p:spPr>
          <a:xfrm>
            <a:off x="333567" y="2378985"/>
            <a:ext cx="4660262" cy="2654573"/>
          </a:xfrm>
          <a:prstGeom prst="rect">
            <a:avLst/>
          </a:prstGeom>
          <a:noFill/>
        </p:spPr>
        <p:txBody>
          <a:bodyPr wrap="square" lIns="68580" tIns="34290" rIns="68580" bIns="34290">
            <a:spAutoFit/>
          </a:bodyPr>
          <a:lstStyle/>
          <a:p>
            <a:r>
              <a:rPr lang="en-GB" sz="2400" dirty="0">
                <a:ln w="0"/>
                <a:latin typeface="Arial" panose="020B0604020202020204" pitchFamily="34" charset="0"/>
                <a:cs typeface="Arial" panose="020B0604020202020204" pitchFamily="34" charset="0"/>
              </a:rPr>
              <a:t>What jobs could you do?</a:t>
            </a:r>
          </a:p>
          <a:p>
            <a:pPr algn="ctr"/>
            <a:endParaRPr lang="en-GB" sz="2400" dirty="0">
              <a:ln w="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n w="0"/>
                <a:latin typeface="Arial" panose="020B0604020202020204" pitchFamily="34" charset="0"/>
                <a:cs typeface="Arial" panose="020B0604020202020204" pitchFamily="34" charset="0"/>
              </a:rPr>
              <a:t>Journalism </a:t>
            </a:r>
          </a:p>
          <a:p>
            <a:pPr marL="342900" indent="-342900">
              <a:buFont typeface="Arial" panose="020B0604020202020204" pitchFamily="34" charset="0"/>
              <a:buChar char="•"/>
            </a:pPr>
            <a:r>
              <a:rPr lang="en-GB" sz="2400" dirty="0">
                <a:ln w="0"/>
                <a:latin typeface="Arial" panose="020B0604020202020204" pitchFamily="34" charset="0"/>
                <a:cs typeface="Arial" panose="020B0604020202020204" pitchFamily="34" charset="0"/>
              </a:rPr>
              <a:t>Historian</a:t>
            </a:r>
          </a:p>
          <a:p>
            <a:pPr marL="342900" indent="-342900">
              <a:buFont typeface="Arial" panose="020B0604020202020204" pitchFamily="34" charset="0"/>
              <a:buChar char="•"/>
            </a:pPr>
            <a:r>
              <a:rPr lang="en-GB" sz="2400" dirty="0">
                <a:ln w="0"/>
                <a:latin typeface="Arial" panose="020B0604020202020204" pitchFamily="34" charset="0"/>
                <a:cs typeface="Arial" panose="020B0604020202020204" pitchFamily="34" charset="0"/>
              </a:rPr>
              <a:t>Audio Engineer  </a:t>
            </a:r>
          </a:p>
          <a:p>
            <a:pPr marL="342900" indent="-342900">
              <a:buFont typeface="Arial" panose="020B0604020202020204" pitchFamily="34" charset="0"/>
              <a:buChar char="•"/>
            </a:pPr>
            <a:r>
              <a:rPr lang="en-GB" sz="2400" dirty="0">
                <a:ln w="0"/>
                <a:latin typeface="Arial" panose="020B0604020202020204" pitchFamily="34" charset="0"/>
                <a:cs typeface="Arial" panose="020B0604020202020204" pitchFamily="34" charset="0"/>
              </a:rPr>
              <a:t>Editor </a:t>
            </a:r>
          </a:p>
          <a:p>
            <a:pPr marL="342900" indent="-342900">
              <a:buFont typeface="Arial" panose="020B0604020202020204" pitchFamily="34" charset="0"/>
              <a:buChar char="•"/>
            </a:pPr>
            <a:r>
              <a:rPr lang="en-GB" sz="2400" dirty="0">
                <a:ln w="0"/>
                <a:latin typeface="Arial" panose="020B0604020202020204" pitchFamily="34" charset="0"/>
                <a:cs typeface="Arial" panose="020B0604020202020204" pitchFamily="34" charset="0"/>
              </a:rPr>
              <a:t>Audio Designer </a:t>
            </a:r>
          </a:p>
        </p:txBody>
      </p:sp>
      <p:pic>
        <p:nvPicPr>
          <p:cNvPr id="1026" name="Picture 2" descr="Mixer, Table, Music, Sound, Audio">
            <a:extLst>
              <a:ext uri="{FF2B5EF4-FFF2-40B4-BE49-F238E27FC236}">
                <a16:creationId xmlns:a16="http://schemas.microsoft.com/office/drawing/2014/main" id="{B4F9E4F3-08CF-B16F-AA4D-FC2C7D245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989" y="2382622"/>
            <a:ext cx="4312444" cy="28693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F6C3713-9378-B353-ED47-BD955D4DD0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3" name="Title 1">
            <a:extLst>
              <a:ext uri="{FF2B5EF4-FFF2-40B4-BE49-F238E27FC236}">
                <a16:creationId xmlns:a16="http://schemas.microsoft.com/office/drawing/2014/main" id="{743F4584-2142-6860-DF21-6ACF6244EC60}"/>
              </a:ext>
            </a:extLst>
          </p:cNvPr>
          <p:cNvSpPr txBox="1">
            <a:spLocks/>
          </p:cNvSpPr>
          <p:nvPr/>
        </p:nvSpPr>
        <p:spPr>
          <a:xfrm>
            <a:off x="628649" y="1250435"/>
            <a:ext cx="7886700" cy="65223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a:lstStyle>
          <a:p>
            <a:r>
              <a:rPr lang="en-GB" sz="3600" dirty="0"/>
              <a:t>Did you enjoy conducting interviews?</a:t>
            </a:r>
          </a:p>
        </p:txBody>
      </p:sp>
    </p:spTree>
    <p:extLst>
      <p:ext uri="{BB962C8B-B14F-4D97-AF65-F5344CB8AC3E}">
        <p14:creationId xmlns:p14="http://schemas.microsoft.com/office/powerpoint/2010/main" val="1724133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9AD6526-2BB4-A345-ABE5-D829AF336C24}"/>
              </a:ext>
            </a:extLst>
          </p:cNvPr>
          <p:cNvSpPr/>
          <p:nvPr/>
        </p:nvSpPr>
        <p:spPr>
          <a:xfrm>
            <a:off x="225076" y="1965715"/>
            <a:ext cx="8693849" cy="3023905"/>
          </a:xfrm>
          <a:prstGeom prst="rect">
            <a:avLst/>
          </a:prstGeom>
          <a:noFill/>
        </p:spPr>
        <p:txBody>
          <a:bodyPr wrap="square" lIns="68580" tIns="34290" rIns="68580" bIns="34290">
            <a:spAutoFit/>
          </a:bodyPr>
          <a:lstStyle/>
          <a:p>
            <a:pPr marL="342900" indent="-342900">
              <a:buFont typeface="Arial" panose="020B0604020202020204" pitchFamily="34" charset="0"/>
              <a:buChar char="•"/>
            </a:pPr>
            <a:r>
              <a:rPr lang="en-GB" sz="2400" dirty="0">
                <a:ln w="0"/>
                <a:latin typeface="Arial" panose="020B0604020202020204" pitchFamily="34" charset="0"/>
                <a:cs typeface="Arial" panose="020B0604020202020204" pitchFamily="34" charset="0"/>
              </a:rPr>
              <a:t>On the Archives of IT website you can watch short interviews with a real audio editor and learn all about their job and how they got there.</a:t>
            </a:r>
          </a:p>
          <a:p>
            <a:pPr marL="342900" indent="-342900">
              <a:buFont typeface="Arial" panose="020B0604020202020204" pitchFamily="34" charset="0"/>
              <a:buChar char="•"/>
            </a:pPr>
            <a:endParaRPr lang="en-GB" sz="2400" dirty="0">
              <a:ln w="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n w="0"/>
                <a:latin typeface="Arial" panose="020B0604020202020204" pitchFamily="34" charset="0"/>
                <a:cs typeface="Arial" panose="020B0604020202020204" pitchFamily="34" charset="0"/>
              </a:rPr>
              <a:t>Step 1: Follow the link </a:t>
            </a:r>
            <a:r>
              <a:rPr lang="en-GB" sz="2400" dirty="0">
                <a:ln w="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https://archivesit.org.uk</a:t>
            </a:r>
            <a:endParaRPr lang="en-GB" sz="2400" dirty="0">
              <a:ln w="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n w="0"/>
                <a:latin typeface="Arial" panose="020B0604020202020204" pitchFamily="34" charset="0"/>
                <a:cs typeface="Arial" panose="020B0604020202020204" pitchFamily="34" charset="0"/>
              </a:rPr>
              <a:t>Step 2: Click on Gallery in the education section of the homepage </a:t>
            </a:r>
          </a:p>
          <a:p>
            <a:pPr marL="342900" indent="-342900">
              <a:buFont typeface="Arial" panose="020B0604020202020204" pitchFamily="34" charset="0"/>
              <a:buChar char="•"/>
            </a:pPr>
            <a:r>
              <a:rPr lang="en-GB" sz="2400" dirty="0">
                <a:ln w="0"/>
                <a:latin typeface="Arial" panose="020B0604020202020204" pitchFamily="34" charset="0"/>
                <a:cs typeface="Arial" panose="020B0604020202020204" pitchFamily="34" charset="0"/>
              </a:rPr>
              <a:t>Step 3: Click on interviews </a:t>
            </a:r>
          </a:p>
        </p:txBody>
      </p:sp>
      <p:pic>
        <p:nvPicPr>
          <p:cNvPr id="2" name="Picture 1">
            <a:extLst>
              <a:ext uri="{FF2B5EF4-FFF2-40B4-BE49-F238E27FC236}">
                <a16:creationId xmlns:a16="http://schemas.microsoft.com/office/drawing/2014/main" id="{6BF1D22B-3B79-48D1-478D-B383D2C3DCF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2400" y="6101532"/>
            <a:ext cx="756745" cy="750193"/>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1B6AC6FF-4DC9-A2E5-38DB-12997FEA8090}"/>
              </a:ext>
            </a:extLst>
          </p:cNvPr>
          <p:cNvSpPr/>
          <p:nvPr/>
        </p:nvSpPr>
        <p:spPr>
          <a:xfrm>
            <a:off x="6845" y="1124744"/>
            <a:ext cx="9077114" cy="623248"/>
          </a:xfrm>
          <a:prstGeom prst="rect">
            <a:avLst/>
          </a:prstGeom>
          <a:noFill/>
        </p:spPr>
        <p:txBody>
          <a:bodyPr wrap="squar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3600" b="1" dirty="0">
                <a:ln/>
                <a:latin typeface="Arial" panose="020B0604020202020204" pitchFamily="34" charset="0"/>
                <a:cs typeface="Arial" panose="020B0604020202020204" pitchFamily="34" charset="0"/>
              </a:rPr>
              <a:t>Did you enjoy audio editing/recording?</a:t>
            </a:r>
          </a:p>
        </p:txBody>
      </p:sp>
    </p:spTree>
    <p:extLst>
      <p:ext uri="{BB962C8B-B14F-4D97-AF65-F5344CB8AC3E}">
        <p14:creationId xmlns:p14="http://schemas.microsoft.com/office/powerpoint/2010/main" val="3895037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54FA89-DE47-398A-56AA-4FA7418AF06C}"/>
              </a:ext>
            </a:extLst>
          </p:cNvPr>
          <p:cNvSpPr>
            <a:spLocks noGrp="1"/>
          </p:cNvSpPr>
          <p:nvPr>
            <p:ph idx="1"/>
          </p:nvPr>
        </p:nvSpPr>
        <p:spPr/>
        <p:txBody>
          <a:bodyPr>
            <a:normAutofit/>
          </a:bodyPr>
          <a:lstStyle/>
          <a:p>
            <a:pPr marL="0" indent="0" algn="ctr">
              <a:buNone/>
            </a:pPr>
            <a:r>
              <a:rPr lang="en-GB" sz="2400" dirty="0"/>
              <a:t>Anyone can write a webpage or even edit Wikipedia! How can we tell what information to believe?</a:t>
            </a:r>
          </a:p>
          <a:p>
            <a:pPr marL="0" indent="0">
              <a:buNone/>
            </a:pPr>
            <a:endParaRPr lang="en-GB" sz="2400" dirty="0"/>
          </a:p>
        </p:txBody>
      </p:sp>
      <p:pic>
        <p:nvPicPr>
          <p:cNvPr id="6" name="Picture 5">
            <a:extLst>
              <a:ext uri="{FF2B5EF4-FFF2-40B4-BE49-F238E27FC236}">
                <a16:creationId xmlns:a16="http://schemas.microsoft.com/office/drawing/2014/main" id="{D5D1F73B-C665-55B8-AA43-E234E6AB427D}"/>
              </a:ext>
            </a:extLst>
          </p:cNvPr>
          <p:cNvPicPr>
            <a:picLocks noChangeAspect="1"/>
          </p:cNvPicPr>
          <p:nvPr/>
        </p:nvPicPr>
        <p:blipFill>
          <a:blip r:embed="rId3"/>
          <a:stretch>
            <a:fillRect/>
          </a:stretch>
        </p:blipFill>
        <p:spPr>
          <a:xfrm>
            <a:off x="3245860" y="2819797"/>
            <a:ext cx="2921366" cy="2752576"/>
          </a:xfrm>
          <a:prstGeom prst="rect">
            <a:avLst/>
          </a:prstGeom>
        </p:spPr>
      </p:pic>
      <p:pic>
        <p:nvPicPr>
          <p:cNvPr id="4" name="Picture 3">
            <a:extLst>
              <a:ext uri="{FF2B5EF4-FFF2-40B4-BE49-F238E27FC236}">
                <a16:creationId xmlns:a16="http://schemas.microsoft.com/office/drawing/2014/main" id="{331E625A-FA3E-4F42-6926-C713E2DE6A0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10" name="Title 1">
            <a:extLst>
              <a:ext uri="{FF2B5EF4-FFF2-40B4-BE49-F238E27FC236}">
                <a16:creationId xmlns:a16="http://schemas.microsoft.com/office/drawing/2014/main" id="{3910F527-32E6-E44A-849B-5C9EA8B1CDE8}"/>
              </a:ext>
            </a:extLst>
          </p:cNvPr>
          <p:cNvSpPr txBox="1">
            <a:spLocks/>
          </p:cNvSpPr>
          <p:nvPr/>
        </p:nvSpPr>
        <p:spPr>
          <a:xfrm>
            <a:off x="279834" y="838279"/>
            <a:ext cx="8622427"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3600" dirty="0"/>
              <a:t>Fake news!</a:t>
            </a:r>
          </a:p>
        </p:txBody>
      </p:sp>
    </p:spTree>
    <p:extLst>
      <p:ext uri="{BB962C8B-B14F-4D97-AF65-F5344CB8AC3E}">
        <p14:creationId xmlns:p14="http://schemas.microsoft.com/office/powerpoint/2010/main" val="649886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323F3FE-AB7D-7941-8ACE-94058BEC1CB8}"/>
              </a:ext>
            </a:extLst>
          </p:cNvPr>
          <p:cNvSpPr>
            <a:spLocks noGrp="1"/>
          </p:cNvSpPr>
          <p:nvPr>
            <p:ph type="title"/>
          </p:nvPr>
        </p:nvSpPr>
        <p:spPr>
          <a:xfrm>
            <a:off x="463602" y="942168"/>
            <a:ext cx="7886700" cy="994172"/>
          </a:xfrm>
        </p:spPr>
        <p:txBody>
          <a:bodyPr>
            <a:normAutofit/>
          </a:bodyPr>
          <a:lstStyle/>
          <a:p>
            <a:pPr algn="ctr"/>
            <a:r>
              <a:rPr lang="en-GB" b="1" dirty="0"/>
              <a:t>Historical Sources</a:t>
            </a:r>
          </a:p>
        </p:txBody>
      </p:sp>
      <p:sp>
        <p:nvSpPr>
          <p:cNvPr id="18" name="Rectangle 17">
            <a:extLst>
              <a:ext uri="{FF2B5EF4-FFF2-40B4-BE49-F238E27FC236}">
                <a16:creationId xmlns:a16="http://schemas.microsoft.com/office/drawing/2014/main" id="{FD8DA1A2-5135-DC4F-903C-43778588424F}"/>
              </a:ext>
            </a:extLst>
          </p:cNvPr>
          <p:cNvSpPr/>
          <p:nvPr/>
        </p:nvSpPr>
        <p:spPr>
          <a:xfrm>
            <a:off x="1189814" y="2289059"/>
            <a:ext cx="6434280" cy="807913"/>
          </a:xfrm>
          <a:prstGeom prst="rect">
            <a:avLst/>
          </a:prstGeom>
          <a:noFill/>
        </p:spPr>
        <p:txBody>
          <a:bodyPr wrap="square" lIns="68580" tIns="34290" rIns="68580" bIns="34290">
            <a:spAutoFit/>
          </a:bodyPr>
          <a:lstStyle/>
          <a:p>
            <a:pPr algn="ctr"/>
            <a:r>
              <a:rPr lang="en-GB" sz="2400" dirty="0">
                <a:ln w="0"/>
                <a:latin typeface="Arial" panose="020B0604020202020204" pitchFamily="34" charset="0"/>
                <a:cs typeface="Arial" panose="020B0604020202020204" pitchFamily="34" charset="0"/>
              </a:rPr>
              <a:t>What do you think is the most useful source?</a:t>
            </a:r>
          </a:p>
          <a:p>
            <a:pPr algn="ctr"/>
            <a:r>
              <a:rPr lang="en-GB" sz="2400" dirty="0">
                <a:ln w="0"/>
                <a:latin typeface="Arial" panose="020B0604020202020204" pitchFamily="34" charset="0"/>
                <a:cs typeface="Arial" panose="020B0604020202020204" pitchFamily="34" charset="0"/>
              </a:rPr>
              <a:t>Think about…</a:t>
            </a:r>
          </a:p>
        </p:txBody>
      </p:sp>
      <p:sp>
        <p:nvSpPr>
          <p:cNvPr id="2" name="Down Arrow 1">
            <a:extLst>
              <a:ext uri="{FF2B5EF4-FFF2-40B4-BE49-F238E27FC236}">
                <a16:creationId xmlns:a16="http://schemas.microsoft.com/office/drawing/2014/main" id="{5695B2E2-4846-F0C5-CBE9-57FB06E67CB2}"/>
              </a:ext>
            </a:extLst>
          </p:cNvPr>
          <p:cNvSpPr/>
          <p:nvPr/>
        </p:nvSpPr>
        <p:spPr>
          <a:xfrm rot="3095651">
            <a:off x="2489468" y="3105046"/>
            <a:ext cx="361741"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cs typeface="Arial" panose="020B0604020202020204" pitchFamily="34" charset="0"/>
            </a:endParaRPr>
          </a:p>
        </p:txBody>
      </p:sp>
      <p:sp>
        <p:nvSpPr>
          <p:cNvPr id="25" name="Down Arrow 24">
            <a:extLst>
              <a:ext uri="{FF2B5EF4-FFF2-40B4-BE49-F238E27FC236}">
                <a16:creationId xmlns:a16="http://schemas.microsoft.com/office/drawing/2014/main" id="{366EE180-6C8D-9955-E037-E94FB0CE8544}"/>
              </a:ext>
            </a:extLst>
          </p:cNvPr>
          <p:cNvSpPr/>
          <p:nvPr/>
        </p:nvSpPr>
        <p:spPr>
          <a:xfrm>
            <a:off x="4226083" y="3418483"/>
            <a:ext cx="361741"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cs typeface="Arial" panose="020B0604020202020204" pitchFamily="34" charset="0"/>
            </a:endParaRPr>
          </a:p>
        </p:txBody>
      </p:sp>
      <p:sp>
        <p:nvSpPr>
          <p:cNvPr id="26" name="Down Arrow 25">
            <a:extLst>
              <a:ext uri="{FF2B5EF4-FFF2-40B4-BE49-F238E27FC236}">
                <a16:creationId xmlns:a16="http://schemas.microsoft.com/office/drawing/2014/main" id="{53A67A87-4D44-6102-970F-FD475FCC95B3}"/>
              </a:ext>
            </a:extLst>
          </p:cNvPr>
          <p:cNvSpPr/>
          <p:nvPr/>
        </p:nvSpPr>
        <p:spPr>
          <a:xfrm rot="18646101">
            <a:off x="6115380" y="3054234"/>
            <a:ext cx="399519" cy="1484482"/>
          </a:xfrm>
          <a:prstGeom prst="downArrow">
            <a:avLst>
              <a:gd name="adj1" fmla="val 50000"/>
              <a:gd name="adj2" fmla="val 551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2174222-AC6A-41F2-835F-EBB515042ED8}"/>
              </a:ext>
            </a:extLst>
          </p:cNvPr>
          <p:cNvSpPr txBox="1"/>
          <p:nvPr/>
        </p:nvSpPr>
        <p:spPr>
          <a:xfrm>
            <a:off x="375865" y="4358620"/>
            <a:ext cx="2720592" cy="461665"/>
          </a:xfrm>
          <a:prstGeom prst="rect">
            <a:avLst/>
          </a:prstGeom>
          <a:noFill/>
        </p:spPr>
        <p:txBody>
          <a:bodyPr wrap="square" rtlCol="0">
            <a:spAutoFit/>
          </a:bodyPr>
          <a:lstStyle/>
          <a:p>
            <a:pPr algn="ctr"/>
            <a:r>
              <a:rPr lang="en-GB" sz="2400" b="1" u="sng" dirty="0">
                <a:latin typeface="Arial" panose="020B0604020202020204" pitchFamily="34" charset="0"/>
                <a:cs typeface="Arial" panose="020B0604020202020204" pitchFamily="34" charset="0"/>
              </a:rPr>
              <a:t>Accuracy</a:t>
            </a:r>
          </a:p>
        </p:txBody>
      </p:sp>
      <p:sp>
        <p:nvSpPr>
          <p:cNvPr id="27" name="TextBox 26">
            <a:extLst>
              <a:ext uri="{FF2B5EF4-FFF2-40B4-BE49-F238E27FC236}">
                <a16:creationId xmlns:a16="http://schemas.microsoft.com/office/drawing/2014/main" id="{D2148E33-8527-A508-9D10-C9403B8E57E3}"/>
              </a:ext>
            </a:extLst>
          </p:cNvPr>
          <p:cNvSpPr txBox="1"/>
          <p:nvPr/>
        </p:nvSpPr>
        <p:spPr>
          <a:xfrm>
            <a:off x="2955759" y="4939511"/>
            <a:ext cx="2902387" cy="461665"/>
          </a:xfrm>
          <a:prstGeom prst="rect">
            <a:avLst/>
          </a:prstGeom>
          <a:noFill/>
        </p:spPr>
        <p:txBody>
          <a:bodyPr wrap="square" rtlCol="0">
            <a:spAutoFit/>
          </a:bodyPr>
          <a:lstStyle/>
          <a:p>
            <a:pPr algn="ctr"/>
            <a:r>
              <a:rPr lang="en-GB" sz="2400" b="1" u="sng" dirty="0">
                <a:latin typeface="Arial" panose="020B0604020202020204" pitchFamily="34" charset="0"/>
                <a:cs typeface="Arial" panose="020B0604020202020204" pitchFamily="34" charset="0"/>
              </a:rPr>
              <a:t>Authenticity</a:t>
            </a:r>
          </a:p>
        </p:txBody>
      </p:sp>
      <p:sp>
        <p:nvSpPr>
          <p:cNvPr id="28" name="TextBox 27">
            <a:extLst>
              <a:ext uri="{FF2B5EF4-FFF2-40B4-BE49-F238E27FC236}">
                <a16:creationId xmlns:a16="http://schemas.microsoft.com/office/drawing/2014/main" id="{F8CD4B74-2B1C-9ADF-3FD5-A61970C5A789}"/>
              </a:ext>
            </a:extLst>
          </p:cNvPr>
          <p:cNvSpPr txBox="1"/>
          <p:nvPr/>
        </p:nvSpPr>
        <p:spPr>
          <a:xfrm>
            <a:off x="6037696" y="4358620"/>
            <a:ext cx="2703008" cy="461665"/>
          </a:xfrm>
          <a:prstGeom prst="rect">
            <a:avLst/>
          </a:prstGeom>
          <a:noFill/>
        </p:spPr>
        <p:txBody>
          <a:bodyPr wrap="square" rtlCol="0">
            <a:spAutoFit/>
          </a:bodyPr>
          <a:lstStyle/>
          <a:p>
            <a:pPr algn="ctr"/>
            <a:r>
              <a:rPr lang="en-GB" sz="2400" b="1" u="sng" dirty="0">
                <a:latin typeface="Arial" panose="020B0604020202020204" pitchFamily="34" charset="0"/>
                <a:cs typeface="Arial" panose="020B0604020202020204" pitchFamily="34" charset="0"/>
              </a:rPr>
              <a:t>Bias</a:t>
            </a:r>
          </a:p>
        </p:txBody>
      </p:sp>
      <p:pic>
        <p:nvPicPr>
          <p:cNvPr id="5" name="Picture 4">
            <a:extLst>
              <a:ext uri="{FF2B5EF4-FFF2-40B4-BE49-F238E27FC236}">
                <a16:creationId xmlns:a16="http://schemas.microsoft.com/office/drawing/2014/main" id="{26A0E3C1-8FA7-9655-67DC-FC30A150000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9154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323F3FE-AB7D-7941-8ACE-94058BEC1CB8}"/>
              </a:ext>
            </a:extLst>
          </p:cNvPr>
          <p:cNvSpPr>
            <a:spLocks noGrp="1"/>
          </p:cNvSpPr>
          <p:nvPr>
            <p:ph type="title"/>
          </p:nvPr>
        </p:nvSpPr>
        <p:spPr>
          <a:xfrm>
            <a:off x="628649" y="924318"/>
            <a:ext cx="7886700" cy="994172"/>
          </a:xfrm>
        </p:spPr>
        <p:txBody>
          <a:bodyPr>
            <a:normAutofit/>
          </a:bodyPr>
          <a:lstStyle/>
          <a:p>
            <a:pPr algn="ctr"/>
            <a:r>
              <a:rPr lang="en-GB" b="1" dirty="0"/>
              <a:t>Historical Sources</a:t>
            </a:r>
          </a:p>
        </p:txBody>
      </p:sp>
      <p:sp>
        <p:nvSpPr>
          <p:cNvPr id="3" name="TextBox 2">
            <a:extLst>
              <a:ext uri="{FF2B5EF4-FFF2-40B4-BE49-F238E27FC236}">
                <a16:creationId xmlns:a16="http://schemas.microsoft.com/office/drawing/2014/main" id="{82174222-AC6A-41F2-835F-EBB515042ED8}"/>
              </a:ext>
            </a:extLst>
          </p:cNvPr>
          <p:cNvSpPr txBox="1"/>
          <p:nvPr/>
        </p:nvSpPr>
        <p:spPr>
          <a:xfrm>
            <a:off x="98489" y="1839451"/>
            <a:ext cx="2720592" cy="3416320"/>
          </a:xfrm>
          <a:prstGeom prst="rect">
            <a:avLst/>
          </a:prstGeom>
          <a:noFill/>
        </p:spPr>
        <p:txBody>
          <a:bodyPr wrap="square" rtlCol="0">
            <a:spAutoFit/>
          </a:bodyPr>
          <a:lstStyle/>
          <a:p>
            <a:pPr algn="ctr"/>
            <a:r>
              <a:rPr lang="en-GB" sz="2400" b="1" u="sng" dirty="0">
                <a:latin typeface="Arial" panose="020B0604020202020204" pitchFamily="34" charset="0"/>
                <a:cs typeface="Arial" panose="020B0604020202020204" pitchFamily="34" charset="0"/>
              </a:rPr>
              <a:t>Accuracy</a:t>
            </a:r>
          </a:p>
          <a:p>
            <a:pPr algn="ctr"/>
            <a:r>
              <a:rPr lang="en-GB" sz="2400" dirty="0">
                <a:latin typeface="Arial" panose="020B0604020202020204" pitchFamily="34" charset="0"/>
                <a:cs typeface="Arial" panose="020B0604020202020204" pitchFamily="34" charset="0"/>
              </a:rPr>
              <a:t>Is the source correct or does it have mistakes or errors? A picture might have been staged but might not actually show the real thing. </a:t>
            </a:r>
          </a:p>
        </p:txBody>
      </p:sp>
      <p:sp>
        <p:nvSpPr>
          <p:cNvPr id="27" name="TextBox 26">
            <a:extLst>
              <a:ext uri="{FF2B5EF4-FFF2-40B4-BE49-F238E27FC236}">
                <a16:creationId xmlns:a16="http://schemas.microsoft.com/office/drawing/2014/main" id="{D2148E33-8527-A508-9D10-C9403B8E57E3}"/>
              </a:ext>
            </a:extLst>
          </p:cNvPr>
          <p:cNvSpPr txBox="1"/>
          <p:nvPr/>
        </p:nvSpPr>
        <p:spPr>
          <a:xfrm>
            <a:off x="2907392" y="1839451"/>
            <a:ext cx="2902387" cy="2677656"/>
          </a:xfrm>
          <a:prstGeom prst="rect">
            <a:avLst/>
          </a:prstGeom>
          <a:noFill/>
        </p:spPr>
        <p:txBody>
          <a:bodyPr wrap="square" rtlCol="0">
            <a:spAutoFit/>
          </a:bodyPr>
          <a:lstStyle/>
          <a:p>
            <a:pPr algn="ctr"/>
            <a:r>
              <a:rPr lang="en-GB" sz="2400" b="1" u="sng" dirty="0">
                <a:latin typeface="Arial" panose="020B0604020202020204" pitchFamily="34" charset="0"/>
                <a:cs typeface="Arial" panose="020B0604020202020204" pitchFamily="34" charset="0"/>
              </a:rPr>
              <a:t>Authenticity</a:t>
            </a:r>
          </a:p>
          <a:p>
            <a:pPr algn="ctr"/>
            <a:r>
              <a:rPr lang="en-GB" sz="2400" dirty="0">
                <a:latin typeface="Arial" panose="020B0604020202020204" pitchFamily="34" charset="0"/>
                <a:cs typeface="Arial" panose="020B0604020202020204" pitchFamily="34" charset="0"/>
              </a:rPr>
              <a:t>Is it the real thing? Some items might be replicas and therefore not authentic to the time period. </a:t>
            </a:r>
          </a:p>
        </p:txBody>
      </p:sp>
      <p:sp>
        <p:nvSpPr>
          <p:cNvPr id="28" name="TextBox 27">
            <a:extLst>
              <a:ext uri="{FF2B5EF4-FFF2-40B4-BE49-F238E27FC236}">
                <a16:creationId xmlns:a16="http://schemas.microsoft.com/office/drawing/2014/main" id="{F8CD4B74-2B1C-9ADF-3FD5-A61970C5A789}"/>
              </a:ext>
            </a:extLst>
          </p:cNvPr>
          <p:cNvSpPr txBox="1"/>
          <p:nvPr/>
        </p:nvSpPr>
        <p:spPr>
          <a:xfrm>
            <a:off x="5857232" y="1839451"/>
            <a:ext cx="3045029" cy="3785652"/>
          </a:xfrm>
          <a:prstGeom prst="rect">
            <a:avLst/>
          </a:prstGeom>
          <a:noFill/>
        </p:spPr>
        <p:txBody>
          <a:bodyPr wrap="square" rtlCol="0">
            <a:spAutoFit/>
          </a:bodyPr>
          <a:lstStyle/>
          <a:p>
            <a:pPr algn="ctr"/>
            <a:r>
              <a:rPr lang="en-GB" sz="2400" b="1" u="sng" dirty="0">
                <a:latin typeface="Arial" panose="020B0604020202020204" pitchFamily="34" charset="0"/>
                <a:cs typeface="Arial" panose="020B0604020202020204" pitchFamily="34" charset="0"/>
              </a:rPr>
              <a:t>Bias</a:t>
            </a:r>
          </a:p>
          <a:p>
            <a:pPr algn="ctr"/>
            <a:r>
              <a:rPr lang="en-GB" sz="2400" dirty="0">
                <a:latin typeface="Arial" panose="020B0604020202020204" pitchFamily="34" charset="0"/>
                <a:cs typeface="Arial" panose="020B0604020202020204" pitchFamily="34" charset="0"/>
              </a:rPr>
              <a:t>Is someone writing something in favour of someone or something? An account of a war may be biased towards one side depending on who has written it.</a:t>
            </a:r>
          </a:p>
        </p:txBody>
      </p:sp>
      <p:pic>
        <p:nvPicPr>
          <p:cNvPr id="2050" name="Picture 2" descr="Free photos of Toy">
            <a:extLst>
              <a:ext uri="{FF2B5EF4-FFF2-40B4-BE49-F238E27FC236}">
                <a16:creationId xmlns:a16="http://schemas.microsoft.com/office/drawing/2014/main" id="{C04849A7-54DB-DD26-2EC9-32A66BD9847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6042" y1="36604" x2="43021" y2="36449"/>
                        <a14:foregroundMark x1="43021" y1="36449" x2="44896" y2="36449"/>
                      </a14:backgroundRemoval>
                    </a14:imgEffect>
                  </a14:imgLayer>
                </a14:imgProps>
              </a:ext>
              <a:ext uri="{28A0092B-C50C-407E-A947-70E740481C1C}">
                <a14:useLocalDpi xmlns:a14="http://schemas.microsoft.com/office/drawing/2010/main" val="0"/>
              </a:ext>
            </a:extLst>
          </a:blip>
          <a:srcRect/>
          <a:stretch>
            <a:fillRect/>
          </a:stretch>
        </p:blipFill>
        <p:spPr bwMode="auto">
          <a:xfrm>
            <a:off x="3947733" y="4597068"/>
            <a:ext cx="1966960" cy="13174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photos of Animal">
            <a:extLst>
              <a:ext uri="{FF2B5EF4-FFF2-40B4-BE49-F238E27FC236}">
                <a16:creationId xmlns:a16="http://schemas.microsoft.com/office/drawing/2014/main" id="{3A7F0CC5-FF04-5E83-12B6-6AB8D6DBFC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27945" y="4272611"/>
            <a:ext cx="1239690" cy="18105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6A0E3C1-8FA7-9655-67DC-FC30A150000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1236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D8DA1A2-5135-DC4F-903C-43778588424F}"/>
              </a:ext>
            </a:extLst>
          </p:cNvPr>
          <p:cNvSpPr/>
          <p:nvPr/>
        </p:nvSpPr>
        <p:spPr>
          <a:xfrm>
            <a:off x="1440212" y="1639066"/>
            <a:ext cx="6263574" cy="807913"/>
          </a:xfrm>
          <a:prstGeom prst="rect">
            <a:avLst/>
          </a:prstGeom>
          <a:noFill/>
        </p:spPr>
        <p:txBody>
          <a:bodyPr wrap="none" lIns="68580" tIns="34290" rIns="68580" bIns="34290">
            <a:spAutoFit/>
          </a:bodyPr>
          <a:lstStyle/>
          <a:p>
            <a:pPr algn="ctr"/>
            <a:r>
              <a:rPr lang="en-GB" sz="2400" dirty="0">
                <a:ln w="0"/>
                <a:latin typeface="Arial" panose="020B0604020202020204" pitchFamily="34" charset="0"/>
                <a:cs typeface="Arial" panose="020B0604020202020204" pitchFamily="34" charset="0"/>
              </a:rPr>
              <a:t>What do you think is the most useful source?</a:t>
            </a:r>
          </a:p>
          <a:p>
            <a:pPr algn="ctr"/>
            <a:r>
              <a:rPr lang="en-GB" sz="2400" dirty="0">
                <a:ln w="0"/>
                <a:latin typeface="Arial" panose="020B0604020202020204" pitchFamily="34" charset="0"/>
                <a:cs typeface="Arial" panose="020B0604020202020204" pitchFamily="34" charset="0"/>
              </a:rPr>
              <a:t>Think about…accuracy, authenticity, bias?</a:t>
            </a:r>
          </a:p>
        </p:txBody>
      </p:sp>
      <p:sp>
        <p:nvSpPr>
          <p:cNvPr id="11" name="Rectangle 10">
            <a:extLst>
              <a:ext uri="{FF2B5EF4-FFF2-40B4-BE49-F238E27FC236}">
                <a16:creationId xmlns:a16="http://schemas.microsoft.com/office/drawing/2014/main" id="{DD4C635C-3F7C-4845-B083-3A07FC8643C6}"/>
              </a:ext>
            </a:extLst>
          </p:cNvPr>
          <p:cNvSpPr/>
          <p:nvPr/>
        </p:nvSpPr>
        <p:spPr>
          <a:xfrm>
            <a:off x="113870" y="3079289"/>
            <a:ext cx="1250984" cy="438582"/>
          </a:xfrm>
          <a:prstGeom prst="rect">
            <a:avLst/>
          </a:prstGeom>
          <a:noFill/>
        </p:spPr>
        <p:txBody>
          <a:bodyPr wrap="none" lIns="68580" tIns="34290" rIns="68580" bIns="34290">
            <a:spAutoFit/>
          </a:bodyPr>
          <a:lstStyle/>
          <a:p>
            <a:pPr algn="ctr"/>
            <a:r>
              <a:rPr lang="en-GB" sz="2400" dirty="0">
                <a:ln w="0"/>
                <a:latin typeface="Arial" panose="020B0604020202020204" pitchFamily="34" charset="0"/>
                <a:cs typeface="Arial" panose="020B0604020202020204" pitchFamily="34" charset="0"/>
              </a:rPr>
              <a:t>Pictures</a:t>
            </a:r>
          </a:p>
        </p:txBody>
      </p:sp>
      <p:sp>
        <p:nvSpPr>
          <p:cNvPr id="12" name="Rectangle 11">
            <a:extLst>
              <a:ext uri="{FF2B5EF4-FFF2-40B4-BE49-F238E27FC236}">
                <a16:creationId xmlns:a16="http://schemas.microsoft.com/office/drawing/2014/main" id="{5BEB6316-9412-654F-9442-B44E15E11235}"/>
              </a:ext>
            </a:extLst>
          </p:cNvPr>
          <p:cNvSpPr/>
          <p:nvPr/>
        </p:nvSpPr>
        <p:spPr>
          <a:xfrm>
            <a:off x="3189908" y="2797098"/>
            <a:ext cx="1970732" cy="438582"/>
          </a:xfrm>
          <a:prstGeom prst="rect">
            <a:avLst/>
          </a:prstGeom>
          <a:noFill/>
        </p:spPr>
        <p:txBody>
          <a:bodyPr wrap="none" lIns="68580" tIns="34290" rIns="68580" bIns="34290">
            <a:spAutoFit/>
          </a:bodyPr>
          <a:lstStyle/>
          <a:p>
            <a:pPr algn="ctr"/>
            <a:r>
              <a:rPr lang="en-GB" sz="2400" dirty="0">
                <a:ln w="0"/>
                <a:latin typeface="Arial" panose="020B0604020202020204" pitchFamily="34" charset="0"/>
                <a:cs typeface="Arial" panose="020B0604020202020204" pitchFamily="34" charset="0"/>
              </a:rPr>
              <a:t>News articles</a:t>
            </a:r>
          </a:p>
        </p:txBody>
      </p:sp>
      <p:sp>
        <p:nvSpPr>
          <p:cNvPr id="13" name="Rectangle 12">
            <a:extLst>
              <a:ext uri="{FF2B5EF4-FFF2-40B4-BE49-F238E27FC236}">
                <a16:creationId xmlns:a16="http://schemas.microsoft.com/office/drawing/2014/main" id="{C11FF87A-7500-154A-82F2-E5A96B87AE8A}"/>
              </a:ext>
            </a:extLst>
          </p:cNvPr>
          <p:cNvSpPr/>
          <p:nvPr/>
        </p:nvSpPr>
        <p:spPr>
          <a:xfrm>
            <a:off x="6061549" y="2768777"/>
            <a:ext cx="1525097" cy="438582"/>
          </a:xfrm>
          <a:prstGeom prst="rect">
            <a:avLst/>
          </a:prstGeom>
          <a:noFill/>
        </p:spPr>
        <p:txBody>
          <a:bodyPr wrap="none" lIns="68580" tIns="34290" rIns="68580" bIns="34290">
            <a:spAutoFit/>
          </a:bodyPr>
          <a:lstStyle/>
          <a:p>
            <a:pPr algn="ctr"/>
            <a:r>
              <a:rPr lang="en-GB" sz="2400" dirty="0">
                <a:ln w="0"/>
                <a:latin typeface="Arial" panose="020B0604020202020204" pitchFamily="34" charset="0"/>
                <a:cs typeface="Arial" panose="020B0604020202020204" pitchFamily="34" charset="0"/>
              </a:rPr>
              <a:t>Interviews</a:t>
            </a:r>
          </a:p>
        </p:txBody>
      </p:sp>
      <p:sp>
        <p:nvSpPr>
          <p:cNvPr id="16" name="Rectangle 15">
            <a:extLst>
              <a:ext uri="{FF2B5EF4-FFF2-40B4-BE49-F238E27FC236}">
                <a16:creationId xmlns:a16="http://schemas.microsoft.com/office/drawing/2014/main" id="{8E08DD54-7F12-B84D-86C0-E674ACF25730}"/>
              </a:ext>
            </a:extLst>
          </p:cNvPr>
          <p:cNvSpPr/>
          <p:nvPr/>
        </p:nvSpPr>
        <p:spPr>
          <a:xfrm>
            <a:off x="2019227" y="5438225"/>
            <a:ext cx="1098699" cy="438582"/>
          </a:xfrm>
          <a:prstGeom prst="rect">
            <a:avLst/>
          </a:prstGeom>
          <a:noFill/>
        </p:spPr>
        <p:txBody>
          <a:bodyPr wrap="none" lIns="68580" tIns="34290" rIns="68580" bIns="34290">
            <a:spAutoFit/>
          </a:bodyPr>
          <a:lstStyle/>
          <a:p>
            <a:pPr algn="ctr"/>
            <a:r>
              <a:rPr lang="en-GB" sz="2400" dirty="0">
                <a:ln w="0"/>
                <a:latin typeface="Arial" panose="020B0604020202020204" pitchFamily="34" charset="0"/>
                <a:cs typeface="Arial" panose="020B0604020202020204" pitchFamily="34" charset="0"/>
              </a:rPr>
              <a:t>Diaries</a:t>
            </a:r>
          </a:p>
        </p:txBody>
      </p:sp>
      <p:sp>
        <p:nvSpPr>
          <p:cNvPr id="17" name="Rectangle 16">
            <a:extLst>
              <a:ext uri="{FF2B5EF4-FFF2-40B4-BE49-F238E27FC236}">
                <a16:creationId xmlns:a16="http://schemas.microsoft.com/office/drawing/2014/main" id="{C11BF8D5-8B7F-3B48-9FBD-BD16C61F6DC3}"/>
              </a:ext>
            </a:extLst>
          </p:cNvPr>
          <p:cNvSpPr/>
          <p:nvPr/>
        </p:nvSpPr>
        <p:spPr>
          <a:xfrm>
            <a:off x="5344972" y="5218934"/>
            <a:ext cx="1079463" cy="438582"/>
          </a:xfrm>
          <a:prstGeom prst="rect">
            <a:avLst/>
          </a:prstGeom>
          <a:noFill/>
        </p:spPr>
        <p:txBody>
          <a:bodyPr wrap="none" lIns="68580" tIns="34290" rIns="68580" bIns="34290">
            <a:spAutoFit/>
          </a:bodyPr>
          <a:lstStyle/>
          <a:p>
            <a:pPr algn="ctr"/>
            <a:r>
              <a:rPr lang="en-GB" sz="2400" dirty="0">
                <a:ln w="0"/>
                <a:latin typeface="Arial" panose="020B0604020202020204" pitchFamily="34" charset="0"/>
                <a:cs typeface="Arial" panose="020B0604020202020204" pitchFamily="34" charset="0"/>
              </a:rPr>
              <a:t>Letters</a:t>
            </a:r>
          </a:p>
        </p:txBody>
      </p:sp>
      <p:sp>
        <p:nvSpPr>
          <p:cNvPr id="19" name="Rectangle 18">
            <a:extLst>
              <a:ext uri="{FF2B5EF4-FFF2-40B4-BE49-F238E27FC236}">
                <a16:creationId xmlns:a16="http://schemas.microsoft.com/office/drawing/2014/main" id="{35F876ED-54BD-8349-91AE-33E1E8B94277}"/>
              </a:ext>
            </a:extLst>
          </p:cNvPr>
          <p:cNvSpPr/>
          <p:nvPr/>
        </p:nvSpPr>
        <p:spPr>
          <a:xfrm>
            <a:off x="7471590" y="5138724"/>
            <a:ext cx="1249381" cy="438582"/>
          </a:xfrm>
          <a:prstGeom prst="rect">
            <a:avLst/>
          </a:prstGeom>
          <a:noFill/>
        </p:spPr>
        <p:txBody>
          <a:bodyPr wrap="none" lIns="68580" tIns="34290" rIns="68580" bIns="34290">
            <a:spAutoFit/>
          </a:bodyPr>
          <a:lstStyle/>
          <a:p>
            <a:pPr algn="ctr"/>
            <a:r>
              <a:rPr lang="en-GB" sz="2400" dirty="0">
                <a:ln w="0"/>
                <a:latin typeface="Arial" panose="020B0604020202020204" pitchFamily="34" charset="0"/>
                <a:cs typeface="Arial" panose="020B0604020202020204" pitchFamily="34" charset="0"/>
              </a:rPr>
              <a:t>Artifacts</a:t>
            </a:r>
          </a:p>
        </p:txBody>
      </p:sp>
      <p:pic>
        <p:nvPicPr>
          <p:cNvPr id="1026" name="Picture 2" descr="Mummy, Mummification, Coffin, Egyptian">
            <a:extLst>
              <a:ext uri="{FF2B5EF4-FFF2-40B4-BE49-F238E27FC236}">
                <a16:creationId xmlns:a16="http://schemas.microsoft.com/office/drawing/2014/main" id="{2C6F585C-4B10-474F-A235-B3EE2D63D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9284" y="4088114"/>
            <a:ext cx="1493995" cy="9921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nterview, Job, Icon, Job Interview">
            <a:extLst>
              <a:ext uri="{FF2B5EF4-FFF2-40B4-BE49-F238E27FC236}">
                <a16:creationId xmlns:a16="http://schemas.microsoft.com/office/drawing/2014/main" id="{DC97E5EE-D737-9E41-B710-FB68EB763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967" y="3116097"/>
            <a:ext cx="1136317" cy="8566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ld Letters, Letters, Handwritten">
            <a:extLst>
              <a:ext uri="{FF2B5EF4-FFF2-40B4-BE49-F238E27FC236}">
                <a16:creationId xmlns:a16="http://schemas.microsoft.com/office/drawing/2014/main" id="{2486FF52-DE1F-0447-9830-E3A6229DDC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1441" y="4343406"/>
            <a:ext cx="1313293" cy="8755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s, Daily Newspaper, Press, Newspapers">
            <a:extLst>
              <a:ext uri="{FF2B5EF4-FFF2-40B4-BE49-F238E27FC236}">
                <a16:creationId xmlns:a16="http://schemas.microsoft.com/office/drawing/2014/main" id="{D366148E-893D-854C-ADD4-62005F8D47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088" y="3248580"/>
            <a:ext cx="1463118" cy="10981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EAF67C4-006C-E71E-53AD-6B59B308A8C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3" name="Title 1">
            <a:extLst>
              <a:ext uri="{FF2B5EF4-FFF2-40B4-BE49-F238E27FC236}">
                <a16:creationId xmlns:a16="http://schemas.microsoft.com/office/drawing/2014/main" id="{A2740294-2EBF-5816-17DC-D04C091293EB}"/>
              </a:ext>
            </a:extLst>
          </p:cNvPr>
          <p:cNvSpPr txBox="1">
            <a:spLocks/>
          </p:cNvSpPr>
          <p:nvPr/>
        </p:nvSpPr>
        <p:spPr>
          <a:xfrm>
            <a:off x="504901" y="841898"/>
            <a:ext cx="78867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3600" dirty="0"/>
              <a:t>Historical Sources</a:t>
            </a:r>
          </a:p>
        </p:txBody>
      </p:sp>
      <p:pic>
        <p:nvPicPr>
          <p:cNvPr id="5" name="Picture 4">
            <a:extLst>
              <a:ext uri="{FF2B5EF4-FFF2-40B4-BE49-F238E27FC236}">
                <a16:creationId xmlns:a16="http://schemas.microsoft.com/office/drawing/2014/main" id="{1EEE3D55-F65B-47CF-EC61-B1EF1F84833B}"/>
              </a:ext>
            </a:extLst>
          </p:cNvPr>
          <p:cNvPicPr>
            <a:picLocks noChangeAspect="1"/>
          </p:cNvPicPr>
          <p:nvPr/>
        </p:nvPicPr>
        <p:blipFill rotWithShape="1">
          <a:blip r:embed="rId9"/>
          <a:srcRect t="43426" r="30804"/>
          <a:stretch/>
        </p:blipFill>
        <p:spPr>
          <a:xfrm>
            <a:off x="1666955" y="4404981"/>
            <a:ext cx="1803244" cy="982887"/>
          </a:xfrm>
          <a:prstGeom prst="rect">
            <a:avLst/>
          </a:prstGeom>
        </p:spPr>
      </p:pic>
      <p:pic>
        <p:nvPicPr>
          <p:cNvPr id="7" name="Picture 6" descr="A baby sits in a suitcase&#10;&#10;Description automatically generated with low confidence">
            <a:extLst>
              <a:ext uri="{FF2B5EF4-FFF2-40B4-BE49-F238E27FC236}">
                <a16:creationId xmlns:a16="http://schemas.microsoft.com/office/drawing/2014/main" id="{E49060D6-E2DB-272D-EFD7-E90D99B6789A}"/>
              </a:ext>
            </a:extLst>
          </p:cNvPr>
          <p:cNvPicPr>
            <a:picLocks noChangeAspect="1"/>
          </p:cNvPicPr>
          <p:nvPr/>
        </p:nvPicPr>
        <p:blipFill>
          <a:blip r:embed="rId10"/>
          <a:stretch>
            <a:fillRect/>
          </a:stretch>
        </p:blipFill>
        <p:spPr>
          <a:xfrm>
            <a:off x="63826" y="3449777"/>
            <a:ext cx="1433530" cy="1029603"/>
          </a:xfrm>
          <a:prstGeom prst="rect">
            <a:avLst/>
          </a:prstGeom>
        </p:spPr>
      </p:pic>
    </p:spTree>
    <p:extLst>
      <p:ext uri="{BB962C8B-B14F-4D97-AF65-F5344CB8AC3E}">
        <p14:creationId xmlns:p14="http://schemas.microsoft.com/office/powerpoint/2010/main" val="154322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A7B7EE9-8C81-8644-AE2F-59F77125B80E}"/>
              </a:ext>
            </a:extLst>
          </p:cNvPr>
          <p:cNvSpPr/>
          <p:nvPr/>
        </p:nvSpPr>
        <p:spPr>
          <a:xfrm>
            <a:off x="248307" y="1646042"/>
            <a:ext cx="8647385" cy="1546577"/>
          </a:xfrm>
          <a:prstGeom prst="rect">
            <a:avLst/>
          </a:prstGeom>
          <a:noFill/>
        </p:spPr>
        <p:txBody>
          <a:bodyPr wrap="square" lIns="68580" tIns="34290" rIns="68580" bIns="34290">
            <a:spAutoFit/>
          </a:bodyPr>
          <a:lstStyle/>
          <a:p>
            <a:r>
              <a:rPr lang="en-GB" altLang="en-US" sz="2400" dirty="0">
                <a:latin typeface="Arial" panose="020B0604020202020204" pitchFamily="34" charset="0"/>
                <a:cs typeface="Arial" panose="020B0604020202020204" pitchFamily="34" charset="0"/>
              </a:rPr>
              <a:t>We call this oral history. </a:t>
            </a:r>
          </a:p>
          <a:p>
            <a:r>
              <a:rPr lang="en-GB" altLang="en-US" sz="2400" dirty="0">
                <a:latin typeface="Arial" panose="020B0604020202020204" pitchFamily="34" charset="0"/>
                <a:cs typeface="Arial" panose="020B0604020202020204" pitchFamily="34" charset="0"/>
              </a:rPr>
              <a:t>Why are interviews important in history? </a:t>
            </a:r>
            <a:r>
              <a:rPr lang="en-GB" sz="2400" dirty="0">
                <a:latin typeface="Arial" panose="020B0604020202020204" pitchFamily="34" charset="0"/>
                <a:cs typeface="Arial" panose="020B0604020202020204" pitchFamily="34" charset="0"/>
              </a:rPr>
              <a:t>Let’s watch this interview from some evacuee learners - what did you learn? </a:t>
            </a:r>
          </a:p>
          <a:p>
            <a:endParaRPr lang="en-GB" sz="2400" dirty="0">
              <a:latin typeface="Arial" panose="020B0604020202020204" pitchFamily="34" charset="0"/>
              <a:cs typeface="Arial" panose="020B0604020202020204" pitchFamily="34" charset="0"/>
            </a:endParaRPr>
          </a:p>
        </p:txBody>
      </p:sp>
      <p:pic>
        <p:nvPicPr>
          <p:cNvPr id="5" name="Picture 4">
            <a:hlinkClick r:id="rId3"/>
            <a:extLst>
              <a:ext uri="{FF2B5EF4-FFF2-40B4-BE49-F238E27FC236}">
                <a16:creationId xmlns:a16="http://schemas.microsoft.com/office/drawing/2014/main" id="{FBCC4B7C-682E-5EA9-76F6-84B4A5F63D66}"/>
              </a:ext>
            </a:extLst>
          </p:cNvPr>
          <p:cNvPicPr>
            <a:picLocks noChangeAspect="1"/>
          </p:cNvPicPr>
          <p:nvPr/>
        </p:nvPicPr>
        <p:blipFill>
          <a:blip r:embed="rId4"/>
          <a:stretch>
            <a:fillRect/>
          </a:stretch>
        </p:blipFill>
        <p:spPr>
          <a:xfrm>
            <a:off x="1890130" y="2992650"/>
            <a:ext cx="5126132" cy="2896841"/>
          </a:xfrm>
          <a:prstGeom prst="rect">
            <a:avLst/>
          </a:prstGeom>
        </p:spPr>
      </p:pic>
      <p:pic>
        <p:nvPicPr>
          <p:cNvPr id="2" name="Picture 1">
            <a:extLst>
              <a:ext uri="{FF2B5EF4-FFF2-40B4-BE49-F238E27FC236}">
                <a16:creationId xmlns:a16="http://schemas.microsoft.com/office/drawing/2014/main" id="{C4171834-47C0-47A0-BC41-CEE788674A1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4" name="Title 1">
            <a:extLst>
              <a:ext uri="{FF2B5EF4-FFF2-40B4-BE49-F238E27FC236}">
                <a16:creationId xmlns:a16="http://schemas.microsoft.com/office/drawing/2014/main" id="{06519F37-B535-3A1E-0050-2F81D5118DCC}"/>
              </a:ext>
            </a:extLst>
          </p:cNvPr>
          <p:cNvSpPr txBox="1">
            <a:spLocks/>
          </p:cNvSpPr>
          <p:nvPr/>
        </p:nvSpPr>
        <p:spPr>
          <a:xfrm>
            <a:off x="462631" y="924318"/>
            <a:ext cx="7981129"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3600" dirty="0"/>
              <a:t>Giving an interview</a:t>
            </a:r>
          </a:p>
        </p:txBody>
      </p:sp>
    </p:spTree>
    <p:extLst>
      <p:ext uri="{BB962C8B-B14F-4D97-AF65-F5344CB8AC3E}">
        <p14:creationId xmlns:p14="http://schemas.microsoft.com/office/powerpoint/2010/main" val="3260226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DA9CA2-5B9C-A220-1580-55524923643D}"/>
              </a:ext>
            </a:extLst>
          </p:cNvPr>
          <p:cNvSpPr/>
          <p:nvPr/>
        </p:nvSpPr>
        <p:spPr>
          <a:xfrm>
            <a:off x="314970" y="4135281"/>
            <a:ext cx="8514059" cy="438582"/>
          </a:xfrm>
          <a:prstGeom prst="rect">
            <a:avLst/>
          </a:prstGeom>
          <a:noFill/>
        </p:spPr>
        <p:txBody>
          <a:bodyPr wrap="square" lIns="68580" tIns="34290" rIns="68580" bIns="34290">
            <a:spAutoFit/>
          </a:bodyPr>
          <a:lstStyle/>
          <a:p>
            <a:pPr algn="ctr"/>
            <a:r>
              <a:rPr lang="en-GB" altLang="en-US" sz="2400" dirty="0">
                <a:latin typeface="Arial" panose="020B0604020202020204" pitchFamily="34" charset="0"/>
                <a:cs typeface="Arial" panose="020B0604020202020204" pitchFamily="34" charset="0"/>
              </a:rPr>
              <a:t>And why is it important to interview people about technology?</a:t>
            </a:r>
            <a:endParaRPr lang="en-GB"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430253D-7BFC-22B9-AC06-3DA8C6CA7B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3" name="Title 1">
            <a:extLst>
              <a:ext uri="{FF2B5EF4-FFF2-40B4-BE49-F238E27FC236}">
                <a16:creationId xmlns:a16="http://schemas.microsoft.com/office/drawing/2014/main" id="{F0BE489C-89E2-2248-DF70-580CD6313E55}"/>
              </a:ext>
            </a:extLst>
          </p:cNvPr>
          <p:cNvSpPr txBox="1">
            <a:spLocks/>
          </p:cNvSpPr>
          <p:nvPr/>
        </p:nvSpPr>
        <p:spPr>
          <a:xfrm>
            <a:off x="314970" y="2045748"/>
            <a:ext cx="8168510" cy="99417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3600" dirty="0"/>
              <a:t>Why is it important for us to interview people?</a:t>
            </a:r>
          </a:p>
        </p:txBody>
      </p:sp>
    </p:spTree>
    <p:extLst>
      <p:ext uri="{BB962C8B-B14F-4D97-AF65-F5344CB8AC3E}">
        <p14:creationId xmlns:p14="http://schemas.microsoft.com/office/powerpoint/2010/main" val="4061752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03F1E7-64BC-A3F1-AAD7-75EDCA927BC8}"/>
              </a:ext>
            </a:extLst>
          </p:cNvPr>
          <p:cNvSpPr txBox="1"/>
          <p:nvPr/>
        </p:nvSpPr>
        <p:spPr>
          <a:xfrm>
            <a:off x="200728" y="4617845"/>
            <a:ext cx="8142078" cy="1569660"/>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FF0000"/>
                </a:solidFill>
                <a:latin typeface="Arial" panose="020B0604020202020204" pitchFamily="34" charset="0"/>
                <a:cs typeface="Arial" panose="020B0604020202020204" pitchFamily="34" charset="0"/>
              </a:rPr>
              <a:t>It is always changing.</a:t>
            </a:r>
          </a:p>
          <a:p>
            <a:pPr marL="285750" indent="-285750">
              <a:buFont typeface="Arial" panose="020B0604020202020204" pitchFamily="34" charset="0"/>
              <a:buChar char="•"/>
            </a:pPr>
            <a:r>
              <a:rPr lang="en-GB" sz="2400" dirty="0">
                <a:solidFill>
                  <a:srgbClr val="FF0000"/>
                </a:solidFill>
                <a:latin typeface="Arial" panose="020B0604020202020204" pitchFamily="34" charset="0"/>
                <a:cs typeface="Arial" panose="020B0604020202020204" pitchFamily="34" charset="0"/>
              </a:rPr>
              <a:t>It is important to know how we have evolved.</a:t>
            </a:r>
          </a:p>
          <a:p>
            <a:pPr marL="285750" indent="-285750">
              <a:buFont typeface="Arial" panose="020B0604020202020204" pitchFamily="34" charset="0"/>
              <a:buChar char="•"/>
            </a:pPr>
            <a:r>
              <a:rPr lang="en-GB" sz="2400" dirty="0">
                <a:solidFill>
                  <a:srgbClr val="FF0000"/>
                </a:solidFill>
                <a:latin typeface="Arial" panose="020B0604020202020204" pitchFamily="34" charset="0"/>
                <a:cs typeface="Arial" panose="020B0604020202020204" pitchFamily="34" charset="0"/>
              </a:rPr>
              <a:t>It is interesting to know what our parents and grandparents used.</a:t>
            </a:r>
          </a:p>
        </p:txBody>
      </p:sp>
      <p:sp>
        <p:nvSpPr>
          <p:cNvPr id="7" name="TextBox 6">
            <a:extLst>
              <a:ext uri="{FF2B5EF4-FFF2-40B4-BE49-F238E27FC236}">
                <a16:creationId xmlns:a16="http://schemas.microsoft.com/office/drawing/2014/main" id="{3A3BDAD4-6D5A-BB82-4B96-A3F8D3F78CB7}"/>
              </a:ext>
            </a:extLst>
          </p:cNvPr>
          <p:cNvSpPr txBox="1"/>
          <p:nvPr/>
        </p:nvSpPr>
        <p:spPr>
          <a:xfrm>
            <a:off x="200728" y="1920769"/>
            <a:ext cx="8664430" cy="2677656"/>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FF0000"/>
                </a:solidFill>
                <a:latin typeface="Arial" panose="020B0604020202020204" pitchFamily="34" charset="0"/>
                <a:cs typeface="Arial" panose="020B0604020202020204" pitchFamily="34" charset="0"/>
              </a:rPr>
              <a:t>It helps us preserve history.</a:t>
            </a:r>
          </a:p>
          <a:p>
            <a:pPr marL="285750" indent="-285750">
              <a:buFont typeface="Arial" panose="020B0604020202020204" pitchFamily="34" charset="0"/>
              <a:buChar char="•"/>
            </a:pPr>
            <a:r>
              <a:rPr lang="en-GB" sz="2400" dirty="0">
                <a:solidFill>
                  <a:srgbClr val="FF0000"/>
                </a:solidFill>
                <a:latin typeface="Arial" panose="020B0604020202020204" pitchFamily="34" charset="0"/>
                <a:cs typeface="Arial" panose="020B0604020202020204" pitchFamily="34" charset="0"/>
              </a:rPr>
              <a:t>It gives us an opinion we might not have learnt about otherwise.</a:t>
            </a:r>
          </a:p>
          <a:p>
            <a:pPr marL="285750" indent="-285750">
              <a:buFont typeface="Arial" panose="020B0604020202020204" pitchFamily="34" charset="0"/>
              <a:buChar char="•"/>
            </a:pPr>
            <a:r>
              <a:rPr lang="en-GB" sz="2400" dirty="0">
                <a:solidFill>
                  <a:srgbClr val="FF0000"/>
                </a:solidFill>
                <a:latin typeface="Arial" panose="020B0604020202020204" pitchFamily="34" charset="0"/>
                <a:cs typeface="Arial" panose="020B0604020202020204" pitchFamily="34" charset="0"/>
              </a:rPr>
              <a:t>It can help us understand and provide detail explaining how people lived.</a:t>
            </a:r>
          </a:p>
          <a:p>
            <a:pPr marL="285750" indent="-285750">
              <a:buFont typeface="Arial" panose="020B0604020202020204" pitchFamily="34" charset="0"/>
              <a:buChar char="•"/>
            </a:pPr>
            <a:r>
              <a:rPr lang="en-GB" sz="2400" dirty="0">
                <a:solidFill>
                  <a:srgbClr val="FF0000"/>
                </a:solidFill>
                <a:latin typeface="Arial" panose="020B0604020202020204" pitchFamily="34" charset="0"/>
                <a:cs typeface="Arial" panose="020B0604020202020204" pitchFamily="34" charset="0"/>
              </a:rPr>
              <a:t>It gives us a sense of  the individuals.  </a:t>
            </a:r>
          </a:p>
          <a:p>
            <a:pPr marL="285750" indent="-285750">
              <a:buFont typeface="Arial" panose="020B0604020202020204" pitchFamily="34" charset="0"/>
              <a:buChar char="•"/>
            </a:pPr>
            <a:endParaRPr lang="en-GB" sz="2400" dirty="0">
              <a:solidFill>
                <a:srgbClr val="FF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2368FE7-3DEF-9691-0108-F1CF482668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45516" y="6107807"/>
            <a:ext cx="756745" cy="750193"/>
          </a:xfrm>
          <a:prstGeom prst="rect">
            <a:avLst/>
          </a:prstGeom>
          <a:ln>
            <a:noFill/>
          </a:ln>
          <a:extLst>
            <a:ext uri="{53640926-AAD7-44D8-BBD7-CCE9431645EC}">
              <a14:shadowObscured xmlns:a14="http://schemas.microsoft.com/office/drawing/2010/main"/>
            </a:ext>
          </a:extLst>
        </p:spPr>
      </p:pic>
      <p:sp>
        <p:nvSpPr>
          <p:cNvPr id="9" name="Title 1">
            <a:extLst>
              <a:ext uri="{FF2B5EF4-FFF2-40B4-BE49-F238E27FC236}">
                <a16:creationId xmlns:a16="http://schemas.microsoft.com/office/drawing/2014/main" id="{62B750E0-B8C2-E1E5-41C8-58DDAA995E1A}"/>
              </a:ext>
            </a:extLst>
          </p:cNvPr>
          <p:cNvSpPr txBox="1">
            <a:spLocks/>
          </p:cNvSpPr>
          <p:nvPr/>
        </p:nvSpPr>
        <p:spPr>
          <a:xfrm>
            <a:off x="1141906" y="1038618"/>
            <a:ext cx="7200900" cy="99417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3600" dirty="0"/>
              <a:t>Why is it important for us to interview people?</a:t>
            </a:r>
          </a:p>
        </p:txBody>
      </p:sp>
      <p:sp>
        <p:nvSpPr>
          <p:cNvPr id="11" name="Rectangle 10">
            <a:extLst>
              <a:ext uri="{FF2B5EF4-FFF2-40B4-BE49-F238E27FC236}">
                <a16:creationId xmlns:a16="http://schemas.microsoft.com/office/drawing/2014/main" id="{8A69248D-88D6-633B-EBDC-6199C9DFE134}"/>
              </a:ext>
            </a:extLst>
          </p:cNvPr>
          <p:cNvSpPr/>
          <p:nvPr/>
        </p:nvSpPr>
        <p:spPr>
          <a:xfrm>
            <a:off x="200728" y="4140423"/>
            <a:ext cx="8493351" cy="438582"/>
          </a:xfrm>
          <a:prstGeom prst="rect">
            <a:avLst/>
          </a:prstGeom>
          <a:noFill/>
        </p:spPr>
        <p:txBody>
          <a:bodyPr wrap="none" lIns="68580" tIns="34290" rIns="68580" bIns="34290">
            <a:spAutoFit/>
          </a:bodyPr>
          <a:lstStyle/>
          <a:p>
            <a:r>
              <a:rPr lang="en-GB" altLang="en-US" sz="2400" dirty="0">
                <a:latin typeface="Arial" panose="020B0604020202020204" pitchFamily="34" charset="0"/>
                <a:cs typeface="Arial" panose="020B0604020202020204" pitchFamily="34" charset="0"/>
              </a:rPr>
              <a:t>And why is it important to interview people about technology?</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282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1861</TotalTime>
  <Words>1671</Words>
  <Application>Microsoft Office PowerPoint</Application>
  <PresentationFormat>On-screen Show (4:3)</PresentationFormat>
  <Paragraphs>167</Paragraphs>
  <Slides>23</Slides>
  <Notes>19</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PowerPoint Presentation</vt:lpstr>
      <vt:lpstr>PowerPoint Presentation</vt:lpstr>
      <vt:lpstr>PowerPoint Presentation</vt:lpstr>
      <vt:lpstr>Historical Sources</vt:lpstr>
      <vt:lpstr>Historical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 program?</dc:title>
  <dc:creator>Attainment in Education</dc:creator>
  <cp:lastModifiedBy>Holly Margerison-Smith</cp:lastModifiedBy>
  <cp:revision>67</cp:revision>
  <dcterms:created xsi:type="dcterms:W3CDTF">2012-08-07T14:34:21Z</dcterms:created>
  <dcterms:modified xsi:type="dcterms:W3CDTF">2023-01-17T13:44:07Z</dcterms:modified>
</cp:coreProperties>
</file>