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2" r:id="rId1"/>
  </p:sldMasterIdLst>
  <p:notesMasterIdLst>
    <p:notesMasterId r:id="rId13"/>
  </p:notesMasterIdLst>
  <p:handoutMasterIdLst>
    <p:handoutMasterId r:id="rId14"/>
  </p:handoutMasterIdLst>
  <p:sldIdLst>
    <p:sldId id="273" r:id="rId2"/>
    <p:sldId id="256" r:id="rId3"/>
    <p:sldId id="279" r:id="rId4"/>
    <p:sldId id="280" r:id="rId5"/>
    <p:sldId id="259" r:id="rId6"/>
    <p:sldId id="274" r:id="rId7"/>
    <p:sldId id="277" r:id="rId8"/>
    <p:sldId id="272" r:id="rId9"/>
    <p:sldId id="276" r:id="rId10"/>
    <p:sldId id="275" r:id="rId11"/>
    <p:sldId id="281" r:id="rId1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2449" autoAdjust="0"/>
    <p:restoredTop sz="91793" autoAdjust="0"/>
  </p:normalViewPr>
  <p:slideViewPr>
    <p:cSldViewPr snapToObjects="1">
      <p:cViewPr varScale="1">
        <p:scale>
          <a:sx n="96" d="100"/>
          <a:sy n="96" d="100"/>
        </p:scale>
        <p:origin x="-17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xmlns="" id="{4A972F4D-A6BC-2646-B3C9-808552688BC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1" fontAlgn="auto" hangingPunct="1">
              <a:spcBef>
                <a:spcPts val="0"/>
              </a:spcBef>
              <a:spcAft>
                <a:spcPts val="0"/>
              </a:spcAft>
              <a:defRPr sz="1200">
                <a:latin typeface="+mn-lt"/>
              </a:defRPr>
            </a:lvl1pPr>
          </a:lstStyle>
          <a:p>
            <a:pPr>
              <a:defRPr/>
            </a:pPr>
            <a:endParaRPr lang="en-US" altLang="en-US"/>
          </a:p>
        </p:txBody>
      </p:sp>
      <p:sp>
        <p:nvSpPr>
          <p:cNvPr id="40963" name="Rectangle 3">
            <a:extLst>
              <a:ext uri="{FF2B5EF4-FFF2-40B4-BE49-F238E27FC236}">
                <a16:creationId xmlns:a16="http://schemas.microsoft.com/office/drawing/2014/main" xmlns="" id="{BECF567E-F5BC-A648-96A4-D9DBF6912ACE}"/>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40964" name="Rectangle 4">
            <a:extLst>
              <a:ext uri="{FF2B5EF4-FFF2-40B4-BE49-F238E27FC236}">
                <a16:creationId xmlns:a16="http://schemas.microsoft.com/office/drawing/2014/main" xmlns="" id="{CC087338-A4B6-A344-8B06-791CD33DEDC9}"/>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eaLnBrk="1" fontAlgn="auto" hangingPunct="1">
              <a:spcBef>
                <a:spcPts val="0"/>
              </a:spcBef>
              <a:spcAft>
                <a:spcPts val="0"/>
              </a:spcAft>
              <a:defRPr sz="1200">
                <a:latin typeface="+mn-lt"/>
              </a:defRPr>
            </a:lvl1pPr>
          </a:lstStyle>
          <a:p>
            <a:pPr>
              <a:defRPr/>
            </a:pPr>
            <a:endParaRPr lang="en-US" altLang="en-US"/>
          </a:p>
        </p:txBody>
      </p:sp>
      <p:sp>
        <p:nvSpPr>
          <p:cNvPr id="40965" name="Rectangle 5">
            <a:extLst>
              <a:ext uri="{FF2B5EF4-FFF2-40B4-BE49-F238E27FC236}">
                <a16:creationId xmlns:a16="http://schemas.microsoft.com/office/drawing/2014/main" xmlns="" id="{5236BD03-74BB-6649-80FD-69EBCA97AEC8}"/>
              </a:ext>
            </a:extLst>
          </p:cNvPr>
          <p:cNvSpPr>
            <a:spLocks noGrp="1" noChangeArrowheads="1"/>
          </p:cNvSpPr>
          <p:nvPr>
            <p:ph type="sldNum" sz="quarter" idx="3"/>
          </p:nvPr>
        </p:nvSpPr>
        <p:spPr bwMode="auto">
          <a:xfrm>
            <a:off x="3886200" y="8869363"/>
            <a:ext cx="297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fontAlgn="auto" hangingPunct="1">
              <a:spcBef>
                <a:spcPts val="0"/>
              </a:spcBef>
              <a:spcAft>
                <a:spcPts val="0"/>
              </a:spcAft>
              <a:defRPr sz="1200">
                <a:latin typeface="+mn-lt"/>
              </a:defRPr>
            </a:lvl1pPr>
          </a:lstStyle>
          <a:p>
            <a:pPr>
              <a:defRPr/>
            </a:pPr>
            <a:fld id="{05D36AE6-83C7-A347-9F4E-66B7BC194F55}" type="slidenum">
              <a:rPr lang="en-US" altLang="en-US"/>
              <a:pPr>
                <a:defRPr/>
              </a:pPr>
              <a:t>‹#›</a:t>
            </a:fld>
            <a:endParaRPr lang="en-US" altLang="en-US"/>
          </a:p>
        </p:txBody>
      </p:sp>
    </p:spTree>
    <p:extLst>
      <p:ext uri="{BB962C8B-B14F-4D97-AF65-F5344CB8AC3E}">
        <p14:creationId xmlns:p14="http://schemas.microsoft.com/office/powerpoint/2010/main" val="1247742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69F31FDC-664B-BA45-8F67-0C2B49C2117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1" fontAlgn="auto" hangingPunct="1">
              <a:spcBef>
                <a:spcPts val="0"/>
              </a:spcBef>
              <a:spcAft>
                <a:spcPts val="0"/>
              </a:spcAft>
              <a:defRPr sz="1200">
                <a:latin typeface="+mn-lt"/>
              </a:defRPr>
            </a:lvl1pPr>
          </a:lstStyle>
          <a:p>
            <a:pPr>
              <a:defRPr/>
            </a:pPr>
            <a:endParaRPr lang="en-US" altLang="en-US"/>
          </a:p>
        </p:txBody>
      </p:sp>
      <p:sp>
        <p:nvSpPr>
          <p:cNvPr id="16387" name="Rectangle 3">
            <a:extLst>
              <a:ext uri="{FF2B5EF4-FFF2-40B4-BE49-F238E27FC236}">
                <a16:creationId xmlns:a16="http://schemas.microsoft.com/office/drawing/2014/main" xmlns="" id="{F7F19152-9211-0A45-BD56-142A4F904685}"/>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1028" name="Rectangle 4">
            <a:extLst>
              <a:ext uri="{FF2B5EF4-FFF2-40B4-BE49-F238E27FC236}">
                <a16:creationId xmlns:a16="http://schemas.microsoft.com/office/drawing/2014/main" xmlns="" id="{B41CA409-8B0F-804E-8B5B-C0AE6D40782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a:extLst>
              <a:ext uri="{FF2B5EF4-FFF2-40B4-BE49-F238E27FC236}">
                <a16:creationId xmlns:a16="http://schemas.microsoft.com/office/drawing/2014/main" xmlns="" id="{34B97BE0-366B-EB41-BA68-F92FAF6511C0}"/>
              </a:ext>
            </a:extLst>
          </p:cNvPr>
          <p:cNvSpPr>
            <a:spLocks noGrp="1" noChangeArrowheads="1"/>
          </p:cNvSpPr>
          <p:nvPr>
            <p:ph type="body" sz="quarter" idx="3"/>
          </p:nvPr>
        </p:nvSpPr>
        <p:spPr bwMode="auto">
          <a:xfrm>
            <a:off x="914400" y="4343400"/>
            <a:ext cx="5029200" cy="122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6390" name="Rectangle 6">
            <a:extLst>
              <a:ext uri="{FF2B5EF4-FFF2-40B4-BE49-F238E27FC236}">
                <a16:creationId xmlns:a16="http://schemas.microsoft.com/office/drawing/2014/main" xmlns="" id="{CB610563-4893-8C4F-81BE-5FBE87E8B9BD}"/>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eaLnBrk="1" fontAlgn="auto" hangingPunct="1">
              <a:spcBef>
                <a:spcPts val="0"/>
              </a:spcBef>
              <a:spcAft>
                <a:spcPts val="0"/>
              </a:spcAft>
              <a:defRPr sz="1200">
                <a:latin typeface="+mn-lt"/>
              </a:defRPr>
            </a:lvl1pPr>
          </a:lstStyle>
          <a:p>
            <a:pPr>
              <a:defRPr/>
            </a:pPr>
            <a:endParaRPr lang="en-US" altLang="en-US"/>
          </a:p>
        </p:txBody>
      </p:sp>
      <p:sp>
        <p:nvSpPr>
          <p:cNvPr id="16391" name="Rectangle 7">
            <a:extLst>
              <a:ext uri="{FF2B5EF4-FFF2-40B4-BE49-F238E27FC236}">
                <a16:creationId xmlns:a16="http://schemas.microsoft.com/office/drawing/2014/main" xmlns="" id="{431EC37E-5F42-914C-AD6D-33CCE0FF000F}"/>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fontAlgn="auto" hangingPunct="1">
              <a:spcBef>
                <a:spcPts val="0"/>
              </a:spcBef>
              <a:spcAft>
                <a:spcPts val="0"/>
              </a:spcAft>
              <a:defRPr sz="1200">
                <a:latin typeface="+mn-lt"/>
              </a:defRPr>
            </a:lvl1pPr>
          </a:lstStyle>
          <a:p>
            <a:pPr>
              <a:defRPr/>
            </a:pPr>
            <a:fld id="{23D6BE1F-71D4-9241-9367-23EF4FEC414D}" type="slidenum">
              <a:rPr lang="en-US" altLang="en-US"/>
              <a:pPr>
                <a:defRPr/>
              </a:pPr>
              <a:t>‹#›</a:t>
            </a:fld>
            <a:endParaRPr lang="en-US" altLang="en-US"/>
          </a:p>
        </p:txBody>
      </p:sp>
    </p:spTree>
    <p:extLst>
      <p:ext uri="{BB962C8B-B14F-4D97-AF65-F5344CB8AC3E}">
        <p14:creationId xmlns:p14="http://schemas.microsoft.com/office/powerpoint/2010/main" val="42405853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D6BE1F-71D4-9241-9367-23EF4FEC414D}" type="slidenum">
              <a:rPr lang="en-US" altLang="en-US" smtClean="0"/>
              <a:pPr>
                <a:defRPr/>
              </a:pPr>
              <a:t>1</a:t>
            </a:fld>
            <a:endParaRPr lang="en-US" altLang="en-US"/>
          </a:p>
        </p:txBody>
      </p:sp>
    </p:spTree>
    <p:extLst>
      <p:ext uri="{BB962C8B-B14F-4D97-AF65-F5344CB8AC3E}">
        <p14:creationId xmlns:p14="http://schemas.microsoft.com/office/powerpoint/2010/main" val="3704706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a:extLst>
              <a:ext uri="{FF2B5EF4-FFF2-40B4-BE49-F238E27FC236}">
                <a16:creationId xmlns:a16="http://schemas.microsoft.com/office/drawing/2014/main" xmlns="" id="{7510E8A6-845F-2841-B97D-B88259DBAB05}"/>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875A2E5-A60A-EA4E-95BF-11644075FAE0}" type="slidenum">
              <a:rPr lang="en-US" altLang="en-US" smtClean="0"/>
              <a:pPr fontAlgn="base">
                <a:spcBef>
                  <a:spcPct val="0"/>
                </a:spcBef>
                <a:spcAft>
                  <a:spcPct val="0"/>
                </a:spcAft>
              </a:pPr>
              <a:t>2</a:t>
            </a:fld>
            <a:endParaRPr lang="en-US" altLang="en-US"/>
          </a:p>
        </p:txBody>
      </p:sp>
      <p:sp>
        <p:nvSpPr>
          <p:cNvPr id="5122" name="Rectangle 2">
            <a:extLst>
              <a:ext uri="{FF2B5EF4-FFF2-40B4-BE49-F238E27FC236}">
                <a16:creationId xmlns:a16="http://schemas.microsoft.com/office/drawing/2014/main" xmlns="" id="{6A5C462D-28C3-4448-BC9A-912393E7B83C}"/>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xmlns="" id="{62251BDE-E339-5348-9424-CA1E2420F288}"/>
              </a:ext>
            </a:extLst>
          </p:cNvPr>
          <p:cNvSpPr>
            <a:spLocks noGrp="1" noChangeArrowheads="1"/>
          </p:cNvSpPr>
          <p:nvPr>
            <p:ph type="body" idx="1"/>
          </p:nvPr>
        </p:nvSpPr>
        <p:spPr>
          <a:xfrm>
            <a:off x="914400" y="4343400"/>
            <a:ext cx="5029200" cy="2139950"/>
          </a:xfrm>
          <a:noFill/>
        </p:spPr>
        <p:txBody>
          <a:bodyPr/>
          <a:lstStyle/>
          <a:p>
            <a:pPr eaLnBrk="1" hangingPunct="1"/>
            <a:r>
              <a:rPr lang="en-GB" altLang="en-US"/>
              <a:t>Historically, Cosmology was not really something that a well brought up young physicist got into until the 1970s. S Weinberg’s book “The first three minutes” popularised and legitimised the subject.</a:t>
            </a:r>
          </a:p>
          <a:p>
            <a:pPr eaLnBrk="1" hangingPunct="1"/>
            <a:r>
              <a:rPr lang="en-GB" altLang="en-US"/>
              <a:t>The discovery of the red shift was made in 1929</a:t>
            </a:r>
          </a:p>
          <a:p>
            <a:pPr eaLnBrk="1" hangingPunct="1"/>
            <a:r>
              <a:rPr lang="en-GB" altLang="en-US"/>
              <a:t>Helium abundance calculations from Big Bang theory were first done in about the 1940s</a:t>
            </a:r>
          </a:p>
          <a:p>
            <a:pPr eaLnBrk="1" hangingPunct="1"/>
            <a:r>
              <a:rPr lang="en-GB" altLang="en-US"/>
              <a:t>The CMB was detected for the first time in 1965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xmlns="" id="{0CCF8D43-CD03-9843-ADDA-BB9730F0078D}"/>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45FF323-6FFB-9547-A228-95F1205A2106}" type="slidenum">
              <a:rPr lang="en-US" altLang="en-US" smtClean="0"/>
              <a:pPr fontAlgn="base">
                <a:spcBef>
                  <a:spcPct val="0"/>
                </a:spcBef>
                <a:spcAft>
                  <a:spcPct val="0"/>
                </a:spcAft>
              </a:pPr>
              <a:t>5</a:t>
            </a:fld>
            <a:endParaRPr lang="en-US" altLang="en-US"/>
          </a:p>
        </p:txBody>
      </p:sp>
      <p:sp>
        <p:nvSpPr>
          <p:cNvPr id="9218" name="Rectangle 2">
            <a:extLst>
              <a:ext uri="{FF2B5EF4-FFF2-40B4-BE49-F238E27FC236}">
                <a16:creationId xmlns:a16="http://schemas.microsoft.com/office/drawing/2014/main" xmlns="" id="{06189FB9-B179-AA49-86F6-39576DF3784B}"/>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xmlns="" id="{804D3B13-91B5-F84E-A7C8-EF8A3430C6C5}"/>
              </a:ext>
            </a:extLst>
          </p:cNvPr>
          <p:cNvSpPr>
            <a:spLocks noGrp="1" noChangeArrowheads="1"/>
          </p:cNvSpPr>
          <p:nvPr>
            <p:ph type="body" idx="1"/>
          </p:nvPr>
        </p:nvSpPr>
        <p:spPr>
          <a:xfrm>
            <a:off x="914400" y="4343400"/>
            <a:ext cx="5029200" cy="4259263"/>
          </a:xfrm>
          <a:noFill/>
        </p:spPr>
        <p:txBody>
          <a:bodyPr/>
          <a:lstStyle/>
          <a:p>
            <a:pPr eaLnBrk="1" hangingPunct="1"/>
            <a:r>
              <a:rPr lang="en-GB" altLang="en-US"/>
              <a:t>This is Hubble’s original data. He was doing the best he can, but even so you can see what a fortunate guess it was on his part to say the red shift was proportional to distance.</a:t>
            </a:r>
          </a:p>
          <a:p>
            <a:pPr eaLnBrk="1" hangingPunct="1"/>
            <a:endParaRPr lang="en-GB" altLang="en-US"/>
          </a:p>
          <a:p>
            <a:pPr eaLnBrk="1" hangingPunct="1"/>
            <a:r>
              <a:rPr lang="en-GB" altLang="en-US"/>
              <a:t>The distance scale is calibrated in Mpc or mega parsecs - a </a:t>
            </a:r>
            <a:r>
              <a:rPr lang="en-GB" altLang="en-US" b="1"/>
              <a:t>parsec</a:t>
            </a:r>
            <a:r>
              <a:rPr lang="en-GB" altLang="en-US"/>
              <a:t> is a technical distance unit used by astronomers, it works out to being about 3.25 light years. </a:t>
            </a:r>
          </a:p>
          <a:p>
            <a:pPr eaLnBrk="1" hangingPunct="1"/>
            <a:endParaRPr lang="en-GB" altLang="en-US"/>
          </a:p>
          <a:p>
            <a:pPr eaLnBrk="1" hangingPunct="1"/>
            <a:r>
              <a:rPr lang="en-GB" altLang="en-US"/>
              <a:t>The red shift is often explained in terms of a Doppler shift (like what you hear when a police car blaring its siren goes past). It is NOT a Doppler shift. This would imply that the red shift was due to galaxies moving through space away from us. It may be convenient to talk in such a manner for ease of explanation, but the cosmological red shift is actually due to the expansion of space. As the universe expand space stretches. Light passing through space is stretched as well, so the wavelength gets bigger. The further away the galaxy, the further the light has to travel to get to us. In that time, the space is stretched more so the wavelength is stretched out further. </a:t>
            </a:r>
          </a:p>
          <a:p>
            <a:pPr eaLnBrk="1" hangingPunct="1"/>
            <a:endParaRPr lang="en-GB" altLang="en-US"/>
          </a:p>
          <a:p>
            <a:pPr eaLnBrk="1" hangingPunct="1"/>
            <a:r>
              <a:rPr lang="en-GB" altLang="en-US"/>
              <a:t>Galaxies do move through space, but that motion gives a red (or blue) shift that is much smaller than the cosmological red shift if you concentrate on the more distant galaxies.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a:extLst>
              <a:ext uri="{FF2B5EF4-FFF2-40B4-BE49-F238E27FC236}">
                <a16:creationId xmlns:a16="http://schemas.microsoft.com/office/drawing/2014/main" xmlns="" id="{BFD7FA18-7B33-094D-86AD-46D6AB7F8DD0}"/>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1B4887B-8C14-1A4C-BBC7-00C38CABEA0B}" type="slidenum">
              <a:rPr lang="en-US" altLang="en-US" smtClean="0"/>
              <a:pPr fontAlgn="base">
                <a:spcBef>
                  <a:spcPct val="0"/>
                </a:spcBef>
                <a:spcAft>
                  <a:spcPct val="0"/>
                </a:spcAft>
              </a:pPr>
              <a:t>6</a:t>
            </a:fld>
            <a:endParaRPr lang="en-US" altLang="en-US"/>
          </a:p>
        </p:txBody>
      </p:sp>
      <p:sp>
        <p:nvSpPr>
          <p:cNvPr id="11266" name="Rectangle 2">
            <a:extLst>
              <a:ext uri="{FF2B5EF4-FFF2-40B4-BE49-F238E27FC236}">
                <a16:creationId xmlns:a16="http://schemas.microsoft.com/office/drawing/2014/main" xmlns="" id="{1E235DEF-A2B3-4647-B22D-E296CF9BE865}"/>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xmlns="" id="{C061CDB1-8014-8841-B542-5015DABF3D85}"/>
              </a:ext>
            </a:extLst>
          </p:cNvPr>
          <p:cNvSpPr>
            <a:spLocks noGrp="1" noChangeArrowheads="1"/>
          </p:cNvSpPr>
          <p:nvPr>
            <p:ph type="body" idx="1"/>
          </p:nvPr>
        </p:nvSpPr>
        <p:spPr>
          <a:xfrm>
            <a:off x="914400" y="4343400"/>
            <a:ext cx="5029200" cy="2322513"/>
          </a:xfrm>
          <a:noFill/>
        </p:spPr>
        <p:txBody>
          <a:bodyPr/>
          <a:lstStyle/>
          <a:p>
            <a:pPr eaLnBrk="1" hangingPunct="1"/>
            <a:r>
              <a:rPr lang="en-GB" altLang="en-US"/>
              <a:t>This date from the 1990s is much more convincing. Note that the distance scale is much bigger now. </a:t>
            </a:r>
          </a:p>
          <a:p>
            <a:pPr eaLnBrk="1" hangingPunct="1"/>
            <a:endParaRPr lang="en-GB" altLang="en-US"/>
          </a:p>
          <a:p>
            <a:pPr eaLnBrk="1" hangingPunct="1"/>
            <a:r>
              <a:rPr lang="en-GB" altLang="en-US"/>
              <a:t>The key issue here is that the relationship is linear, which implies that there was a definite start to the universe.</a:t>
            </a:r>
          </a:p>
          <a:p>
            <a:pPr eaLnBrk="1" hangingPunct="1"/>
            <a:endParaRPr lang="en-GB" altLang="en-US"/>
          </a:p>
          <a:p>
            <a:pPr eaLnBrk="1" hangingPunct="1"/>
            <a:r>
              <a:rPr lang="en-GB" altLang="en-US"/>
              <a:t>If different parts of the universe started stretching at different times, then there wouldn’t be one line that you could draw through all the data. </a:t>
            </a:r>
          </a:p>
          <a:p>
            <a:pPr eaLnBrk="1" hangingPunct="1"/>
            <a:endParaRPr lang="en-GB" altLang="en-US"/>
          </a:p>
          <a:p>
            <a:pPr eaLnBrk="1" hangingPunct="1"/>
            <a:r>
              <a:rPr lang="en-GB" altLang="en-US"/>
              <a:t>A set of galaxies in part of the universe that started stretching sooner than another could now be at the same place, but the amount of stretch in the light coming from them would be different as they had taken different times to get to the same place.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a:extLst>
              <a:ext uri="{FF2B5EF4-FFF2-40B4-BE49-F238E27FC236}">
                <a16:creationId xmlns:a16="http://schemas.microsoft.com/office/drawing/2014/main" xmlns="" id="{9468B0C6-4519-AC46-AB0D-CD63D8A9BD20}"/>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E785445-DE82-C54C-8B93-49C80815C47D}" type="slidenum">
              <a:rPr lang="en-US" altLang="en-US" smtClean="0"/>
              <a:pPr fontAlgn="base">
                <a:spcBef>
                  <a:spcPct val="0"/>
                </a:spcBef>
                <a:spcAft>
                  <a:spcPct val="0"/>
                </a:spcAft>
              </a:pPr>
              <a:t>7</a:t>
            </a:fld>
            <a:endParaRPr lang="en-US" altLang="en-US"/>
          </a:p>
        </p:txBody>
      </p:sp>
      <p:sp>
        <p:nvSpPr>
          <p:cNvPr id="13314" name="Rectangle 2">
            <a:extLst>
              <a:ext uri="{FF2B5EF4-FFF2-40B4-BE49-F238E27FC236}">
                <a16:creationId xmlns:a16="http://schemas.microsoft.com/office/drawing/2014/main" xmlns="" id="{78A33404-8170-414F-8A64-B724359EAB86}"/>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xmlns="" id="{B7205AB3-A3D5-B44B-A737-D33764B182D7}"/>
              </a:ext>
            </a:extLst>
          </p:cNvPr>
          <p:cNvSpPr>
            <a:spLocks noGrp="1" noChangeArrowheads="1"/>
          </p:cNvSpPr>
          <p:nvPr>
            <p:ph type="body" idx="1"/>
          </p:nvPr>
        </p:nvSpPr>
        <p:spPr>
          <a:xfrm>
            <a:off x="914400" y="4343400"/>
            <a:ext cx="5029200" cy="1481138"/>
          </a:xfrm>
          <a:noFill/>
        </p:spPr>
        <p:txBody>
          <a:bodyPr/>
          <a:lstStyle/>
          <a:p>
            <a:pPr eaLnBrk="1" hangingPunct="1"/>
            <a:r>
              <a:rPr lang="en-GB" altLang="en-US"/>
              <a:t>The top diagram is trying to illustrate a universe that started as mostly empty space with all the galaxies clustered in one part. The expansion is then filling that empty space as the galaxies rush apart. THIS IS NOT WHAT IS HAPPENING IN OUR UNIVERSE.</a:t>
            </a:r>
          </a:p>
          <a:p>
            <a:pPr eaLnBrk="1" hangingPunct="1"/>
            <a:endParaRPr lang="en-GB" altLang="en-US"/>
          </a:p>
          <a:p>
            <a:pPr eaLnBrk="1" hangingPunct="1"/>
            <a:r>
              <a:rPr lang="en-GB" altLang="en-US"/>
              <a:t>The second diagram shows a universe full of galaxies, but one that is getting bigger.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xmlns="" id="{7C3A96A3-FD14-BB4C-BA9A-5B51069E1F27}"/>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00A276F-C842-F447-81A1-98F64658D33A}" type="slidenum">
              <a:rPr lang="en-US" altLang="en-US" smtClean="0"/>
              <a:pPr fontAlgn="base">
                <a:spcBef>
                  <a:spcPct val="0"/>
                </a:spcBef>
                <a:spcAft>
                  <a:spcPct val="0"/>
                </a:spcAft>
              </a:pPr>
              <a:t>8</a:t>
            </a:fld>
            <a:endParaRPr lang="en-US" altLang="en-US"/>
          </a:p>
        </p:txBody>
      </p:sp>
      <p:sp>
        <p:nvSpPr>
          <p:cNvPr id="15362" name="Rectangle 2">
            <a:extLst>
              <a:ext uri="{FF2B5EF4-FFF2-40B4-BE49-F238E27FC236}">
                <a16:creationId xmlns:a16="http://schemas.microsoft.com/office/drawing/2014/main" xmlns="" id="{A5505799-48AA-E442-A691-EE4C82069B8E}"/>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xmlns="" id="{FDDC662D-92EF-9C45-A02E-233F09446A3F}"/>
              </a:ext>
            </a:extLst>
          </p:cNvPr>
          <p:cNvSpPr>
            <a:spLocks noGrp="1" noChangeArrowheads="1"/>
          </p:cNvSpPr>
          <p:nvPr>
            <p:ph type="body" idx="1"/>
          </p:nvPr>
        </p:nvSpPr>
        <p:spPr>
          <a:xfrm>
            <a:off x="914400" y="4343400"/>
            <a:ext cx="5029200" cy="4714875"/>
          </a:xfrm>
          <a:noFill/>
        </p:spPr>
        <p:txBody>
          <a:bodyPr/>
          <a:lstStyle/>
          <a:p>
            <a:pPr eaLnBrk="1" hangingPunct="1"/>
            <a:r>
              <a:rPr lang="en-GB" altLang="en-US"/>
              <a:t>In the background of the picture is the microwave antenna they used to detect the CMB. </a:t>
            </a:r>
          </a:p>
          <a:p>
            <a:pPr eaLnBrk="1" hangingPunct="1"/>
            <a:r>
              <a:rPr lang="en-GB" altLang="en-US"/>
              <a:t>They were not actually looking for this radiation at the time.</a:t>
            </a:r>
          </a:p>
          <a:p>
            <a:pPr eaLnBrk="1" hangingPunct="1"/>
            <a:endParaRPr lang="en-GB" altLang="en-US"/>
          </a:p>
          <a:p>
            <a:pPr eaLnBrk="1" hangingPunct="1"/>
            <a:r>
              <a:rPr lang="en-GB" altLang="en-US">
                <a:latin typeface="Verdana" panose="020B0604030504040204" pitchFamily="34" charset="0"/>
              </a:rPr>
              <a:t>They had been using an ultra-sensitive microwave receiving system to study radio emissions from the Milky Way when they found an unexpected background of radio noise with no obvious explanation. </a:t>
            </a:r>
          </a:p>
          <a:p>
            <a:pPr eaLnBrk="1" hangingPunct="1"/>
            <a:r>
              <a:rPr lang="en-GB" altLang="en-US">
                <a:latin typeface="Verdana" panose="020B0604030504040204" pitchFamily="34" charset="0"/>
              </a:rPr>
              <a:t>At first they thought the signal was interference within the equipment and went to great trouble to sort this out. This even included crawling down the antenna horn and clearing out the pigeons nesting there along with their less than savoury ‘deposits’. After trying all sources of interference, they were on the verge of giving up.</a:t>
            </a:r>
          </a:p>
          <a:p>
            <a:pPr eaLnBrk="1" hangingPunct="1"/>
            <a:endParaRPr lang="en-GB" altLang="en-US">
              <a:latin typeface="Verdana" panose="020B0604030504040204" pitchFamily="34" charset="0"/>
            </a:endParaRPr>
          </a:p>
          <a:p>
            <a:pPr eaLnBrk="1" hangingPunct="1"/>
            <a:r>
              <a:rPr lang="en-GB" altLang="en-US">
                <a:latin typeface="Verdana" panose="020B0604030504040204" pitchFamily="34" charset="0"/>
              </a:rPr>
              <a:t>Penzias and Wilson consulted with Princeton physicist Robert H. Dicke, who had theorized that if the universe was created according to the Big Bang theory, a background radiation at 3-degree Kelvin would exist throughout the universe. Dicke visited Bell Labs and confirmed that the mysterious radio signal Penzias and Wilson detected was, indeed, the cosmic radiation that had survived from the very early days of the universe.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xmlns="" id="{C2E46B14-7279-1448-8CF5-A2AFF5BCC695}"/>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1E5B6D1-D1F0-6547-A00F-D8B4C9E19ADA}" type="slidenum">
              <a:rPr lang="en-US" altLang="en-US" smtClean="0"/>
              <a:pPr fontAlgn="base">
                <a:spcBef>
                  <a:spcPct val="0"/>
                </a:spcBef>
                <a:spcAft>
                  <a:spcPct val="0"/>
                </a:spcAft>
              </a:pPr>
              <a:t>9</a:t>
            </a:fld>
            <a:endParaRPr lang="en-US" altLang="en-US"/>
          </a:p>
        </p:txBody>
      </p:sp>
      <p:sp>
        <p:nvSpPr>
          <p:cNvPr id="17410" name="Rectangle 2">
            <a:extLst>
              <a:ext uri="{FF2B5EF4-FFF2-40B4-BE49-F238E27FC236}">
                <a16:creationId xmlns:a16="http://schemas.microsoft.com/office/drawing/2014/main" xmlns="" id="{74110DC3-4A40-6143-A39C-BCB42ABC9A80}"/>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xmlns="" id="{00ED9C64-B0CE-A246-86AF-C810C2197E12}"/>
              </a:ext>
            </a:extLst>
          </p:cNvPr>
          <p:cNvSpPr>
            <a:spLocks noGrp="1" noChangeArrowheads="1"/>
          </p:cNvSpPr>
          <p:nvPr>
            <p:ph type="body" idx="1"/>
          </p:nvPr>
        </p:nvSpPr>
        <p:spPr>
          <a:xfrm>
            <a:off x="914400" y="4343400"/>
            <a:ext cx="5029200" cy="2814638"/>
          </a:xfrm>
          <a:noFill/>
        </p:spPr>
        <p:txBody>
          <a:bodyPr/>
          <a:lstStyle/>
          <a:p>
            <a:pPr eaLnBrk="1" hangingPunct="1"/>
            <a:r>
              <a:rPr lang="en-GB" altLang="en-US"/>
              <a:t>The CMB thermal map is from the WMAP satellite data. It corresponds to a density map of the universe when the radiation broke free.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xmlns="" id="{A0CCB302-E73E-9D40-AA79-F01DE0D9CA0F}"/>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7B96F41-369A-FC46-A03E-D4BEBDDC03B8}" type="slidenum">
              <a:rPr lang="en-US" altLang="en-US" smtClean="0"/>
              <a:pPr fontAlgn="base">
                <a:spcBef>
                  <a:spcPct val="0"/>
                </a:spcBef>
                <a:spcAft>
                  <a:spcPct val="0"/>
                </a:spcAft>
              </a:pPr>
              <a:t>10</a:t>
            </a:fld>
            <a:endParaRPr lang="en-US" altLang="en-US"/>
          </a:p>
        </p:txBody>
      </p:sp>
      <p:sp>
        <p:nvSpPr>
          <p:cNvPr id="19458" name="Rectangle 2">
            <a:extLst>
              <a:ext uri="{FF2B5EF4-FFF2-40B4-BE49-F238E27FC236}">
                <a16:creationId xmlns:a16="http://schemas.microsoft.com/office/drawing/2014/main" xmlns="" id="{8C991931-A075-C245-BCE1-59A08407FBBC}"/>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xmlns="" id="{CF79D968-31DE-D34F-AC5E-E2D664DEC185}"/>
              </a:ext>
            </a:extLst>
          </p:cNvPr>
          <p:cNvSpPr>
            <a:spLocks noGrp="1" noChangeArrowheads="1"/>
          </p:cNvSpPr>
          <p:nvPr>
            <p:ph type="body" idx="1"/>
          </p:nvPr>
        </p:nvSpPr>
        <p:spPr>
          <a:xfrm>
            <a:off x="914400" y="4343400"/>
            <a:ext cx="5029200" cy="1552575"/>
          </a:xfrm>
          <a:noFill/>
        </p:spPr>
        <p:txBody>
          <a:bodyPr/>
          <a:lstStyle/>
          <a:p>
            <a:pPr eaLnBrk="1" hangingPunct="1"/>
            <a:r>
              <a:rPr lang="en-GB" altLang="en-US"/>
              <a:t>Helium abundance is quite a technical piece of evidence. Effectively the fact that there is so much helium in the universe is something that needs to be explained. A convenient way of seeing this come about is to assume that the universe went through a very hot early phase. If this is the case, then the same nuclear reactions that are currently powering stars and turning hydrogen into helium would be taking place in the whole universe. You put the numbers into the theory and it comes our with exactly the right amount of helium that would be made.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D5611-1127-5445-8552-A24A64B4D7F2}" type="datetimeFigureOut">
              <a:rPr lang="en-US" smtClean="0"/>
              <a:t>08/03/23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8B04494-9703-3C46-B074-5EDB66115045}" type="slidenum">
              <a:rPr lang="en-US" smtClean="0"/>
              <a:t>‹#›</a:t>
            </a:fld>
            <a:endParaRPr lang="en-US"/>
          </a:p>
        </p:txBody>
      </p:sp>
    </p:spTree>
    <p:extLst>
      <p:ext uri="{BB962C8B-B14F-4D97-AF65-F5344CB8AC3E}">
        <p14:creationId xmlns:p14="http://schemas.microsoft.com/office/powerpoint/2010/main" val="1494645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D5611-1127-5445-8552-A24A64B4D7F2}" type="datetimeFigureOut">
              <a:rPr lang="en-US" smtClean="0"/>
              <a:t>08/03/23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8B04494-9703-3C46-B074-5EDB66115045}" type="slidenum">
              <a:rPr lang="en-US" smtClean="0"/>
              <a:t>‹#›</a:t>
            </a:fld>
            <a:endParaRPr lang="en-US"/>
          </a:p>
        </p:txBody>
      </p:sp>
    </p:spTree>
    <p:extLst>
      <p:ext uri="{BB962C8B-B14F-4D97-AF65-F5344CB8AC3E}">
        <p14:creationId xmlns:p14="http://schemas.microsoft.com/office/powerpoint/2010/main" val="2310988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D5611-1127-5445-8552-A24A64B4D7F2}" type="datetimeFigureOut">
              <a:rPr lang="en-US" smtClean="0"/>
              <a:t>08/03/23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8B04494-9703-3C46-B074-5EDB66115045}" type="slidenum">
              <a:rPr lang="en-US" smtClean="0"/>
              <a:t>‹#›</a:t>
            </a:fld>
            <a:endParaRPr lang="en-US"/>
          </a:p>
        </p:txBody>
      </p:sp>
    </p:spTree>
    <p:extLst>
      <p:ext uri="{BB962C8B-B14F-4D97-AF65-F5344CB8AC3E}">
        <p14:creationId xmlns:p14="http://schemas.microsoft.com/office/powerpoint/2010/main" val="2896132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85CCBC-006A-EB47-B7E6-0F9FEE23CBEB}"/>
              </a:ext>
            </a:extLst>
          </p:cNvPr>
          <p:cNvSpPr>
            <a:spLocks noGrp="1"/>
          </p:cNvSpPr>
          <p:nvPr>
            <p:ph type="title"/>
          </p:nvPr>
        </p:nvSpPr>
        <p:spPr>
          <a:xfrm>
            <a:off x="871538" y="533400"/>
            <a:ext cx="8162925" cy="109061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70AC563-67AD-C14B-9EF1-2F7217E94F39}"/>
              </a:ext>
            </a:extLst>
          </p:cNvPr>
          <p:cNvSpPr>
            <a:spLocks noGrp="1"/>
          </p:cNvSpPr>
          <p:nvPr>
            <p:ph type="body" sz="half" idx="1"/>
          </p:nvPr>
        </p:nvSpPr>
        <p:spPr>
          <a:xfrm>
            <a:off x="912813" y="1905000"/>
            <a:ext cx="3978275" cy="4191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113465B-9E96-E24B-A663-39A926A66800}"/>
              </a:ext>
            </a:extLst>
          </p:cNvPr>
          <p:cNvSpPr>
            <a:spLocks noGrp="1"/>
          </p:cNvSpPr>
          <p:nvPr>
            <p:ph sz="half" idx="2"/>
          </p:nvPr>
        </p:nvSpPr>
        <p:spPr>
          <a:xfrm>
            <a:off x="5043488" y="1905000"/>
            <a:ext cx="3979862" cy="4191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062B8F2-92FC-2040-AB39-0A01FFF616B9}"/>
              </a:ext>
            </a:extLst>
          </p:cNvPr>
          <p:cNvSpPr>
            <a:spLocks noGrp="1"/>
          </p:cNvSpPr>
          <p:nvPr>
            <p:ph type="dt" sz="half" idx="10"/>
          </p:nvPr>
        </p:nvSpPr>
        <p:spPr>
          <a:xfrm>
            <a:off x="1152525" y="6286500"/>
            <a:ext cx="1905000" cy="457200"/>
          </a:xfrm>
          <a:prstGeom prst="rect">
            <a:avLst/>
          </a:prstGeom>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xmlns="" id="{186503F7-8DCE-7A45-B236-F5E5712F8653}"/>
              </a:ext>
            </a:extLst>
          </p:cNvPr>
          <p:cNvSpPr>
            <a:spLocks noGrp="1"/>
          </p:cNvSpPr>
          <p:nvPr>
            <p:ph type="ftr" sz="quarter" idx="11"/>
          </p:nvPr>
        </p:nvSpPr>
        <p:spPr>
          <a:xfrm>
            <a:off x="3590925" y="6286500"/>
            <a:ext cx="2895600" cy="457200"/>
          </a:xfrm>
          <a:prstGeom prst="rect">
            <a:avLst/>
          </a:prstGeom>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xmlns="" id="{C7EF3D92-6EFE-AC4B-A1EA-FBC234178264}"/>
              </a:ext>
            </a:extLst>
          </p:cNvPr>
          <p:cNvSpPr>
            <a:spLocks noGrp="1"/>
          </p:cNvSpPr>
          <p:nvPr>
            <p:ph type="sldNum" sz="quarter" idx="12"/>
          </p:nvPr>
        </p:nvSpPr>
        <p:spPr>
          <a:xfrm>
            <a:off x="7019925" y="6286500"/>
            <a:ext cx="1905000" cy="457200"/>
          </a:xfrm>
          <a:prstGeom prst="rect">
            <a:avLst/>
          </a:prstGeom>
        </p:spPr>
        <p:txBody>
          <a:bodyPr/>
          <a:lstStyle>
            <a:lvl1pPr>
              <a:defRPr/>
            </a:lvl1pPr>
          </a:lstStyle>
          <a:p>
            <a:pPr>
              <a:defRPr/>
            </a:pPr>
            <a:fld id="{A29F8122-FC9F-C443-8C86-FA99D9C3C6FA}" type="slidenum">
              <a:rPr lang="en-US" altLang="en-US"/>
              <a:pPr>
                <a:defRPr/>
              </a:pPr>
              <a:t>‹#›</a:t>
            </a:fld>
            <a:endParaRPr lang="en-US" altLang="en-US"/>
          </a:p>
        </p:txBody>
      </p:sp>
    </p:spTree>
    <p:extLst>
      <p:ext uri="{BB962C8B-B14F-4D97-AF65-F5344CB8AC3E}">
        <p14:creationId xmlns:p14="http://schemas.microsoft.com/office/powerpoint/2010/main" val="1659643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29CC7C-0D9E-FE4F-A04E-27155FA3C776}"/>
              </a:ext>
            </a:extLst>
          </p:cNvPr>
          <p:cNvSpPr>
            <a:spLocks noGrp="1"/>
          </p:cNvSpPr>
          <p:nvPr>
            <p:ph type="title"/>
          </p:nvPr>
        </p:nvSpPr>
        <p:spPr>
          <a:xfrm>
            <a:off x="871538" y="533400"/>
            <a:ext cx="8162925" cy="109061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C026522-F17A-5C41-80D2-215484895C14}"/>
              </a:ext>
            </a:extLst>
          </p:cNvPr>
          <p:cNvSpPr>
            <a:spLocks noGrp="1"/>
          </p:cNvSpPr>
          <p:nvPr>
            <p:ph type="body" sz="half" idx="1"/>
          </p:nvPr>
        </p:nvSpPr>
        <p:spPr>
          <a:xfrm>
            <a:off x="912813" y="1905000"/>
            <a:ext cx="3978275" cy="4191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C217834-DBF6-F04F-90F8-7A029CC38779}"/>
              </a:ext>
            </a:extLst>
          </p:cNvPr>
          <p:cNvSpPr>
            <a:spLocks noGrp="1"/>
          </p:cNvSpPr>
          <p:nvPr>
            <p:ph sz="quarter" idx="2"/>
          </p:nvPr>
        </p:nvSpPr>
        <p:spPr>
          <a:xfrm>
            <a:off x="5043488" y="1905000"/>
            <a:ext cx="3979862" cy="20193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xmlns="" id="{BD259EB4-6264-454F-AA6D-A38D699F7467}"/>
              </a:ext>
            </a:extLst>
          </p:cNvPr>
          <p:cNvSpPr>
            <a:spLocks noGrp="1"/>
          </p:cNvSpPr>
          <p:nvPr>
            <p:ph sz="quarter" idx="3"/>
          </p:nvPr>
        </p:nvSpPr>
        <p:spPr>
          <a:xfrm>
            <a:off x="5043488" y="4076700"/>
            <a:ext cx="3979862" cy="20193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xmlns="" id="{1618BF95-C79D-1140-A7FB-EC2C5A2938F6}"/>
              </a:ext>
            </a:extLst>
          </p:cNvPr>
          <p:cNvSpPr>
            <a:spLocks noGrp="1"/>
          </p:cNvSpPr>
          <p:nvPr>
            <p:ph type="dt" sz="half" idx="10"/>
          </p:nvPr>
        </p:nvSpPr>
        <p:spPr>
          <a:xfrm>
            <a:off x="1152525" y="6286500"/>
            <a:ext cx="1905000" cy="457200"/>
          </a:xfrm>
          <a:prstGeom prst="rect">
            <a:avLst/>
          </a:prstGeom>
        </p:spPr>
        <p:txBody>
          <a:bodyPr/>
          <a:lstStyle>
            <a:lvl1pPr>
              <a:defRPr/>
            </a:lvl1pPr>
          </a:lstStyle>
          <a:p>
            <a:pPr>
              <a:defRPr/>
            </a:pPr>
            <a:endParaRPr lang="en-US" altLang="en-US"/>
          </a:p>
        </p:txBody>
      </p:sp>
      <p:sp>
        <p:nvSpPr>
          <p:cNvPr id="7" name="Footer Placeholder 6">
            <a:extLst>
              <a:ext uri="{FF2B5EF4-FFF2-40B4-BE49-F238E27FC236}">
                <a16:creationId xmlns:a16="http://schemas.microsoft.com/office/drawing/2014/main" xmlns="" id="{1D820A60-E976-9645-A407-CF4E8F47FD03}"/>
              </a:ext>
            </a:extLst>
          </p:cNvPr>
          <p:cNvSpPr>
            <a:spLocks noGrp="1"/>
          </p:cNvSpPr>
          <p:nvPr>
            <p:ph type="ftr" sz="quarter" idx="11"/>
          </p:nvPr>
        </p:nvSpPr>
        <p:spPr>
          <a:xfrm>
            <a:off x="3590925" y="6286500"/>
            <a:ext cx="2895600" cy="457200"/>
          </a:xfrm>
          <a:prstGeom prst="rect">
            <a:avLst/>
          </a:prstGeom>
        </p:spPr>
        <p:txBody>
          <a:bodyPr/>
          <a:lstStyle>
            <a:lvl1pPr>
              <a:defRPr/>
            </a:lvl1pPr>
          </a:lstStyle>
          <a:p>
            <a:pPr>
              <a:defRPr/>
            </a:pPr>
            <a:endParaRPr lang="en-US" altLang="en-US"/>
          </a:p>
        </p:txBody>
      </p:sp>
      <p:sp>
        <p:nvSpPr>
          <p:cNvPr id="8" name="Slide Number Placeholder 7">
            <a:extLst>
              <a:ext uri="{FF2B5EF4-FFF2-40B4-BE49-F238E27FC236}">
                <a16:creationId xmlns:a16="http://schemas.microsoft.com/office/drawing/2014/main" xmlns="" id="{AEB74E17-1AD4-4745-9B8F-82BE723274CB}"/>
              </a:ext>
            </a:extLst>
          </p:cNvPr>
          <p:cNvSpPr>
            <a:spLocks noGrp="1"/>
          </p:cNvSpPr>
          <p:nvPr>
            <p:ph type="sldNum" sz="quarter" idx="12"/>
          </p:nvPr>
        </p:nvSpPr>
        <p:spPr>
          <a:xfrm>
            <a:off x="7019925" y="6286500"/>
            <a:ext cx="1905000" cy="457200"/>
          </a:xfrm>
          <a:prstGeom prst="rect">
            <a:avLst/>
          </a:prstGeom>
        </p:spPr>
        <p:txBody>
          <a:bodyPr/>
          <a:lstStyle>
            <a:lvl1pPr>
              <a:defRPr/>
            </a:lvl1pPr>
          </a:lstStyle>
          <a:p>
            <a:pPr>
              <a:defRPr/>
            </a:pPr>
            <a:fld id="{E3FB2D0D-4F70-124E-B656-C09E99E67CA9}" type="slidenum">
              <a:rPr lang="en-US" altLang="en-US"/>
              <a:pPr>
                <a:defRPr/>
              </a:pPr>
              <a:t>‹#›</a:t>
            </a:fld>
            <a:endParaRPr lang="en-US" altLang="en-US"/>
          </a:p>
        </p:txBody>
      </p:sp>
    </p:spTree>
    <p:extLst>
      <p:ext uri="{BB962C8B-B14F-4D97-AF65-F5344CB8AC3E}">
        <p14:creationId xmlns:p14="http://schemas.microsoft.com/office/powerpoint/2010/main" val="29058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D5611-1127-5445-8552-A24A64B4D7F2}" type="datetimeFigureOut">
              <a:rPr lang="en-US" smtClean="0"/>
              <a:t>08/03/23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8B04494-9703-3C46-B074-5EDB66115045}" type="slidenum">
              <a:rPr lang="en-US" smtClean="0"/>
              <a:t>‹#›</a:t>
            </a:fld>
            <a:endParaRPr lang="en-US"/>
          </a:p>
        </p:txBody>
      </p:sp>
    </p:spTree>
    <p:extLst>
      <p:ext uri="{BB962C8B-B14F-4D97-AF65-F5344CB8AC3E}">
        <p14:creationId xmlns:p14="http://schemas.microsoft.com/office/powerpoint/2010/main" val="2003217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D5611-1127-5445-8552-A24A64B4D7F2}" type="datetimeFigureOut">
              <a:rPr lang="en-US" smtClean="0"/>
              <a:t>08/03/23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8B04494-9703-3C46-B074-5EDB66115045}" type="slidenum">
              <a:rPr lang="en-US" smtClean="0"/>
              <a:t>‹#›</a:t>
            </a:fld>
            <a:endParaRPr lang="en-US"/>
          </a:p>
        </p:txBody>
      </p:sp>
    </p:spTree>
    <p:extLst>
      <p:ext uri="{BB962C8B-B14F-4D97-AF65-F5344CB8AC3E}">
        <p14:creationId xmlns:p14="http://schemas.microsoft.com/office/powerpoint/2010/main" val="348804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D5611-1127-5445-8552-A24A64B4D7F2}" type="datetimeFigureOut">
              <a:rPr lang="en-US" smtClean="0"/>
              <a:t>08/03/23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8B04494-9703-3C46-B074-5EDB66115045}" type="slidenum">
              <a:rPr lang="en-US" smtClean="0"/>
              <a:t>‹#›</a:t>
            </a:fld>
            <a:endParaRPr lang="en-US"/>
          </a:p>
        </p:txBody>
      </p:sp>
    </p:spTree>
    <p:extLst>
      <p:ext uri="{BB962C8B-B14F-4D97-AF65-F5344CB8AC3E}">
        <p14:creationId xmlns:p14="http://schemas.microsoft.com/office/powerpoint/2010/main" val="530293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6D5611-1127-5445-8552-A24A64B4D7F2}" type="datetimeFigureOut">
              <a:rPr lang="en-US" smtClean="0"/>
              <a:t>08/03/23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8B04494-9703-3C46-B074-5EDB66115045}" type="slidenum">
              <a:rPr lang="en-US" smtClean="0"/>
              <a:t>‹#›</a:t>
            </a:fld>
            <a:endParaRPr lang="en-US"/>
          </a:p>
        </p:txBody>
      </p:sp>
    </p:spTree>
    <p:extLst>
      <p:ext uri="{BB962C8B-B14F-4D97-AF65-F5344CB8AC3E}">
        <p14:creationId xmlns:p14="http://schemas.microsoft.com/office/powerpoint/2010/main" val="2399729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6D5611-1127-5445-8552-A24A64B4D7F2}" type="datetimeFigureOut">
              <a:rPr lang="en-US" smtClean="0"/>
              <a:t>08/03/23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8B04494-9703-3C46-B074-5EDB66115045}" type="slidenum">
              <a:rPr lang="en-US" smtClean="0"/>
              <a:t>‹#›</a:t>
            </a:fld>
            <a:endParaRPr lang="en-US"/>
          </a:p>
        </p:txBody>
      </p:sp>
    </p:spTree>
    <p:extLst>
      <p:ext uri="{BB962C8B-B14F-4D97-AF65-F5344CB8AC3E}">
        <p14:creationId xmlns:p14="http://schemas.microsoft.com/office/powerpoint/2010/main" val="1562276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6D5611-1127-5445-8552-A24A64B4D7F2}" type="datetimeFigureOut">
              <a:rPr lang="en-US" smtClean="0"/>
              <a:t>08/03/23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8B04494-9703-3C46-B074-5EDB66115045}" type="slidenum">
              <a:rPr lang="en-US" smtClean="0"/>
              <a:t>‹#›</a:t>
            </a:fld>
            <a:endParaRPr lang="en-US"/>
          </a:p>
        </p:txBody>
      </p:sp>
    </p:spTree>
    <p:extLst>
      <p:ext uri="{BB962C8B-B14F-4D97-AF65-F5344CB8AC3E}">
        <p14:creationId xmlns:p14="http://schemas.microsoft.com/office/powerpoint/2010/main" val="892175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D5611-1127-5445-8552-A24A64B4D7F2}" type="datetimeFigureOut">
              <a:rPr lang="en-US" smtClean="0"/>
              <a:t>08/03/23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8B04494-9703-3C46-B074-5EDB66115045}" type="slidenum">
              <a:rPr lang="en-US" smtClean="0"/>
              <a:t>‹#›</a:t>
            </a:fld>
            <a:endParaRPr lang="en-US"/>
          </a:p>
        </p:txBody>
      </p:sp>
    </p:spTree>
    <p:extLst>
      <p:ext uri="{BB962C8B-B14F-4D97-AF65-F5344CB8AC3E}">
        <p14:creationId xmlns:p14="http://schemas.microsoft.com/office/powerpoint/2010/main" val="2893628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D5611-1127-5445-8552-A24A64B4D7F2}" type="datetimeFigureOut">
              <a:rPr lang="en-US" smtClean="0"/>
              <a:t>08/03/23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8B04494-9703-3C46-B074-5EDB66115045}" type="slidenum">
              <a:rPr lang="en-US" smtClean="0"/>
              <a:t>‹#›</a:t>
            </a:fld>
            <a:endParaRPr lang="en-US"/>
          </a:p>
        </p:txBody>
      </p:sp>
    </p:spTree>
    <p:extLst>
      <p:ext uri="{BB962C8B-B14F-4D97-AF65-F5344CB8AC3E}">
        <p14:creationId xmlns:p14="http://schemas.microsoft.com/office/powerpoint/2010/main" val="16453883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g"/><Relationship Id="rId16"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lack slide header-cos-2.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8520" y="-27384"/>
            <a:ext cx="9324528" cy="6965534"/>
          </a:xfrm>
          <a:prstGeom prst="rect">
            <a:avLst/>
          </a:prstGeom>
        </p:spPr>
      </p:pic>
      <p:pic>
        <p:nvPicPr>
          <p:cNvPr id="3" name="Picture 2" descr="Replacement logo.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220072" y="6381328"/>
            <a:ext cx="1440160" cy="468133"/>
          </a:xfrm>
          <a:prstGeom prst="rect">
            <a:avLst/>
          </a:prstGeom>
        </p:spPr>
      </p:pic>
    </p:spTree>
    <p:extLst>
      <p:ext uri="{BB962C8B-B14F-4D97-AF65-F5344CB8AC3E}">
        <p14:creationId xmlns:p14="http://schemas.microsoft.com/office/powerpoint/2010/main" val="89459964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reativecommons.org/publicdomain/zero/1.0/deed.en" TargetMode="Externa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png"/><Relationship Id="rId5" Type="http://schemas.openxmlformats.org/officeDocument/2006/relationships/oleObject" Target="../embeddings/oleObject2.bin"/><Relationship Id="rId6"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3.bin"/><Relationship Id="rId5" Type="http://schemas.openxmlformats.org/officeDocument/2006/relationships/image" Target="../media/image10.png"/><Relationship Id="rId6" Type="http://schemas.openxmlformats.org/officeDocument/2006/relationships/oleObject" Target="../embeddings/oleObject4.bin"/><Relationship Id="rId7" Type="http://schemas.openxmlformats.org/officeDocument/2006/relationships/image" Target="../media/image11.png"/><Relationship Id="rId8" Type="http://schemas.openxmlformats.org/officeDocument/2006/relationships/image" Target="../media/image12.jpg"/><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a:extLst>
              <a:ext uri="{FF2B5EF4-FFF2-40B4-BE49-F238E27FC236}">
                <a16:creationId xmlns:a16="http://schemas.microsoft.com/office/drawing/2014/main" xmlns="" id="{9A922B75-4ED1-FA46-898C-5BBF89A63AD9}"/>
              </a:ext>
            </a:extLst>
          </p:cNvPr>
          <p:cNvSpPr>
            <a:spLocks noGrp="1" noChangeArrowheads="1"/>
          </p:cNvSpPr>
          <p:nvPr>
            <p:ph type="ctrTitle"/>
          </p:nvPr>
        </p:nvSpPr>
        <p:spPr/>
        <p:txBody>
          <a:bodyPr/>
          <a:lstStyle/>
          <a:p>
            <a:r>
              <a:rPr lang="en-US" altLang="en-US" sz="6000" dirty="0">
                <a:solidFill>
                  <a:schemeClr val="bg1"/>
                </a:solidFill>
                <a:latin typeface="Avenir Medium" panose="02000503020000020003" pitchFamily="2" charset="0"/>
                <a:cs typeface="Avenir Black"/>
              </a:rPr>
              <a:t>The Evidence </a:t>
            </a:r>
            <a:br>
              <a:rPr lang="en-US" altLang="en-US" sz="6000" dirty="0">
                <a:solidFill>
                  <a:schemeClr val="bg1"/>
                </a:solidFill>
                <a:latin typeface="Avenir Medium" panose="02000503020000020003" pitchFamily="2" charset="0"/>
                <a:cs typeface="Avenir Black"/>
              </a:rPr>
            </a:br>
            <a:r>
              <a:rPr lang="en-US" altLang="en-US" sz="6000" dirty="0">
                <a:solidFill>
                  <a:schemeClr val="bg1"/>
                </a:solidFill>
                <a:latin typeface="Avenir Medium" panose="02000503020000020003" pitchFamily="2" charset="0"/>
                <a:cs typeface="Avenir Black"/>
              </a:rPr>
              <a:t>for the Big Bang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xmlns="" id="{6C403691-CF5A-694D-A0B9-835A4E8CB006}"/>
              </a:ext>
            </a:extLst>
          </p:cNvPr>
          <p:cNvSpPr>
            <a:spLocks noGrp="1" noChangeArrowheads="1"/>
          </p:cNvSpPr>
          <p:nvPr>
            <p:ph type="title"/>
          </p:nvPr>
        </p:nvSpPr>
        <p:spPr>
          <a:xfrm>
            <a:off x="1403648" y="737019"/>
            <a:ext cx="2031939" cy="831627"/>
          </a:xfrm>
        </p:spPr>
        <p:txBody>
          <a:bodyPr/>
          <a:lstStyle/>
          <a:p>
            <a:pPr algn="l"/>
            <a:r>
              <a:rPr lang="en-US" altLang="en-US" sz="4000" dirty="0">
                <a:solidFill>
                  <a:schemeClr val="bg1">
                    <a:lumMod val="95000"/>
                  </a:schemeClr>
                </a:solidFill>
                <a:latin typeface="Avenir Black"/>
                <a:cs typeface="Avenir Black"/>
              </a:rPr>
              <a:t>Helium</a:t>
            </a:r>
          </a:p>
        </p:txBody>
      </p:sp>
      <p:sp>
        <p:nvSpPr>
          <p:cNvPr id="29699" name="Rectangle 3">
            <a:extLst>
              <a:ext uri="{FF2B5EF4-FFF2-40B4-BE49-F238E27FC236}">
                <a16:creationId xmlns:a16="http://schemas.microsoft.com/office/drawing/2014/main" xmlns="" id="{093226EF-5248-C542-B6B3-25C9C74716A9}"/>
              </a:ext>
            </a:extLst>
          </p:cNvPr>
          <p:cNvSpPr>
            <a:spLocks noGrp="1" noChangeArrowheads="1"/>
          </p:cNvSpPr>
          <p:nvPr>
            <p:ph idx="1"/>
          </p:nvPr>
        </p:nvSpPr>
        <p:spPr>
          <a:xfrm>
            <a:off x="375471" y="1731194"/>
            <a:ext cx="5328592" cy="4046686"/>
          </a:xfrm>
        </p:spPr>
        <p:txBody>
          <a:bodyPr rtlCol="0">
            <a:normAutofit fontScale="47500" lnSpcReduction="20000"/>
          </a:bodyPr>
          <a:lstStyle/>
          <a:p>
            <a:pPr fontAlgn="auto">
              <a:lnSpc>
                <a:spcPct val="120000"/>
              </a:lnSpc>
              <a:spcAft>
                <a:spcPts val="0"/>
              </a:spcAft>
              <a:defRPr/>
            </a:pPr>
            <a:r>
              <a:rPr lang="en-US" altLang="en-US" sz="3800" dirty="0">
                <a:solidFill>
                  <a:srgbClr val="F2F2F2"/>
                </a:solidFill>
                <a:latin typeface="Avenir Medium"/>
                <a:cs typeface="Avenir Medium"/>
              </a:rPr>
              <a:t>Universe is </a:t>
            </a:r>
            <a:r>
              <a:rPr lang="en-US" altLang="en-US" sz="3800" dirty="0">
                <a:solidFill>
                  <a:schemeClr val="accent5">
                    <a:lumMod val="60000"/>
                    <a:lumOff val="40000"/>
                  </a:schemeClr>
                </a:solidFill>
                <a:latin typeface="Avenir Medium"/>
                <a:cs typeface="Avenir Medium"/>
              </a:rPr>
              <a:t>24% He </a:t>
            </a:r>
            <a:r>
              <a:rPr lang="en-US" altLang="en-US" sz="3800" dirty="0">
                <a:solidFill>
                  <a:srgbClr val="F2F2F2"/>
                </a:solidFill>
                <a:latin typeface="Avenir Medium"/>
                <a:cs typeface="Avenir Medium"/>
              </a:rPr>
              <a:t>(by mass)</a:t>
            </a:r>
          </a:p>
          <a:p>
            <a:pPr fontAlgn="auto">
              <a:lnSpc>
                <a:spcPct val="120000"/>
              </a:lnSpc>
              <a:spcAft>
                <a:spcPts val="0"/>
              </a:spcAft>
              <a:defRPr/>
            </a:pPr>
            <a:r>
              <a:rPr lang="en-US" altLang="en-US" sz="3800" dirty="0">
                <a:solidFill>
                  <a:srgbClr val="F2F2F2"/>
                </a:solidFill>
                <a:latin typeface="Avenir Medium"/>
                <a:cs typeface="Avenir Medium"/>
              </a:rPr>
              <a:t>That’s far </a:t>
            </a:r>
            <a:r>
              <a:rPr lang="en-US" altLang="en-US" sz="3800" dirty="0">
                <a:solidFill>
                  <a:srgbClr val="93CDDD"/>
                </a:solidFill>
                <a:latin typeface="Avenir Medium"/>
                <a:cs typeface="Avenir Medium"/>
              </a:rPr>
              <a:t>more</a:t>
            </a:r>
            <a:r>
              <a:rPr lang="en-US" altLang="en-US" sz="3800" dirty="0">
                <a:solidFill>
                  <a:srgbClr val="F2F2F2"/>
                </a:solidFill>
                <a:latin typeface="Avenir Medium"/>
                <a:cs typeface="Avenir Medium"/>
              </a:rPr>
              <a:t> than can be explained by Helium being made in </a:t>
            </a:r>
            <a:r>
              <a:rPr lang="en-US" altLang="en-US" sz="3800" dirty="0">
                <a:solidFill>
                  <a:srgbClr val="93CDDD"/>
                </a:solidFill>
                <a:latin typeface="Avenir Medium"/>
                <a:cs typeface="Avenir Medium"/>
              </a:rPr>
              <a:t>stars</a:t>
            </a:r>
            <a:r>
              <a:rPr lang="en-US" altLang="en-US" sz="3800" dirty="0">
                <a:solidFill>
                  <a:srgbClr val="F2F2F2"/>
                </a:solidFill>
                <a:latin typeface="Avenir Medium"/>
                <a:cs typeface="Avenir Medium"/>
              </a:rPr>
              <a:t>!</a:t>
            </a:r>
            <a:br>
              <a:rPr lang="en-US" altLang="en-US" sz="3800" dirty="0">
                <a:solidFill>
                  <a:srgbClr val="F2F2F2"/>
                </a:solidFill>
                <a:latin typeface="Avenir Medium"/>
                <a:cs typeface="Avenir Medium"/>
              </a:rPr>
            </a:br>
            <a:endParaRPr lang="en-US" altLang="en-US" sz="3800" dirty="0">
              <a:solidFill>
                <a:srgbClr val="F2F2F2"/>
              </a:solidFill>
              <a:latin typeface="Avenir Medium"/>
              <a:cs typeface="Avenir Medium"/>
            </a:endParaRPr>
          </a:p>
          <a:p>
            <a:pPr lvl="1" fontAlgn="auto">
              <a:lnSpc>
                <a:spcPct val="120000"/>
              </a:lnSpc>
              <a:spcAft>
                <a:spcPts val="0"/>
              </a:spcAft>
              <a:defRPr/>
            </a:pPr>
            <a:r>
              <a:rPr lang="en-US" altLang="en-US" dirty="0">
                <a:solidFill>
                  <a:srgbClr val="F2F2F2"/>
                </a:solidFill>
                <a:latin typeface="Avenir Medium"/>
                <a:cs typeface="Avenir Medium"/>
              </a:rPr>
              <a:t>Stars </a:t>
            </a:r>
            <a:r>
              <a:rPr lang="en-US" altLang="en-US" dirty="0">
                <a:solidFill>
                  <a:srgbClr val="93CDDD"/>
                </a:solidFill>
                <a:latin typeface="Avenir Medium"/>
                <a:cs typeface="Avenir Medium"/>
              </a:rPr>
              <a:t>fuse hydrogen </a:t>
            </a:r>
            <a:r>
              <a:rPr lang="en-US" altLang="en-US" dirty="0">
                <a:solidFill>
                  <a:srgbClr val="F2F2F2"/>
                </a:solidFill>
                <a:latin typeface="Avenir Medium"/>
                <a:cs typeface="Avenir Medium"/>
              </a:rPr>
              <a:t>into </a:t>
            </a:r>
            <a:r>
              <a:rPr lang="en-US" altLang="en-US" dirty="0">
                <a:solidFill>
                  <a:srgbClr val="93CDDD"/>
                </a:solidFill>
                <a:latin typeface="Avenir Medium"/>
                <a:cs typeface="Avenir Medium"/>
              </a:rPr>
              <a:t>helium</a:t>
            </a:r>
          </a:p>
          <a:p>
            <a:pPr lvl="1" fontAlgn="auto">
              <a:lnSpc>
                <a:spcPct val="120000"/>
              </a:lnSpc>
              <a:spcAft>
                <a:spcPts val="0"/>
              </a:spcAft>
              <a:defRPr/>
            </a:pPr>
            <a:r>
              <a:rPr lang="en-US" altLang="en-US" dirty="0">
                <a:solidFill>
                  <a:srgbClr val="F2F2F2"/>
                </a:solidFill>
                <a:latin typeface="Avenir Medium"/>
                <a:cs typeface="Avenir Medium"/>
              </a:rPr>
              <a:t>The oldest stars (11 billion years) </a:t>
            </a:r>
            <a:r>
              <a:rPr lang="en-US" altLang="en-US" i="1" dirty="0">
                <a:solidFill>
                  <a:srgbClr val="F2F2F2"/>
                </a:solidFill>
                <a:latin typeface="Avenir Medium"/>
                <a:cs typeface="Avenir Medium"/>
              </a:rPr>
              <a:t>also</a:t>
            </a:r>
            <a:r>
              <a:rPr lang="en-US" altLang="en-US" dirty="0">
                <a:solidFill>
                  <a:srgbClr val="F2F2F2"/>
                </a:solidFill>
                <a:latin typeface="Avenir Medium"/>
                <a:cs typeface="Avenir Medium"/>
              </a:rPr>
              <a:t> have 24% He</a:t>
            </a:r>
          </a:p>
          <a:p>
            <a:pPr lvl="1" fontAlgn="auto">
              <a:lnSpc>
                <a:spcPct val="120000"/>
              </a:lnSpc>
              <a:spcAft>
                <a:spcPts val="0"/>
              </a:spcAft>
              <a:defRPr/>
            </a:pPr>
            <a:endParaRPr lang="en-US" altLang="en-US" dirty="0">
              <a:solidFill>
                <a:srgbClr val="F2F2F2"/>
              </a:solidFill>
              <a:latin typeface="Avenir Medium"/>
              <a:cs typeface="Avenir Medium"/>
            </a:endParaRPr>
          </a:p>
          <a:p>
            <a:pPr fontAlgn="auto">
              <a:lnSpc>
                <a:spcPct val="120000"/>
              </a:lnSpc>
              <a:spcAft>
                <a:spcPts val="0"/>
              </a:spcAft>
              <a:defRPr/>
            </a:pPr>
            <a:r>
              <a:rPr lang="en-US" altLang="en-US" sz="3800" dirty="0">
                <a:solidFill>
                  <a:srgbClr val="F2F2F2"/>
                </a:solidFill>
                <a:latin typeface="Avenir Medium"/>
                <a:cs typeface="Avenir Medium"/>
              </a:rPr>
              <a:t>Big Bang - in early history, </a:t>
            </a:r>
            <a:r>
              <a:rPr lang="en-US" altLang="en-US" sz="3800" dirty="0">
                <a:solidFill>
                  <a:srgbClr val="93CDDD"/>
                </a:solidFill>
                <a:latin typeface="Avenir Medium"/>
                <a:cs typeface="Avenir Medium"/>
              </a:rPr>
              <a:t>whole universe </a:t>
            </a:r>
            <a:r>
              <a:rPr lang="en-US" altLang="en-US" sz="3800" dirty="0">
                <a:solidFill>
                  <a:srgbClr val="F2F2F2"/>
                </a:solidFill>
                <a:latin typeface="Avenir Medium"/>
                <a:cs typeface="Avenir Medium"/>
              </a:rPr>
              <a:t>same temperature as the inside of a star</a:t>
            </a:r>
          </a:p>
          <a:p>
            <a:pPr fontAlgn="auto">
              <a:lnSpc>
                <a:spcPct val="120000"/>
              </a:lnSpc>
              <a:spcAft>
                <a:spcPts val="0"/>
              </a:spcAft>
              <a:defRPr/>
            </a:pPr>
            <a:r>
              <a:rPr lang="en-US" altLang="en-US" sz="3800" dirty="0">
                <a:solidFill>
                  <a:srgbClr val="93CDDD"/>
                </a:solidFill>
                <a:latin typeface="Avenir Medium"/>
                <a:cs typeface="Avenir Medium"/>
              </a:rPr>
              <a:t>Fusion</a:t>
            </a:r>
            <a:r>
              <a:rPr lang="en-US" altLang="en-US" sz="3800" dirty="0">
                <a:solidFill>
                  <a:srgbClr val="F2F2F2"/>
                </a:solidFill>
                <a:latin typeface="Avenir Medium"/>
                <a:cs typeface="Avenir Medium"/>
              </a:rPr>
              <a:t> in the first three minutes of history happened </a:t>
            </a:r>
            <a:r>
              <a:rPr lang="en-US" altLang="en-US" sz="3800" dirty="0">
                <a:solidFill>
                  <a:srgbClr val="93CDDD"/>
                </a:solidFill>
                <a:latin typeface="Avenir Medium"/>
                <a:cs typeface="Avenir Medium"/>
              </a:rPr>
              <a:t>everywhere</a:t>
            </a:r>
            <a:r>
              <a:rPr lang="en-US" altLang="en-US" sz="3800" dirty="0">
                <a:solidFill>
                  <a:srgbClr val="F2F2F2"/>
                </a:solidFill>
                <a:latin typeface="Avenir Medium"/>
                <a:cs typeface="Avenir Medium"/>
              </a:rPr>
              <a:t> in the universe</a:t>
            </a:r>
          </a:p>
          <a:p>
            <a:pPr lvl="1" fontAlgn="auto">
              <a:lnSpc>
                <a:spcPct val="120000"/>
              </a:lnSpc>
              <a:spcAft>
                <a:spcPts val="0"/>
              </a:spcAft>
              <a:defRPr/>
            </a:pPr>
            <a:r>
              <a:rPr lang="en-US" altLang="en-US" dirty="0">
                <a:solidFill>
                  <a:srgbClr val="F2F2F2"/>
                </a:solidFill>
                <a:latin typeface="Avenir Medium"/>
                <a:cs typeface="Avenir Medium"/>
              </a:rPr>
              <a:t>This is how the helium was made…</a:t>
            </a:r>
            <a:br>
              <a:rPr lang="en-US" altLang="en-US" dirty="0">
                <a:solidFill>
                  <a:srgbClr val="F2F2F2"/>
                </a:solidFill>
                <a:latin typeface="Avenir Medium"/>
                <a:cs typeface="Avenir Medium"/>
              </a:rPr>
            </a:br>
            <a:endParaRPr lang="en-US" altLang="en-US" sz="3800" dirty="0">
              <a:solidFill>
                <a:srgbClr val="F2F2F2"/>
              </a:solidFill>
              <a:latin typeface="Avenir Medium"/>
              <a:cs typeface="Avenir Medium"/>
            </a:endParaRPr>
          </a:p>
          <a:p>
            <a:pPr fontAlgn="auto">
              <a:lnSpc>
                <a:spcPct val="120000"/>
              </a:lnSpc>
              <a:spcAft>
                <a:spcPts val="0"/>
              </a:spcAft>
              <a:defRPr/>
            </a:pPr>
            <a:r>
              <a:rPr lang="en-US" altLang="en-US" sz="3800" dirty="0">
                <a:solidFill>
                  <a:srgbClr val="F2F2F2"/>
                </a:solidFill>
                <a:latin typeface="Avenir Medium"/>
                <a:cs typeface="Avenir Medium"/>
              </a:rPr>
              <a:t>Shows the universe was </a:t>
            </a:r>
            <a:r>
              <a:rPr lang="en-US" altLang="en-US" sz="3800" dirty="0">
                <a:solidFill>
                  <a:srgbClr val="93CDDD"/>
                </a:solidFill>
                <a:latin typeface="Avenir Medium"/>
                <a:cs typeface="Avenir Medium"/>
              </a:rPr>
              <a:t>hot</a:t>
            </a:r>
            <a:r>
              <a:rPr lang="en-US" altLang="en-US" sz="3800" dirty="0">
                <a:solidFill>
                  <a:srgbClr val="F2F2F2"/>
                </a:solidFill>
                <a:latin typeface="Avenir Medium"/>
                <a:cs typeface="Avenir Medium"/>
              </a:rPr>
              <a:t> in earliest times</a:t>
            </a:r>
          </a:p>
        </p:txBody>
      </p:sp>
      <p:sp>
        <p:nvSpPr>
          <p:cNvPr id="2" name="TextBox 1">
            <a:extLst>
              <a:ext uri="{FF2B5EF4-FFF2-40B4-BE49-F238E27FC236}">
                <a16:creationId xmlns:a16="http://schemas.microsoft.com/office/drawing/2014/main" xmlns="" id="{2B2721CA-79DE-0F4F-B0C0-D145A8A57926}"/>
              </a:ext>
            </a:extLst>
          </p:cNvPr>
          <p:cNvSpPr txBox="1"/>
          <p:nvPr/>
        </p:nvSpPr>
        <p:spPr>
          <a:xfrm>
            <a:off x="6512232" y="5285249"/>
            <a:ext cx="2232248" cy="246221"/>
          </a:xfrm>
          <a:prstGeom prst="rect">
            <a:avLst/>
          </a:prstGeom>
          <a:noFill/>
        </p:spPr>
        <p:txBody>
          <a:bodyPr wrap="square" rtlCol="0">
            <a:spAutoFit/>
          </a:bodyPr>
          <a:lstStyle/>
          <a:p>
            <a:r>
              <a:rPr lang="en-US" sz="1000" dirty="0"/>
              <a:t>{Image Credit: </a:t>
            </a:r>
            <a:r>
              <a:rPr lang="en-GB" sz="1000" dirty="0"/>
              <a:t>Sarang public domain}</a:t>
            </a:r>
            <a:endParaRPr lang="en-US" sz="1000" dirty="0"/>
          </a:p>
        </p:txBody>
      </p:sp>
      <p:pic>
        <p:nvPicPr>
          <p:cNvPr id="3" name="Picture 2" descr="Screen Shot 2022-10-19 at 20.59.51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1052736"/>
            <a:ext cx="2933966" cy="4725144"/>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fade">
                                      <p:cBhvr>
                                        <p:cTn id="17" dur="5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fade">
                                      <p:cBhvr>
                                        <p:cTn id="22" dur="500"/>
                                        <p:tgtEl>
                                          <p:spTgt spid="296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animEffect transition="in" filter="fade">
                                      <p:cBhvr>
                                        <p:cTn id="27" dur="500"/>
                                        <p:tgtEl>
                                          <p:spTgt spid="2969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699">
                                            <p:txEl>
                                              <p:pRg st="6" end="6"/>
                                            </p:txEl>
                                          </p:spTgt>
                                        </p:tgtEl>
                                        <p:attrNameLst>
                                          <p:attrName>style.visibility</p:attrName>
                                        </p:attrNameLst>
                                      </p:cBhvr>
                                      <p:to>
                                        <p:strVal val="visible"/>
                                      </p:to>
                                    </p:set>
                                    <p:animEffect transition="in" filter="fade">
                                      <p:cBhvr>
                                        <p:cTn id="32" dur="500"/>
                                        <p:tgtEl>
                                          <p:spTgt spid="2969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699">
                                            <p:txEl>
                                              <p:pRg st="7" end="7"/>
                                            </p:txEl>
                                          </p:spTgt>
                                        </p:tgtEl>
                                        <p:attrNameLst>
                                          <p:attrName>style.visibility</p:attrName>
                                        </p:attrNameLst>
                                      </p:cBhvr>
                                      <p:to>
                                        <p:strVal val="visible"/>
                                      </p:to>
                                    </p:set>
                                    <p:animEffect transition="in" filter="fade">
                                      <p:cBhvr>
                                        <p:cTn id="37" dur="500"/>
                                        <p:tgtEl>
                                          <p:spTgt spid="29699">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699">
                                            <p:txEl>
                                              <p:pRg st="8" end="8"/>
                                            </p:txEl>
                                          </p:spTgt>
                                        </p:tgtEl>
                                        <p:attrNameLst>
                                          <p:attrName>style.visibility</p:attrName>
                                        </p:attrNameLst>
                                      </p:cBhvr>
                                      <p:to>
                                        <p:strVal val="visible"/>
                                      </p:to>
                                    </p:set>
                                    <p:animEffect transition="in" filter="fade">
                                      <p:cBhvr>
                                        <p:cTn id="42" dur="500"/>
                                        <p:tgtEl>
                                          <p:spTgt spid="296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3"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D932E4-D4EE-5C47-BBD9-103087F521DB}"/>
              </a:ext>
            </a:extLst>
          </p:cNvPr>
          <p:cNvSpPr>
            <a:spLocks noGrp="1"/>
          </p:cNvSpPr>
          <p:nvPr>
            <p:ph type="title"/>
          </p:nvPr>
        </p:nvSpPr>
        <p:spPr>
          <a:xfrm>
            <a:off x="1496751" y="764704"/>
            <a:ext cx="3079254" cy="778675"/>
          </a:xfrm>
        </p:spPr>
        <p:txBody>
          <a:bodyPr/>
          <a:lstStyle/>
          <a:p>
            <a:pPr algn="l"/>
            <a:r>
              <a:rPr lang="en-US" sz="4000" dirty="0">
                <a:solidFill>
                  <a:srgbClr val="FFFFFF"/>
                </a:solidFill>
                <a:latin typeface="Avenir Black"/>
                <a:cs typeface="Avenir Black"/>
              </a:rPr>
              <a:t>Summary</a:t>
            </a:r>
          </a:p>
        </p:txBody>
      </p:sp>
      <p:sp>
        <p:nvSpPr>
          <p:cNvPr id="10" name="TextBox 9">
            <a:extLst>
              <a:ext uri="{FF2B5EF4-FFF2-40B4-BE49-F238E27FC236}">
                <a16:creationId xmlns:a16="http://schemas.microsoft.com/office/drawing/2014/main" xmlns="" id="{409306DF-642E-C24B-9A0F-0E3F26BF7885}"/>
              </a:ext>
            </a:extLst>
          </p:cNvPr>
          <p:cNvSpPr txBox="1"/>
          <p:nvPr/>
        </p:nvSpPr>
        <p:spPr>
          <a:xfrm>
            <a:off x="5833873" y="3247423"/>
            <a:ext cx="2592288" cy="246221"/>
          </a:xfrm>
          <a:prstGeom prst="rect">
            <a:avLst/>
          </a:prstGeom>
          <a:noFill/>
        </p:spPr>
        <p:txBody>
          <a:bodyPr wrap="square" rtlCol="0">
            <a:spAutoFit/>
          </a:bodyPr>
          <a:lstStyle/>
          <a:p>
            <a:r>
              <a:rPr lang="en-US" sz="1000" dirty="0"/>
              <a:t>{</a:t>
            </a:r>
            <a:r>
              <a:rPr lang="en-US" sz="1000" dirty="0">
                <a:solidFill>
                  <a:schemeClr val="bg1"/>
                </a:solidFill>
              </a:rPr>
              <a:t>image credit: T</a:t>
            </a:r>
            <a:r>
              <a:rPr lang="en-GB" sz="1000" dirty="0" err="1">
                <a:solidFill>
                  <a:schemeClr val="bg1"/>
                </a:solidFill>
              </a:rPr>
              <a:t>heAstronomyBum</a:t>
            </a:r>
            <a:r>
              <a:rPr lang="en-GB" sz="1000" dirty="0">
                <a:solidFill>
                  <a:schemeClr val="bg1"/>
                </a:solidFill>
              </a:rPr>
              <a:t>, </a:t>
            </a:r>
            <a:r>
              <a:rPr lang="en-GB" sz="1000" dirty="0">
                <a:hlinkClick r:id="rId2"/>
              </a:rPr>
              <a:t>CC1.0</a:t>
            </a:r>
            <a:r>
              <a:rPr lang="en-GB" sz="1000" dirty="0"/>
              <a:t>}</a:t>
            </a:r>
            <a:endParaRPr lang="en-US" sz="1000" dirty="0"/>
          </a:p>
        </p:txBody>
      </p:sp>
      <p:pic>
        <p:nvPicPr>
          <p:cNvPr id="12" name="Picture 11" descr="A picture containing text&#10;&#10;Description automatically generated">
            <a:extLst>
              <a:ext uri="{FF2B5EF4-FFF2-40B4-BE49-F238E27FC236}">
                <a16:creationId xmlns:a16="http://schemas.microsoft.com/office/drawing/2014/main" xmlns="" id="{F47DF114-F0C7-404C-9132-A92C22DBA20F}"/>
              </a:ext>
            </a:extLst>
          </p:cNvPr>
          <p:cNvPicPr>
            <a:picLocks noChangeAspect="1"/>
          </p:cNvPicPr>
          <p:nvPr/>
        </p:nvPicPr>
        <p:blipFill>
          <a:blip r:embed="rId3"/>
          <a:stretch>
            <a:fillRect/>
          </a:stretch>
        </p:blipFill>
        <p:spPr>
          <a:xfrm>
            <a:off x="4644008" y="908720"/>
            <a:ext cx="4355976" cy="2136395"/>
          </a:xfrm>
          <a:prstGeom prst="rect">
            <a:avLst/>
          </a:prstGeom>
        </p:spPr>
      </p:pic>
      <p:sp>
        <p:nvSpPr>
          <p:cNvPr id="9" name="Rectangle 8">
            <a:extLst>
              <a:ext uri="{FF2B5EF4-FFF2-40B4-BE49-F238E27FC236}">
                <a16:creationId xmlns:a16="http://schemas.microsoft.com/office/drawing/2014/main" xmlns="" id="{DF23D435-C761-644D-BCF6-E1C04A5C0EFD}"/>
              </a:ext>
            </a:extLst>
          </p:cNvPr>
          <p:cNvSpPr/>
          <p:nvPr/>
        </p:nvSpPr>
        <p:spPr>
          <a:xfrm>
            <a:off x="451183" y="1916832"/>
            <a:ext cx="8441297" cy="4493538"/>
          </a:xfrm>
          <a:prstGeom prst="rect">
            <a:avLst/>
          </a:prstGeom>
        </p:spPr>
        <p:txBody>
          <a:bodyPr wrap="square">
            <a:spAutoFit/>
          </a:bodyPr>
          <a:lstStyle/>
          <a:p>
            <a:pPr marL="285750" indent="-285750" fontAlgn="auto">
              <a:lnSpc>
                <a:spcPct val="170000"/>
              </a:lnSpc>
              <a:spcAft>
                <a:spcPts val="0"/>
              </a:spcAft>
              <a:buFont typeface="Arial" panose="020B0604020202020204" pitchFamily="34" charset="0"/>
              <a:buChar char="•"/>
              <a:defRPr/>
            </a:pPr>
            <a:r>
              <a:rPr lang="en-US" altLang="en-US" sz="1600" dirty="0">
                <a:solidFill>
                  <a:srgbClr val="FFFFFF"/>
                </a:solidFill>
                <a:latin typeface="Avenir Medium"/>
                <a:cs typeface="Avenir Medium"/>
              </a:rPr>
              <a:t>The Universe </a:t>
            </a:r>
            <a:r>
              <a:rPr lang="en-US" altLang="en-US" sz="1600" dirty="0">
                <a:solidFill>
                  <a:schemeClr val="accent5">
                    <a:lumMod val="60000"/>
                    <a:lumOff val="40000"/>
                  </a:schemeClr>
                </a:solidFill>
                <a:latin typeface="Avenir Medium"/>
                <a:cs typeface="Avenir Medium"/>
              </a:rPr>
              <a:t>has evolved </a:t>
            </a:r>
          </a:p>
          <a:p>
            <a:pPr marL="285750" indent="-285750" fontAlgn="auto">
              <a:lnSpc>
                <a:spcPct val="170000"/>
              </a:lnSpc>
              <a:spcAft>
                <a:spcPts val="0"/>
              </a:spcAft>
              <a:buFont typeface="Arial" panose="020B0604020202020204" pitchFamily="34" charset="0"/>
              <a:buChar char="•"/>
              <a:defRPr/>
            </a:pPr>
            <a:r>
              <a:rPr lang="en-US" altLang="en-US" sz="1600" dirty="0">
                <a:solidFill>
                  <a:srgbClr val="FFFFFF"/>
                </a:solidFill>
                <a:latin typeface="Avenir Medium"/>
                <a:cs typeface="Avenir Medium"/>
              </a:rPr>
              <a:t>In </a:t>
            </a:r>
            <a:r>
              <a:rPr lang="en-US" altLang="en-US" sz="1600" dirty="0">
                <a:solidFill>
                  <a:srgbClr val="93CDDD"/>
                </a:solidFill>
                <a:latin typeface="Avenir Medium"/>
                <a:cs typeface="Avenir Medium"/>
              </a:rPr>
              <a:t>early history </a:t>
            </a:r>
            <a:r>
              <a:rPr lang="en-US" altLang="en-US" sz="1600" dirty="0">
                <a:solidFill>
                  <a:srgbClr val="FFFFFF"/>
                </a:solidFill>
                <a:latin typeface="Avenir Medium"/>
                <a:cs typeface="Avenir Medium"/>
              </a:rPr>
              <a:t>there </a:t>
            </a:r>
            <a:br>
              <a:rPr lang="en-US" altLang="en-US" sz="1600" dirty="0">
                <a:solidFill>
                  <a:srgbClr val="FFFFFF"/>
                </a:solidFill>
                <a:latin typeface="Avenir Medium"/>
                <a:cs typeface="Avenir Medium"/>
              </a:rPr>
            </a:br>
            <a:r>
              <a:rPr lang="en-US" altLang="en-US" sz="1600" dirty="0">
                <a:solidFill>
                  <a:srgbClr val="FFFFFF"/>
                </a:solidFill>
                <a:latin typeface="Avenir Medium"/>
                <a:cs typeface="Avenir Medium"/>
              </a:rPr>
              <a:t>were </a:t>
            </a:r>
            <a:r>
              <a:rPr lang="en-US" altLang="en-US" sz="1600" dirty="0">
                <a:solidFill>
                  <a:srgbClr val="93CDDD"/>
                </a:solidFill>
                <a:latin typeface="Avenir Medium"/>
                <a:cs typeface="Avenir Medium"/>
              </a:rPr>
              <a:t>no galaxies </a:t>
            </a:r>
            <a:r>
              <a:rPr lang="en-US" altLang="en-US" sz="1600" dirty="0">
                <a:solidFill>
                  <a:srgbClr val="FFFFFF"/>
                </a:solidFill>
                <a:latin typeface="Avenir Medium"/>
                <a:cs typeface="Avenir Medium"/>
              </a:rPr>
              <a:t>or </a:t>
            </a:r>
            <a:r>
              <a:rPr lang="en-US" altLang="en-US" sz="1600" dirty="0">
                <a:solidFill>
                  <a:srgbClr val="93CDDD"/>
                </a:solidFill>
                <a:latin typeface="Avenir Medium"/>
                <a:cs typeface="Avenir Medium"/>
              </a:rPr>
              <a:t>stars</a:t>
            </a:r>
          </a:p>
          <a:p>
            <a:pPr marL="285750" indent="-285750" fontAlgn="auto">
              <a:lnSpc>
                <a:spcPct val="170000"/>
              </a:lnSpc>
              <a:spcAft>
                <a:spcPts val="0"/>
              </a:spcAft>
              <a:buFont typeface="Arial" panose="020B0604020202020204" pitchFamily="34" charset="0"/>
              <a:buChar char="•"/>
              <a:defRPr/>
            </a:pPr>
            <a:r>
              <a:rPr lang="en-US" altLang="en-US" sz="1600" dirty="0">
                <a:solidFill>
                  <a:srgbClr val="FFFFFF"/>
                </a:solidFill>
                <a:latin typeface="Avenir Medium"/>
                <a:cs typeface="Avenir Medium"/>
              </a:rPr>
              <a:t>The universe was a </a:t>
            </a:r>
            <a:r>
              <a:rPr lang="en-US" altLang="en-US" sz="1600" dirty="0">
                <a:solidFill>
                  <a:srgbClr val="93CDDD"/>
                </a:solidFill>
                <a:latin typeface="Avenir Medium"/>
                <a:cs typeface="Avenir Medium"/>
              </a:rPr>
              <a:t>‘soup’ </a:t>
            </a:r>
            <a:r>
              <a:rPr lang="en-US" altLang="en-US" sz="1600" dirty="0">
                <a:solidFill>
                  <a:srgbClr val="FFFFFF"/>
                </a:solidFill>
                <a:latin typeface="Avenir Medium"/>
                <a:cs typeface="Avenir Medium"/>
              </a:rPr>
              <a:t>of </a:t>
            </a:r>
            <a:br>
              <a:rPr lang="en-US" altLang="en-US" sz="1600" dirty="0">
                <a:solidFill>
                  <a:srgbClr val="FFFFFF"/>
                </a:solidFill>
                <a:latin typeface="Avenir Medium"/>
                <a:cs typeface="Avenir Medium"/>
              </a:rPr>
            </a:br>
            <a:r>
              <a:rPr lang="en-US" altLang="en-US" sz="1600" dirty="0">
                <a:solidFill>
                  <a:srgbClr val="93CDDD"/>
                </a:solidFill>
                <a:latin typeface="Avenir Medium"/>
                <a:cs typeface="Avenir Medium"/>
              </a:rPr>
              <a:t>charged particles </a:t>
            </a:r>
            <a:r>
              <a:rPr lang="en-US" altLang="en-US" sz="1600" dirty="0">
                <a:solidFill>
                  <a:srgbClr val="FFFFFF"/>
                </a:solidFill>
                <a:latin typeface="Avenir Medium"/>
                <a:cs typeface="Avenir Medium"/>
              </a:rPr>
              <a:t>with very high energy (</a:t>
            </a:r>
            <a:r>
              <a:rPr lang="en-US" altLang="en-US" sz="1600" dirty="0">
                <a:solidFill>
                  <a:srgbClr val="93CDDD"/>
                </a:solidFill>
                <a:latin typeface="Avenir Medium"/>
                <a:cs typeface="Avenir Medium"/>
              </a:rPr>
              <a:t>hot</a:t>
            </a:r>
            <a:r>
              <a:rPr lang="en-US" altLang="en-US" sz="1600" dirty="0">
                <a:solidFill>
                  <a:srgbClr val="FFFFFF"/>
                </a:solidFill>
                <a:latin typeface="Avenir Medium"/>
                <a:cs typeface="Avenir Medium"/>
              </a:rPr>
              <a:t>) and very </a:t>
            </a:r>
            <a:r>
              <a:rPr lang="en-US" altLang="en-US" sz="1600" dirty="0">
                <a:solidFill>
                  <a:srgbClr val="93CDDD"/>
                </a:solidFill>
                <a:latin typeface="Avenir Medium"/>
                <a:cs typeface="Avenir Medium"/>
              </a:rPr>
              <a:t>dense</a:t>
            </a:r>
          </a:p>
          <a:p>
            <a:pPr marL="285750" indent="-285750" fontAlgn="auto">
              <a:lnSpc>
                <a:spcPct val="170000"/>
              </a:lnSpc>
              <a:spcAft>
                <a:spcPts val="0"/>
              </a:spcAft>
              <a:buFont typeface="Arial" panose="020B0604020202020204" pitchFamily="34" charset="0"/>
              <a:buChar char="•"/>
              <a:defRPr/>
            </a:pPr>
            <a:r>
              <a:rPr lang="en-US" altLang="en-US" sz="1600" dirty="0">
                <a:solidFill>
                  <a:srgbClr val="FFFFFF"/>
                </a:solidFill>
                <a:latin typeface="Avenir Medium"/>
                <a:cs typeface="Avenir Medium"/>
              </a:rPr>
              <a:t>So hot, that </a:t>
            </a:r>
            <a:r>
              <a:rPr lang="en-US" altLang="en-US" sz="1600" dirty="0">
                <a:solidFill>
                  <a:srgbClr val="93CDDD"/>
                </a:solidFill>
                <a:latin typeface="Avenir Medium"/>
                <a:cs typeface="Avenir Medium"/>
              </a:rPr>
              <a:t>fusion</a:t>
            </a:r>
            <a:r>
              <a:rPr lang="en-US" altLang="en-US" sz="1600" dirty="0">
                <a:solidFill>
                  <a:srgbClr val="FFFFFF"/>
                </a:solidFill>
                <a:latin typeface="Avenir Medium"/>
                <a:cs typeface="Avenir Medium"/>
              </a:rPr>
              <a:t> took place in the </a:t>
            </a:r>
            <a:r>
              <a:rPr lang="en-US" altLang="en-US" sz="1600" dirty="0">
                <a:solidFill>
                  <a:srgbClr val="93CDDD"/>
                </a:solidFill>
                <a:latin typeface="Avenir Medium"/>
                <a:cs typeface="Avenir Medium"/>
              </a:rPr>
              <a:t>whole universe </a:t>
            </a:r>
            <a:r>
              <a:rPr lang="en-US" altLang="en-US" sz="1600" dirty="0">
                <a:solidFill>
                  <a:srgbClr val="FFFFFF"/>
                </a:solidFill>
                <a:latin typeface="Avenir Medium"/>
                <a:cs typeface="Avenir Medium"/>
              </a:rPr>
              <a:t>– making helium</a:t>
            </a:r>
          </a:p>
          <a:p>
            <a:pPr marL="285750" indent="-285750" fontAlgn="auto">
              <a:lnSpc>
                <a:spcPct val="170000"/>
              </a:lnSpc>
              <a:spcAft>
                <a:spcPts val="0"/>
              </a:spcAft>
              <a:buFont typeface="Arial" panose="020B0604020202020204" pitchFamily="34" charset="0"/>
              <a:buChar char="•"/>
              <a:defRPr/>
            </a:pPr>
            <a:r>
              <a:rPr lang="en-US" altLang="en-US" sz="1600" dirty="0">
                <a:solidFill>
                  <a:srgbClr val="FFFFFF"/>
                </a:solidFill>
                <a:latin typeface="Avenir Medium"/>
                <a:cs typeface="Avenir Medium"/>
              </a:rPr>
              <a:t> The universe was </a:t>
            </a:r>
            <a:r>
              <a:rPr lang="en-US" altLang="en-US" sz="1600" dirty="0">
                <a:solidFill>
                  <a:srgbClr val="93CDDD"/>
                </a:solidFill>
                <a:latin typeface="Avenir Medium"/>
                <a:cs typeface="Avenir Medium"/>
              </a:rPr>
              <a:t>full of gamma rays </a:t>
            </a:r>
            <a:r>
              <a:rPr lang="en-US" altLang="en-US" sz="1600" dirty="0">
                <a:solidFill>
                  <a:srgbClr val="FFFFFF"/>
                </a:solidFill>
                <a:latin typeface="Avenir Medium"/>
                <a:cs typeface="Avenir Medium"/>
              </a:rPr>
              <a:t>bouncing around the charges</a:t>
            </a:r>
          </a:p>
          <a:p>
            <a:pPr marL="285750" indent="-285750" fontAlgn="auto">
              <a:lnSpc>
                <a:spcPct val="170000"/>
              </a:lnSpc>
              <a:spcAft>
                <a:spcPts val="0"/>
              </a:spcAft>
              <a:buFont typeface="Arial" panose="020B0604020202020204" pitchFamily="34" charset="0"/>
              <a:buChar char="•"/>
              <a:defRPr/>
            </a:pPr>
            <a:r>
              <a:rPr lang="en-US" altLang="en-US" sz="1600" dirty="0">
                <a:solidFill>
                  <a:srgbClr val="FFFFFF"/>
                </a:solidFill>
                <a:latin typeface="Avenir Medium"/>
                <a:cs typeface="Avenir Medium"/>
              </a:rPr>
              <a:t>As the </a:t>
            </a:r>
            <a:r>
              <a:rPr lang="en-US" altLang="en-US" sz="1600" dirty="0">
                <a:solidFill>
                  <a:srgbClr val="93CDDD"/>
                </a:solidFill>
                <a:latin typeface="Avenir Medium"/>
                <a:cs typeface="Avenir Medium"/>
              </a:rPr>
              <a:t>universe</a:t>
            </a:r>
            <a:r>
              <a:rPr lang="en-US" altLang="en-US" sz="1600" dirty="0">
                <a:solidFill>
                  <a:srgbClr val="FFFFFF"/>
                </a:solidFill>
                <a:latin typeface="Avenir Medium"/>
                <a:cs typeface="Avenir Medium"/>
              </a:rPr>
              <a:t> got </a:t>
            </a:r>
            <a:r>
              <a:rPr lang="en-US" altLang="en-US" sz="1600" dirty="0">
                <a:solidFill>
                  <a:srgbClr val="93CDDD"/>
                </a:solidFill>
                <a:latin typeface="Avenir Medium"/>
                <a:cs typeface="Avenir Medium"/>
              </a:rPr>
              <a:t>older</a:t>
            </a:r>
            <a:r>
              <a:rPr lang="en-US" altLang="en-US" sz="1600" dirty="0">
                <a:solidFill>
                  <a:srgbClr val="FFFFFF"/>
                </a:solidFill>
                <a:latin typeface="Avenir Medium"/>
                <a:cs typeface="Avenir Medium"/>
              </a:rPr>
              <a:t> it </a:t>
            </a:r>
            <a:r>
              <a:rPr lang="en-US" altLang="en-US" sz="1600" dirty="0">
                <a:solidFill>
                  <a:srgbClr val="93CDDD"/>
                </a:solidFill>
                <a:latin typeface="Avenir Medium"/>
                <a:cs typeface="Avenir Medium"/>
              </a:rPr>
              <a:t>cooled</a:t>
            </a:r>
            <a:r>
              <a:rPr lang="en-US" altLang="en-US" sz="1600" dirty="0">
                <a:solidFill>
                  <a:srgbClr val="FFFFFF"/>
                </a:solidFill>
                <a:latin typeface="Avenir Medium"/>
                <a:cs typeface="Avenir Medium"/>
              </a:rPr>
              <a:t> down</a:t>
            </a:r>
          </a:p>
          <a:p>
            <a:pPr marL="285750" indent="-285750" fontAlgn="auto">
              <a:lnSpc>
                <a:spcPct val="170000"/>
              </a:lnSpc>
              <a:spcAft>
                <a:spcPts val="0"/>
              </a:spcAft>
              <a:buFont typeface="Arial" panose="020B0604020202020204" pitchFamily="34" charset="0"/>
              <a:buChar char="•"/>
              <a:defRPr/>
            </a:pPr>
            <a:r>
              <a:rPr lang="en-US" altLang="en-US" sz="1600" dirty="0">
                <a:solidFill>
                  <a:srgbClr val="93CDDD"/>
                </a:solidFill>
                <a:latin typeface="Avenir Medium"/>
                <a:cs typeface="Avenir Medium"/>
              </a:rPr>
              <a:t>Atoms formed </a:t>
            </a:r>
            <a:r>
              <a:rPr lang="en-US" altLang="en-US" sz="1600" dirty="0">
                <a:solidFill>
                  <a:srgbClr val="FFFFFF"/>
                </a:solidFill>
                <a:latin typeface="Avenir Medium"/>
                <a:cs typeface="Avenir Medium"/>
              </a:rPr>
              <a:t>and the radiation stopped bouncing around, but still fills </a:t>
            </a:r>
            <a:r>
              <a:rPr lang="en-US" altLang="en-US" sz="1600" dirty="0">
                <a:solidFill>
                  <a:srgbClr val="93CDDD"/>
                </a:solidFill>
                <a:latin typeface="Avenir Medium"/>
                <a:cs typeface="Avenir Medium"/>
              </a:rPr>
              <a:t>the universe</a:t>
            </a:r>
          </a:p>
          <a:p>
            <a:pPr marL="285750" indent="-285750" fontAlgn="auto">
              <a:lnSpc>
                <a:spcPct val="170000"/>
              </a:lnSpc>
              <a:spcAft>
                <a:spcPts val="0"/>
              </a:spcAft>
              <a:buFont typeface="Arial" panose="020B0604020202020204" pitchFamily="34" charset="0"/>
              <a:buChar char="•"/>
              <a:defRPr/>
            </a:pPr>
            <a:r>
              <a:rPr lang="en-US" altLang="en-US" sz="1600" dirty="0">
                <a:solidFill>
                  <a:srgbClr val="FFFFFF"/>
                </a:solidFill>
                <a:latin typeface="Avenir Medium"/>
                <a:cs typeface="Avenir Medium"/>
              </a:rPr>
              <a:t>Eventually, </a:t>
            </a:r>
            <a:r>
              <a:rPr lang="en-US" altLang="en-US" sz="1600" dirty="0">
                <a:solidFill>
                  <a:srgbClr val="93CDDD"/>
                </a:solidFill>
                <a:latin typeface="Avenir Medium"/>
                <a:cs typeface="Avenir Medium"/>
              </a:rPr>
              <a:t>galaxies </a:t>
            </a:r>
            <a:r>
              <a:rPr lang="en-US" altLang="en-US" sz="1600" dirty="0">
                <a:solidFill>
                  <a:srgbClr val="FFFFFF"/>
                </a:solidFill>
                <a:latin typeface="Avenir Medium"/>
                <a:cs typeface="Avenir Medium"/>
              </a:rPr>
              <a:t>and </a:t>
            </a:r>
            <a:r>
              <a:rPr lang="en-US" altLang="en-US" sz="1600" dirty="0">
                <a:solidFill>
                  <a:srgbClr val="93CDDD"/>
                </a:solidFill>
                <a:latin typeface="Avenir Medium"/>
                <a:cs typeface="Avenir Medium"/>
              </a:rPr>
              <a:t>stars</a:t>
            </a:r>
            <a:r>
              <a:rPr lang="en-US" altLang="en-US" sz="1600" dirty="0">
                <a:solidFill>
                  <a:srgbClr val="FFFFFF"/>
                </a:solidFill>
                <a:latin typeface="Avenir Medium"/>
                <a:cs typeface="Avenir Medium"/>
              </a:rPr>
              <a:t> started to </a:t>
            </a:r>
            <a:r>
              <a:rPr lang="en-US" altLang="en-US" sz="1600" dirty="0">
                <a:solidFill>
                  <a:srgbClr val="93CDDD"/>
                </a:solidFill>
                <a:latin typeface="Avenir Medium"/>
                <a:cs typeface="Avenir Medium"/>
              </a:rPr>
              <a:t>form</a:t>
            </a:r>
          </a:p>
          <a:p>
            <a:pPr fontAlgn="auto">
              <a:spcAft>
                <a:spcPts val="0"/>
              </a:spcAft>
              <a:defRPr/>
            </a:pPr>
            <a:endParaRPr lang="en-US" altLang="en-US" sz="1400" dirty="0">
              <a:solidFill>
                <a:srgbClr val="FFFFFF"/>
              </a:solidFill>
              <a:latin typeface="Avenir Medium"/>
              <a:cs typeface="Avenir Medium"/>
            </a:endParaRPr>
          </a:p>
        </p:txBody>
      </p:sp>
    </p:spTree>
    <p:extLst>
      <p:ext uri="{BB962C8B-B14F-4D97-AF65-F5344CB8AC3E}">
        <p14:creationId xmlns:p14="http://schemas.microsoft.com/office/powerpoint/2010/main" val="2948487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xmlns="" id="{1DDA32D1-CA2B-7842-8F4F-9DD2E972775A}"/>
              </a:ext>
            </a:extLst>
          </p:cNvPr>
          <p:cNvSpPr>
            <a:spLocks noGrp="1" noChangeArrowheads="1"/>
          </p:cNvSpPr>
          <p:nvPr>
            <p:ph type="title"/>
          </p:nvPr>
        </p:nvSpPr>
        <p:spPr>
          <a:xfrm>
            <a:off x="2348706" y="652934"/>
            <a:ext cx="5463654" cy="831850"/>
          </a:xfrm>
        </p:spPr>
        <p:txBody>
          <a:bodyPr/>
          <a:lstStyle/>
          <a:p>
            <a:r>
              <a:rPr lang="en-US" altLang="en-US" sz="4000" dirty="0">
                <a:solidFill>
                  <a:srgbClr val="FFFFFF"/>
                </a:solidFill>
                <a:latin typeface="Avenir Black"/>
                <a:cs typeface="Avenir Black"/>
              </a:rPr>
              <a:t>How do we know?</a:t>
            </a:r>
          </a:p>
        </p:txBody>
      </p:sp>
      <p:sp>
        <p:nvSpPr>
          <p:cNvPr id="2052" name="Rectangle 4">
            <a:extLst>
              <a:ext uri="{FF2B5EF4-FFF2-40B4-BE49-F238E27FC236}">
                <a16:creationId xmlns:a16="http://schemas.microsoft.com/office/drawing/2014/main" xmlns="" id="{97DFCF5F-48FC-804A-84F6-0ADF70EBED95}"/>
              </a:ext>
            </a:extLst>
          </p:cNvPr>
          <p:cNvSpPr>
            <a:spLocks noGrp="1" noChangeArrowheads="1"/>
          </p:cNvSpPr>
          <p:nvPr>
            <p:ph idx="1"/>
          </p:nvPr>
        </p:nvSpPr>
        <p:spPr>
          <a:xfrm>
            <a:off x="250825" y="1668462"/>
            <a:ext cx="4321175" cy="5043487"/>
          </a:xfrm>
        </p:spPr>
        <p:txBody>
          <a:bodyPr rtlCol="0">
            <a:normAutofit/>
          </a:bodyPr>
          <a:lstStyle/>
          <a:p>
            <a:pPr fontAlgn="auto">
              <a:spcAft>
                <a:spcPts val="0"/>
              </a:spcAft>
              <a:defRPr/>
            </a:pPr>
            <a:r>
              <a:rPr lang="en-US" altLang="en-US" sz="1800" dirty="0">
                <a:solidFill>
                  <a:srgbClr val="FFFFFF"/>
                </a:solidFill>
                <a:latin typeface="Avenir Medium"/>
                <a:cs typeface="Avenir Medium"/>
              </a:rPr>
              <a:t>The Big Bang model is a concisely explains </a:t>
            </a:r>
            <a:r>
              <a:rPr lang="en-US" altLang="en-US" sz="1800" dirty="0">
                <a:solidFill>
                  <a:schemeClr val="accent5">
                    <a:lumMod val="60000"/>
                    <a:lumOff val="40000"/>
                  </a:schemeClr>
                </a:solidFill>
                <a:latin typeface="Avenir Medium"/>
                <a:cs typeface="Avenir Medium"/>
              </a:rPr>
              <a:t>three independent observations:</a:t>
            </a:r>
          </a:p>
          <a:p>
            <a:pPr marL="0" indent="0" fontAlgn="auto">
              <a:spcAft>
                <a:spcPts val="0"/>
              </a:spcAft>
              <a:buNone/>
              <a:defRPr/>
            </a:pPr>
            <a:endParaRPr lang="en-US" altLang="en-US" sz="1800" dirty="0">
              <a:solidFill>
                <a:srgbClr val="CCFFCC"/>
              </a:solidFill>
              <a:latin typeface="Avenir Medium"/>
              <a:cs typeface="Avenir Medium"/>
            </a:endParaRPr>
          </a:p>
          <a:p>
            <a:pPr lvl="1" fontAlgn="auto">
              <a:spcAft>
                <a:spcPts val="0"/>
              </a:spcAft>
              <a:defRPr/>
            </a:pPr>
            <a:r>
              <a:rPr lang="en-US" altLang="en-US" sz="1800" dirty="0">
                <a:solidFill>
                  <a:srgbClr val="FFFFFF"/>
                </a:solidFill>
                <a:latin typeface="Avenir Medium"/>
                <a:cs typeface="Avenir Medium"/>
              </a:rPr>
              <a:t>The light from distant galaxies is longer wavelength than expected</a:t>
            </a:r>
          </a:p>
          <a:p>
            <a:pPr lvl="1" fontAlgn="auto">
              <a:spcAft>
                <a:spcPts val="0"/>
              </a:spcAft>
              <a:defRPr/>
            </a:pPr>
            <a:r>
              <a:rPr lang="en-US" altLang="en-US" sz="1800" dirty="0">
                <a:solidFill>
                  <a:srgbClr val="FFFFFF"/>
                </a:solidFill>
                <a:latin typeface="Avenir Medium"/>
                <a:cs typeface="Avenir Medium"/>
              </a:rPr>
              <a:t>Helium is a large fraction of the matter in the universe</a:t>
            </a:r>
          </a:p>
          <a:p>
            <a:pPr lvl="1" fontAlgn="auto">
              <a:spcAft>
                <a:spcPts val="0"/>
              </a:spcAft>
              <a:defRPr/>
            </a:pPr>
            <a:r>
              <a:rPr lang="en-US" altLang="en-US" sz="1800" dirty="0">
                <a:solidFill>
                  <a:srgbClr val="FFFFFF"/>
                </a:solidFill>
                <a:latin typeface="Avenir Medium"/>
                <a:cs typeface="Avenir Medium"/>
              </a:rPr>
              <a:t>The universe appears to be filled with microwave radiation</a:t>
            </a:r>
          </a:p>
          <a:p>
            <a:pPr lvl="1" fontAlgn="auto">
              <a:spcAft>
                <a:spcPts val="0"/>
              </a:spcAft>
              <a:defRPr/>
            </a:pPr>
            <a:endParaRPr lang="en-US" altLang="en-US" sz="1800" dirty="0">
              <a:solidFill>
                <a:srgbClr val="FFFFFF"/>
              </a:solidFill>
              <a:latin typeface="Avenir Medium"/>
              <a:cs typeface="Avenir Medium"/>
            </a:endParaRPr>
          </a:p>
          <a:p>
            <a:pPr fontAlgn="auto">
              <a:spcAft>
                <a:spcPts val="0"/>
              </a:spcAft>
              <a:defRPr/>
            </a:pPr>
            <a:r>
              <a:rPr lang="en-US" altLang="en-US" sz="1800" dirty="0">
                <a:solidFill>
                  <a:srgbClr val="FFFFFF"/>
                </a:solidFill>
                <a:latin typeface="Avenir Medium"/>
                <a:cs typeface="Avenir Medium"/>
              </a:rPr>
              <a:t>Each </a:t>
            </a:r>
            <a:r>
              <a:rPr lang="en-US" altLang="en-US" sz="1800" dirty="0">
                <a:solidFill>
                  <a:srgbClr val="93CDDD"/>
                </a:solidFill>
                <a:latin typeface="Avenir Medium"/>
                <a:cs typeface="Avenir Medium"/>
              </a:rPr>
              <a:t>observation</a:t>
            </a:r>
            <a:r>
              <a:rPr lang="en-US" altLang="en-US" sz="1800" dirty="0">
                <a:solidFill>
                  <a:srgbClr val="FFFFFF"/>
                </a:solidFill>
                <a:latin typeface="Avenir Medium"/>
                <a:cs typeface="Avenir Medium"/>
              </a:rPr>
              <a:t> can be explained in other ways, but the </a:t>
            </a:r>
            <a:r>
              <a:rPr lang="en-US" altLang="en-US" sz="1800" dirty="0">
                <a:solidFill>
                  <a:srgbClr val="93CDDD"/>
                </a:solidFill>
                <a:latin typeface="Avenir Medium"/>
                <a:cs typeface="Avenir Medium"/>
              </a:rPr>
              <a:t>Big Bang model </a:t>
            </a:r>
            <a:r>
              <a:rPr lang="en-US" altLang="en-US" sz="1800" dirty="0">
                <a:solidFill>
                  <a:srgbClr val="FFFFFF"/>
                </a:solidFill>
                <a:latin typeface="Avenir Medium"/>
                <a:cs typeface="Avenir Medium"/>
              </a:rPr>
              <a:t>draws all of them together into </a:t>
            </a:r>
            <a:r>
              <a:rPr lang="en-US" altLang="en-US" sz="1800" dirty="0">
                <a:solidFill>
                  <a:srgbClr val="93CDDD"/>
                </a:solidFill>
                <a:latin typeface="Avenir Medium"/>
                <a:cs typeface="Avenir Medium"/>
              </a:rPr>
              <a:t>one convincing story</a:t>
            </a:r>
          </a:p>
        </p:txBody>
      </p:sp>
      <p:sp>
        <p:nvSpPr>
          <p:cNvPr id="4098" name="TextBox 1">
            <a:extLst>
              <a:ext uri="{FF2B5EF4-FFF2-40B4-BE49-F238E27FC236}">
                <a16:creationId xmlns:a16="http://schemas.microsoft.com/office/drawing/2014/main" xmlns="" id="{110E0A04-00EE-9E43-834A-1384C8C5BFF0}"/>
              </a:ext>
            </a:extLst>
          </p:cNvPr>
          <p:cNvSpPr txBox="1">
            <a:spLocks noChangeArrowheads="1"/>
          </p:cNvSpPr>
          <p:nvPr/>
        </p:nvSpPr>
        <p:spPr bwMode="auto">
          <a:xfrm>
            <a:off x="5436096" y="5445224"/>
            <a:ext cx="34559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solidFill>
                  <a:srgbClr val="FFFFFF"/>
                </a:solidFill>
              </a:rPr>
              <a:t>{image credit: </a:t>
            </a:r>
            <a:r>
              <a:rPr lang="en-GB" altLang="en-US" sz="1000" dirty="0">
                <a:solidFill>
                  <a:srgbClr val="FFFFFF"/>
                </a:solidFill>
              </a:rPr>
              <a:t>NASA/WMAP Science Team/ Art by Dana Berry}</a:t>
            </a:r>
            <a:endParaRPr lang="en-US" altLang="en-US" sz="1000" dirty="0">
              <a:solidFill>
                <a:srgbClr val="FFFFFF"/>
              </a:solidFill>
            </a:endParaRPr>
          </a:p>
        </p:txBody>
      </p:sp>
      <p:pic>
        <p:nvPicPr>
          <p:cNvPr id="4099" name="Picture 5">
            <a:extLst>
              <a:ext uri="{FF2B5EF4-FFF2-40B4-BE49-F238E27FC236}">
                <a16:creationId xmlns:a16="http://schemas.microsoft.com/office/drawing/2014/main" xmlns="" id="{1C93ED90-9413-A341-B4BF-A4F3A9244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48" r="6352"/>
          <a:stretch>
            <a:fillRect/>
          </a:stretch>
        </p:blipFill>
        <p:spPr bwMode="auto">
          <a:xfrm>
            <a:off x="4716463" y="1989138"/>
            <a:ext cx="431958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Effect transition="in" filter="fade">
                                      <p:cBhvr>
                                        <p:cTn id="7" dur="500"/>
                                        <p:tgtEl>
                                          <p:spTgt spid="20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2">
                                            <p:txEl>
                                              <p:pRg st="2" end="2"/>
                                            </p:txEl>
                                          </p:spTgt>
                                        </p:tgtEl>
                                        <p:attrNameLst>
                                          <p:attrName>style.visibility</p:attrName>
                                        </p:attrNameLst>
                                      </p:cBhvr>
                                      <p:to>
                                        <p:strVal val="visible"/>
                                      </p:to>
                                    </p:set>
                                    <p:animEffect transition="in" filter="fade">
                                      <p:cBhvr>
                                        <p:cTn id="12" dur="500"/>
                                        <p:tgtEl>
                                          <p:spTgt spid="205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2">
                                            <p:txEl>
                                              <p:pRg st="3" end="3"/>
                                            </p:txEl>
                                          </p:spTgt>
                                        </p:tgtEl>
                                        <p:attrNameLst>
                                          <p:attrName>style.visibility</p:attrName>
                                        </p:attrNameLst>
                                      </p:cBhvr>
                                      <p:to>
                                        <p:strVal val="visible"/>
                                      </p:to>
                                    </p:set>
                                    <p:animEffect transition="in" filter="fade">
                                      <p:cBhvr>
                                        <p:cTn id="17" dur="500"/>
                                        <p:tgtEl>
                                          <p:spTgt spid="205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2">
                                            <p:txEl>
                                              <p:pRg st="4" end="4"/>
                                            </p:txEl>
                                          </p:spTgt>
                                        </p:tgtEl>
                                        <p:attrNameLst>
                                          <p:attrName>style.visibility</p:attrName>
                                        </p:attrNameLst>
                                      </p:cBhvr>
                                      <p:to>
                                        <p:strVal val="visible"/>
                                      </p:to>
                                    </p:set>
                                    <p:animEffect transition="in" filter="fade">
                                      <p:cBhvr>
                                        <p:cTn id="22" dur="500"/>
                                        <p:tgtEl>
                                          <p:spTgt spid="205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52">
                                            <p:txEl>
                                              <p:pRg st="6" end="6"/>
                                            </p:txEl>
                                          </p:spTgt>
                                        </p:tgtEl>
                                        <p:attrNameLst>
                                          <p:attrName>style.visibility</p:attrName>
                                        </p:attrNameLst>
                                      </p:cBhvr>
                                      <p:to>
                                        <p:strVal val="visible"/>
                                      </p:to>
                                    </p:set>
                                    <p:animEffect transition="in" filter="fade">
                                      <p:cBhvr>
                                        <p:cTn id="27" dur="500"/>
                                        <p:tgtEl>
                                          <p:spTgt spid="205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bldLvl="3"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962825F-0814-C14B-A521-E1B2BF5B9211}"/>
              </a:ext>
            </a:extLst>
          </p:cNvPr>
          <p:cNvSpPr/>
          <p:nvPr/>
        </p:nvSpPr>
        <p:spPr>
          <a:xfrm>
            <a:off x="1353689" y="708203"/>
            <a:ext cx="4608512" cy="707886"/>
          </a:xfrm>
          <a:prstGeom prst="rect">
            <a:avLst/>
          </a:prstGeom>
        </p:spPr>
        <p:txBody>
          <a:bodyPr wrap="square">
            <a:spAutoFit/>
          </a:bodyPr>
          <a:lstStyle/>
          <a:p>
            <a:r>
              <a:rPr lang="en-US" altLang="en-US" sz="4000" dirty="0">
                <a:solidFill>
                  <a:srgbClr val="FFFFFF"/>
                </a:solidFill>
                <a:latin typeface="Avenir Black"/>
                <a:cs typeface="Avenir Black"/>
              </a:rPr>
              <a:t>The red shift</a:t>
            </a:r>
            <a:endParaRPr lang="en-US" sz="4000" dirty="0">
              <a:solidFill>
                <a:srgbClr val="FFFFFF"/>
              </a:solidFill>
              <a:latin typeface="Avenir Black"/>
              <a:cs typeface="Avenir Black"/>
            </a:endParaRPr>
          </a:p>
        </p:txBody>
      </p:sp>
      <p:graphicFrame>
        <p:nvGraphicFramePr>
          <p:cNvPr id="4" name="Object 10">
            <a:extLst>
              <a:ext uri="{FF2B5EF4-FFF2-40B4-BE49-F238E27FC236}">
                <a16:creationId xmlns:a16="http://schemas.microsoft.com/office/drawing/2014/main" xmlns="" id="{23BEF35F-9EB6-5A4E-AAC7-573D34C3EA72}"/>
              </a:ext>
            </a:extLst>
          </p:cNvPr>
          <p:cNvGraphicFramePr>
            <a:graphicFrameLocks noChangeAspect="1"/>
          </p:cNvGraphicFramePr>
          <p:nvPr>
            <p:extLst>
              <p:ext uri="{D42A27DB-BD31-4B8C-83A1-F6EECF244321}">
                <p14:modId xmlns:p14="http://schemas.microsoft.com/office/powerpoint/2010/main" val="2996964985"/>
              </p:ext>
            </p:extLst>
          </p:nvPr>
        </p:nvGraphicFramePr>
        <p:xfrm>
          <a:off x="526256" y="1785421"/>
          <a:ext cx="7902575" cy="1458913"/>
        </p:xfrm>
        <a:graphic>
          <a:graphicData uri="http://schemas.openxmlformats.org/presentationml/2006/ole">
            <mc:AlternateContent xmlns:mc="http://schemas.openxmlformats.org/markup-compatibility/2006">
              <mc:Choice xmlns:v="urn:schemas-microsoft-com:vml" Requires="v">
                <p:oleObj spid="_x0000_s1025" name="Clip" r:id="rId3" imgW="2476500" imgH="457200" progId="MS_ClipArt_Gallery.2">
                  <p:embed/>
                </p:oleObj>
              </mc:Choice>
              <mc:Fallback>
                <p:oleObj name="Clip" r:id="rId3" imgW="2476500" imgH="457200" progId="MS_ClipArt_Gallery.2">
                  <p:embed/>
                  <p:pic>
                    <p:nvPicPr>
                      <p:cNvPr id="6146" name="Object 10">
                        <a:extLst>
                          <a:ext uri="{FF2B5EF4-FFF2-40B4-BE49-F238E27FC236}">
                            <a16:creationId xmlns:a16="http://schemas.microsoft.com/office/drawing/2014/main" xmlns="" id="{60A1323E-D18C-9742-9438-6CB56A7DB9F3}"/>
                          </a:ext>
                        </a:extLst>
                      </p:cNvPr>
                      <p:cNvPicPr>
                        <a:picLocks noGrp="1" noChangeAspect="1" noChangeArrowheads="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526256" y="1785421"/>
                        <a:ext cx="7902575" cy="145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14">
            <a:extLst>
              <a:ext uri="{FF2B5EF4-FFF2-40B4-BE49-F238E27FC236}">
                <a16:creationId xmlns:a16="http://schemas.microsoft.com/office/drawing/2014/main" xmlns="" id="{27D1DCFD-BD96-FD4E-95C1-059767083714}"/>
              </a:ext>
            </a:extLst>
          </p:cNvPr>
          <p:cNvGraphicFramePr>
            <a:graphicFrameLocks noChangeAspect="1"/>
          </p:cNvGraphicFramePr>
          <p:nvPr>
            <p:extLst>
              <p:ext uri="{D42A27DB-BD31-4B8C-83A1-F6EECF244321}">
                <p14:modId xmlns:p14="http://schemas.microsoft.com/office/powerpoint/2010/main" val="1146398041"/>
              </p:ext>
            </p:extLst>
          </p:nvPr>
        </p:nvGraphicFramePr>
        <p:xfrm>
          <a:off x="526256" y="4509120"/>
          <a:ext cx="8091488" cy="1358900"/>
        </p:xfrm>
        <a:graphic>
          <a:graphicData uri="http://schemas.openxmlformats.org/presentationml/2006/ole">
            <mc:AlternateContent xmlns:mc="http://schemas.openxmlformats.org/markup-compatibility/2006">
              <mc:Choice xmlns:v="urn:schemas-microsoft-com:vml" Requires="v">
                <p:oleObj spid="_x0000_s1026" name="Clip" r:id="rId5" imgW="2495550" imgH="419100" progId="MS_ClipArt_Gallery.2">
                  <p:embed/>
                </p:oleObj>
              </mc:Choice>
              <mc:Fallback>
                <p:oleObj name="Clip" r:id="rId5" imgW="2495550" imgH="419100" progId="MS_ClipArt_Gallery.2">
                  <p:embed/>
                  <p:pic>
                    <p:nvPicPr>
                      <p:cNvPr id="3086" name="Object 14">
                        <a:extLst>
                          <a:ext uri="{FF2B5EF4-FFF2-40B4-BE49-F238E27FC236}">
                            <a16:creationId xmlns:a16="http://schemas.microsoft.com/office/drawing/2014/main" xmlns="" id="{2A5326EE-2252-394F-AEDA-5D78816FAC5B}"/>
                          </a:ext>
                        </a:extLst>
                      </p:cNvPr>
                      <p:cNvPicPr>
                        <a:picLocks noGrp="1" noChangeAspect="1" noChangeArrowheads="1"/>
                      </p:cNvPicPr>
                      <p:nvPr/>
                    </p:nvPicPr>
                    <p:blipFill>
                      <a:blip r:embed="rId6">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526256" y="4509120"/>
                        <a:ext cx="8091488"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a:extLst>
              <a:ext uri="{FF2B5EF4-FFF2-40B4-BE49-F238E27FC236}">
                <a16:creationId xmlns:a16="http://schemas.microsoft.com/office/drawing/2014/main" xmlns="" id="{C4A67AC6-2EED-4341-979C-FA8EF3BACD6B}"/>
              </a:ext>
            </a:extLst>
          </p:cNvPr>
          <p:cNvSpPr/>
          <p:nvPr/>
        </p:nvSpPr>
        <p:spPr>
          <a:xfrm>
            <a:off x="471016" y="1416089"/>
            <a:ext cx="3027674" cy="338554"/>
          </a:xfrm>
          <a:prstGeom prst="rect">
            <a:avLst/>
          </a:prstGeom>
        </p:spPr>
        <p:txBody>
          <a:bodyPr wrap="none">
            <a:spAutoFit/>
          </a:bodyPr>
          <a:lstStyle/>
          <a:p>
            <a:pPr eaLnBrk="1" hangingPunct="1">
              <a:spcBef>
                <a:spcPct val="50000"/>
              </a:spcBef>
            </a:pPr>
            <a:r>
              <a:rPr lang="en-US" altLang="en-US" sz="1600" dirty="0">
                <a:solidFill>
                  <a:srgbClr val="FFFFFF"/>
                </a:solidFill>
                <a:latin typeface="Avenir Medium"/>
                <a:cs typeface="Avenir Medium"/>
              </a:rPr>
              <a:t>Spectrum of light from the sun</a:t>
            </a:r>
          </a:p>
        </p:txBody>
      </p:sp>
      <p:sp>
        <p:nvSpPr>
          <p:cNvPr id="7" name="Rectangle 6">
            <a:extLst>
              <a:ext uri="{FF2B5EF4-FFF2-40B4-BE49-F238E27FC236}">
                <a16:creationId xmlns:a16="http://schemas.microsoft.com/office/drawing/2014/main" xmlns="" id="{87DC6232-B393-224F-AC13-6F9C22767DFF}"/>
              </a:ext>
            </a:extLst>
          </p:cNvPr>
          <p:cNvSpPr/>
          <p:nvPr/>
        </p:nvSpPr>
        <p:spPr>
          <a:xfrm>
            <a:off x="471016" y="4077072"/>
            <a:ext cx="5053856" cy="338554"/>
          </a:xfrm>
          <a:prstGeom prst="rect">
            <a:avLst/>
          </a:prstGeom>
        </p:spPr>
        <p:txBody>
          <a:bodyPr wrap="square">
            <a:spAutoFit/>
          </a:bodyPr>
          <a:lstStyle/>
          <a:p>
            <a:pPr eaLnBrk="1" hangingPunct="1">
              <a:spcBef>
                <a:spcPct val="50000"/>
              </a:spcBef>
            </a:pPr>
            <a:r>
              <a:rPr lang="en-US" altLang="en-US" sz="1600" dirty="0">
                <a:solidFill>
                  <a:srgbClr val="FFFFFF"/>
                </a:solidFill>
                <a:latin typeface="Avenir Medium"/>
                <a:cs typeface="Avenir Medium"/>
              </a:rPr>
              <a:t>Light from a cluster of galaxies 10</a:t>
            </a:r>
            <a:r>
              <a:rPr lang="en-US" altLang="en-US" sz="1600" baseline="30000" dirty="0">
                <a:solidFill>
                  <a:srgbClr val="FFFFFF"/>
                </a:solidFill>
                <a:latin typeface="Avenir Medium"/>
                <a:cs typeface="Avenir Medium"/>
              </a:rPr>
              <a:t>9</a:t>
            </a:r>
            <a:r>
              <a:rPr lang="en-US" altLang="en-US" sz="1600" dirty="0">
                <a:solidFill>
                  <a:srgbClr val="FFFFFF"/>
                </a:solidFill>
                <a:latin typeface="Avenir Medium"/>
                <a:cs typeface="Avenir Medium"/>
              </a:rPr>
              <a:t> light years away</a:t>
            </a:r>
          </a:p>
        </p:txBody>
      </p:sp>
      <p:sp>
        <p:nvSpPr>
          <p:cNvPr id="8" name="AutoShape 13">
            <a:extLst>
              <a:ext uri="{FF2B5EF4-FFF2-40B4-BE49-F238E27FC236}">
                <a16:creationId xmlns:a16="http://schemas.microsoft.com/office/drawing/2014/main" xmlns="" id="{39B40C7F-4A34-8F42-82D5-3D1DE3B9F3CF}"/>
              </a:ext>
            </a:extLst>
          </p:cNvPr>
          <p:cNvSpPr>
            <a:spLocks/>
          </p:cNvSpPr>
          <p:nvPr/>
        </p:nvSpPr>
        <p:spPr bwMode="auto">
          <a:xfrm>
            <a:off x="5940152" y="790352"/>
            <a:ext cx="2376488" cy="406400"/>
          </a:xfrm>
          <a:prstGeom prst="callout2">
            <a:avLst>
              <a:gd name="adj1" fmla="val 28125"/>
              <a:gd name="adj2" fmla="val -3208"/>
              <a:gd name="adj3" fmla="val 28125"/>
              <a:gd name="adj4" fmla="val -25116"/>
              <a:gd name="adj5" fmla="val 232815"/>
              <a:gd name="adj6" fmla="val -47963"/>
            </a:avLst>
          </a:prstGeom>
          <a:noFill/>
          <a:ln w="9525">
            <a:solidFill>
              <a:schemeClr val="bg1"/>
            </a:solidFill>
            <a:miter lim="800000"/>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dirty="0">
                <a:ln>
                  <a:solidFill>
                    <a:schemeClr val="bg1"/>
                  </a:solidFill>
                </a:ln>
                <a:solidFill>
                  <a:srgbClr val="FFFFFF"/>
                </a:solidFill>
              </a:rPr>
              <a:t>absorption lines</a:t>
            </a:r>
            <a:endParaRPr lang="en-US" altLang="en-US" dirty="0">
              <a:ln>
                <a:solidFill>
                  <a:schemeClr val="bg1"/>
                </a:solidFill>
              </a:ln>
              <a:solidFill>
                <a:srgbClr val="FFFFFF"/>
              </a:solidFill>
            </a:endParaRPr>
          </a:p>
        </p:txBody>
      </p:sp>
      <p:grpSp>
        <p:nvGrpSpPr>
          <p:cNvPr id="17" name="Group 16">
            <a:extLst>
              <a:ext uri="{FF2B5EF4-FFF2-40B4-BE49-F238E27FC236}">
                <a16:creationId xmlns:a16="http://schemas.microsoft.com/office/drawing/2014/main" xmlns="" id="{824A0BA2-5198-B946-A325-9F36081CEE68}"/>
              </a:ext>
            </a:extLst>
          </p:cNvPr>
          <p:cNvGrpSpPr/>
          <p:nvPr/>
        </p:nvGrpSpPr>
        <p:grpSpPr>
          <a:xfrm>
            <a:off x="3059832" y="3244334"/>
            <a:ext cx="6197993" cy="2943149"/>
            <a:chOff x="3059832" y="3244334"/>
            <a:chExt cx="6197993" cy="2943149"/>
          </a:xfrm>
        </p:grpSpPr>
        <p:grpSp>
          <p:nvGrpSpPr>
            <p:cNvPr id="12" name="Group 11">
              <a:extLst>
                <a:ext uri="{FF2B5EF4-FFF2-40B4-BE49-F238E27FC236}">
                  <a16:creationId xmlns:a16="http://schemas.microsoft.com/office/drawing/2014/main" xmlns="" id="{19E87667-3A93-CF42-BC87-F104755C799C}"/>
                </a:ext>
              </a:extLst>
            </p:cNvPr>
            <p:cNvGrpSpPr/>
            <p:nvPr/>
          </p:nvGrpSpPr>
          <p:grpSpPr>
            <a:xfrm>
              <a:off x="3059832" y="5171685"/>
              <a:ext cx="6197993" cy="1015798"/>
              <a:chOff x="3059832" y="5171685"/>
              <a:chExt cx="6197993" cy="1015798"/>
            </a:xfrm>
          </p:grpSpPr>
          <p:cxnSp>
            <p:nvCxnSpPr>
              <p:cNvPr id="10" name="Straight Arrow Connector 9">
                <a:extLst>
                  <a:ext uri="{FF2B5EF4-FFF2-40B4-BE49-F238E27FC236}">
                    <a16:creationId xmlns:a16="http://schemas.microsoft.com/office/drawing/2014/main" xmlns="" id="{ECD34BDD-45E4-1342-B5AC-D07A38D521C3}"/>
                  </a:ext>
                </a:extLst>
              </p:cNvPr>
              <p:cNvCxnSpPr/>
              <p:nvPr/>
            </p:nvCxnSpPr>
            <p:spPr>
              <a:xfrm>
                <a:off x="4566096" y="5171685"/>
                <a:ext cx="3862735" cy="0"/>
              </a:xfrm>
              <a:prstGeom prst="straightConnector1">
                <a:avLst/>
              </a:prstGeom>
              <a:ln w="28575">
                <a:solidFill>
                  <a:srgbClr val="FFFFFF"/>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D9AFED68-26C2-2B4C-B591-96FC6C664F8F}"/>
                  </a:ext>
                </a:extLst>
              </p:cNvPr>
              <p:cNvSpPr txBox="1"/>
              <p:nvPr/>
            </p:nvSpPr>
            <p:spPr>
              <a:xfrm>
                <a:off x="3059832" y="5818151"/>
                <a:ext cx="6197993" cy="369332"/>
              </a:xfrm>
              <a:prstGeom prst="rect">
                <a:avLst/>
              </a:prstGeom>
              <a:noFill/>
            </p:spPr>
            <p:txBody>
              <a:bodyPr wrap="square" rtlCol="0">
                <a:spAutoFit/>
              </a:bodyPr>
              <a:lstStyle/>
              <a:p>
                <a:r>
                  <a:rPr lang="en-US" dirty="0">
                    <a:solidFill>
                      <a:srgbClr val="FFFFFF"/>
                    </a:solidFill>
                  </a:rPr>
                  <a:t>The light in this spectrum seems to be shifted to the right</a:t>
                </a:r>
              </a:p>
            </p:txBody>
          </p:sp>
        </p:grpSp>
        <p:cxnSp>
          <p:nvCxnSpPr>
            <p:cNvPr id="14" name="Straight Arrow Connector 13">
              <a:extLst>
                <a:ext uri="{FF2B5EF4-FFF2-40B4-BE49-F238E27FC236}">
                  <a16:creationId xmlns:a16="http://schemas.microsoft.com/office/drawing/2014/main" xmlns="" id="{2C8D341E-F501-964A-8E71-23E6B86B95CA}"/>
                </a:ext>
              </a:extLst>
            </p:cNvPr>
            <p:cNvCxnSpPr/>
            <p:nvPr/>
          </p:nvCxnSpPr>
          <p:spPr>
            <a:xfrm flipV="1">
              <a:off x="6372200" y="3244334"/>
              <a:ext cx="0" cy="5447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27C6DDE8-B60A-B946-AB2C-E8FF65101C3E}"/>
                </a:ext>
              </a:extLst>
            </p:cNvPr>
            <p:cNvCxnSpPr>
              <a:cxnSpLocks/>
            </p:cNvCxnSpPr>
            <p:nvPr/>
          </p:nvCxnSpPr>
          <p:spPr>
            <a:xfrm>
              <a:off x="6940143" y="3941440"/>
              <a:ext cx="0" cy="5049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xmlns="" id="{1C8961EF-38AF-7F4B-9E09-55B745399355}"/>
              </a:ext>
            </a:extLst>
          </p:cNvPr>
          <p:cNvSpPr/>
          <p:nvPr/>
        </p:nvSpPr>
        <p:spPr>
          <a:xfrm>
            <a:off x="6259836" y="3789040"/>
            <a:ext cx="388248" cy="369332"/>
          </a:xfrm>
          <a:prstGeom prst="rect">
            <a:avLst/>
          </a:prstGeom>
        </p:spPr>
        <p:txBody>
          <a:bodyPr wrap="none">
            <a:spAutoFit/>
          </a:bodyPr>
          <a:lstStyle/>
          <a:p>
            <a:pPr eaLnBrk="1" hangingPunct="1">
              <a:spcBef>
                <a:spcPct val="50000"/>
              </a:spcBef>
            </a:pPr>
            <a:r>
              <a:rPr lang="en-US" altLang="en-US" dirty="0">
                <a:solidFill>
                  <a:schemeClr val="bg1"/>
                </a:solidFill>
                <a:latin typeface="Symbol" pitchFamily="2" charset="2"/>
              </a:rPr>
              <a:t>l</a:t>
            </a:r>
            <a:r>
              <a:rPr lang="en-US" altLang="en-US" baseline="-25000" dirty="0">
                <a:solidFill>
                  <a:schemeClr val="bg1"/>
                </a:solidFill>
                <a:latin typeface="Symbol" pitchFamily="2" charset="2"/>
              </a:rPr>
              <a:t>1</a:t>
            </a:r>
            <a:endParaRPr lang="en-US" altLang="en-US" dirty="0">
              <a:solidFill>
                <a:schemeClr val="bg1"/>
              </a:solidFill>
              <a:latin typeface="Symbol" pitchFamily="2" charset="2"/>
            </a:endParaRPr>
          </a:p>
        </p:txBody>
      </p:sp>
      <p:sp>
        <p:nvSpPr>
          <p:cNvPr id="19" name="Rectangle 18">
            <a:extLst>
              <a:ext uri="{FF2B5EF4-FFF2-40B4-BE49-F238E27FC236}">
                <a16:creationId xmlns:a16="http://schemas.microsoft.com/office/drawing/2014/main" xmlns="" id="{D3515FDC-5DE0-AA4D-9D3A-B2CBC4905217}"/>
              </a:ext>
            </a:extLst>
          </p:cNvPr>
          <p:cNvSpPr/>
          <p:nvPr/>
        </p:nvSpPr>
        <p:spPr>
          <a:xfrm>
            <a:off x="6746019" y="3572108"/>
            <a:ext cx="388248" cy="369332"/>
          </a:xfrm>
          <a:prstGeom prst="rect">
            <a:avLst/>
          </a:prstGeom>
        </p:spPr>
        <p:txBody>
          <a:bodyPr wrap="none">
            <a:spAutoFit/>
          </a:bodyPr>
          <a:lstStyle/>
          <a:p>
            <a:pPr eaLnBrk="1" hangingPunct="1">
              <a:spcBef>
                <a:spcPct val="50000"/>
              </a:spcBef>
            </a:pPr>
            <a:r>
              <a:rPr lang="en-US" altLang="en-US" dirty="0">
                <a:solidFill>
                  <a:srgbClr val="FFFFFF"/>
                </a:solidFill>
                <a:latin typeface="Symbol" pitchFamily="2" charset="2"/>
              </a:rPr>
              <a:t>l</a:t>
            </a:r>
            <a:r>
              <a:rPr lang="en-US" altLang="en-US" baseline="-25000" dirty="0">
                <a:solidFill>
                  <a:srgbClr val="FFFFFF"/>
                </a:solidFill>
                <a:latin typeface="Symbol" pitchFamily="2" charset="2"/>
              </a:rPr>
              <a:t>2</a:t>
            </a:r>
            <a:endParaRPr lang="en-US" altLang="en-US" dirty="0">
              <a:solidFill>
                <a:srgbClr val="FFFFFF"/>
              </a:solidFill>
              <a:latin typeface="Symbol" pitchFamily="2" charset="2"/>
            </a:endParaRPr>
          </a:p>
        </p:txBody>
      </p:sp>
      <p:sp>
        <p:nvSpPr>
          <p:cNvPr id="20" name="Rectangle 19">
            <a:extLst>
              <a:ext uri="{FF2B5EF4-FFF2-40B4-BE49-F238E27FC236}">
                <a16:creationId xmlns:a16="http://schemas.microsoft.com/office/drawing/2014/main" xmlns="" id="{C4307589-D565-A348-A1F8-45B1B67B9E4F}"/>
              </a:ext>
            </a:extLst>
          </p:cNvPr>
          <p:cNvSpPr/>
          <p:nvPr/>
        </p:nvSpPr>
        <p:spPr>
          <a:xfrm>
            <a:off x="7128396" y="3343508"/>
            <a:ext cx="1324402" cy="369332"/>
          </a:xfrm>
          <a:prstGeom prst="rect">
            <a:avLst/>
          </a:prstGeom>
        </p:spPr>
        <p:txBody>
          <a:bodyPr wrap="none">
            <a:spAutoFit/>
          </a:bodyPr>
          <a:lstStyle/>
          <a:p>
            <a:pPr eaLnBrk="1" hangingPunct="1">
              <a:spcBef>
                <a:spcPct val="50000"/>
              </a:spcBef>
            </a:pPr>
            <a:r>
              <a:rPr lang="en-US" altLang="en-US" dirty="0">
                <a:solidFill>
                  <a:srgbClr val="FFFFFF"/>
                </a:solidFill>
                <a:latin typeface="Symbol" pitchFamily="2" charset="2"/>
              </a:rPr>
              <a:t>Dl = l</a:t>
            </a:r>
            <a:r>
              <a:rPr lang="en-US" altLang="en-US" baseline="-25000" dirty="0">
                <a:solidFill>
                  <a:srgbClr val="FFFFFF"/>
                </a:solidFill>
                <a:latin typeface="Symbol" pitchFamily="2" charset="2"/>
              </a:rPr>
              <a:t>2 </a:t>
            </a:r>
            <a:r>
              <a:rPr lang="en-US" altLang="en-US" dirty="0">
                <a:solidFill>
                  <a:srgbClr val="FFFFFF"/>
                </a:solidFill>
                <a:latin typeface="Symbol" pitchFamily="2" charset="2"/>
              </a:rPr>
              <a:t>- l</a:t>
            </a:r>
            <a:r>
              <a:rPr lang="en-US" altLang="en-US" baseline="-25000" dirty="0">
                <a:solidFill>
                  <a:srgbClr val="FFFFFF"/>
                </a:solidFill>
                <a:latin typeface="Symbol" pitchFamily="2" charset="2"/>
              </a:rPr>
              <a:t>1</a:t>
            </a:r>
            <a:endParaRPr lang="en-US" altLang="en-US" dirty="0">
              <a:solidFill>
                <a:srgbClr val="FFFFFF"/>
              </a:solidFill>
              <a:latin typeface="Symbol" pitchFamily="2" charset="2"/>
            </a:endParaRPr>
          </a:p>
        </p:txBody>
      </p:sp>
      <p:cxnSp>
        <p:nvCxnSpPr>
          <p:cNvPr id="31" name="Straight Connector 30"/>
          <p:cNvCxnSpPr/>
          <p:nvPr/>
        </p:nvCxnSpPr>
        <p:spPr>
          <a:xfrm flipV="1">
            <a:off x="6357749" y="3317330"/>
            <a:ext cx="0" cy="471710"/>
          </a:xfrm>
          <a:prstGeom prst="line">
            <a:avLst/>
          </a:prstGeom>
          <a:ln>
            <a:solidFill>
              <a:srgbClr val="FFFFFF"/>
            </a:solidFill>
            <a:tailEnd type="triangle" w="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940143" y="3941440"/>
            <a:ext cx="0" cy="513525"/>
          </a:xfrm>
          <a:prstGeom prst="line">
            <a:avLst/>
          </a:prstGeom>
          <a:ln>
            <a:solidFill>
              <a:srgbClr val="FFFFFF"/>
            </a:solidFill>
            <a:tailEnd type="triangle" w="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371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742CDBF-450E-8D48-BC54-43E6286A8F1C}"/>
              </a:ext>
            </a:extLst>
          </p:cNvPr>
          <p:cNvSpPr/>
          <p:nvPr/>
        </p:nvSpPr>
        <p:spPr>
          <a:xfrm>
            <a:off x="1515958" y="764704"/>
            <a:ext cx="3429144" cy="707886"/>
          </a:xfrm>
          <a:prstGeom prst="rect">
            <a:avLst/>
          </a:prstGeom>
        </p:spPr>
        <p:txBody>
          <a:bodyPr wrap="none">
            <a:spAutoFit/>
          </a:bodyPr>
          <a:lstStyle/>
          <a:p>
            <a:r>
              <a:rPr lang="en-US" altLang="en-US" sz="4000" dirty="0">
                <a:solidFill>
                  <a:srgbClr val="FFFFFF"/>
                </a:solidFill>
                <a:latin typeface="Avenir Black"/>
                <a:cs typeface="Avenir Black"/>
              </a:rPr>
              <a:t>Hubble’s Law</a:t>
            </a:r>
            <a:endParaRPr lang="en-US" sz="4000" dirty="0">
              <a:solidFill>
                <a:srgbClr val="FFFFFF"/>
              </a:solidFill>
              <a:latin typeface="Avenir Black"/>
              <a:cs typeface="Avenir Black"/>
            </a:endParaRPr>
          </a:p>
        </p:txBody>
      </p:sp>
      <p:sp>
        <p:nvSpPr>
          <p:cNvPr id="3" name="TextBox 2">
            <a:extLst>
              <a:ext uri="{FF2B5EF4-FFF2-40B4-BE49-F238E27FC236}">
                <a16:creationId xmlns:a16="http://schemas.microsoft.com/office/drawing/2014/main" xmlns="" id="{6938C191-2D78-4146-B42A-417E702052CF}"/>
              </a:ext>
            </a:extLst>
          </p:cNvPr>
          <p:cNvSpPr txBox="1"/>
          <p:nvPr/>
        </p:nvSpPr>
        <p:spPr>
          <a:xfrm>
            <a:off x="5364088" y="4865266"/>
            <a:ext cx="3159711" cy="215444"/>
          </a:xfrm>
          <a:prstGeom prst="rect">
            <a:avLst/>
          </a:prstGeom>
          <a:noFill/>
        </p:spPr>
        <p:txBody>
          <a:bodyPr wrap="square" rtlCol="0">
            <a:spAutoFit/>
          </a:bodyPr>
          <a:lstStyle/>
          <a:p>
            <a:r>
              <a:rPr lang="en-US" sz="800" dirty="0">
                <a:solidFill>
                  <a:srgbClr val="FFFFFF"/>
                </a:solidFill>
              </a:rPr>
              <a:t>{image credit: </a:t>
            </a:r>
            <a:r>
              <a:rPr lang="en-GB" sz="800" cap="all" dirty="0">
                <a:solidFill>
                  <a:srgbClr val="FFFFFF"/>
                </a:solidFill>
              </a:rPr>
              <a:t>NED/STEER/HUCHRA/RIESS; NASA/ESA}</a:t>
            </a:r>
            <a:endParaRPr lang="en-US" sz="800" dirty="0">
              <a:solidFill>
                <a:srgbClr val="FFFFFF"/>
              </a:solidFill>
            </a:endParaRPr>
          </a:p>
        </p:txBody>
      </p:sp>
      <p:sp>
        <p:nvSpPr>
          <p:cNvPr id="6" name="TextBox 5">
            <a:extLst>
              <a:ext uri="{FF2B5EF4-FFF2-40B4-BE49-F238E27FC236}">
                <a16:creationId xmlns:a16="http://schemas.microsoft.com/office/drawing/2014/main" xmlns="" id="{C29F7624-CC3E-8B49-B0E8-8075074B906A}"/>
              </a:ext>
            </a:extLst>
          </p:cNvPr>
          <p:cNvSpPr txBox="1"/>
          <p:nvPr/>
        </p:nvSpPr>
        <p:spPr>
          <a:xfrm>
            <a:off x="5292900" y="4490536"/>
            <a:ext cx="3528392" cy="369332"/>
          </a:xfrm>
          <a:prstGeom prst="rect">
            <a:avLst/>
          </a:prstGeom>
          <a:noFill/>
        </p:spPr>
        <p:txBody>
          <a:bodyPr wrap="square" rtlCol="0">
            <a:spAutoFit/>
          </a:bodyPr>
          <a:lstStyle/>
          <a:p>
            <a:r>
              <a:rPr lang="en-US" dirty="0">
                <a:solidFill>
                  <a:srgbClr val="FFFFFF"/>
                </a:solidFill>
              </a:rPr>
              <a:t>Edwin Hubble and telescope (1953)</a:t>
            </a:r>
          </a:p>
        </p:txBody>
      </p:sp>
      <p:pic>
        <p:nvPicPr>
          <p:cNvPr id="14" name="Picture 13" descr="A close up of a bicycle&#10;&#10;Description automatically generated">
            <a:extLst>
              <a:ext uri="{FF2B5EF4-FFF2-40B4-BE49-F238E27FC236}">
                <a16:creationId xmlns:a16="http://schemas.microsoft.com/office/drawing/2014/main" xmlns="" id="{AA29E048-6D86-E94D-811D-82864FCACA60}"/>
              </a:ext>
            </a:extLst>
          </p:cNvPr>
          <p:cNvPicPr>
            <a:picLocks noChangeAspect="1"/>
          </p:cNvPicPr>
          <p:nvPr/>
        </p:nvPicPr>
        <p:blipFill>
          <a:blip r:embed="rId2"/>
          <a:stretch>
            <a:fillRect/>
          </a:stretch>
        </p:blipFill>
        <p:spPr>
          <a:xfrm>
            <a:off x="323528" y="3504081"/>
            <a:ext cx="4822876" cy="2711574"/>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1185F081-41C9-3E49-A802-0AB415A6BD36}"/>
                  </a:ext>
                </a:extLst>
              </p:cNvPr>
              <p:cNvSpPr txBox="1"/>
              <p:nvPr/>
            </p:nvSpPr>
            <p:spPr>
              <a:xfrm>
                <a:off x="683568" y="1628800"/>
                <a:ext cx="7723880"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FFFF"/>
                    </a:solidFill>
                    <a:latin typeface="Avenir Medium"/>
                    <a:cs typeface="Avenir Medium"/>
                  </a:rPr>
                  <a:t>Hubble related the </a:t>
                </a:r>
                <a:r>
                  <a:rPr lang="en-US" dirty="0">
                    <a:solidFill>
                      <a:srgbClr val="B7DEE8"/>
                    </a:solidFill>
                    <a:latin typeface="Avenir Medium"/>
                    <a:cs typeface="Avenir Medium"/>
                  </a:rPr>
                  <a:t>amount of redshift </a:t>
                </a:r>
                <a:r>
                  <a:rPr lang="en-US" dirty="0">
                    <a:solidFill>
                      <a:srgbClr val="FFFFFF"/>
                    </a:solidFill>
                    <a:latin typeface="Avenir Medium"/>
                    <a:cs typeface="Avenir Medium"/>
                  </a:rPr>
                  <a:t>to the </a:t>
                </a:r>
                <a:r>
                  <a:rPr lang="en-US" dirty="0">
                    <a:solidFill>
                      <a:srgbClr val="B7DEE8"/>
                    </a:solidFill>
                    <a:latin typeface="Avenir Medium"/>
                    <a:cs typeface="Avenir Medium"/>
                  </a:rPr>
                  <a:t>speed</a:t>
                </a:r>
                <a:r>
                  <a:rPr lang="en-US" dirty="0">
                    <a:solidFill>
                      <a:srgbClr val="FFFFFF"/>
                    </a:solidFill>
                    <a:latin typeface="Avenir Medium"/>
                    <a:cs typeface="Avenir Medium"/>
                  </a:rPr>
                  <a:t> of a galaxy</a:t>
                </a:r>
                <a:br>
                  <a:rPr lang="en-US" dirty="0">
                    <a:solidFill>
                      <a:srgbClr val="FFFFFF"/>
                    </a:solidFill>
                    <a:latin typeface="Avenir Medium"/>
                    <a:cs typeface="Avenir Medium"/>
                  </a:rPr>
                </a:br>
                <a:r>
                  <a:rPr lang="en-US" dirty="0">
                    <a:solidFill>
                      <a:srgbClr val="FFFFFF"/>
                    </a:solidFill>
                    <a:latin typeface="Avenir Medium"/>
                    <a:cs typeface="Avenir Medium"/>
                  </a:rPr>
                  <a:t>	redshift </a:t>
                </a:r>
                <a:r>
                  <a:rPr lang="en-GB" dirty="0">
                    <a:solidFill>
                      <a:srgbClr val="FFFFFF"/>
                    </a:solidFill>
                  </a:rPr>
                  <a:t/>
                </a:r>
                <a:br>
                  <a:rPr lang="en-GB" dirty="0">
                    <a:solidFill>
                      <a:srgbClr val="FFFFFF"/>
                    </a:solidFill>
                  </a:rPr>
                </a:br>
                <a:endParaRPr lang="en-US" dirty="0">
                  <a:solidFill>
                    <a:srgbClr val="FFFFFF"/>
                  </a:solidFill>
                </a:endParaRPr>
              </a:p>
              <a:p>
                <a:pPr marL="285750" indent="-285750">
                  <a:buFont typeface="Arial" panose="020B0604020202020204" pitchFamily="34" charset="0"/>
                  <a:buChar char="•"/>
                </a:pPr>
                <a:r>
                  <a:rPr lang="en-US" dirty="0">
                    <a:solidFill>
                      <a:srgbClr val="FFFFFF"/>
                    </a:solidFill>
                    <a:latin typeface="Avenir Medium"/>
                    <a:cs typeface="Avenir Medium"/>
                  </a:rPr>
                  <a:t>Then he </a:t>
                </a:r>
                <a:r>
                  <a:rPr lang="en-US" dirty="0">
                    <a:solidFill>
                      <a:schemeClr val="accent5">
                        <a:lumMod val="40000"/>
                        <a:lumOff val="60000"/>
                      </a:schemeClr>
                    </a:solidFill>
                    <a:latin typeface="Avenir Medium"/>
                    <a:cs typeface="Avenir Medium"/>
                  </a:rPr>
                  <a:t>plotted speed </a:t>
                </a:r>
                <a:r>
                  <a:rPr lang="en-US" dirty="0">
                    <a:solidFill>
                      <a:srgbClr val="FFFFFF"/>
                    </a:solidFill>
                    <a:latin typeface="Avenir Medium"/>
                    <a:cs typeface="Avenir Medium"/>
                  </a:rPr>
                  <a:t>against </a:t>
                </a:r>
                <a:r>
                  <a:rPr lang="en-US" dirty="0">
                    <a:solidFill>
                      <a:srgbClr val="B7DEE8"/>
                    </a:solidFill>
                    <a:latin typeface="Avenir Medium"/>
                    <a:cs typeface="Avenir Medium"/>
                  </a:rPr>
                  <a:t>distance</a:t>
                </a:r>
                <a:r>
                  <a:rPr lang="en-US" dirty="0">
                    <a:solidFill>
                      <a:srgbClr val="FFFFFF"/>
                    </a:solidFill>
                    <a:latin typeface="Avenir Medium"/>
                    <a:cs typeface="Avenir Medium"/>
                  </a:rPr>
                  <a:t> to a galaxy</a:t>
                </a:r>
              </a:p>
              <a:p>
                <a:endParaRPr lang="en-US" dirty="0">
                  <a:solidFill>
                    <a:srgbClr val="FFFFFF"/>
                  </a:solidFill>
                </a:endParaRPr>
              </a:p>
            </p:txBody>
          </p:sp>
        </mc:Choice>
        <mc:Fallback xmlns="">
          <p:sp>
            <p:nvSpPr>
              <p:cNvPr id="13" name="TextBox 12">
                <a:extLst>
                  <a:ext uri="{FF2B5EF4-FFF2-40B4-BE49-F238E27FC236}">
                    <a16:creationId xmlns:a16="http://schemas.microsoft.com/office/drawing/2014/main" xmlns:a14="http://schemas.microsoft.com/office/drawing/2010/main" xmlns="" id="{1185F081-41C9-3E49-A802-0AB415A6BD36}"/>
                  </a:ext>
                </a:extLst>
              </p:cNvPr>
              <p:cNvSpPr txBox="1">
                <a:spLocks noRot="1" noChangeAspect="1" noMove="1" noResize="1" noEditPoints="1" noAdjustHandles="1" noChangeArrowheads="1" noChangeShapeType="1" noTextEdit="1"/>
              </p:cNvSpPr>
              <p:nvPr/>
            </p:nvSpPr>
            <p:spPr>
              <a:xfrm>
                <a:off x="683568" y="1628800"/>
                <a:ext cx="7723880" cy="1477328"/>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453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xmlns="" id="{19A1D328-5BEC-E640-A97A-329D1A8A12EB}"/>
              </a:ext>
            </a:extLst>
          </p:cNvPr>
          <p:cNvSpPr>
            <a:spLocks noGrp="1" noChangeArrowheads="1"/>
          </p:cNvSpPr>
          <p:nvPr>
            <p:ph type="title"/>
          </p:nvPr>
        </p:nvSpPr>
        <p:spPr>
          <a:xfrm>
            <a:off x="1571993" y="770427"/>
            <a:ext cx="8162925" cy="1090613"/>
          </a:xfrm>
        </p:spPr>
        <p:txBody>
          <a:bodyPr/>
          <a:lstStyle/>
          <a:p>
            <a:pPr algn="l"/>
            <a:r>
              <a:rPr lang="en-US" altLang="en-US" sz="4000" dirty="0">
                <a:solidFill>
                  <a:schemeClr val="bg1"/>
                </a:solidFill>
                <a:latin typeface="Avenir Black"/>
                <a:cs typeface="Avenir Black"/>
              </a:rPr>
              <a:t>Hubble’s original data</a:t>
            </a:r>
          </a:p>
        </p:txBody>
      </p:sp>
      <p:sp>
        <p:nvSpPr>
          <p:cNvPr id="8195" name="Rectangle 3">
            <a:extLst>
              <a:ext uri="{FF2B5EF4-FFF2-40B4-BE49-F238E27FC236}">
                <a16:creationId xmlns:a16="http://schemas.microsoft.com/office/drawing/2014/main" xmlns="" id="{09D2503A-69ED-0C43-BEEE-2CCCF3CE7445}"/>
              </a:ext>
            </a:extLst>
          </p:cNvPr>
          <p:cNvSpPr>
            <a:spLocks noGrp="1" noChangeArrowheads="1"/>
          </p:cNvSpPr>
          <p:nvPr>
            <p:ph type="body" sz="half" idx="1"/>
          </p:nvPr>
        </p:nvSpPr>
        <p:spPr>
          <a:xfrm>
            <a:off x="349963" y="2075766"/>
            <a:ext cx="4541392" cy="4191000"/>
          </a:xfrm>
        </p:spPr>
        <p:txBody>
          <a:bodyPr rtlCol="0">
            <a:normAutofit/>
          </a:bodyPr>
          <a:lstStyle/>
          <a:p>
            <a:pPr fontAlgn="auto">
              <a:spcAft>
                <a:spcPts val="0"/>
              </a:spcAft>
              <a:defRPr/>
            </a:pPr>
            <a:r>
              <a:rPr lang="en-US" altLang="en-US" sz="1800" dirty="0">
                <a:solidFill>
                  <a:srgbClr val="FFFFFF"/>
                </a:solidFill>
                <a:latin typeface="Avenir Medium"/>
                <a:cs typeface="Avenir Medium"/>
              </a:rPr>
              <a:t>Red shift due to </a:t>
            </a:r>
            <a:r>
              <a:rPr lang="en-US" altLang="en-US" sz="1800" dirty="0">
                <a:solidFill>
                  <a:schemeClr val="accent5">
                    <a:lumMod val="60000"/>
                    <a:lumOff val="40000"/>
                  </a:schemeClr>
                </a:solidFill>
                <a:latin typeface="Avenir Medium"/>
                <a:cs typeface="Avenir Medium"/>
              </a:rPr>
              <a:t>expansion</a:t>
            </a:r>
          </a:p>
          <a:p>
            <a:pPr lvl="1" fontAlgn="auto">
              <a:spcAft>
                <a:spcPts val="0"/>
              </a:spcAft>
              <a:defRPr/>
            </a:pPr>
            <a:r>
              <a:rPr lang="en-US" altLang="en-US" sz="1800" dirty="0">
                <a:solidFill>
                  <a:srgbClr val="FFFFFF"/>
                </a:solidFill>
                <a:latin typeface="Avenir Medium"/>
                <a:cs typeface="Avenir Medium"/>
              </a:rPr>
              <a:t>The </a:t>
            </a:r>
            <a:r>
              <a:rPr lang="en-US" altLang="en-US" sz="1800" dirty="0">
                <a:solidFill>
                  <a:srgbClr val="93CDDD"/>
                </a:solidFill>
                <a:latin typeface="Avenir Medium"/>
                <a:cs typeface="Avenir Medium"/>
              </a:rPr>
              <a:t>further away </a:t>
            </a:r>
            <a:r>
              <a:rPr lang="en-US" altLang="en-US" sz="1800" dirty="0">
                <a:solidFill>
                  <a:srgbClr val="FFFFFF"/>
                </a:solidFill>
                <a:latin typeface="Avenir Medium"/>
                <a:cs typeface="Avenir Medium"/>
              </a:rPr>
              <a:t>the galaxy, the </a:t>
            </a:r>
            <a:r>
              <a:rPr lang="en-US" altLang="en-US" sz="1800" dirty="0">
                <a:solidFill>
                  <a:srgbClr val="93CDDD"/>
                </a:solidFill>
                <a:latin typeface="Avenir Medium"/>
                <a:cs typeface="Avenir Medium"/>
              </a:rPr>
              <a:t>longer the light has been traveling</a:t>
            </a:r>
          </a:p>
          <a:p>
            <a:pPr lvl="1" fontAlgn="auto">
              <a:spcAft>
                <a:spcPts val="0"/>
              </a:spcAft>
              <a:defRPr/>
            </a:pPr>
            <a:r>
              <a:rPr lang="en-US" altLang="en-US" sz="1800" dirty="0">
                <a:solidFill>
                  <a:srgbClr val="FFFFFF"/>
                </a:solidFill>
                <a:latin typeface="Avenir Medium"/>
                <a:cs typeface="Avenir Medium"/>
              </a:rPr>
              <a:t>Universe has </a:t>
            </a:r>
            <a:r>
              <a:rPr lang="en-US" altLang="en-US" sz="1800" dirty="0">
                <a:solidFill>
                  <a:srgbClr val="93CDDD"/>
                </a:solidFill>
                <a:latin typeface="Avenir Medium"/>
                <a:cs typeface="Avenir Medium"/>
              </a:rPr>
              <a:t>expanded</a:t>
            </a:r>
            <a:r>
              <a:rPr lang="en-US" altLang="en-US" sz="1800" dirty="0">
                <a:solidFill>
                  <a:srgbClr val="FFFFFF"/>
                </a:solidFill>
                <a:latin typeface="Avenir Medium"/>
                <a:cs typeface="Avenir Medium"/>
              </a:rPr>
              <a:t> more in that time</a:t>
            </a:r>
          </a:p>
          <a:p>
            <a:pPr lvl="1" fontAlgn="auto">
              <a:spcAft>
                <a:spcPts val="0"/>
              </a:spcAft>
              <a:defRPr/>
            </a:pPr>
            <a:r>
              <a:rPr lang="en-US" altLang="en-US" sz="1800" dirty="0">
                <a:solidFill>
                  <a:srgbClr val="FFFFFF"/>
                </a:solidFill>
                <a:latin typeface="Avenir Medium"/>
                <a:cs typeface="Avenir Medium"/>
              </a:rPr>
              <a:t>The </a:t>
            </a:r>
            <a:r>
              <a:rPr lang="en-US" altLang="en-US" sz="1800" dirty="0">
                <a:solidFill>
                  <a:srgbClr val="93CDDD"/>
                </a:solidFill>
                <a:latin typeface="Avenir Medium"/>
                <a:cs typeface="Avenir Medium"/>
              </a:rPr>
              <a:t>wavelength</a:t>
            </a:r>
            <a:r>
              <a:rPr lang="en-US" altLang="en-US" sz="1800" dirty="0">
                <a:solidFill>
                  <a:srgbClr val="FFFFFF"/>
                </a:solidFill>
                <a:latin typeface="Avenir Medium"/>
                <a:cs typeface="Avenir Medium"/>
              </a:rPr>
              <a:t> of the light gets stretched out by a larger amount</a:t>
            </a:r>
            <a:br>
              <a:rPr lang="en-US" altLang="en-US" sz="1800" dirty="0">
                <a:solidFill>
                  <a:srgbClr val="FFFFFF"/>
                </a:solidFill>
                <a:latin typeface="Avenir Medium"/>
                <a:cs typeface="Avenir Medium"/>
              </a:rPr>
            </a:br>
            <a:endParaRPr lang="en-US" altLang="en-US" sz="1800" dirty="0">
              <a:solidFill>
                <a:srgbClr val="FFFFFF"/>
              </a:solidFill>
              <a:latin typeface="Avenir Medium"/>
              <a:cs typeface="Avenir Medium"/>
            </a:endParaRPr>
          </a:p>
          <a:p>
            <a:pPr fontAlgn="auto">
              <a:spcAft>
                <a:spcPts val="0"/>
              </a:spcAft>
              <a:defRPr/>
            </a:pPr>
            <a:r>
              <a:rPr lang="en-US" altLang="en-US" sz="1800" dirty="0">
                <a:solidFill>
                  <a:srgbClr val="FFFFFF"/>
                </a:solidFill>
                <a:latin typeface="Avenir Medium"/>
                <a:cs typeface="Avenir Medium"/>
              </a:rPr>
              <a:t>The </a:t>
            </a:r>
            <a:r>
              <a:rPr lang="en-US" altLang="en-US" sz="1800" dirty="0">
                <a:solidFill>
                  <a:srgbClr val="93CDDD"/>
                </a:solidFill>
                <a:latin typeface="Avenir Medium"/>
                <a:cs typeface="Avenir Medium"/>
              </a:rPr>
              <a:t>velocity</a:t>
            </a:r>
            <a:r>
              <a:rPr lang="en-US" altLang="en-US" sz="1800" dirty="0">
                <a:solidFill>
                  <a:srgbClr val="FFFFFF"/>
                </a:solidFill>
                <a:latin typeface="Avenir Medium"/>
                <a:cs typeface="Avenir Medium"/>
              </a:rPr>
              <a:t> plotted is the </a:t>
            </a:r>
            <a:r>
              <a:rPr lang="en-US" altLang="en-US" sz="1800" dirty="0">
                <a:solidFill>
                  <a:srgbClr val="93CDDD"/>
                </a:solidFill>
                <a:latin typeface="Avenir Medium"/>
                <a:cs typeface="Avenir Medium"/>
              </a:rPr>
              <a:t>rate at which the distance to the galaxy has changed in the age of the universe</a:t>
            </a:r>
          </a:p>
        </p:txBody>
      </p:sp>
      <p:pic>
        <p:nvPicPr>
          <p:cNvPr id="2" name="Picture 5">
            <a:extLst>
              <a:ext uri="{FF2B5EF4-FFF2-40B4-BE49-F238E27FC236}">
                <a16:creationId xmlns:a16="http://schemas.microsoft.com/office/drawing/2014/main" xmlns="" id="{B460FECC-4980-1044-A12A-83E81B75F24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03130" y="2074863"/>
            <a:ext cx="3689350" cy="3575050"/>
          </a:xfr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fade">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fade">
                                      <p:cBhvr>
                                        <p:cTn id="22" dur="500"/>
                                        <p:tgtEl>
                                          <p:spTgt spid="8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fade">
                                      <p:cBhvr>
                                        <p:cTn id="27"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4"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xmlns="" id="{5F5CA84A-877E-E14A-882C-41D0FCB22F29}"/>
              </a:ext>
            </a:extLst>
          </p:cNvPr>
          <p:cNvSpPr>
            <a:spLocks noGrp="1" noChangeArrowheads="1"/>
          </p:cNvSpPr>
          <p:nvPr>
            <p:ph type="title"/>
          </p:nvPr>
        </p:nvSpPr>
        <p:spPr>
          <a:xfrm>
            <a:off x="1562048" y="750845"/>
            <a:ext cx="8162925" cy="1090613"/>
          </a:xfrm>
        </p:spPr>
        <p:txBody>
          <a:bodyPr/>
          <a:lstStyle/>
          <a:p>
            <a:pPr algn="l"/>
            <a:r>
              <a:rPr lang="en-US" altLang="en-US" sz="4000" dirty="0">
                <a:solidFill>
                  <a:schemeClr val="bg1"/>
                </a:solidFill>
                <a:latin typeface="Avenir Black"/>
                <a:cs typeface="Avenir Black"/>
              </a:rPr>
              <a:t>Much improved data</a:t>
            </a:r>
          </a:p>
        </p:txBody>
      </p:sp>
      <mc:AlternateContent xmlns:mc="http://schemas.openxmlformats.org/markup-compatibility/2006" xmlns:a14="http://schemas.microsoft.com/office/drawing/2010/main">
        <mc:Choice Requires="a14">
          <p:sp>
            <p:nvSpPr>
              <p:cNvPr id="10242" name="Rectangle 3">
                <a:extLst>
                  <a:ext uri="{FF2B5EF4-FFF2-40B4-BE49-F238E27FC236}">
                    <a16:creationId xmlns:a16="http://schemas.microsoft.com/office/drawing/2014/main" xmlns="" id="{0FE85A18-CA59-2347-BD7C-666068FCBA61}"/>
                  </a:ext>
                </a:extLst>
              </p:cNvPr>
              <p:cNvSpPr>
                <a:spLocks noGrp="1" noChangeArrowheads="1"/>
              </p:cNvSpPr>
              <p:nvPr>
                <p:ph type="body" sz="half" idx="1"/>
              </p:nvPr>
            </p:nvSpPr>
            <p:spPr>
              <a:xfrm>
                <a:off x="304800" y="1905000"/>
                <a:ext cx="4586288" cy="4191000"/>
              </a:xfrm>
            </p:spPr>
            <p:txBody>
              <a:bodyPr/>
              <a:lstStyle/>
              <a:p>
                <a:r>
                  <a:rPr lang="en-US" altLang="en-US" sz="1800" dirty="0">
                    <a:solidFill>
                      <a:srgbClr val="FFFFFF"/>
                    </a:solidFill>
                    <a:latin typeface="Avenir Medium"/>
                    <a:cs typeface="Avenir Medium"/>
                  </a:rPr>
                  <a:t>Distance scale </a:t>
                </a:r>
                <a:r>
                  <a:rPr lang="en-US" altLang="en-US" sz="1800" dirty="0">
                    <a:solidFill>
                      <a:schemeClr val="accent5">
                        <a:lumMod val="60000"/>
                        <a:lumOff val="40000"/>
                      </a:schemeClr>
                    </a:solidFill>
                    <a:latin typeface="Avenir Medium"/>
                    <a:cs typeface="Avenir Medium"/>
                  </a:rPr>
                  <a:t>250 x bigger</a:t>
                </a:r>
              </a:p>
              <a:p>
                <a:r>
                  <a:rPr lang="en-US" altLang="en-US" sz="1800" dirty="0">
                    <a:solidFill>
                      <a:srgbClr val="FFFFFF"/>
                    </a:solidFill>
                    <a:latin typeface="Avenir Medium"/>
                    <a:cs typeface="Avenir Medium"/>
                  </a:rPr>
                  <a:t>Much more </a:t>
                </a:r>
                <a:r>
                  <a:rPr lang="en-US" altLang="en-US" sz="1800" dirty="0">
                    <a:solidFill>
                      <a:srgbClr val="93CDDD"/>
                    </a:solidFill>
                    <a:latin typeface="Avenir Medium"/>
                    <a:cs typeface="Avenir Medium"/>
                  </a:rPr>
                  <a:t>convincing!</a:t>
                </a:r>
              </a:p>
              <a:p>
                <a:endParaRPr lang="en-US" altLang="en-US" sz="1800" dirty="0">
                  <a:solidFill>
                    <a:srgbClr val="FFFFFF"/>
                  </a:solidFill>
                  <a:latin typeface="Avenir Medium"/>
                  <a:cs typeface="Avenir Medium"/>
                </a:endParaRPr>
              </a:p>
              <a:p>
                <a:r>
                  <a:rPr lang="en-US" altLang="en-US" sz="1800" dirty="0">
                    <a:solidFill>
                      <a:srgbClr val="FFFFFF"/>
                    </a:solidFill>
                    <a:latin typeface="Avenir Medium"/>
                    <a:cs typeface="Avenir Medium"/>
                  </a:rPr>
                  <a:t>Implication - the universe had a start</a:t>
                </a:r>
              </a:p>
              <a:p>
                <a:r>
                  <a:rPr lang="en-US" altLang="en-US" sz="1800" dirty="0">
                    <a:solidFill>
                      <a:srgbClr val="FFFFFF"/>
                    </a:solidFill>
                    <a:latin typeface="Avenir Medium"/>
                    <a:cs typeface="Avenir Medium"/>
                  </a:rPr>
                  <a:t>Gradient of line = Hubble Constant</a:t>
                </a:r>
                <a:r>
                  <a:rPr lang="en-US" altLang="en-US" sz="2000" dirty="0">
                    <a:solidFill>
                      <a:srgbClr val="FFFFFF"/>
                    </a:solidFill>
                  </a:rPr>
                  <a:t/>
                </a:r>
                <a:br>
                  <a:rPr lang="en-US" altLang="en-US" sz="2000" dirty="0">
                    <a:solidFill>
                      <a:srgbClr val="FFFFFF"/>
                    </a:solidFill>
                  </a:rPr>
                </a:br>
                <a:endParaRPr lang="en-US" altLang="en-US" sz="2000" dirty="0">
                  <a:solidFill>
                    <a:srgbClr val="FFFFFF"/>
                  </a:solidFill>
                </a:endParaRPr>
              </a:p>
              <a:p>
                <a:pPr marL="0" indent="0">
                  <a:buNone/>
                </a:pPr>
                <a:endParaRPr lang="en-GB" i="0" dirty="0">
                  <a:solidFill>
                    <a:srgbClr val="FFFFFF"/>
                  </a:solidFill>
                  <a:latin typeface="Cambria Math"/>
                </a:endParaRPr>
              </a:p>
              <a:p>
                <a:pPr marL="0" indent="0">
                  <a:buNone/>
                </a:pPr>
                <a:endParaRPr lang="en-US" altLang="en-US" dirty="0">
                  <a:solidFill>
                    <a:srgbClr val="FFFFFF"/>
                  </a:solidFill>
                </a:endParaRPr>
              </a:p>
            </p:txBody>
          </p:sp>
        </mc:Choice>
        <mc:Fallback xmlns="">
          <p:sp>
            <p:nvSpPr>
              <p:cNvPr id="10242" name="Rectangle 3">
                <a:extLst>
                  <a:ext uri="{FF2B5EF4-FFF2-40B4-BE49-F238E27FC236}">
                    <a16:creationId xmlns="" xmlns:a16="http://schemas.microsoft.com/office/drawing/2014/main" xmlns:a14="http://schemas.microsoft.com/office/drawing/2010/main" id="{0FE85A18-CA59-2347-BD7C-666068FCBA61}"/>
                  </a:ext>
                </a:extLst>
              </p:cNvPr>
              <p:cNvSpPr>
                <a:spLocks noGrp="1" noRot="1" noChangeAspect="1" noMove="1" noResize="1" noEditPoints="1" noAdjustHandles="1" noChangeArrowheads="1" noChangeShapeType="1" noTextEdit="1"/>
              </p:cNvSpPr>
              <p:nvPr>
                <p:ph type="body" sz="half" idx="1"/>
              </p:nvPr>
            </p:nvSpPr>
            <p:spPr>
              <a:xfrm>
                <a:off x="304800" y="1905000"/>
                <a:ext cx="4586288" cy="4191000"/>
              </a:xfrm>
              <a:blipFill rotWithShape="1">
                <a:blip r:embed="rId3"/>
                <a:stretch>
                  <a:fillRect/>
                </a:stretch>
              </a:blipFill>
            </p:spPr>
            <p:txBody>
              <a:bodyPr/>
              <a:lstStyle/>
              <a:p>
                <a:r>
                  <a:rPr lang="en-US">
                    <a:noFill/>
                  </a:rPr>
                  <a:t> </a:t>
                </a:r>
              </a:p>
            </p:txBody>
          </p:sp>
        </mc:Fallback>
      </mc:AlternateContent>
      <p:pic>
        <p:nvPicPr>
          <p:cNvPr id="10243" name="Picture 5">
            <a:extLst>
              <a:ext uri="{FF2B5EF4-FFF2-40B4-BE49-F238E27FC236}">
                <a16:creationId xmlns:a16="http://schemas.microsoft.com/office/drawing/2014/main" xmlns="" id="{DA0857DA-4B7A-594D-837C-D8A0682E2D81}"/>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76788" y="1881188"/>
            <a:ext cx="4062412" cy="377031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xmlns="" id="{B3C68E80-D728-6C49-956B-F5756526C0A6}"/>
              </a:ext>
            </a:extLst>
          </p:cNvPr>
          <p:cNvSpPr>
            <a:spLocks noGrp="1" noChangeArrowheads="1"/>
          </p:cNvSpPr>
          <p:nvPr>
            <p:ph type="title"/>
          </p:nvPr>
        </p:nvSpPr>
        <p:spPr>
          <a:xfrm>
            <a:off x="1547664" y="740829"/>
            <a:ext cx="7777559" cy="858838"/>
          </a:xfrm>
        </p:spPr>
        <p:txBody>
          <a:bodyPr/>
          <a:lstStyle/>
          <a:p>
            <a:pPr algn="l"/>
            <a:r>
              <a:rPr lang="en-US" altLang="en-US" sz="4000" dirty="0">
                <a:solidFill>
                  <a:schemeClr val="bg1"/>
                </a:solidFill>
                <a:latin typeface="Avenir Black"/>
                <a:cs typeface="Avenir Black"/>
              </a:rPr>
              <a:t>Expansion of the universe</a:t>
            </a:r>
          </a:p>
        </p:txBody>
      </p:sp>
      <p:sp>
        <p:nvSpPr>
          <p:cNvPr id="49155" name="Rectangle 3">
            <a:extLst>
              <a:ext uri="{FF2B5EF4-FFF2-40B4-BE49-F238E27FC236}">
                <a16:creationId xmlns:a16="http://schemas.microsoft.com/office/drawing/2014/main" xmlns="" id="{D1A2BEE9-CB4F-804A-AAF1-B68CD3B3444C}"/>
              </a:ext>
            </a:extLst>
          </p:cNvPr>
          <p:cNvSpPr>
            <a:spLocks noGrp="1" noChangeArrowheads="1"/>
          </p:cNvSpPr>
          <p:nvPr>
            <p:ph type="body" sz="half" idx="1"/>
          </p:nvPr>
        </p:nvSpPr>
        <p:spPr>
          <a:xfrm>
            <a:off x="539552" y="2060848"/>
            <a:ext cx="4294188" cy="2736850"/>
          </a:xfrm>
        </p:spPr>
        <p:txBody>
          <a:bodyPr/>
          <a:lstStyle/>
          <a:p>
            <a:r>
              <a:rPr lang="en-US" altLang="en-US" sz="2400" dirty="0">
                <a:solidFill>
                  <a:srgbClr val="FFFFFF"/>
                </a:solidFill>
                <a:latin typeface="Avenir Medium"/>
                <a:cs typeface="Avenir Medium"/>
              </a:rPr>
              <a:t>Expansion of the universe is </a:t>
            </a:r>
            <a:r>
              <a:rPr lang="en-US" altLang="en-US" sz="2400" dirty="0">
                <a:solidFill>
                  <a:schemeClr val="accent5">
                    <a:lumMod val="60000"/>
                    <a:lumOff val="40000"/>
                  </a:schemeClr>
                </a:solidFill>
                <a:latin typeface="Avenir Medium"/>
                <a:cs typeface="Avenir Medium"/>
              </a:rPr>
              <a:t>NOT</a:t>
            </a:r>
            <a:r>
              <a:rPr lang="en-US" altLang="en-US" sz="2400" dirty="0">
                <a:solidFill>
                  <a:srgbClr val="FFFFFF"/>
                </a:solidFill>
                <a:latin typeface="Avenir Medium"/>
                <a:cs typeface="Avenir Medium"/>
              </a:rPr>
              <a:t> a rushing to fill </a:t>
            </a:r>
          </a:p>
          <a:p>
            <a:r>
              <a:rPr lang="en-US" altLang="en-US" sz="2400" dirty="0">
                <a:solidFill>
                  <a:srgbClr val="93CDDD"/>
                </a:solidFill>
                <a:latin typeface="Avenir Medium"/>
                <a:cs typeface="Avenir Medium"/>
              </a:rPr>
              <a:t>empty space</a:t>
            </a:r>
          </a:p>
          <a:p>
            <a:endParaRPr lang="en-US" altLang="en-US" sz="2400" dirty="0">
              <a:solidFill>
                <a:srgbClr val="93CDDD"/>
              </a:solidFill>
              <a:latin typeface="Avenir Medium"/>
              <a:cs typeface="Avenir Medium"/>
            </a:endParaRPr>
          </a:p>
          <a:p>
            <a:r>
              <a:rPr lang="en-US" altLang="en-US" sz="2400" dirty="0">
                <a:solidFill>
                  <a:srgbClr val="FFFFFF"/>
                </a:solidFill>
                <a:latin typeface="Avenir Medium"/>
                <a:cs typeface="Avenir Medium"/>
              </a:rPr>
              <a:t>The </a:t>
            </a:r>
            <a:r>
              <a:rPr lang="en-US" altLang="en-US" sz="2400" dirty="0">
                <a:solidFill>
                  <a:srgbClr val="93CDDD"/>
                </a:solidFill>
                <a:latin typeface="Avenir Medium"/>
                <a:cs typeface="Avenir Medium"/>
              </a:rPr>
              <a:t>WHOLE universe </a:t>
            </a:r>
            <a:r>
              <a:rPr lang="en-US" altLang="en-US" sz="2400" dirty="0">
                <a:solidFill>
                  <a:srgbClr val="FFFFFF"/>
                </a:solidFill>
                <a:latin typeface="Avenir Medium"/>
                <a:cs typeface="Avenir Medium"/>
              </a:rPr>
              <a:t>is </a:t>
            </a:r>
            <a:r>
              <a:rPr lang="en-US" altLang="en-US" sz="2400" dirty="0">
                <a:solidFill>
                  <a:srgbClr val="93CDDD"/>
                </a:solidFill>
                <a:latin typeface="Avenir Medium"/>
                <a:cs typeface="Avenir Medium"/>
              </a:rPr>
              <a:t>expanding</a:t>
            </a:r>
            <a:r>
              <a:rPr lang="en-US" altLang="en-US" sz="2400" dirty="0">
                <a:solidFill>
                  <a:srgbClr val="FFFFFF"/>
                </a:solidFill>
                <a:latin typeface="Avenir Medium"/>
                <a:cs typeface="Avenir Medium"/>
              </a:rPr>
              <a:t> - there is no empty space</a:t>
            </a:r>
          </a:p>
        </p:txBody>
      </p:sp>
      <p:graphicFrame>
        <p:nvGraphicFramePr>
          <p:cNvPr id="12292" name="Object 4">
            <a:extLst>
              <a:ext uri="{FF2B5EF4-FFF2-40B4-BE49-F238E27FC236}">
                <a16:creationId xmlns:a16="http://schemas.microsoft.com/office/drawing/2014/main" xmlns="" id="{87DA62BA-FAC7-6B4D-959B-5A3E814C0433}"/>
              </a:ext>
            </a:extLst>
          </p:cNvPr>
          <p:cNvGraphicFramePr>
            <a:graphicFrameLocks noGrp="1" noChangeAspect="1"/>
          </p:cNvGraphicFramePr>
          <p:nvPr>
            <p:ph sz="quarter" idx="2"/>
          </p:nvPr>
        </p:nvGraphicFramePr>
        <p:xfrm>
          <a:off x="5305425" y="4433888"/>
          <a:ext cx="2825750" cy="1809750"/>
        </p:xfrm>
        <a:graphic>
          <a:graphicData uri="http://schemas.openxmlformats.org/presentationml/2006/ole">
            <mc:AlternateContent xmlns:mc="http://schemas.openxmlformats.org/markup-compatibility/2006">
              <mc:Choice xmlns:v="urn:schemas-microsoft-com:vml" Requires="v">
                <p:oleObj spid="_x0000_s2049" name="Document" r:id="rId4" imgW="9042400" imgH="5791200" progId="Word.Document.8">
                  <p:embed/>
                </p:oleObj>
              </mc:Choice>
              <mc:Fallback>
                <p:oleObj name="Document" r:id="rId4" imgW="9042400" imgH="5791200" progId="Word.Document.8">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5425" y="4433888"/>
                        <a:ext cx="2825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4" name="Object 5">
            <a:extLst>
              <a:ext uri="{FF2B5EF4-FFF2-40B4-BE49-F238E27FC236}">
                <a16:creationId xmlns:a16="http://schemas.microsoft.com/office/drawing/2014/main" xmlns="" id="{A78E2451-3B06-B542-9875-D067BA80262D}"/>
              </a:ext>
            </a:extLst>
          </p:cNvPr>
          <p:cNvGraphicFramePr>
            <a:graphicFrameLocks noGrp="1" noChangeAspect="1"/>
          </p:cNvGraphicFramePr>
          <p:nvPr>
            <p:ph sz="quarter" idx="3"/>
          </p:nvPr>
        </p:nvGraphicFramePr>
        <p:xfrm>
          <a:off x="5106988" y="1560513"/>
          <a:ext cx="3544887" cy="2019300"/>
        </p:xfrm>
        <a:graphic>
          <a:graphicData uri="http://schemas.openxmlformats.org/presentationml/2006/ole">
            <mc:AlternateContent xmlns:mc="http://schemas.openxmlformats.org/markup-compatibility/2006">
              <mc:Choice xmlns:v="urn:schemas-microsoft-com:vml" Requires="v">
                <p:oleObj spid="_x0000_s2050" name="Document" r:id="rId6" imgW="11506200" imgH="6553200" progId="Word.Document.8">
                  <p:embed/>
                </p:oleObj>
              </mc:Choice>
              <mc:Fallback>
                <p:oleObj name="Document" r:id="rId6" imgW="11506200" imgH="6553200" progId="Word.Document.8">
                  <p:embed/>
                  <p:pic>
                    <p:nvPicPr>
                      <p:cNvPr id="0" name="Object 5"/>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6988" y="1560513"/>
                        <a:ext cx="3544887"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3" descr="Screen Shot 2022-10-19 at 20.42.53 copy.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75842" y="1581577"/>
            <a:ext cx="4068158" cy="414908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fade">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fade">
                                      <p:cBhvr>
                                        <p:cTn id="12" dur="500"/>
                                        <p:tgtEl>
                                          <p:spTgt spid="491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155">
                                            <p:txEl>
                                              <p:pRg st="3" end="3"/>
                                            </p:txEl>
                                          </p:spTgt>
                                        </p:tgtEl>
                                        <p:attrNameLst>
                                          <p:attrName>style.visibility</p:attrName>
                                        </p:attrNameLst>
                                      </p:cBhvr>
                                      <p:to>
                                        <p:strVal val="visible"/>
                                      </p:to>
                                    </p:set>
                                    <p:animEffect transition="in" filter="fade">
                                      <p:cBhvr>
                                        <p:cTn id="17" dur="500"/>
                                        <p:tgtEl>
                                          <p:spTgt spid="4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bldLvl="3"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xmlns="" id="{CDFCE80C-37B6-404E-A942-48A6A463C31C}"/>
              </a:ext>
            </a:extLst>
          </p:cNvPr>
          <p:cNvSpPr>
            <a:spLocks noGrp="1" noChangeArrowheads="1"/>
          </p:cNvSpPr>
          <p:nvPr>
            <p:ph type="title"/>
          </p:nvPr>
        </p:nvSpPr>
        <p:spPr>
          <a:xfrm>
            <a:off x="1547664" y="764704"/>
            <a:ext cx="6768752" cy="590550"/>
          </a:xfrm>
        </p:spPr>
        <p:txBody>
          <a:bodyPr/>
          <a:lstStyle/>
          <a:p>
            <a:pPr algn="l"/>
            <a:r>
              <a:rPr lang="en-US" altLang="en-US" sz="4000" dirty="0">
                <a:solidFill>
                  <a:schemeClr val="bg1"/>
                </a:solidFill>
                <a:latin typeface="Avenir Black"/>
                <a:cs typeface="Avenir Black"/>
              </a:rPr>
              <a:t>Cosmic Microwave Background</a:t>
            </a:r>
          </a:p>
        </p:txBody>
      </p:sp>
      <p:sp>
        <p:nvSpPr>
          <p:cNvPr id="14338" name="Rectangle 3">
            <a:extLst>
              <a:ext uri="{FF2B5EF4-FFF2-40B4-BE49-F238E27FC236}">
                <a16:creationId xmlns:a16="http://schemas.microsoft.com/office/drawing/2014/main" xmlns="" id="{F326876E-DA09-2B49-A1ED-CDA350D94D06}"/>
              </a:ext>
            </a:extLst>
          </p:cNvPr>
          <p:cNvSpPr>
            <a:spLocks noGrp="1" noChangeArrowheads="1"/>
          </p:cNvSpPr>
          <p:nvPr>
            <p:ph type="body" sz="half" idx="1"/>
          </p:nvPr>
        </p:nvSpPr>
        <p:spPr>
          <a:xfrm>
            <a:off x="395537" y="2420888"/>
            <a:ext cx="3672408" cy="4248472"/>
          </a:xfrm>
        </p:spPr>
        <p:txBody>
          <a:bodyPr/>
          <a:lstStyle/>
          <a:p>
            <a:pPr>
              <a:lnSpc>
                <a:spcPct val="130000"/>
              </a:lnSpc>
            </a:pPr>
            <a:r>
              <a:rPr lang="en-US" altLang="en-US" sz="2000" dirty="0">
                <a:solidFill>
                  <a:srgbClr val="FFFFFF"/>
                </a:solidFill>
                <a:latin typeface="Avenir Medium"/>
                <a:cs typeface="Avenir Medium"/>
              </a:rPr>
              <a:t>Arno Penzias</a:t>
            </a:r>
            <a:br>
              <a:rPr lang="en-US" altLang="en-US" sz="2000" dirty="0">
                <a:solidFill>
                  <a:srgbClr val="FFFFFF"/>
                </a:solidFill>
                <a:latin typeface="Avenir Medium"/>
                <a:cs typeface="Avenir Medium"/>
              </a:rPr>
            </a:br>
            <a:r>
              <a:rPr lang="en-US" altLang="en-US" sz="2000" dirty="0">
                <a:solidFill>
                  <a:srgbClr val="FFFFFF"/>
                </a:solidFill>
                <a:latin typeface="Avenir Medium"/>
                <a:cs typeface="Avenir Medium"/>
              </a:rPr>
              <a:t>Robert W Wilson (Nobel Prize, 1978)</a:t>
            </a:r>
          </a:p>
          <a:p>
            <a:pPr>
              <a:lnSpc>
                <a:spcPct val="130000"/>
              </a:lnSpc>
            </a:pPr>
            <a:endParaRPr lang="en-US" altLang="en-US" sz="2000" dirty="0">
              <a:solidFill>
                <a:srgbClr val="FFFFFF"/>
              </a:solidFill>
              <a:latin typeface="Avenir Medium"/>
              <a:cs typeface="Avenir Medium"/>
            </a:endParaRPr>
          </a:p>
          <a:p>
            <a:pPr>
              <a:lnSpc>
                <a:spcPct val="130000"/>
              </a:lnSpc>
            </a:pPr>
            <a:r>
              <a:rPr lang="en-US" altLang="en-US" sz="2000" dirty="0">
                <a:solidFill>
                  <a:srgbClr val="FFFFFF"/>
                </a:solidFill>
                <a:latin typeface="Avenir Medium"/>
                <a:cs typeface="Avenir Medium"/>
              </a:rPr>
              <a:t>Persistent </a:t>
            </a:r>
            <a:r>
              <a:rPr lang="en-US" altLang="en-US" sz="2000" dirty="0">
                <a:solidFill>
                  <a:schemeClr val="accent5">
                    <a:lumMod val="60000"/>
                    <a:lumOff val="40000"/>
                  </a:schemeClr>
                </a:solidFill>
                <a:latin typeface="Avenir Medium"/>
                <a:cs typeface="Avenir Medium"/>
              </a:rPr>
              <a:t>microwave ‘hiss’ </a:t>
            </a:r>
            <a:r>
              <a:rPr lang="en-US" altLang="en-US" sz="2000" dirty="0">
                <a:solidFill>
                  <a:srgbClr val="FFFFFF"/>
                </a:solidFill>
                <a:latin typeface="Avenir Medium"/>
                <a:cs typeface="Avenir Medium"/>
              </a:rPr>
              <a:t>independent of time </a:t>
            </a:r>
            <a:br>
              <a:rPr lang="en-US" altLang="en-US" sz="2000" dirty="0">
                <a:solidFill>
                  <a:srgbClr val="FFFFFF"/>
                </a:solidFill>
                <a:latin typeface="Avenir Medium"/>
                <a:cs typeface="Avenir Medium"/>
              </a:rPr>
            </a:br>
            <a:r>
              <a:rPr lang="en-US" altLang="en-US" sz="2000" dirty="0">
                <a:solidFill>
                  <a:srgbClr val="FFFFFF"/>
                </a:solidFill>
                <a:latin typeface="Avenir Medium"/>
                <a:cs typeface="Avenir Medium"/>
              </a:rPr>
              <a:t>and direction</a:t>
            </a:r>
          </a:p>
        </p:txBody>
      </p:sp>
      <p:pic>
        <p:nvPicPr>
          <p:cNvPr id="14339" name="Picture 5">
            <a:extLst>
              <a:ext uri="{FF2B5EF4-FFF2-40B4-BE49-F238E27FC236}">
                <a16:creationId xmlns:a16="http://schemas.microsoft.com/office/drawing/2014/main" xmlns="" id="{C72EEB05-F42E-6647-A455-667B6BA24E9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211960" y="2420888"/>
            <a:ext cx="4491038" cy="3125787"/>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xmlns="" id="{D781C649-0E56-B34E-99D5-DE3519562D98}"/>
              </a:ext>
            </a:extLst>
          </p:cNvPr>
          <p:cNvSpPr>
            <a:spLocks noGrp="1" noChangeArrowheads="1"/>
          </p:cNvSpPr>
          <p:nvPr>
            <p:ph type="title"/>
          </p:nvPr>
        </p:nvSpPr>
        <p:spPr>
          <a:xfrm>
            <a:off x="1547664" y="761206"/>
            <a:ext cx="8856984" cy="1090613"/>
          </a:xfrm>
        </p:spPr>
        <p:txBody>
          <a:bodyPr/>
          <a:lstStyle/>
          <a:p>
            <a:pPr algn="l"/>
            <a:r>
              <a:rPr lang="en-US" altLang="en-US" sz="3600" dirty="0">
                <a:solidFill>
                  <a:schemeClr val="bg1">
                    <a:lumMod val="95000"/>
                  </a:schemeClr>
                </a:solidFill>
                <a:latin typeface="Avenir Black"/>
                <a:cs typeface="Avenir Black"/>
              </a:rPr>
              <a:t>Cosmic Microwave Background</a:t>
            </a:r>
          </a:p>
        </p:txBody>
      </p:sp>
      <p:sp>
        <p:nvSpPr>
          <p:cNvPr id="32771" name="Rectangle 3">
            <a:extLst>
              <a:ext uri="{FF2B5EF4-FFF2-40B4-BE49-F238E27FC236}">
                <a16:creationId xmlns:a16="http://schemas.microsoft.com/office/drawing/2014/main" xmlns="" id="{6C619E07-1372-7942-9EF8-99CE3631A2C7}"/>
              </a:ext>
            </a:extLst>
          </p:cNvPr>
          <p:cNvSpPr>
            <a:spLocks noGrp="1" noChangeArrowheads="1"/>
          </p:cNvSpPr>
          <p:nvPr>
            <p:ph type="body" sz="half" idx="1"/>
          </p:nvPr>
        </p:nvSpPr>
        <p:spPr>
          <a:xfrm>
            <a:off x="359398" y="1340768"/>
            <a:ext cx="4212602" cy="5312476"/>
          </a:xfrm>
        </p:spPr>
        <p:txBody>
          <a:bodyPr rtlCol="0">
            <a:normAutofit fontScale="62500" lnSpcReduction="20000"/>
          </a:bodyPr>
          <a:lstStyle/>
          <a:p>
            <a:pPr fontAlgn="auto">
              <a:lnSpc>
                <a:spcPct val="170000"/>
              </a:lnSpc>
              <a:spcAft>
                <a:spcPts val="0"/>
              </a:spcAft>
              <a:defRPr/>
            </a:pPr>
            <a:r>
              <a:rPr lang="en-US" altLang="en-US" sz="2400" dirty="0">
                <a:solidFill>
                  <a:srgbClr val="FFFFFF"/>
                </a:solidFill>
                <a:latin typeface="Avenir Medium"/>
                <a:cs typeface="Avenir Medium"/>
              </a:rPr>
              <a:t>The </a:t>
            </a:r>
            <a:r>
              <a:rPr lang="en-US" altLang="en-US" sz="2400" dirty="0">
                <a:solidFill>
                  <a:schemeClr val="accent5">
                    <a:lumMod val="60000"/>
                    <a:lumOff val="40000"/>
                  </a:schemeClr>
                </a:solidFill>
                <a:latin typeface="Avenir Medium"/>
                <a:cs typeface="Avenir Medium"/>
              </a:rPr>
              <a:t>early</a:t>
            </a:r>
            <a:r>
              <a:rPr lang="en-US" altLang="en-US" sz="2400" dirty="0">
                <a:solidFill>
                  <a:srgbClr val="FFFFFF"/>
                </a:solidFill>
                <a:latin typeface="Avenir Medium"/>
                <a:cs typeface="Avenir Medium"/>
              </a:rPr>
              <a:t> universe was </a:t>
            </a:r>
            <a:r>
              <a:rPr lang="en-US" altLang="en-US" sz="2400" dirty="0">
                <a:solidFill>
                  <a:srgbClr val="93CDDD"/>
                </a:solidFill>
                <a:latin typeface="Avenir Medium"/>
                <a:cs typeface="Avenir Medium"/>
              </a:rPr>
              <a:t>hot</a:t>
            </a:r>
            <a:r>
              <a:rPr lang="en-US" altLang="en-US" sz="2400" dirty="0">
                <a:solidFill>
                  <a:srgbClr val="FFFFFF"/>
                </a:solidFill>
                <a:latin typeface="Avenir Medium"/>
                <a:cs typeface="Avenir Medium"/>
              </a:rPr>
              <a:t> and </a:t>
            </a:r>
            <a:r>
              <a:rPr lang="en-US" altLang="en-US" sz="2400" dirty="0">
                <a:solidFill>
                  <a:srgbClr val="93CDDD"/>
                </a:solidFill>
                <a:latin typeface="Avenir Medium"/>
                <a:cs typeface="Avenir Medium"/>
              </a:rPr>
              <a:t>dense </a:t>
            </a:r>
          </a:p>
          <a:p>
            <a:pPr fontAlgn="auto">
              <a:lnSpc>
                <a:spcPct val="170000"/>
              </a:lnSpc>
              <a:spcAft>
                <a:spcPts val="0"/>
              </a:spcAft>
              <a:defRPr/>
            </a:pPr>
            <a:r>
              <a:rPr lang="en-US" altLang="en-US" sz="2400" dirty="0">
                <a:solidFill>
                  <a:srgbClr val="93CDDD"/>
                </a:solidFill>
                <a:latin typeface="Avenir Medium"/>
                <a:cs typeface="Avenir Medium"/>
              </a:rPr>
              <a:t>Full</a:t>
            </a:r>
            <a:r>
              <a:rPr lang="en-US" altLang="en-US" sz="2400" dirty="0">
                <a:solidFill>
                  <a:srgbClr val="FFFFFF"/>
                </a:solidFill>
                <a:latin typeface="Avenir Medium"/>
                <a:cs typeface="Avenir Medium"/>
              </a:rPr>
              <a:t> of </a:t>
            </a:r>
            <a:r>
              <a:rPr lang="en-US" altLang="en-US" sz="2400" dirty="0">
                <a:solidFill>
                  <a:srgbClr val="93CDDD"/>
                </a:solidFill>
                <a:latin typeface="Avenir Medium"/>
                <a:cs typeface="Avenir Medium"/>
              </a:rPr>
              <a:t>electrically charged particles</a:t>
            </a:r>
          </a:p>
          <a:p>
            <a:pPr fontAlgn="auto">
              <a:lnSpc>
                <a:spcPct val="170000"/>
              </a:lnSpc>
              <a:spcAft>
                <a:spcPts val="0"/>
              </a:spcAft>
              <a:defRPr/>
            </a:pPr>
            <a:r>
              <a:rPr lang="en-US" altLang="en-US" sz="2400" dirty="0">
                <a:solidFill>
                  <a:srgbClr val="FFFFFF"/>
                </a:solidFill>
                <a:latin typeface="Avenir Medium"/>
                <a:cs typeface="Avenir Medium"/>
              </a:rPr>
              <a:t>High-energy </a:t>
            </a:r>
            <a:r>
              <a:rPr lang="en-US" altLang="en-US" sz="2400" dirty="0">
                <a:solidFill>
                  <a:srgbClr val="93CDDD"/>
                </a:solidFill>
                <a:latin typeface="Avenir Medium"/>
                <a:cs typeface="Avenir Medium"/>
              </a:rPr>
              <a:t>gamma rays </a:t>
            </a:r>
            <a:r>
              <a:rPr lang="en-US" altLang="en-US" sz="2400" dirty="0">
                <a:solidFill>
                  <a:srgbClr val="FFFFFF"/>
                </a:solidFill>
                <a:latin typeface="Avenir Medium"/>
                <a:cs typeface="Avenir Medium"/>
              </a:rPr>
              <a:t>were constantly </a:t>
            </a:r>
            <a:r>
              <a:rPr lang="en-US" altLang="en-US" sz="2400" dirty="0">
                <a:solidFill>
                  <a:srgbClr val="93CDDD"/>
                </a:solidFill>
                <a:latin typeface="Avenir Medium"/>
                <a:cs typeface="Avenir Medium"/>
              </a:rPr>
              <a:t>emitted</a:t>
            </a:r>
            <a:r>
              <a:rPr lang="en-US" altLang="en-US" sz="2400" dirty="0">
                <a:solidFill>
                  <a:srgbClr val="FFFFFF"/>
                </a:solidFill>
                <a:latin typeface="Avenir Medium"/>
                <a:cs typeface="Avenir Medium"/>
              </a:rPr>
              <a:t> and </a:t>
            </a:r>
            <a:r>
              <a:rPr lang="en-US" altLang="en-US" sz="2400" dirty="0">
                <a:solidFill>
                  <a:srgbClr val="93CDDD"/>
                </a:solidFill>
                <a:latin typeface="Avenir Medium"/>
                <a:cs typeface="Avenir Medium"/>
              </a:rPr>
              <a:t>absorbed</a:t>
            </a:r>
            <a:r>
              <a:rPr lang="en-US" altLang="en-US" sz="2400" dirty="0">
                <a:solidFill>
                  <a:srgbClr val="FFFFFF"/>
                </a:solidFill>
                <a:latin typeface="Avenir Medium"/>
                <a:cs typeface="Avenir Medium"/>
              </a:rPr>
              <a:t> by these charges</a:t>
            </a:r>
          </a:p>
          <a:p>
            <a:pPr fontAlgn="auto">
              <a:lnSpc>
                <a:spcPct val="170000"/>
              </a:lnSpc>
              <a:spcAft>
                <a:spcPts val="0"/>
              </a:spcAft>
              <a:defRPr/>
            </a:pPr>
            <a:r>
              <a:rPr lang="en-US" altLang="en-US" sz="2400" dirty="0">
                <a:solidFill>
                  <a:srgbClr val="FFFFFF"/>
                </a:solidFill>
                <a:latin typeface="Avenir Medium"/>
                <a:cs typeface="Avenir Medium"/>
              </a:rPr>
              <a:t>As the </a:t>
            </a:r>
            <a:r>
              <a:rPr lang="en-US" altLang="en-US" sz="2400" dirty="0">
                <a:solidFill>
                  <a:srgbClr val="93CDDD"/>
                </a:solidFill>
                <a:latin typeface="Avenir Medium"/>
                <a:cs typeface="Avenir Medium"/>
              </a:rPr>
              <a:t>universe expanded </a:t>
            </a:r>
            <a:r>
              <a:rPr lang="en-US" altLang="en-US" sz="2400" dirty="0">
                <a:solidFill>
                  <a:srgbClr val="FFFFFF"/>
                </a:solidFill>
                <a:latin typeface="Avenir Medium"/>
                <a:cs typeface="Avenir Medium"/>
              </a:rPr>
              <a:t>and </a:t>
            </a:r>
            <a:r>
              <a:rPr lang="en-US" altLang="en-US" sz="2400" dirty="0">
                <a:solidFill>
                  <a:srgbClr val="93CDDD"/>
                </a:solidFill>
                <a:latin typeface="Avenir Medium"/>
                <a:cs typeface="Avenir Medium"/>
              </a:rPr>
              <a:t>cooled</a:t>
            </a:r>
            <a:r>
              <a:rPr lang="en-US" altLang="en-US" sz="2400" dirty="0">
                <a:solidFill>
                  <a:srgbClr val="FFFFFF"/>
                </a:solidFill>
                <a:latin typeface="Avenir Medium"/>
                <a:cs typeface="Avenir Medium"/>
              </a:rPr>
              <a:t>, about 380 000 years into creation, the </a:t>
            </a:r>
            <a:r>
              <a:rPr lang="en-US" altLang="en-US" sz="2400" dirty="0">
                <a:solidFill>
                  <a:srgbClr val="93CDDD"/>
                </a:solidFill>
                <a:latin typeface="Avenir Medium"/>
                <a:cs typeface="Avenir Medium"/>
              </a:rPr>
              <a:t>charges joined</a:t>
            </a:r>
            <a:r>
              <a:rPr lang="en-US" altLang="en-US" sz="2400" dirty="0">
                <a:solidFill>
                  <a:srgbClr val="FFFFFF"/>
                </a:solidFill>
                <a:latin typeface="Avenir Medium"/>
                <a:cs typeface="Avenir Medium"/>
              </a:rPr>
              <a:t> together to form </a:t>
            </a:r>
            <a:r>
              <a:rPr lang="en-US" altLang="en-US" sz="2400" dirty="0">
                <a:solidFill>
                  <a:srgbClr val="93CDDD"/>
                </a:solidFill>
                <a:latin typeface="Avenir Medium"/>
                <a:cs typeface="Avenir Medium"/>
              </a:rPr>
              <a:t>atoms</a:t>
            </a:r>
          </a:p>
          <a:p>
            <a:pPr fontAlgn="auto">
              <a:lnSpc>
                <a:spcPct val="170000"/>
              </a:lnSpc>
              <a:spcAft>
                <a:spcPts val="0"/>
              </a:spcAft>
              <a:defRPr/>
            </a:pPr>
            <a:r>
              <a:rPr lang="en-US" altLang="en-US" sz="2400" dirty="0">
                <a:solidFill>
                  <a:srgbClr val="FFFFFF"/>
                </a:solidFill>
                <a:latin typeface="Avenir Medium"/>
                <a:cs typeface="Avenir Medium"/>
              </a:rPr>
              <a:t>The </a:t>
            </a:r>
            <a:r>
              <a:rPr lang="en-US" altLang="en-US" sz="2400" dirty="0">
                <a:solidFill>
                  <a:srgbClr val="93CDDD"/>
                </a:solidFill>
                <a:latin typeface="Avenir Medium"/>
                <a:cs typeface="Avenir Medium"/>
              </a:rPr>
              <a:t>radiation</a:t>
            </a:r>
            <a:r>
              <a:rPr lang="en-US" altLang="en-US" sz="2400" dirty="0">
                <a:solidFill>
                  <a:srgbClr val="FFFFFF"/>
                </a:solidFill>
                <a:latin typeface="Avenir Medium"/>
                <a:cs typeface="Avenir Medium"/>
              </a:rPr>
              <a:t> could now </a:t>
            </a:r>
            <a:r>
              <a:rPr lang="en-US" altLang="en-US" sz="2400" dirty="0">
                <a:solidFill>
                  <a:srgbClr val="93CDDD"/>
                </a:solidFill>
                <a:latin typeface="Avenir Medium"/>
                <a:cs typeface="Avenir Medium"/>
              </a:rPr>
              <a:t>escape</a:t>
            </a:r>
            <a:r>
              <a:rPr lang="en-US" altLang="en-US" sz="2400" dirty="0">
                <a:solidFill>
                  <a:srgbClr val="FFFFFF"/>
                </a:solidFill>
                <a:latin typeface="Avenir Medium"/>
                <a:cs typeface="Avenir Medium"/>
              </a:rPr>
              <a:t>, but has </a:t>
            </a:r>
            <a:r>
              <a:rPr lang="en-US" altLang="en-US" sz="2400" dirty="0">
                <a:solidFill>
                  <a:srgbClr val="93CDDD"/>
                </a:solidFill>
                <a:latin typeface="Avenir Medium"/>
                <a:cs typeface="Avenir Medium"/>
              </a:rPr>
              <a:t>nowhere to go</a:t>
            </a:r>
          </a:p>
          <a:p>
            <a:pPr fontAlgn="auto">
              <a:lnSpc>
                <a:spcPct val="170000"/>
              </a:lnSpc>
              <a:spcAft>
                <a:spcPts val="0"/>
              </a:spcAft>
              <a:defRPr/>
            </a:pPr>
            <a:r>
              <a:rPr lang="en-US" altLang="en-US" sz="2400" dirty="0">
                <a:solidFill>
                  <a:srgbClr val="93CDDD"/>
                </a:solidFill>
                <a:latin typeface="Avenir Medium"/>
                <a:cs typeface="Avenir Medium"/>
              </a:rPr>
              <a:t>Still fills </a:t>
            </a:r>
            <a:r>
              <a:rPr lang="en-US" altLang="en-US" sz="2400" dirty="0">
                <a:solidFill>
                  <a:srgbClr val="FFFFFF"/>
                </a:solidFill>
                <a:latin typeface="Avenir Medium"/>
                <a:cs typeface="Avenir Medium"/>
              </a:rPr>
              <a:t>the </a:t>
            </a:r>
            <a:r>
              <a:rPr lang="en-US" altLang="en-US" sz="2400" dirty="0">
                <a:solidFill>
                  <a:srgbClr val="93CDDD"/>
                </a:solidFill>
                <a:latin typeface="Avenir Medium"/>
                <a:cs typeface="Avenir Medium"/>
              </a:rPr>
              <a:t>universe</a:t>
            </a:r>
            <a:r>
              <a:rPr lang="en-US" altLang="en-US" sz="2400" dirty="0">
                <a:solidFill>
                  <a:srgbClr val="FFFFFF"/>
                </a:solidFill>
                <a:latin typeface="Avenir Medium"/>
                <a:cs typeface="Avenir Medium"/>
              </a:rPr>
              <a:t>, but now reduced to </a:t>
            </a:r>
            <a:r>
              <a:rPr lang="en-US" altLang="en-US" sz="2400" dirty="0">
                <a:solidFill>
                  <a:srgbClr val="93CDDD"/>
                </a:solidFill>
                <a:latin typeface="Avenir Medium"/>
                <a:cs typeface="Avenir Medium"/>
              </a:rPr>
              <a:t>microwaves</a:t>
            </a:r>
            <a:r>
              <a:rPr lang="en-US" altLang="en-US" sz="2400" dirty="0">
                <a:solidFill>
                  <a:srgbClr val="FFFFFF"/>
                </a:solidFill>
                <a:latin typeface="Avenir Medium"/>
                <a:cs typeface="Avenir Medium"/>
              </a:rPr>
              <a:t> due to expansion</a:t>
            </a:r>
          </a:p>
          <a:p>
            <a:pPr fontAlgn="auto">
              <a:lnSpc>
                <a:spcPct val="170000"/>
              </a:lnSpc>
              <a:spcAft>
                <a:spcPts val="0"/>
              </a:spcAft>
              <a:defRPr/>
            </a:pPr>
            <a:r>
              <a:rPr lang="en-US" altLang="en-US" sz="2400" dirty="0">
                <a:solidFill>
                  <a:srgbClr val="FFFFFF"/>
                </a:solidFill>
                <a:latin typeface="Avenir Medium"/>
                <a:cs typeface="Avenir Medium"/>
              </a:rPr>
              <a:t>Provides </a:t>
            </a:r>
            <a:r>
              <a:rPr lang="en-US" altLang="en-US" sz="2400" dirty="0">
                <a:solidFill>
                  <a:srgbClr val="93CDDD"/>
                </a:solidFill>
                <a:latin typeface="Avenir Medium"/>
                <a:cs typeface="Avenir Medium"/>
              </a:rPr>
              <a:t>evidence</a:t>
            </a:r>
            <a:r>
              <a:rPr lang="en-US" altLang="en-US" sz="2400" dirty="0">
                <a:solidFill>
                  <a:srgbClr val="FFFFFF"/>
                </a:solidFill>
                <a:latin typeface="Avenir Medium"/>
                <a:cs typeface="Avenir Medium"/>
              </a:rPr>
              <a:t> of the </a:t>
            </a:r>
            <a:r>
              <a:rPr lang="en-US" altLang="en-US" sz="2400" dirty="0">
                <a:solidFill>
                  <a:srgbClr val="93CDDD"/>
                </a:solidFill>
                <a:latin typeface="Avenir Medium"/>
                <a:cs typeface="Avenir Medium"/>
              </a:rPr>
              <a:t>hot dense</a:t>
            </a:r>
            <a:r>
              <a:rPr lang="en-US" altLang="en-US" sz="2400" dirty="0">
                <a:solidFill>
                  <a:srgbClr val="FFFFFF"/>
                </a:solidFill>
                <a:latin typeface="Avenir Medium"/>
                <a:cs typeface="Avenir Medium"/>
              </a:rPr>
              <a:t> </a:t>
            </a:r>
            <a:br>
              <a:rPr lang="en-US" altLang="en-US" sz="2400" dirty="0">
                <a:solidFill>
                  <a:srgbClr val="FFFFFF"/>
                </a:solidFill>
                <a:latin typeface="Avenir Medium"/>
                <a:cs typeface="Avenir Medium"/>
              </a:rPr>
            </a:br>
            <a:r>
              <a:rPr lang="en-US" altLang="en-US" sz="2400" dirty="0">
                <a:solidFill>
                  <a:srgbClr val="FFFFFF"/>
                </a:solidFill>
                <a:latin typeface="Avenir Medium"/>
                <a:cs typeface="Avenir Medium"/>
              </a:rPr>
              <a:t>early </a:t>
            </a:r>
            <a:r>
              <a:rPr lang="en-US" altLang="en-US" sz="2400" dirty="0">
                <a:solidFill>
                  <a:srgbClr val="93CDDD"/>
                </a:solidFill>
                <a:latin typeface="Avenir Medium"/>
                <a:cs typeface="Avenir Medium"/>
              </a:rPr>
              <a:t>universe</a:t>
            </a:r>
          </a:p>
          <a:p>
            <a:pPr fontAlgn="auto">
              <a:spcAft>
                <a:spcPts val="0"/>
              </a:spcAft>
              <a:defRPr/>
            </a:pPr>
            <a:endParaRPr lang="en-US" altLang="en-US" sz="1800" dirty="0">
              <a:solidFill>
                <a:srgbClr val="FFFFFF"/>
              </a:solidFill>
              <a:latin typeface="Avenir Medium"/>
              <a:cs typeface="Avenir Medium"/>
            </a:endParaRPr>
          </a:p>
        </p:txBody>
      </p:sp>
      <p:sp>
        <p:nvSpPr>
          <p:cNvPr id="16387" name="TextBox 3">
            <a:extLst>
              <a:ext uri="{FF2B5EF4-FFF2-40B4-BE49-F238E27FC236}">
                <a16:creationId xmlns:a16="http://schemas.microsoft.com/office/drawing/2014/main" xmlns="" id="{CC01D3AB-C63D-5142-B58F-321B6A1A79FB}"/>
              </a:ext>
            </a:extLst>
          </p:cNvPr>
          <p:cNvSpPr txBox="1">
            <a:spLocks noChangeArrowheads="1"/>
          </p:cNvSpPr>
          <p:nvPr/>
        </p:nvSpPr>
        <p:spPr bwMode="auto">
          <a:xfrm>
            <a:off x="539552" y="6082152"/>
            <a:ext cx="30241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t>{image credit: </a:t>
            </a:r>
            <a:r>
              <a:rPr lang="en-GB" altLang="en-US" sz="1000" dirty="0"/>
              <a:t>NASA / WMAP Science Team}</a:t>
            </a:r>
            <a:endParaRPr lang="en-US" altLang="en-US" sz="1000" dirty="0"/>
          </a:p>
        </p:txBody>
      </p:sp>
      <p:pic>
        <p:nvPicPr>
          <p:cNvPr id="16389" name="Picture 7">
            <a:extLst>
              <a:ext uri="{FF2B5EF4-FFF2-40B4-BE49-F238E27FC236}">
                <a16:creationId xmlns:a16="http://schemas.microsoft.com/office/drawing/2014/main" xmlns="" id="{C8B770B4-F6C7-FA4F-BA21-39325A571C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0409" y="2491995"/>
            <a:ext cx="4320480" cy="213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10">
            <a:extLst>
              <a:ext uri="{FF2B5EF4-FFF2-40B4-BE49-F238E27FC236}">
                <a16:creationId xmlns:a16="http://schemas.microsoft.com/office/drawing/2014/main" xmlns="" id="{2AE5FB6E-D2B5-AF46-80EC-09767B6852F5}"/>
              </a:ext>
            </a:extLst>
          </p:cNvPr>
          <p:cNvSpPr txBox="1">
            <a:spLocks noChangeArrowheads="1"/>
          </p:cNvSpPr>
          <p:nvPr/>
        </p:nvSpPr>
        <p:spPr bwMode="auto">
          <a:xfrm>
            <a:off x="4720409" y="3398524"/>
            <a:ext cx="4448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600" dirty="0">
                <a:solidFill>
                  <a:schemeClr val="bg1"/>
                </a:solidFill>
                <a:latin typeface="Avenir Medium"/>
                <a:cs typeface="Avenir Medium"/>
              </a:rPr>
              <a:t>Thermal map of the microwaves in the sky</a:t>
            </a:r>
          </a:p>
        </p:txBody>
      </p:sp>
      <p:sp>
        <p:nvSpPr>
          <p:cNvPr id="7" name="TextBox 3">
            <a:extLst>
              <a:ext uri="{FF2B5EF4-FFF2-40B4-BE49-F238E27FC236}">
                <a16:creationId xmlns:a16="http://schemas.microsoft.com/office/drawing/2014/main" xmlns="" id="{CC01D3AB-C63D-5142-B58F-321B6A1A79FB}"/>
              </a:ext>
            </a:extLst>
          </p:cNvPr>
          <p:cNvSpPr txBox="1">
            <a:spLocks noChangeArrowheads="1"/>
          </p:cNvSpPr>
          <p:nvPr/>
        </p:nvSpPr>
        <p:spPr bwMode="auto">
          <a:xfrm>
            <a:off x="5585800" y="4623561"/>
            <a:ext cx="30241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solidFill>
                  <a:srgbClr val="FFFFFF"/>
                </a:solidFill>
              </a:rPr>
              <a:t>{image credit: </a:t>
            </a:r>
            <a:r>
              <a:rPr lang="en-GB" altLang="en-US" sz="1000" dirty="0">
                <a:solidFill>
                  <a:srgbClr val="FFFFFF"/>
                </a:solidFill>
              </a:rPr>
              <a:t>NASA / WMAP Science Team}</a:t>
            </a:r>
            <a:endParaRPr lang="en-US" altLang="en-US" sz="1000" dirty="0">
              <a:solidFill>
                <a:srgbClr val="FFFF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fade">
                                      <p:cBhvr>
                                        <p:cTn id="12" dur="5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fade">
                                      <p:cBhvr>
                                        <p:cTn id="17" dur="500"/>
                                        <p:tgtEl>
                                          <p:spTgt spid="32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fade">
                                      <p:cBhvr>
                                        <p:cTn id="22" dur="500"/>
                                        <p:tgtEl>
                                          <p:spTgt spid="327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Effect transition="in" filter="fade">
                                      <p:cBhvr>
                                        <p:cTn id="27" dur="500"/>
                                        <p:tgtEl>
                                          <p:spTgt spid="327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771">
                                            <p:txEl>
                                              <p:pRg st="5" end="5"/>
                                            </p:txEl>
                                          </p:spTgt>
                                        </p:tgtEl>
                                        <p:attrNameLst>
                                          <p:attrName>style.visibility</p:attrName>
                                        </p:attrNameLst>
                                      </p:cBhvr>
                                      <p:to>
                                        <p:strVal val="visible"/>
                                      </p:to>
                                    </p:set>
                                    <p:animEffect transition="in" filter="fade">
                                      <p:cBhvr>
                                        <p:cTn id="32" dur="500"/>
                                        <p:tgtEl>
                                          <p:spTgt spid="327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771">
                                            <p:txEl>
                                              <p:pRg st="6" end="6"/>
                                            </p:txEl>
                                          </p:spTgt>
                                        </p:tgtEl>
                                        <p:attrNameLst>
                                          <p:attrName>style.visibility</p:attrName>
                                        </p:attrNameLst>
                                      </p:cBhvr>
                                      <p:to>
                                        <p:strVal val="visible"/>
                                      </p:to>
                                    </p:set>
                                    <p:animEffect transition="in" filter="fade">
                                      <p:cBhvr>
                                        <p:cTn id="37" dur="500"/>
                                        <p:tgtEl>
                                          <p:spTgt spid="32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4" autoUpdateAnimBg="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3091</TotalTime>
  <Words>1255</Words>
  <Application>Microsoft Macintosh PowerPoint</Application>
  <PresentationFormat>On-screen Show (4:3)</PresentationFormat>
  <Paragraphs>114</Paragraphs>
  <Slides>11</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vt:i4>
      </vt:variant>
    </vt:vector>
  </HeadingPairs>
  <TitlesOfParts>
    <vt:vector size="14" baseType="lpstr">
      <vt:lpstr>Custom Design</vt:lpstr>
      <vt:lpstr>Clip</vt:lpstr>
      <vt:lpstr>Document</vt:lpstr>
      <vt:lpstr>The Evidence  for the Big Bang</vt:lpstr>
      <vt:lpstr>How do we know?</vt:lpstr>
      <vt:lpstr>PowerPoint Presentation</vt:lpstr>
      <vt:lpstr>PowerPoint Presentation</vt:lpstr>
      <vt:lpstr>Hubble’s original data</vt:lpstr>
      <vt:lpstr>Much improved data</vt:lpstr>
      <vt:lpstr>Expansion of the universe</vt:lpstr>
      <vt:lpstr>Cosmic Microwave Background</vt:lpstr>
      <vt:lpstr>Cosmic Microwave Background</vt:lpstr>
      <vt:lpstr>Helium</vt:lpstr>
      <vt:lpstr>Summary</vt:lpstr>
    </vt:vector>
  </TitlesOfParts>
  <Company>The Kings School Canterbury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for the Big Bang</dc:title>
  <dc:creator>jonathan allday</dc:creator>
  <cp:lastModifiedBy>Kelly Monk</cp:lastModifiedBy>
  <cp:revision>115</cp:revision>
  <cp:lastPrinted>2022-11-01T11:35:59Z</cp:lastPrinted>
  <dcterms:created xsi:type="dcterms:W3CDTF">2003-01-30T08:43:51Z</dcterms:created>
  <dcterms:modified xsi:type="dcterms:W3CDTF">2023-03-08T12:29:11Z</dcterms:modified>
</cp:coreProperties>
</file>