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Lst>
  <p:notesMasterIdLst>
    <p:notesMasterId r:id="rId20"/>
  </p:notesMasterIdLst>
  <p:sldIdLst>
    <p:sldId id="256" r:id="rId2"/>
    <p:sldId id="329" r:id="rId3"/>
    <p:sldId id="321" r:id="rId4"/>
    <p:sldId id="331" r:id="rId5"/>
    <p:sldId id="322" r:id="rId6"/>
    <p:sldId id="277" r:id="rId7"/>
    <p:sldId id="278" r:id="rId8"/>
    <p:sldId id="334" r:id="rId9"/>
    <p:sldId id="326" r:id="rId10"/>
    <p:sldId id="327" r:id="rId11"/>
    <p:sldId id="279" r:id="rId12"/>
    <p:sldId id="323" r:id="rId13"/>
    <p:sldId id="280" r:id="rId14"/>
    <p:sldId id="328" r:id="rId15"/>
    <p:sldId id="324" r:id="rId16"/>
    <p:sldId id="325" r:id="rId17"/>
    <p:sldId id="332" r:id="rId18"/>
    <p:sldId id="333"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C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54"/>
    <p:restoredTop sz="96121"/>
  </p:normalViewPr>
  <p:slideViewPr>
    <p:cSldViewPr snapToGrid="0" snapToObjects="1">
      <p:cViewPr varScale="1">
        <p:scale>
          <a:sx n="96" d="100"/>
          <a:sy n="96" d="100"/>
        </p:scale>
        <p:origin x="-1112" y="-96"/>
      </p:cViewPr>
      <p:guideLst>
        <p:guide orient="horz" pos="2160"/>
        <p:guide pos="2880"/>
      </p:guideLst>
    </p:cSldViewPr>
  </p:slideViewPr>
  <p:notesTextViewPr>
    <p:cViewPr>
      <p:scale>
        <a:sx n="1" d="1"/>
        <a:sy n="1" d="1"/>
      </p:scale>
      <p:origin x="0" y="0"/>
    </p:cViewPr>
  </p:notesTextViewPr>
  <p:notesViewPr>
    <p:cSldViewPr snapToGrid="0" snapToObjects="1">
      <p:cViewPr varScale="1">
        <p:scale>
          <a:sx n="91" d="100"/>
          <a:sy n="91" d="100"/>
        </p:scale>
        <p:origin x="3416" y="20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6590C7-1976-5347-9724-CADA2C51EA7A}" type="datetimeFigureOut">
              <a:rPr lang="en-US" smtClean="0"/>
              <a:t>08/03/23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05AF9C-6D47-A445-9DA4-89F88C1A44B9}" type="slidenum">
              <a:rPr lang="en-US" smtClean="0"/>
              <a:t>‹#›</a:t>
            </a:fld>
            <a:endParaRPr lang="en-US"/>
          </a:p>
        </p:txBody>
      </p:sp>
    </p:spTree>
    <p:extLst>
      <p:ext uri="{BB962C8B-B14F-4D97-AF65-F5344CB8AC3E}">
        <p14:creationId xmlns:p14="http://schemas.microsoft.com/office/powerpoint/2010/main" val="3203968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Canal" TargetMode="External"/><Relationship Id="rId4" Type="http://schemas.openxmlformats.org/officeDocument/2006/relationships/hyperlink" Target="https://en.wikipedia.org/wiki/Suez_Canal" TargetMode="External"/><Relationship Id="rId5" Type="http://schemas.openxmlformats.org/officeDocument/2006/relationships/hyperlink" Target="https://en.wikipedia.org/wiki/Panama_Canal" TargetMode="External"/><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s://en.wikipedia.org/wiki/The_Mercury_Theatre_on_the_Air"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sz="1200" b="0" i="0" u="none" strike="noStrike" kern="1200">
                <a:solidFill>
                  <a:schemeClr val="tx1"/>
                </a:solidFill>
                <a:effectLst/>
                <a:latin typeface="+mn-lt"/>
                <a:ea typeface="+mn-ea"/>
                <a:cs typeface="+mn-cs"/>
              </a:rPr>
              <a:t>Schiaparelli was a respected astronomer who worked on binary stars, discovered an asteroid, demonstrated that meteor showers were associated with comets (suggested that the meteors came from cometary tails) and determined the rotational periods of Mercury and Venus (although like may others of the time, the Mercury period was incorrect). </a:t>
            </a:r>
            <a:endParaRPr lang="en-US"/>
          </a:p>
        </p:txBody>
      </p:sp>
      <p:sp>
        <p:nvSpPr>
          <p:cNvPr id="4" name="Slide Number Placeholder 3"/>
          <p:cNvSpPr>
            <a:spLocks noGrp="1"/>
          </p:cNvSpPr>
          <p:nvPr>
            <p:ph type="sldNum" sz="quarter" idx="5"/>
          </p:nvPr>
        </p:nvSpPr>
        <p:spPr/>
        <p:txBody>
          <a:bodyPr/>
          <a:lstStyle/>
          <a:p>
            <a:fld id="{D038EA3A-BE51-194F-BE15-BD64A78B8E61}" type="slidenum">
              <a:rPr lang="en-US" smtClean="0"/>
              <a:t>6</a:t>
            </a:fld>
            <a:endParaRPr lang="en-US"/>
          </a:p>
        </p:txBody>
      </p:sp>
    </p:spTree>
    <p:extLst>
      <p:ext uri="{BB962C8B-B14F-4D97-AF65-F5344CB8AC3E}">
        <p14:creationId xmlns:p14="http://schemas.microsoft.com/office/powerpoint/2010/main" val="445224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Note that </a:t>
            </a:r>
            <a:r>
              <a:rPr lang="en-US" err="1"/>
              <a:t>Schiaperelli</a:t>
            </a:r>
            <a:r>
              <a:rPr lang="en-US"/>
              <a:t> stops short of saying that they are artificial</a:t>
            </a:r>
          </a:p>
        </p:txBody>
      </p:sp>
      <p:sp>
        <p:nvSpPr>
          <p:cNvPr id="4" name="Slide Number Placeholder 3"/>
          <p:cNvSpPr>
            <a:spLocks noGrp="1"/>
          </p:cNvSpPr>
          <p:nvPr>
            <p:ph type="sldNum" sz="quarter" idx="5"/>
          </p:nvPr>
        </p:nvSpPr>
        <p:spPr/>
        <p:txBody>
          <a:bodyPr/>
          <a:lstStyle/>
          <a:p>
            <a:fld id="{D038EA3A-BE51-194F-BE15-BD64A78B8E61}" type="slidenum">
              <a:rPr lang="en-US" smtClean="0"/>
              <a:t>10</a:t>
            </a:fld>
            <a:endParaRPr lang="en-US"/>
          </a:p>
        </p:txBody>
      </p:sp>
    </p:spTree>
    <p:extLst>
      <p:ext uri="{BB962C8B-B14F-4D97-AF65-F5344CB8AC3E}">
        <p14:creationId xmlns:p14="http://schemas.microsoft.com/office/powerpoint/2010/main" val="802788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sz="1200" b="0" i="0" u="none" strike="noStrike" kern="1200">
                <a:solidFill>
                  <a:schemeClr val="tx1"/>
                </a:solidFill>
                <a:effectLst/>
                <a:latin typeface="+mn-lt"/>
                <a:ea typeface="+mn-ea"/>
                <a:cs typeface="+mn-cs"/>
              </a:rPr>
              <a:t>Lowell used his wealth and influence to dedicate himself to the study of astronomy and especially Mars.</a:t>
            </a:r>
          </a:p>
          <a:p>
            <a:r>
              <a:rPr lang="en-GB" sz="1200" b="0" i="0" u="none" strike="noStrike" kern="1200">
                <a:solidFill>
                  <a:schemeClr val="tx1"/>
                </a:solidFill>
                <a:effectLst/>
                <a:latin typeface="+mn-lt"/>
                <a:ea typeface="+mn-ea"/>
                <a:cs typeface="+mn-cs"/>
              </a:rPr>
              <a:t>Founded the Lowell observatory in Flagstaff Arizona. The altitude of 2 100 m, the few cloudy nights and being far from city lights made this an ideal location for astronomical ‘seeing’. This was the first time that an observatory had been set up in a remote and elevated location deliberately chosen for the impact on visibility. </a:t>
            </a:r>
          </a:p>
        </p:txBody>
      </p:sp>
      <p:sp>
        <p:nvSpPr>
          <p:cNvPr id="4" name="Slide Number Placeholder 3"/>
          <p:cNvSpPr>
            <a:spLocks noGrp="1"/>
          </p:cNvSpPr>
          <p:nvPr>
            <p:ph type="sldNum" sz="quarter" idx="5"/>
          </p:nvPr>
        </p:nvSpPr>
        <p:spPr/>
        <p:txBody>
          <a:bodyPr/>
          <a:lstStyle/>
          <a:p>
            <a:fld id="{D038EA3A-BE51-194F-BE15-BD64A78B8E61}" type="slidenum">
              <a:rPr lang="en-US" smtClean="0"/>
              <a:t>11</a:t>
            </a:fld>
            <a:endParaRPr lang="en-US"/>
          </a:p>
        </p:txBody>
      </p:sp>
    </p:spTree>
    <p:extLst>
      <p:ext uri="{BB962C8B-B14F-4D97-AF65-F5344CB8AC3E}">
        <p14:creationId xmlns:p14="http://schemas.microsoft.com/office/powerpoint/2010/main" val="40859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38EA3A-BE51-194F-BE15-BD64A78B8E61}" type="slidenum">
              <a:rPr lang="en-US" smtClean="0"/>
              <a:t>12</a:t>
            </a:fld>
            <a:endParaRPr lang="en-US"/>
          </a:p>
        </p:txBody>
      </p:sp>
    </p:spTree>
    <p:extLst>
      <p:ext uri="{BB962C8B-B14F-4D97-AF65-F5344CB8AC3E}">
        <p14:creationId xmlns:p14="http://schemas.microsoft.com/office/powerpoint/2010/main" val="2380751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The late 19th century was a time of construction of giant infrastructure projects of all kinds, and particularly </a:t>
            </a:r>
            <a:r>
              <a:rPr lang="en-GB">
                <a:hlinkClick r:id="rId3" tooltip="Canal"/>
              </a:rPr>
              <a:t>canal</a:t>
            </a:r>
            <a:r>
              <a:rPr lang="en-GB"/>
              <a:t> building. For instance, the </a:t>
            </a:r>
            <a:r>
              <a:rPr lang="en-GB">
                <a:hlinkClick r:id="rId4" tooltip="Suez Canal"/>
              </a:rPr>
              <a:t>Suez Canal</a:t>
            </a:r>
            <a:r>
              <a:rPr lang="en-GB"/>
              <a:t> was completed in 1869, and the abortive French attempt to build the </a:t>
            </a:r>
            <a:r>
              <a:rPr lang="en-GB">
                <a:hlinkClick r:id="rId5" tooltip="Panama Canal"/>
              </a:rPr>
              <a:t>Panama Canal</a:t>
            </a:r>
            <a:r>
              <a:rPr lang="en-GB"/>
              <a:t> began in 1880. It is understandable that 19th century people who accepted the idea of a Mars inhabited by a civilization might interpret the canal features as giant engineering works.</a:t>
            </a:r>
            <a:endParaRPr lang="en-US"/>
          </a:p>
          <a:p>
            <a:endParaRPr lang="en-US"/>
          </a:p>
        </p:txBody>
      </p:sp>
      <p:sp>
        <p:nvSpPr>
          <p:cNvPr id="4" name="Slide Number Placeholder 3"/>
          <p:cNvSpPr>
            <a:spLocks noGrp="1"/>
          </p:cNvSpPr>
          <p:nvPr>
            <p:ph type="sldNum" sz="quarter" idx="5"/>
          </p:nvPr>
        </p:nvSpPr>
        <p:spPr/>
        <p:txBody>
          <a:bodyPr/>
          <a:lstStyle/>
          <a:p>
            <a:fld id="{D038EA3A-BE51-194F-BE15-BD64A78B8E61}" type="slidenum">
              <a:rPr lang="en-US" smtClean="0"/>
              <a:t>13</a:t>
            </a:fld>
            <a:endParaRPr lang="en-US"/>
          </a:p>
        </p:txBody>
      </p:sp>
    </p:spTree>
    <p:extLst>
      <p:ext uri="{BB962C8B-B14F-4D97-AF65-F5344CB8AC3E}">
        <p14:creationId xmlns:p14="http://schemas.microsoft.com/office/powerpoint/2010/main" val="2440752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38EA3A-BE51-194F-BE15-BD64A78B8E61}" type="slidenum">
              <a:rPr lang="en-US" smtClean="0"/>
              <a:t>15</a:t>
            </a:fld>
            <a:endParaRPr lang="en-US"/>
          </a:p>
        </p:txBody>
      </p:sp>
    </p:spTree>
    <p:extLst>
      <p:ext uri="{BB962C8B-B14F-4D97-AF65-F5344CB8AC3E}">
        <p14:creationId xmlns:p14="http://schemas.microsoft.com/office/powerpoint/2010/main" val="2612168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sz="1200" b="0" i="0" u="none" strike="noStrike" kern="1200">
                <a:solidFill>
                  <a:schemeClr val="tx1"/>
                </a:solidFill>
                <a:effectLst/>
                <a:latin typeface="+mn-lt"/>
                <a:ea typeface="+mn-ea"/>
                <a:cs typeface="+mn-cs"/>
              </a:rPr>
              <a:t>"The War of the Worlds" was the 17th episode of the CBS Radio series </a:t>
            </a:r>
            <a:r>
              <a:rPr lang="en-GB" sz="1200" b="0" i="1" u="none" strike="noStrike" kern="1200">
                <a:solidFill>
                  <a:schemeClr val="tx1"/>
                </a:solidFill>
                <a:effectLst/>
                <a:latin typeface="+mn-lt"/>
                <a:ea typeface="+mn-ea"/>
                <a:cs typeface="+mn-cs"/>
                <a:hlinkClick r:id="rId3" tooltip="The Mercury Theatre on the Air"/>
              </a:rPr>
              <a:t>The Mercury Theatre on the Air</a:t>
            </a:r>
            <a:r>
              <a:rPr lang="en-GB" sz="1200" b="0" i="1" u="none" strike="noStrike" kern="1200">
                <a:solidFill>
                  <a:schemeClr val="tx1"/>
                </a:solidFill>
                <a:effectLst/>
                <a:latin typeface="+mn-lt"/>
                <a:ea typeface="+mn-ea"/>
                <a:cs typeface="+mn-cs"/>
              </a:rPr>
              <a:t>,</a:t>
            </a:r>
            <a:r>
              <a:rPr lang="en-GB" sz="1200" b="0" i="0" u="none" strike="noStrike" kern="1200">
                <a:solidFill>
                  <a:schemeClr val="tx1"/>
                </a:solidFill>
                <a:effectLst/>
                <a:latin typeface="+mn-lt"/>
                <a:ea typeface="+mn-ea"/>
                <a:cs typeface="+mn-cs"/>
              </a:rPr>
              <a:t> which was broadcast at 8 pm ET on Sunday, October 30, 1938</a:t>
            </a:r>
          </a:p>
          <a:p>
            <a:r>
              <a:rPr lang="en-GB" sz="1200" b="0" i="0" u="none" strike="noStrike" kern="1200">
                <a:solidFill>
                  <a:schemeClr val="tx1"/>
                </a:solidFill>
                <a:effectLst/>
                <a:latin typeface="+mn-lt"/>
                <a:ea typeface="+mn-ea"/>
                <a:cs typeface="+mn-cs"/>
              </a:rPr>
              <a:t>The program's format was a simulated live newscast of developing events. The first two-thirds of the hour-long play is a contemporary retelling of events of the novel, presented as news bulletins interrupting programs of dance music. "I had conceived the idea of doing a radio broadcast in such a manner that a crisis would actually seem to be happening," Welles later said, "and would be broadcast in such a dramatized form as to appear to be a real event taking place at that time, rather than a mere radio play."</a:t>
            </a:r>
            <a:endParaRPr lang="en-US"/>
          </a:p>
        </p:txBody>
      </p:sp>
      <p:sp>
        <p:nvSpPr>
          <p:cNvPr id="4" name="Slide Number Placeholder 3"/>
          <p:cNvSpPr>
            <a:spLocks noGrp="1"/>
          </p:cNvSpPr>
          <p:nvPr>
            <p:ph type="sldNum" sz="quarter" idx="5"/>
          </p:nvPr>
        </p:nvSpPr>
        <p:spPr/>
        <p:txBody>
          <a:bodyPr/>
          <a:lstStyle/>
          <a:p>
            <a:fld id="{D038EA3A-BE51-194F-BE15-BD64A78B8E61}" type="slidenum">
              <a:rPr lang="en-US" smtClean="0"/>
              <a:t>16</a:t>
            </a:fld>
            <a:endParaRPr lang="en-US"/>
          </a:p>
        </p:txBody>
      </p:sp>
    </p:spTree>
    <p:extLst>
      <p:ext uri="{BB962C8B-B14F-4D97-AF65-F5344CB8AC3E}">
        <p14:creationId xmlns:p14="http://schemas.microsoft.com/office/powerpoint/2010/main" val="1886856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the climax of the book, Watney has to journey across the Martian surface from the site of his own landing  (the Ares 3 mission) to where the Mars lander for Ares 4 is parked at the Schiaparelli crater.</a:t>
            </a:r>
          </a:p>
        </p:txBody>
      </p:sp>
      <p:sp>
        <p:nvSpPr>
          <p:cNvPr id="4" name="Slide Number Placeholder 3"/>
          <p:cNvSpPr>
            <a:spLocks noGrp="1"/>
          </p:cNvSpPr>
          <p:nvPr>
            <p:ph type="sldNum" sz="quarter" idx="5"/>
          </p:nvPr>
        </p:nvSpPr>
        <p:spPr/>
        <p:txBody>
          <a:bodyPr/>
          <a:lstStyle/>
          <a:p>
            <a:fld id="{6105AF9C-6D47-A445-9DA4-89F88C1A44B9}" type="slidenum">
              <a:rPr lang="en-US" smtClean="0"/>
              <a:t>18</a:t>
            </a:fld>
            <a:endParaRPr lang="en-US"/>
          </a:p>
        </p:txBody>
      </p:sp>
    </p:spTree>
    <p:extLst>
      <p:ext uri="{BB962C8B-B14F-4D97-AF65-F5344CB8AC3E}">
        <p14:creationId xmlns:p14="http://schemas.microsoft.com/office/powerpoint/2010/main" val="2822506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D2F201E9-00FC-8A43-BAF7-4828FE858E38}" type="datetimeFigureOut">
              <a:rPr lang="en-US" smtClean="0"/>
              <a:t>08/03/23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979C6A-BD10-C048-A00D-C6329BA7AE4C}" type="slidenum">
              <a:rPr lang="en-US" smtClean="0"/>
              <a:t>‹#›</a:t>
            </a:fld>
            <a:endParaRPr lang="en-US"/>
          </a:p>
        </p:txBody>
      </p:sp>
    </p:spTree>
    <p:extLst>
      <p:ext uri="{BB962C8B-B14F-4D97-AF65-F5344CB8AC3E}">
        <p14:creationId xmlns:p14="http://schemas.microsoft.com/office/powerpoint/2010/main" val="1632772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2F201E9-00FC-8A43-BAF7-4828FE858E38}" type="datetimeFigureOut">
              <a:rPr lang="en-US" smtClean="0"/>
              <a:t>08/03/23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979C6A-BD10-C048-A00D-C6329BA7AE4C}" type="slidenum">
              <a:rPr lang="en-US" smtClean="0"/>
              <a:t>‹#›</a:t>
            </a:fld>
            <a:endParaRPr lang="en-US"/>
          </a:p>
        </p:txBody>
      </p:sp>
    </p:spTree>
    <p:extLst>
      <p:ext uri="{BB962C8B-B14F-4D97-AF65-F5344CB8AC3E}">
        <p14:creationId xmlns:p14="http://schemas.microsoft.com/office/powerpoint/2010/main" val="1217523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2F201E9-00FC-8A43-BAF7-4828FE858E38}" type="datetimeFigureOut">
              <a:rPr lang="en-US" smtClean="0"/>
              <a:t>08/03/23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979C6A-BD10-C048-A00D-C6329BA7AE4C}" type="slidenum">
              <a:rPr lang="en-US" smtClean="0"/>
              <a:t>‹#›</a:t>
            </a:fld>
            <a:endParaRPr lang="en-US"/>
          </a:p>
        </p:txBody>
      </p:sp>
    </p:spTree>
    <p:extLst>
      <p:ext uri="{BB962C8B-B14F-4D97-AF65-F5344CB8AC3E}">
        <p14:creationId xmlns:p14="http://schemas.microsoft.com/office/powerpoint/2010/main" val="5635668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B8EC6C-758C-5443-BCC5-B1DA6C80E206}"/>
              </a:ext>
            </a:extLst>
          </p:cNvPr>
          <p:cNvSpPr>
            <a:spLocks noGrp="1"/>
          </p:cNvSpPr>
          <p:nvPr>
            <p:ph type="title"/>
          </p:nvPr>
        </p:nvSpPr>
        <p:spPr>
          <a:xfrm>
            <a:off x="871538" y="533402"/>
            <a:ext cx="8162925" cy="109061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xmlns="" id="{53E082AF-FE06-8440-B7D8-975D1F5BFA7D}"/>
              </a:ext>
            </a:extLst>
          </p:cNvPr>
          <p:cNvSpPr>
            <a:spLocks noGrp="1"/>
          </p:cNvSpPr>
          <p:nvPr>
            <p:ph type="body" sz="half" idx="1"/>
          </p:nvPr>
        </p:nvSpPr>
        <p:spPr>
          <a:xfrm>
            <a:off x="912813" y="1905000"/>
            <a:ext cx="3978275" cy="4191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xmlns="" id="{42846B84-A446-D74A-95A1-723444EF9FEB}"/>
              </a:ext>
            </a:extLst>
          </p:cNvPr>
          <p:cNvSpPr>
            <a:spLocks noGrp="1"/>
          </p:cNvSpPr>
          <p:nvPr>
            <p:ph sz="half" idx="2"/>
          </p:nvPr>
        </p:nvSpPr>
        <p:spPr>
          <a:xfrm>
            <a:off x="5043489" y="1905000"/>
            <a:ext cx="3979862" cy="4191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xmlns="" id="{BFE82A6C-ACA1-9C41-AD8F-A92BDA1AD0A6}"/>
              </a:ext>
            </a:extLst>
          </p:cNvPr>
          <p:cNvSpPr>
            <a:spLocks noGrp="1"/>
          </p:cNvSpPr>
          <p:nvPr>
            <p:ph type="dt" sz="half" idx="10"/>
          </p:nvPr>
        </p:nvSpPr>
        <p:spPr>
          <a:xfrm>
            <a:off x="1152525" y="6286500"/>
            <a:ext cx="19050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xmlns="" id="{0056EBAA-E513-F042-A529-95635D6DBDC3}"/>
              </a:ext>
            </a:extLst>
          </p:cNvPr>
          <p:cNvSpPr>
            <a:spLocks noGrp="1"/>
          </p:cNvSpPr>
          <p:nvPr>
            <p:ph type="ftr" sz="quarter" idx="11"/>
          </p:nvPr>
        </p:nvSpPr>
        <p:spPr>
          <a:xfrm>
            <a:off x="3590925" y="6286500"/>
            <a:ext cx="28956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xmlns="" id="{DFD708BD-1927-2845-8EB1-0844FE751202}"/>
              </a:ext>
            </a:extLst>
          </p:cNvPr>
          <p:cNvSpPr>
            <a:spLocks noGrp="1"/>
          </p:cNvSpPr>
          <p:nvPr>
            <p:ph type="sldNum" sz="quarter" idx="12"/>
          </p:nvPr>
        </p:nvSpPr>
        <p:spPr>
          <a:xfrm>
            <a:off x="7019925" y="6286500"/>
            <a:ext cx="1905000" cy="457200"/>
          </a:xfrm>
        </p:spPr>
        <p:txBody>
          <a:bodyPr/>
          <a:lstStyle>
            <a:lvl1pPr>
              <a:defRPr/>
            </a:lvl1pPr>
          </a:lstStyle>
          <a:p>
            <a:fld id="{29C9D670-AEB5-6D49-B73A-DA9AD767F389}" type="slidenum">
              <a:rPr lang="en-US" altLang="en-US"/>
              <a:pPr/>
              <a:t>‹#›</a:t>
            </a:fld>
            <a:endParaRPr lang="en-US" altLang="en-US"/>
          </a:p>
        </p:txBody>
      </p:sp>
    </p:spTree>
    <p:extLst>
      <p:ext uri="{BB962C8B-B14F-4D97-AF65-F5344CB8AC3E}">
        <p14:creationId xmlns:p14="http://schemas.microsoft.com/office/powerpoint/2010/main" val="185749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6727" y="619127"/>
            <a:ext cx="7886700" cy="758336"/>
          </a:xfrm>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p>
            <a:fld id="{D2F201E9-00FC-8A43-BAF7-4828FE858E38}" type="datetimeFigureOut">
              <a:rPr lang="en-US" smtClean="0"/>
              <a:t>08/03/23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979C6A-BD10-C048-A00D-C6329BA7AE4C}" type="slidenum">
              <a:rPr lang="en-US" smtClean="0"/>
              <a:t>‹#›</a:t>
            </a:fld>
            <a:endParaRPr lang="en-US" dirty="0"/>
          </a:p>
        </p:txBody>
      </p:sp>
    </p:spTree>
    <p:extLst>
      <p:ext uri="{BB962C8B-B14F-4D97-AF65-F5344CB8AC3E}">
        <p14:creationId xmlns:p14="http://schemas.microsoft.com/office/powerpoint/2010/main" val="1403223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2F201E9-00FC-8A43-BAF7-4828FE858E38}" type="datetimeFigureOut">
              <a:rPr lang="en-US" smtClean="0"/>
              <a:t>08/03/23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979C6A-BD10-C048-A00D-C6329BA7AE4C}" type="slidenum">
              <a:rPr lang="en-US" smtClean="0"/>
              <a:t>‹#›</a:t>
            </a:fld>
            <a:endParaRPr lang="en-US"/>
          </a:p>
        </p:txBody>
      </p:sp>
    </p:spTree>
    <p:extLst>
      <p:ext uri="{BB962C8B-B14F-4D97-AF65-F5344CB8AC3E}">
        <p14:creationId xmlns:p14="http://schemas.microsoft.com/office/powerpoint/2010/main" val="888412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D2F201E9-00FC-8A43-BAF7-4828FE858E38}" type="datetimeFigureOut">
              <a:rPr lang="en-US" smtClean="0"/>
              <a:t>08/03/23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979C6A-BD10-C048-A00D-C6329BA7AE4C}" type="slidenum">
              <a:rPr lang="en-US" smtClean="0"/>
              <a:t>‹#›</a:t>
            </a:fld>
            <a:endParaRPr lang="en-US"/>
          </a:p>
        </p:txBody>
      </p:sp>
    </p:spTree>
    <p:extLst>
      <p:ext uri="{BB962C8B-B14F-4D97-AF65-F5344CB8AC3E}">
        <p14:creationId xmlns:p14="http://schemas.microsoft.com/office/powerpoint/2010/main" val="1664752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D2F201E9-00FC-8A43-BAF7-4828FE858E38}" type="datetimeFigureOut">
              <a:rPr lang="en-US" smtClean="0"/>
              <a:t>08/03/23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979C6A-BD10-C048-A00D-C6329BA7AE4C}" type="slidenum">
              <a:rPr lang="en-US" smtClean="0"/>
              <a:t>‹#›</a:t>
            </a:fld>
            <a:endParaRPr lang="en-US"/>
          </a:p>
        </p:txBody>
      </p:sp>
    </p:spTree>
    <p:extLst>
      <p:ext uri="{BB962C8B-B14F-4D97-AF65-F5344CB8AC3E}">
        <p14:creationId xmlns:p14="http://schemas.microsoft.com/office/powerpoint/2010/main" val="357212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D2F201E9-00FC-8A43-BAF7-4828FE858E38}" type="datetimeFigureOut">
              <a:rPr lang="en-US" smtClean="0"/>
              <a:t>08/03/23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979C6A-BD10-C048-A00D-C6329BA7AE4C}" type="slidenum">
              <a:rPr lang="en-US" smtClean="0"/>
              <a:t>‹#›</a:t>
            </a:fld>
            <a:endParaRPr lang="en-US"/>
          </a:p>
        </p:txBody>
      </p:sp>
    </p:spTree>
    <p:extLst>
      <p:ext uri="{BB962C8B-B14F-4D97-AF65-F5344CB8AC3E}">
        <p14:creationId xmlns:p14="http://schemas.microsoft.com/office/powerpoint/2010/main" val="776680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F201E9-00FC-8A43-BAF7-4828FE858E38}" type="datetimeFigureOut">
              <a:rPr lang="en-US" smtClean="0"/>
              <a:t>08/03/23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979C6A-BD10-C048-A00D-C6329BA7AE4C}" type="slidenum">
              <a:rPr lang="en-US" smtClean="0"/>
              <a:t>‹#›</a:t>
            </a:fld>
            <a:endParaRPr lang="en-US"/>
          </a:p>
        </p:txBody>
      </p:sp>
    </p:spTree>
    <p:extLst>
      <p:ext uri="{BB962C8B-B14F-4D97-AF65-F5344CB8AC3E}">
        <p14:creationId xmlns:p14="http://schemas.microsoft.com/office/powerpoint/2010/main" val="2296562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D2F201E9-00FC-8A43-BAF7-4828FE858E38}" type="datetimeFigureOut">
              <a:rPr lang="en-US" smtClean="0"/>
              <a:t>08/03/23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979C6A-BD10-C048-A00D-C6329BA7AE4C}" type="slidenum">
              <a:rPr lang="en-US" smtClean="0"/>
              <a:t>‹#›</a:t>
            </a:fld>
            <a:endParaRPr lang="en-US"/>
          </a:p>
        </p:txBody>
      </p:sp>
    </p:spTree>
    <p:extLst>
      <p:ext uri="{BB962C8B-B14F-4D97-AF65-F5344CB8AC3E}">
        <p14:creationId xmlns:p14="http://schemas.microsoft.com/office/powerpoint/2010/main" val="659318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D2F201E9-00FC-8A43-BAF7-4828FE858E38}" type="datetimeFigureOut">
              <a:rPr lang="en-US" smtClean="0"/>
              <a:t>08/03/23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979C6A-BD10-C048-A00D-C6329BA7AE4C}" type="slidenum">
              <a:rPr lang="en-US" smtClean="0"/>
              <a:t>‹#›</a:t>
            </a:fld>
            <a:endParaRPr lang="en-US"/>
          </a:p>
        </p:txBody>
      </p:sp>
    </p:spTree>
    <p:extLst>
      <p:ext uri="{BB962C8B-B14F-4D97-AF65-F5344CB8AC3E}">
        <p14:creationId xmlns:p14="http://schemas.microsoft.com/office/powerpoint/2010/main" val="142288502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g"/><Relationship Id="rId15"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F201E9-00FC-8A43-BAF7-4828FE858E38}" type="datetimeFigureOut">
              <a:rPr lang="en-US" smtClean="0"/>
              <a:t>08/03/23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979C6A-BD10-C048-A00D-C6329BA7AE4C}" type="slidenum">
              <a:rPr lang="en-US" smtClean="0"/>
              <a:t>‹#›</a:t>
            </a:fld>
            <a:endParaRPr lang="en-US"/>
          </a:p>
        </p:txBody>
      </p:sp>
      <p:pic>
        <p:nvPicPr>
          <p:cNvPr id="7" name="Picture 6" descr="black slide header-mars-2.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001" y="0"/>
            <a:ext cx="9161001" cy="6843377"/>
          </a:xfrm>
          <a:prstGeom prst="rect">
            <a:avLst/>
          </a:prstGeom>
        </p:spPr>
      </p:pic>
      <p:pic>
        <p:nvPicPr>
          <p:cNvPr id="8" name="Picture 7" descr="Replacement logo.jp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220072" y="6289807"/>
            <a:ext cx="1440160" cy="468133"/>
          </a:xfrm>
          <a:prstGeom prst="rect">
            <a:avLst/>
          </a:prstGeom>
        </p:spPr>
      </p:pic>
    </p:spTree>
    <p:extLst>
      <p:ext uri="{BB962C8B-B14F-4D97-AF65-F5344CB8AC3E}">
        <p14:creationId xmlns:p14="http://schemas.microsoft.com/office/powerpoint/2010/main" val="4059146688"/>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0.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2.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4.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tiff"/></Relationships>
</file>

<file path=ppt/slides/_rels/slide18.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17.tiff"/><Relationship Id="rId5" Type="http://schemas.openxmlformats.org/officeDocument/2006/relationships/hyperlink" Target="https://creativecommons.org/licenses/by-sa/2.0/" TargetMode="External"/><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tiff"/><Relationship Id="rId3" Type="http://schemas.openxmlformats.org/officeDocument/2006/relationships/hyperlink" Target="https://creativecommons.org/licenses/by/2.0/"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1D09B4-5F71-FF4A-AE39-B36FE1AF049A}"/>
              </a:ext>
            </a:extLst>
          </p:cNvPr>
          <p:cNvSpPr>
            <a:spLocks noGrp="1"/>
          </p:cNvSpPr>
          <p:nvPr>
            <p:ph type="ctrTitle"/>
          </p:nvPr>
        </p:nvSpPr>
        <p:spPr>
          <a:xfrm>
            <a:off x="773723" y="880103"/>
            <a:ext cx="7772400" cy="1909763"/>
          </a:xfrm>
        </p:spPr>
        <p:txBody>
          <a:bodyPr/>
          <a:lstStyle/>
          <a:p>
            <a:r>
              <a:rPr lang="en-US" dirty="0"/>
              <a:t>The Martians are Coming</a:t>
            </a:r>
          </a:p>
        </p:txBody>
      </p:sp>
      <p:pic>
        <p:nvPicPr>
          <p:cNvPr id="4" name="Picture 3">
            <a:extLst>
              <a:ext uri="{FF2B5EF4-FFF2-40B4-BE49-F238E27FC236}">
                <a16:creationId xmlns:a16="http://schemas.microsoft.com/office/drawing/2014/main" xmlns="" id="{8F743FDA-574D-B543-B999-F9507C618227}"/>
              </a:ext>
            </a:extLst>
          </p:cNvPr>
          <p:cNvPicPr>
            <a:picLocks noChangeAspect="1"/>
          </p:cNvPicPr>
          <p:nvPr/>
        </p:nvPicPr>
        <p:blipFill>
          <a:blip r:embed="rId2"/>
          <a:stretch>
            <a:fillRect/>
          </a:stretch>
        </p:blipFill>
        <p:spPr>
          <a:xfrm>
            <a:off x="2016604" y="2947688"/>
            <a:ext cx="5356352" cy="3012948"/>
          </a:xfrm>
          <a:prstGeom prst="rect">
            <a:avLst/>
          </a:prstGeom>
        </p:spPr>
      </p:pic>
    </p:spTree>
    <p:extLst>
      <p:ext uri="{BB962C8B-B14F-4D97-AF65-F5344CB8AC3E}">
        <p14:creationId xmlns:p14="http://schemas.microsoft.com/office/powerpoint/2010/main" val="833439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D1C20F-1C53-3B4D-B1C7-B8871E11B32C}"/>
              </a:ext>
            </a:extLst>
          </p:cNvPr>
          <p:cNvSpPr>
            <a:spLocks noGrp="1"/>
          </p:cNvSpPr>
          <p:nvPr>
            <p:ph type="title"/>
          </p:nvPr>
        </p:nvSpPr>
        <p:spPr>
          <a:xfrm>
            <a:off x="1564507" y="728630"/>
            <a:ext cx="5915025" cy="534420"/>
          </a:xfrm>
        </p:spPr>
        <p:txBody>
          <a:bodyPr>
            <a:noAutofit/>
          </a:bodyPr>
          <a:lstStyle/>
          <a:p>
            <a:r>
              <a:rPr lang="en-US" sz="4000" dirty="0"/>
              <a:t>What did </a:t>
            </a:r>
            <a:r>
              <a:rPr lang="en-US" altLang="en-US" sz="4000" dirty="0"/>
              <a:t>Schiaparelli think?</a:t>
            </a:r>
            <a:r>
              <a:rPr lang="en-US" sz="4000" dirty="0"/>
              <a:t> </a:t>
            </a:r>
          </a:p>
        </p:txBody>
      </p:sp>
      <p:sp>
        <p:nvSpPr>
          <p:cNvPr id="3" name="Rectangle 2">
            <a:extLst>
              <a:ext uri="{FF2B5EF4-FFF2-40B4-BE49-F238E27FC236}">
                <a16:creationId xmlns:a16="http://schemas.microsoft.com/office/drawing/2014/main" xmlns="" id="{9B3CA3CB-78D4-C742-A8B3-B4DD9A7AA70A}"/>
              </a:ext>
            </a:extLst>
          </p:cNvPr>
          <p:cNvSpPr/>
          <p:nvPr/>
        </p:nvSpPr>
        <p:spPr>
          <a:xfrm>
            <a:off x="654280" y="1589922"/>
            <a:ext cx="7393201" cy="3007233"/>
          </a:xfrm>
          <a:prstGeom prst="rect">
            <a:avLst/>
          </a:prstGeom>
        </p:spPr>
        <p:txBody>
          <a:bodyPr wrap="square">
            <a:spAutoFit/>
          </a:bodyPr>
          <a:lstStyle/>
          <a:p>
            <a:pPr>
              <a:lnSpc>
                <a:spcPct val="150000"/>
              </a:lnSpc>
            </a:pPr>
            <a:r>
              <a:rPr lang="en-GB" sz="1600" dirty="0">
                <a:latin typeface="Arial" panose="020B0604020202020204" pitchFamily="34" charset="0"/>
              </a:rPr>
              <a:t>“Rather than </a:t>
            </a:r>
            <a:r>
              <a:rPr lang="en-GB" sz="1600" dirty="0">
                <a:solidFill>
                  <a:srgbClr val="FFAC3C"/>
                </a:solidFill>
                <a:latin typeface="Arial" panose="020B0604020202020204" pitchFamily="34" charset="0"/>
              </a:rPr>
              <a:t>true channels </a:t>
            </a:r>
            <a:r>
              <a:rPr lang="en-GB" sz="1600" dirty="0">
                <a:latin typeface="Arial" panose="020B0604020202020204" pitchFamily="34" charset="0"/>
              </a:rPr>
              <a:t>in a form familiar to us, we must </a:t>
            </a:r>
            <a:r>
              <a:rPr lang="en-GB" sz="1600" dirty="0">
                <a:solidFill>
                  <a:srgbClr val="FFAC3C"/>
                </a:solidFill>
                <a:latin typeface="Arial" panose="020B0604020202020204" pitchFamily="34" charset="0"/>
              </a:rPr>
              <a:t>imagine</a:t>
            </a:r>
            <a:r>
              <a:rPr lang="en-GB" sz="1600" dirty="0">
                <a:latin typeface="Arial" panose="020B0604020202020204" pitchFamily="34" charset="0"/>
              </a:rPr>
              <a:t> </a:t>
            </a:r>
            <a:r>
              <a:rPr lang="en-GB" sz="1600" dirty="0">
                <a:solidFill>
                  <a:srgbClr val="FFAC3C"/>
                </a:solidFill>
                <a:latin typeface="Arial" panose="020B0604020202020204" pitchFamily="34" charset="0"/>
              </a:rPr>
              <a:t>depressions</a:t>
            </a:r>
            <a:r>
              <a:rPr lang="en-GB" sz="1600" dirty="0">
                <a:latin typeface="Arial" panose="020B0604020202020204" pitchFamily="34" charset="0"/>
              </a:rPr>
              <a:t> in the </a:t>
            </a:r>
            <a:r>
              <a:rPr lang="en-GB" sz="1600" dirty="0">
                <a:solidFill>
                  <a:srgbClr val="FFAC3C"/>
                </a:solidFill>
                <a:latin typeface="Arial" panose="020B0604020202020204" pitchFamily="34" charset="0"/>
              </a:rPr>
              <a:t>soil</a:t>
            </a:r>
            <a:r>
              <a:rPr lang="en-GB" sz="1600" dirty="0">
                <a:latin typeface="Arial" panose="020B0604020202020204" pitchFamily="34" charset="0"/>
              </a:rPr>
              <a:t> that are </a:t>
            </a:r>
            <a:r>
              <a:rPr lang="en-GB" sz="1600" dirty="0">
                <a:solidFill>
                  <a:srgbClr val="FFAC3C"/>
                </a:solidFill>
                <a:latin typeface="Arial" panose="020B0604020202020204" pitchFamily="34" charset="0"/>
              </a:rPr>
              <a:t>not very deep</a:t>
            </a:r>
            <a:r>
              <a:rPr lang="en-GB" sz="1600" dirty="0">
                <a:latin typeface="Arial" panose="020B0604020202020204" pitchFamily="34" charset="0"/>
              </a:rPr>
              <a:t>, extended in a </a:t>
            </a:r>
            <a:r>
              <a:rPr lang="en-GB" sz="1600" dirty="0">
                <a:solidFill>
                  <a:srgbClr val="FFAC3C"/>
                </a:solidFill>
                <a:latin typeface="Arial" panose="020B0604020202020204" pitchFamily="34" charset="0"/>
              </a:rPr>
              <a:t>straight direction for thousands of miles</a:t>
            </a:r>
            <a:r>
              <a:rPr lang="en-GB" sz="1600" dirty="0">
                <a:latin typeface="Arial" panose="020B0604020202020204" pitchFamily="34" charset="0"/>
              </a:rPr>
              <a:t>, over a width of 100, 200 </a:t>
            </a:r>
            <a:r>
              <a:rPr lang="en-GB" sz="1600" dirty="0" err="1">
                <a:latin typeface="Arial" panose="020B0604020202020204" pitchFamily="34" charset="0"/>
              </a:rPr>
              <a:t>kilometers</a:t>
            </a:r>
            <a:r>
              <a:rPr lang="en-GB" sz="1600" dirty="0">
                <a:latin typeface="Arial" panose="020B0604020202020204" pitchFamily="34" charset="0"/>
              </a:rPr>
              <a:t> and maybe more. </a:t>
            </a:r>
            <a:br>
              <a:rPr lang="en-GB" sz="1600" dirty="0">
                <a:latin typeface="Arial" panose="020B0604020202020204" pitchFamily="34" charset="0"/>
              </a:rPr>
            </a:br>
            <a:r>
              <a:rPr lang="en-GB" sz="1600" dirty="0">
                <a:latin typeface="Arial" panose="020B0604020202020204" pitchFamily="34" charset="0"/>
              </a:rPr>
              <a:t>I have already pointed out that, </a:t>
            </a:r>
            <a:r>
              <a:rPr lang="en-GB" sz="1600" dirty="0">
                <a:solidFill>
                  <a:srgbClr val="FFAC3C"/>
                </a:solidFill>
                <a:latin typeface="Arial" panose="020B0604020202020204" pitchFamily="34" charset="0"/>
              </a:rPr>
              <a:t>in the absence of rain on Mars</a:t>
            </a:r>
            <a:r>
              <a:rPr lang="en-GB" sz="1600" dirty="0">
                <a:latin typeface="Arial" panose="020B0604020202020204" pitchFamily="34" charset="0"/>
              </a:rPr>
              <a:t>, these channels are probably </a:t>
            </a:r>
            <a:r>
              <a:rPr lang="en-GB" sz="1600" dirty="0">
                <a:solidFill>
                  <a:srgbClr val="FFAC3C"/>
                </a:solidFill>
                <a:latin typeface="Arial" panose="020B0604020202020204" pitchFamily="34" charset="0"/>
              </a:rPr>
              <a:t>the main mechanism </a:t>
            </a:r>
            <a:br>
              <a:rPr lang="en-GB" sz="1600" dirty="0">
                <a:solidFill>
                  <a:srgbClr val="FFAC3C"/>
                </a:solidFill>
                <a:latin typeface="Arial" panose="020B0604020202020204" pitchFamily="34" charset="0"/>
              </a:rPr>
            </a:br>
            <a:r>
              <a:rPr lang="en-GB" sz="1600" dirty="0">
                <a:solidFill>
                  <a:srgbClr val="FFAC3C"/>
                </a:solidFill>
                <a:latin typeface="Arial" panose="020B0604020202020204" pitchFamily="34" charset="0"/>
              </a:rPr>
              <a:t>by which the water</a:t>
            </a:r>
            <a:r>
              <a:rPr lang="en-GB" sz="1600" dirty="0">
                <a:latin typeface="Arial" panose="020B0604020202020204" pitchFamily="34" charset="0"/>
              </a:rPr>
              <a:t> (and with it </a:t>
            </a:r>
            <a:r>
              <a:rPr lang="en-GB" sz="1600" dirty="0">
                <a:solidFill>
                  <a:srgbClr val="FFAC3C"/>
                </a:solidFill>
                <a:latin typeface="Arial" panose="020B0604020202020204" pitchFamily="34" charset="0"/>
              </a:rPr>
              <a:t>organic </a:t>
            </a:r>
            <a:br>
              <a:rPr lang="en-GB" sz="1600" dirty="0">
                <a:solidFill>
                  <a:srgbClr val="FFAC3C"/>
                </a:solidFill>
                <a:latin typeface="Arial" panose="020B0604020202020204" pitchFamily="34" charset="0"/>
              </a:rPr>
            </a:br>
            <a:r>
              <a:rPr lang="en-GB" sz="1600" dirty="0">
                <a:solidFill>
                  <a:srgbClr val="FFAC3C"/>
                </a:solidFill>
                <a:latin typeface="Arial" panose="020B0604020202020204" pitchFamily="34" charset="0"/>
              </a:rPr>
              <a:t>life</a:t>
            </a:r>
            <a:r>
              <a:rPr lang="en-GB" sz="1600" dirty="0">
                <a:latin typeface="Arial" panose="020B0604020202020204" pitchFamily="34" charset="0"/>
              </a:rPr>
              <a:t>) can </a:t>
            </a:r>
            <a:r>
              <a:rPr lang="en-GB" sz="1600" dirty="0">
                <a:solidFill>
                  <a:srgbClr val="FFAC3C"/>
                </a:solidFill>
                <a:latin typeface="Arial" panose="020B0604020202020204" pitchFamily="34" charset="0"/>
              </a:rPr>
              <a:t>spread on the dry surface </a:t>
            </a:r>
            <a:br>
              <a:rPr lang="en-GB" sz="1600" dirty="0">
                <a:solidFill>
                  <a:srgbClr val="FFAC3C"/>
                </a:solidFill>
                <a:latin typeface="Arial" panose="020B0604020202020204" pitchFamily="34" charset="0"/>
              </a:rPr>
            </a:br>
            <a:r>
              <a:rPr lang="en-GB" sz="1600" dirty="0">
                <a:solidFill>
                  <a:srgbClr val="FFAC3C"/>
                </a:solidFill>
                <a:latin typeface="Arial" panose="020B0604020202020204" pitchFamily="34" charset="0"/>
              </a:rPr>
              <a:t>of the planet</a:t>
            </a:r>
            <a:r>
              <a:rPr lang="en-GB" sz="1600" dirty="0">
                <a:latin typeface="Arial" panose="020B0604020202020204" pitchFamily="34" charset="0"/>
              </a:rPr>
              <a:t>.”</a:t>
            </a:r>
            <a:endParaRPr lang="en-US" sz="1600" dirty="0"/>
          </a:p>
        </p:txBody>
      </p:sp>
      <p:sp>
        <p:nvSpPr>
          <p:cNvPr id="4" name="TextBox 3">
            <a:extLst>
              <a:ext uri="{FF2B5EF4-FFF2-40B4-BE49-F238E27FC236}">
                <a16:creationId xmlns:a16="http://schemas.microsoft.com/office/drawing/2014/main" xmlns="" id="{D614FB2F-DFE6-F945-B234-79E9A1EB95F3}"/>
              </a:ext>
            </a:extLst>
          </p:cNvPr>
          <p:cNvSpPr txBox="1"/>
          <p:nvPr/>
        </p:nvSpPr>
        <p:spPr>
          <a:xfrm>
            <a:off x="965899" y="5483826"/>
            <a:ext cx="3100885" cy="276999"/>
          </a:xfrm>
          <a:prstGeom prst="rect">
            <a:avLst/>
          </a:prstGeom>
          <a:noFill/>
        </p:spPr>
        <p:txBody>
          <a:bodyPr wrap="square" rtlCol="0">
            <a:spAutoFit/>
          </a:bodyPr>
          <a:lstStyle/>
          <a:p>
            <a:r>
              <a:rPr lang="en-GB" sz="1200" dirty="0"/>
              <a:t>1893 – </a:t>
            </a:r>
            <a:r>
              <a:rPr lang="en-GB" sz="1200" i="1" dirty="0"/>
              <a:t>La vita </a:t>
            </a:r>
            <a:r>
              <a:rPr lang="en-GB" sz="1200" i="1" dirty="0" err="1"/>
              <a:t>sul</a:t>
            </a:r>
            <a:r>
              <a:rPr lang="en-GB" sz="1200" i="1" dirty="0"/>
              <a:t> </a:t>
            </a:r>
            <a:r>
              <a:rPr lang="en-GB" sz="1200" i="1" dirty="0" err="1"/>
              <a:t>pianeta</a:t>
            </a:r>
            <a:r>
              <a:rPr lang="en-GB" sz="1200" i="1" dirty="0"/>
              <a:t> </a:t>
            </a:r>
            <a:r>
              <a:rPr lang="en-GB" sz="1200" i="1" dirty="0" err="1"/>
              <a:t>Marte</a:t>
            </a:r>
            <a:r>
              <a:rPr lang="en-GB" sz="1200" dirty="0"/>
              <a:t> (</a:t>
            </a:r>
            <a:r>
              <a:rPr lang="en-GB" sz="1200" i="1" dirty="0"/>
              <a:t>Life on Mars</a:t>
            </a:r>
            <a:r>
              <a:rPr lang="en-GB" sz="1200" dirty="0"/>
              <a:t>)</a:t>
            </a:r>
          </a:p>
        </p:txBody>
      </p:sp>
      <p:pic>
        <p:nvPicPr>
          <p:cNvPr id="5" name="Picture 4">
            <a:extLst>
              <a:ext uri="{FF2B5EF4-FFF2-40B4-BE49-F238E27FC236}">
                <a16:creationId xmlns:a16="http://schemas.microsoft.com/office/drawing/2014/main" xmlns="" id="{71240688-7431-2C48-BF9B-04502EB15C45}"/>
              </a:ext>
            </a:extLst>
          </p:cNvPr>
          <p:cNvPicPr>
            <a:picLocks noChangeAspect="1"/>
          </p:cNvPicPr>
          <p:nvPr/>
        </p:nvPicPr>
        <p:blipFill>
          <a:blip r:embed="rId3"/>
          <a:stretch>
            <a:fillRect/>
          </a:stretch>
        </p:blipFill>
        <p:spPr>
          <a:xfrm>
            <a:off x="4310349" y="3262055"/>
            <a:ext cx="4595109" cy="2726696"/>
          </a:xfrm>
          <a:prstGeom prst="rect">
            <a:avLst/>
          </a:prstGeom>
        </p:spPr>
      </p:pic>
    </p:spTree>
    <p:extLst>
      <p:ext uri="{BB962C8B-B14F-4D97-AF65-F5344CB8AC3E}">
        <p14:creationId xmlns:p14="http://schemas.microsoft.com/office/powerpoint/2010/main" val="1158446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xmlns="" id="{CBEE5878-4250-7C4C-8681-A0B3CC55A19D}"/>
              </a:ext>
            </a:extLst>
          </p:cNvPr>
          <p:cNvSpPr>
            <a:spLocks noGrp="1" noChangeArrowheads="1"/>
          </p:cNvSpPr>
          <p:nvPr>
            <p:ph type="title"/>
          </p:nvPr>
        </p:nvSpPr>
        <p:spPr>
          <a:xfrm>
            <a:off x="1551453" y="715823"/>
            <a:ext cx="3905783" cy="442008"/>
          </a:xfrm>
        </p:spPr>
        <p:txBody>
          <a:bodyPr>
            <a:noAutofit/>
          </a:bodyPr>
          <a:lstStyle/>
          <a:p>
            <a:r>
              <a:rPr lang="en-US" altLang="en-US" sz="4000" dirty="0"/>
              <a:t>Percival Lowell</a:t>
            </a:r>
          </a:p>
        </p:txBody>
      </p:sp>
      <p:sp>
        <p:nvSpPr>
          <p:cNvPr id="46083" name="Rectangle 3">
            <a:extLst>
              <a:ext uri="{FF2B5EF4-FFF2-40B4-BE49-F238E27FC236}">
                <a16:creationId xmlns:a16="http://schemas.microsoft.com/office/drawing/2014/main" xmlns="" id="{73B69F45-2429-F048-BB82-D62CAB53EDED}"/>
              </a:ext>
            </a:extLst>
          </p:cNvPr>
          <p:cNvSpPr>
            <a:spLocks noGrp="1" noChangeArrowheads="1"/>
          </p:cNvSpPr>
          <p:nvPr>
            <p:ph type="body" sz="half" idx="1"/>
          </p:nvPr>
        </p:nvSpPr>
        <p:spPr>
          <a:xfrm>
            <a:off x="161856" y="1362399"/>
            <a:ext cx="5295380" cy="4733029"/>
          </a:xfrm>
        </p:spPr>
        <p:txBody>
          <a:bodyPr>
            <a:normAutofit/>
          </a:bodyPr>
          <a:lstStyle/>
          <a:p>
            <a:pPr>
              <a:lnSpc>
                <a:spcPct val="150000"/>
              </a:lnSpc>
            </a:pPr>
            <a:r>
              <a:rPr lang="en-US" altLang="en-US" sz="1600" dirty="0">
                <a:solidFill>
                  <a:srgbClr val="8BC4E0"/>
                </a:solidFill>
              </a:rPr>
              <a:t>Interpreted</a:t>
            </a:r>
            <a:r>
              <a:rPr lang="en-US" altLang="en-US" sz="1600" dirty="0"/>
              <a:t> Schiaparelli’s </a:t>
            </a:r>
            <a:r>
              <a:rPr lang="en-US" altLang="en-US" sz="1600" dirty="0" err="1">
                <a:solidFill>
                  <a:srgbClr val="8BC4E0"/>
                </a:solidFill>
              </a:rPr>
              <a:t>canali</a:t>
            </a:r>
            <a:r>
              <a:rPr lang="en-US" altLang="en-US" sz="1600" dirty="0"/>
              <a:t> as </a:t>
            </a:r>
            <a:r>
              <a:rPr lang="en-US" altLang="en-US" sz="1600" dirty="0">
                <a:solidFill>
                  <a:srgbClr val="8BC4E0"/>
                </a:solidFill>
              </a:rPr>
              <a:t>canals</a:t>
            </a:r>
          </a:p>
          <a:p>
            <a:pPr lvl="1">
              <a:lnSpc>
                <a:spcPct val="150000"/>
              </a:lnSpc>
            </a:pPr>
            <a:r>
              <a:rPr lang="en-US" altLang="en-US" sz="1600" dirty="0">
                <a:solidFill>
                  <a:srgbClr val="8BC4E0"/>
                </a:solidFill>
              </a:rPr>
              <a:t>i.e. Artificial water </a:t>
            </a:r>
            <a:r>
              <a:rPr lang="en-US" altLang="en-US" sz="1600" dirty="0"/>
              <a:t>carrying </a:t>
            </a:r>
            <a:r>
              <a:rPr lang="en-US" altLang="en-US" sz="1600" dirty="0">
                <a:solidFill>
                  <a:srgbClr val="8BC4E0"/>
                </a:solidFill>
              </a:rPr>
              <a:t>routes</a:t>
            </a:r>
          </a:p>
          <a:p>
            <a:pPr>
              <a:lnSpc>
                <a:spcPct val="150000"/>
              </a:lnSpc>
            </a:pPr>
            <a:r>
              <a:rPr lang="en-US" altLang="en-US" sz="1600" dirty="0"/>
              <a:t>May 22nd </a:t>
            </a:r>
            <a:r>
              <a:rPr lang="en-US" altLang="en-US" sz="1600" dirty="0">
                <a:solidFill>
                  <a:srgbClr val="8BC4E0"/>
                </a:solidFill>
              </a:rPr>
              <a:t>1894</a:t>
            </a:r>
            <a:r>
              <a:rPr lang="en-US" altLang="en-US" sz="1600" dirty="0"/>
              <a:t> Boston Scientific Society:</a:t>
            </a:r>
            <a:br>
              <a:rPr lang="en-US" altLang="en-US" sz="1600" dirty="0"/>
            </a:br>
            <a:r>
              <a:rPr lang="en-US" altLang="en-US" sz="1600" i="1" dirty="0"/>
              <a:t>“The most </a:t>
            </a:r>
            <a:r>
              <a:rPr lang="en-US" altLang="en-US" sz="1600" i="1" dirty="0">
                <a:solidFill>
                  <a:srgbClr val="8BC4E0"/>
                </a:solidFill>
              </a:rPr>
              <a:t>self evident explanation </a:t>
            </a:r>
            <a:r>
              <a:rPr lang="en-US" altLang="en-US" sz="1600" i="1" dirty="0"/>
              <a:t>from the </a:t>
            </a:r>
            <a:r>
              <a:rPr lang="en-US" altLang="en-US" sz="1600" i="1" dirty="0">
                <a:solidFill>
                  <a:srgbClr val="8BC4E0"/>
                </a:solidFill>
              </a:rPr>
              <a:t>markings</a:t>
            </a:r>
            <a:r>
              <a:rPr lang="en-US" altLang="en-US" sz="1600" i="1" dirty="0"/>
              <a:t> themselves is </a:t>
            </a:r>
            <a:r>
              <a:rPr lang="en-US" altLang="en-US" sz="1600" i="1" dirty="0">
                <a:solidFill>
                  <a:srgbClr val="8BC4E0"/>
                </a:solidFill>
              </a:rPr>
              <a:t>probably</a:t>
            </a:r>
            <a:r>
              <a:rPr lang="en-US" altLang="en-US" sz="1600" i="1" dirty="0"/>
              <a:t> the</a:t>
            </a:r>
            <a:r>
              <a:rPr lang="en-US" altLang="en-US" sz="1600" i="1" dirty="0">
                <a:solidFill>
                  <a:srgbClr val="8BC4E0"/>
                </a:solidFill>
              </a:rPr>
              <a:t> true </a:t>
            </a:r>
            <a:r>
              <a:rPr lang="en-US" altLang="en-US" sz="1600" i="1" dirty="0"/>
              <a:t>one; namely, that in them we are looking upon the </a:t>
            </a:r>
            <a:r>
              <a:rPr lang="en-US" altLang="en-US" sz="1600" i="1" dirty="0">
                <a:solidFill>
                  <a:srgbClr val="8BC4E0"/>
                </a:solidFill>
              </a:rPr>
              <a:t>results</a:t>
            </a:r>
            <a:r>
              <a:rPr lang="en-US" altLang="en-US" sz="1600" i="1" dirty="0"/>
              <a:t> of the </a:t>
            </a:r>
            <a:r>
              <a:rPr lang="en-US" altLang="en-US" sz="1600" i="1" dirty="0">
                <a:solidFill>
                  <a:srgbClr val="8BC4E0"/>
                </a:solidFill>
              </a:rPr>
              <a:t>work</a:t>
            </a:r>
            <a:r>
              <a:rPr lang="en-US" altLang="en-US" sz="1600" i="1" dirty="0"/>
              <a:t> of some sort of </a:t>
            </a:r>
            <a:r>
              <a:rPr lang="en-US" altLang="en-US" sz="1600" i="1" dirty="0">
                <a:solidFill>
                  <a:srgbClr val="8BC4E0"/>
                </a:solidFill>
              </a:rPr>
              <a:t>intelligent beings</a:t>
            </a:r>
            <a:r>
              <a:rPr lang="en-US" altLang="en-US" sz="1600" i="1" dirty="0"/>
              <a:t>”</a:t>
            </a:r>
          </a:p>
          <a:p>
            <a:pPr>
              <a:lnSpc>
                <a:spcPct val="150000"/>
              </a:lnSpc>
            </a:pPr>
            <a:r>
              <a:rPr lang="en-US" altLang="en-US" sz="1600" dirty="0"/>
              <a:t>He had </a:t>
            </a:r>
            <a:r>
              <a:rPr lang="en-US" altLang="en-US" sz="1600" dirty="0">
                <a:solidFill>
                  <a:srgbClr val="8BC4E0"/>
                </a:solidFill>
              </a:rPr>
              <a:t>not looked </a:t>
            </a:r>
            <a:r>
              <a:rPr lang="en-US" altLang="en-US" sz="1600" dirty="0"/>
              <a:t>at </a:t>
            </a:r>
            <a:r>
              <a:rPr lang="en-US" altLang="en-US" sz="1600" dirty="0">
                <a:solidFill>
                  <a:srgbClr val="8BC4E0"/>
                </a:solidFill>
              </a:rPr>
              <a:t>Mars</a:t>
            </a:r>
            <a:r>
              <a:rPr lang="en-US" altLang="en-US" sz="1600" dirty="0"/>
              <a:t> through a </a:t>
            </a:r>
            <a:r>
              <a:rPr lang="en-US" altLang="en-US" sz="1600" dirty="0">
                <a:solidFill>
                  <a:srgbClr val="8BC4E0"/>
                </a:solidFill>
              </a:rPr>
              <a:t>telescope</a:t>
            </a:r>
            <a:r>
              <a:rPr lang="en-US" altLang="en-US" sz="1600" dirty="0"/>
              <a:t> by this stage</a:t>
            </a:r>
          </a:p>
          <a:p>
            <a:pPr>
              <a:lnSpc>
                <a:spcPct val="150000"/>
              </a:lnSpc>
            </a:pPr>
            <a:r>
              <a:rPr lang="en-US" altLang="en-US" sz="1600" dirty="0"/>
              <a:t>Set up an </a:t>
            </a:r>
            <a:r>
              <a:rPr lang="en-US" altLang="en-US" sz="1600" dirty="0">
                <a:solidFill>
                  <a:srgbClr val="8BC4E0"/>
                </a:solidFill>
              </a:rPr>
              <a:t>observatory</a:t>
            </a:r>
            <a:r>
              <a:rPr lang="en-US" altLang="en-US" sz="1600" dirty="0"/>
              <a:t> in Flagstaff Arizona</a:t>
            </a:r>
            <a:r>
              <a:rPr lang="en-US" altLang="en-US" sz="1600" dirty="0">
                <a:solidFill>
                  <a:srgbClr val="8BC4E0"/>
                </a:solidFill>
              </a:rPr>
              <a:t> 1894</a:t>
            </a:r>
          </a:p>
        </p:txBody>
      </p:sp>
      <p:pic>
        <p:nvPicPr>
          <p:cNvPr id="46085" name="Picture 5">
            <a:extLst>
              <a:ext uri="{FF2B5EF4-FFF2-40B4-BE49-F238E27FC236}">
                <a16:creationId xmlns:a16="http://schemas.microsoft.com/office/drawing/2014/main" xmlns="" id="{61DCE85C-73D2-D44F-9967-88F5EF067414}"/>
              </a:ext>
            </a:extLst>
          </p:cNvPr>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5615910" y="1037840"/>
            <a:ext cx="3260460" cy="4482623"/>
          </a:xfrm>
        </p:spPr>
      </p:pic>
      <p:sp>
        <p:nvSpPr>
          <p:cNvPr id="2" name="TextBox 1">
            <a:extLst>
              <a:ext uri="{FF2B5EF4-FFF2-40B4-BE49-F238E27FC236}">
                <a16:creationId xmlns:a16="http://schemas.microsoft.com/office/drawing/2014/main" xmlns="" id="{BBA5D59C-8D48-6144-9F3A-8C27BA7C7688}"/>
              </a:ext>
            </a:extLst>
          </p:cNvPr>
          <p:cNvSpPr txBox="1"/>
          <p:nvPr/>
        </p:nvSpPr>
        <p:spPr>
          <a:xfrm>
            <a:off x="6103010" y="5681660"/>
            <a:ext cx="2286259" cy="276999"/>
          </a:xfrm>
          <a:prstGeom prst="rect">
            <a:avLst/>
          </a:prstGeom>
          <a:noFill/>
        </p:spPr>
        <p:txBody>
          <a:bodyPr wrap="square" rtlCol="0">
            <a:spAutoFit/>
          </a:bodyPr>
          <a:lstStyle/>
          <a:p>
            <a:pPr algn="ctr"/>
            <a:r>
              <a:rPr lang="en-GB" sz="1200"/>
              <a:t>Percival Lowell (1855 - 1916) </a:t>
            </a:r>
            <a:endParaRPr lang="en-US" sz="1200"/>
          </a:p>
        </p:txBody>
      </p:sp>
    </p:spTree>
    <p:extLst>
      <p:ext uri="{BB962C8B-B14F-4D97-AF65-F5344CB8AC3E}">
        <p14:creationId xmlns:p14="http://schemas.microsoft.com/office/powerpoint/2010/main" val="4117979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0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0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08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08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bldLvl="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43B54D5-3D13-194D-B707-6492203424CC}"/>
              </a:ext>
            </a:extLst>
          </p:cNvPr>
          <p:cNvPicPr>
            <a:picLocks noChangeAspect="1"/>
          </p:cNvPicPr>
          <p:nvPr/>
        </p:nvPicPr>
        <p:blipFill>
          <a:blip r:embed="rId3"/>
          <a:stretch>
            <a:fillRect/>
          </a:stretch>
        </p:blipFill>
        <p:spPr>
          <a:xfrm>
            <a:off x="1541942" y="928077"/>
            <a:ext cx="4038550" cy="5048186"/>
          </a:xfrm>
          <a:prstGeom prst="rect">
            <a:avLst/>
          </a:prstGeom>
        </p:spPr>
      </p:pic>
      <p:sp>
        <p:nvSpPr>
          <p:cNvPr id="6" name="TextBox 5">
            <a:extLst>
              <a:ext uri="{FF2B5EF4-FFF2-40B4-BE49-F238E27FC236}">
                <a16:creationId xmlns:a16="http://schemas.microsoft.com/office/drawing/2014/main" xmlns="" id="{8EADF2C2-6828-784C-96A6-AA282D713166}"/>
              </a:ext>
            </a:extLst>
          </p:cNvPr>
          <p:cNvSpPr txBox="1"/>
          <p:nvPr/>
        </p:nvSpPr>
        <p:spPr>
          <a:xfrm>
            <a:off x="5844261" y="2800650"/>
            <a:ext cx="2294165" cy="830997"/>
          </a:xfrm>
          <a:prstGeom prst="rect">
            <a:avLst/>
          </a:prstGeom>
          <a:noFill/>
        </p:spPr>
        <p:txBody>
          <a:bodyPr wrap="square" rtlCol="0">
            <a:spAutoFit/>
          </a:bodyPr>
          <a:lstStyle/>
          <a:p>
            <a:r>
              <a:rPr lang="en-US" sz="1200" dirty="0"/>
              <a:t>Lowell using the </a:t>
            </a:r>
            <a:r>
              <a:rPr lang="en-GB" sz="1200" dirty="0"/>
              <a:t>61 cm refracting telescope, installed in the summer of 1896 at the Lowell Observatory</a:t>
            </a:r>
            <a:endParaRPr lang="en-US" sz="1200" dirty="0"/>
          </a:p>
        </p:txBody>
      </p:sp>
    </p:spTree>
    <p:extLst>
      <p:ext uri="{BB962C8B-B14F-4D97-AF65-F5344CB8AC3E}">
        <p14:creationId xmlns:p14="http://schemas.microsoft.com/office/powerpoint/2010/main" val="3652505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7" name="Rectangle 3">
            <a:extLst>
              <a:ext uri="{FF2B5EF4-FFF2-40B4-BE49-F238E27FC236}">
                <a16:creationId xmlns:a16="http://schemas.microsoft.com/office/drawing/2014/main" xmlns="" id="{6494F72D-FC31-F640-942C-CC8055DA722A}"/>
              </a:ext>
            </a:extLst>
          </p:cNvPr>
          <p:cNvSpPr>
            <a:spLocks noGrp="1" noChangeArrowheads="1"/>
          </p:cNvSpPr>
          <p:nvPr>
            <p:ph type="body" sz="half" idx="1"/>
          </p:nvPr>
        </p:nvSpPr>
        <p:spPr>
          <a:xfrm>
            <a:off x="4571999" y="1534111"/>
            <a:ext cx="4289621" cy="4302446"/>
          </a:xfrm>
        </p:spPr>
        <p:txBody>
          <a:bodyPr>
            <a:normAutofit/>
          </a:bodyPr>
          <a:lstStyle/>
          <a:p>
            <a:pPr>
              <a:lnSpc>
                <a:spcPct val="150000"/>
              </a:lnSpc>
            </a:pPr>
            <a:r>
              <a:rPr lang="en-US" altLang="en-US" sz="1600" dirty="0">
                <a:solidFill>
                  <a:srgbClr val="8BC4E0"/>
                </a:solidFill>
              </a:rPr>
              <a:t>Lowell </a:t>
            </a:r>
            <a:r>
              <a:rPr lang="en-US" altLang="en-US" sz="1600" dirty="0"/>
              <a:t>studied the </a:t>
            </a:r>
            <a:r>
              <a:rPr lang="en-US" altLang="en-US" sz="1600" dirty="0">
                <a:solidFill>
                  <a:srgbClr val="8BC4E0"/>
                </a:solidFill>
              </a:rPr>
              <a:t>canals</a:t>
            </a:r>
            <a:r>
              <a:rPr lang="en-US" altLang="en-US" sz="1600" dirty="0"/>
              <a:t> and the</a:t>
            </a:r>
            <a:r>
              <a:rPr lang="en-US" altLang="en-US" sz="1600" dirty="0">
                <a:solidFill>
                  <a:srgbClr val="8BC4E0"/>
                </a:solidFill>
              </a:rPr>
              <a:t> seasonal variations</a:t>
            </a:r>
            <a:r>
              <a:rPr lang="en-US" altLang="en-US" sz="1600" dirty="0"/>
              <a:t> of the </a:t>
            </a:r>
            <a:r>
              <a:rPr lang="en-US" altLang="en-US" sz="1600" dirty="0">
                <a:solidFill>
                  <a:srgbClr val="8BC4E0"/>
                </a:solidFill>
              </a:rPr>
              <a:t>ice caps</a:t>
            </a:r>
          </a:p>
          <a:p>
            <a:pPr>
              <a:lnSpc>
                <a:spcPct val="150000"/>
              </a:lnSpc>
            </a:pPr>
            <a:r>
              <a:rPr lang="en-US" altLang="en-US" sz="1600" dirty="0">
                <a:solidFill>
                  <a:srgbClr val="8BC4E0"/>
                </a:solidFill>
              </a:rPr>
              <a:t>Martians</a:t>
            </a:r>
            <a:r>
              <a:rPr lang="en-US" altLang="en-US" sz="1600" dirty="0"/>
              <a:t> using the </a:t>
            </a:r>
            <a:r>
              <a:rPr lang="en-US" altLang="en-US" sz="1600" dirty="0">
                <a:solidFill>
                  <a:srgbClr val="8BC4E0"/>
                </a:solidFill>
              </a:rPr>
              <a:t>ice</a:t>
            </a:r>
            <a:r>
              <a:rPr lang="en-US" altLang="en-US" sz="1600" dirty="0"/>
              <a:t> to </a:t>
            </a:r>
            <a:r>
              <a:rPr lang="en-US" altLang="en-US" sz="1600" dirty="0">
                <a:solidFill>
                  <a:srgbClr val="8BC4E0"/>
                </a:solidFill>
              </a:rPr>
              <a:t>irrigate desert </a:t>
            </a:r>
            <a:r>
              <a:rPr lang="en-US" altLang="en-US" sz="1600" dirty="0"/>
              <a:t>areas of the </a:t>
            </a:r>
            <a:r>
              <a:rPr lang="en-US" altLang="en-US" sz="1600" dirty="0">
                <a:solidFill>
                  <a:srgbClr val="8BC4E0"/>
                </a:solidFill>
              </a:rPr>
              <a:t>planet</a:t>
            </a:r>
          </a:p>
          <a:p>
            <a:pPr>
              <a:lnSpc>
                <a:spcPct val="150000"/>
              </a:lnSpc>
            </a:pPr>
            <a:r>
              <a:rPr lang="en-US" altLang="en-US" sz="1600" dirty="0"/>
              <a:t>Published </a:t>
            </a:r>
            <a:r>
              <a:rPr lang="en-US" altLang="en-US" sz="1600" dirty="0">
                <a:solidFill>
                  <a:srgbClr val="8BC4E0"/>
                </a:solidFill>
              </a:rPr>
              <a:t>successful</a:t>
            </a:r>
            <a:r>
              <a:rPr lang="en-US" altLang="en-US" sz="1600" dirty="0"/>
              <a:t> popular </a:t>
            </a:r>
            <a:r>
              <a:rPr lang="en-US" altLang="en-US" sz="1600" dirty="0">
                <a:solidFill>
                  <a:srgbClr val="8BC4E0"/>
                </a:solidFill>
              </a:rPr>
              <a:t>books</a:t>
            </a:r>
            <a:r>
              <a:rPr lang="en-US" altLang="en-US" sz="1600" dirty="0"/>
              <a:t>:</a:t>
            </a:r>
          </a:p>
          <a:p>
            <a:pPr lvl="1">
              <a:lnSpc>
                <a:spcPct val="150000"/>
              </a:lnSpc>
            </a:pPr>
            <a:r>
              <a:rPr lang="en-GB" sz="1600" i="1" dirty="0"/>
              <a:t>Mars</a:t>
            </a:r>
            <a:r>
              <a:rPr lang="en-GB" sz="1600" dirty="0"/>
              <a:t> (1895)</a:t>
            </a:r>
          </a:p>
          <a:p>
            <a:pPr lvl="1">
              <a:lnSpc>
                <a:spcPct val="150000"/>
              </a:lnSpc>
            </a:pPr>
            <a:r>
              <a:rPr lang="en-GB" sz="1600" i="1" dirty="0"/>
              <a:t>Mars and Its Canals</a:t>
            </a:r>
            <a:r>
              <a:rPr lang="en-GB" sz="1600" dirty="0"/>
              <a:t> (1906) </a:t>
            </a:r>
          </a:p>
          <a:p>
            <a:pPr lvl="1">
              <a:lnSpc>
                <a:spcPct val="150000"/>
              </a:lnSpc>
            </a:pPr>
            <a:r>
              <a:rPr lang="en-GB" sz="1600" i="1" dirty="0"/>
              <a:t>Mars As the Abode of Life</a:t>
            </a:r>
            <a:r>
              <a:rPr lang="en-GB" sz="1600" dirty="0"/>
              <a:t> (1908)</a:t>
            </a:r>
            <a:endParaRPr lang="en-US" altLang="en-US" sz="1600" dirty="0"/>
          </a:p>
        </p:txBody>
      </p:sp>
      <p:pic>
        <p:nvPicPr>
          <p:cNvPr id="47109" name="Picture 5">
            <a:extLst>
              <a:ext uri="{FF2B5EF4-FFF2-40B4-BE49-F238E27FC236}">
                <a16:creationId xmlns:a16="http://schemas.microsoft.com/office/drawing/2014/main" xmlns="" id="{37F56A55-A9F5-A743-8570-FAE1DB267C9F}"/>
              </a:ext>
            </a:extLst>
          </p:cNvPr>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199657" y="1661110"/>
            <a:ext cx="4372342" cy="4575953"/>
          </a:xfrm>
          <a:noFill/>
          <a:ln/>
        </p:spPr>
      </p:pic>
      <p:sp>
        <p:nvSpPr>
          <p:cNvPr id="2" name="TextBox 1">
            <a:extLst>
              <a:ext uri="{FF2B5EF4-FFF2-40B4-BE49-F238E27FC236}">
                <a16:creationId xmlns:a16="http://schemas.microsoft.com/office/drawing/2014/main" xmlns="" id="{725D9D39-F87A-E04A-A561-DA2F96B0C45D}"/>
              </a:ext>
            </a:extLst>
          </p:cNvPr>
          <p:cNvSpPr txBox="1"/>
          <p:nvPr/>
        </p:nvSpPr>
        <p:spPr>
          <a:xfrm>
            <a:off x="1503532" y="640794"/>
            <a:ext cx="5099125" cy="707886"/>
          </a:xfrm>
          <a:prstGeom prst="rect">
            <a:avLst/>
          </a:prstGeom>
          <a:noFill/>
        </p:spPr>
        <p:txBody>
          <a:bodyPr wrap="square" rtlCol="0">
            <a:spAutoFit/>
          </a:bodyPr>
          <a:lstStyle/>
          <a:p>
            <a:r>
              <a:rPr lang="en-US" sz="4000" dirty="0"/>
              <a:t>A civilization in crisis</a:t>
            </a:r>
          </a:p>
        </p:txBody>
      </p:sp>
    </p:spTree>
    <p:extLst>
      <p:ext uri="{BB962C8B-B14F-4D97-AF65-F5344CB8AC3E}">
        <p14:creationId xmlns:p14="http://schemas.microsoft.com/office/powerpoint/2010/main" val="1563510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1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1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10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10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1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bldLvl="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5BFA31-212B-3348-BD3F-236B73D86567}"/>
              </a:ext>
            </a:extLst>
          </p:cNvPr>
          <p:cNvSpPr>
            <a:spLocks noGrp="1"/>
          </p:cNvSpPr>
          <p:nvPr>
            <p:ph type="title"/>
          </p:nvPr>
        </p:nvSpPr>
        <p:spPr>
          <a:xfrm>
            <a:off x="1522652" y="616270"/>
            <a:ext cx="2925911" cy="628424"/>
          </a:xfrm>
        </p:spPr>
        <p:txBody>
          <a:bodyPr>
            <a:normAutofit fontScale="90000"/>
          </a:bodyPr>
          <a:lstStyle/>
          <a:p>
            <a:r>
              <a:rPr lang="en-US" sz="4000" dirty="0"/>
              <a:t>Life on Mars…</a:t>
            </a:r>
          </a:p>
        </p:txBody>
      </p:sp>
      <p:sp>
        <p:nvSpPr>
          <p:cNvPr id="5" name="Rectangle 4">
            <a:extLst>
              <a:ext uri="{FF2B5EF4-FFF2-40B4-BE49-F238E27FC236}">
                <a16:creationId xmlns:a16="http://schemas.microsoft.com/office/drawing/2014/main" xmlns="" id="{C2699C1E-15F7-774B-B972-E1CF404083FE}"/>
              </a:ext>
            </a:extLst>
          </p:cNvPr>
          <p:cNvSpPr/>
          <p:nvPr/>
        </p:nvSpPr>
        <p:spPr>
          <a:xfrm>
            <a:off x="656384" y="1330503"/>
            <a:ext cx="7320579" cy="1077218"/>
          </a:xfrm>
          <a:prstGeom prst="rect">
            <a:avLst/>
          </a:prstGeom>
        </p:spPr>
        <p:txBody>
          <a:bodyPr wrap="square">
            <a:spAutoFit/>
          </a:bodyPr>
          <a:lstStyle/>
          <a:p>
            <a:r>
              <a:rPr lang="en-GB" sz="1600" dirty="0">
                <a:latin typeface="Calibri"/>
                <a:cs typeface="Calibri"/>
              </a:rPr>
              <a:t>We may, perhaps, in conclusion, consider for a moment how different in its details existence on Mars must be from existence on the Earth. </a:t>
            </a:r>
            <a:r>
              <a:rPr lang="en-GB" sz="1600" dirty="0">
                <a:solidFill>
                  <a:srgbClr val="8BC4E0"/>
                </a:solidFill>
                <a:latin typeface="Calibri"/>
                <a:cs typeface="Calibri"/>
              </a:rPr>
              <a:t>If we were transported to Mars, we should be pleasingly surprised to find all our manual </a:t>
            </a:r>
            <a:r>
              <a:rPr lang="en-GB" sz="1600" dirty="0" err="1">
                <a:solidFill>
                  <a:srgbClr val="8BC4E0"/>
                </a:solidFill>
                <a:latin typeface="Calibri"/>
                <a:cs typeface="Calibri"/>
              </a:rPr>
              <a:t>labor</a:t>
            </a:r>
            <a:r>
              <a:rPr lang="en-GB" sz="1600" dirty="0">
                <a:solidFill>
                  <a:srgbClr val="8BC4E0"/>
                </a:solidFill>
                <a:latin typeface="Calibri"/>
                <a:cs typeface="Calibri"/>
              </a:rPr>
              <a:t> suddenly lightened threefold.</a:t>
            </a:r>
            <a:endParaRPr lang="en-US" sz="1600" dirty="0">
              <a:solidFill>
                <a:srgbClr val="8BC4E0"/>
              </a:solidFill>
              <a:latin typeface="Calibri"/>
              <a:cs typeface="Calibri"/>
            </a:endParaRPr>
          </a:p>
        </p:txBody>
      </p:sp>
      <p:sp>
        <p:nvSpPr>
          <p:cNvPr id="6" name="Rectangle 5">
            <a:extLst>
              <a:ext uri="{FF2B5EF4-FFF2-40B4-BE49-F238E27FC236}">
                <a16:creationId xmlns:a16="http://schemas.microsoft.com/office/drawing/2014/main" xmlns="" id="{EF3314AD-682D-7947-8BBB-52CCFCF0C0AE}"/>
              </a:ext>
            </a:extLst>
          </p:cNvPr>
          <p:cNvSpPr/>
          <p:nvPr/>
        </p:nvSpPr>
        <p:spPr>
          <a:xfrm>
            <a:off x="656384" y="2400327"/>
            <a:ext cx="7073154" cy="1323439"/>
          </a:xfrm>
          <a:prstGeom prst="rect">
            <a:avLst/>
          </a:prstGeom>
        </p:spPr>
        <p:txBody>
          <a:bodyPr wrap="square">
            <a:spAutoFit/>
          </a:bodyPr>
          <a:lstStyle/>
          <a:p>
            <a:r>
              <a:rPr lang="en-GB" sz="1600" dirty="0">
                <a:latin typeface="Calibri"/>
                <a:cs typeface="Calibri"/>
              </a:rPr>
              <a:t>Quite possibly, such Martian folk are possessed of inventions of which we have not dreamed, and with them </a:t>
            </a:r>
            <a:r>
              <a:rPr lang="en-GB" sz="1600" dirty="0">
                <a:solidFill>
                  <a:srgbClr val="8BC4E0"/>
                </a:solidFill>
                <a:latin typeface="Calibri"/>
                <a:cs typeface="Calibri"/>
              </a:rPr>
              <a:t>electrophones </a:t>
            </a:r>
            <a:r>
              <a:rPr lang="en-GB" sz="1600" dirty="0">
                <a:latin typeface="Calibri"/>
                <a:cs typeface="Calibri"/>
              </a:rPr>
              <a:t>and </a:t>
            </a:r>
            <a:r>
              <a:rPr lang="en-GB" sz="1600" dirty="0">
                <a:solidFill>
                  <a:srgbClr val="8BC4E0"/>
                </a:solidFill>
                <a:latin typeface="Calibri"/>
                <a:cs typeface="Calibri"/>
              </a:rPr>
              <a:t>kinetoscopes</a:t>
            </a:r>
            <a:r>
              <a:rPr lang="en-GB" sz="1600" dirty="0">
                <a:latin typeface="Calibri"/>
                <a:cs typeface="Calibri"/>
              </a:rPr>
              <a:t> are things of a bygone past, preserved with veneration in museums as relics of the clumsy contrivances of the simple childhood of the race. </a:t>
            </a:r>
            <a:r>
              <a:rPr lang="en-GB" sz="1600" dirty="0">
                <a:solidFill>
                  <a:srgbClr val="8BC4E0"/>
                </a:solidFill>
                <a:latin typeface="Calibri"/>
                <a:cs typeface="Calibri"/>
              </a:rPr>
              <a:t>Certainly</a:t>
            </a:r>
            <a:r>
              <a:rPr lang="en-GB" sz="1600" dirty="0">
                <a:solidFill>
                  <a:srgbClr val="FFAC3C"/>
                </a:solidFill>
                <a:latin typeface="Calibri"/>
                <a:cs typeface="Calibri"/>
              </a:rPr>
              <a:t> </a:t>
            </a:r>
            <a:r>
              <a:rPr lang="en-GB" sz="1600" dirty="0">
                <a:solidFill>
                  <a:srgbClr val="8BC4E0"/>
                </a:solidFill>
                <a:latin typeface="Calibri"/>
                <a:cs typeface="Calibri"/>
              </a:rPr>
              <a:t>what</a:t>
            </a:r>
            <a:r>
              <a:rPr lang="en-GB" sz="1600" dirty="0">
                <a:solidFill>
                  <a:srgbClr val="FFAC3C"/>
                </a:solidFill>
                <a:latin typeface="Calibri"/>
                <a:cs typeface="Calibri"/>
              </a:rPr>
              <a:t> </a:t>
            </a:r>
            <a:r>
              <a:rPr lang="en-GB" sz="1600" dirty="0">
                <a:solidFill>
                  <a:srgbClr val="8BC4E0"/>
                </a:solidFill>
                <a:latin typeface="Calibri"/>
                <a:cs typeface="Calibri"/>
              </a:rPr>
              <a:t>we</a:t>
            </a:r>
            <a:r>
              <a:rPr lang="en-GB" sz="1600" dirty="0">
                <a:solidFill>
                  <a:srgbClr val="FFAC3C"/>
                </a:solidFill>
                <a:latin typeface="Calibri"/>
                <a:cs typeface="Calibri"/>
              </a:rPr>
              <a:t> </a:t>
            </a:r>
            <a:r>
              <a:rPr lang="en-GB" sz="1600" dirty="0">
                <a:solidFill>
                  <a:srgbClr val="8BC4E0"/>
                </a:solidFill>
                <a:latin typeface="Calibri"/>
                <a:cs typeface="Calibri"/>
              </a:rPr>
              <a:t>see hints at the existence of beings who are in advance of, not behind us, in the journey of life</a:t>
            </a:r>
            <a:r>
              <a:rPr lang="en-GB" sz="1600" dirty="0">
                <a:latin typeface="Calibri"/>
                <a:cs typeface="Calibri"/>
              </a:rPr>
              <a:t>.</a:t>
            </a:r>
            <a:endParaRPr lang="en-US" sz="1600" dirty="0">
              <a:latin typeface="Calibri"/>
              <a:cs typeface="Calibri"/>
            </a:endParaRPr>
          </a:p>
        </p:txBody>
      </p:sp>
      <p:sp>
        <p:nvSpPr>
          <p:cNvPr id="7" name="Rectangle 6">
            <a:extLst>
              <a:ext uri="{FF2B5EF4-FFF2-40B4-BE49-F238E27FC236}">
                <a16:creationId xmlns:a16="http://schemas.microsoft.com/office/drawing/2014/main" xmlns="" id="{87968F67-D87C-A64D-BEF9-70D715D61BB9}"/>
              </a:ext>
            </a:extLst>
          </p:cNvPr>
          <p:cNvSpPr/>
          <p:nvPr/>
        </p:nvSpPr>
        <p:spPr>
          <a:xfrm>
            <a:off x="656384" y="3862488"/>
            <a:ext cx="7944523" cy="2062103"/>
          </a:xfrm>
          <a:prstGeom prst="rect">
            <a:avLst/>
          </a:prstGeom>
        </p:spPr>
        <p:txBody>
          <a:bodyPr wrap="square">
            <a:spAutoFit/>
          </a:bodyPr>
          <a:lstStyle/>
          <a:p>
            <a:r>
              <a:rPr lang="en-GB" sz="1600" dirty="0">
                <a:solidFill>
                  <a:srgbClr val="8BC4E0"/>
                </a:solidFill>
                <a:latin typeface="Calibri"/>
                <a:cs typeface="Calibri"/>
              </a:rPr>
              <a:t>Even on this Earth man is of the nature of an accident</a:t>
            </a:r>
            <a:r>
              <a:rPr lang="en-GB" sz="1600" dirty="0">
                <a:latin typeface="Calibri"/>
                <a:cs typeface="Calibri"/>
              </a:rPr>
              <a:t>. He is the survival of by no means the highest physical organism. He is not even a high form of mammal. </a:t>
            </a:r>
            <a:r>
              <a:rPr lang="en-GB" sz="1600" dirty="0">
                <a:solidFill>
                  <a:srgbClr val="8BC4E0"/>
                </a:solidFill>
                <a:latin typeface="Calibri"/>
                <a:cs typeface="Calibri"/>
              </a:rPr>
              <a:t>Mind has been his making</a:t>
            </a:r>
            <a:r>
              <a:rPr lang="en-GB" sz="1600" dirty="0">
                <a:latin typeface="Calibri"/>
                <a:cs typeface="Calibri"/>
              </a:rPr>
              <a:t>. For aught we can see, some lizard or batrachian might just as well have popped into his place early in the race, and been now the dominant creature of this Earth. </a:t>
            </a:r>
            <a:r>
              <a:rPr lang="en-GB" sz="1600" dirty="0">
                <a:solidFill>
                  <a:srgbClr val="8BC4E0"/>
                </a:solidFill>
                <a:latin typeface="Calibri"/>
                <a:cs typeface="Calibri"/>
              </a:rPr>
              <a:t>Under different physical conditions, he would have been certain to do so</a:t>
            </a:r>
            <a:r>
              <a:rPr lang="en-GB" sz="1600" dirty="0">
                <a:latin typeface="Calibri"/>
                <a:cs typeface="Calibri"/>
              </a:rPr>
              <a:t>. Amid the surroundings that exist on Mars, surroundings so different from our own, we may be practically sure </a:t>
            </a:r>
            <a:r>
              <a:rPr lang="en-GB" sz="1600" dirty="0">
                <a:solidFill>
                  <a:srgbClr val="8BC4E0"/>
                </a:solidFill>
                <a:latin typeface="Calibri"/>
                <a:cs typeface="Calibri"/>
              </a:rPr>
              <a:t>other organisms have been evolved of which we have no cognizance. What manner of beings they may be we lack the data even to conceive.</a:t>
            </a:r>
            <a:endParaRPr lang="en-US" sz="1600" dirty="0">
              <a:solidFill>
                <a:srgbClr val="8BC4E0"/>
              </a:solidFill>
              <a:latin typeface="Calibri"/>
              <a:cs typeface="Calibri"/>
            </a:endParaRPr>
          </a:p>
        </p:txBody>
      </p:sp>
      <p:sp>
        <p:nvSpPr>
          <p:cNvPr id="8" name="TextBox 7">
            <a:extLst>
              <a:ext uri="{FF2B5EF4-FFF2-40B4-BE49-F238E27FC236}">
                <a16:creationId xmlns:a16="http://schemas.microsoft.com/office/drawing/2014/main" xmlns="" id="{943AA061-91C9-1A4C-AF40-B3B3A6F6C698}"/>
              </a:ext>
            </a:extLst>
          </p:cNvPr>
          <p:cNvSpPr txBox="1"/>
          <p:nvPr/>
        </p:nvSpPr>
        <p:spPr>
          <a:xfrm>
            <a:off x="5831732" y="5786091"/>
            <a:ext cx="2076226" cy="276999"/>
          </a:xfrm>
          <a:prstGeom prst="rect">
            <a:avLst/>
          </a:prstGeom>
          <a:noFill/>
        </p:spPr>
        <p:txBody>
          <a:bodyPr wrap="square" rtlCol="0">
            <a:spAutoFit/>
          </a:bodyPr>
          <a:lstStyle/>
          <a:p>
            <a:r>
              <a:rPr lang="en-US" sz="1200" dirty="0"/>
              <a:t>From </a:t>
            </a:r>
            <a:r>
              <a:rPr lang="en-US" sz="1200" i="1" dirty="0"/>
              <a:t>Mars</a:t>
            </a:r>
            <a:r>
              <a:rPr lang="en-US" sz="1200" dirty="0"/>
              <a:t> by P Lowell, 1895</a:t>
            </a:r>
          </a:p>
        </p:txBody>
      </p:sp>
    </p:spTree>
    <p:extLst>
      <p:ext uri="{BB962C8B-B14F-4D97-AF65-F5344CB8AC3E}">
        <p14:creationId xmlns:p14="http://schemas.microsoft.com/office/powerpoint/2010/main" val="41174801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DA78B1-B71D-D246-8574-FB299AB67BB4}"/>
              </a:ext>
            </a:extLst>
          </p:cNvPr>
          <p:cNvSpPr>
            <a:spLocks noGrp="1"/>
          </p:cNvSpPr>
          <p:nvPr>
            <p:ph type="title"/>
          </p:nvPr>
        </p:nvSpPr>
        <p:spPr>
          <a:xfrm>
            <a:off x="1507228" y="654254"/>
            <a:ext cx="2912943" cy="629416"/>
          </a:xfrm>
        </p:spPr>
        <p:txBody>
          <a:bodyPr>
            <a:noAutofit/>
          </a:bodyPr>
          <a:lstStyle/>
          <a:p>
            <a:r>
              <a:rPr lang="en-US" sz="4000" dirty="0"/>
              <a:t>H G Wells</a:t>
            </a:r>
          </a:p>
        </p:txBody>
      </p:sp>
      <p:sp>
        <p:nvSpPr>
          <p:cNvPr id="3" name="Text Placeholder 2">
            <a:extLst>
              <a:ext uri="{FF2B5EF4-FFF2-40B4-BE49-F238E27FC236}">
                <a16:creationId xmlns:a16="http://schemas.microsoft.com/office/drawing/2014/main" xmlns="" id="{021B89F3-ABE8-FE49-A098-CE5AC8D1B3B1}"/>
              </a:ext>
            </a:extLst>
          </p:cNvPr>
          <p:cNvSpPr>
            <a:spLocks noGrp="1"/>
          </p:cNvSpPr>
          <p:nvPr>
            <p:ph type="body" sz="half" idx="1"/>
          </p:nvPr>
        </p:nvSpPr>
        <p:spPr>
          <a:xfrm>
            <a:off x="276305" y="1079081"/>
            <a:ext cx="4396056" cy="4083934"/>
          </a:xfrm>
        </p:spPr>
        <p:txBody>
          <a:bodyPr>
            <a:normAutofit fontScale="32500" lnSpcReduction="20000"/>
          </a:bodyPr>
          <a:lstStyle/>
          <a:p>
            <a:endParaRPr lang="en-US" dirty="0"/>
          </a:p>
          <a:p>
            <a:pPr>
              <a:lnSpc>
                <a:spcPct val="160000"/>
              </a:lnSpc>
            </a:pPr>
            <a:r>
              <a:rPr lang="en-US" sz="4900" dirty="0"/>
              <a:t>Martians </a:t>
            </a:r>
            <a:r>
              <a:rPr lang="en-US" sz="4900" dirty="0">
                <a:solidFill>
                  <a:srgbClr val="8BC4E0"/>
                </a:solidFill>
              </a:rPr>
              <a:t>invade</a:t>
            </a:r>
            <a:r>
              <a:rPr lang="en-US" sz="4900" dirty="0"/>
              <a:t> Earth</a:t>
            </a:r>
          </a:p>
          <a:p>
            <a:pPr>
              <a:lnSpc>
                <a:spcPct val="160000"/>
              </a:lnSpc>
            </a:pPr>
            <a:r>
              <a:rPr lang="en-US" sz="4900" dirty="0">
                <a:solidFill>
                  <a:srgbClr val="8BC4E0"/>
                </a:solidFill>
              </a:rPr>
              <a:t>Influenced</a:t>
            </a:r>
            <a:r>
              <a:rPr lang="en-US" sz="4900" dirty="0"/>
              <a:t> by the </a:t>
            </a:r>
            <a:r>
              <a:rPr lang="en-US" sz="4900" dirty="0">
                <a:solidFill>
                  <a:srgbClr val="8BC4E0"/>
                </a:solidFill>
              </a:rPr>
              <a:t>idea</a:t>
            </a:r>
            <a:r>
              <a:rPr lang="en-US" sz="4900" dirty="0"/>
              <a:t> of a </a:t>
            </a:r>
            <a:r>
              <a:rPr lang="en-US" sz="4900" dirty="0">
                <a:solidFill>
                  <a:srgbClr val="8BC4E0"/>
                </a:solidFill>
              </a:rPr>
              <a:t>Martian civilization </a:t>
            </a:r>
            <a:r>
              <a:rPr lang="en-US" sz="4900" dirty="0"/>
              <a:t>fighting surface conditions on their </a:t>
            </a:r>
            <a:r>
              <a:rPr lang="en-US" sz="4900" dirty="0">
                <a:solidFill>
                  <a:srgbClr val="8BC4E0"/>
                </a:solidFill>
              </a:rPr>
              <a:t>dying planet</a:t>
            </a:r>
            <a:r>
              <a:rPr lang="en-US" sz="4900" dirty="0"/>
              <a:t>…</a:t>
            </a:r>
          </a:p>
          <a:p>
            <a:pPr>
              <a:lnSpc>
                <a:spcPct val="160000"/>
              </a:lnSpc>
            </a:pPr>
            <a:r>
              <a:rPr lang="en-US" sz="4900" dirty="0"/>
              <a:t>Novel: </a:t>
            </a:r>
            <a:r>
              <a:rPr lang="en-US" sz="4900" dirty="0">
                <a:solidFill>
                  <a:srgbClr val="8BC4E0"/>
                </a:solidFill>
              </a:rPr>
              <a:t>The War of the Worlds</a:t>
            </a:r>
          </a:p>
          <a:p>
            <a:pPr>
              <a:lnSpc>
                <a:spcPct val="160000"/>
              </a:lnSpc>
            </a:pPr>
            <a:r>
              <a:rPr lang="en-US" sz="4900" dirty="0">
                <a:solidFill>
                  <a:srgbClr val="8BC4E0"/>
                </a:solidFill>
              </a:rPr>
              <a:t>1897</a:t>
            </a:r>
            <a:r>
              <a:rPr lang="en-US" sz="4900" dirty="0"/>
              <a:t> magazine </a:t>
            </a:r>
            <a:r>
              <a:rPr lang="en-US" sz="4900" dirty="0">
                <a:solidFill>
                  <a:srgbClr val="8BC4E0"/>
                </a:solidFill>
              </a:rPr>
              <a:t>serial</a:t>
            </a:r>
          </a:p>
          <a:p>
            <a:pPr>
              <a:lnSpc>
                <a:spcPct val="160000"/>
              </a:lnSpc>
            </a:pPr>
            <a:r>
              <a:rPr lang="en-US" sz="4900" dirty="0">
                <a:solidFill>
                  <a:srgbClr val="8BC4E0"/>
                </a:solidFill>
              </a:rPr>
              <a:t>1898</a:t>
            </a:r>
            <a:r>
              <a:rPr lang="en-US" sz="4900" dirty="0"/>
              <a:t> hardback </a:t>
            </a:r>
            <a:r>
              <a:rPr lang="en-US" sz="4900" dirty="0">
                <a:solidFill>
                  <a:srgbClr val="8BC4E0"/>
                </a:solidFill>
              </a:rPr>
              <a:t>book</a:t>
            </a:r>
          </a:p>
          <a:p>
            <a:pPr>
              <a:lnSpc>
                <a:spcPct val="160000"/>
              </a:lnSpc>
            </a:pPr>
            <a:r>
              <a:rPr lang="en-US" sz="4900" dirty="0"/>
              <a:t>Written </a:t>
            </a:r>
            <a:r>
              <a:rPr lang="en-US" sz="4900" dirty="0">
                <a:solidFill>
                  <a:srgbClr val="8BC4E0"/>
                </a:solidFill>
              </a:rPr>
              <a:t>1895 - 1897</a:t>
            </a:r>
          </a:p>
          <a:p>
            <a:endParaRPr lang="en-US" dirty="0"/>
          </a:p>
          <a:p>
            <a:pPr marL="0" indent="0">
              <a:buNone/>
            </a:pPr>
            <a:endParaRPr lang="en-US" dirty="0"/>
          </a:p>
        </p:txBody>
      </p:sp>
      <p:sp>
        <p:nvSpPr>
          <p:cNvPr id="7" name="TextBox 6">
            <a:extLst>
              <a:ext uri="{FF2B5EF4-FFF2-40B4-BE49-F238E27FC236}">
                <a16:creationId xmlns:a16="http://schemas.microsoft.com/office/drawing/2014/main" xmlns="" id="{B32F4726-67BE-5040-AB80-3261BA8030EA}"/>
              </a:ext>
            </a:extLst>
          </p:cNvPr>
          <p:cNvSpPr txBox="1"/>
          <p:nvPr/>
        </p:nvSpPr>
        <p:spPr>
          <a:xfrm>
            <a:off x="398969" y="4832506"/>
            <a:ext cx="3608103" cy="1892826"/>
          </a:xfrm>
          <a:prstGeom prst="rect">
            <a:avLst/>
          </a:prstGeom>
          <a:noFill/>
        </p:spPr>
        <p:txBody>
          <a:bodyPr wrap="square" rtlCol="0">
            <a:spAutoFit/>
          </a:bodyPr>
          <a:lstStyle/>
          <a:p>
            <a:r>
              <a:rPr lang="en-GB" sz="1400" i="1"/>
              <a:t>Yet across the gulf of space, minds that are to our minds as ours are to those of the beasts that perish, intellects vast and cool and unsympathetic, regarded this earth with envious eyes, and slowly and surely drew their plans against us.</a:t>
            </a:r>
          </a:p>
          <a:p>
            <a:endParaRPr lang="en-GB" sz="1050" i="1"/>
          </a:p>
          <a:p>
            <a:r>
              <a:rPr lang="en-GB" sz="900"/>
              <a:t>— H. G. Wells (1898), The War of the Worlds</a:t>
            </a:r>
          </a:p>
          <a:p>
            <a:endParaRPr lang="en-US" sz="1350"/>
          </a:p>
        </p:txBody>
      </p:sp>
      <p:pic>
        <p:nvPicPr>
          <p:cNvPr id="8" name="Picture 7">
            <a:extLst>
              <a:ext uri="{FF2B5EF4-FFF2-40B4-BE49-F238E27FC236}">
                <a16:creationId xmlns:a16="http://schemas.microsoft.com/office/drawing/2014/main" xmlns="" id="{5796FE89-BB81-E842-9F8E-2649C67D7506}"/>
              </a:ext>
            </a:extLst>
          </p:cNvPr>
          <p:cNvPicPr>
            <a:picLocks noChangeAspect="1"/>
          </p:cNvPicPr>
          <p:nvPr/>
        </p:nvPicPr>
        <p:blipFill>
          <a:blip r:embed="rId3"/>
          <a:stretch>
            <a:fillRect/>
          </a:stretch>
        </p:blipFill>
        <p:spPr>
          <a:xfrm>
            <a:off x="5136930" y="850811"/>
            <a:ext cx="3608103" cy="4393868"/>
          </a:xfrm>
          <a:prstGeom prst="rect">
            <a:avLst/>
          </a:prstGeom>
        </p:spPr>
      </p:pic>
      <p:sp>
        <p:nvSpPr>
          <p:cNvPr id="9" name="TextBox 8">
            <a:extLst>
              <a:ext uri="{FF2B5EF4-FFF2-40B4-BE49-F238E27FC236}">
                <a16:creationId xmlns:a16="http://schemas.microsoft.com/office/drawing/2014/main" xmlns="" id="{1D5560C3-2768-244C-B1AC-E0C997BBA8AC}"/>
              </a:ext>
            </a:extLst>
          </p:cNvPr>
          <p:cNvSpPr txBox="1"/>
          <p:nvPr/>
        </p:nvSpPr>
        <p:spPr>
          <a:xfrm>
            <a:off x="5335442" y="5284993"/>
            <a:ext cx="3211078" cy="276999"/>
          </a:xfrm>
          <a:prstGeom prst="rect">
            <a:avLst/>
          </a:prstGeom>
          <a:noFill/>
        </p:spPr>
        <p:txBody>
          <a:bodyPr wrap="square" rtlCol="0">
            <a:spAutoFit/>
          </a:bodyPr>
          <a:lstStyle/>
          <a:p>
            <a:r>
              <a:rPr lang="en-US" sz="1200" dirty="0"/>
              <a:t>Martian war machines destroy an English town</a:t>
            </a:r>
          </a:p>
        </p:txBody>
      </p:sp>
      <p:sp>
        <p:nvSpPr>
          <p:cNvPr id="10" name="TextBox 9">
            <a:extLst>
              <a:ext uri="{FF2B5EF4-FFF2-40B4-BE49-F238E27FC236}">
                <a16:creationId xmlns:a16="http://schemas.microsoft.com/office/drawing/2014/main" xmlns="" id="{E8C6C566-CE50-254A-8781-CCFA85766FFA}"/>
              </a:ext>
            </a:extLst>
          </p:cNvPr>
          <p:cNvSpPr txBox="1"/>
          <p:nvPr/>
        </p:nvSpPr>
        <p:spPr>
          <a:xfrm>
            <a:off x="5335442" y="5530679"/>
            <a:ext cx="3608101" cy="646331"/>
          </a:xfrm>
          <a:prstGeom prst="rect">
            <a:avLst/>
          </a:prstGeom>
          <a:noFill/>
        </p:spPr>
        <p:txBody>
          <a:bodyPr wrap="square" rtlCol="0">
            <a:spAutoFit/>
          </a:bodyPr>
          <a:lstStyle/>
          <a:p>
            <a:r>
              <a:rPr lang="en-GB" sz="1200" dirty="0"/>
              <a:t>Artwork for the book "The War of the Worlds" from a 1906 Belgian edition by the Brazilian artist Henrique </a:t>
            </a:r>
            <a:r>
              <a:rPr lang="en-GB" sz="1200" dirty="0" err="1"/>
              <a:t>Alvim</a:t>
            </a:r>
            <a:r>
              <a:rPr lang="en-GB" sz="1200" dirty="0"/>
              <a:t> </a:t>
            </a:r>
            <a:r>
              <a:rPr lang="en-GB" sz="1200" dirty="0" err="1"/>
              <a:t>Corréa</a:t>
            </a:r>
            <a:r>
              <a:rPr lang="en-GB" sz="1200" dirty="0"/>
              <a:t>.</a:t>
            </a:r>
            <a:endParaRPr lang="en-US" sz="1200" dirty="0"/>
          </a:p>
        </p:txBody>
      </p:sp>
    </p:spTree>
    <p:extLst>
      <p:ext uri="{BB962C8B-B14F-4D97-AF65-F5344CB8AC3E}">
        <p14:creationId xmlns:p14="http://schemas.microsoft.com/office/powerpoint/2010/main" val="24685015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31F9DD-6B63-4241-B151-C051EF078A18}"/>
              </a:ext>
            </a:extLst>
          </p:cNvPr>
          <p:cNvSpPr>
            <a:spLocks noGrp="1"/>
          </p:cNvSpPr>
          <p:nvPr>
            <p:ph type="title"/>
          </p:nvPr>
        </p:nvSpPr>
        <p:spPr>
          <a:xfrm>
            <a:off x="1494684" y="641493"/>
            <a:ext cx="3390220" cy="509927"/>
          </a:xfrm>
        </p:spPr>
        <p:txBody>
          <a:bodyPr>
            <a:noAutofit/>
          </a:bodyPr>
          <a:lstStyle/>
          <a:p>
            <a:r>
              <a:rPr lang="en-US" sz="4000" dirty="0"/>
              <a:t>Radio play…</a:t>
            </a:r>
          </a:p>
        </p:txBody>
      </p:sp>
      <p:sp>
        <p:nvSpPr>
          <p:cNvPr id="3" name="Content Placeholder 2">
            <a:extLst>
              <a:ext uri="{FF2B5EF4-FFF2-40B4-BE49-F238E27FC236}">
                <a16:creationId xmlns:a16="http://schemas.microsoft.com/office/drawing/2014/main" xmlns="" id="{FFCE85F2-23F4-BA42-87BA-E23AE014592E}"/>
              </a:ext>
            </a:extLst>
          </p:cNvPr>
          <p:cNvSpPr>
            <a:spLocks noGrp="1"/>
          </p:cNvSpPr>
          <p:nvPr>
            <p:ph sz="half" idx="1"/>
          </p:nvPr>
        </p:nvSpPr>
        <p:spPr>
          <a:xfrm>
            <a:off x="384341" y="1363491"/>
            <a:ext cx="4500563" cy="5138810"/>
          </a:xfrm>
        </p:spPr>
        <p:txBody>
          <a:bodyPr>
            <a:noAutofit/>
          </a:bodyPr>
          <a:lstStyle/>
          <a:p>
            <a:pPr>
              <a:lnSpc>
                <a:spcPct val="150000"/>
              </a:lnSpc>
            </a:pPr>
            <a:r>
              <a:rPr lang="en-US" sz="1600" dirty="0"/>
              <a:t>October </a:t>
            </a:r>
            <a:r>
              <a:rPr lang="en-US" sz="1600" dirty="0">
                <a:solidFill>
                  <a:srgbClr val="8BC4E0"/>
                </a:solidFill>
              </a:rPr>
              <a:t>1938 radio broadcast</a:t>
            </a:r>
          </a:p>
          <a:p>
            <a:pPr>
              <a:lnSpc>
                <a:spcPct val="150000"/>
              </a:lnSpc>
            </a:pPr>
            <a:r>
              <a:rPr lang="en-US" sz="1600" dirty="0">
                <a:solidFill>
                  <a:srgbClr val="8BC4E0"/>
                </a:solidFill>
              </a:rPr>
              <a:t>Dramatization</a:t>
            </a:r>
            <a:r>
              <a:rPr lang="en-US" sz="1600" dirty="0"/>
              <a:t> of H G Wells’ </a:t>
            </a:r>
            <a:r>
              <a:rPr lang="en-US" sz="1600" dirty="0">
                <a:solidFill>
                  <a:srgbClr val="8BC4E0"/>
                </a:solidFill>
              </a:rPr>
              <a:t>book</a:t>
            </a:r>
          </a:p>
          <a:p>
            <a:pPr>
              <a:lnSpc>
                <a:spcPct val="150000"/>
              </a:lnSpc>
            </a:pPr>
            <a:r>
              <a:rPr lang="en-US" sz="1600" dirty="0"/>
              <a:t>Format: </a:t>
            </a:r>
            <a:r>
              <a:rPr lang="en-US" sz="1600" dirty="0">
                <a:solidFill>
                  <a:srgbClr val="8BC4E0"/>
                </a:solidFill>
              </a:rPr>
              <a:t>simulated</a:t>
            </a:r>
            <a:r>
              <a:rPr lang="en-US" sz="1600" dirty="0"/>
              <a:t> live </a:t>
            </a:r>
            <a:r>
              <a:rPr lang="en-US" sz="1600" dirty="0">
                <a:solidFill>
                  <a:srgbClr val="8BC4E0"/>
                </a:solidFill>
              </a:rPr>
              <a:t>broadcasts interrupting </a:t>
            </a:r>
            <a:r>
              <a:rPr lang="en-US" sz="1600" dirty="0"/>
              <a:t>programs of </a:t>
            </a:r>
            <a:r>
              <a:rPr lang="en-US" sz="1600" dirty="0">
                <a:solidFill>
                  <a:srgbClr val="8BC4E0"/>
                </a:solidFill>
              </a:rPr>
              <a:t>dance music</a:t>
            </a:r>
          </a:p>
          <a:p>
            <a:pPr>
              <a:lnSpc>
                <a:spcPct val="150000"/>
              </a:lnSpc>
            </a:pPr>
            <a:r>
              <a:rPr lang="en-US" sz="1600" dirty="0"/>
              <a:t> </a:t>
            </a:r>
            <a:r>
              <a:rPr lang="en-US" sz="1600" dirty="0">
                <a:solidFill>
                  <a:srgbClr val="8BC4E0"/>
                </a:solidFill>
              </a:rPr>
              <a:t>listeners</a:t>
            </a:r>
            <a:r>
              <a:rPr lang="en-US" sz="1600" dirty="0"/>
              <a:t> believed it to be </a:t>
            </a:r>
            <a:r>
              <a:rPr lang="en-US" sz="1600" dirty="0">
                <a:solidFill>
                  <a:srgbClr val="8BC4E0"/>
                </a:solidFill>
              </a:rPr>
              <a:t>real</a:t>
            </a:r>
            <a:r>
              <a:rPr lang="en-US" sz="1600" dirty="0"/>
              <a:t>…</a:t>
            </a:r>
          </a:p>
          <a:p>
            <a:pPr>
              <a:lnSpc>
                <a:spcPct val="150000"/>
              </a:lnSpc>
            </a:pPr>
            <a:r>
              <a:rPr lang="en-US" sz="1600" dirty="0">
                <a:solidFill>
                  <a:srgbClr val="8BC4E0"/>
                </a:solidFill>
              </a:rPr>
              <a:t>Most</a:t>
            </a:r>
            <a:r>
              <a:rPr lang="en-US" sz="1600" dirty="0"/>
              <a:t> did </a:t>
            </a:r>
            <a:r>
              <a:rPr lang="en-US" sz="1600" dirty="0">
                <a:solidFill>
                  <a:srgbClr val="8BC4E0"/>
                </a:solidFill>
              </a:rPr>
              <a:t>not understand </a:t>
            </a:r>
            <a:r>
              <a:rPr lang="en-US" sz="1600" dirty="0"/>
              <a:t>it to be </a:t>
            </a:r>
            <a:r>
              <a:rPr lang="en-US" sz="1600" dirty="0">
                <a:solidFill>
                  <a:srgbClr val="8BC4E0"/>
                </a:solidFill>
              </a:rPr>
              <a:t>aliens</a:t>
            </a:r>
            <a:r>
              <a:rPr lang="en-US" sz="1600" dirty="0"/>
              <a:t>, thought it was a </a:t>
            </a:r>
            <a:r>
              <a:rPr lang="en-US" sz="1600" dirty="0">
                <a:solidFill>
                  <a:srgbClr val="8BC4E0"/>
                </a:solidFill>
              </a:rPr>
              <a:t>German invasion </a:t>
            </a:r>
            <a:r>
              <a:rPr lang="en-US" sz="1600" dirty="0"/>
              <a:t>or </a:t>
            </a:r>
            <a:r>
              <a:rPr lang="en-US" sz="1600" dirty="0">
                <a:solidFill>
                  <a:srgbClr val="8BC4E0"/>
                </a:solidFill>
              </a:rPr>
              <a:t>natural disaster</a:t>
            </a:r>
          </a:p>
          <a:p>
            <a:pPr>
              <a:lnSpc>
                <a:spcPct val="150000"/>
              </a:lnSpc>
            </a:pPr>
            <a:r>
              <a:rPr lang="en-US" sz="1600" dirty="0">
                <a:solidFill>
                  <a:srgbClr val="8BC4E0"/>
                </a:solidFill>
              </a:rPr>
              <a:t>Caused</a:t>
            </a:r>
            <a:r>
              <a:rPr lang="en-US" sz="1600" dirty="0"/>
              <a:t> a degree of </a:t>
            </a:r>
            <a:r>
              <a:rPr lang="en-US" sz="1600" dirty="0">
                <a:solidFill>
                  <a:srgbClr val="8BC4E0"/>
                </a:solidFill>
              </a:rPr>
              <a:t>panic</a:t>
            </a:r>
          </a:p>
          <a:p>
            <a:pPr>
              <a:lnSpc>
                <a:spcPct val="150000"/>
              </a:lnSpc>
            </a:pPr>
            <a:r>
              <a:rPr lang="en-US" sz="1600" dirty="0">
                <a:solidFill>
                  <a:srgbClr val="8BC4E0"/>
                </a:solidFill>
              </a:rPr>
              <a:t>Later</a:t>
            </a:r>
            <a:r>
              <a:rPr lang="en-US" sz="1600" dirty="0"/>
              <a:t> research </a:t>
            </a:r>
            <a:r>
              <a:rPr lang="en-US" sz="1600" dirty="0">
                <a:solidFill>
                  <a:srgbClr val="8BC4E0"/>
                </a:solidFill>
              </a:rPr>
              <a:t>suggested not </a:t>
            </a:r>
            <a:r>
              <a:rPr lang="en-US" sz="1600" dirty="0"/>
              <a:t>as </a:t>
            </a:r>
            <a:r>
              <a:rPr lang="en-US" sz="1600" dirty="0">
                <a:solidFill>
                  <a:srgbClr val="8BC4E0"/>
                </a:solidFill>
              </a:rPr>
              <a:t>much panic </a:t>
            </a:r>
            <a:r>
              <a:rPr lang="en-US" sz="1600" dirty="0"/>
              <a:t>as </a:t>
            </a:r>
            <a:r>
              <a:rPr lang="en-US" sz="1600" dirty="0">
                <a:solidFill>
                  <a:srgbClr val="8BC4E0"/>
                </a:solidFill>
              </a:rPr>
              <a:t>reported</a:t>
            </a:r>
            <a:r>
              <a:rPr lang="en-US" sz="1600" dirty="0"/>
              <a:t> at the </a:t>
            </a:r>
            <a:r>
              <a:rPr lang="en-US" sz="1600" dirty="0">
                <a:solidFill>
                  <a:srgbClr val="8BC4E0"/>
                </a:solidFill>
              </a:rPr>
              <a:t>time</a:t>
            </a:r>
          </a:p>
        </p:txBody>
      </p:sp>
      <p:pic>
        <p:nvPicPr>
          <p:cNvPr id="5" name="Picture 4">
            <a:extLst>
              <a:ext uri="{FF2B5EF4-FFF2-40B4-BE49-F238E27FC236}">
                <a16:creationId xmlns:a16="http://schemas.microsoft.com/office/drawing/2014/main" xmlns="" id="{03A8FE83-F3E5-8442-923B-759495A251B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083563" y="780190"/>
            <a:ext cx="3171437" cy="4422946"/>
          </a:xfrm>
          <a:prstGeom prst="rect">
            <a:avLst/>
          </a:prstGeom>
        </p:spPr>
      </p:pic>
      <p:sp>
        <p:nvSpPr>
          <p:cNvPr id="6" name="TextBox 5">
            <a:extLst>
              <a:ext uri="{FF2B5EF4-FFF2-40B4-BE49-F238E27FC236}">
                <a16:creationId xmlns:a16="http://schemas.microsoft.com/office/drawing/2014/main" xmlns="" id="{41834E66-319E-6E4F-80E6-10AF5303AE7A}"/>
              </a:ext>
            </a:extLst>
          </p:cNvPr>
          <p:cNvSpPr txBox="1"/>
          <p:nvPr/>
        </p:nvSpPr>
        <p:spPr>
          <a:xfrm>
            <a:off x="5001847" y="5334736"/>
            <a:ext cx="3985846" cy="461665"/>
          </a:xfrm>
          <a:prstGeom prst="rect">
            <a:avLst/>
          </a:prstGeom>
          <a:noFill/>
        </p:spPr>
        <p:txBody>
          <a:bodyPr wrap="square" rtlCol="0">
            <a:spAutoFit/>
          </a:bodyPr>
          <a:lstStyle/>
          <a:p>
            <a:pPr algn="ctr"/>
            <a:r>
              <a:rPr lang="en-US" sz="1200" dirty="0"/>
              <a:t>Commemorating the 1938 broadcast: </a:t>
            </a:r>
            <a:r>
              <a:rPr lang="en-GB" sz="1200" dirty="0"/>
              <a:t>Van Nest Park in West Windsor Township, New Jersey Image credit: </a:t>
            </a:r>
            <a:r>
              <a:rPr lang="en-GB" sz="1200" dirty="0" err="1"/>
              <a:t>ZeWrestler</a:t>
            </a:r>
            <a:endParaRPr lang="en-US" sz="1200" dirty="0"/>
          </a:p>
        </p:txBody>
      </p:sp>
    </p:spTree>
    <p:extLst>
      <p:ext uri="{BB962C8B-B14F-4D97-AF65-F5344CB8AC3E}">
        <p14:creationId xmlns:p14="http://schemas.microsoft.com/office/powerpoint/2010/main" val="39587032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7044498-E3ED-5F4A-8F27-90E6B14B7F8B}"/>
              </a:ext>
            </a:extLst>
          </p:cNvPr>
          <p:cNvSpPr txBox="1"/>
          <p:nvPr/>
        </p:nvSpPr>
        <p:spPr>
          <a:xfrm>
            <a:off x="1537194" y="663779"/>
            <a:ext cx="5572461" cy="707886"/>
          </a:xfrm>
          <a:prstGeom prst="rect">
            <a:avLst/>
          </a:prstGeom>
          <a:noFill/>
        </p:spPr>
        <p:txBody>
          <a:bodyPr wrap="square" rtlCol="0">
            <a:spAutoFit/>
          </a:bodyPr>
          <a:lstStyle/>
          <a:p>
            <a:r>
              <a:rPr lang="en-US" sz="4000" dirty="0"/>
              <a:t>Modern fiction</a:t>
            </a:r>
          </a:p>
        </p:txBody>
      </p:sp>
      <p:sp>
        <p:nvSpPr>
          <p:cNvPr id="3" name="TextBox 2">
            <a:extLst>
              <a:ext uri="{FF2B5EF4-FFF2-40B4-BE49-F238E27FC236}">
                <a16:creationId xmlns:a16="http://schemas.microsoft.com/office/drawing/2014/main" xmlns="" id="{F54BD95B-ACE2-C14B-BDB1-8D1D9D6C4155}"/>
              </a:ext>
            </a:extLst>
          </p:cNvPr>
          <p:cNvSpPr txBox="1"/>
          <p:nvPr/>
        </p:nvSpPr>
        <p:spPr>
          <a:xfrm>
            <a:off x="241084" y="1606314"/>
            <a:ext cx="5298070" cy="422423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solidFill>
                  <a:srgbClr val="8BC4E0"/>
                </a:solidFill>
              </a:rPr>
              <a:t>The Martian</a:t>
            </a:r>
            <a:r>
              <a:rPr lang="en-US" dirty="0">
                <a:solidFill>
                  <a:srgbClr val="FFAC3C"/>
                </a:solidFill>
              </a:rPr>
              <a:t> </a:t>
            </a:r>
            <a:r>
              <a:rPr lang="en-US" dirty="0"/>
              <a:t>(Andy Weir) 2011 </a:t>
            </a:r>
            <a:r>
              <a:rPr lang="en-US" dirty="0">
                <a:solidFill>
                  <a:srgbClr val="8BC4E0"/>
                </a:solidFill>
              </a:rPr>
              <a:t>book</a:t>
            </a:r>
          </a:p>
          <a:p>
            <a:pPr marL="285750" indent="-285750">
              <a:lnSpc>
                <a:spcPct val="150000"/>
              </a:lnSpc>
              <a:buFont typeface="Arial" panose="020B0604020202020204" pitchFamily="34" charset="0"/>
              <a:buChar char="•"/>
            </a:pPr>
            <a:r>
              <a:rPr lang="en-US" dirty="0">
                <a:solidFill>
                  <a:srgbClr val="8BC4E0"/>
                </a:solidFill>
              </a:rPr>
              <a:t>2015 film </a:t>
            </a:r>
            <a:r>
              <a:rPr lang="en-US" dirty="0"/>
              <a:t>with Matt Damon</a:t>
            </a:r>
          </a:p>
          <a:p>
            <a:pPr marL="285750" indent="-285750">
              <a:lnSpc>
                <a:spcPct val="150000"/>
              </a:lnSpc>
              <a:buFont typeface="Arial" panose="020B0604020202020204" pitchFamily="34" charset="0"/>
              <a:buChar char="•"/>
            </a:pPr>
            <a:r>
              <a:rPr lang="en-US" dirty="0"/>
              <a:t>Astronaut </a:t>
            </a:r>
            <a:r>
              <a:rPr lang="en-US" dirty="0">
                <a:solidFill>
                  <a:srgbClr val="8BC4E0"/>
                </a:solidFill>
              </a:rPr>
              <a:t>Mark Watney stranded </a:t>
            </a:r>
            <a:r>
              <a:rPr lang="en-US" dirty="0"/>
              <a:t>on </a:t>
            </a:r>
            <a:r>
              <a:rPr lang="en-US" dirty="0">
                <a:solidFill>
                  <a:srgbClr val="8BC4E0"/>
                </a:solidFill>
              </a:rPr>
              <a:t>Mars</a:t>
            </a:r>
          </a:p>
          <a:p>
            <a:pPr marL="742950" lvl="1" indent="-285750">
              <a:lnSpc>
                <a:spcPct val="150000"/>
              </a:lnSpc>
              <a:buFont typeface="Arial" panose="020B0604020202020204" pitchFamily="34" charset="0"/>
              <a:buChar char="•"/>
            </a:pPr>
            <a:r>
              <a:rPr lang="en-US" dirty="0"/>
              <a:t>Has to </a:t>
            </a:r>
            <a:r>
              <a:rPr lang="en-US" dirty="0">
                <a:solidFill>
                  <a:srgbClr val="8BC4E0"/>
                </a:solidFill>
              </a:rPr>
              <a:t>survive</a:t>
            </a:r>
            <a:r>
              <a:rPr lang="en-US" dirty="0"/>
              <a:t> until a </a:t>
            </a:r>
            <a:r>
              <a:rPr lang="en-US" dirty="0">
                <a:solidFill>
                  <a:srgbClr val="8BC4E0"/>
                </a:solidFill>
              </a:rPr>
              <a:t>mission</a:t>
            </a:r>
            <a:r>
              <a:rPr lang="en-US" dirty="0"/>
              <a:t> can </a:t>
            </a:r>
            <a:r>
              <a:rPr lang="en-US" dirty="0">
                <a:solidFill>
                  <a:srgbClr val="8BC4E0"/>
                </a:solidFill>
              </a:rPr>
              <a:t>collect</a:t>
            </a:r>
            <a:r>
              <a:rPr lang="en-US" dirty="0"/>
              <a:t> him</a:t>
            </a:r>
          </a:p>
          <a:p>
            <a:pPr marL="742950" lvl="1" indent="-285750">
              <a:lnSpc>
                <a:spcPct val="150000"/>
              </a:lnSpc>
              <a:buFont typeface="Arial" panose="020B0604020202020204" pitchFamily="34" charset="0"/>
              <a:buChar char="•"/>
            </a:pPr>
            <a:r>
              <a:rPr lang="en-US" dirty="0">
                <a:solidFill>
                  <a:srgbClr val="8BC4E0"/>
                </a:solidFill>
              </a:rPr>
              <a:t>Grows</a:t>
            </a:r>
            <a:r>
              <a:rPr lang="en-US" dirty="0"/>
              <a:t> his own </a:t>
            </a:r>
            <a:r>
              <a:rPr lang="en-US" dirty="0">
                <a:solidFill>
                  <a:srgbClr val="8BC4E0"/>
                </a:solidFill>
              </a:rPr>
              <a:t>crops</a:t>
            </a:r>
          </a:p>
          <a:p>
            <a:pPr marL="742950" lvl="1" indent="-285750">
              <a:lnSpc>
                <a:spcPct val="150000"/>
              </a:lnSpc>
              <a:buFont typeface="Arial" panose="020B0604020202020204" pitchFamily="34" charset="0"/>
              <a:buChar char="•"/>
            </a:pPr>
            <a:r>
              <a:rPr lang="en-US" dirty="0">
                <a:solidFill>
                  <a:srgbClr val="8BC4E0"/>
                </a:solidFill>
              </a:rPr>
              <a:t>Ventures</a:t>
            </a:r>
            <a:r>
              <a:rPr lang="en-US" dirty="0"/>
              <a:t> across the </a:t>
            </a:r>
            <a:r>
              <a:rPr lang="en-US" dirty="0">
                <a:solidFill>
                  <a:srgbClr val="8BC4E0"/>
                </a:solidFill>
              </a:rPr>
              <a:t>surface</a:t>
            </a:r>
          </a:p>
          <a:p>
            <a:pPr marL="285750" indent="-285750">
              <a:lnSpc>
                <a:spcPct val="150000"/>
              </a:lnSpc>
              <a:buFont typeface="Arial" panose="020B0604020202020204" pitchFamily="34" charset="0"/>
              <a:buChar char="•"/>
            </a:pPr>
            <a:r>
              <a:rPr lang="en-US" dirty="0">
                <a:solidFill>
                  <a:srgbClr val="8BC4E0"/>
                </a:solidFill>
              </a:rPr>
              <a:t>Scientifically</a:t>
            </a:r>
            <a:r>
              <a:rPr lang="en-US" dirty="0"/>
              <a:t> very </a:t>
            </a:r>
            <a:r>
              <a:rPr lang="en-US" dirty="0">
                <a:solidFill>
                  <a:srgbClr val="8BC4E0"/>
                </a:solidFill>
              </a:rPr>
              <a:t>accurate</a:t>
            </a:r>
          </a:p>
          <a:p>
            <a:pPr marL="742950" lvl="1" indent="-285750">
              <a:lnSpc>
                <a:spcPct val="150000"/>
              </a:lnSpc>
              <a:buFont typeface="Arial" panose="020B0604020202020204" pitchFamily="34" charset="0"/>
              <a:buChar char="•"/>
            </a:pPr>
            <a:r>
              <a:rPr lang="en-US" dirty="0"/>
              <a:t>Uses </a:t>
            </a:r>
            <a:r>
              <a:rPr lang="en-US" dirty="0">
                <a:solidFill>
                  <a:srgbClr val="8BC4E0"/>
                </a:solidFill>
              </a:rPr>
              <a:t>information</a:t>
            </a:r>
            <a:r>
              <a:rPr lang="en-US" dirty="0"/>
              <a:t> about </a:t>
            </a:r>
            <a:r>
              <a:rPr lang="en-US" dirty="0">
                <a:solidFill>
                  <a:srgbClr val="8BC4E0"/>
                </a:solidFill>
              </a:rPr>
              <a:t>the surface conditions</a:t>
            </a:r>
          </a:p>
          <a:p>
            <a:pPr marL="742950" lvl="1" indent="-285750">
              <a:lnSpc>
                <a:spcPct val="150000"/>
              </a:lnSpc>
              <a:buFont typeface="Arial" panose="020B0604020202020204" pitchFamily="34" charset="0"/>
              <a:buChar char="•"/>
            </a:pPr>
            <a:r>
              <a:rPr lang="en-US" dirty="0"/>
              <a:t>Uses </a:t>
            </a:r>
            <a:r>
              <a:rPr lang="en-US" dirty="0">
                <a:solidFill>
                  <a:srgbClr val="8BC4E0"/>
                </a:solidFill>
              </a:rPr>
              <a:t>plausible</a:t>
            </a:r>
            <a:r>
              <a:rPr lang="en-US" dirty="0"/>
              <a:t> mission </a:t>
            </a:r>
            <a:r>
              <a:rPr lang="en-US" dirty="0">
                <a:solidFill>
                  <a:srgbClr val="8BC4E0"/>
                </a:solidFill>
              </a:rPr>
              <a:t>profiles</a:t>
            </a:r>
            <a:r>
              <a:rPr lang="en-US" dirty="0"/>
              <a:t> for Mars </a:t>
            </a:r>
            <a:r>
              <a:rPr lang="en-US" dirty="0">
                <a:solidFill>
                  <a:srgbClr val="8BC4E0"/>
                </a:solidFill>
              </a:rPr>
              <a:t>exploration</a:t>
            </a:r>
          </a:p>
        </p:txBody>
      </p:sp>
      <p:pic>
        <p:nvPicPr>
          <p:cNvPr id="4" name="Picture 3">
            <a:extLst>
              <a:ext uri="{FF2B5EF4-FFF2-40B4-BE49-F238E27FC236}">
                <a16:creationId xmlns:a16="http://schemas.microsoft.com/office/drawing/2014/main" xmlns="" id="{D47B0F96-2D98-4442-B491-874671124535}"/>
              </a:ext>
            </a:extLst>
          </p:cNvPr>
          <p:cNvPicPr>
            <a:picLocks noChangeAspect="1"/>
          </p:cNvPicPr>
          <p:nvPr/>
        </p:nvPicPr>
        <p:blipFill>
          <a:blip r:embed="rId2"/>
          <a:stretch>
            <a:fillRect/>
          </a:stretch>
        </p:blipFill>
        <p:spPr>
          <a:xfrm>
            <a:off x="5457089" y="1707710"/>
            <a:ext cx="3305131" cy="2475476"/>
          </a:xfrm>
          <a:prstGeom prst="rect">
            <a:avLst/>
          </a:prstGeom>
        </p:spPr>
      </p:pic>
      <p:sp>
        <p:nvSpPr>
          <p:cNvPr id="5" name="TextBox 4">
            <a:extLst>
              <a:ext uri="{FF2B5EF4-FFF2-40B4-BE49-F238E27FC236}">
                <a16:creationId xmlns:a16="http://schemas.microsoft.com/office/drawing/2014/main" xmlns="" id="{1A0EA0A3-FAE9-D04C-AFEF-D0A9329B820C}"/>
              </a:ext>
            </a:extLst>
          </p:cNvPr>
          <p:cNvSpPr txBox="1"/>
          <p:nvPr/>
        </p:nvSpPr>
        <p:spPr>
          <a:xfrm>
            <a:off x="5457090" y="4261780"/>
            <a:ext cx="3305130" cy="276999"/>
          </a:xfrm>
          <a:prstGeom prst="rect">
            <a:avLst/>
          </a:prstGeom>
          <a:noFill/>
        </p:spPr>
        <p:txBody>
          <a:bodyPr wrap="square" rtlCol="0">
            <a:spAutoFit/>
          </a:bodyPr>
          <a:lstStyle/>
          <a:p>
            <a:r>
              <a:rPr lang="en-US" sz="1200" dirty="0"/>
              <a:t>Author Andy Weir visits the Johnson Space Center</a:t>
            </a:r>
          </a:p>
        </p:txBody>
      </p:sp>
      <p:sp>
        <p:nvSpPr>
          <p:cNvPr id="6" name="TextBox 5">
            <a:extLst>
              <a:ext uri="{FF2B5EF4-FFF2-40B4-BE49-F238E27FC236}">
                <a16:creationId xmlns:a16="http://schemas.microsoft.com/office/drawing/2014/main" xmlns="" id="{184958AE-0ECE-7848-85B0-8326849164BA}"/>
              </a:ext>
            </a:extLst>
          </p:cNvPr>
          <p:cNvSpPr txBox="1"/>
          <p:nvPr/>
        </p:nvSpPr>
        <p:spPr>
          <a:xfrm>
            <a:off x="5653548" y="6438452"/>
            <a:ext cx="3392129" cy="276999"/>
          </a:xfrm>
          <a:prstGeom prst="rect">
            <a:avLst/>
          </a:prstGeom>
          <a:noFill/>
        </p:spPr>
        <p:txBody>
          <a:bodyPr wrap="square" rtlCol="0">
            <a:spAutoFit/>
          </a:bodyPr>
          <a:lstStyle/>
          <a:p>
            <a:r>
              <a:rPr lang="en-US" sz="1200"/>
              <a:t>Image credit: </a:t>
            </a:r>
            <a:r>
              <a:rPr lang="en-GB" sz="1200"/>
              <a:t>NASA/James Blair and Lauren </a:t>
            </a:r>
            <a:r>
              <a:rPr lang="en-GB" sz="1200" err="1"/>
              <a:t>Harnett</a:t>
            </a:r>
            <a:endParaRPr lang="en-US" sz="1200"/>
          </a:p>
        </p:txBody>
      </p:sp>
    </p:spTree>
    <p:extLst>
      <p:ext uri="{BB962C8B-B14F-4D97-AF65-F5344CB8AC3E}">
        <p14:creationId xmlns:p14="http://schemas.microsoft.com/office/powerpoint/2010/main" val="1360702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753A35-29B3-A645-B18E-5D0F3241A4E3}"/>
              </a:ext>
            </a:extLst>
          </p:cNvPr>
          <p:cNvSpPr>
            <a:spLocks noGrp="1"/>
          </p:cNvSpPr>
          <p:nvPr>
            <p:ph type="title"/>
          </p:nvPr>
        </p:nvSpPr>
        <p:spPr>
          <a:xfrm>
            <a:off x="1534311" y="674387"/>
            <a:ext cx="3171040" cy="476732"/>
          </a:xfrm>
        </p:spPr>
        <p:txBody>
          <a:bodyPr>
            <a:noAutofit/>
          </a:bodyPr>
          <a:lstStyle/>
          <a:p>
            <a:r>
              <a:rPr lang="en-US" sz="4000" dirty="0"/>
              <a:t>Life on Mars</a:t>
            </a:r>
          </a:p>
        </p:txBody>
      </p:sp>
      <p:sp>
        <p:nvSpPr>
          <p:cNvPr id="3" name="Text Placeholder 2">
            <a:extLst>
              <a:ext uri="{FF2B5EF4-FFF2-40B4-BE49-F238E27FC236}">
                <a16:creationId xmlns:a16="http://schemas.microsoft.com/office/drawing/2014/main" xmlns="" id="{1CA36162-34A7-B041-AC5C-D36FC7760F11}"/>
              </a:ext>
            </a:extLst>
          </p:cNvPr>
          <p:cNvSpPr>
            <a:spLocks noGrp="1"/>
          </p:cNvSpPr>
          <p:nvPr>
            <p:ph type="body" sz="half" idx="1"/>
          </p:nvPr>
        </p:nvSpPr>
        <p:spPr>
          <a:xfrm>
            <a:off x="175133" y="1456303"/>
            <a:ext cx="3299765" cy="4867584"/>
          </a:xfrm>
        </p:spPr>
        <p:txBody>
          <a:bodyPr>
            <a:normAutofit fontScale="55000" lnSpcReduction="20000"/>
          </a:bodyPr>
          <a:lstStyle/>
          <a:p>
            <a:pPr>
              <a:lnSpc>
                <a:spcPct val="170000"/>
              </a:lnSpc>
            </a:pPr>
            <a:r>
              <a:rPr lang="en-US" dirty="0"/>
              <a:t>1854 </a:t>
            </a:r>
            <a:r>
              <a:rPr lang="en-GB" dirty="0"/>
              <a:t>William </a:t>
            </a:r>
            <a:r>
              <a:rPr lang="en-GB" dirty="0" err="1"/>
              <a:t>Whewell</a:t>
            </a:r>
            <a:endParaRPr lang="en-GB" dirty="0"/>
          </a:p>
          <a:p>
            <a:pPr lvl="1">
              <a:lnSpc>
                <a:spcPct val="170000"/>
              </a:lnSpc>
            </a:pPr>
            <a:r>
              <a:rPr lang="en-GB" dirty="0"/>
              <a:t>concludes that</a:t>
            </a:r>
            <a:r>
              <a:rPr lang="en-GB" dirty="0">
                <a:solidFill>
                  <a:srgbClr val="8BC4E0"/>
                </a:solidFill>
              </a:rPr>
              <a:t> Mars </a:t>
            </a:r>
            <a:r>
              <a:rPr lang="en-GB" dirty="0"/>
              <a:t>has </a:t>
            </a:r>
            <a:r>
              <a:rPr lang="en-GB" dirty="0">
                <a:solidFill>
                  <a:srgbClr val="8BC4E0"/>
                </a:solidFill>
              </a:rPr>
              <a:t>green seas </a:t>
            </a:r>
            <a:r>
              <a:rPr lang="en-GB" dirty="0"/>
              <a:t>and </a:t>
            </a:r>
            <a:r>
              <a:rPr lang="en-GB" dirty="0">
                <a:solidFill>
                  <a:srgbClr val="8BC4E0"/>
                </a:solidFill>
              </a:rPr>
              <a:t>red land</a:t>
            </a:r>
            <a:r>
              <a:rPr lang="en-GB" dirty="0"/>
              <a:t>, wonders if there is </a:t>
            </a:r>
            <a:r>
              <a:rPr lang="en-GB" dirty="0">
                <a:solidFill>
                  <a:srgbClr val="8BC4E0"/>
                </a:solidFill>
              </a:rPr>
              <a:t>extra-terrestrial life</a:t>
            </a:r>
          </a:p>
          <a:p>
            <a:pPr>
              <a:lnSpc>
                <a:spcPct val="170000"/>
              </a:lnSpc>
            </a:pPr>
            <a:r>
              <a:rPr lang="en-GB" dirty="0"/>
              <a:t>1858 </a:t>
            </a:r>
            <a:r>
              <a:rPr lang="en-GB" dirty="0" err="1"/>
              <a:t>Fr</a:t>
            </a:r>
            <a:r>
              <a:rPr lang="en-GB" dirty="0"/>
              <a:t> Angelo </a:t>
            </a:r>
            <a:r>
              <a:rPr lang="en-GB" dirty="0" err="1"/>
              <a:t>Secchi</a:t>
            </a:r>
            <a:r>
              <a:rPr lang="en-GB" dirty="0"/>
              <a:t> (Vatican Observatory)</a:t>
            </a:r>
          </a:p>
          <a:p>
            <a:pPr lvl="1">
              <a:lnSpc>
                <a:spcPct val="170000"/>
              </a:lnSpc>
            </a:pPr>
            <a:r>
              <a:rPr lang="en-GB" dirty="0">
                <a:solidFill>
                  <a:srgbClr val="8BC4E0"/>
                </a:solidFill>
              </a:rPr>
              <a:t>First person </a:t>
            </a:r>
            <a:r>
              <a:rPr lang="en-GB" dirty="0"/>
              <a:t>to use the </a:t>
            </a:r>
            <a:r>
              <a:rPr lang="en-GB" dirty="0">
                <a:solidFill>
                  <a:srgbClr val="8BC4E0"/>
                </a:solidFill>
              </a:rPr>
              <a:t>word </a:t>
            </a:r>
            <a:r>
              <a:rPr lang="en-GB" i="1" dirty="0" err="1">
                <a:solidFill>
                  <a:srgbClr val="8BC4E0"/>
                </a:solidFill>
              </a:rPr>
              <a:t>canale</a:t>
            </a:r>
            <a:r>
              <a:rPr lang="en-GB" dirty="0"/>
              <a:t> (plural </a:t>
            </a:r>
            <a:r>
              <a:rPr lang="en-GB" dirty="0" err="1"/>
              <a:t>canali</a:t>
            </a:r>
            <a:r>
              <a:rPr lang="en-GB" dirty="0"/>
              <a:t>) in connection with Mars,</a:t>
            </a:r>
          </a:p>
          <a:p>
            <a:pPr lvl="1">
              <a:lnSpc>
                <a:spcPct val="170000"/>
              </a:lnSpc>
            </a:pPr>
            <a:r>
              <a:rPr lang="en-GB" dirty="0"/>
              <a:t>did </a:t>
            </a:r>
            <a:r>
              <a:rPr lang="en-GB" dirty="0">
                <a:solidFill>
                  <a:srgbClr val="8BC4E0"/>
                </a:solidFill>
              </a:rPr>
              <a:t>not</a:t>
            </a:r>
            <a:r>
              <a:rPr lang="en-GB" dirty="0"/>
              <a:t> see any </a:t>
            </a:r>
            <a:r>
              <a:rPr lang="en-GB" dirty="0">
                <a:solidFill>
                  <a:srgbClr val="8BC4E0"/>
                </a:solidFill>
              </a:rPr>
              <a:t>straight lines</a:t>
            </a:r>
          </a:p>
          <a:p>
            <a:pPr lvl="1">
              <a:lnSpc>
                <a:spcPct val="170000"/>
              </a:lnSpc>
            </a:pPr>
            <a:r>
              <a:rPr lang="en-GB" dirty="0"/>
              <a:t>applied the </a:t>
            </a:r>
            <a:r>
              <a:rPr lang="en-GB" dirty="0">
                <a:solidFill>
                  <a:srgbClr val="8BC4E0"/>
                </a:solidFill>
              </a:rPr>
              <a:t>term</a:t>
            </a:r>
            <a:r>
              <a:rPr lang="en-GB" dirty="0"/>
              <a:t> to </a:t>
            </a:r>
            <a:r>
              <a:rPr lang="en-GB" dirty="0">
                <a:solidFill>
                  <a:srgbClr val="8BC4E0"/>
                </a:solidFill>
              </a:rPr>
              <a:t>large features </a:t>
            </a:r>
            <a:r>
              <a:rPr lang="en-GB" dirty="0"/>
              <a:t>—e.g.  "</a:t>
            </a:r>
            <a:r>
              <a:rPr lang="en-GB" dirty="0" err="1">
                <a:solidFill>
                  <a:srgbClr val="8BC4E0"/>
                </a:solidFill>
              </a:rPr>
              <a:t>Canale</a:t>
            </a:r>
            <a:r>
              <a:rPr lang="en-GB" dirty="0">
                <a:solidFill>
                  <a:srgbClr val="8BC4E0"/>
                </a:solidFill>
              </a:rPr>
              <a:t> </a:t>
            </a:r>
            <a:r>
              <a:rPr lang="en-GB" dirty="0" err="1">
                <a:solidFill>
                  <a:srgbClr val="8BC4E0"/>
                </a:solidFill>
              </a:rPr>
              <a:t>Atlantico</a:t>
            </a:r>
            <a:r>
              <a:rPr lang="en-GB" dirty="0"/>
              <a:t>" for what later came to be called </a:t>
            </a:r>
            <a:r>
              <a:rPr lang="en-GB" dirty="0" err="1">
                <a:solidFill>
                  <a:srgbClr val="8BC4E0"/>
                </a:solidFill>
              </a:rPr>
              <a:t>Syrtis</a:t>
            </a:r>
            <a:r>
              <a:rPr lang="en-GB" dirty="0">
                <a:solidFill>
                  <a:srgbClr val="8BC4E0"/>
                </a:solidFill>
              </a:rPr>
              <a:t> Major </a:t>
            </a:r>
            <a:r>
              <a:rPr lang="en-GB" dirty="0" err="1">
                <a:solidFill>
                  <a:srgbClr val="8BC4E0"/>
                </a:solidFill>
              </a:rPr>
              <a:t>Planum</a:t>
            </a:r>
            <a:r>
              <a:rPr lang="en-GB" dirty="0">
                <a:solidFill>
                  <a:srgbClr val="8BC4E0"/>
                </a:solidFill>
              </a:rPr>
              <a:t>.</a:t>
            </a:r>
          </a:p>
          <a:p>
            <a:endParaRPr lang="en-US" dirty="0"/>
          </a:p>
        </p:txBody>
      </p:sp>
      <p:pic>
        <p:nvPicPr>
          <p:cNvPr id="5" name="Picture 4">
            <a:extLst>
              <a:ext uri="{FF2B5EF4-FFF2-40B4-BE49-F238E27FC236}">
                <a16:creationId xmlns:a16="http://schemas.microsoft.com/office/drawing/2014/main" xmlns="" id="{DA3F7329-21BB-DC4D-A66B-062577BF9FF5}"/>
              </a:ext>
            </a:extLst>
          </p:cNvPr>
          <p:cNvPicPr>
            <a:picLocks noChangeAspect="1"/>
          </p:cNvPicPr>
          <p:nvPr/>
        </p:nvPicPr>
        <p:blipFill>
          <a:blip r:embed="rId3"/>
          <a:stretch>
            <a:fillRect/>
          </a:stretch>
        </p:blipFill>
        <p:spPr>
          <a:xfrm>
            <a:off x="3614802" y="1767700"/>
            <a:ext cx="5294233" cy="3322599"/>
          </a:xfrm>
          <a:prstGeom prst="rect">
            <a:avLst/>
          </a:prstGeom>
        </p:spPr>
      </p:pic>
      <p:sp>
        <p:nvSpPr>
          <p:cNvPr id="4" name="Oval 3">
            <a:extLst>
              <a:ext uri="{FF2B5EF4-FFF2-40B4-BE49-F238E27FC236}">
                <a16:creationId xmlns:a16="http://schemas.microsoft.com/office/drawing/2014/main" xmlns="" id="{8543FEDE-B661-8A41-BBFC-9E1AB2C85EB0}"/>
              </a:ext>
            </a:extLst>
          </p:cNvPr>
          <p:cNvSpPr/>
          <p:nvPr/>
        </p:nvSpPr>
        <p:spPr>
          <a:xfrm>
            <a:off x="4705351" y="3524250"/>
            <a:ext cx="590550" cy="56197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6D6BE538-774C-4740-BF07-D807ABFE3405}"/>
              </a:ext>
            </a:extLst>
          </p:cNvPr>
          <p:cNvSpPr txBox="1"/>
          <p:nvPr/>
        </p:nvSpPr>
        <p:spPr>
          <a:xfrm>
            <a:off x="5295901" y="3429000"/>
            <a:ext cx="1600200" cy="307777"/>
          </a:xfrm>
          <a:prstGeom prst="rect">
            <a:avLst/>
          </a:prstGeom>
          <a:noFill/>
        </p:spPr>
        <p:txBody>
          <a:bodyPr wrap="square" rtlCol="0">
            <a:spAutoFit/>
          </a:bodyPr>
          <a:lstStyle/>
          <a:p>
            <a:r>
              <a:rPr lang="en-US" sz="1400"/>
              <a:t>Ares 4 Landing Site</a:t>
            </a:r>
          </a:p>
        </p:txBody>
      </p:sp>
      <p:sp>
        <p:nvSpPr>
          <p:cNvPr id="10" name="TextBox 9">
            <a:extLst>
              <a:ext uri="{FF2B5EF4-FFF2-40B4-BE49-F238E27FC236}">
                <a16:creationId xmlns:a16="http://schemas.microsoft.com/office/drawing/2014/main" xmlns="" id="{744CCCF3-A0DC-5E4E-A4E1-F8E7BFB9EF80}"/>
              </a:ext>
            </a:extLst>
          </p:cNvPr>
          <p:cNvSpPr txBox="1"/>
          <p:nvPr/>
        </p:nvSpPr>
        <p:spPr>
          <a:xfrm>
            <a:off x="5261514" y="3890095"/>
            <a:ext cx="1390651" cy="276999"/>
          </a:xfrm>
          <a:prstGeom prst="rect">
            <a:avLst/>
          </a:prstGeom>
          <a:noFill/>
        </p:spPr>
        <p:txBody>
          <a:bodyPr wrap="square" rtlCol="0">
            <a:spAutoFit/>
          </a:bodyPr>
          <a:lstStyle/>
          <a:p>
            <a:r>
              <a:rPr lang="en-GB" sz="1200"/>
              <a:t>Schiaparelli crater</a:t>
            </a:r>
            <a:endParaRPr lang="en-US" sz="1200"/>
          </a:p>
        </p:txBody>
      </p:sp>
      <p:sp>
        <p:nvSpPr>
          <p:cNvPr id="11" name="Oval 10">
            <a:extLst>
              <a:ext uri="{FF2B5EF4-FFF2-40B4-BE49-F238E27FC236}">
                <a16:creationId xmlns:a16="http://schemas.microsoft.com/office/drawing/2014/main" xmlns="" id="{E73F43B4-B6EA-E54A-B373-D36BD13DB0E9}"/>
              </a:ext>
            </a:extLst>
          </p:cNvPr>
          <p:cNvSpPr/>
          <p:nvPr/>
        </p:nvSpPr>
        <p:spPr>
          <a:xfrm>
            <a:off x="3601898" y="2339774"/>
            <a:ext cx="590550" cy="56197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D286B704-9AD1-0F48-BE13-C150994BAA37}"/>
              </a:ext>
            </a:extLst>
          </p:cNvPr>
          <p:cNvSpPr txBox="1"/>
          <p:nvPr/>
        </p:nvSpPr>
        <p:spPr>
          <a:xfrm>
            <a:off x="4120517" y="2198554"/>
            <a:ext cx="1600200" cy="307777"/>
          </a:xfrm>
          <a:prstGeom prst="rect">
            <a:avLst/>
          </a:prstGeom>
          <a:noFill/>
        </p:spPr>
        <p:txBody>
          <a:bodyPr wrap="square" rtlCol="0">
            <a:spAutoFit/>
          </a:bodyPr>
          <a:lstStyle/>
          <a:p>
            <a:r>
              <a:rPr lang="en-US" sz="1400" dirty="0"/>
              <a:t>Ares 3 Landing Site</a:t>
            </a:r>
          </a:p>
        </p:txBody>
      </p:sp>
      <p:pic>
        <p:nvPicPr>
          <p:cNvPr id="13" name="Picture 12">
            <a:extLst>
              <a:ext uri="{FF2B5EF4-FFF2-40B4-BE49-F238E27FC236}">
                <a16:creationId xmlns:a16="http://schemas.microsoft.com/office/drawing/2014/main" xmlns="" id="{65AAA6DB-918F-5444-91BA-E9A45ADCE7E8}"/>
              </a:ext>
            </a:extLst>
          </p:cNvPr>
          <p:cNvPicPr>
            <a:picLocks noChangeAspect="1"/>
          </p:cNvPicPr>
          <p:nvPr/>
        </p:nvPicPr>
        <p:blipFill>
          <a:blip r:embed="rId4"/>
          <a:stretch>
            <a:fillRect/>
          </a:stretch>
        </p:blipFill>
        <p:spPr>
          <a:xfrm>
            <a:off x="6896101" y="812773"/>
            <a:ext cx="2068840" cy="3054001"/>
          </a:xfrm>
          <a:prstGeom prst="rect">
            <a:avLst/>
          </a:prstGeom>
        </p:spPr>
      </p:pic>
      <p:sp>
        <p:nvSpPr>
          <p:cNvPr id="14" name="TextBox 13">
            <a:extLst>
              <a:ext uri="{FF2B5EF4-FFF2-40B4-BE49-F238E27FC236}">
                <a16:creationId xmlns:a16="http://schemas.microsoft.com/office/drawing/2014/main" xmlns="" id="{820D57D6-6D79-874E-9994-6DAFFCF32326}"/>
              </a:ext>
            </a:extLst>
          </p:cNvPr>
          <p:cNvSpPr txBox="1"/>
          <p:nvPr/>
        </p:nvSpPr>
        <p:spPr>
          <a:xfrm>
            <a:off x="5971709" y="5738555"/>
            <a:ext cx="2477729" cy="276999"/>
          </a:xfrm>
          <a:prstGeom prst="rect">
            <a:avLst/>
          </a:prstGeom>
          <a:noFill/>
        </p:spPr>
        <p:txBody>
          <a:bodyPr wrap="square" rtlCol="0">
            <a:spAutoFit/>
          </a:bodyPr>
          <a:lstStyle/>
          <a:p>
            <a:pPr algn="ctr"/>
            <a:r>
              <a:rPr lang="en-US" sz="1200" dirty="0"/>
              <a:t>Image credit: </a:t>
            </a:r>
            <a:r>
              <a:rPr lang="en-GB" sz="1200" dirty="0"/>
              <a:t>Wolf Gang via  </a:t>
            </a:r>
            <a:r>
              <a:rPr lang="en-GB" sz="1200" dirty="0">
                <a:hlinkClick r:id="rId5"/>
              </a:rPr>
              <a:t>CC 2.0</a:t>
            </a:r>
            <a:endParaRPr lang="en-US" sz="1200" dirty="0"/>
          </a:p>
        </p:txBody>
      </p:sp>
    </p:spTree>
    <p:extLst>
      <p:ext uri="{BB962C8B-B14F-4D97-AF65-F5344CB8AC3E}">
        <p14:creationId xmlns:p14="http://schemas.microsoft.com/office/powerpoint/2010/main" val="6365077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41AC1AF-7357-7A45-94E8-EB7A2A030DE4}"/>
              </a:ext>
            </a:extLst>
          </p:cNvPr>
          <p:cNvPicPr>
            <a:picLocks noChangeAspect="1"/>
          </p:cNvPicPr>
          <p:nvPr/>
        </p:nvPicPr>
        <p:blipFill>
          <a:blip r:embed="rId2"/>
          <a:stretch>
            <a:fillRect/>
          </a:stretch>
        </p:blipFill>
        <p:spPr>
          <a:xfrm>
            <a:off x="1505741" y="1288255"/>
            <a:ext cx="6881652" cy="4368236"/>
          </a:xfrm>
          <a:prstGeom prst="rect">
            <a:avLst/>
          </a:prstGeom>
        </p:spPr>
      </p:pic>
      <p:sp>
        <p:nvSpPr>
          <p:cNvPr id="3" name="TextBox 2">
            <a:extLst>
              <a:ext uri="{FF2B5EF4-FFF2-40B4-BE49-F238E27FC236}">
                <a16:creationId xmlns:a16="http://schemas.microsoft.com/office/drawing/2014/main" xmlns="" id="{AC2C6D63-DCCC-514E-8CB5-6AD33F86AA8B}"/>
              </a:ext>
            </a:extLst>
          </p:cNvPr>
          <p:cNvSpPr txBox="1"/>
          <p:nvPr/>
        </p:nvSpPr>
        <p:spPr>
          <a:xfrm>
            <a:off x="2468830" y="6365931"/>
            <a:ext cx="2333692" cy="276999"/>
          </a:xfrm>
          <a:prstGeom prst="rect">
            <a:avLst/>
          </a:prstGeom>
          <a:noFill/>
        </p:spPr>
        <p:txBody>
          <a:bodyPr wrap="square" rtlCol="0">
            <a:spAutoFit/>
          </a:bodyPr>
          <a:lstStyle/>
          <a:p>
            <a:pPr algn="ctr"/>
            <a:r>
              <a:rPr lang="en-US" sz="1200" dirty="0"/>
              <a:t>Image credit: </a:t>
            </a:r>
            <a:r>
              <a:rPr lang="en-GB" sz="1200" dirty="0"/>
              <a:t>R </a:t>
            </a:r>
            <a:r>
              <a:rPr lang="en-GB" sz="1200" dirty="0" err="1"/>
              <a:t>Raybell</a:t>
            </a:r>
            <a:r>
              <a:rPr lang="en-GB" sz="1200" dirty="0"/>
              <a:t> via </a:t>
            </a:r>
            <a:r>
              <a:rPr lang="en-GB" sz="1200" dirty="0">
                <a:hlinkClick r:id="rId3"/>
              </a:rPr>
              <a:t>CC 2.0</a:t>
            </a:r>
            <a:endParaRPr lang="en-US" sz="1200" dirty="0"/>
          </a:p>
        </p:txBody>
      </p:sp>
      <p:sp>
        <p:nvSpPr>
          <p:cNvPr id="4" name="TextBox 3">
            <a:extLst>
              <a:ext uri="{FF2B5EF4-FFF2-40B4-BE49-F238E27FC236}">
                <a16:creationId xmlns:a16="http://schemas.microsoft.com/office/drawing/2014/main" xmlns="" id="{5670FF60-FEA7-9B47-92A3-B77516A8142E}"/>
              </a:ext>
            </a:extLst>
          </p:cNvPr>
          <p:cNvSpPr txBox="1"/>
          <p:nvPr/>
        </p:nvSpPr>
        <p:spPr>
          <a:xfrm>
            <a:off x="421356" y="5514446"/>
            <a:ext cx="6379284" cy="646331"/>
          </a:xfrm>
          <a:prstGeom prst="rect">
            <a:avLst/>
          </a:prstGeom>
          <a:noFill/>
        </p:spPr>
        <p:txBody>
          <a:bodyPr wrap="square" rtlCol="0">
            <a:spAutoFit/>
          </a:bodyPr>
          <a:lstStyle/>
          <a:p>
            <a:r>
              <a:rPr lang="en-US" dirty="0"/>
              <a:t>Jupiter with some of its moons (right)</a:t>
            </a:r>
          </a:p>
          <a:p>
            <a:r>
              <a:rPr lang="en-US" dirty="0"/>
              <a:t>Mars (left) – note the distinctly </a:t>
            </a:r>
            <a:r>
              <a:rPr lang="en-US" dirty="0">
                <a:solidFill>
                  <a:schemeClr val="accent5">
                    <a:lumMod val="75000"/>
                  </a:schemeClr>
                </a:solidFill>
              </a:rPr>
              <a:t>red</a:t>
            </a:r>
            <a:r>
              <a:rPr lang="en-US" dirty="0"/>
              <a:t> shade as viewed from Earth</a:t>
            </a:r>
          </a:p>
        </p:txBody>
      </p:sp>
      <p:sp>
        <p:nvSpPr>
          <p:cNvPr id="5" name="TextBox 4">
            <a:extLst>
              <a:ext uri="{FF2B5EF4-FFF2-40B4-BE49-F238E27FC236}">
                <a16:creationId xmlns:a16="http://schemas.microsoft.com/office/drawing/2014/main" xmlns="" id="{3A82CD22-F0D0-DC47-866D-E5660C3DF8F4}"/>
              </a:ext>
            </a:extLst>
          </p:cNvPr>
          <p:cNvSpPr txBox="1"/>
          <p:nvPr/>
        </p:nvSpPr>
        <p:spPr>
          <a:xfrm>
            <a:off x="1603433" y="827428"/>
            <a:ext cx="6379284" cy="369332"/>
          </a:xfrm>
          <a:prstGeom prst="rect">
            <a:avLst/>
          </a:prstGeom>
          <a:noFill/>
        </p:spPr>
        <p:txBody>
          <a:bodyPr wrap="square" rtlCol="0">
            <a:spAutoFit/>
          </a:bodyPr>
          <a:lstStyle/>
          <a:p>
            <a:r>
              <a:rPr lang="en-US" dirty="0"/>
              <a:t>Mars was always conspicuous in the night sky due to its red </a:t>
            </a:r>
            <a:r>
              <a:rPr lang="en-US" dirty="0" err="1"/>
              <a:t>colour</a:t>
            </a:r>
            <a:endParaRPr lang="en-US" dirty="0"/>
          </a:p>
        </p:txBody>
      </p:sp>
      <p:sp>
        <p:nvSpPr>
          <p:cNvPr id="6" name="Oval 5">
            <a:extLst>
              <a:ext uri="{FF2B5EF4-FFF2-40B4-BE49-F238E27FC236}">
                <a16:creationId xmlns:a16="http://schemas.microsoft.com/office/drawing/2014/main" xmlns="" id="{CF9B961E-5EEE-DD4D-ADF6-9E89B43C001A}"/>
              </a:ext>
            </a:extLst>
          </p:cNvPr>
          <p:cNvSpPr/>
          <p:nvPr/>
        </p:nvSpPr>
        <p:spPr>
          <a:xfrm>
            <a:off x="1871422" y="2109133"/>
            <a:ext cx="1194816" cy="112471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1401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C7DD26-8F85-2D4A-9B98-6EF686D691B2}"/>
              </a:ext>
            </a:extLst>
          </p:cNvPr>
          <p:cNvSpPr>
            <a:spLocks noGrp="1"/>
          </p:cNvSpPr>
          <p:nvPr>
            <p:ph type="title"/>
          </p:nvPr>
        </p:nvSpPr>
        <p:spPr>
          <a:xfrm>
            <a:off x="1563642" y="666418"/>
            <a:ext cx="5541324" cy="637359"/>
          </a:xfrm>
        </p:spPr>
        <p:txBody>
          <a:bodyPr>
            <a:normAutofit/>
          </a:bodyPr>
          <a:lstStyle/>
          <a:p>
            <a:r>
              <a:rPr lang="en-US" dirty="0"/>
              <a:t>Early Observations of Mars</a:t>
            </a:r>
          </a:p>
        </p:txBody>
      </p:sp>
      <p:sp>
        <p:nvSpPr>
          <p:cNvPr id="4" name="Text Placeholder 3">
            <a:extLst>
              <a:ext uri="{FF2B5EF4-FFF2-40B4-BE49-F238E27FC236}">
                <a16:creationId xmlns:a16="http://schemas.microsoft.com/office/drawing/2014/main" xmlns="" id="{C76AED72-0346-EA45-AA5D-17098055BE8B}"/>
              </a:ext>
            </a:extLst>
          </p:cNvPr>
          <p:cNvSpPr>
            <a:spLocks noGrp="1"/>
          </p:cNvSpPr>
          <p:nvPr>
            <p:ph type="body" sz="half" idx="2"/>
          </p:nvPr>
        </p:nvSpPr>
        <p:spPr>
          <a:xfrm>
            <a:off x="1163526" y="1244650"/>
            <a:ext cx="7570165" cy="3831461"/>
          </a:xfrm>
        </p:spPr>
        <p:txBody>
          <a:bodyPr>
            <a:normAutofit fontScale="92500" lnSpcReduction="10000"/>
          </a:bodyPr>
          <a:lstStyle/>
          <a:p>
            <a:pPr marL="214313" indent="-214313">
              <a:lnSpc>
                <a:spcPct val="150000"/>
              </a:lnSpc>
              <a:buFont typeface="Arial" panose="020B0604020202020204" pitchFamily="34" charset="0"/>
              <a:buChar char="•"/>
            </a:pPr>
            <a:r>
              <a:rPr lang="en-GB" sz="1700" dirty="0"/>
              <a:t>1610 </a:t>
            </a:r>
            <a:r>
              <a:rPr lang="en-GB" sz="1700" dirty="0">
                <a:solidFill>
                  <a:schemeClr val="accent3">
                    <a:lumMod val="60000"/>
                    <a:lumOff val="40000"/>
                  </a:schemeClr>
                </a:solidFill>
              </a:rPr>
              <a:t>Galileo Galilei </a:t>
            </a:r>
            <a:r>
              <a:rPr lang="en-GB" sz="1700" dirty="0"/>
              <a:t>- first </a:t>
            </a:r>
            <a:r>
              <a:rPr lang="en-GB" sz="1700" dirty="0">
                <a:solidFill>
                  <a:srgbClr val="8BC4E0"/>
                </a:solidFill>
              </a:rPr>
              <a:t>telescope observations </a:t>
            </a:r>
            <a:r>
              <a:rPr lang="en-GB" sz="1700" dirty="0"/>
              <a:t>of Mars: could not see surface features (telescope not good enough)</a:t>
            </a:r>
          </a:p>
          <a:p>
            <a:pPr marL="214313" indent="-214313">
              <a:lnSpc>
                <a:spcPct val="150000"/>
              </a:lnSpc>
              <a:buFont typeface="Arial" panose="020B0604020202020204" pitchFamily="34" charset="0"/>
              <a:buChar char="•"/>
            </a:pPr>
            <a:r>
              <a:rPr lang="en-GB" sz="1700" dirty="0"/>
              <a:t>1644  </a:t>
            </a:r>
            <a:r>
              <a:rPr lang="en-GB" sz="1700" dirty="0" err="1">
                <a:solidFill>
                  <a:srgbClr val="8BC4E0"/>
                </a:solidFill>
              </a:rPr>
              <a:t>Daniello</a:t>
            </a:r>
            <a:r>
              <a:rPr lang="en-GB" sz="1700" dirty="0">
                <a:solidFill>
                  <a:srgbClr val="8BC4E0"/>
                </a:solidFill>
              </a:rPr>
              <a:t> Bartoli </a:t>
            </a:r>
            <a:r>
              <a:rPr lang="en-GB" sz="1700" dirty="0"/>
              <a:t>- reported seeing </a:t>
            </a:r>
            <a:r>
              <a:rPr lang="en-GB" sz="1700" dirty="0">
                <a:solidFill>
                  <a:srgbClr val="8BC4E0"/>
                </a:solidFill>
              </a:rPr>
              <a:t>two darker patches on surface</a:t>
            </a:r>
          </a:p>
          <a:p>
            <a:pPr marL="214313" indent="-214313">
              <a:lnSpc>
                <a:spcPct val="150000"/>
              </a:lnSpc>
              <a:buFont typeface="Arial" panose="020B0604020202020204" pitchFamily="34" charset="0"/>
              <a:buChar char="•"/>
            </a:pPr>
            <a:r>
              <a:rPr lang="en-GB" sz="1700" dirty="0"/>
              <a:t>1651, 1653 &amp; 1655 oppositions - </a:t>
            </a:r>
            <a:r>
              <a:rPr lang="en-GB" sz="1700" dirty="0">
                <a:solidFill>
                  <a:srgbClr val="8BC4E0"/>
                </a:solidFill>
              </a:rPr>
              <a:t>Giovanni </a:t>
            </a:r>
            <a:r>
              <a:rPr lang="en-GB" sz="1700" dirty="0" err="1">
                <a:solidFill>
                  <a:srgbClr val="8BC4E0"/>
                </a:solidFill>
              </a:rPr>
              <a:t>Riccioli</a:t>
            </a:r>
            <a:r>
              <a:rPr lang="en-GB" sz="1700" dirty="0">
                <a:solidFill>
                  <a:srgbClr val="8BC4E0"/>
                </a:solidFill>
              </a:rPr>
              <a:t> &amp; Francesco Grimaldi</a:t>
            </a:r>
            <a:r>
              <a:rPr lang="en-GB" sz="1700" dirty="0"/>
              <a:t> noted </a:t>
            </a:r>
            <a:r>
              <a:rPr lang="en-GB" sz="1700" dirty="0">
                <a:solidFill>
                  <a:srgbClr val="8BC4E0"/>
                </a:solidFill>
              </a:rPr>
              <a:t>patches of differing reflectivity on surface</a:t>
            </a:r>
          </a:p>
          <a:p>
            <a:pPr marL="214313" indent="-214313">
              <a:lnSpc>
                <a:spcPct val="150000"/>
              </a:lnSpc>
              <a:buFont typeface="Arial" panose="020B0604020202020204" pitchFamily="34" charset="0"/>
              <a:buChar char="•"/>
            </a:pPr>
            <a:r>
              <a:rPr lang="en-GB" dirty="0"/>
              <a:t>1659 - </a:t>
            </a:r>
            <a:r>
              <a:rPr lang="en-GB" dirty="0">
                <a:solidFill>
                  <a:srgbClr val="8BC4E0"/>
                </a:solidFill>
              </a:rPr>
              <a:t>Christiaan Huygens </a:t>
            </a:r>
            <a:r>
              <a:rPr lang="en-GB" dirty="0"/>
              <a:t>first </a:t>
            </a:r>
            <a:r>
              <a:rPr lang="en-GB" dirty="0">
                <a:solidFill>
                  <a:srgbClr val="8BC4E0"/>
                </a:solidFill>
              </a:rPr>
              <a:t>drawing</a:t>
            </a:r>
            <a:r>
              <a:rPr lang="en-GB" dirty="0"/>
              <a:t> of </a:t>
            </a:r>
            <a:r>
              <a:rPr lang="en-GB" dirty="0">
                <a:solidFill>
                  <a:srgbClr val="8BC4E0"/>
                </a:solidFill>
              </a:rPr>
              <a:t>Mars </a:t>
            </a:r>
          </a:p>
          <a:p>
            <a:pPr marL="671513" lvl="1" indent="-214313">
              <a:lnSpc>
                <a:spcPct val="150000"/>
              </a:lnSpc>
              <a:buFont typeface="Arial" panose="020B0604020202020204" pitchFamily="34" charset="0"/>
              <a:buChar char="•"/>
            </a:pPr>
            <a:r>
              <a:rPr lang="en-GB" dirty="0"/>
              <a:t>showed dark region now known as </a:t>
            </a:r>
            <a:r>
              <a:rPr lang="en-GB" i="1" dirty="0" err="1"/>
              <a:t>Syrtis</a:t>
            </a:r>
            <a:r>
              <a:rPr lang="en-GB" i="1" dirty="0"/>
              <a:t> Major Planum</a:t>
            </a:r>
            <a:r>
              <a:rPr lang="en-GB" dirty="0"/>
              <a:t>, and possibly one of the polar ice caps.</a:t>
            </a:r>
            <a:endParaRPr lang="en-GB" sz="1500" dirty="0"/>
          </a:p>
          <a:p>
            <a:pPr marL="214313" indent="-214313">
              <a:buFont typeface="Arial" panose="020B0604020202020204" pitchFamily="34" charset="0"/>
              <a:buChar char="•"/>
            </a:pPr>
            <a:r>
              <a:rPr lang="en-GB" dirty="0"/>
              <a:t>1704 - </a:t>
            </a:r>
            <a:r>
              <a:rPr lang="en-GB" dirty="0">
                <a:solidFill>
                  <a:srgbClr val="8BC4E0"/>
                </a:solidFill>
              </a:rPr>
              <a:t>Jacques Maraldi South Pole cap varied </a:t>
            </a:r>
            <a:r>
              <a:rPr lang="en-GB" dirty="0"/>
              <a:t>as the planet </a:t>
            </a:r>
            <a:r>
              <a:rPr lang="en-GB" dirty="0">
                <a:solidFill>
                  <a:srgbClr val="8BC4E0"/>
                </a:solidFill>
              </a:rPr>
              <a:t>rotated</a:t>
            </a:r>
          </a:p>
          <a:p>
            <a:pPr marL="671513" lvl="1" indent="-214313">
              <a:buFont typeface="Arial" panose="020B0604020202020204" pitchFamily="34" charset="0"/>
              <a:buChar char="•"/>
            </a:pPr>
            <a:r>
              <a:rPr lang="en-GB" dirty="0"/>
              <a:t>the cap was not </a:t>
            </a:r>
            <a:r>
              <a:rPr lang="en-GB" dirty="0" err="1"/>
              <a:t>centered</a:t>
            </a:r>
            <a:r>
              <a:rPr lang="en-GB" dirty="0"/>
              <a:t> on the pole…</a:t>
            </a:r>
          </a:p>
          <a:p>
            <a:pPr marL="214313" indent="-214313">
              <a:buFont typeface="Arial" panose="020B0604020202020204" pitchFamily="34" charset="0"/>
              <a:buChar char="•"/>
            </a:pPr>
            <a:r>
              <a:rPr lang="en-GB" dirty="0"/>
              <a:t>1781 </a:t>
            </a:r>
            <a:r>
              <a:rPr lang="en-GB" dirty="0">
                <a:solidFill>
                  <a:srgbClr val="8BC4E0"/>
                </a:solidFill>
              </a:rPr>
              <a:t>Sir William Herschel</a:t>
            </a:r>
            <a:r>
              <a:rPr lang="en-GB" dirty="0"/>
              <a:t> - </a:t>
            </a:r>
            <a:r>
              <a:rPr lang="en-GB" dirty="0">
                <a:solidFill>
                  <a:srgbClr val="8BC4E0"/>
                </a:solidFill>
              </a:rPr>
              <a:t>South cap </a:t>
            </a:r>
            <a:r>
              <a:rPr lang="en-GB" dirty="0"/>
              <a:t>appeared "</a:t>
            </a:r>
            <a:r>
              <a:rPr lang="en-GB" dirty="0">
                <a:solidFill>
                  <a:srgbClr val="8BC4E0"/>
                </a:solidFill>
              </a:rPr>
              <a:t>extremely large</a:t>
            </a:r>
            <a:r>
              <a:rPr lang="en-GB" dirty="0"/>
              <a:t>"</a:t>
            </a:r>
            <a:endParaRPr lang="en-US" dirty="0"/>
          </a:p>
        </p:txBody>
      </p:sp>
      <p:grpSp>
        <p:nvGrpSpPr>
          <p:cNvPr id="6" name="Group 5">
            <a:extLst>
              <a:ext uri="{FF2B5EF4-FFF2-40B4-BE49-F238E27FC236}">
                <a16:creationId xmlns:a16="http://schemas.microsoft.com/office/drawing/2014/main" xmlns="" id="{DE3A64A1-37F6-A841-A78F-9E8CEEA1D3BB}"/>
              </a:ext>
            </a:extLst>
          </p:cNvPr>
          <p:cNvGrpSpPr/>
          <p:nvPr/>
        </p:nvGrpSpPr>
        <p:grpSpPr>
          <a:xfrm>
            <a:off x="430540" y="4954411"/>
            <a:ext cx="4170388" cy="1786358"/>
            <a:chOff x="2332230" y="2400562"/>
            <a:chExt cx="8941182" cy="4470591"/>
          </a:xfrm>
        </p:grpSpPr>
        <p:pic>
          <p:nvPicPr>
            <p:cNvPr id="7" name="Picture 6">
              <a:extLst>
                <a:ext uri="{FF2B5EF4-FFF2-40B4-BE49-F238E27FC236}">
                  <a16:creationId xmlns:a16="http://schemas.microsoft.com/office/drawing/2014/main" xmlns="" id="{724BD0BA-18A0-E840-B51C-AB9CF26FEFE7}"/>
                </a:ext>
              </a:extLst>
            </p:cNvPr>
            <p:cNvPicPr>
              <a:picLocks noChangeAspect="1"/>
            </p:cNvPicPr>
            <p:nvPr/>
          </p:nvPicPr>
          <p:blipFill>
            <a:blip r:embed="rId2"/>
            <a:stretch>
              <a:fillRect/>
            </a:stretch>
          </p:blipFill>
          <p:spPr>
            <a:xfrm>
              <a:off x="2332230" y="2400562"/>
              <a:ext cx="8941182" cy="4470591"/>
            </a:xfrm>
            <a:prstGeom prst="rect">
              <a:avLst/>
            </a:prstGeom>
          </p:spPr>
        </p:pic>
        <p:sp>
          <p:nvSpPr>
            <p:cNvPr id="8" name="Oval 7">
              <a:extLst>
                <a:ext uri="{FF2B5EF4-FFF2-40B4-BE49-F238E27FC236}">
                  <a16:creationId xmlns:a16="http://schemas.microsoft.com/office/drawing/2014/main" xmlns="" id="{418DE757-7F5B-3746-830A-11B3629B4F46}"/>
                </a:ext>
              </a:extLst>
            </p:cNvPr>
            <p:cNvSpPr/>
            <p:nvPr/>
          </p:nvSpPr>
          <p:spPr>
            <a:xfrm>
              <a:off x="8058497" y="3870434"/>
              <a:ext cx="801833" cy="66872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9" name="TextBox 8">
              <a:extLst>
                <a:ext uri="{FF2B5EF4-FFF2-40B4-BE49-F238E27FC236}">
                  <a16:creationId xmlns:a16="http://schemas.microsoft.com/office/drawing/2014/main" xmlns="" id="{0ADC5BA8-1A00-C14B-8563-6A9D7F21B319}"/>
                </a:ext>
              </a:extLst>
            </p:cNvPr>
            <p:cNvSpPr txBox="1"/>
            <p:nvPr/>
          </p:nvSpPr>
          <p:spPr>
            <a:xfrm>
              <a:off x="8611904" y="3716546"/>
              <a:ext cx="2207172" cy="320736"/>
            </a:xfrm>
            <a:prstGeom prst="rect">
              <a:avLst/>
            </a:prstGeom>
            <a:noFill/>
          </p:spPr>
          <p:txBody>
            <a:bodyPr wrap="square" rtlCol="0">
              <a:spAutoFit/>
            </a:bodyPr>
            <a:lstStyle/>
            <a:p>
              <a:pPr algn="ctr"/>
              <a:r>
                <a:rPr lang="en-GB" sz="1050" err="1"/>
                <a:t>Syrtis</a:t>
              </a:r>
              <a:r>
                <a:rPr lang="en-GB" sz="1050"/>
                <a:t> Major Planum</a:t>
              </a:r>
            </a:p>
          </p:txBody>
        </p:sp>
      </p:grpSp>
    </p:spTree>
    <p:extLst>
      <p:ext uri="{BB962C8B-B14F-4D97-AF65-F5344CB8AC3E}">
        <p14:creationId xmlns:p14="http://schemas.microsoft.com/office/powerpoint/2010/main" val="12252806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35809A-7983-564F-B3F1-6B7A14F72CD2}"/>
              </a:ext>
            </a:extLst>
          </p:cNvPr>
          <p:cNvSpPr>
            <a:spLocks noGrp="1"/>
          </p:cNvSpPr>
          <p:nvPr>
            <p:ph type="title"/>
          </p:nvPr>
        </p:nvSpPr>
        <p:spPr>
          <a:xfrm>
            <a:off x="1556159" y="627793"/>
            <a:ext cx="4814719" cy="700822"/>
          </a:xfrm>
        </p:spPr>
        <p:txBody>
          <a:bodyPr>
            <a:normAutofit/>
          </a:bodyPr>
          <a:lstStyle/>
          <a:p>
            <a:r>
              <a:rPr lang="en-US" sz="4000" dirty="0"/>
              <a:t>The crucial century….</a:t>
            </a:r>
          </a:p>
        </p:txBody>
      </p:sp>
      <p:sp>
        <p:nvSpPr>
          <p:cNvPr id="3" name="Rectangle 2">
            <a:extLst>
              <a:ext uri="{FF2B5EF4-FFF2-40B4-BE49-F238E27FC236}">
                <a16:creationId xmlns:a16="http://schemas.microsoft.com/office/drawing/2014/main" xmlns="" id="{583DA9A0-C32E-E64E-AF88-8109C467A5AD}"/>
              </a:ext>
            </a:extLst>
          </p:cNvPr>
          <p:cNvSpPr/>
          <p:nvPr/>
        </p:nvSpPr>
        <p:spPr>
          <a:xfrm>
            <a:off x="371796" y="1328615"/>
            <a:ext cx="4021569" cy="3209853"/>
          </a:xfrm>
          <a:prstGeom prst="rect">
            <a:avLst/>
          </a:prstGeom>
        </p:spPr>
        <p:txBody>
          <a:bodyPr wrap="square">
            <a:spAutoFit/>
          </a:bodyPr>
          <a:lstStyle/>
          <a:p>
            <a:pPr marL="214313" indent="-214313">
              <a:lnSpc>
                <a:spcPct val="150000"/>
              </a:lnSpc>
              <a:buFont typeface="Arial" panose="020B0604020202020204" pitchFamily="34" charset="0"/>
              <a:buChar char="•"/>
            </a:pPr>
            <a:r>
              <a:rPr lang="en-GB" sz="1700" dirty="0"/>
              <a:t>1809</a:t>
            </a:r>
            <a:r>
              <a:rPr lang="en-GB" sz="1700" b="1" dirty="0"/>
              <a:t> </a:t>
            </a:r>
            <a:r>
              <a:rPr lang="en-GB" sz="1700" dirty="0" err="1">
                <a:solidFill>
                  <a:srgbClr val="8BC4E0"/>
                </a:solidFill>
              </a:rPr>
              <a:t>Honore</a:t>
            </a:r>
            <a:r>
              <a:rPr lang="en-GB" sz="1700" dirty="0">
                <a:solidFill>
                  <a:srgbClr val="8BC4E0"/>
                </a:solidFill>
              </a:rPr>
              <a:t> </a:t>
            </a:r>
            <a:r>
              <a:rPr lang="en-GB" sz="1700" dirty="0" err="1">
                <a:solidFill>
                  <a:srgbClr val="8BC4E0"/>
                </a:solidFill>
              </a:rPr>
              <a:t>Flaugergues</a:t>
            </a:r>
            <a:r>
              <a:rPr lang="en-GB" sz="1700" dirty="0"/>
              <a:t>, French amateur astronomer, </a:t>
            </a:r>
          </a:p>
          <a:p>
            <a:pPr marL="671513" lvl="1" indent="-214313">
              <a:lnSpc>
                <a:spcPct val="150000"/>
              </a:lnSpc>
              <a:buFont typeface="Arial" panose="020B0604020202020204" pitchFamily="34" charset="0"/>
              <a:buChar char="•"/>
            </a:pPr>
            <a:r>
              <a:rPr lang="en-GB" sz="1700" dirty="0"/>
              <a:t>notices "</a:t>
            </a:r>
            <a:r>
              <a:rPr lang="en-GB" sz="1700" dirty="0">
                <a:solidFill>
                  <a:srgbClr val="8BC4E0"/>
                </a:solidFill>
              </a:rPr>
              <a:t>yellow clouds</a:t>
            </a:r>
            <a:r>
              <a:rPr lang="en-GB" sz="1700" dirty="0"/>
              <a:t>" on the surface of Mars, </a:t>
            </a:r>
          </a:p>
          <a:p>
            <a:pPr marL="671513" lvl="1" indent="-214313">
              <a:lnSpc>
                <a:spcPct val="150000"/>
              </a:lnSpc>
              <a:buFont typeface="Arial" panose="020B0604020202020204" pitchFamily="34" charset="0"/>
              <a:buChar char="•"/>
            </a:pPr>
            <a:r>
              <a:rPr lang="en-GB" sz="1700" dirty="0"/>
              <a:t>Now know to be </a:t>
            </a:r>
            <a:r>
              <a:rPr lang="en-GB" sz="1700" dirty="0">
                <a:solidFill>
                  <a:srgbClr val="8BC4E0"/>
                </a:solidFill>
              </a:rPr>
              <a:t>dust clouds</a:t>
            </a:r>
          </a:p>
          <a:p>
            <a:pPr marL="214313" indent="-214313">
              <a:lnSpc>
                <a:spcPct val="150000"/>
              </a:lnSpc>
              <a:buFont typeface="Arial" panose="020B0604020202020204" pitchFamily="34" charset="0"/>
              <a:buChar char="•"/>
            </a:pPr>
            <a:r>
              <a:rPr lang="en-GB" sz="1700" dirty="0"/>
              <a:t>1813</a:t>
            </a:r>
            <a:r>
              <a:rPr lang="en-GB" sz="1700" b="1" dirty="0"/>
              <a:t> </a:t>
            </a:r>
            <a:r>
              <a:rPr lang="en-GB" sz="1700" dirty="0" err="1">
                <a:solidFill>
                  <a:srgbClr val="8BC4E0"/>
                </a:solidFill>
              </a:rPr>
              <a:t>Flaugergues</a:t>
            </a:r>
            <a:r>
              <a:rPr lang="en-GB" sz="1700" dirty="0">
                <a:solidFill>
                  <a:srgbClr val="8BC4E0"/>
                </a:solidFill>
              </a:rPr>
              <a:t> </a:t>
            </a:r>
          </a:p>
          <a:p>
            <a:pPr marL="671513" lvl="1" indent="-214313">
              <a:lnSpc>
                <a:spcPct val="150000"/>
              </a:lnSpc>
              <a:buFont typeface="Arial" panose="020B0604020202020204" pitchFamily="34" charset="0"/>
              <a:buChar char="•"/>
            </a:pPr>
            <a:r>
              <a:rPr lang="en-GB" sz="1700" dirty="0">
                <a:solidFill>
                  <a:srgbClr val="8BC4E0"/>
                </a:solidFill>
              </a:rPr>
              <a:t>polar ice cap melts </a:t>
            </a:r>
            <a:r>
              <a:rPr lang="en-GB" sz="1700" dirty="0"/>
              <a:t>significantly in the </a:t>
            </a:r>
            <a:r>
              <a:rPr lang="en-GB" sz="1700" dirty="0">
                <a:solidFill>
                  <a:srgbClr val="8BC4E0"/>
                </a:solidFill>
              </a:rPr>
              <a:t>Martian spring </a:t>
            </a:r>
          </a:p>
        </p:txBody>
      </p:sp>
      <p:pic>
        <p:nvPicPr>
          <p:cNvPr id="4" name="Picture 3">
            <a:extLst>
              <a:ext uri="{FF2B5EF4-FFF2-40B4-BE49-F238E27FC236}">
                <a16:creationId xmlns:a16="http://schemas.microsoft.com/office/drawing/2014/main" xmlns="" id="{0442F602-7159-D645-B9AA-1636BD48B123}"/>
              </a:ext>
            </a:extLst>
          </p:cNvPr>
          <p:cNvPicPr>
            <a:picLocks noChangeAspect="1"/>
          </p:cNvPicPr>
          <p:nvPr/>
        </p:nvPicPr>
        <p:blipFill>
          <a:blip r:embed="rId2"/>
          <a:stretch>
            <a:fillRect/>
          </a:stretch>
        </p:blipFill>
        <p:spPr>
          <a:xfrm>
            <a:off x="4549673" y="2336287"/>
            <a:ext cx="4144943" cy="3130580"/>
          </a:xfrm>
          <a:prstGeom prst="rect">
            <a:avLst/>
          </a:prstGeom>
        </p:spPr>
      </p:pic>
      <p:sp>
        <p:nvSpPr>
          <p:cNvPr id="5" name="TextBox 4">
            <a:extLst>
              <a:ext uri="{FF2B5EF4-FFF2-40B4-BE49-F238E27FC236}">
                <a16:creationId xmlns:a16="http://schemas.microsoft.com/office/drawing/2014/main" xmlns="" id="{7A016E7A-D41C-C24C-9698-5064B842121A}"/>
              </a:ext>
            </a:extLst>
          </p:cNvPr>
          <p:cNvSpPr txBox="1"/>
          <p:nvPr/>
        </p:nvSpPr>
        <p:spPr>
          <a:xfrm>
            <a:off x="371796" y="6303264"/>
            <a:ext cx="1871532" cy="276999"/>
          </a:xfrm>
          <a:prstGeom prst="rect">
            <a:avLst/>
          </a:prstGeom>
          <a:noFill/>
        </p:spPr>
        <p:txBody>
          <a:bodyPr wrap="square" rtlCol="0">
            <a:spAutoFit/>
          </a:bodyPr>
          <a:lstStyle/>
          <a:p>
            <a:r>
              <a:rPr lang="en-US" sz="1200"/>
              <a:t>Image credit: NASA / HST</a:t>
            </a:r>
          </a:p>
        </p:txBody>
      </p:sp>
    </p:spTree>
    <p:extLst>
      <p:ext uri="{BB962C8B-B14F-4D97-AF65-F5344CB8AC3E}">
        <p14:creationId xmlns:p14="http://schemas.microsoft.com/office/powerpoint/2010/main" val="3665893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753A35-29B3-A645-B18E-5D0F3241A4E3}"/>
              </a:ext>
            </a:extLst>
          </p:cNvPr>
          <p:cNvSpPr>
            <a:spLocks noGrp="1"/>
          </p:cNvSpPr>
          <p:nvPr>
            <p:ph type="title"/>
          </p:nvPr>
        </p:nvSpPr>
        <p:spPr>
          <a:xfrm>
            <a:off x="1597365" y="684157"/>
            <a:ext cx="4602712" cy="476732"/>
          </a:xfrm>
        </p:spPr>
        <p:txBody>
          <a:bodyPr>
            <a:noAutofit/>
          </a:bodyPr>
          <a:lstStyle/>
          <a:p>
            <a:r>
              <a:rPr lang="en-US" sz="4000" dirty="0"/>
              <a:t>The crucial century</a:t>
            </a:r>
          </a:p>
        </p:txBody>
      </p:sp>
      <p:sp>
        <p:nvSpPr>
          <p:cNvPr id="3" name="Text Placeholder 2">
            <a:extLst>
              <a:ext uri="{FF2B5EF4-FFF2-40B4-BE49-F238E27FC236}">
                <a16:creationId xmlns:a16="http://schemas.microsoft.com/office/drawing/2014/main" xmlns="" id="{1CA36162-34A7-B041-AC5C-D36FC7760F11}"/>
              </a:ext>
            </a:extLst>
          </p:cNvPr>
          <p:cNvSpPr>
            <a:spLocks noGrp="1"/>
          </p:cNvSpPr>
          <p:nvPr>
            <p:ph type="body" sz="half" idx="1"/>
          </p:nvPr>
        </p:nvSpPr>
        <p:spPr>
          <a:xfrm>
            <a:off x="585440" y="1310738"/>
            <a:ext cx="5614637" cy="4867584"/>
          </a:xfrm>
        </p:spPr>
        <p:txBody>
          <a:bodyPr>
            <a:normAutofit fontScale="70000" lnSpcReduction="20000"/>
          </a:bodyPr>
          <a:lstStyle/>
          <a:p>
            <a:pPr>
              <a:lnSpc>
                <a:spcPct val="170000"/>
              </a:lnSpc>
            </a:pPr>
            <a:r>
              <a:rPr lang="en-US" dirty="0"/>
              <a:t>1854 </a:t>
            </a:r>
            <a:r>
              <a:rPr lang="en-GB" dirty="0">
                <a:solidFill>
                  <a:srgbClr val="8BC4E0"/>
                </a:solidFill>
              </a:rPr>
              <a:t>William Whewell</a:t>
            </a:r>
          </a:p>
          <a:p>
            <a:pPr lvl="1">
              <a:lnSpc>
                <a:spcPct val="170000"/>
              </a:lnSpc>
            </a:pPr>
            <a:r>
              <a:rPr lang="en-GB" dirty="0"/>
              <a:t>concludes that </a:t>
            </a:r>
            <a:r>
              <a:rPr lang="en-GB" dirty="0">
                <a:solidFill>
                  <a:srgbClr val="8BC4E0"/>
                </a:solidFill>
              </a:rPr>
              <a:t>Mars</a:t>
            </a:r>
            <a:r>
              <a:rPr lang="en-GB" dirty="0"/>
              <a:t> has </a:t>
            </a:r>
            <a:r>
              <a:rPr lang="en-GB" dirty="0">
                <a:solidFill>
                  <a:srgbClr val="8BC4E0"/>
                </a:solidFill>
              </a:rPr>
              <a:t>green seas </a:t>
            </a:r>
            <a:r>
              <a:rPr lang="en-GB" dirty="0"/>
              <a:t>and </a:t>
            </a:r>
            <a:r>
              <a:rPr lang="en-GB" dirty="0">
                <a:solidFill>
                  <a:srgbClr val="8BC4E0"/>
                </a:solidFill>
              </a:rPr>
              <a:t>red land</a:t>
            </a:r>
            <a:r>
              <a:rPr lang="en-GB" dirty="0"/>
              <a:t>, wonders if there is </a:t>
            </a:r>
            <a:r>
              <a:rPr lang="en-GB" dirty="0">
                <a:solidFill>
                  <a:srgbClr val="8BC4E0"/>
                </a:solidFill>
              </a:rPr>
              <a:t>extra-terrestrial life</a:t>
            </a:r>
          </a:p>
          <a:p>
            <a:pPr>
              <a:lnSpc>
                <a:spcPct val="170000"/>
              </a:lnSpc>
            </a:pPr>
            <a:r>
              <a:rPr lang="en-GB" dirty="0"/>
              <a:t>1858 </a:t>
            </a:r>
            <a:r>
              <a:rPr lang="en-GB" dirty="0">
                <a:solidFill>
                  <a:srgbClr val="8BC4E0"/>
                </a:solidFill>
              </a:rPr>
              <a:t>Fr Angelo Secchi </a:t>
            </a:r>
            <a:r>
              <a:rPr lang="en-GB" dirty="0"/>
              <a:t>(Vatican Observatory)</a:t>
            </a:r>
          </a:p>
          <a:p>
            <a:pPr lvl="1">
              <a:lnSpc>
                <a:spcPct val="170000"/>
              </a:lnSpc>
            </a:pPr>
            <a:r>
              <a:rPr lang="en-GB" dirty="0">
                <a:solidFill>
                  <a:srgbClr val="8BC4E0"/>
                </a:solidFill>
              </a:rPr>
              <a:t>First person </a:t>
            </a:r>
            <a:r>
              <a:rPr lang="en-GB" dirty="0"/>
              <a:t>to use the </a:t>
            </a:r>
            <a:r>
              <a:rPr lang="en-GB" dirty="0">
                <a:solidFill>
                  <a:srgbClr val="8BC4E0"/>
                </a:solidFill>
              </a:rPr>
              <a:t>word </a:t>
            </a:r>
            <a:r>
              <a:rPr lang="en-GB" i="1" dirty="0" err="1">
                <a:solidFill>
                  <a:srgbClr val="8BC4E0"/>
                </a:solidFill>
              </a:rPr>
              <a:t>canale</a:t>
            </a:r>
            <a:r>
              <a:rPr lang="en-GB" dirty="0"/>
              <a:t> (plural </a:t>
            </a:r>
            <a:r>
              <a:rPr lang="en-GB" dirty="0" err="1"/>
              <a:t>canali</a:t>
            </a:r>
            <a:r>
              <a:rPr lang="en-GB" dirty="0"/>
              <a:t>) in connection with Mars,</a:t>
            </a:r>
          </a:p>
          <a:p>
            <a:pPr lvl="1">
              <a:lnSpc>
                <a:spcPct val="170000"/>
              </a:lnSpc>
            </a:pPr>
            <a:r>
              <a:rPr lang="en-GB" dirty="0"/>
              <a:t>did </a:t>
            </a:r>
            <a:r>
              <a:rPr lang="en-GB" dirty="0">
                <a:solidFill>
                  <a:srgbClr val="8BC4E0"/>
                </a:solidFill>
              </a:rPr>
              <a:t>not</a:t>
            </a:r>
            <a:r>
              <a:rPr lang="en-GB" dirty="0"/>
              <a:t> see any </a:t>
            </a:r>
            <a:r>
              <a:rPr lang="en-GB" dirty="0">
                <a:solidFill>
                  <a:srgbClr val="8BC4E0"/>
                </a:solidFill>
              </a:rPr>
              <a:t>straight lines</a:t>
            </a:r>
          </a:p>
          <a:p>
            <a:pPr lvl="1">
              <a:lnSpc>
                <a:spcPct val="170000"/>
              </a:lnSpc>
            </a:pPr>
            <a:r>
              <a:rPr lang="en-GB" dirty="0"/>
              <a:t>applied the </a:t>
            </a:r>
            <a:r>
              <a:rPr lang="en-GB" dirty="0">
                <a:solidFill>
                  <a:srgbClr val="8BC4E0"/>
                </a:solidFill>
              </a:rPr>
              <a:t>term</a:t>
            </a:r>
            <a:r>
              <a:rPr lang="en-GB" dirty="0"/>
              <a:t> to </a:t>
            </a:r>
            <a:r>
              <a:rPr lang="en-GB" dirty="0">
                <a:solidFill>
                  <a:srgbClr val="8BC4E0"/>
                </a:solidFill>
              </a:rPr>
              <a:t>large features </a:t>
            </a:r>
            <a:r>
              <a:rPr lang="en-GB" dirty="0"/>
              <a:t>—e.g.  "</a:t>
            </a:r>
            <a:r>
              <a:rPr lang="en-GB" dirty="0" err="1">
                <a:solidFill>
                  <a:srgbClr val="8BC4E0"/>
                </a:solidFill>
              </a:rPr>
              <a:t>Canale</a:t>
            </a:r>
            <a:r>
              <a:rPr lang="en-GB" dirty="0">
                <a:solidFill>
                  <a:srgbClr val="8BC4E0"/>
                </a:solidFill>
              </a:rPr>
              <a:t> </a:t>
            </a:r>
            <a:r>
              <a:rPr lang="en-GB" dirty="0" err="1">
                <a:solidFill>
                  <a:srgbClr val="8BC4E0"/>
                </a:solidFill>
              </a:rPr>
              <a:t>Atlantico</a:t>
            </a:r>
            <a:r>
              <a:rPr lang="en-GB" dirty="0"/>
              <a:t>" for what later came to be called</a:t>
            </a:r>
            <a:r>
              <a:rPr lang="en-GB" dirty="0">
                <a:solidFill>
                  <a:srgbClr val="8BC4E0"/>
                </a:solidFill>
              </a:rPr>
              <a:t> </a:t>
            </a:r>
            <a:r>
              <a:rPr lang="en-GB" dirty="0" err="1">
                <a:solidFill>
                  <a:srgbClr val="8BC4E0"/>
                </a:solidFill>
              </a:rPr>
              <a:t>Syrtis</a:t>
            </a:r>
            <a:r>
              <a:rPr lang="en-GB" dirty="0">
                <a:solidFill>
                  <a:srgbClr val="8BC4E0"/>
                </a:solidFill>
              </a:rPr>
              <a:t> Major Planum.</a:t>
            </a:r>
          </a:p>
          <a:p>
            <a:endParaRPr lang="en-US" dirty="0"/>
          </a:p>
        </p:txBody>
      </p:sp>
      <p:grpSp>
        <p:nvGrpSpPr>
          <p:cNvPr id="9" name="Group 8">
            <a:extLst>
              <a:ext uri="{FF2B5EF4-FFF2-40B4-BE49-F238E27FC236}">
                <a16:creationId xmlns:a16="http://schemas.microsoft.com/office/drawing/2014/main" xmlns="" id="{3CBFE524-C731-C248-8E76-AB1004B41256}"/>
              </a:ext>
            </a:extLst>
          </p:cNvPr>
          <p:cNvGrpSpPr/>
          <p:nvPr/>
        </p:nvGrpSpPr>
        <p:grpSpPr>
          <a:xfrm>
            <a:off x="702671" y="1319499"/>
            <a:ext cx="7698868" cy="4755954"/>
            <a:chOff x="2332230" y="2400562"/>
            <a:chExt cx="8941182" cy="4470591"/>
          </a:xfrm>
        </p:grpSpPr>
        <p:pic>
          <p:nvPicPr>
            <p:cNvPr id="5" name="Picture 4">
              <a:extLst>
                <a:ext uri="{FF2B5EF4-FFF2-40B4-BE49-F238E27FC236}">
                  <a16:creationId xmlns:a16="http://schemas.microsoft.com/office/drawing/2014/main" xmlns="" id="{DA3F7329-21BB-DC4D-A66B-062577BF9FF5}"/>
                </a:ext>
              </a:extLst>
            </p:cNvPr>
            <p:cNvPicPr>
              <a:picLocks noChangeAspect="1"/>
            </p:cNvPicPr>
            <p:nvPr/>
          </p:nvPicPr>
          <p:blipFill>
            <a:blip r:embed="rId2"/>
            <a:stretch>
              <a:fillRect/>
            </a:stretch>
          </p:blipFill>
          <p:spPr>
            <a:xfrm>
              <a:off x="2332230" y="2400562"/>
              <a:ext cx="8941182" cy="4470591"/>
            </a:xfrm>
            <a:prstGeom prst="rect">
              <a:avLst/>
            </a:prstGeom>
          </p:spPr>
        </p:pic>
        <p:sp>
          <p:nvSpPr>
            <p:cNvPr id="6" name="Oval 5">
              <a:extLst>
                <a:ext uri="{FF2B5EF4-FFF2-40B4-BE49-F238E27FC236}">
                  <a16:creationId xmlns:a16="http://schemas.microsoft.com/office/drawing/2014/main" xmlns="" id="{096A511E-B56B-034F-A6E8-6F71FE5542CC}"/>
                </a:ext>
              </a:extLst>
            </p:cNvPr>
            <p:cNvSpPr/>
            <p:nvPr/>
          </p:nvSpPr>
          <p:spPr>
            <a:xfrm>
              <a:off x="8058497" y="3870434"/>
              <a:ext cx="801833" cy="66872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 name="TextBox 6">
              <a:extLst>
                <a:ext uri="{FF2B5EF4-FFF2-40B4-BE49-F238E27FC236}">
                  <a16:creationId xmlns:a16="http://schemas.microsoft.com/office/drawing/2014/main" xmlns="" id="{293F24BE-E51B-ED48-9ECA-704CAE134DBA}"/>
                </a:ext>
              </a:extLst>
            </p:cNvPr>
            <p:cNvSpPr txBox="1"/>
            <p:nvPr/>
          </p:nvSpPr>
          <p:spPr>
            <a:xfrm>
              <a:off x="8611904" y="3716546"/>
              <a:ext cx="2207172" cy="320736"/>
            </a:xfrm>
            <a:prstGeom prst="rect">
              <a:avLst/>
            </a:prstGeom>
            <a:noFill/>
          </p:spPr>
          <p:txBody>
            <a:bodyPr wrap="square" rtlCol="0">
              <a:spAutoFit/>
            </a:bodyPr>
            <a:lstStyle/>
            <a:p>
              <a:pPr algn="ctr"/>
              <a:r>
                <a:rPr lang="en-GB" sz="1050" err="1"/>
                <a:t>Syrtis</a:t>
              </a:r>
              <a:r>
                <a:rPr lang="en-GB" sz="1050"/>
                <a:t> Major Planum</a:t>
              </a:r>
            </a:p>
          </p:txBody>
        </p:sp>
      </p:grpSp>
    </p:spTree>
    <p:extLst>
      <p:ext uri="{BB962C8B-B14F-4D97-AF65-F5344CB8AC3E}">
        <p14:creationId xmlns:p14="http://schemas.microsoft.com/office/powerpoint/2010/main" val="37192781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417D6896-0A55-2A43-BE07-A8A1C2676817}"/>
              </a:ext>
            </a:extLst>
          </p:cNvPr>
          <p:cNvSpPr>
            <a:spLocks noGrp="1" noChangeArrowheads="1"/>
          </p:cNvSpPr>
          <p:nvPr>
            <p:ph type="title"/>
          </p:nvPr>
        </p:nvSpPr>
        <p:spPr>
          <a:xfrm>
            <a:off x="1451134" y="656459"/>
            <a:ext cx="6572264" cy="719801"/>
          </a:xfrm>
        </p:spPr>
        <p:txBody>
          <a:bodyPr>
            <a:noAutofit/>
          </a:bodyPr>
          <a:lstStyle/>
          <a:p>
            <a:r>
              <a:rPr lang="en-US" altLang="en-US" sz="4000" dirty="0"/>
              <a:t>Giovanni </a:t>
            </a:r>
            <a:r>
              <a:rPr lang="en-US" altLang="en-US" sz="4000" dirty="0" err="1"/>
              <a:t>Virgino</a:t>
            </a:r>
            <a:r>
              <a:rPr lang="en-US" altLang="en-US" sz="4000" dirty="0"/>
              <a:t> Schiaparelli</a:t>
            </a:r>
          </a:p>
        </p:txBody>
      </p:sp>
      <p:sp>
        <p:nvSpPr>
          <p:cNvPr id="1029" name="Rectangle 5">
            <a:extLst>
              <a:ext uri="{FF2B5EF4-FFF2-40B4-BE49-F238E27FC236}">
                <a16:creationId xmlns:a16="http://schemas.microsoft.com/office/drawing/2014/main" xmlns="" id="{0A92FD01-D904-8E4A-9DF2-1B24D8925C15}"/>
              </a:ext>
            </a:extLst>
          </p:cNvPr>
          <p:cNvSpPr>
            <a:spLocks noGrp="1" noChangeArrowheads="1"/>
          </p:cNvSpPr>
          <p:nvPr>
            <p:ph type="body" sz="half" idx="1"/>
          </p:nvPr>
        </p:nvSpPr>
        <p:spPr>
          <a:xfrm>
            <a:off x="381595" y="1376260"/>
            <a:ext cx="4828155" cy="4968784"/>
          </a:xfrm>
        </p:spPr>
        <p:txBody>
          <a:bodyPr>
            <a:normAutofit/>
          </a:bodyPr>
          <a:lstStyle/>
          <a:p>
            <a:pPr>
              <a:lnSpc>
                <a:spcPct val="170000"/>
              </a:lnSpc>
            </a:pPr>
            <a:r>
              <a:rPr lang="en-US" altLang="en-US" sz="1800" dirty="0"/>
              <a:t>Leading </a:t>
            </a:r>
            <a:r>
              <a:rPr lang="en-US" altLang="en-US" sz="1800" dirty="0">
                <a:solidFill>
                  <a:srgbClr val="8BC4E0"/>
                </a:solidFill>
              </a:rPr>
              <a:t>expert</a:t>
            </a:r>
            <a:r>
              <a:rPr lang="en-US" altLang="en-US" sz="1800" dirty="0"/>
              <a:t> on </a:t>
            </a:r>
            <a:r>
              <a:rPr lang="en-US" altLang="en-US" sz="1800" dirty="0">
                <a:solidFill>
                  <a:srgbClr val="8BC4E0"/>
                </a:solidFill>
              </a:rPr>
              <a:t>Mars</a:t>
            </a:r>
            <a:r>
              <a:rPr lang="en-US" altLang="en-US" sz="1800" dirty="0"/>
              <a:t> for 20 years</a:t>
            </a:r>
          </a:p>
          <a:p>
            <a:pPr>
              <a:lnSpc>
                <a:spcPct val="170000"/>
              </a:lnSpc>
            </a:pPr>
            <a:r>
              <a:rPr lang="en-US" altLang="en-US" sz="1800" dirty="0"/>
              <a:t>1877 </a:t>
            </a:r>
            <a:r>
              <a:rPr lang="en-US" altLang="en-US" sz="1800" dirty="0">
                <a:solidFill>
                  <a:srgbClr val="8BC4E0"/>
                </a:solidFill>
              </a:rPr>
              <a:t>opposition</a:t>
            </a:r>
          </a:p>
          <a:p>
            <a:pPr>
              <a:lnSpc>
                <a:spcPct val="170000"/>
              </a:lnSpc>
            </a:pPr>
            <a:r>
              <a:rPr lang="en-US" altLang="en-US" sz="1800" dirty="0">
                <a:solidFill>
                  <a:srgbClr val="8BC4E0"/>
                </a:solidFill>
              </a:rPr>
              <a:t>8.6 inch </a:t>
            </a:r>
            <a:r>
              <a:rPr lang="en-US" altLang="en-US" sz="1800" dirty="0"/>
              <a:t>refractor (lens) </a:t>
            </a:r>
            <a:r>
              <a:rPr lang="en-US" altLang="en-US" sz="1800" dirty="0">
                <a:solidFill>
                  <a:srgbClr val="8BC4E0"/>
                </a:solidFill>
              </a:rPr>
              <a:t>telescope</a:t>
            </a:r>
          </a:p>
          <a:p>
            <a:pPr>
              <a:lnSpc>
                <a:spcPct val="170000"/>
              </a:lnSpc>
            </a:pPr>
            <a:r>
              <a:rPr lang="en-US" altLang="en-US" sz="1800" dirty="0"/>
              <a:t>322 X </a:t>
            </a:r>
            <a:r>
              <a:rPr lang="en-US" altLang="en-US" sz="1800" dirty="0">
                <a:solidFill>
                  <a:srgbClr val="8BC4E0"/>
                </a:solidFill>
              </a:rPr>
              <a:t>magnification</a:t>
            </a:r>
          </a:p>
          <a:p>
            <a:pPr>
              <a:lnSpc>
                <a:spcPct val="170000"/>
              </a:lnSpc>
            </a:pPr>
            <a:r>
              <a:rPr lang="en-US" altLang="en-US" sz="1800" dirty="0">
                <a:solidFill>
                  <a:srgbClr val="8BC4E0"/>
                </a:solidFill>
              </a:rPr>
              <a:t>Naked eye </a:t>
            </a:r>
            <a:r>
              <a:rPr lang="en-US" altLang="en-US" sz="1800" dirty="0"/>
              <a:t>observations</a:t>
            </a:r>
          </a:p>
          <a:p>
            <a:pPr>
              <a:lnSpc>
                <a:spcPct val="170000"/>
              </a:lnSpc>
            </a:pPr>
            <a:r>
              <a:rPr lang="en-US" altLang="en-US" sz="1800" dirty="0">
                <a:solidFill>
                  <a:srgbClr val="8BC4E0"/>
                </a:solidFill>
              </a:rPr>
              <a:t>Produced</a:t>
            </a:r>
            <a:r>
              <a:rPr lang="en-US" altLang="en-US" sz="1800" dirty="0"/>
              <a:t> new </a:t>
            </a:r>
            <a:r>
              <a:rPr lang="en-US" altLang="en-US" sz="1800" dirty="0">
                <a:solidFill>
                  <a:srgbClr val="8BC4E0"/>
                </a:solidFill>
              </a:rPr>
              <a:t>map</a:t>
            </a:r>
            <a:r>
              <a:rPr lang="en-US" altLang="en-US" sz="1800" dirty="0"/>
              <a:t> of </a:t>
            </a:r>
            <a:r>
              <a:rPr lang="en-US" altLang="en-US" sz="1800" dirty="0">
                <a:solidFill>
                  <a:srgbClr val="8BC4E0"/>
                </a:solidFill>
              </a:rPr>
              <a:t>Mars</a:t>
            </a:r>
          </a:p>
          <a:p>
            <a:pPr>
              <a:lnSpc>
                <a:spcPct val="170000"/>
              </a:lnSpc>
            </a:pPr>
            <a:r>
              <a:rPr lang="en-US" altLang="en-US" sz="1800" dirty="0"/>
              <a:t>Systematic </a:t>
            </a:r>
            <a:r>
              <a:rPr lang="en-US" altLang="en-US" sz="1800" dirty="0">
                <a:solidFill>
                  <a:srgbClr val="8BC4E0"/>
                </a:solidFill>
              </a:rPr>
              <a:t>naming</a:t>
            </a:r>
            <a:r>
              <a:rPr lang="en-US" altLang="en-US" sz="1800" dirty="0"/>
              <a:t> convention for </a:t>
            </a:r>
            <a:r>
              <a:rPr lang="en-US" altLang="en-US" sz="1800" dirty="0">
                <a:solidFill>
                  <a:srgbClr val="8BC4E0"/>
                </a:solidFill>
              </a:rPr>
              <a:t>surface features</a:t>
            </a:r>
          </a:p>
        </p:txBody>
      </p:sp>
      <p:pic>
        <p:nvPicPr>
          <p:cNvPr id="1028" name="Picture 4">
            <a:extLst>
              <a:ext uri="{FF2B5EF4-FFF2-40B4-BE49-F238E27FC236}">
                <a16:creationId xmlns:a16="http://schemas.microsoft.com/office/drawing/2014/main" xmlns="" id="{A9AF1E04-DA07-4748-8261-E0EC14806B15}"/>
              </a:ext>
            </a:extLst>
          </p:cNvPr>
          <p:cNvPicPr>
            <a:picLocks noGrp="1" noChangeAspect="1" noChangeArrowheads="1"/>
          </p:cNvPicPr>
          <p:nvPr>
            <p:ph sz="half" idx="2"/>
          </p:nvPr>
        </p:nvPicPr>
        <p:blipFill>
          <a:blip r:embed="rId3">
            <a:extLst>
              <a:ext uri="{28A0092B-C50C-407E-A947-70E740481C1C}">
                <a14:useLocalDpi xmlns:a14="http://schemas.microsoft.com/office/drawing/2010/main"/>
              </a:ext>
            </a:extLst>
          </a:blip>
          <a:stretch>
            <a:fillRect/>
          </a:stretch>
        </p:blipFill>
        <p:spPr>
          <a:xfrm>
            <a:off x="5209750" y="1542264"/>
            <a:ext cx="3552655" cy="3728405"/>
          </a:xfrm>
        </p:spPr>
      </p:pic>
      <p:sp>
        <p:nvSpPr>
          <p:cNvPr id="2" name="TextBox 1">
            <a:extLst>
              <a:ext uri="{FF2B5EF4-FFF2-40B4-BE49-F238E27FC236}">
                <a16:creationId xmlns:a16="http://schemas.microsoft.com/office/drawing/2014/main" xmlns="" id="{B4F2A27F-0325-294A-9661-D8EAF98E30DD}"/>
              </a:ext>
            </a:extLst>
          </p:cNvPr>
          <p:cNvSpPr txBox="1"/>
          <p:nvPr/>
        </p:nvSpPr>
        <p:spPr>
          <a:xfrm>
            <a:off x="5493756" y="5436673"/>
            <a:ext cx="2984643" cy="276999"/>
          </a:xfrm>
          <a:prstGeom prst="rect">
            <a:avLst/>
          </a:prstGeom>
          <a:noFill/>
        </p:spPr>
        <p:txBody>
          <a:bodyPr wrap="square" rtlCol="0">
            <a:spAutoFit/>
          </a:bodyPr>
          <a:lstStyle/>
          <a:p>
            <a:pPr algn="ctr"/>
            <a:r>
              <a:rPr lang="en-GB" sz="1200"/>
              <a:t>Giovanni </a:t>
            </a:r>
            <a:r>
              <a:rPr lang="en-GB" sz="1200" err="1"/>
              <a:t>Virginio</a:t>
            </a:r>
            <a:r>
              <a:rPr lang="en-GB" sz="1200"/>
              <a:t> Schiaparelli (1835 -1910) </a:t>
            </a:r>
            <a:endParaRPr lang="en-US" sz="1200"/>
          </a:p>
        </p:txBody>
      </p:sp>
    </p:spTree>
    <p:extLst>
      <p:ext uri="{BB962C8B-B14F-4D97-AF65-F5344CB8AC3E}">
        <p14:creationId xmlns:p14="http://schemas.microsoft.com/office/powerpoint/2010/main" val="3392591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2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2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2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2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 grpId="0" build="p" bldLvl="2"/>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xmlns="" id="{50D8B9E1-BFA6-FF4A-9292-3520E0237391}"/>
              </a:ext>
            </a:extLst>
          </p:cNvPr>
          <p:cNvSpPr>
            <a:spLocks noGrp="1" noChangeArrowheads="1"/>
          </p:cNvSpPr>
          <p:nvPr>
            <p:ph type="title"/>
          </p:nvPr>
        </p:nvSpPr>
        <p:spPr>
          <a:xfrm>
            <a:off x="1526215" y="770557"/>
            <a:ext cx="2546747" cy="400050"/>
          </a:xfrm>
        </p:spPr>
        <p:txBody>
          <a:bodyPr>
            <a:normAutofit fontScale="90000"/>
          </a:bodyPr>
          <a:lstStyle/>
          <a:p>
            <a:r>
              <a:rPr lang="en-US" altLang="en-US" dirty="0"/>
              <a:t>1877 map</a:t>
            </a:r>
          </a:p>
        </p:txBody>
      </p:sp>
      <p:sp>
        <p:nvSpPr>
          <p:cNvPr id="45059" name="Rectangle 3">
            <a:extLst>
              <a:ext uri="{FF2B5EF4-FFF2-40B4-BE49-F238E27FC236}">
                <a16:creationId xmlns:a16="http://schemas.microsoft.com/office/drawing/2014/main" xmlns="" id="{B77F2C26-7693-7741-8CBF-E56FD0645CF0}"/>
              </a:ext>
            </a:extLst>
          </p:cNvPr>
          <p:cNvSpPr>
            <a:spLocks noGrp="1" noChangeArrowheads="1"/>
          </p:cNvSpPr>
          <p:nvPr>
            <p:ph type="body" sz="half" idx="1"/>
          </p:nvPr>
        </p:nvSpPr>
        <p:spPr>
          <a:xfrm>
            <a:off x="736682" y="5083161"/>
            <a:ext cx="6902604" cy="972943"/>
          </a:xfrm>
        </p:spPr>
        <p:txBody>
          <a:bodyPr>
            <a:noAutofit/>
          </a:bodyPr>
          <a:lstStyle/>
          <a:p>
            <a:pPr>
              <a:lnSpc>
                <a:spcPct val="90000"/>
              </a:lnSpc>
            </a:pPr>
            <a:r>
              <a:rPr lang="en-US" altLang="en-US" sz="1600" dirty="0"/>
              <a:t>Named </a:t>
            </a:r>
            <a:r>
              <a:rPr lang="en-US" altLang="en-US" sz="1600" dirty="0">
                <a:solidFill>
                  <a:srgbClr val="8BC4E0"/>
                </a:solidFill>
              </a:rPr>
              <a:t>bright</a:t>
            </a:r>
            <a:r>
              <a:rPr lang="en-US" altLang="en-US" sz="1600" dirty="0"/>
              <a:t> and </a:t>
            </a:r>
            <a:r>
              <a:rPr lang="en-US" altLang="en-US" sz="1600" dirty="0">
                <a:solidFill>
                  <a:srgbClr val="8BC4E0"/>
                </a:solidFill>
              </a:rPr>
              <a:t>dark</a:t>
            </a:r>
            <a:r>
              <a:rPr lang="en-US" altLang="en-US" sz="1600" dirty="0"/>
              <a:t> areas after </a:t>
            </a:r>
            <a:r>
              <a:rPr lang="en-US" altLang="en-US" sz="1600" dirty="0">
                <a:solidFill>
                  <a:srgbClr val="8BC4E0"/>
                </a:solidFill>
              </a:rPr>
              <a:t>seas</a:t>
            </a:r>
            <a:r>
              <a:rPr lang="en-US" altLang="en-US" sz="1600" dirty="0"/>
              <a:t> and </a:t>
            </a:r>
            <a:r>
              <a:rPr lang="en-US" altLang="en-US" sz="1600" dirty="0">
                <a:solidFill>
                  <a:srgbClr val="8BC4E0"/>
                </a:solidFill>
              </a:rPr>
              <a:t>lands</a:t>
            </a:r>
            <a:r>
              <a:rPr lang="en-US" altLang="en-US" sz="1600" dirty="0"/>
              <a:t> on </a:t>
            </a:r>
            <a:r>
              <a:rPr lang="en-US" altLang="en-US" sz="1600" dirty="0">
                <a:solidFill>
                  <a:srgbClr val="8BC4E0"/>
                </a:solidFill>
              </a:rPr>
              <a:t>Earth</a:t>
            </a:r>
          </a:p>
          <a:p>
            <a:pPr>
              <a:lnSpc>
                <a:spcPct val="90000"/>
              </a:lnSpc>
            </a:pPr>
            <a:r>
              <a:rPr lang="en-US" altLang="en-US" sz="1600" dirty="0">
                <a:solidFill>
                  <a:srgbClr val="8BC4E0"/>
                </a:solidFill>
              </a:rPr>
              <a:t>Linear features </a:t>
            </a:r>
            <a:r>
              <a:rPr lang="en-US" altLang="en-US" sz="1600" dirty="0"/>
              <a:t>seen from time to time he named “</a:t>
            </a:r>
            <a:r>
              <a:rPr lang="en-US" altLang="en-US" sz="1600" dirty="0" err="1">
                <a:solidFill>
                  <a:srgbClr val="8BC4E0"/>
                </a:solidFill>
              </a:rPr>
              <a:t>canali</a:t>
            </a:r>
            <a:r>
              <a:rPr lang="en-US" altLang="en-US" sz="1600" dirty="0"/>
              <a:t>” or </a:t>
            </a:r>
            <a:r>
              <a:rPr lang="en-US" altLang="en-US" sz="1600" dirty="0">
                <a:solidFill>
                  <a:srgbClr val="8BC4E0"/>
                </a:solidFill>
              </a:rPr>
              <a:t>channels</a:t>
            </a:r>
          </a:p>
          <a:p>
            <a:pPr>
              <a:lnSpc>
                <a:spcPct val="90000"/>
              </a:lnSpc>
            </a:pPr>
            <a:r>
              <a:rPr lang="en-US" altLang="en-US" sz="1600" dirty="0">
                <a:solidFill>
                  <a:srgbClr val="8BC4E0"/>
                </a:solidFill>
              </a:rPr>
              <a:t>Repeated</a:t>
            </a:r>
            <a:r>
              <a:rPr lang="en-US" altLang="en-US" sz="1600" dirty="0"/>
              <a:t> observations in </a:t>
            </a:r>
            <a:r>
              <a:rPr lang="en-US" altLang="en-US" sz="1600" dirty="0">
                <a:solidFill>
                  <a:srgbClr val="8BC4E0"/>
                </a:solidFill>
              </a:rPr>
              <a:t>1879</a:t>
            </a:r>
            <a:r>
              <a:rPr lang="en-US" altLang="en-US" sz="1600" dirty="0"/>
              <a:t> (another opposition) identified </a:t>
            </a:r>
            <a:r>
              <a:rPr lang="en-US" altLang="en-US" sz="1600" dirty="0">
                <a:solidFill>
                  <a:srgbClr val="8BC4E0"/>
                </a:solidFill>
              </a:rPr>
              <a:t>80 </a:t>
            </a:r>
            <a:r>
              <a:rPr lang="en-US" altLang="en-US" sz="1600" dirty="0" err="1">
                <a:solidFill>
                  <a:srgbClr val="8BC4E0"/>
                </a:solidFill>
              </a:rPr>
              <a:t>canali</a:t>
            </a:r>
            <a:endParaRPr lang="en-US" altLang="en-US" sz="1600" dirty="0">
              <a:solidFill>
                <a:srgbClr val="8BC4E0"/>
              </a:solidFill>
            </a:endParaRPr>
          </a:p>
        </p:txBody>
      </p:sp>
      <p:pic>
        <p:nvPicPr>
          <p:cNvPr id="4" name="Picture 3">
            <a:extLst>
              <a:ext uri="{FF2B5EF4-FFF2-40B4-BE49-F238E27FC236}">
                <a16:creationId xmlns:a16="http://schemas.microsoft.com/office/drawing/2014/main" xmlns="" id="{A061F89B-3E57-CF4F-B48A-B0045C736D1C}"/>
              </a:ext>
            </a:extLst>
          </p:cNvPr>
          <p:cNvPicPr>
            <a:picLocks noChangeAspect="1"/>
          </p:cNvPicPr>
          <p:nvPr/>
        </p:nvPicPr>
        <p:blipFill>
          <a:blip r:embed="rId2"/>
          <a:stretch>
            <a:fillRect/>
          </a:stretch>
        </p:blipFill>
        <p:spPr>
          <a:xfrm>
            <a:off x="1029759" y="1282097"/>
            <a:ext cx="6824702" cy="3776591"/>
          </a:xfrm>
          <a:prstGeom prst="rect">
            <a:avLst/>
          </a:prstGeom>
        </p:spPr>
      </p:pic>
    </p:spTree>
    <p:extLst>
      <p:ext uri="{BB962C8B-B14F-4D97-AF65-F5344CB8AC3E}">
        <p14:creationId xmlns:p14="http://schemas.microsoft.com/office/powerpoint/2010/main" val="315540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0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0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bldLvl="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B3881AD-9A69-C04F-ACFB-57D72DD899D4}"/>
              </a:ext>
            </a:extLst>
          </p:cNvPr>
          <p:cNvPicPr>
            <a:picLocks noChangeAspect="1"/>
          </p:cNvPicPr>
          <p:nvPr/>
        </p:nvPicPr>
        <p:blipFill>
          <a:blip r:embed="rId2"/>
          <a:stretch>
            <a:fillRect/>
          </a:stretch>
        </p:blipFill>
        <p:spPr>
          <a:xfrm>
            <a:off x="1536682" y="750334"/>
            <a:ext cx="5757003" cy="5181934"/>
          </a:xfrm>
          <a:prstGeom prst="rect">
            <a:avLst/>
          </a:prstGeom>
        </p:spPr>
      </p:pic>
      <p:sp>
        <p:nvSpPr>
          <p:cNvPr id="3" name="TextBox 2">
            <a:extLst>
              <a:ext uri="{FF2B5EF4-FFF2-40B4-BE49-F238E27FC236}">
                <a16:creationId xmlns:a16="http://schemas.microsoft.com/office/drawing/2014/main" xmlns="" id="{2447EB76-F040-FE4F-A37E-045746D684D6}"/>
              </a:ext>
            </a:extLst>
          </p:cNvPr>
          <p:cNvSpPr txBox="1"/>
          <p:nvPr/>
        </p:nvSpPr>
        <p:spPr>
          <a:xfrm>
            <a:off x="563154" y="6364224"/>
            <a:ext cx="2326350" cy="276999"/>
          </a:xfrm>
          <a:prstGeom prst="rect">
            <a:avLst/>
          </a:prstGeom>
          <a:noFill/>
        </p:spPr>
        <p:txBody>
          <a:bodyPr wrap="square" rtlCol="0">
            <a:spAutoFit/>
          </a:bodyPr>
          <a:lstStyle/>
          <a:p>
            <a:r>
              <a:rPr lang="en-US" sz="1200"/>
              <a:t>Image credit NASA</a:t>
            </a:r>
          </a:p>
        </p:txBody>
      </p:sp>
      <p:sp>
        <p:nvSpPr>
          <p:cNvPr id="4" name="TextBox 3">
            <a:extLst>
              <a:ext uri="{FF2B5EF4-FFF2-40B4-BE49-F238E27FC236}">
                <a16:creationId xmlns:a16="http://schemas.microsoft.com/office/drawing/2014/main" xmlns="" id="{506DE04F-91D9-2F44-81F7-352978F7E752}"/>
              </a:ext>
            </a:extLst>
          </p:cNvPr>
          <p:cNvSpPr txBox="1"/>
          <p:nvPr/>
        </p:nvSpPr>
        <p:spPr>
          <a:xfrm>
            <a:off x="7391378" y="1075765"/>
            <a:ext cx="1559859" cy="2893100"/>
          </a:xfrm>
          <a:prstGeom prst="rect">
            <a:avLst/>
          </a:prstGeom>
          <a:noFill/>
        </p:spPr>
        <p:txBody>
          <a:bodyPr wrap="square" rtlCol="0">
            <a:spAutoFit/>
          </a:bodyPr>
          <a:lstStyle/>
          <a:p>
            <a:r>
              <a:rPr lang="en-GB" sz="1400" dirty="0"/>
              <a:t>Comparison of Schiaparelli's 1888 map of Mars with a modern satellite map</a:t>
            </a:r>
          </a:p>
          <a:p>
            <a:endParaRPr lang="en-GB" sz="1400" dirty="0"/>
          </a:p>
          <a:p>
            <a:r>
              <a:rPr lang="en-GB" sz="1400" dirty="0"/>
              <a:t>The location of Gale Crater (landing site of the Curiosity rover), is noted with the green arrow</a:t>
            </a:r>
            <a:endParaRPr lang="en-US" sz="1400" dirty="0"/>
          </a:p>
        </p:txBody>
      </p:sp>
    </p:spTree>
    <p:extLst>
      <p:ext uri="{BB962C8B-B14F-4D97-AF65-F5344CB8AC3E}">
        <p14:creationId xmlns:p14="http://schemas.microsoft.com/office/powerpoint/2010/main" val="1414493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CCC357D-552D-8C44-AC37-F0C6FBF9C81B}"/>
              </a:ext>
            </a:extLst>
          </p:cNvPr>
          <p:cNvPicPr>
            <a:picLocks noChangeAspect="1"/>
          </p:cNvPicPr>
          <p:nvPr/>
        </p:nvPicPr>
        <p:blipFill>
          <a:blip r:embed="rId2"/>
          <a:stretch>
            <a:fillRect/>
          </a:stretch>
        </p:blipFill>
        <p:spPr>
          <a:xfrm>
            <a:off x="1563077" y="915843"/>
            <a:ext cx="7125021" cy="4227922"/>
          </a:xfrm>
          <a:prstGeom prst="rect">
            <a:avLst/>
          </a:prstGeom>
        </p:spPr>
      </p:pic>
      <p:sp>
        <p:nvSpPr>
          <p:cNvPr id="3" name="TextBox 2">
            <a:extLst>
              <a:ext uri="{FF2B5EF4-FFF2-40B4-BE49-F238E27FC236}">
                <a16:creationId xmlns:a16="http://schemas.microsoft.com/office/drawing/2014/main" xmlns="" id="{96DA0223-FDA0-DC4D-A8D5-3DC51B1B4343}"/>
              </a:ext>
            </a:extLst>
          </p:cNvPr>
          <p:cNvSpPr txBox="1"/>
          <p:nvPr/>
        </p:nvSpPr>
        <p:spPr>
          <a:xfrm>
            <a:off x="6083970" y="5291514"/>
            <a:ext cx="2506436" cy="646331"/>
          </a:xfrm>
          <a:prstGeom prst="rect">
            <a:avLst/>
          </a:prstGeom>
          <a:noFill/>
        </p:spPr>
        <p:txBody>
          <a:bodyPr wrap="square" rtlCol="0">
            <a:spAutoFit/>
          </a:bodyPr>
          <a:lstStyle/>
          <a:p>
            <a:r>
              <a:rPr lang="en-GB" sz="1200" dirty="0"/>
              <a:t>Image source NASA publication SP-4212, </a:t>
            </a:r>
            <a:r>
              <a:rPr lang="en-GB" sz="1200" i="1" dirty="0"/>
              <a:t>On Mars: Exploration of the Red Planet. 1958-1978</a:t>
            </a:r>
            <a:r>
              <a:rPr lang="en-GB" sz="1200" dirty="0"/>
              <a:t>. ch1-2</a:t>
            </a:r>
            <a:endParaRPr lang="en-US" sz="1200" dirty="0"/>
          </a:p>
        </p:txBody>
      </p:sp>
      <p:sp>
        <p:nvSpPr>
          <p:cNvPr id="4" name="TextBox 3">
            <a:extLst>
              <a:ext uri="{FF2B5EF4-FFF2-40B4-BE49-F238E27FC236}">
                <a16:creationId xmlns:a16="http://schemas.microsoft.com/office/drawing/2014/main" xmlns="" id="{7B87A0D9-B56C-EB48-9339-1CBEF2FC53D1}"/>
              </a:ext>
            </a:extLst>
          </p:cNvPr>
          <p:cNvSpPr txBox="1"/>
          <p:nvPr/>
        </p:nvSpPr>
        <p:spPr>
          <a:xfrm>
            <a:off x="342900" y="5291514"/>
            <a:ext cx="5666015" cy="1077218"/>
          </a:xfrm>
          <a:prstGeom prst="rect">
            <a:avLst/>
          </a:prstGeom>
          <a:noFill/>
        </p:spPr>
        <p:txBody>
          <a:bodyPr wrap="square" rtlCol="0">
            <a:spAutoFit/>
          </a:bodyPr>
          <a:lstStyle/>
          <a:p>
            <a:r>
              <a:rPr lang="en-GB" sz="1600" dirty="0"/>
              <a:t>Giovanni Schiaparelli's map of Mars, compiled over the period 1877-1886, used names based on classical geography or were simply descriptive terms; for example, </a:t>
            </a:r>
            <a:r>
              <a:rPr lang="en-GB" sz="1600" i="1" dirty="0"/>
              <a:t>Mare </a:t>
            </a:r>
            <a:r>
              <a:rPr lang="en-GB" sz="1600" i="1" dirty="0" err="1"/>
              <a:t>Australe</a:t>
            </a:r>
            <a:r>
              <a:rPr lang="en-GB" sz="1600" i="1" dirty="0"/>
              <a:t> </a:t>
            </a:r>
            <a:r>
              <a:rPr lang="en-GB" sz="1600" dirty="0"/>
              <a:t>(Southern Sea). Most of these place names are still in use today.</a:t>
            </a:r>
            <a:endParaRPr lang="en-US" sz="1600" dirty="0"/>
          </a:p>
        </p:txBody>
      </p:sp>
    </p:spTree>
    <p:extLst>
      <p:ext uri="{BB962C8B-B14F-4D97-AF65-F5344CB8AC3E}">
        <p14:creationId xmlns:p14="http://schemas.microsoft.com/office/powerpoint/2010/main" val="3002216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1109</TotalTime>
  <Words>1276</Words>
  <Application>Microsoft Macintosh PowerPoint</Application>
  <PresentationFormat>On-screen Show (4:3)</PresentationFormat>
  <Paragraphs>133</Paragraphs>
  <Slides>18</Slides>
  <Notes>8</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The Martians are Coming</vt:lpstr>
      <vt:lpstr>PowerPoint Presentation</vt:lpstr>
      <vt:lpstr>Early Observations of Mars</vt:lpstr>
      <vt:lpstr>The crucial century….</vt:lpstr>
      <vt:lpstr>The crucial century</vt:lpstr>
      <vt:lpstr>Giovanni Virgino Schiaparelli</vt:lpstr>
      <vt:lpstr>1877 map</vt:lpstr>
      <vt:lpstr>PowerPoint Presentation</vt:lpstr>
      <vt:lpstr>PowerPoint Presentation</vt:lpstr>
      <vt:lpstr>What did Schiaparelli think? </vt:lpstr>
      <vt:lpstr>Percival Lowell</vt:lpstr>
      <vt:lpstr>PowerPoint Presentation</vt:lpstr>
      <vt:lpstr>PowerPoint Presentation</vt:lpstr>
      <vt:lpstr>Life on Mars…</vt:lpstr>
      <vt:lpstr>H G Wells</vt:lpstr>
      <vt:lpstr>Radio play…</vt:lpstr>
      <vt:lpstr>PowerPoint Presentation</vt:lpstr>
      <vt:lpstr>Life on Mars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Jonathan Allday</dc:creator>
  <cp:lastModifiedBy>Kelly Monk</cp:lastModifiedBy>
  <cp:revision>116</cp:revision>
  <dcterms:created xsi:type="dcterms:W3CDTF">2019-09-16T05:10:33Z</dcterms:created>
  <dcterms:modified xsi:type="dcterms:W3CDTF">2023-03-08T12:28:33Z</dcterms:modified>
</cp:coreProperties>
</file>