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44" r:id="rId2"/>
    <p:sldId id="259" r:id="rId3"/>
    <p:sldId id="325" r:id="rId4"/>
    <p:sldId id="326" r:id="rId5"/>
    <p:sldId id="327" r:id="rId6"/>
    <p:sldId id="328" r:id="rId7"/>
    <p:sldId id="329" r:id="rId8"/>
    <p:sldId id="341" r:id="rId9"/>
    <p:sldId id="345" r:id="rId10"/>
    <p:sldId id="346" r:id="rId11"/>
    <p:sldId id="260" r:id="rId12"/>
    <p:sldId id="320" r:id="rId13"/>
    <p:sldId id="342" r:id="rId14"/>
    <p:sldId id="343" r:id="rId15"/>
    <p:sldId id="347" r:id="rId16"/>
    <p:sldId id="349" r:id="rId17"/>
    <p:sldId id="350" r:id="rId18"/>
    <p:sldId id="351" r:id="rId19"/>
    <p:sldId id="352" r:id="rId20"/>
    <p:sldId id="354" r:id="rId21"/>
    <p:sldId id="35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EA"/>
    <a:srgbClr val="3737FF"/>
    <a:srgbClr val="FFFFFF"/>
    <a:srgbClr val="FF0000"/>
    <a:srgbClr val="C55A11"/>
    <a:srgbClr val="CB0004"/>
    <a:srgbClr val="05BCFE"/>
    <a:srgbClr val="CEE6CE"/>
    <a:srgbClr val="0071A4"/>
    <a:srgbClr val="A8C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6095" autoAdjust="0"/>
  </p:normalViewPr>
  <p:slideViewPr>
    <p:cSldViewPr snapToGrid="0">
      <p:cViewPr>
        <p:scale>
          <a:sx n="66" d="100"/>
          <a:sy n="66" d="100"/>
        </p:scale>
        <p:origin x="1038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BC92B-20E3-4759-9EA2-4291CE07036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C73D-9F36-4409-AC4D-B1068866F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2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r>
              <a:rPr lang="en-GB" sz="2800" b="0" i="0" dirty="0">
                <a:latin typeface="Verdana" panose="020B0604030504040204" pitchFamily="34" charset="0"/>
                <a:ea typeface="Verdana" panose="020B0604030504040204" pitchFamily="34" charset="0"/>
              </a:rPr>
              <a:t>The boxes containing</a:t>
            </a:r>
            <a:r>
              <a:rPr lang="en-GB" sz="2800" b="0" i="0" baseline="0" dirty="0">
                <a:latin typeface="Verdana" panose="020B0604030504040204" pitchFamily="34" charset="0"/>
                <a:ea typeface="Verdana" panose="020B0604030504040204" pitchFamily="34" charset="0"/>
              </a:rPr>
              <a:t> the titles of the diagnostic question</a:t>
            </a:r>
            <a:r>
              <a:rPr lang="en-GB" sz="2000" b="0" i="0" baseline="0" dirty="0">
                <a:latin typeface="+mn-lt"/>
                <a:ea typeface="+mn-ea"/>
              </a:rPr>
              <a:t>s and response activities are clickable links that will take you to the starting slide for each activity in this presentation.</a:t>
            </a:r>
          </a:p>
          <a:p>
            <a:pPr algn="l">
              <a:spcAft>
                <a:spcPts val="600"/>
              </a:spcAft>
            </a:pPr>
            <a:endParaRPr lang="en-GB" sz="2000" b="0" i="0" baseline="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baseline="0" dirty="0">
                <a:solidFill>
                  <a:schemeClr val="tx1"/>
                </a:solidFill>
                <a:latin typeface="+mn-lt"/>
                <a:ea typeface="+mn-ea"/>
              </a:rPr>
              <a:t>In edit mode, hold down the Ctrl key and left-click the box.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baseline="0" dirty="0">
                <a:solidFill>
                  <a:schemeClr val="tx1"/>
                </a:solidFill>
                <a:latin typeface="+mn-lt"/>
                <a:ea typeface="+mn-ea"/>
              </a:rPr>
              <a:t>In slide show mode, simply left-click the box.</a:t>
            </a:r>
          </a:p>
          <a:p>
            <a:pPr algn="l">
              <a:spcAft>
                <a:spcPts val="600"/>
              </a:spcAft>
            </a:pPr>
            <a:endParaRPr lang="en-GB" sz="2000" b="0" i="0" baseline="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l">
              <a:spcAft>
                <a:spcPts val="600"/>
              </a:spcAft>
            </a:pPr>
            <a:r>
              <a:rPr lang="en-GB" sz="2000" b="0" i="0" baseline="0">
                <a:solidFill>
                  <a:schemeClr val="tx1"/>
                </a:solidFill>
              </a:rPr>
              <a:t>Click the ‘Home’ button at the top right of the final slide of each activity to return here.</a:t>
            </a:r>
            <a:endParaRPr lang="en-GB" sz="2000" b="0" i="0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2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Expected answer: B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27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93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PSL7.2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describe some ways in which electromagnetic radiation can interact with matter.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radiation is confused with alpha or beta particles; EM radiation causes ionisation by colliding with outer electrons of atoms.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saying: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photons knock electrons off atoms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Say: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photons force electrons off atoms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40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970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Violet, Will and Xavier are right</a:t>
            </a:r>
            <a:r>
              <a:rPr lang="en-GB" sz="1200" b="0" i="0" baseline="0">
                <a:solidFill>
                  <a:schemeClr val="tx1"/>
                </a:solidFill>
              </a:rPr>
              <a:t>, and Yasmine and Zain are wrong.</a:t>
            </a:r>
            <a:endParaRPr lang="en-GB" sz="1200" b="0" i="0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more detailed answer, with a discussion of what the statements reveal about students’ 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006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PSL7.2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apply understanding of ionising radiation to explain how radiotherapy works.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type of radiation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either good or bad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Image by National Cancer Institute from </a:t>
            </a:r>
            <a:r>
              <a:rPr lang="en-GB" sz="1200" b="0" i="1" baseline="0" dirty="0" err="1">
                <a:solidFill>
                  <a:schemeClr val="tx1"/>
                </a:solidFill>
              </a:rPr>
              <a:t>Unsplash</a:t>
            </a:r>
            <a:endParaRPr lang="en-GB" sz="1200" b="0" i="1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05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Answers: </a:t>
            </a:r>
            <a:r>
              <a:rPr lang="en-GB" b="0" i="0" dirty="0"/>
              <a:t>revealed</a:t>
            </a:r>
            <a:r>
              <a:rPr lang="en-GB" b="0" i="0" baseline="0" dirty="0"/>
              <a:t> by mouse clicks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72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Answers: </a:t>
            </a:r>
            <a:r>
              <a:rPr lang="en-GB" b="0" i="0" dirty="0"/>
              <a:t>revealed</a:t>
            </a:r>
            <a:r>
              <a:rPr lang="en-GB" b="0" i="0" baseline="0" dirty="0"/>
              <a:t> by mouse clicks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250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PSL7.2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dentify types of electromagnetic radiation that can be naturally occurring; describe a range of sources of harmful electromagnetic radiation; describe some ways in which electromagnetic radiation can interact with matter; explain why some types of electromagnetic radiation are more ionising than others; and apply understanding of ionising radiation to explain how radiotherapy works.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radiation is artificial; radiation is either useful or harmful and not both; electronic devices are sources of harmful radiation;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exposed to radiation becomes radioactive; radiation ionises atoms when photons collide with electrons; and students find it hard to distinguish between ionising and non-ionising radiation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00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 </a:t>
            </a:r>
            <a:r>
              <a:rPr lang="en-GB" sz="1200" b="1" i="1" baseline="0" dirty="0">
                <a:solidFill>
                  <a:schemeClr val="tx1"/>
                </a:solidFill>
              </a:rPr>
              <a:t>(one for each type of EM radiation that needs to be researched)</a:t>
            </a:r>
            <a:r>
              <a:rPr lang="en-GB" sz="1200" b="0" i="1" baseline="0" dirty="0">
                <a:solidFill>
                  <a:schemeClr val="tx1"/>
                </a:solidFill>
              </a:rPr>
              <a:t>, together with teacher support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81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60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This slide includes a 20 minute timer – one of 20 green rectangles will appear after each minute.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 </a:t>
            </a:r>
            <a:r>
              <a:rPr lang="en-GB" sz="1200" b="1" i="1" baseline="0" dirty="0">
                <a:solidFill>
                  <a:schemeClr val="tx1"/>
                </a:solidFill>
              </a:rPr>
              <a:t>(one for each type of EM radiation that needs to be researched)</a:t>
            </a:r>
            <a:r>
              <a:rPr lang="en-GB" sz="1200" b="0" i="1" baseline="0" dirty="0">
                <a:solidFill>
                  <a:schemeClr val="tx1"/>
                </a:solidFill>
              </a:rPr>
              <a:t>, together with teacher support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42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9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PSL7.2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identify types of electromagnetic radiation that can be naturally occurring.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radiation is artificial; living away from urban or industrial areas reduces and even eliminates exposure to radiation.</a:t>
            </a:r>
          </a:p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100" b="1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N.B. The electromagnetic spectrum can be divided up in different ways. These are the broad groups it is most often divided into.</a:t>
            </a:r>
          </a:p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endParaRPr lang="en-GB" dirty="0"/>
          </a:p>
          <a:p>
            <a:r>
              <a:rPr lang="en-GB" dirty="0"/>
              <a:t>Images: radio by </a:t>
            </a:r>
            <a:r>
              <a:rPr lang="en-GB" dirty="0" err="1"/>
              <a:t>alefonte</a:t>
            </a:r>
            <a:r>
              <a:rPr lang="en-GB" dirty="0"/>
              <a:t>, microwave oven by </a:t>
            </a:r>
            <a:r>
              <a:rPr lang="en-GB" dirty="0" err="1"/>
              <a:t>ArtRose</a:t>
            </a:r>
            <a:r>
              <a:rPr lang="en-GB" dirty="0"/>
              <a:t>, radiator by Painter06, torch by </a:t>
            </a:r>
            <a:r>
              <a:rPr lang="en-GB" dirty="0" err="1"/>
              <a:t>OpenClipard</a:t>
            </a:r>
            <a:r>
              <a:rPr lang="en-GB" dirty="0"/>
              <a:t>-Vectors, </a:t>
            </a:r>
            <a:r>
              <a:rPr lang="en-GB" dirty="0" err="1"/>
              <a:t>suncream</a:t>
            </a:r>
            <a:r>
              <a:rPr lang="en-GB" dirty="0"/>
              <a:t> by </a:t>
            </a:r>
            <a:r>
              <a:rPr lang="en-GB" dirty="0" err="1"/>
              <a:t>Clker</a:t>
            </a:r>
            <a:r>
              <a:rPr lang="en-GB" dirty="0"/>
              <a:t>-Free-Vector-Images, X-ray by </a:t>
            </a:r>
            <a:r>
              <a:rPr lang="en-GB" dirty="0" err="1"/>
              <a:t>marcmanhart</a:t>
            </a:r>
            <a:r>
              <a:rPr lang="en-GB" dirty="0"/>
              <a:t> and radiation warning symbol by </a:t>
            </a:r>
            <a:r>
              <a:rPr lang="en-GB" dirty="0" err="1"/>
              <a:t>Clker</a:t>
            </a:r>
            <a:r>
              <a:rPr lang="en-GB" dirty="0"/>
              <a:t>-Free-Vector-Images – all from Pixabay.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answer: </a:t>
            </a:r>
            <a:r>
              <a:rPr lang="en-GB" sz="1200" b="0" i="0" baseline="0" dirty="0">
                <a:solidFill>
                  <a:schemeClr val="tx1"/>
                </a:solidFill>
              </a:rPr>
              <a:t>All types of radiation are made artificially and naturally.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65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PSL7.2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describe a range of sources of harmful electromagnetic radiation.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radiation is harmful; radiation is either useful or harmful and not both; electronic devices are sources of harmful radiation; living far from industrial areas greatly reduces or even eliminates exposure to radiation.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endParaRPr lang="en-GB" dirty="0"/>
          </a:p>
          <a:p>
            <a:r>
              <a:rPr lang="en-GB" dirty="0"/>
              <a:t>Images: London by </a:t>
            </a:r>
            <a:r>
              <a:rPr lang="en-GB" dirty="0" err="1"/>
              <a:t>Iiushuquan</a:t>
            </a:r>
            <a:r>
              <a:rPr lang="en-GB" dirty="0"/>
              <a:t>, oil refinery by </a:t>
            </a:r>
            <a:r>
              <a:rPr lang="en-GB" dirty="0" err="1"/>
              <a:t>dbchandler</a:t>
            </a:r>
            <a:r>
              <a:rPr lang="en-GB" dirty="0"/>
              <a:t>, office by </a:t>
            </a:r>
            <a:r>
              <a:rPr lang="en-GB" dirty="0" err="1"/>
              <a:t>StockSnap</a:t>
            </a:r>
            <a:r>
              <a:rPr lang="en-GB" dirty="0"/>
              <a:t> and Lake District by 2895780 – all from Pixabay.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8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Statements C is correct, and statements A and B are wrong.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30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PSL7.2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describe some ways in which electromagnetic radiation can interact with matter.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radiation is confused with alpha or beta particles; EM radiation causes ionisation by colliding with outer electrons of atoms.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saying: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photons knock electrons off atoms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Say: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photons force electrons off atoms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226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answer: </a:t>
            </a:r>
            <a:r>
              <a:rPr lang="en-GB" sz="1200" b="0" i="0" baseline="0" dirty="0">
                <a:solidFill>
                  <a:schemeClr val="tx1"/>
                </a:solidFill>
              </a:rPr>
              <a:t>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51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PSL7.2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explain why some types of electromagnetic radiation are more ionising than others.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exposed to radiation becomes radioactive; radiation ionises atoms when photons collide with electrons; and students find it hard to distinguish between ionising and non-ionising radiation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saying: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photons knock electrons off atoms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Say: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photons force electrons off atoms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 answer: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endParaRPr lang="en-GB" dirty="0"/>
          </a:p>
          <a:p>
            <a:r>
              <a:rPr lang="en-GB" dirty="0"/>
              <a:t>Image by PIRO4D from </a:t>
            </a:r>
            <a:r>
              <a:rPr lang="en-GB" dirty="0" err="1"/>
              <a:t>Pixabay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90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75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1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0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5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9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3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5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45666-C2DB-4374-98FD-31A24254EBAB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5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8.xml"/><Relationship Id="rId5" Type="http://schemas.openxmlformats.org/officeDocument/2006/relationships/slide" Target="slide3.xml"/><Relationship Id="rId10" Type="http://schemas.openxmlformats.org/officeDocument/2006/relationships/slide" Target="slide12.xml"/><Relationship Id="rId4" Type="http://schemas.openxmlformats.org/officeDocument/2006/relationships/hyperlink" Target="BEST_PMA_3_1_Teacher%20notes_key%20concept_Transfer%20of%20energy%20by%20conduction.docx" TargetMode="External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3.wdp"/><Relationship Id="rId5" Type="http://schemas.microsoft.com/office/2007/relationships/hdphoto" Target="../media/hdphoto5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2.wdp"/><Relationship Id="rId1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stevidencescienceteaching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stevidencescienceteaching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" Target="slid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slide" Target="slide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microsoft.com/office/2007/relationships/hdphoto" Target="../media/hdphoto3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603A23CB-A4F0-46B8-9C1F-D66A5C258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86" name="Rounded Rectangle 85">
            <a:hlinkClick r:id="rId4" action="ppaction://hlinkfile"/>
          </p:cNvPr>
          <p:cNvSpPr/>
          <p:nvPr/>
        </p:nvSpPr>
        <p:spPr>
          <a:xfrm>
            <a:off x="4352422" y="5610794"/>
            <a:ext cx="4540273" cy="681618"/>
          </a:xfrm>
          <a:prstGeom prst="roundRect">
            <a:avLst>
              <a:gd name="adj" fmla="val 2693"/>
            </a:avLst>
          </a:prstGeom>
          <a:solidFill>
            <a:srgbClr val="604A7B"/>
          </a:solidFill>
          <a:ln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Run the slide show to activate the clickable boxes.</a:t>
            </a:r>
          </a:p>
          <a:p>
            <a:pPr algn="ctr"/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Useful information can be found in the slide notes.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0" y="2175"/>
            <a:ext cx="9144000" cy="635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Key concept PSL7.2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Electromagnetic spectrum</a:t>
            </a:r>
            <a:endParaRPr kumimoji="0" lang="en-GB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12333" y="5690206"/>
            <a:ext cx="3926671" cy="517833"/>
            <a:chOff x="193862" y="5695967"/>
            <a:chExt cx="3926671" cy="517833"/>
          </a:xfrm>
        </p:grpSpPr>
        <p:sp>
          <p:nvSpPr>
            <p:cNvPr id="46" name="Text Box 234"/>
            <p:cNvSpPr txBox="1"/>
            <p:nvPr/>
          </p:nvSpPr>
          <p:spPr>
            <a:xfrm>
              <a:off x="193862" y="5695967"/>
              <a:ext cx="200025" cy="222250"/>
            </a:xfrm>
            <a:prstGeom prst="rect">
              <a:avLst/>
            </a:prstGeom>
            <a:solidFill>
              <a:srgbClr val="604A7B"/>
            </a:solidFill>
            <a:ln w="6350">
              <a:noFill/>
            </a:ln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800" b="1" dirty="0">
                  <a:solidFill>
                    <a:srgbClr val="FFFFFF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93887" y="5695967"/>
              <a:ext cx="3726646" cy="22225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Prior understanding from earlier stages of learning.</a:t>
              </a:r>
            </a:p>
          </p:txBody>
        </p:sp>
        <p:sp>
          <p:nvSpPr>
            <p:cNvPr id="57" name="Text Box 235"/>
            <p:cNvSpPr txBox="1"/>
            <p:nvPr/>
          </p:nvSpPr>
          <p:spPr>
            <a:xfrm>
              <a:off x="193862" y="5991550"/>
              <a:ext cx="200025" cy="222250"/>
            </a:xfrm>
            <a:prstGeom prst="rect">
              <a:avLst/>
            </a:prstGeom>
            <a:solidFill>
              <a:srgbClr val="604A7B"/>
            </a:solidFill>
            <a:ln w="6350">
              <a:noFill/>
            </a:ln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800" b="1" dirty="0">
                  <a:solidFill>
                    <a:srgbClr val="FFFFFF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3887" y="5991550"/>
              <a:ext cx="2506663" cy="22225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Bridge to later stages of learning.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436957" y="1380530"/>
            <a:ext cx="7344000" cy="108806"/>
            <a:chOff x="-3399" y="3399"/>
            <a:chExt cx="7492276" cy="108806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110490" y="57150"/>
              <a:ext cx="7378387" cy="0"/>
            </a:xfrm>
            <a:prstGeom prst="straightConnector1">
              <a:avLst/>
            </a:prstGeom>
            <a:ln w="50800">
              <a:solidFill>
                <a:srgbClr val="604A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-3399" y="3399"/>
              <a:ext cx="1791301" cy="108806"/>
              <a:chOff x="-3999" y="3399"/>
              <a:chExt cx="2107274" cy="108806"/>
            </a:xfrm>
          </p:grpSpPr>
          <p:sp>
            <p:nvSpPr>
              <p:cNvPr id="76" name="Parallelogram 75"/>
              <p:cNvSpPr/>
              <p:nvPr/>
            </p:nvSpPr>
            <p:spPr>
              <a:xfrm rot="10800000" flipV="1">
                <a:off x="-1114" y="3399"/>
                <a:ext cx="2104389" cy="53975"/>
              </a:xfrm>
              <a:prstGeom prst="parallelogram">
                <a:avLst>
                  <a:gd name="adj" fmla="val 199000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7" name="Parallelogram 76"/>
              <p:cNvSpPr/>
              <p:nvPr/>
            </p:nvSpPr>
            <p:spPr>
              <a:xfrm rot="10800000">
                <a:off x="-3999" y="58205"/>
                <a:ext cx="2104937" cy="54000"/>
              </a:xfrm>
              <a:prstGeom prst="parallelogram">
                <a:avLst>
                  <a:gd name="adj" fmla="val 199000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75" name="Text Box 2"/>
            <p:cNvSpPr txBox="1">
              <a:spLocks noChangeArrowheads="1"/>
            </p:cNvSpPr>
            <p:nvPr/>
          </p:nvSpPr>
          <p:spPr bwMode="auto">
            <a:xfrm>
              <a:off x="219057" y="10601"/>
              <a:ext cx="1295400" cy="95258"/>
            </a:xfrm>
            <a:prstGeom prst="rect">
              <a:avLst/>
            </a:prstGeom>
            <a:solidFill>
              <a:srgbClr val="604A7B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600" b="1" cap="all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 o n c e p t u a l   p r o g r e s s I o n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BAB3BF-9656-4722-8AE7-453EC7EE14D4}"/>
              </a:ext>
            </a:extLst>
          </p:cNvPr>
          <p:cNvGrpSpPr/>
          <p:nvPr/>
        </p:nvGrpSpPr>
        <p:grpSpPr>
          <a:xfrm>
            <a:off x="230214" y="794961"/>
            <a:ext cx="8683572" cy="4682322"/>
            <a:chOff x="230214" y="794961"/>
            <a:chExt cx="8683572" cy="4682322"/>
          </a:xfrm>
        </p:grpSpPr>
        <p:grpSp>
          <p:nvGrpSpPr>
            <p:cNvPr id="3" name="Group 2"/>
            <p:cNvGrpSpPr/>
            <p:nvPr/>
          </p:nvGrpSpPr>
          <p:grpSpPr>
            <a:xfrm>
              <a:off x="230214" y="794961"/>
              <a:ext cx="8683572" cy="4682322"/>
              <a:chOff x="230214" y="794961"/>
              <a:chExt cx="8683572" cy="468232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3C95943-EE70-4145-967E-2BD6DB678F04}"/>
                  </a:ext>
                </a:extLst>
              </p:cNvPr>
              <p:cNvGrpSpPr/>
              <p:nvPr/>
            </p:nvGrpSpPr>
            <p:grpSpPr>
              <a:xfrm>
                <a:off x="230214" y="794961"/>
                <a:ext cx="8683572" cy="4682322"/>
                <a:chOff x="230214" y="794961"/>
                <a:chExt cx="8683572" cy="4682322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6B7DF6A2-EE30-4E3B-AD93-E89EEF9816BF}"/>
                    </a:ext>
                  </a:extLst>
                </p:cNvPr>
                <p:cNvGrpSpPr/>
                <p:nvPr/>
              </p:nvGrpSpPr>
              <p:grpSpPr>
                <a:xfrm>
                  <a:off x="230214" y="794961"/>
                  <a:ext cx="8683572" cy="4682322"/>
                  <a:chOff x="212333" y="813857"/>
                  <a:chExt cx="8683572" cy="4682322"/>
                </a:xfrm>
              </p:grpSpPr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212333" y="813857"/>
                    <a:ext cx="8683572" cy="4682322"/>
                    <a:chOff x="213529" y="766232"/>
                    <a:chExt cx="8683572" cy="4682322"/>
                  </a:xfrm>
                </p:grpSpPr>
                <p:grpSp>
                  <p:nvGrpSpPr>
                    <p:cNvPr id="51" name="Group 50"/>
                    <p:cNvGrpSpPr/>
                    <p:nvPr/>
                  </p:nvGrpSpPr>
                  <p:grpSpPr>
                    <a:xfrm>
                      <a:off x="213529" y="766232"/>
                      <a:ext cx="8681180" cy="4682322"/>
                      <a:chOff x="213528" y="781472"/>
                      <a:chExt cx="8681180" cy="4682322"/>
                    </a:xfrm>
                  </p:grpSpPr>
                  <p:grpSp>
                    <p:nvGrpSpPr>
                      <p:cNvPr id="41" name="Group 40"/>
                      <p:cNvGrpSpPr/>
                      <p:nvPr/>
                    </p:nvGrpSpPr>
                    <p:grpSpPr>
                      <a:xfrm>
                        <a:off x="213528" y="781472"/>
                        <a:ext cx="8681180" cy="4682322"/>
                        <a:chOff x="237339" y="997372"/>
                        <a:chExt cx="8681180" cy="4682322"/>
                      </a:xfrm>
                    </p:grpSpPr>
                    <p:grpSp>
                      <p:nvGrpSpPr>
                        <p:cNvPr id="34" name="Group 33"/>
                        <p:cNvGrpSpPr/>
                        <p:nvPr/>
                      </p:nvGrpSpPr>
                      <p:grpSpPr>
                        <a:xfrm>
                          <a:off x="1353428" y="997372"/>
                          <a:ext cx="7565091" cy="1942089"/>
                          <a:chOff x="1348745" y="997475"/>
                          <a:chExt cx="7565091" cy="1942089"/>
                        </a:xfrm>
                      </p:grpSpPr>
                      <p:grpSp>
                        <p:nvGrpSpPr>
                          <p:cNvPr id="32" name="Group 31"/>
                          <p:cNvGrpSpPr/>
                          <p:nvPr/>
                        </p:nvGrpSpPr>
                        <p:grpSpPr>
                          <a:xfrm>
                            <a:off x="1348745" y="997475"/>
                            <a:ext cx="7565091" cy="1942089"/>
                            <a:chOff x="1348745" y="997475"/>
                            <a:chExt cx="7565091" cy="1942089"/>
                          </a:xfrm>
                        </p:grpSpPr>
                        <p:sp>
                          <p:nvSpPr>
                            <p:cNvPr id="2" name="Rectangle 1"/>
                            <p:cNvSpPr/>
                            <p:nvPr/>
                          </p:nvSpPr>
                          <p:spPr>
                            <a:xfrm>
                              <a:off x="1348745" y="997475"/>
                              <a:ext cx="7565091" cy="50379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rgbClr val="604A7B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>
                                <a:lnSpc>
                                  <a:spcPct val="114000"/>
                                </a:lnSpc>
                              </a:pPr>
                              <a:r>
                                <a:rPr lang="en-GB" sz="1150" dirty="0">
                                  <a:solidFill>
                                    <a:schemeClr val="tx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Electromagnetic radiation transfers energy and interacts with matter in different ways, depending on the frequency and matter. Each radiation type can be both helpful and harmful.</a:t>
                              </a:r>
                            </a:p>
                          </p:txBody>
                        </p:sp>
                        <p:sp>
                          <p:nvSpPr>
                            <p:cNvPr id="4" name="Rectangle 3"/>
                            <p:cNvSpPr/>
                            <p:nvPr/>
                          </p:nvSpPr>
                          <p:spPr>
                            <a:xfrm>
                              <a:off x="1348745" y="1715564"/>
                              <a:ext cx="1512000" cy="1224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rgbClr val="604A7B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72000" tIns="36000" rIns="72000" bIns="36000" rtlCol="0" anchor="t" anchorCtr="0"/>
                            <a:lstStyle/>
                            <a:p>
                              <a:r>
                                <a:rPr lang="en-GB" sz="1000" dirty="0">
                                  <a:solidFill>
                                    <a:schemeClr val="tx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Identify types of electromagnetic radiation that can be naturally occurring.</a:t>
                              </a:r>
                            </a:p>
                          </p:txBody>
                        </p:sp>
                        <p:sp>
                          <p:nvSpPr>
                            <p:cNvPr id="14" name="Rectangle 13"/>
                            <p:cNvSpPr/>
                            <p:nvPr/>
                          </p:nvSpPr>
                          <p:spPr>
                            <a:xfrm>
                              <a:off x="2861813" y="1715564"/>
                              <a:ext cx="1512000" cy="1224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rgbClr val="604A7B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72000" tIns="36000" rIns="72000" bIns="36000" rtlCol="0" anchor="t" anchorCtr="0"/>
                            <a:lstStyle/>
                            <a:p>
                              <a:r>
                                <a:rPr lang="en-GB" sz="1000" dirty="0">
                                  <a:solidFill>
                                    <a:schemeClr val="tx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Describe a range of sources of harmful electromagnetic radiation.</a:t>
                              </a:r>
                            </a:p>
                          </p:txBody>
                        </p:sp>
                        <p:sp>
                          <p:nvSpPr>
                            <p:cNvPr id="15" name="Rectangle 14"/>
                            <p:cNvSpPr/>
                            <p:nvPr/>
                          </p:nvSpPr>
                          <p:spPr>
                            <a:xfrm>
                              <a:off x="4374881" y="1715564"/>
                              <a:ext cx="1512000" cy="1224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rgbClr val="604A7B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72000" tIns="36000" rIns="72000" bIns="36000" rtlCol="0" anchor="t" anchorCtr="0"/>
                            <a:lstStyle/>
                            <a:p>
                              <a:r>
                                <a:rPr lang="en-GB" sz="1000" dirty="0">
                                  <a:solidFill>
                                    <a:schemeClr val="tx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Describe some ways in which electromagnetic radiation can interact with matter.</a:t>
                              </a:r>
                            </a:p>
                          </p:txBody>
                        </p:sp>
                        <p:sp>
                          <p:nvSpPr>
                            <p:cNvPr id="16" name="Rectangle 15"/>
                            <p:cNvSpPr/>
                            <p:nvPr/>
                          </p:nvSpPr>
                          <p:spPr>
                            <a:xfrm>
                              <a:off x="5887949" y="1715564"/>
                              <a:ext cx="1512000" cy="1224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rgbClr val="604A7B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72000" tIns="36000" rIns="72000" bIns="36000" rtlCol="0" anchor="t" anchorCtr="0"/>
                            <a:lstStyle/>
                            <a:p>
                              <a:r>
                                <a:rPr lang="en-GB" sz="1000" dirty="0">
                                  <a:solidFill>
                                    <a:schemeClr val="tx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Explain why some types of electromagnetic radiation are more ionising than others.</a:t>
                              </a:r>
                            </a:p>
                          </p:txBody>
                        </p:sp>
                        <p:sp>
                          <p:nvSpPr>
                            <p:cNvPr id="17" name="Rectangle 16"/>
                            <p:cNvSpPr/>
                            <p:nvPr/>
                          </p:nvSpPr>
                          <p:spPr>
                            <a:xfrm>
                              <a:off x="7401019" y="1715564"/>
                              <a:ext cx="1512000" cy="1224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rgbClr val="604A7B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72000" tIns="36000" rIns="72000" bIns="36000" rtlCol="0" anchor="t" anchorCtr="0"/>
                            <a:lstStyle/>
                            <a:p>
                              <a:r>
                                <a:rPr lang="en-GB" sz="1000" dirty="0">
                                  <a:solidFill>
                                    <a:schemeClr val="tx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Apply understanding of ionising radiation to explain how radiotherapy works.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3" name="Rectangle 32"/>
                          <p:cNvSpPr/>
                          <p:nvPr/>
                        </p:nvSpPr>
                        <p:spPr>
                          <a:xfrm>
                            <a:off x="1348745" y="1497988"/>
                            <a:ext cx="7564274" cy="217370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rgbClr val="604A7B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>
                              <a:lnSpc>
                                <a:spcPct val="114000"/>
                              </a:lnSpc>
                            </a:pPr>
                            <a:endParaRPr lang="en-GB" sz="1200" dirty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0" name="Group 39"/>
                        <p:cNvGrpSpPr/>
                        <p:nvPr/>
                      </p:nvGrpSpPr>
                      <p:grpSpPr>
                        <a:xfrm>
                          <a:off x="237339" y="1016796"/>
                          <a:ext cx="1080254" cy="4662898"/>
                          <a:chOff x="237339" y="1016796"/>
                          <a:chExt cx="1080254" cy="4662898"/>
                        </a:xfrm>
                      </p:grpSpPr>
                      <p:sp>
                        <p:nvSpPr>
                          <p:cNvPr id="35" name="TextBox 34"/>
                          <p:cNvSpPr txBox="1"/>
                          <p:nvPr/>
                        </p:nvSpPr>
                        <p:spPr>
                          <a:xfrm>
                            <a:off x="238410" y="1016796"/>
                            <a:ext cx="1079183" cy="461665"/>
                          </a:xfrm>
                          <a:prstGeom prst="rect">
                            <a:avLst/>
                          </a:prstGeom>
                          <a:solidFill>
                            <a:srgbClr val="604A7B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txBody>
                          <a:bodyPr wrap="square" rtlCol="0">
                            <a:noAutofit/>
                          </a:bodyPr>
                          <a:lstStyle/>
                          <a:p>
                            <a:r>
                              <a:rPr lang="en-GB" sz="1000" b="1" dirty="0">
                                <a:solidFill>
                                  <a:schemeClr val="bg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rPr>
                              <a:t>Learning focus </a:t>
                            </a:r>
                            <a:endParaRPr lang="en-GB" sz="1000" dirty="0">
                              <a:solidFill>
                                <a:schemeClr val="bg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7" name="TextBox 36"/>
                          <p:cNvSpPr txBox="1"/>
                          <p:nvPr/>
                        </p:nvSpPr>
                        <p:spPr>
                          <a:xfrm>
                            <a:off x="237341" y="1497885"/>
                            <a:ext cx="1079183" cy="1441576"/>
                          </a:xfrm>
                          <a:prstGeom prst="rect">
                            <a:avLst/>
                          </a:prstGeom>
                          <a:solidFill>
                            <a:srgbClr val="604A7B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txBody>
                          <a:bodyPr wrap="square" rtlCol="0">
                            <a:noAutofit/>
                          </a:bodyPr>
                          <a:lstStyle/>
                          <a:p>
                            <a:r>
                              <a:rPr lang="en-GB" sz="800" b="1" dirty="0">
                                <a:solidFill>
                                  <a:schemeClr val="bg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rPr>
                              <a:t>As students’ conceptual understanding progresses they can:</a:t>
                            </a:r>
                            <a:endParaRPr lang="en-GB" sz="800" dirty="0">
                              <a:solidFill>
                                <a:schemeClr val="bg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8" name="TextBox 37"/>
                          <p:cNvSpPr txBox="1"/>
                          <p:nvPr/>
                        </p:nvSpPr>
                        <p:spPr>
                          <a:xfrm>
                            <a:off x="237339" y="3013367"/>
                            <a:ext cx="1079183" cy="1296000"/>
                          </a:xfrm>
                          <a:prstGeom prst="rect">
                            <a:avLst/>
                          </a:prstGeom>
                          <a:solidFill>
                            <a:srgbClr val="604A7B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txBody>
                          <a:bodyPr wrap="square" rtlCol="0">
                            <a:noAutofit/>
                          </a:bodyPr>
                          <a:lstStyle/>
                          <a:p>
                            <a:r>
                              <a:rPr lang="en-GB" sz="1000" b="1" dirty="0">
                                <a:solidFill>
                                  <a:schemeClr val="bg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rPr>
                              <a:t>Diagnostic questions</a:t>
                            </a:r>
                            <a:endParaRPr lang="en-GB" sz="1000" dirty="0">
                              <a:solidFill>
                                <a:schemeClr val="bg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9" name="TextBox 38"/>
                          <p:cNvSpPr txBox="1"/>
                          <p:nvPr/>
                        </p:nvSpPr>
                        <p:spPr>
                          <a:xfrm>
                            <a:off x="237339" y="4383694"/>
                            <a:ext cx="1079183" cy="1296000"/>
                          </a:xfrm>
                          <a:prstGeom prst="rect">
                            <a:avLst/>
                          </a:prstGeom>
                          <a:solidFill>
                            <a:srgbClr val="604A7B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txBody>
                          <a:bodyPr wrap="square" rtlCol="0">
                            <a:noAutofit/>
                          </a:bodyPr>
                          <a:lstStyle/>
                          <a:p>
                            <a:r>
                              <a:rPr lang="en-GB" sz="1000" b="1" dirty="0">
                                <a:solidFill>
                                  <a:schemeClr val="bg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rPr>
                              <a:t>Response activities</a:t>
                            </a:r>
                            <a:endParaRPr lang="en-GB" sz="1000" dirty="0">
                              <a:solidFill>
                                <a:schemeClr val="bg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8" name="TextBox 47">
                        <a:hlinkClick r:id="rId5" action="ppaction://hlinksldjump"/>
                      </p:cNvPr>
                      <p:cNvSpPr txBox="1"/>
                      <p:nvPr/>
                    </p:nvSpPr>
                    <p:spPr>
                      <a:xfrm>
                        <a:off x="1330955" y="2797467"/>
                        <a:ext cx="1512000" cy="129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604A7B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txBody>
                      <a:bodyPr wrap="square" rtlCol="0" anchor="ctr" anchorCtr="0">
                        <a:noAutofit/>
                      </a:bodyPr>
                      <a:lstStyle/>
                      <a:p>
                        <a:pPr algn="ctr"/>
                        <a:r>
                          <a:rPr lang="en-GB" sz="1100" b="1" dirty="0"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Natural radiation</a:t>
                        </a:r>
                      </a:p>
                    </p:txBody>
                  </p:sp>
                </p:grpSp>
                <p:sp>
                  <p:nvSpPr>
                    <p:cNvPr id="52" name="TextBox 51">
                      <a:hlinkClick r:id="rId6" action="ppaction://hlinksldjump"/>
                    </p:cNvPr>
                    <p:cNvSpPr txBox="1"/>
                    <p:nvPr/>
                  </p:nvSpPr>
                  <p:spPr>
                    <a:xfrm>
                      <a:off x="2843489" y="2782227"/>
                      <a:ext cx="1512000" cy="129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604A7B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wrap="square" rtlCol="0" anchor="ctr" anchorCtr="0">
                      <a:noAutofit/>
                    </a:bodyPr>
                    <a:lstStyle/>
                    <a:p>
                      <a:pPr algn="ctr"/>
                      <a:r>
                        <a:rPr lang="en-GB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Bad radiation</a:t>
                      </a:r>
                    </a:p>
                  </p:txBody>
                </p:sp>
                <p:sp>
                  <p:nvSpPr>
                    <p:cNvPr id="53" name="TextBox 52">
                      <a:hlinkClick r:id="rId7" action="ppaction://hlinksldjump"/>
                    </p:cNvPr>
                    <p:cNvSpPr txBox="1"/>
                    <p:nvPr/>
                  </p:nvSpPr>
                  <p:spPr>
                    <a:xfrm>
                      <a:off x="4357360" y="2782227"/>
                      <a:ext cx="1512000" cy="129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604A7B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wrap="square" rtlCol="0" anchor="ctr" anchorCtr="0">
                      <a:noAutofit/>
                    </a:bodyPr>
                    <a:lstStyle/>
                    <a:p>
                      <a:pPr algn="ctr"/>
                      <a:r>
                        <a:rPr lang="en-GB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 interactions</a:t>
                      </a:r>
                    </a:p>
                  </p:txBody>
                </p:sp>
                <p:sp>
                  <p:nvSpPr>
                    <p:cNvPr id="54" name="TextBox 53">
                      <a:hlinkClick r:id="rId8" action="ppaction://hlinksldjump"/>
                    </p:cNvPr>
                    <p:cNvSpPr txBox="1"/>
                    <p:nvPr/>
                  </p:nvSpPr>
                  <p:spPr>
                    <a:xfrm>
                      <a:off x="5871231" y="2782414"/>
                      <a:ext cx="1512000" cy="129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604A7B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wrap="square" rtlCol="0" anchor="ctr" anchorCtr="0">
                      <a:noAutofit/>
                    </a:bodyPr>
                    <a:lstStyle/>
                    <a:p>
                      <a:pPr algn="ctr"/>
                      <a:r>
                        <a:rPr lang="en-GB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Most ionising</a:t>
                      </a:r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7385101" y="2782227"/>
                      <a:ext cx="1512000" cy="129618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604A7B"/>
                      </a:solidFill>
                    </a:ln>
                  </p:spPr>
                  <p:txBody>
                    <a:bodyPr wrap="square" rtlCol="0" anchor="ctr" anchorCtr="0">
                      <a:noAutofit/>
                    </a:bodyPr>
                    <a:lstStyle/>
                    <a:p>
                      <a:pPr algn="ctr"/>
                      <a:endParaRPr lang="en-GB" sz="11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>
                      <a:hlinkClick r:id="rId9" action="ppaction://hlinksldjump"/>
                    </p:cNvPr>
                    <p:cNvSpPr txBox="1"/>
                    <p:nvPr/>
                  </p:nvSpPr>
                  <p:spPr>
                    <a:xfrm>
                      <a:off x="7380822" y="4152554"/>
                      <a:ext cx="1512000" cy="648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604A7B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wrap="square" rtlCol="0" anchor="ctr" anchorCtr="0">
                      <a:noAutofit/>
                    </a:bodyPr>
                    <a:lstStyle/>
                    <a:p>
                      <a:pPr algn="ctr"/>
                      <a:r>
                        <a:rPr lang="en-GB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Radiotherapy</a:t>
                      </a:r>
                    </a:p>
                  </p:txBody>
                </p:sp>
                <p:sp>
                  <p:nvSpPr>
                    <p:cNvPr id="64" name="TextBox 63">
                      <a:hlinkClick r:id="rId10" action="ppaction://hlinksldjump"/>
                    </p:cNvPr>
                    <p:cNvSpPr txBox="1"/>
                    <p:nvPr/>
                  </p:nvSpPr>
                  <p:spPr>
                    <a:xfrm>
                      <a:off x="5868822" y="4141691"/>
                      <a:ext cx="1512000" cy="648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604A7B"/>
                      </a:solidFill>
                    </a:ln>
                  </p:spPr>
                  <p:txBody>
                    <a:bodyPr wrap="square" rtlCol="0" anchor="ctr" anchorCtr="0">
                      <a:noAutofit/>
                    </a:bodyPr>
                    <a:lstStyle/>
                    <a:p>
                      <a:pPr algn="ctr"/>
                      <a:endParaRPr lang="en-GB" sz="11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68" name="TextBox 67">
                    <a:hlinkClick r:id="" action="ppaction://noaction"/>
                    <a:extLst>
                      <a:ext uri="{FF2B5EF4-FFF2-40B4-BE49-F238E27FC236}">
                        <a16:creationId xmlns:a16="http://schemas.microsoft.com/office/drawing/2014/main" id="{61EE3FEF-C7BC-42DD-B015-763768165465}"/>
                      </a:ext>
                    </a:extLst>
                  </p:cNvPr>
                  <p:cNvSpPr txBox="1"/>
                  <p:nvPr/>
                </p:nvSpPr>
                <p:spPr>
                  <a:xfrm>
                    <a:off x="1329760" y="4200179"/>
                    <a:ext cx="1512000" cy="648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604A7B"/>
                    </a:solidFill>
                  </a:ln>
                </p:spPr>
                <p:txBody>
                  <a:bodyPr wrap="square" rtlCol="0" anchor="ctr" anchorCtr="0">
                    <a:noAutofit/>
                  </a:bodyPr>
                  <a:lstStyle/>
                  <a:p>
                    <a:pPr algn="ctr"/>
                    <a:endParaRPr lang="en-GB" sz="1100" b="1" dirty="0">
                      <a:latin typeface="Verdana" panose="020B0604030504040204" pitchFamily="34" charset="0"/>
                      <a:ea typeface="Verdana" panose="020B0604030504040204" pitchFamily="34" charset="0"/>
                    </a:endParaRPr>
                  </a:p>
                </p:txBody>
              </p:sp>
            </p:grpSp>
            <p:sp>
              <p:nvSpPr>
                <p:cNvPr id="8" name="Rectangle 7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0B3FB373-B4AD-48CB-A6B6-8AF3888260F3}"/>
                    </a:ext>
                  </a:extLst>
                </p:cNvPr>
                <p:cNvSpPr/>
                <p:nvPr/>
              </p:nvSpPr>
              <p:spPr>
                <a:xfrm>
                  <a:off x="4374045" y="4181283"/>
                  <a:ext cx="1512000" cy="64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04A7B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Pulling electrons</a:t>
                  </a: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EE3FEF-C7BC-42DD-B015-763768165465}"/>
                  </a:ext>
                </a:extLst>
              </p:cNvPr>
              <p:cNvSpPr txBox="1"/>
              <p:nvPr/>
            </p:nvSpPr>
            <p:spPr>
              <a:xfrm>
                <a:off x="2860174" y="4181283"/>
                <a:ext cx="1512000" cy="64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04A7B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endParaRPr lang="en-GB" sz="11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50" name="Rectangle 49">
              <a:hlinkClick r:id="rId11" action="ppaction://hlinksldjump"/>
              <a:extLst>
                <a:ext uri="{FF2B5EF4-FFF2-40B4-BE49-F238E27FC236}">
                  <a16:creationId xmlns:a16="http://schemas.microsoft.com/office/drawing/2014/main" id="{9B9D7ABA-28D1-4ECE-AB81-D673DE7677DD}"/>
                </a:ext>
              </a:extLst>
            </p:cNvPr>
            <p:cNvSpPr/>
            <p:nvPr/>
          </p:nvSpPr>
          <p:spPr>
            <a:xfrm>
              <a:off x="1347641" y="4829283"/>
              <a:ext cx="7560000" cy="64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04A7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Ready, steady, poster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023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5">
            <a:extLst>
              <a:ext uri="{FF2B5EF4-FFF2-40B4-BE49-F238E27FC236}">
                <a16:creationId xmlns:a16="http://schemas.microsoft.com/office/drawing/2014/main" id="{0F3D139D-F47B-4A9F-B78B-EA4584B5A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Most </a:t>
            </a:r>
            <a:r>
              <a:rPr lang="en-US" dirty="0" err="1"/>
              <a:t>ionising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4"/>
            <a:ext cx="8507288" cy="1528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0" indent="-363538">
              <a:defRPr/>
            </a:pPr>
            <a:r>
              <a:rPr lang="en-US" b="1" dirty="0">
                <a:solidFill>
                  <a:srgbClr val="1F497D">
                    <a:lumMod val="50000"/>
                  </a:srgbClr>
                </a:solidFill>
              </a:rPr>
              <a:t>b.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	What is the best reason for your answer to </a:t>
            </a:r>
            <a:r>
              <a:rPr lang="en-US" b="1" i="1" dirty="0">
                <a:solidFill>
                  <a:srgbClr val="1F497D">
                    <a:lumMod val="50000"/>
                  </a:srgbClr>
                </a:solidFill>
              </a:rPr>
              <a:t>part a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?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02385" y="3574076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02385" y="4233894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402385" y="4893712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457200" y="3659410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77841" y="3657081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has a longer wavelength.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7200" y="4319228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77841" y="4316899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has a higher frequency.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57200" y="4979046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77841" y="4976717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causes more heating.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6829" y="1832114"/>
            <a:ext cx="5211452" cy="909268"/>
            <a:chOff x="1526829" y="2359649"/>
            <a:chExt cx="5211452" cy="909268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9B815C4-EE8E-4EBC-A272-C12D5EEFC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57069" y="2593506"/>
              <a:ext cx="946473" cy="21600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C98A969-8F58-4F64-A091-7E302ACCE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6829" y="2583711"/>
              <a:ext cx="779565" cy="2160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004E628-9157-454D-866F-407B2619D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05743" y="2359649"/>
              <a:ext cx="890510" cy="21600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0CADB6C-6533-4411-A4D6-A5619E640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09626" y="3052917"/>
              <a:ext cx="828655" cy="2160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E5D76B7A-6C85-4ACE-98E6-934EC0FF8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93071" y="2975791"/>
              <a:ext cx="710836" cy="216000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402383" y="5553530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57198" y="5638864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7839" y="5636535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more radioactive.</a:t>
            </a:r>
          </a:p>
        </p:txBody>
      </p:sp>
      <p:sp>
        <p:nvSpPr>
          <p:cNvPr id="26" name="Rounded Rectangle 18">
            <a:hlinkClick r:id="rId14" action="ppaction://hlinksldjump"/>
            <a:extLst>
              <a:ext uri="{FF2B5EF4-FFF2-40B4-BE49-F238E27FC236}">
                <a16:creationId xmlns:a16="http://schemas.microsoft.com/office/drawing/2014/main" id="{CD1C8812-BE7B-4687-B8F2-96D9095D54D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60437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129933-18D8-4744-B718-4C67BE2B5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2: Response activities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hlinkClick r:id="rId4"/>
          </p:cNvPr>
          <p:cNvSpPr txBox="1"/>
          <p:nvPr/>
        </p:nvSpPr>
        <p:spPr>
          <a:xfrm>
            <a:off x="457200" y="2839454"/>
            <a:ext cx="8285163" cy="307776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/>
              <a:t>A zip file containing all the resources for this key concept can be downloaded from </a:t>
            </a:r>
          </a:p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en-GB" b="1" dirty="0">
                <a:solidFill>
                  <a:srgbClr val="006580"/>
                </a:solidFill>
              </a:rPr>
              <a:t>www.BestEvidenceScienceTeaching.org</a:t>
            </a:r>
            <a:endParaRPr lang="en-GB" b="1" dirty="0"/>
          </a:p>
          <a:p>
            <a:pPr>
              <a:spcAft>
                <a:spcPts val="1200"/>
              </a:spcAft>
            </a:pPr>
            <a:r>
              <a:rPr lang="en-GB" dirty="0"/>
              <a:t>The zip file provides: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Teacher guidance </a:t>
            </a:r>
            <a:r>
              <a:rPr lang="en-GB" dirty="0"/>
              <a:t>for this key concept, including a summary of the research evidence on relevant preconceptions and misunderstandings.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 full set of editable and printable </a:t>
            </a:r>
            <a:r>
              <a:rPr lang="en-GB" b="1" dirty="0"/>
              <a:t>student sheets and teacher notes </a:t>
            </a:r>
            <a:r>
              <a:rPr lang="en-GB" dirty="0"/>
              <a:t>for each response activity. The teacher notes include a summary of research evidence, guidance for using the activity and expected answers. 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457200" y="863125"/>
            <a:ext cx="8285163" cy="1863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Response activities encourage students to talk and think about what they’re thinking (metacognition).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This challenges students’ misunderstandings, facilitates meaning-making, and develops and consolidates their scientific understanding. </a:t>
            </a:r>
          </a:p>
        </p:txBody>
      </p:sp>
    </p:spTree>
    <p:extLst>
      <p:ext uri="{BB962C8B-B14F-4D97-AF65-F5344CB8AC3E}">
        <p14:creationId xmlns:p14="http://schemas.microsoft.com/office/powerpoint/2010/main" val="360642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C66C172-9B46-4C2E-BF64-9FACBF44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Pulling electrons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4000"/>
            <a:ext cx="8285163" cy="1401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Some types of electromagnetic radiation can </a:t>
            </a:r>
            <a:r>
              <a:rPr lang="en-US" dirty="0" err="1">
                <a:solidFill>
                  <a:srgbClr val="1F497D">
                    <a:lumMod val="50000"/>
                  </a:srgbClr>
                </a:solidFill>
              </a:rPr>
              <a:t>ionise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 atoms.</a:t>
            </a:r>
          </a:p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An atom is </a:t>
            </a:r>
            <a:r>
              <a:rPr lang="en-US" dirty="0" err="1">
                <a:solidFill>
                  <a:srgbClr val="1F497D">
                    <a:lumMod val="50000"/>
                  </a:srgbClr>
                </a:solidFill>
              </a:rPr>
              <a:t>ionised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 when it loses or gains electrons.</a:t>
            </a:r>
          </a:p>
          <a:p>
            <a:pPr lvl="0">
              <a:defRPr/>
            </a:pPr>
            <a:r>
              <a:rPr lang="en-US" dirty="0" err="1">
                <a:solidFill>
                  <a:srgbClr val="1F497D">
                    <a:lumMod val="50000"/>
                  </a:srgbClr>
                </a:solidFill>
              </a:rPr>
              <a:t>Ionising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 radiation forces atoms to lose electrons.</a:t>
            </a:r>
            <a:endParaRPr lang="en-US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87789" y="2503734"/>
            <a:ext cx="7168421" cy="3024000"/>
            <a:chOff x="770101" y="2503734"/>
            <a:chExt cx="7168421" cy="3024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E2C65E6-CC2F-4DAB-836A-5F8942437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70101" y="2902673"/>
              <a:ext cx="2024931" cy="462121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4914522" y="2503734"/>
              <a:ext cx="3024000" cy="3024000"/>
              <a:chOff x="4914522" y="2503734"/>
              <a:chExt cx="3024000" cy="30240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914522" y="2503734"/>
                <a:ext cx="3024000" cy="3024000"/>
                <a:chOff x="4914522" y="2503734"/>
                <a:chExt cx="3024000" cy="3024000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4914522" y="2503734"/>
                  <a:ext cx="3024000" cy="3024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6246522" y="3835734"/>
                  <a:ext cx="360000" cy="360000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" name="Oval 22"/>
              <p:cNvSpPr/>
              <p:nvPr/>
            </p:nvSpPr>
            <p:spPr>
              <a:xfrm>
                <a:off x="5994465" y="3771907"/>
                <a:ext cx="72000" cy="72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854489" y="4159734"/>
                <a:ext cx="72000" cy="72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285647" y="3097734"/>
                <a:ext cx="72000" cy="72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290522" y="3771907"/>
                <a:ext cx="72000" cy="72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976465" y="4796672"/>
                <a:ext cx="72000" cy="72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8522" y="3921067"/>
                <a:ext cx="72000" cy="72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 flipH="1" flipV="1">
                <a:off x="6533182" y="4902562"/>
                <a:ext cx="72000" cy="72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7287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C66C172-9B46-4C2E-BF64-9FACBF44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476" y="1096017"/>
            <a:ext cx="3429413" cy="144642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Pulling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electrons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68973" y="3051064"/>
            <a:ext cx="1970291" cy="1401510"/>
            <a:chOff x="0" y="0"/>
            <a:chExt cx="1428115" cy="973455"/>
          </a:xfrm>
        </p:grpSpPr>
        <p:grpSp>
          <p:nvGrpSpPr>
            <p:cNvPr id="9" name="Group 8"/>
            <p:cNvGrpSpPr>
              <a:grpSpLocks noChangeAspect="1"/>
            </p:cNvGrpSpPr>
            <p:nvPr userDrawn="1"/>
          </p:nvGrpSpPr>
          <p:grpSpPr>
            <a:xfrm>
              <a:off x="200025" y="0"/>
              <a:ext cx="475615" cy="611505"/>
              <a:chOff x="0" y="0"/>
              <a:chExt cx="527901" cy="688156"/>
            </a:xfrm>
          </p:grpSpPr>
          <p:sp>
            <p:nvSpPr>
              <p:cNvPr id="27" name="Freeform 26"/>
              <p:cNvSpPr/>
              <p:nvPr userDrawn="1"/>
            </p:nvSpPr>
            <p:spPr>
              <a:xfrm>
                <a:off x="0" y="334638"/>
                <a:ext cx="527901" cy="353518"/>
              </a:xfrm>
              <a:custGeom>
                <a:avLst/>
                <a:gdLst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28"/>
                  <a:gd name="connsiteY0" fmla="*/ 710852 h 710852"/>
                  <a:gd name="connsiteX1" fmla="*/ 537328 w 537328"/>
                  <a:gd name="connsiteY1" fmla="*/ 352633 h 710852"/>
                  <a:gd name="connsiteX2" fmla="*/ 9427 w 537328"/>
                  <a:gd name="connsiteY2" fmla="*/ 352633 h 710852"/>
                  <a:gd name="connsiteX3" fmla="*/ 9427 w 537328"/>
                  <a:gd name="connsiteY3" fmla="*/ 333780 h 710852"/>
                  <a:gd name="connsiteX0" fmla="*/ 0 w 537328"/>
                  <a:gd name="connsiteY0" fmla="*/ 1461154 h 1461154"/>
                  <a:gd name="connsiteX1" fmla="*/ 537328 w 537328"/>
                  <a:gd name="connsiteY1" fmla="*/ 1102935 h 1461154"/>
                  <a:gd name="connsiteX2" fmla="*/ 9427 w 537328"/>
                  <a:gd name="connsiteY2" fmla="*/ 1102935 h 1461154"/>
                  <a:gd name="connsiteX3" fmla="*/ 160256 w 537328"/>
                  <a:gd name="connsiteY3" fmla="*/ 0 h 1461154"/>
                  <a:gd name="connsiteX0" fmla="*/ 0 w 537328"/>
                  <a:gd name="connsiteY0" fmla="*/ 710853 h 710853"/>
                  <a:gd name="connsiteX1" fmla="*/ 537328 w 537328"/>
                  <a:gd name="connsiteY1" fmla="*/ 352634 h 710853"/>
                  <a:gd name="connsiteX2" fmla="*/ 9427 w 537328"/>
                  <a:gd name="connsiteY2" fmla="*/ 352634 h 710853"/>
                  <a:gd name="connsiteX0" fmla="*/ 0 w 537328"/>
                  <a:gd name="connsiteY0" fmla="*/ 836552 h 836552"/>
                  <a:gd name="connsiteX1" fmla="*/ 537328 w 537328"/>
                  <a:gd name="connsiteY1" fmla="*/ 478333 h 836552"/>
                  <a:gd name="connsiteX2" fmla="*/ 9427 w 537328"/>
                  <a:gd name="connsiteY2" fmla="*/ 478333 h 836552"/>
                  <a:gd name="connsiteX0" fmla="*/ 0 w 537328"/>
                  <a:gd name="connsiteY0" fmla="*/ 737239 h 737239"/>
                  <a:gd name="connsiteX1" fmla="*/ 537328 w 537328"/>
                  <a:gd name="connsiteY1" fmla="*/ 379020 h 737239"/>
                  <a:gd name="connsiteX2" fmla="*/ 9427 w 537328"/>
                  <a:gd name="connsiteY2" fmla="*/ 379020 h 737239"/>
                  <a:gd name="connsiteX0" fmla="*/ 527957 w 527957"/>
                  <a:gd name="connsiteY0" fmla="*/ 379020 h 379020"/>
                  <a:gd name="connsiteX1" fmla="*/ 56 w 527957"/>
                  <a:gd name="connsiteY1" fmla="*/ 379020 h 379020"/>
                  <a:gd name="connsiteX0" fmla="*/ 527957 w 527957"/>
                  <a:gd name="connsiteY0" fmla="*/ 390136 h 390136"/>
                  <a:gd name="connsiteX1" fmla="*/ 56 w 527957"/>
                  <a:gd name="connsiteY1" fmla="*/ 390136 h 390136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2" fmla="*/ 527901 w 527901"/>
                  <a:gd name="connsiteY2" fmla="*/ 438358 h 4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1" h="438358">
                    <a:moveTo>
                      <a:pt x="527901" y="438358"/>
                    </a:moveTo>
                    <a:cubicBezTo>
                      <a:pt x="520044" y="-139818"/>
                      <a:pt x="3142" y="-152389"/>
                      <a:pt x="0" y="438358"/>
                    </a:cubicBezTo>
                    <a:lnTo>
                      <a:pt x="527901" y="43835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70701" y="0"/>
                <a:ext cx="386499" cy="38649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 userDrawn="1"/>
          </p:nvGrpSpPr>
          <p:grpSpPr>
            <a:xfrm>
              <a:off x="0" y="276225"/>
              <a:ext cx="475615" cy="611505"/>
              <a:chOff x="0" y="0"/>
              <a:chExt cx="527901" cy="688156"/>
            </a:xfrm>
          </p:grpSpPr>
          <p:sp>
            <p:nvSpPr>
              <p:cNvPr id="25" name="Freeform 24"/>
              <p:cNvSpPr/>
              <p:nvPr userDrawn="1"/>
            </p:nvSpPr>
            <p:spPr>
              <a:xfrm>
                <a:off x="0" y="334638"/>
                <a:ext cx="527901" cy="353518"/>
              </a:xfrm>
              <a:custGeom>
                <a:avLst/>
                <a:gdLst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28"/>
                  <a:gd name="connsiteY0" fmla="*/ 710852 h 710852"/>
                  <a:gd name="connsiteX1" fmla="*/ 537328 w 537328"/>
                  <a:gd name="connsiteY1" fmla="*/ 352633 h 710852"/>
                  <a:gd name="connsiteX2" fmla="*/ 9427 w 537328"/>
                  <a:gd name="connsiteY2" fmla="*/ 352633 h 710852"/>
                  <a:gd name="connsiteX3" fmla="*/ 9427 w 537328"/>
                  <a:gd name="connsiteY3" fmla="*/ 333780 h 710852"/>
                  <a:gd name="connsiteX0" fmla="*/ 0 w 537328"/>
                  <a:gd name="connsiteY0" fmla="*/ 1461154 h 1461154"/>
                  <a:gd name="connsiteX1" fmla="*/ 537328 w 537328"/>
                  <a:gd name="connsiteY1" fmla="*/ 1102935 h 1461154"/>
                  <a:gd name="connsiteX2" fmla="*/ 9427 w 537328"/>
                  <a:gd name="connsiteY2" fmla="*/ 1102935 h 1461154"/>
                  <a:gd name="connsiteX3" fmla="*/ 160256 w 537328"/>
                  <a:gd name="connsiteY3" fmla="*/ 0 h 1461154"/>
                  <a:gd name="connsiteX0" fmla="*/ 0 w 537328"/>
                  <a:gd name="connsiteY0" fmla="*/ 710853 h 710853"/>
                  <a:gd name="connsiteX1" fmla="*/ 537328 w 537328"/>
                  <a:gd name="connsiteY1" fmla="*/ 352634 h 710853"/>
                  <a:gd name="connsiteX2" fmla="*/ 9427 w 537328"/>
                  <a:gd name="connsiteY2" fmla="*/ 352634 h 710853"/>
                  <a:gd name="connsiteX0" fmla="*/ 0 w 537328"/>
                  <a:gd name="connsiteY0" fmla="*/ 836552 h 836552"/>
                  <a:gd name="connsiteX1" fmla="*/ 537328 w 537328"/>
                  <a:gd name="connsiteY1" fmla="*/ 478333 h 836552"/>
                  <a:gd name="connsiteX2" fmla="*/ 9427 w 537328"/>
                  <a:gd name="connsiteY2" fmla="*/ 478333 h 836552"/>
                  <a:gd name="connsiteX0" fmla="*/ 0 w 537328"/>
                  <a:gd name="connsiteY0" fmla="*/ 737239 h 737239"/>
                  <a:gd name="connsiteX1" fmla="*/ 537328 w 537328"/>
                  <a:gd name="connsiteY1" fmla="*/ 379020 h 737239"/>
                  <a:gd name="connsiteX2" fmla="*/ 9427 w 537328"/>
                  <a:gd name="connsiteY2" fmla="*/ 379020 h 737239"/>
                  <a:gd name="connsiteX0" fmla="*/ 527957 w 527957"/>
                  <a:gd name="connsiteY0" fmla="*/ 379020 h 379020"/>
                  <a:gd name="connsiteX1" fmla="*/ 56 w 527957"/>
                  <a:gd name="connsiteY1" fmla="*/ 379020 h 379020"/>
                  <a:gd name="connsiteX0" fmla="*/ 527957 w 527957"/>
                  <a:gd name="connsiteY0" fmla="*/ 390136 h 390136"/>
                  <a:gd name="connsiteX1" fmla="*/ 56 w 527957"/>
                  <a:gd name="connsiteY1" fmla="*/ 390136 h 390136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2" fmla="*/ 527901 w 527901"/>
                  <a:gd name="connsiteY2" fmla="*/ 438358 h 4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1" h="438358">
                    <a:moveTo>
                      <a:pt x="527901" y="438358"/>
                    </a:moveTo>
                    <a:cubicBezTo>
                      <a:pt x="520044" y="-139818"/>
                      <a:pt x="3142" y="-152389"/>
                      <a:pt x="0" y="438358"/>
                    </a:cubicBezTo>
                    <a:lnTo>
                      <a:pt x="527901" y="43835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" name="Oval 25"/>
              <p:cNvSpPr/>
              <p:nvPr userDrawn="1"/>
            </p:nvSpPr>
            <p:spPr>
              <a:xfrm>
                <a:off x="70701" y="0"/>
                <a:ext cx="386499" cy="38649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4" name="Group 13"/>
            <p:cNvGrpSpPr>
              <a:grpSpLocks noChangeAspect="1"/>
            </p:cNvGrpSpPr>
            <p:nvPr userDrawn="1"/>
          </p:nvGrpSpPr>
          <p:grpSpPr>
            <a:xfrm>
              <a:off x="638175" y="28575"/>
              <a:ext cx="475615" cy="611505"/>
              <a:chOff x="0" y="0"/>
              <a:chExt cx="527901" cy="688156"/>
            </a:xfrm>
          </p:grpSpPr>
          <p:sp>
            <p:nvSpPr>
              <p:cNvPr id="23" name="Freeform 22"/>
              <p:cNvSpPr/>
              <p:nvPr userDrawn="1"/>
            </p:nvSpPr>
            <p:spPr>
              <a:xfrm>
                <a:off x="0" y="334638"/>
                <a:ext cx="527901" cy="353518"/>
              </a:xfrm>
              <a:custGeom>
                <a:avLst/>
                <a:gdLst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28"/>
                  <a:gd name="connsiteY0" fmla="*/ 710852 h 710852"/>
                  <a:gd name="connsiteX1" fmla="*/ 537328 w 537328"/>
                  <a:gd name="connsiteY1" fmla="*/ 352633 h 710852"/>
                  <a:gd name="connsiteX2" fmla="*/ 9427 w 537328"/>
                  <a:gd name="connsiteY2" fmla="*/ 352633 h 710852"/>
                  <a:gd name="connsiteX3" fmla="*/ 9427 w 537328"/>
                  <a:gd name="connsiteY3" fmla="*/ 333780 h 710852"/>
                  <a:gd name="connsiteX0" fmla="*/ 0 w 537328"/>
                  <a:gd name="connsiteY0" fmla="*/ 1461154 h 1461154"/>
                  <a:gd name="connsiteX1" fmla="*/ 537328 w 537328"/>
                  <a:gd name="connsiteY1" fmla="*/ 1102935 h 1461154"/>
                  <a:gd name="connsiteX2" fmla="*/ 9427 w 537328"/>
                  <a:gd name="connsiteY2" fmla="*/ 1102935 h 1461154"/>
                  <a:gd name="connsiteX3" fmla="*/ 160256 w 537328"/>
                  <a:gd name="connsiteY3" fmla="*/ 0 h 1461154"/>
                  <a:gd name="connsiteX0" fmla="*/ 0 w 537328"/>
                  <a:gd name="connsiteY0" fmla="*/ 710853 h 710853"/>
                  <a:gd name="connsiteX1" fmla="*/ 537328 w 537328"/>
                  <a:gd name="connsiteY1" fmla="*/ 352634 h 710853"/>
                  <a:gd name="connsiteX2" fmla="*/ 9427 w 537328"/>
                  <a:gd name="connsiteY2" fmla="*/ 352634 h 710853"/>
                  <a:gd name="connsiteX0" fmla="*/ 0 w 537328"/>
                  <a:gd name="connsiteY0" fmla="*/ 836552 h 836552"/>
                  <a:gd name="connsiteX1" fmla="*/ 537328 w 537328"/>
                  <a:gd name="connsiteY1" fmla="*/ 478333 h 836552"/>
                  <a:gd name="connsiteX2" fmla="*/ 9427 w 537328"/>
                  <a:gd name="connsiteY2" fmla="*/ 478333 h 836552"/>
                  <a:gd name="connsiteX0" fmla="*/ 0 w 537328"/>
                  <a:gd name="connsiteY0" fmla="*/ 737239 h 737239"/>
                  <a:gd name="connsiteX1" fmla="*/ 537328 w 537328"/>
                  <a:gd name="connsiteY1" fmla="*/ 379020 h 737239"/>
                  <a:gd name="connsiteX2" fmla="*/ 9427 w 537328"/>
                  <a:gd name="connsiteY2" fmla="*/ 379020 h 737239"/>
                  <a:gd name="connsiteX0" fmla="*/ 527957 w 527957"/>
                  <a:gd name="connsiteY0" fmla="*/ 379020 h 379020"/>
                  <a:gd name="connsiteX1" fmla="*/ 56 w 527957"/>
                  <a:gd name="connsiteY1" fmla="*/ 379020 h 379020"/>
                  <a:gd name="connsiteX0" fmla="*/ 527957 w 527957"/>
                  <a:gd name="connsiteY0" fmla="*/ 390136 h 390136"/>
                  <a:gd name="connsiteX1" fmla="*/ 56 w 527957"/>
                  <a:gd name="connsiteY1" fmla="*/ 390136 h 390136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2" fmla="*/ 527901 w 527901"/>
                  <a:gd name="connsiteY2" fmla="*/ 438358 h 4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1" h="438358">
                    <a:moveTo>
                      <a:pt x="527901" y="438358"/>
                    </a:moveTo>
                    <a:cubicBezTo>
                      <a:pt x="520044" y="-139818"/>
                      <a:pt x="3142" y="-152389"/>
                      <a:pt x="0" y="438358"/>
                    </a:cubicBezTo>
                    <a:lnTo>
                      <a:pt x="527901" y="43835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" name="Oval 23"/>
              <p:cNvSpPr/>
              <p:nvPr userDrawn="1"/>
            </p:nvSpPr>
            <p:spPr>
              <a:xfrm>
                <a:off x="70701" y="0"/>
                <a:ext cx="386499" cy="38649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>
              <a:off x="952500" y="361950"/>
              <a:ext cx="475615" cy="611505"/>
              <a:chOff x="0" y="0"/>
              <a:chExt cx="527901" cy="688156"/>
            </a:xfrm>
          </p:grpSpPr>
          <p:sp>
            <p:nvSpPr>
              <p:cNvPr id="21" name="Freeform 20"/>
              <p:cNvSpPr/>
              <p:nvPr userDrawn="1"/>
            </p:nvSpPr>
            <p:spPr>
              <a:xfrm>
                <a:off x="0" y="334638"/>
                <a:ext cx="527901" cy="353518"/>
              </a:xfrm>
              <a:custGeom>
                <a:avLst/>
                <a:gdLst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28"/>
                  <a:gd name="connsiteY0" fmla="*/ 710852 h 710852"/>
                  <a:gd name="connsiteX1" fmla="*/ 537328 w 537328"/>
                  <a:gd name="connsiteY1" fmla="*/ 352633 h 710852"/>
                  <a:gd name="connsiteX2" fmla="*/ 9427 w 537328"/>
                  <a:gd name="connsiteY2" fmla="*/ 352633 h 710852"/>
                  <a:gd name="connsiteX3" fmla="*/ 9427 w 537328"/>
                  <a:gd name="connsiteY3" fmla="*/ 333780 h 710852"/>
                  <a:gd name="connsiteX0" fmla="*/ 0 w 537328"/>
                  <a:gd name="connsiteY0" fmla="*/ 1461154 h 1461154"/>
                  <a:gd name="connsiteX1" fmla="*/ 537328 w 537328"/>
                  <a:gd name="connsiteY1" fmla="*/ 1102935 h 1461154"/>
                  <a:gd name="connsiteX2" fmla="*/ 9427 w 537328"/>
                  <a:gd name="connsiteY2" fmla="*/ 1102935 h 1461154"/>
                  <a:gd name="connsiteX3" fmla="*/ 160256 w 537328"/>
                  <a:gd name="connsiteY3" fmla="*/ 0 h 1461154"/>
                  <a:gd name="connsiteX0" fmla="*/ 0 w 537328"/>
                  <a:gd name="connsiteY0" fmla="*/ 710853 h 710853"/>
                  <a:gd name="connsiteX1" fmla="*/ 537328 w 537328"/>
                  <a:gd name="connsiteY1" fmla="*/ 352634 h 710853"/>
                  <a:gd name="connsiteX2" fmla="*/ 9427 w 537328"/>
                  <a:gd name="connsiteY2" fmla="*/ 352634 h 710853"/>
                  <a:gd name="connsiteX0" fmla="*/ 0 w 537328"/>
                  <a:gd name="connsiteY0" fmla="*/ 836552 h 836552"/>
                  <a:gd name="connsiteX1" fmla="*/ 537328 w 537328"/>
                  <a:gd name="connsiteY1" fmla="*/ 478333 h 836552"/>
                  <a:gd name="connsiteX2" fmla="*/ 9427 w 537328"/>
                  <a:gd name="connsiteY2" fmla="*/ 478333 h 836552"/>
                  <a:gd name="connsiteX0" fmla="*/ 0 w 537328"/>
                  <a:gd name="connsiteY0" fmla="*/ 737239 h 737239"/>
                  <a:gd name="connsiteX1" fmla="*/ 537328 w 537328"/>
                  <a:gd name="connsiteY1" fmla="*/ 379020 h 737239"/>
                  <a:gd name="connsiteX2" fmla="*/ 9427 w 537328"/>
                  <a:gd name="connsiteY2" fmla="*/ 379020 h 737239"/>
                  <a:gd name="connsiteX0" fmla="*/ 527957 w 527957"/>
                  <a:gd name="connsiteY0" fmla="*/ 379020 h 379020"/>
                  <a:gd name="connsiteX1" fmla="*/ 56 w 527957"/>
                  <a:gd name="connsiteY1" fmla="*/ 379020 h 379020"/>
                  <a:gd name="connsiteX0" fmla="*/ 527957 w 527957"/>
                  <a:gd name="connsiteY0" fmla="*/ 390136 h 390136"/>
                  <a:gd name="connsiteX1" fmla="*/ 56 w 527957"/>
                  <a:gd name="connsiteY1" fmla="*/ 390136 h 390136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2" fmla="*/ 527901 w 527901"/>
                  <a:gd name="connsiteY2" fmla="*/ 438358 h 4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1" h="438358">
                    <a:moveTo>
                      <a:pt x="527901" y="438358"/>
                    </a:moveTo>
                    <a:cubicBezTo>
                      <a:pt x="520044" y="-139818"/>
                      <a:pt x="3142" y="-152389"/>
                      <a:pt x="0" y="438358"/>
                    </a:cubicBezTo>
                    <a:lnTo>
                      <a:pt x="527901" y="43835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" name="Oval 21"/>
              <p:cNvSpPr/>
              <p:nvPr userDrawn="1"/>
            </p:nvSpPr>
            <p:spPr>
              <a:xfrm>
                <a:off x="70701" y="0"/>
                <a:ext cx="386499" cy="38649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 userDrawn="1"/>
          </p:nvGrpSpPr>
          <p:grpSpPr>
            <a:xfrm>
              <a:off x="342900" y="342900"/>
              <a:ext cx="475615" cy="611505"/>
              <a:chOff x="0" y="0"/>
              <a:chExt cx="527901" cy="688156"/>
            </a:xfrm>
          </p:grpSpPr>
          <p:sp>
            <p:nvSpPr>
              <p:cNvPr id="19" name="Freeform 18"/>
              <p:cNvSpPr/>
              <p:nvPr userDrawn="1"/>
            </p:nvSpPr>
            <p:spPr>
              <a:xfrm>
                <a:off x="0" y="334638"/>
                <a:ext cx="527901" cy="353518"/>
              </a:xfrm>
              <a:custGeom>
                <a:avLst/>
                <a:gdLst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28"/>
                  <a:gd name="connsiteY0" fmla="*/ 710852 h 710852"/>
                  <a:gd name="connsiteX1" fmla="*/ 537328 w 537328"/>
                  <a:gd name="connsiteY1" fmla="*/ 352633 h 710852"/>
                  <a:gd name="connsiteX2" fmla="*/ 9427 w 537328"/>
                  <a:gd name="connsiteY2" fmla="*/ 352633 h 710852"/>
                  <a:gd name="connsiteX3" fmla="*/ 9427 w 537328"/>
                  <a:gd name="connsiteY3" fmla="*/ 333780 h 710852"/>
                  <a:gd name="connsiteX0" fmla="*/ 0 w 537328"/>
                  <a:gd name="connsiteY0" fmla="*/ 1461154 h 1461154"/>
                  <a:gd name="connsiteX1" fmla="*/ 537328 w 537328"/>
                  <a:gd name="connsiteY1" fmla="*/ 1102935 h 1461154"/>
                  <a:gd name="connsiteX2" fmla="*/ 9427 w 537328"/>
                  <a:gd name="connsiteY2" fmla="*/ 1102935 h 1461154"/>
                  <a:gd name="connsiteX3" fmla="*/ 160256 w 537328"/>
                  <a:gd name="connsiteY3" fmla="*/ 0 h 1461154"/>
                  <a:gd name="connsiteX0" fmla="*/ 0 w 537328"/>
                  <a:gd name="connsiteY0" fmla="*/ 710853 h 710853"/>
                  <a:gd name="connsiteX1" fmla="*/ 537328 w 537328"/>
                  <a:gd name="connsiteY1" fmla="*/ 352634 h 710853"/>
                  <a:gd name="connsiteX2" fmla="*/ 9427 w 537328"/>
                  <a:gd name="connsiteY2" fmla="*/ 352634 h 710853"/>
                  <a:gd name="connsiteX0" fmla="*/ 0 w 537328"/>
                  <a:gd name="connsiteY0" fmla="*/ 836552 h 836552"/>
                  <a:gd name="connsiteX1" fmla="*/ 537328 w 537328"/>
                  <a:gd name="connsiteY1" fmla="*/ 478333 h 836552"/>
                  <a:gd name="connsiteX2" fmla="*/ 9427 w 537328"/>
                  <a:gd name="connsiteY2" fmla="*/ 478333 h 836552"/>
                  <a:gd name="connsiteX0" fmla="*/ 0 w 537328"/>
                  <a:gd name="connsiteY0" fmla="*/ 737239 h 737239"/>
                  <a:gd name="connsiteX1" fmla="*/ 537328 w 537328"/>
                  <a:gd name="connsiteY1" fmla="*/ 379020 h 737239"/>
                  <a:gd name="connsiteX2" fmla="*/ 9427 w 537328"/>
                  <a:gd name="connsiteY2" fmla="*/ 379020 h 737239"/>
                  <a:gd name="connsiteX0" fmla="*/ 527957 w 527957"/>
                  <a:gd name="connsiteY0" fmla="*/ 379020 h 379020"/>
                  <a:gd name="connsiteX1" fmla="*/ 56 w 527957"/>
                  <a:gd name="connsiteY1" fmla="*/ 379020 h 379020"/>
                  <a:gd name="connsiteX0" fmla="*/ 527957 w 527957"/>
                  <a:gd name="connsiteY0" fmla="*/ 390136 h 390136"/>
                  <a:gd name="connsiteX1" fmla="*/ 56 w 527957"/>
                  <a:gd name="connsiteY1" fmla="*/ 390136 h 390136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2" fmla="*/ 527901 w 527901"/>
                  <a:gd name="connsiteY2" fmla="*/ 438358 h 4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1" h="438358">
                    <a:moveTo>
                      <a:pt x="527901" y="438358"/>
                    </a:moveTo>
                    <a:cubicBezTo>
                      <a:pt x="520044" y="-139818"/>
                      <a:pt x="3142" y="-152389"/>
                      <a:pt x="0" y="438358"/>
                    </a:cubicBezTo>
                    <a:lnTo>
                      <a:pt x="527901" y="4383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70701" y="0"/>
                <a:ext cx="386499" cy="38649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2" name="Rounded Rectangular Callout 1"/>
          <p:cNvSpPr/>
          <p:nvPr/>
        </p:nvSpPr>
        <p:spPr>
          <a:xfrm>
            <a:off x="705373" y="2074839"/>
            <a:ext cx="2863600" cy="784012"/>
          </a:xfrm>
          <a:prstGeom prst="wedgeRoundRectCallout">
            <a:avLst>
              <a:gd name="adj1" fmla="val 54027"/>
              <a:gd name="adj2" fmla="val 75907"/>
              <a:gd name="adj3" fmla="val 16667"/>
            </a:avLst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Violet: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 radiation is made of photons.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3656854" y="4858613"/>
            <a:ext cx="4181127" cy="769248"/>
          </a:xfrm>
          <a:prstGeom prst="wedgeRoundRectCallout">
            <a:avLst>
              <a:gd name="adj1" fmla="val -27977"/>
              <a:gd name="adj2" fmla="val -87297"/>
              <a:gd name="adj3" fmla="val 16667"/>
            </a:avLst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Yasmine: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Some photons have more mass than others.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6140283" y="3078569"/>
            <a:ext cx="2392726" cy="1320711"/>
          </a:xfrm>
          <a:prstGeom prst="wedgeRoundRectCallout">
            <a:avLst>
              <a:gd name="adj1" fmla="val -71554"/>
              <a:gd name="adj2" fmla="val 4352"/>
              <a:gd name="adj3" fmla="val 16667"/>
            </a:avLst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Xavier: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gamma radiation is more ionising than ultraviolet.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595715" y="3362603"/>
            <a:ext cx="2510536" cy="1408083"/>
          </a:xfrm>
          <a:prstGeom prst="wedgeRoundRectCallout">
            <a:avLst>
              <a:gd name="adj1" fmla="val 66353"/>
              <a:gd name="adj2" fmla="val -29149"/>
              <a:gd name="adj3" fmla="val 16667"/>
            </a:avLst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Zain: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 radiation bashes into electrons to knock them off an atom.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4047646" y="1577364"/>
            <a:ext cx="3531714" cy="1033493"/>
          </a:xfrm>
          <a:prstGeom prst="wedgeRoundRectCallout">
            <a:avLst>
              <a:gd name="adj1" fmla="val -26041"/>
              <a:gd name="adj2" fmla="val 80609"/>
              <a:gd name="adj3" fmla="val 16667"/>
            </a:avLst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 radiation is made of oscillating electric and magnetic fields.</a:t>
            </a: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354605" y="832586"/>
            <a:ext cx="8361284" cy="679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1F497D">
                    <a:lumMod val="50000"/>
                  </a:srgbClr>
                </a:solidFill>
              </a:rPr>
              <a:t>Some students are discussing how electromagnetic radiation can ionise an atom.</a:t>
            </a:r>
          </a:p>
        </p:txBody>
      </p:sp>
    </p:spTree>
    <p:extLst>
      <p:ext uri="{BB962C8B-B14F-4D97-AF65-F5344CB8AC3E}">
        <p14:creationId xmlns:p14="http://schemas.microsoft.com/office/powerpoint/2010/main" val="217203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C66C172-9B46-4C2E-BF64-9FACBF44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5" y="633359"/>
            <a:ext cx="9144000" cy="62320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476" y="1096017"/>
            <a:ext cx="3429413" cy="144642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Pulling electrons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179705" y="832586"/>
            <a:ext cx="6149975" cy="12186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1F497D">
                    <a:lumMod val="50000"/>
                  </a:srgbClr>
                </a:solidFill>
              </a:rPr>
              <a:t>Some students are discussing how electromagnetic radiation can ionise an atom.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705" y="4697631"/>
            <a:ext cx="8748828" cy="1465043"/>
          </a:xfrm>
          <a:prstGeom prst="rect">
            <a:avLst/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answer: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right about how EM radiation causes ionisation?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 your answer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wrong about how EM radiation causes ionisation?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would you say to help them understand?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16697" y="1435610"/>
            <a:ext cx="6850463" cy="3076602"/>
            <a:chOff x="1116697" y="1527050"/>
            <a:chExt cx="6850463" cy="3076602"/>
          </a:xfrm>
        </p:grpSpPr>
        <p:grpSp>
          <p:nvGrpSpPr>
            <p:cNvPr id="8" name="Group 7"/>
            <p:cNvGrpSpPr/>
            <p:nvPr/>
          </p:nvGrpSpPr>
          <p:grpSpPr>
            <a:xfrm>
              <a:off x="3845199" y="2660876"/>
              <a:ext cx="1421700" cy="999912"/>
              <a:chOff x="0" y="0"/>
              <a:chExt cx="1428115" cy="973455"/>
            </a:xfrm>
          </p:grpSpPr>
          <p:grpSp>
            <p:nvGrpSpPr>
              <p:cNvPr id="9" name="Group 8"/>
              <p:cNvGrpSpPr>
                <a:grpSpLocks noChangeAspect="1"/>
              </p:cNvGrpSpPr>
              <p:nvPr userDrawn="1"/>
            </p:nvGrpSpPr>
            <p:grpSpPr>
              <a:xfrm>
                <a:off x="200025" y="0"/>
                <a:ext cx="475615" cy="611505"/>
                <a:chOff x="0" y="0"/>
                <a:chExt cx="527901" cy="688156"/>
              </a:xfrm>
            </p:grpSpPr>
            <p:sp>
              <p:nvSpPr>
                <p:cNvPr id="27" name="Freeform 26"/>
                <p:cNvSpPr/>
                <p:nvPr userDrawn="1"/>
              </p:nvSpPr>
              <p:spPr>
                <a:xfrm>
                  <a:off x="0" y="334638"/>
                  <a:ext cx="527901" cy="353518"/>
                </a:xfrm>
                <a:custGeom>
                  <a:avLst/>
                  <a:gdLst>
                    <a:gd name="connsiteX0" fmla="*/ 0 w 537328"/>
                    <a:gd name="connsiteY0" fmla="*/ 377072 h 377072"/>
                    <a:gd name="connsiteX1" fmla="*/ 537328 w 537328"/>
                    <a:gd name="connsiteY1" fmla="*/ 18853 h 377072"/>
                    <a:gd name="connsiteX2" fmla="*/ 9427 w 537328"/>
                    <a:gd name="connsiteY2" fmla="*/ 18853 h 377072"/>
                    <a:gd name="connsiteX3" fmla="*/ 9427 w 537328"/>
                    <a:gd name="connsiteY3" fmla="*/ 0 h 377072"/>
                    <a:gd name="connsiteX0" fmla="*/ 0 w 537328"/>
                    <a:gd name="connsiteY0" fmla="*/ 377072 h 377072"/>
                    <a:gd name="connsiteX1" fmla="*/ 537328 w 537328"/>
                    <a:gd name="connsiteY1" fmla="*/ 18853 h 377072"/>
                    <a:gd name="connsiteX2" fmla="*/ 9427 w 537328"/>
                    <a:gd name="connsiteY2" fmla="*/ 18853 h 377072"/>
                    <a:gd name="connsiteX3" fmla="*/ 9427 w 537328"/>
                    <a:gd name="connsiteY3" fmla="*/ 0 h 377072"/>
                    <a:gd name="connsiteX0" fmla="*/ 0 w 537332"/>
                    <a:gd name="connsiteY0" fmla="*/ 384069 h 384069"/>
                    <a:gd name="connsiteX1" fmla="*/ 537328 w 537332"/>
                    <a:gd name="connsiteY1" fmla="*/ 25850 h 384069"/>
                    <a:gd name="connsiteX2" fmla="*/ 9427 w 537332"/>
                    <a:gd name="connsiteY2" fmla="*/ 25850 h 384069"/>
                    <a:gd name="connsiteX3" fmla="*/ 9427 w 537332"/>
                    <a:gd name="connsiteY3" fmla="*/ 6997 h 384069"/>
                    <a:gd name="connsiteX0" fmla="*/ 0 w 537332"/>
                    <a:gd name="connsiteY0" fmla="*/ 384069 h 384069"/>
                    <a:gd name="connsiteX1" fmla="*/ 537328 w 537332"/>
                    <a:gd name="connsiteY1" fmla="*/ 25850 h 384069"/>
                    <a:gd name="connsiteX2" fmla="*/ 9427 w 537332"/>
                    <a:gd name="connsiteY2" fmla="*/ 25850 h 384069"/>
                    <a:gd name="connsiteX3" fmla="*/ 9427 w 537332"/>
                    <a:gd name="connsiteY3" fmla="*/ 6997 h 384069"/>
                    <a:gd name="connsiteX0" fmla="*/ 0 w 537328"/>
                    <a:gd name="connsiteY0" fmla="*/ 710852 h 710852"/>
                    <a:gd name="connsiteX1" fmla="*/ 537328 w 537328"/>
                    <a:gd name="connsiteY1" fmla="*/ 352633 h 710852"/>
                    <a:gd name="connsiteX2" fmla="*/ 9427 w 537328"/>
                    <a:gd name="connsiteY2" fmla="*/ 352633 h 710852"/>
                    <a:gd name="connsiteX3" fmla="*/ 9427 w 537328"/>
                    <a:gd name="connsiteY3" fmla="*/ 333780 h 710852"/>
                    <a:gd name="connsiteX0" fmla="*/ 0 w 537328"/>
                    <a:gd name="connsiteY0" fmla="*/ 1461154 h 1461154"/>
                    <a:gd name="connsiteX1" fmla="*/ 537328 w 537328"/>
                    <a:gd name="connsiteY1" fmla="*/ 1102935 h 1461154"/>
                    <a:gd name="connsiteX2" fmla="*/ 9427 w 537328"/>
                    <a:gd name="connsiteY2" fmla="*/ 1102935 h 1461154"/>
                    <a:gd name="connsiteX3" fmla="*/ 160256 w 537328"/>
                    <a:gd name="connsiteY3" fmla="*/ 0 h 1461154"/>
                    <a:gd name="connsiteX0" fmla="*/ 0 w 537328"/>
                    <a:gd name="connsiteY0" fmla="*/ 710853 h 710853"/>
                    <a:gd name="connsiteX1" fmla="*/ 537328 w 537328"/>
                    <a:gd name="connsiteY1" fmla="*/ 352634 h 710853"/>
                    <a:gd name="connsiteX2" fmla="*/ 9427 w 537328"/>
                    <a:gd name="connsiteY2" fmla="*/ 352634 h 710853"/>
                    <a:gd name="connsiteX0" fmla="*/ 0 w 537328"/>
                    <a:gd name="connsiteY0" fmla="*/ 836552 h 836552"/>
                    <a:gd name="connsiteX1" fmla="*/ 537328 w 537328"/>
                    <a:gd name="connsiteY1" fmla="*/ 478333 h 836552"/>
                    <a:gd name="connsiteX2" fmla="*/ 9427 w 537328"/>
                    <a:gd name="connsiteY2" fmla="*/ 478333 h 836552"/>
                    <a:gd name="connsiteX0" fmla="*/ 0 w 537328"/>
                    <a:gd name="connsiteY0" fmla="*/ 737239 h 737239"/>
                    <a:gd name="connsiteX1" fmla="*/ 537328 w 537328"/>
                    <a:gd name="connsiteY1" fmla="*/ 379020 h 737239"/>
                    <a:gd name="connsiteX2" fmla="*/ 9427 w 537328"/>
                    <a:gd name="connsiteY2" fmla="*/ 379020 h 737239"/>
                    <a:gd name="connsiteX0" fmla="*/ 527957 w 527957"/>
                    <a:gd name="connsiteY0" fmla="*/ 379020 h 379020"/>
                    <a:gd name="connsiteX1" fmla="*/ 56 w 527957"/>
                    <a:gd name="connsiteY1" fmla="*/ 379020 h 379020"/>
                    <a:gd name="connsiteX0" fmla="*/ 527957 w 527957"/>
                    <a:gd name="connsiteY0" fmla="*/ 390136 h 390136"/>
                    <a:gd name="connsiteX1" fmla="*/ 56 w 527957"/>
                    <a:gd name="connsiteY1" fmla="*/ 390136 h 390136"/>
                    <a:gd name="connsiteX0" fmla="*/ 527901 w 527901"/>
                    <a:gd name="connsiteY0" fmla="*/ 438358 h 438358"/>
                    <a:gd name="connsiteX1" fmla="*/ 0 w 527901"/>
                    <a:gd name="connsiteY1" fmla="*/ 438358 h 438358"/>
                    <a:gd name="connsiteX0" fmla="*/ 527901 w 527901"/>
                    <a:gd name="connsiteY0" fmla="*/ 438358 h 438358"/>
                    <a:gd name="connsiteX1" fmla="*/ 0 w 527901"/>
                    <a:gd name="connsiteY1" fmla="*/ 438358 h 438358"/>
                    <a:gd name="connsiteX2" fmla="*/ 527901 w 527901"/>
                    <a:gd name="connsiteY2" fmla="*/ 438358 h 438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7901" h="438358">
                      <a:moveTo>
                        <a:pt x="527901" y="438358"/>
                      </a:moveTo>
                      <a:cubicBezTo>
                        <a:pt x="520044" y="-139818"/>
                        <a:pt x="3142" y="-152389"/>
                        <a:pt x="0" y="438358"/>
                      </a:cubicBezTo>
                      <a:lnTo>
                        <a:pt x="527901" y="43835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8" name="Oval 27"/>
                <p:cNvSpPr/>
                <p:nvPr userDrawn="1"/>
              </p:nvSpPr>
              <p:spPr>
                <a:xfrm>
                  <a:off x="70701" y="0"/>
                  <a:ext cx="386499" cy="386499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10" name="Group 9"/>
              <p:cNvGrpSpPr>
                <a:grpSpLocks noChangeAspect="1"/>
              </p:cNvGrpSpPr>
              <p:nvPr userDrawn="1"/>
            </p:nvGrpSpPr>
            <p:grpSpPr>
              <a:xfrm>
                <a:off x="0" y="276225"/>
                <a:ext cx="475615" cy="611505"/>
                <a:chOff x="0" y="0"/>
                <a:chExt cx="527901" cy="688156"/>
              </a:xfrm>
            </p:grpSpPr>
            <p:sp>
              <p:nvSpPr>
                <p:cNvPr id="25" name="Freeform 24"/>
                <p:cNvSpPr/>
                <p:nvPr userDrawn="1"/>
              </p:nvSpPr>
              <p:spPr>
                <a:xfrm>
                  <a:off x="0" y="334638"/>
                  <a:ext cx="527901" cy="353518"/>
                </a:xfrm>
                <a:custGeom>
                  <a:avLst/>
                  <a:gdLst>
                    <a:gd name="connsiteX0" fmla="*/ 0 w 537328"/>
                    <a:gd name="connsiteY0" fmla="*/ 377072 h 377072"/>
                    <a:gd name="connsiteX1" fmla="*/ 537328 w 537328"/>
                    <a:gd name="connsiteY1" fmla="*/ 18853 h 377072"/>
                    <a:gd name="connsiteX2" fmla="*/ 9427 w 537328"/>
                    <a:gd name="connsiteY2" fmla="*/ 18853 h 377072"/>
                    <a:gd name="connsiteX3" fmla="*/ 9427 w 537328"/>
                    <a:gd name="connsiteY3" fmla="*/ 0 h 377072"/>
                    <a:gd name="connsiteX0" fmla="*/ 0 w 537328"/>
                    <a:gd name="connsiteY0" fmla="*/ 377072 h 377072"/>
                    <a:gd name="connsiteX1" fmla="*/ 537328 w 537328"/>
                    <a:gd name="connsiteY1" fmla="*/ 18853 h 377072"/>
                    <a:gd name="connsiteX2" fmla="*/ 9427 w 537328"/>
                    <a:gd name="connsiteY2" fmla="*/ 18853 h 377072"/>
                    <a:gd name="connsiteX3" fmla="*/ 9427 w 537328"/>
                    <a:gd name="connsiteY3" fmla="*/ 0 h 377072"/>
                    <a:gd name="connsiteX0" fmla="*/ 0 w 537332"/>
                    <a:gd name="connsiteY0" fmla="*/ 384069 h 384069"/>
                    <a:gd name="connsiteX1" fmla="*/ 537328 w 537332"/>
                    <a:gd name="connsiteY1" fmla="*/ 25850 h 384069"/>
                    <a:gd name="connsiteX2" fmla="*/ 9427 w 537332"/>
                    <a:gd name="connsiteY2" fmla="*/ 25850 h 384069"/>
                    <a:gd name="connsiteX3" fmla="*/ 9427 w 537332"/>
                    <a:gd name="connsiteY3" fmla="*/ 6997 h 384069"/>
                    <a:gd name="connsiteX0" fmla="*/ 0 w 537332"/>
                    <a:gd name="connsiteY0" fmla="*/ 384069 h 384069"/>
                    <a:gd name="connsiteX1" fmla="*/ 537328 w 537332"/>
                    <a:gd name="connsiteY1" fmla="*/ 25850 h 384069"/>
                    <a:gd name="connsiteX2" fmla="*/ 9427 w 537332"/>
                    <a:gd name="connsiteY2" fmla="*/ 25850 h 384069"/>
                    <a:gd name="connsiteX3" fmla="*/ 9427 w 537332"/>
                    <a:gd name="connsiteY3" fmla="*/ 6997 h 384069"/>
                    <a:gd name="connsiteX0" fmla="*/ 0 w 537328"/>
                    <a:gd name="connsiteY0" fmla="*/ 710852 h 710852"/>
                    <a:gd name="connsiteX1" fmla="*/ 537328 w 537328"/>
                    <a:gd name="connsiteY1" fmla="*/ 352633 h 710852"/>
                    <a:gd name="connsiteX2" fmla="*/ 9427 w 537328"/>
                    <a:gd name="connsiteY2" fmla="*/ 352633 h 710852"/>
                    <a:gd name="connsiteX3" fmla="*/ 9427 w 537328"/>
                    <a:gd name="connsiteY3" fmla="*/ 333780 h 710852"/>
                    <a:gd name="connsiteX0" fmla="*/ 0 w 537328"/>
                    <a:gd name="connsiteY0" fmla="*/ 1461154 h 1461154"/>
                    <a:gd name="connsiteX1" fmla="*/ 537328 w 537328"/>
                    <a:gd name="connsiteY1" fmla="*/ 1102935 h 1461154"/>
                    <a:gd name="connsiteX2" fmla="*/ 9427 w 537328"/>
                    <a:gd name="connsiteY2" fmla="*/ 1102935 h 1461154"/>
                    <a:gd name="connsiteX3" fmla="*/ 160256 w 537328"/>
                    <a:gd name="connsiteY3" fmla="*/ 0 h 1461154"/>
                    <a:gd name="connsiteX0" fmla="*/ 0 w 537328"/>
                    <a:gd name="connsiteY0" fmla="*/ 710853 h 710853"/>
                    <a:gd name="connsiteX1" fmla="*/ 537328 w 537328"/>
                    <a:gd name="connsiteY1" fmla="*/ 352634 h 710853"/>
                    <a:gd name="connsiteX2" fmla="*/ 9427 w 537328"/>
                    <a:gd name="connsiteY2" fmla="*/ 352634 h 710853"/>
                    <a:gd name="connsiteX0" fmla="*/ 0 w 537328"/>
                    <a:gd name="connsiteY0" fmla="*/ 836552 h 836552"/>
                    <a:gd name="connsiteX1" fmla="*/ 537328 w 537328"/>
                    <a:gd name="connsiteY1" fmla="*/ 478333 h 836552"/>
                    <a:gd name="connsiteX2" fmla="*/ 9427 w 537328"/>
                    <a:gd name="connsiteY2" fmla="*/ 478333 h 836552"/>
                    <a:gd name="connsiteX0" fmla="*/ 0 w 537328"/>
                    <a:gd name="connsiteY0" fmla="*/ 737239 h 737239"/>
                    <a:gd name="connsiteX1" fmla="*/ 537328 w 537328"/>
                    <a:gd name="connsiteY1" fmla="*/ 379020 h 737239"/>
                    <a:gd name="connsiteX2" fmla="*/ 9427 w 537328"/>
                    <a:gd name="connsiteY2" fmla="*/ 379020 h 737239"/>
                    <a:gd name="connsiteX0" fmla="*/ 527957 w 527957"/>
                    <a:gd name="connsiteY0" fmla="*/ 379020 h 379020"/>
                    <a:gd name="connsiteX1" fmla="*/ 56 w 527957"/>
                    <a:gd name="connsiteY1" fmla="*/ 379020 h 379020"/>
                    <a:gd name="connsiteX0" fmla="*/ 527957 w 527957"/>
                    <a:gd name="connsiteY0" fmla="*/ 390136 h 390136"/>
                    <a:gd name="connsiteX1" fmla="*/ 56 w 527957"/>
                    <a:gd name="connsiteY1" fmla="*/ 390136 h 390136"/>
                    <a:gd name="connsiteX0" fmla="*/ 527901 w 527901"/>
                    <a:gd name="connsiteY0" fmla="*/ 438358 h 438358"/>
                    <a:gd name="connsiteX1" fmla="*/ 0 w 527901"/>
                    <a:gd name="connsiteY1" fmla="*/ 438358 h 438358"/>
                    <a:gd name="connsiteX0" fmla="*/ 527901 w 527901"/>
                    <a:gd name="connsiteY0" fmla="*/ 438358 h 438358"/>
                    <a:gd name="connsiteX1" fmla="*/ 0 w 527901"/>
                    <a:gd name="connsiteY1" fmla="*/ 438358 h 438358"/>
                    <a:gd name="connsiteX2" fmla="*/ 527901 w 527901"/>
                    <a:gd name="connsiteY2" fmla="*/ 438358 h 438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7901" h="438358">
                      <a:moveTo>
                        <a:pt x="527901" y="438358"/>
                      </a:moveTo>
                      <a:cubicBezTo>
                        <a:pt x="520044" y="-139818"/>
                        <a:pt x="3142" y="-152389"/>
                        <a:pt x="0" y="438358"/>
                      </a:cubicBezTo>
                      <a:lnTo>
                        <a:pt x="527901" y="43835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6" name="Oval 25"/>
                <p:cNvSpPr/>
                <p:nvPr userDrawn="1"/>
              </p:nvSpPr>
              <p:spPr>
                <a:xfrm>
                  <a:off x="70701" y="0"/>
                  <a:ext cx="386499" cy="38649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14" name="Group 13"/>
              <p:cNvGrpSpPr>
                <a:grpSpLocks noChangeAspect="1"/>
              </p:cNvGrpSpPr>
              <p:nvPr userDrawn="1"/>
            </p:nvGrpSpPr>
            <p:grpSpPr>
              <a:xfrm>
                <a:off x="638175" y="28575"/>
                <a:ext cx="475615" cy="611505"/>
                <a:chOff x="0" y="0"/>
                <a:chExt cx="527901" cy="688156"/>
              </a:xfrm>
            </p:grpSpPr>
            <p:sp>
              <p:nvSpPr>
                <p:cNvPr id="23" name="Freeform 22"/>
                <p:cNvSpPr/>
                <p:nvPr userDrawn="1"/>
              </p:nvSpPr>
              <p:spPr>
                <a:xfrm>
                  <a:off x="0" y="334638"/>
                  <a:ext cx="527901" cy="353518"/>
                </a:xfrm>
                <a:custGeom>
                  <a:avLst/>
                  <a:gdLst>
                    <a:gd name="connsiteX0" fmla="*/ 0 w 537328"/>
                    <a:gd name="connsiteY0" fmla="*/ 377072 h 377072"/>
                    <a:gd name="connsiteX1" fmla="*/ 537328 w 537328"/>
                    <a:gd name="connsiteY1" fmla="*/ 18853 h 377072"/>
                    <a:gd name="connsiteX2" fmla="*/ 9427 w 537328"/>
                    <a:gd name="connsiteY2" fmla="*/ 18853 h 377072"/>
                    <a:gd name="connsiteX3" fmla="*/ 9427 w 537328"/>
                    <a:gd name="connsiteY3" fmla="*/ 0 h 377072"/>
                    <a:gd name="connsiteX0" fmla="*/ 0 w 537328"/>
                    <a:gd name="connsiteY0" fmla="*/ 377072 h 377072"/>
                    <a:gd name="connsiteX1" fmla="*/ 537328 w 537328"/>
                    <a:gd name="connsiteY1" fmla="*/ 18853 h 377072"/>
                    <a:gd name="connsiteX2" fmla="*/ 9427 w 537328"/>
                    <a:gd name="connsiteY2" fmla="*/ 18853 h 377072"/>
                    <a:gd name="connsiteX3" fmla="*/ 9427 w 537328"/>
                    <a:gd name="connsiteY3" fmla="*/ 0 h 377072"/>
                    <a:gd name="connsiteX0" fmla="*/ 0 w 537332"/>
                    <a:gd name="connsiteY0" fmla="*/ 384069 h 384069"/>
                    <a:gd name="connsiteX1" fmla="*/ 537328 w 537332"/>
                    <a:gd name="connsiteY1" fmla="*/ 25850 h 384069"/>
                    <a:gd name="connsiteX2" fmla="*/ 9427 w 537332"/>
                    <a:gd name="connsiteY2" fmla="*/ 25850 h 384069"/>
                    <a:gd name="connsiteX3" fmla="*/ 9427 w 537332"/>
                    <a:gd name="connsiteY3" fmla="*/ 6997 h 384069"/>
                    <a:gd name="connsiteX0" fmla="*/ 0 w 537332"/>
                    <a:gd name="connsiteY0" fmla="*/ 384069 h 384069"/>
                    <a:gd name="connsiteX1" fmla="*/ 537328 w 537332"/>
                    <a:gd name="connsiteY1" fmla="*/ 25850 h 384069"/>
                    <a:gd name="connsiteX2" fmla="*/ 9427 w 537332"/>
                    <a:gd name="connsiteY2" fmla="*/ 25850 h 384069"/>
                    <a:gd name="connsiteX3" fmla="*/ 9427 w 537332"/>
                    <a:gd name="connsiteY3" fmla="*/ 6997 h 384069"/>
                    <a:gd name="connsiteX0" fmla="*/ 0 w 537328"/>
                    <a:gd name="connsiteY0" fmla="*/ 710852 h 710852"/>
                    <a:gd name="connsiteX1" fmla="*/ 537328 w 537328"/>
                    <a:gd name="connsiteY1" fmla="*/ 352633 h 710852"/>
                    <a:gd name="connsiteX2" fmla="*/ 9427 w 537328"/>
                    <a:gd name="connsiteY2" fmla="*/ 352633 h 710852"/>
                    <a:gd name="connsiteX3" fmla="*/ 9427 w 537328"/>
                    <a:gd name="connsiteY3" fmla="*/ 333780 h 710852"/>
                    <a:gd name="connsiteX0" fmla="*/ 0 w 537328"/>
                    <a:gd name="connsiteY0" fmla="*/ 1461154 h 1461154"/>
                    <a:gd name="connsiteX1" fmla="*/ 537328 w 537328"/>
                    <a:gd name="connsiteY1" fmla="*/ 1102935 h 1461154"/>
                    <a:gd name="connsiteX2" fmla="*/ 9427 w 537328"/>
                    <a:gd name="connsiteY2" fmla="*/ 1102935 h 1461154"/>
                    <a:gd name="connsiteX3" fmla="*/ 160256 w 537328"/>
                    <a:gd name="connsiteY3" fmla="*/ 0 h 1461154"/>
                    <a:gd name="connsiteX0" fmla="*/ 0 w 537328"/>
                    <a:gd name="connsiteY0" fmla="*/ 710853 h 710853"/>
                    <a:gd name="connsiteX1" fmla="*/ 537328 w 537328"/>
                    <a:gd name="connsiteY1" fmla="*/ 352634 h 710853"/>
                    <a:gd name="connsiteX2" fmla="*/ 9427 w 537328"/>
                    <a:gd name="connsiteY2" fmla="*/ 352634 h 710853"/>
                    <a:gd name="connsiteX0" fmla="*/ 0 w 537328"/>
                    <a:gd name="connsiteY0" fmla="*/ 836552 h 836552"/>
                    <a:gd name="connsiteX1" fmla="*/ 537328 w 537328"/>
                    <a:gd name="connsiteY1" fmla="*/ 478333 h 836552"/>
                    <a:gd name="connsiteX2" fmla="*/ 9427 w 537328"/>
                    <a:gd name="connsiteY2" fmla="*/ 478333 h 836552"/>
                    <a:gd name="connsiteX0" fmla="*/ 0 w 537328"/>
                    <a:gd name="connsiteY0" fmla="*/ 737239 h 737239"/>
                    <a:gd name="connsiteX1" fmla="*/ 537328 w 537328"/>
                    <a:gd name="connsiteY1" fmla="*/ 379020 h 737239"/>
                    <a:gd name="connsiteX2" fmla="*/ 9427 w 537328"/>
                    <a:gd name="connsiteY2" fmla="*/ 379020 h 737239"/>
                    <a:gd name="connsiteX0" fmla="*/ 527957 w 527957"/>
                    <a:gd name="connsiteY0" fmla="*/ 379020 h 379020"/>
                    <a:gd name="connsiteX1" fmla="*/ 56 w 527957"/>
                    <a:gd name="connsiteY1" fmla="*/ 379020 h 379020"/>
                    <a:gd name="connsiteX0" fmla="*/ 527957 w 527957"/>
                    <a:gd name="connsiteY0" fmla="*/ 390136 h 390136"/>
                    <a:gd name="connsiteX1" fmla="*/ 56 w 527957"/>
                    <a:gd name="connsiteY1" fmla="*/ 390136 h 390136"/>
                    <a:gd name="connsiteX0" fmla="*/ 527901 w 527901"/>
                    <a:gd name="connsiteY0" fmla="*/ 438358 h 438358"/>
                    <a:gd name="connsiteX1" fmla="*/ 0 w 527901"/>
                    <a:gd name="connsiteY1" fmla="*/ 438358 h 438358"/>
                    <a:gd name="connsiteX0" fmla="*/ 527901 w 527901"/>
                    <a:gd name="connsiteY0" fmla="*/ 438358 h 438358"/>
                    <a:gd name="connsiteX1" fmla="*/ 0 w 527901"/>
                    <a:gd name="connsiteY1" fmla="*/ 438358 h 438358"/>
                    <a:gd name="connsiteX2" fmla="*/ 527901 w 527901"/>
                    <a:gd name="connsiteY2" fmla="*/ 438358 h 438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7901" h="438358">
                      <a:moveTo>
                        <a:pt x="527901" y="438358"/>
                      </a:moveTo>
                      <a:cubicBezTo>
                        <a:pt x="520044" y="-139818"/>
                        <a:pt x="3142" y="-152389"/>
                        <a:pt x="0" y="438358"/>
                      </a:cubicBezTo>
                      <a:lnTo>
                        <a:pt x="527901" y="43835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4" name="Oval 23"/>
                <p:cNvSpPr/>
                <p:nvPr userDrawn="1"/>
              </p:nvSpPr>
              <p:spPr>
                <a:xfrm>
                  <a:off x="70701" y="0"/>
                  <a:ext cx="386499" cy="38649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15" name="Group 14"/>
              <p:cNvGrpSpPr>
                <a:grpSpLocks noChangeAspect="1"/>
              </p:cNvGrpSpPr>
              <p:nvPr userDrawn="1"/>
            </p:nvGrpSpPr>
            <p:grpSpPr>
              <a:xfrm>
                <a:off x="952500" y="361950"/>
                <a:ext cx="475615" cy="611505"/>
                <a:chOff x="0" y="0"/>
                <a:chExt cx="527901" cy="688156"/>
              </a:xfrm>
            </p:grpSpPr>
            <p:sp>
              <p:nvSpPr>
                <p:cNvPr id="21" name="Freeform 20"/>
                <p:cNvSpPr/>
                <p:nvPr userDrawn="1"/>
              </p:nvSpPr>
              <p:spPr>
                <a:xfrm>
                  <a:off x="0" y="334638"/>
                  <a:ext cx="527901" cy="353518"/>
                </a:xfrm>
                <a:custGeom>
                  <a:avLst/>
                  <a:gdLst>
                    <a:gd name="connsiteX0" fmla="*/ 0 w 537328"/>
                    <a:gd name="connsiteY0" fmla="*/ 377072 h 377072"/>
                    <a:gd name="connsiteX1" fmla="*/ 537328 w 537328"/>
                    <a:gd name="connsiteY1" fmla="*/ 18853 h 377072"/>
                    <a:gd name="connsiteX2" fmla="*/ 9427 w 537328"/>
                    <a:gd name="connsiteY2" fmla="*/ 18853 h 377072"/>
                    <a:gd name="connsiteX3" fmla="*/ 9427 w 537328"/>
                    <a:gd name="connsiteY3" fmla="*/ 0 h 377072"/>
                    <a:gd name="connsiteX0" fmla="*/ 0 w 537328"/>
                    <a:gd name="connsiteY0" fmla="*/ 377072 h 377072"/>
                    <a:gd name="connsiteX1" fmla="*/ 537328 w 537328"/>
                    <a:gd name="connsiteY1" fmla="*/ 18853 h 377072"/>
                    <a:gd name="connsiteX2" fmla="*/ 9427 w 537328"/>
                    <a:gd name="connsiteY2" fmla="*/ 18853 h 377072"/>
                    <a:gd name="connsiteX3" fmla="*/ 9427 w 537328"/>
                    <a:gd name="connsiteY3" fmla="*/ 0 h 377072"/>
                    <a:gd name="connsiteX0" fmla="*/ 0 w 537332"/>
                    <a:gd name="connsiteY0" fmla="*/ 384069 h 384069"/>
                    <a:gd name="connsiteX1" fmla="*/ 537328 w 537332"/>
                    <a:gd name="connsiteY1" fmla="*/ 25850 h 384069"/>
                    <a:gd name="connsiteX2" fmla="*/ 9427 w 537332"/>
                    <a:gd name="connsiteY2" fmla="*/ 25850 h 384069"/>
                    <a:gd name="connsiteX3" fmla="*/ 9427 w 537332"/>
                    <a:gd name="connsiteY3" fmla="*/ 6997 h 384069"/>
                    <a:gd name="connsiteX0" fmla="*/ 0 w 537332"/>
                    <a:gd name="connsiteY0" fmla="*/ 384069 h 384069"/>
                    <a:gd name="connsiteX1" fmla="*/ 537328 w 537332"/>
                    <a:gd name="connsiteY1" fmla="*/ 25850 h 384069"/>
                    <a:gd name="connsiteX2" fmla="*/ 9427 w 537332"/>
                    <a:gd name="connsiteY2" fmla="*/ 25850 h 384069"/>
                    <a:gd name="connsiteX3" fmla="*/ 9427 w 537332"/>
                    <a:gd name="connsiteY3" fmla="*/ 6997 h 384069"/>
                    <a:gd name="connsiteX0" fmla="*/ 0 w 537328"/>
                    <a:gd name="connsiteY0" fmla="*/ 710852 h 710852"/>
                    <a:gd name="connsiteX1" fmla="*/ 537328 w 537328"/>
                    <a:gd name="connsiteY1" fmla="*/ 352633 h 710852"/>
                    <a:gd name="connsiteX2" fmla="*/ 9427 w 537328"/>
                    <a:gd name="connsiteY2" fmla="*/ 352633 h 710852"/>
                    <a:gd name="connsiteX3" fmla="*/ 9427 w 537328"/>
                    <a:gd name="connsiteY3" fmla="*/ 333780 h 710852"/>
                    <a:gd name="connsiteX0" fmla="*/ 0 w 537328"/>
                    <a:gd name="connsiteY0" fmla="*/ 1461154 h 1461154"/>
                    <a:gd name="connsiteX1" fmla="*/ 537328 w 537328"/>
                    <a:gd name="connsiteY1" fmla="*/ 1102935 h 1461154"/>
                    <a:gd name="connsiteX2" fmla="*/ 9427 w 537328"/>
                    <a:gd name="connsiteY2" fmla="*/ 1102935 h 1461154"/>
                    <a:gd name="connsiteX3" fmla="*/ 160256 w 537328"/>
                    <a:gd name="connsiteY3" fmla="*/ 0 h 1461154"/>
                    <a:gd name="connsiteX0" fmla="*/ 0 w 537328"/>
                    <a:gd name="connsiteY0" fmla="*/ 710853 h 710853"/>
                    <a:gd name="connsiteX1" fmla="*/ 537328 w 537328"/>
                    <a:gd name="connsiteY1" fmla="*/ 352634 h 710853"/>
                    <a:gd name="connsiteX2" fmla="*/ 9427 w 537328"/>
                    <a:gd name="connsiteY2" fmla="*/ 352634 h 710853"/>
                    <a:gd name="connsiteX0" fmla="*/ 0 w 537328"/>
                    <a:gd name="connsiteY0" fmla="*/ 836552 h 836552"/>
                    <a:gd name="connsiteX1" fmla="*/ 537328 w 537328"/>
                    <a:gd name="connsiteY1" fmla="*/ 478333 h 836552"/>
                    <a:gd name="connsiteX2" fmla="*/ 9427 w 537328"/>
                    <a:gd name="connsiteY2" fmla="*/ 478333 h 836552"/>
                    <a:gd name="connsiteX0" fmla="*/ 0 w 537328"/>
                    <a:gd name="connsiteY0" fmla="*/ 737239 h 737239"/>
                    <a:gd name="connsiteX1" fmla="*/ 537328 w 537328"/>
                    <a:gd name="connsiteY1" fmla="*/ 379020 h 737239"/>
                    <a:gd name="connsiteX2" fmla="*/ 9427 w 537328"/>
                    <a:gd name="connsiteY2" fmla="*/ 379020 h 737239"/>
                    <a:gd name="connsiteX0" fmla="*/ 527957 w 527957"/>
                    <a:gd name="connsiteY0" fmla="*/ 379020 h 379020"/>
                    <a:gd name="connsiteX1" fmla="*/ 56 w 527957"/>
                    <a:gd name="connsiteY1" fmla="*/ 379020 h 379020"/>
                    <a:gd name="connsiteX0" fmla="*/ 527957 w 527957"/>
                    <a:gd name="connsiteY0" fmla="*/ 390136 h 390136"/>
                    <a:gd name="connsiteX1" fmla="*/ 56 w 527957"/>
                    <a:gd name="connsiteY1" fmla="*/ 390136 h 390136"/>
                    <a:gd name="connsiteX0" fmla="*/ 527901 w 527901"/>
                    <a:gd name="connsiteY0" fmla="*/ 438358 h 438358"/>
                    <a:gd name="connsiteX1" fmla="*/ 0 w 527901"/>
                    <a:gd name="connsiteY1" fmla="*/ 438358 h 438358"/>
                    <a:gd name="connsiteX0" fmla="*/ 527901 w 527901"/>
                    <a:gd name="connsiteY0" fmla="*/ 438358 h 438358"/>
                    <a:gd name="connsiteX1" fmla="*/ 0 w 527901"/>
                    <a:gd name="connsiteY1" fmla="*/ 438358 h 438358"/>
                    <a:gd name="connsiteX2" fmla="*/ 527901 w 527901"/>
                    <a:gd name="connsiteY2" fmla="*/ 438358 h 438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7901" h="438358">
                      <a:moveTo>
                        <a:pt x="527901" y="438358"/>
                      </a:moveTo>
                      <a:cubicBezTo>
                        <a:pt x="520044" y="-139818"/>
                        <a:pt x="3142" y="-152389"/>
                        <a:pt x="0" y="438358"/>
                      </a:cubicBezTo>
                      <a:lnTo>
                        <a:pt x="527901" y="43835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2" name="Oval 21"/>
                <p:cNvSpPr/>
                <p:nvPr userDrawn="1"/>
              </p:nvSpPr>
              <p:spPr>
                <a:xfrm>
                  <a:off x="70701" y="0"/>
                  <a:ext cx="386499" cy="386499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17" name="Group 16"/>
              <p:cNvGrpSpPr>
                <a:grpSpLocks noChangeAspect="1"/>
              </p:cNvGrpSpPr>
              <p:nvPr userDrawn="1"/>
            </p:nvGrpSpPr>
            <p:grpSpPr>
              <a:xfrm>
                <a:off x="342900" y="342900"/>
                <a:ext cx="475615" cy="611505"/>
                <a:chOff x="0" y="0"/>
                <a:chExt cx="527901" cy="688156"/>
              </a:xfrm>
            </p:grpSpPr>
            <p:sp>
              <p:nvSpPr>
                <p:cNvPr id="19" name="Freeform 18"/>
                <p:cNvSpPr/>
                <p:nvPr userDrawn="1"/>
              </p:nvSpPr>
              <p:spPr>
                <a:xfrm>
                  <a:off x="0" y="334638"/>
                  <a:ext cx="527901" cy="353518"/>
                </a:xfrm>
                <a:custGeom>
                  <a:avLst/>
                  <a:gdLst>
                    <a:gd name="connsiteX0" fmla="*/ 0 w 537328"/>
                    <a:gd name="connsiteY0" fmla="*/ 377072 h 377072"/>
                    <a:gd name="connsiteX1" fmla="*/ 537328 w 537328"/>
                    <a:gd name="connsiteY1" fmla="*/ 18853 h 377072"/>
                    <a:gd name="connsiteX2" fmla="*/ 9427 w 537328"/>
                    <a:gd name="connsiteY2" fmla="*/ 18853 h 377072"/>
                    <a:gd name="connsiteX3" fmla="*/ 9427 w 537328"/>
                    <a:gd name="connsiteY3" fmla="*/ 0 h 377072"/>
                    <a:gd name="connsiteX0" fmla="*/ 0 w 537328"/>
                    <a:gd name="connsiteY0" fmla="*/ 377072 h 377072"/>
                    <a:gd name="connsiteX1" fmla="*/ 537328 w 537328"/>
                    <a:gd name="connsiteY1" fmla="*/ 18853 h 377072"/>
                    <a:gd name="connsiteX2" fmla="*/ 9427 w 537328"/>
                    <a:gd name="connsiteY2" fmla="*/ 18853 h 377072"/>
                    <a:gd name="connsiteX3" fmla="*/ 9427 w 537328"/>
                    <a:gd name="connsiteY3" fmla="*/ 0 h 377072"/>
                    <a:gd name="connsiteX0" fmla="*/ 0 w 537332"/>
                    <a:gd name="connsiteY0" fmla="*/ 384069 h 384069"/>
                    <a:gd name="connsiteX1" fmla="*/ 537328 w 537332"/>
                    <a:gd name="connsiteY1" fmla="*/ 25850 h 384069"/>
                    <a:gd name="connsiteX2" fmla="*/ 9427 w 537332"/>
                    <a:gd name="connsiteY2" fmla="*/ 25850 h 384069"/>
                    <a:gd name="connsiteX3" fmla="*/ 9427 w 537332"/>
                    <a:gd name="connsiteY3" fmla="*/ 6997 h 384069"/>
                    <a:gd name="connsiteX0" fmla="*/ 0 w 537332"/>
                    <a:gd name="connsiteY0" fmla="*/ 384069 h 384069"/>
                    <a:gd name="connsiteX1" fmla="*/ 537328 w 537332"/>
                    <a:gd name="connsiteY1" fmla="*/ 25850 h 384069"/>
                    <a:gd name="connsiteX2" fmla="*/ 9427 w 537332"/>
                    <a:gd name="connsiteY2" fmla="*/ 25850 h 384069"/>
                    <a:gd name="connsiteX3" fmla="*/ 9427 w 537332"/>
                    <a:gd name="connsiteY3" fmla="*/ 6997 h 384069"/>
                    <a:gd name="connsiteX0" fmla="*/ 0 w 537328"/>
                    <a:gd name="connsiteY0" fmla="*/ 710852 h 710852"/>
                    <a:gd name="connsiteX1" fmla="*/ 537328 w 537328"/>
                    <a:gd name="connsiteY1" fmla="*/ 352633 h 710852"/>
                    <a:gd name="connsiteX2" fmla="*/ 9427 w 537328"/>
                    <a:gd name="connsiteY2" fmla="*/ 352633 h 710852"/>
                    <a:gd name="connsiteX3" fmla="*/ 9427 w 537328"/>
                    <a:gd name="connsiteY3" fmla="*/ 333780 h 710852"/>
                    <a:gd name="connsiteX0" fmla="*/ 0 w 537328"/>
                    <a:gd name="connsiteY0" fmla="*/ 1461154 h 1461154"/>
                    <a:gd name="connsiteX1" fmla="*/ 537328 w 537328"/>
                    <a:gd name="connsiteY1" fmla="*/ 1102935 h 1461154"/>
                    <a:gd name="connsiteX2" fmla="*/ 9427 w 537328"/>
                    <a:gd name="connsiteY2" fmla="*/ 1102935 h 1461154"/>
                    <a:gd name="connsiteX3" fmla="*/ 160256 w 537328"/>
                    <a:gd name="connsiteY3" fmla="*/ 0 h 1461154"/>
                    <a:gd name="connsiteX0" fmla="*/ 0 w 537328"/>
                    <a:gd name="connsiteY0" fmla="*/ 710853 h 710853"/>
                    <a:gd name="connsiteX1" fmla="*/ 537328 w 537328"/>
                    <a:gd name="connsiteY1" fmla="*/ 352634 h 710853"/>
                    <a:gd name="connsiteX2" fmla="*/ 9427 w 537328"/>
                    <a:gd name="connsiteY2" fmla="*/ 352634 h 710853"/>
                    <a:gd name="connsiteX0" fmla="*/ 0 w 537328"/>
                    <a:gd name="connsiteY0" fmla="*/ 836552 h 836552"/>
                    <a:gd name="connsiteX1" fmla="*/ 537328 w 537328"/>
                    <a:gd name="connsiteY1" fmla="*/ 478333 h 836552"/>
                    <a:gd name="connsiteX2" fmla="*/ 9427 w 537328"/>
                    <a:gd name="connsiteY2" fmla="*/ 478333 h 836552"/>
                    <a:gd name="connsiteX0" fmla="*/ 0 w 537328"/>
                    <a:gd name="connsiteY0" fmla="*/ 737239 h 737239"/>
                    <a:gd name="connsiteX1" fmla="*/ 537328 w 537328"/>
                    <a:gd name="connsiteY1" fmla="*/ 379020 h 737239"/>
                    <a:gd name="connsiteX2" fmla="*/ 9427 w 537328"/>
                    <a:gd name="connsiteY2" fmla="*/ 379020 h 737239"/>
                    <a:gd name="connsiteX0" fmla="*/ 527957 w 527957"/>
                    <a:gd name="connsiteY0" fmla="*/ 379020 h 379020"/>
                    <a:gd name="connsiteX1" fmla="*/ 56 w 527957"/>
                    <a:gd name="connsiteY1" fmla="*/ 379020 h 379020"/>
                    <a:gd name="connsiteX0" fmla="*/ 527957 w 527957"/>
                    <a:gd name="connsiteY0" fmla="*/ 390136 h 390136"/>
                    <a:gd name="connsiteX1" fmla="*/ 56 w 527957"/>
                    <a:gd name="connsiteY1" fmla="*/ 390136 h 390136"/>
                    <a:gd name="connsiteX0" fmla="*/ 527901 w 527901"/>
                    <a:gd name="connsiteY0" fmla="*/ 438358 h 438358"/>
                    <a:gd name="connsiteX1" fmla="*/ 0 w 527901"/>
                    <a:gd name="connsiteY1" fmla="*/ 438358 h 438358"/>
                    <a:gd name="connsiteX0" fmla="*/ 527901 w 527901"/>
                    <a:gd name="connsiteY0" fmla="*/ 438358 h 438358"/>
                    <a:gd name="connsiteX1" fmla="*/ 0 w 527901"/>
                    <a:gd name="connsiteY1" fmla="*/ 438358 h 438358"/>
                    <a:gd name="connsiteX2" fmla="*/ 527901 w 527901"/>
                    <a:gd name="connsiteY2" fmla="*/ 438358 h 438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7901" h="438358">
                      <a:moveTo>
                        <a:pt x="527901" y="438358"/>
                      </a:moveTo>
                      <a:cubicBezTo>
                        <a:pt x="520044" y="-139818"/>
                        <a:pt x="3142" y="-152389"/>
                        <a:pt x="0" y="438358"/>
                      </a:cubicBezTo>
                      <a:lnTo>
                        <a:pt x="527901" y="4383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0" name="Oval 19"/>
                <p:cNvSpPr/>
                <p:nvPr userDrawn="1"/>
              </p:nvSpPr>
              <p:spPr>
                <a:xfrm>
                  <a:off x="70701" y="0"/>
                  <a:ext cx="386499" cy="3864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37" name="Rounded Rectangular Callout 36"/>
            <p:cNvSpPr/>
            <p:nvPr/>
          </p:nvSpPr>
          <p:spPr>
            <a:xfrm>
              <a:off x="1289212" y="1864053"/>
              <a:ext cx="2555987" cy="653670"/>
            </a:xfrm>
            <a:prstGeom prst="wedgeRoundRectCallout">
              <a:avLst>
                <a:gd name="adj1" fmla="val 54027"/>
                <a:gd name="adj2" fmla="val 75907"/>
                <a:gd name="adj3" fmla="val 16667"/>
              </a:avLst>
            </a:prstGeom>
            <a:solidFill>
              <a:srgbClr val="FAFAEA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Violet:</a:t>
              </a: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EM radiation is made of photons.</a:t>
              </a:r>
            </a:p>
          </p:txBody>
        </p:sp>
        <p:sp>
          <p:nvSpPr>
            <p:cNvPr id="38" name="Rounded Rectangular Callout 37"/>
            <p:cNvSpPr/>
            <p:nvPr/>
          </p:nvSpPr>
          <p:spPr>
            <a:xfrm>
              <a:off x="3637115" y="3962291"/>
              <a:ext cx="3731983" cy="641361"/>
            </a:xfrm>
            <a:prstGeom prst="wedgeRoundRectCallout">
              <a:avLst>
                <a:gd name="adj1" fmla="val -26071"/>
                <a:gd name="adj2" fmla="val -87297"/>
                <a:gd name="adj3" fmla="val 16667"/>
              </a:avLst>
            </a:prstGeom>
            <a:solidFill>
              <a:srgbClr val="FAFAEA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Yasmine:</a:t>
              </a: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Some photons have more mass than others.</a:t>
              </a:r>
            </a:p>
          </p:txBody>
        </p:sp>
        <p:sp>
          <p:nvSpPr>
            <p:cNvPr id="39" name="Rounded Rectangular Callout 38"/>
            <p:cNvSpPr/>
            <p:nvPr/>
          </p:nvSpPr>
          <p:spPr>
            <a:xfrm>
              <a:off x="5831465" y="2616601"/>
              <a:ext cx="2135695" cy="1101143"/>
            </a:xfrm>
            <a:prstGeom prst="wedgeRoundRectCallout">
              <a:avLst>
                <a:gd name="adj1" fmla="val -71554"/>
                <a:gd name="adj2" fmla="val 4352"/>
                <a:gd name="adj3" fmla="val 16667"/>
              </a:avLst>
            </a:prstGeom>
            <a:solidFill>
              <a:srgbClr val="FAFAEA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Xavier:</a:t>
              </a: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gamma radiation is more ionising than ultraviolet.</a:t>
              </a:r>
            </a:p>
          </p:txBody>
        </p:sp>
        <p:sp>
          <p:nvSpPr>
            <p:cNvPr id="40" name="Rounded Rectangular Callout 39"/>
            <p:cNvSpPr/>
            <p:nvPr/>
          </p:nvSpPr>
          <p:spPr>
            <a:xfrm>
              <a:off x="1116697" y="2782599"/>
              <a:ext cx="2240850" cy="1173989"/>
            </a:xfrm>
            <a:prstGeom prst="wedgeRoundRectCallout">
              <a:avLst>
                <a:gd name="adj1" fmla="val 64539"/>
                <a:gd name="adj2" fmla="val -25687"/>
                <a:gd name="adj3" fmla="val 16667"/>
              </a:avLst>
            </a:prstGeom>
            <a:solidFill>
              <a:srgbClr val="FAFAEA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Zain:</a:t>
              </a: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EM radiation bashes into electrons to knock them off an atom.</a:t>
              </a:r>
            </a:p>
          </p:txBody>
        </p:sp>
        <p:sp>
          <p:nvSpPr>
            <p:cNvPr id="41" name="Rounded Rectangular Callout 40"/>
            <p:cNvSpPr/>
            <p:nvPr/>
          </p:nvSpPr>
          <p:spPr>
            <a:xfrm>
              <a:off x="4105007" y="1527050"/>
              <a:ext cx="3152331" cy="861675"/>
            </a:xfrm>
            <a:prstGeom prst="wedgeRoundRectCallout">
              <a:avLst>
                <a:gd name="adj1" fmla="val -26686"/>
                <a:gd name="adj2" fmla="val 74714"/>
                <a:gd name="adj3" fmla="val 16667"/>
              </a:avLst>
            </a:prstGeom>
            <a:solidFill>
              <a:srgbClr val="FAFAEA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Will:</a:t>
              </a: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EM radiation is made of oscillating electric and magnetic fields.</a:t>
              </a:r>
            </a:p>
          </p:txBody>
        </p:sp>
      </p:grpSp>
      <p:sp>
        <p:nvSpPr>
          <p:cNvPr id="43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CD1C8812-BE7B-4687-B8F2-96D9095D54D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68032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C66C172-9B46-4C2E-BF64-9FACBF44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Radiotherapy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4000"/>
            <a:ext cx="8285163" cy="492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Radiotherapy is a type of cancer treatment.</a:t>
            </a:r>
          </a:p>
          <a:p>
            <a:endParaRPr lang="en-GB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773358" y="1594244"/>
            <a:ext cx="5601341" cy="4220244"/>
            <a:chOff x="1773358" y="1594244"/>
            <a:chExt cx="5601341" cy="4220244"/>
          </a:xfrm>
        </p:grpSpPr>
        <p:pic>
          <p:nvPicPr>
            <p:cNvPr id="1026" name="Picture 2" descr="gray and black electronic devic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358" y="1594244"/>
              <a:ext cx="5601341" cy="373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Placeholder 16"/>
            <p:cNvSpPr txBox="1">
              <a:spLocks/>
            </p:cNvSpPr>
            <p:nvPr/>
          </p:nvSpPr>
          <p:spPr>
            <a:xfrm>
              <a:off x="1773358" y="5322298"/>
              <a:ext cx="5601341" cy="4921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14000"/>
                </a:lnSpc>
                <a:spcBef>
                  <a:spcPct val="20000"/>
                </a:spcBef>
                <a:buFont typeface="+mj-lt"/>
                <a:buNone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971550" indent="-5143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485900" indent="-57150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-"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974850" indent="-53975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514600" indent="-53975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/>
                <a:t>A linear accelerator (LINAC) used for radiotherapy.</a:t>
              </a:r>
            </a:p>
            <a:p>
              <a:pPr algn="ctr"/>
              <a:endParaRPr lang="en-GB" sz="1600" dirty="0"/>
            </a:p>
            <a:p>
              <a:pPr lvl="0" algn="ctr">
                <a:defRPr/>
              </a:pPr>
              <a:endParaRPr lang="en-US" sz="1600" dirty="0"/>
            </a:p>
            <a:p>
              <a:pPr lvl="0" algn="ctr">
                <a:defRPr/>
              </a:pPr>
              <a:endParaRPr lang="en-US" sz="1600" dirty="0"/>
            </a:p>
            <a:p>
              <a:pPr lvl="0" algn="ctr">
                <a:defRPr/>
              </a:pP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6234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C66C172-9B46-4C2E-BF64-9FACBF44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Radiotherapy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457200" y="864000"/>
            <a:ext cx="8285163" cy="523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1" dirty="0"/>
              <a:t>To do: </a:t>
            </a:r>
            <a:r>
              <a:rPr lang="en-GB" sz="1600" dirty="0"/>
              <a:t>rearrange these sentences to describe radiotherapy.</a:t>
            </a:r>
          </a:p>
          <a:p>
            <a:pPr lvl="0">
              <a:defRPr/>
            </a:pP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315092"/>
            <a:ext cx="8285163" cy="4479532"/>
            <a:chOff x="457200" y="1315092"/>
            <a:chExt cx="8285163" cy="4479532"/>
          </a:xfrm>
        </p:grpSpPr>
        <p:sp>
          <p:nvSpPr>
            <p:cNvPr id="12" name="Text Placeholder 16"/>
            <p:cNvSpPr txBox="1">
              <a:spLocks/>
            </p:cNvSpPr>
            <p:nvPr/>
          </p:nvSpPr>
          <p:spPr>
            <a:xfrm>
              <a:off x="457200" y="1541124"/>
              <a:ext cx="8285163" cy="4253500"/>
            </a:xfrm>
            <a:prstGeom prst="rect">
              <a:avLst/>
            </a:prstGeom>
            <a:solidFill>
              <a:srgbClr val="FAFAEA"/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vert="horz" lIns="180000" tIns="108000" rIns="18000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14000"/>
                </a:lnSpc>
                <a:spcBef>
                  <a:spcPct val="20000"/>
                </a:spcBef>
                <a:buFont typeface="+mj-lt"/>
                <a:buNone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971550" indent="-5143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485900" indent="-57150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-"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974850" indent="-53975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514600" indent="-53975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GB" dirty="0"/>
                <a:t>Radiotherapy is a type of cancer treatment.</a:t>
              </a:r>
            </a:p>
            <a:p>
              <a:pPr marL="360363" indent="-360363">
                <a:spcAft>
                  <a:spcPts val="600"/>
                </a:spcAft>
              </a:pPr>
              <a:r>
                <a:rPr lang="en-GB" dirty="0"/>
                <a:t>A.	It uses gamma radiation to destroy cancer cells. </a:t>
              </a:r>
            </a:p>
            <a:p>
              <a:pPr marL="360363" indent="-360363">
                <a:spcAft>
                  <a:spcPts val="600"/>
                </a:spcAft>
              </a:pPr>
              <a:r>
                <a:rPr lang="en-GB" dirty="0"/>
                <a:t>B.	Side effects are usually temporary and can be managed with medication or other treatments. </a:t>
              </a:r>
            </a:p>
            <a:p>
              <a:pPr marL="360363" indent="-360363">
                <a:spcAft>
                  <a:spcPts val="600"/>
                </a:spcAft>
              </a:pPr>
              <a:r>
                <a:rPr lang="en-GB" dirty="0"/>
                <a:t>C.	Some side effects are tiredness, skin irritation, and nausea. </a:t>
              </a:r>
            </a:p>
            <a:p>
              <a:pPr marL="360363" indent="-360363">
                <a:spcAft>
                  <a:spcPts val="600"/>
                </a:spcAft>
              </a:pPr>
              <a:r>
                <a:rPr lang="en-GB" dirty="0"/>
                <a:t>D.	Surrounding healthy cells are exposed to much less radiation.</a:t>
              </a:r>
            </a:p>
            <a:p>
              <a:pPr marL="360363" indent="-360363">
                <a:spcAft>
                  <a:spcPts val="600"/>
                </a:spcAft>
              </a:pPr>
              <a:r>
                <a:rPr lang="en-GB" dirty="0"/>
                <a:t>E.	The radiation damages the DNA inside the cancer cells, making it difficult for them to grow and divide.</a:t>
              </a:r>
            </a:p>
            <a:p>
              <a:pPr marL="360363" indent="-360363">
                <a:spcAft>
                  <a:spcPts val="600"/>
                </a:spcAft>
              </a:pPr>
              <a:r>
                <a:rPr lang="en-GB" dirty="0"/>
                <a:t>F.	The radiation is carefully targeted on the cancer cells.</a:t>
              </a:r>
            </a:p>
            <a:p>
              <a:pPr marL="360363" indent="-360363">
                <a:spcAft>
                  <a:spcPts val="600"/>
                </a:spcAft>
              </a:pPr>
              <a:r>
                <a:rPr lang="en-GB" dirty="0"/>
                <a:t>G.	The radiation is targeted from several different directions.</a:t>
              </a:r>
              <a:endParaRPr lang="en-US" dirty="0"/>
            </a:p>
            <a:p>
              <a:pPr lvl="0">
                <a:spcAft>
                  <a:spcPts val="600"/>
                </a:spcAft>
                <a:defRPr/>
              </a:pPr>
              <a:endParaRPr lang="en-US" dirty="0"/>
            </a:p>
            <a:p>
              <a:pPr lvl="0">
                <a:spcAft>
                  <a:spcPts val="600"/>
                </a:spcAft>
                <a:defRPr/>
              </a:pPr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3978" y="1315092"/>
              <a:ext cx="1555466" cy="1171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8098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C66C172-9B46-4C2E-BF64-9FACBF44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Radiotherapy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457200" y="864000"/>
            <a:ext cx="8285163" cy="523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1" dirty="0"/>
              <a:t>Answers:</a:t>
            </a:r>
            <a:endParaRPr lang="en-GB" sz="1600" dirty="0"/>
          </a:p>
          <a:p>
            <a:pPr lvl="0">
              <a:defRPr/>
            </a:pPr>
            <a:endParaRPr lang="en-US" sz="1600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1541124"/>
            <a:ext cx="8285163" cy="4253500"/>
          </a:xfrm>
          <a:prstGeom prst="rect">
            <a:avLst/>
          </a:prstGeom>
          <a:solidFill>
            <a:srgbClr val="FAFAEA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vert="horz" lIns="180000" tIns="108000" rIns="18000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/>
              <a:t>Radiotherapy is a type of cancer treatment.</a:t>
            </a:r>
          </a:p>
          <a:p>
            <a:pPr marL="360363" indent="-360363">
              <a:spcAft>
                <a:spcPts val="600"/>
              </a:spcAft>
            </a:pPr>
            <a:r>
              <a:rPr lang="en-GB" dirty="0"/>
              <a:t>A.	It uses gamma radiation to destroy cancer cells. </a:t>
            </a:r>
          </a:p>
          <a:p>
            <a:pPr marL="360363" indent="-360363">
              <a:spcAft>
                <a:spcPts val="600"/>
              </a:spcAft>
            </a:pPr>
            <a:r>
              <a:rPr lang="en-GB" dirty="0"/>
              <a:t>E.	The radiation damages the DNA inside the cancer cells, making it difficult for them to grow and divide.</a:t>
            </a:r>
          </a:p>
          <a:p>
            <a:pPr marL="360363" indent="-360363">
              <a:spcAft>
                <a:spcPts val="600"/>
              </a:spcAft>
            </a:pPr>
            <a:r>
              <a:rPr lang="en-GB" dirty="0"/>
              <a:t>F.	The radiation is carefully targeted on the cancer cells.</a:t>
            </a:r>
          </a:p>
          <a:p>
            <a:pPr marL="360363" indent="-360363">
              <a:spcAft>
                <a:spcPts val="600"/>
              </a:spcAft>
            </a:pPr>
            <a:r>
              <a:rPr lang="en-GB" dirty="0"/>
              <a:t>G.	The radiation is targeted from several different directions.</a:t>
            </a:r>
            <a:endParaRPr lang="en-US" dirty="0"/>
          </a:p>
          <a:p>
            <a:pPr marL="360363" indent="-360363">
              <a:spcAft>
                <a:spcPts val="600"/>
              </a:spcAft>
            </a:pPr>
            <a:r>
              <a:rPr lang="en-GB" dirty="0"/>
              <a:t>D.	Surrounding healthy cells are exposed to much less radiation.</a:t>
            </a:r>
          </a:p>
          <a:p>
            <a:pPr marL="360363" indent="-360363">
              <a:spcAft>
                <a:spcPts val="600"/>
              </a:spcAft>
            </a:pPr>
            <a:r>
              <a:rPr lang="en-GB" dirty="0"/>
              <a:t>C.	Some side effects are tiredness, skin irritation, and nausea. </a:t>
            </a:r>
          </a:p>
          <a:p>
            <a:pPr marL="360363" indent="-360363">
              <a:spcAft>
                <a:spcPts val="600"/>
              </a:spcAft>
            </a:pPr>
            <a:r>
              <a:rPr lang="en-GB" dirty="0"/>
              <a:t>B.	Side effects are usually temporary and can be managed with medication or other treatments. </a:t>
            </a:r>
          </a:p>
          <a:p>
            <a:pPr lvl="0">
              <a:spcAft>
                <a:spcPts val="600"/>
              </a:spcAft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78" y="1315092"/>
            <a:ext cx="1555466" cy="11712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8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CD1C8812-BE7B-4687-B8F2-96D9095D54D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03871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C66C172-9B46-4C2E-BF64-9FACBF44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Ready, steady, poster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4000"/>
            <a:ext cx="8285163" cy="1240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All electromagnetic waves are part of the EM spectrum.</a:t>
            </a:r>
          </a:p>
          <a:p>
            <a:r>
              <a:rPr lang="en-GB" dirty="0"/>
              <a:t>The EM spectrum is often split into seven types of radiation.</a:t>
            </a:r>
          </a:p>
          <a:p>
            <a:r>
              <a:rPr lang="en-GB" dirty="0"/>
              <a:t>Each type of radiation has a distinct set of properties.</a:t>
            </a:r>
          </a:p>
          <a:p>
            <a:endParaRPr lang="en-GB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CD2184-CB5C-411D-8D5D-6EAFD3413801}"/>
              </a:ext>
            </a:extLst>
          </p:cNvPr>
          <p:cNvGrpSpPr/>
          <p:nvPr/>
        </p:nvGrpSpPr>
        <p:grpSpPr>
          <a:xfrm>
            <a:off x="702128" y="2664258"/>
            <a:ext cx="7703981" cy="2155430"/>
            <a:chOff x="580703" y="2834107"/>
            <a:chExt cx="7703981" cy="21554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5C3F2CA-D14E-4A26-AF35-C1ABDECE6465}"/>
                </a:ext>
              </a:extLst>
            </p:cNvPr>
            <p:cNvSpPr/>
            <p:nvPr/>
          </p:nvSpPr>
          <p:spPr>
            <a:xfrm>
              <a:off x="7651924" y="3494888"/>
              <a:ext cx="632760" cy="6296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2">
                <a:avLst>
                  <a:gd name="adj1" fmla="val 20000"/>
                  <a:gd name="adj2" fmla="val 769"/>
                </a:avLst>
              </a:prstTxWarp>
              <a:spAutoFit/>
            </a:bodyPr>
            <a:lstStyle/>
            <a:p>
              <a:pPr algn="ctr"/>
              <a:r>
                <a: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Gamma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852695-5D6E-47A2-B9F2-E88C25E92E02}"/>
                </a:ext>
              </a:extLst>
            </p:cNvPr>
            <p:cNvSpPr/>
            <p:nvPr/>
          </p:nvSpPr>
          <p:spPr>
            <a:xfrm>
              <a:off x="580703" y="3009461"/>
              <a:ext cx="2436563" cy="47819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oubleWave1">
                <a:avLst>
                  <a:gd name="adj1" fmla="val 5589"/>
                  <a:gd name="adj2" fmla="val 0"/>
                </a:avLst>
              </a:prstTxWarp>
              <a:spAutoFit/>
            </a:bodyPr>
            <a:lstStyle/>
            <a:p>
              <a:pPr algn="ctr"/>
              <a:r>
                <a: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radio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092EAB-9C58-45D6-B947-8EBFF7035FE8}"/>
                </a:ext>
              </a:extLst>
            </p:cNvPr>
            <p:cNvSpPr/>
            <p:nvPr/>
          </p:nvSpPr>
          <p:spPr>
            <a:xfrm>
              <a:off x="1670891" y="4511347"/>
              <a:ext cx="2295181" cy="47819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oubleWave1">
                <a:avLst>
                  <a:gd name="adj1" fmla="val 12500"/>
                  <a:gd name="adj2" fmla="val 0"/>
                </a:avLst>
              </a:prstTxWarp>
              <a:spAutoFit/>
            </a:bodyPr>
            <a:lstStyle/>
            <a:p>
              <a:pPr algn="ctr"/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m</a:t>
              </a:r>
              <a:r>
                <a: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icrowave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B3A8C9-8FD0-468A-9C27-6A981601EFD5}"/>
                </a:ext>
              </a:extLst>
            </p:cNvPr>
            <p:cNvSpPr/>
            <p:nvPr/>
          </p:nvSpPr>
          <p:spPr>
            <a:xfrm>
              <a:off x="3160239" y="3697629"/>
              <a:ext cx="1543633" cy="47819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4">
                <a:avLst>
                  <a:gd name="adj1" fmla="val 12500"/>
                  <a:gd name="adj2" fmla="val 0"/>
                </a:avLst>
              </a:prstTxWarp>
              <a:spAutoFit/>
            </a:bodyPr>
            <a:lstStyle/>
            <a:p>
              <a:pPr algn="ctr"/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infrared</a:t>
              </a:r>
              <a:endPara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CA874E-3EDA-41DA-8525-BCC00FED629B}"/>
                </a:ext>
              </a:extLst>
            </p:cNvPr>
            <p:cNvSpPr/>
            <p:nvPr/>
          </p:nvSpPr>
          <p:spPr>
            <a:xfrm>
              <a:off x="4554119" y="2834107"/>
              <a:ext cx="1219683" cy="47819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oubleWave1">
                <a:avLst>
                  <a:gd name="adj1" fmla="val 12500"/>
                  <a:gd name="adj2" fmla="val 0"/>
                </a:avLst>
              </a:prstTxWarp>
              <a:spAutoFit/>
            </a:bodyPr>
            <a:lstStyle/>
            <a:p>
              <a:pPr algn="ctr"/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l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i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92D05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g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h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3737FF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t</a:t>
              </a:r>
              <a:endPara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737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F6E620-6043-4678-ABD6-62A3DE678000}"/>
                </a:ext>
              </a:extLst>
            </p:cNvPr>
            <p:cNvSpPr/>
            <p:nvPr/>
          </p:nvSpPr>
          <p:spPr>
            <a:xfrm>
              <a:off x="5479852" y="4055650"/>
              <a:ext cx="1120052" cy="47819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4">
                <a:avLst>
                  <a:gd name="adj1" fmla="val 12500"/>
                  <a:gd name="adj2" fmla="val 0"/>
                </a:avLst>
              </a:prstTxWarp>
              <a:spAutoFit/>
            </a:bodyPr>
            <a:lstStyle/>
            <a:p>
              <a:pPr algn="ctr"/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ultraviolet</a:t>
              </a:r>
              <a:endPara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7EE794-6F8F-4AB0-BA6F-295352D8EC70}"/>
                </a:ext>
              </a:extLst>
            </p:cNvPr>
            <p:cNvSpPr/>
            <p:nvPr/>
          </p:nvSpPr>
          <p:spPr>
            <a:xfrm>
              <a:off x="6461871" y="3352471"/>
              <a:ext cx="716096" cy="3895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1">
                <a:avLst>
                  <a:gd name="adj1" fmla="val 20000"/>
                  <a:gd name="adj2" fmla="val 0"/>
                </a:avLst>
              </a:prstTxWarp>
              <a:spAutoFit/>
            </a:bodyPr>
            <a:lstStyle/>
            <a:p>
              <a:pPr algn="ctr"/>
              <a:r>
                <a: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X-rays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010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C66C172-9B46-4C2E-BF64-9FACBF44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Ready, steady, poster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354605" y="832586"/>
            <a:ext cx="8361284" cy="4784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b="1" i="1" dirty="0">
                <a:solidFill>
                  <a:srgbClr val="1F497D">
                    <a:lumMod val="50000"/>
                  </a:srgbClr>
                </a:solidFill>
              </a:rPr>
              <a:t>To do: </a:t>
            </a:r>
            <a:r>
              <a:rPr lang="en-GB" dirty="0">
                <a:solidFill>
                  <a:srgbClr val="1F497D">
                    <a:lumMod val="50000"/>
                  </a:srgbClr>
                </a:solidFill>
              </a:rPr>
              <a:t>research one type of electromagnetic wave.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B58172-ABD6-47D7-8F80-04092668879C}"/>
              </a:ext>
            </a:extLst>
          </p:cNvPr>
          <p:cNvSpPr/>
          <p:nvPr/>
        </p:nvSpPr>
        <p:spPr>
          <a:xfrm>
            <a:off x="354605" y="1332333"/>
            <a:ext cx="8361284" cy="4392448"/>
          </a:xfrm>
          <a:prstGeom prst="rect">
            <a:avLst/>
          </a:prstGeom>
          <a:solidFill>
            <a:srgbClr val="FAFAEA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 lIns="180000" tIns="108000" rIns="180000" bIns="18000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Next lesson you will have 20 minutes to work in a group to make a very big, informative poster about one type of EM radiation.  </a:t>
            </a: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First you need to prepare the ‘ingredients’ for your poster:  </a:t>
            </a:r>
          </a:p>
          <a:p>
            <a:pPr marL="342900" lvl="0" indent="-254000">
              <a:lnSpc>
                <a:spcPct val="115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Information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– the facts to write onto your poster</a:t>
            </a:r>
          </a:p>
          <a:p>
            <a:pPr marL="342900" lvl="0" indent="-254000">
              <a:lnSpc>
                <a:spcPct val="115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Clips of text 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quotes from the internet printed out in large text (to stick onto a big poster)  N.B. you need to add a source to the bottom of any quote to state where you got it from (e.g. the website name)</a:t>
            </a:r>
          </a:p>
          <a:p>
            <a:pPr marL="342900" lvl="0" indent="-254000">
              <a:lnSpc>
                <a:spcPct val="115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Pictures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– printed out as large as you can to stick onto a big poster</a:t>
            </a:r>
          </a:p>
          <a:p>
            <a:pPr marL="342900" lvl="0" indent="-254000">
              <a:lnSpc>
                <a:spcPct val="115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Drawings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– your own illustrations drawn out ready to stick on</a:t>
            </a:r>
          </a:p>
          <a:p>
            <a:pPr marL="342900" lvl="0" indent="-254000">
              <a:lnSpc>
                <a:spcPct val="115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Decoration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– themed decoration to beautify your poster.  E.g. a border made up of lumps of coal would set off a poster about a coal fired power station</a:t>
            </a:r>
          </a:p>
          <a:p>
            <a:pPr marL="342900" indent="-2540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Title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– a very large title, drawn or printed off ready to stick on.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3BA44978-758A-41CF-84A9-6CC47932A955}"/>
              </a:ext>
            </a:extLst>
          </p:cNvPr>
          <p:cNvSpPr txBox="1">
            <a:spLocks/>
          </p:cNvSpPr>
          <p:nvPr/>
        </p:nvSpPr>
        <p:spPr>
          <a:xfrm>
            <a:off x="354605" y="5819626"/>
            <a:ext cx="8361284" cy="4784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en-GB" sz="1600" b="1" i="1" dirty="0">
                <a:solidFill>
                  <a:srgbClr val="1F497D">
                    <a:lumMod val="50000"/>
                  </a:srgbClr>
                </a:solidFill>
              </a:rPr>
              <a:t>Specific details are on the worksheet for your type of EM radiation</a:t>
            </a:r>
            <a:r>
              <a:rPr lang="en-GB" sz="1600" dirty="0">
                <a:solidFill>
                  <a:srgbClr val="1F497D">
                    <a:lumMod val="5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5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BEC516-B8DA-4B9C-A66C-F928EA5E2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1: Diagnostic questions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hlinkClick r:id="rId4"/>
          </p:cNvPr>
          <p:cNvSpPr txBox="1"/>
          <p:nvPr/>
        </p:nvSpPr>
        <p:spPr>
          <a:xfrm>
            <a:off x="457200" y="2839454"/>
            <a:ext cx="8285163" cy="327782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zip file containing all the resources for this key concept can be downloaded from </a:t>
            </a:r>
          </a:p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en-GB" b="1" dirty="0">
                <a:solidFill>
                  <a:srgbClr val="006580"/>
                </a:solidFill>
              </a:rPr>
              <a:t>www.BestEvidenceScienceTeaching.org</a:t>
            </a:r>
          </a:p>
          <a:p>
            <a:pPr>
              <a:spcAft>
                <a:spcPts val="1200"/>
              </a:spcAft>
            </a:pPr>
            <a:r>
              <a:rPr lang="en-GB" dirty="0"/>
              <a:t>The zip file provides: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Teacher guidance</a:t>
            </a:r>
            <a:r>
              <a:rPr lang="en-GB" dirty="0"/>
              <a:t> for this key concept, including a summary of the research evidence on relevant preconceptions and misunderstandings.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 full set of editable and printable </a:t>
            </a:r>
            <a:r>
              <a:rPr lang="en-GB" b="1" dirty="0"/>
              <a:t>student sheets and teacher notes</a:t>
            </a:r>
            <a:r>
              <a:rPr lang="en-GB" dirty="0"/>
              <a:t> for each diagnostic question. The teacher notes include a summary of research evidence, guidance for using the activity, expected answers and suggestions of how to respond to students’ misunderstandings.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457200" y="863125"/>
            <a:ext cx="8285163" cy="1913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Use diagnostic questions to identify quickly where your students are in their conceptual progression, and what preconceptions and misunderstandings they may have.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Then decide how to best focus and sequence your teaching.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Use further diagnostic questions and response activities to move student</a:t>
            </a:r>
            <a:r>
              <a:rPr lang="en-GB" sz="1600" dirty="0">
                <a:solidFill>
                  <a:schemeClr val="tx1"/>
                </a:solidFill>
              </a:rPr>
              <a:t>s’</a:t>
            </a:r>
            <a:r>
              <a:rPr lang="en-GB" sz="1600" dirty="0"/>
              <a:t> understanding forwards.</a:t>
            </a:r>
          </a:p>
        </p:txBody>
      </p:sp>
    </p:spTree>
    <p:extLst>
      <p:ext uri="{BB962C8B-B14F-4D97-AF65-F5344CB8AC3E}">
        <p14:creationId xmlns:p14="http://schemas.microsoft.com/office/powerpoint/2010/main" val="226397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C66C172-9B46-4C2E-BF64-9FACBF447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377AAB7-DBA1-4EF3-B42B-71514B3753CC}"/>
              </a:ext>
            </a:extLst>
          </p:cNvPr>
          <p:cNvSpPr/>
          <p:nvPr/>
        </p:nvSpPr>
        <p:spPr>
          <a:xfrm rot="5400000">
            <a:off x="4211960" y="-1903540"/>
            <a:ext cx="720080" cy="720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Ready, steady, poster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354605" y="832586"/>
            <a:ext cx="8361284" cy="4784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b="1" i="1" dirty="0">
                <a:solidFill>
                  <a:srgbClr val="1F497D">
                    <a:lumMod val="50000"/>
                  </a:srgbClr>
                </a:solidFill>
              </a:rPr>
              <a:t>To do: </a:t>
            </a:r>
            <a:r>
              <a:rPr lang="en-GB" dirty="0">
                <a:solidFill>
                  <a:srgbClr val="1F497D">
                    <a:lumMod val="50000"/>
                  </a:srgbClr>
                </a:solidFill>
              </a:rPr>
              <a:t>working in your group, make your poster.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A623B-12A2-4CC4-9D6A-E6DDE361651F}"/>
              </a:ext>
            </a:extLst>
          </p:cNvPr>
          <p:cNvSpPr txBox="1"/>
          <p:nvPr/>
        </p:nvSpPr>
        <p:spPr>
          <a:xfrm rot="5400000">
            <a:off x="4040960" y="-1742292"/>
            <a:ext cx="720080" cy="6858000"/>
          </a:xfrm>
          <a:prstGeom prst="rect">
            <a:avLst/>
          </a:prstGeom>
          <a:noFill/>
        </p:spPr>
        <p:txBody>
          <a:bodyPr vert="vert270" wrap="square" rtlCol="0" anchor="ctr" anchorCtr="0">
            <a:noAutofit/>
          </a:bodyPr>
          <a:lstStyle/>
          <a:p>
            <a:pPr algn="ctr"/>
            <a:r>
              <a:rPr lang="en-GB" sz="4400" b="1" dirty="0"/>
              <a:t>Click to start timer (20 min)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9E391C-D217-430C-A82D-374CB2CD9D63}"/>
              </a:ext>
            </a:extLst>
          </p:cNvPr>
          <p:cNvGrpSpPr/>
          <p:nvPr/>
        </p:nvGrpSpPr>
        <p:grpSpPr>
          <a:xfrm>
            <a:off x="1872000" y="2311914"/>
            <a:ext cx="5400000" cy="3780000"/>
            <a:chOff x="1872000" y="2311914"/>
            <a:chExt cx="5400000" cy="3780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9C2B17D-9047-4C83-8441-EA8FF07EFD4E}"/>
                </a:ext>
              </a:extLst>
            </p:cNvPr>
            <p:cNvSpPr txBox="1"/>
            <p:nvPr/>
          </p:nvSpPr>
          <p:spPr>
            <a:xfrm>
              <a:off x="2282860" y="2482346"/>
              <a:ext cx="4578281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Title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C553C19-37E2-4152-A6C0-3294824939E2}"/>
                </a:ext>
              </a:extLst>
            </p:cNvPr>
            <p:cNvSpPr/>
            <p:nvPr/>
          </p:nvSpPr>
          <p:spPr>
            <a:xfrm>
              <a:off x="1872000" y="2311914"/>
              <a:ext cx="5400000" cy="37800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C3B10BD-F6F3-443E-BB6D-51CA69E8DE6D}"/>
                </a:ext>
              </a:extLst>
            </p:cNvPr>
            <p:cNvGrpSpPr/>
            <p:nvPr/>
          </p:nvGrpSpPr>
          <p:grpSpPr>
            <a:xfrm>
              <a:off x="2395768" y="3175998"/>
              <a:ext cx="4352464" cy="2626792"/>
              <a:chOff x="2307389" y="3175998"/>
              <a:chExt cx="4352464" cy="262679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73B92B-D43B-4C2A-9429-B9EB448A73E0}"/>
                  </a:ext>
                </a:extLst>
              </p:cNvPr>
              <p:cNvSpPr/>
              <p:nvPr/>
            </p:nvSpPr>
            <p:spPr>
              <a:xfrm>
                <a:off x="2307389" y="3936124"/>
                <a:ext cx="1147157" cy="814647"/>
              </a:xfrm>
              <a:prstGeom prst="rect">
                <a:avLst/>
              </a:prstGeom>
              <a:solidFill>
                <a:srgbClr val="FAFAEA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GB" sz="2400" dirty="0">
                    <a:solidFill>
                      <a:schemeClr val="tx2">
                        <a:lumMod val="50000"/>
                      </a:schemeClr>
                    </a:solidFill>
                  </a:rPr>
                  <a:t>Use 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28733E-2CE3-4DBE-99C9-09BE6A357B87}"/>
                  </a:ext>
                </a:extLst>
              </p:cNvPr>
              <p:cNvSpPr/>
              <p:nvPr/>
            </p:nvSpPr>
            <p:spPr>
              <a:xfrm>
                <a:off x="5497213" y="3242472"/>
                <a:ext cx="1147157" cy="693652"/>
              </a:xfrm>
              <a:prstGeom prst="rect">
                <a:avLst/>
              </a:prstGeom>
              <a:solidFill>
                <a:srgbClr val="FAFAEA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GB" sz="2400" dirty="0">
                    <a:solidFill>
                      <a:schemeClr val="tx2">
                        <a:lumMod val="50000"/>
                      </a:schemeClr>
                    </a:solidFill>
                  </a:rPr>
                  <a:t>Danger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075C541-93FC-4DFC-B12D-1988FF6CF868}"/>
                  </a:ext>
                </a:extLst>
              </p:cNvPr>
              <p:cNvSpPr/>
              <p:nvPr/>
            </p:nvSpPr>
            <p:spPr>
              <a:xfrm>
                <a:off x="3678759" y="4940674"/>
                <a:ext cx="1147157" cy="814647"/>
              </a:xfrm>
              <a:prstGeom prst="rect">
                <a:avLst/>
              </a:prstGeom>
              <a:solidFill>
                <a:srgbClr val="FAFAEA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GB" sz="2400" dirty="0">
                    <a:solidFill>
                      <a:schemeClr val="tx2">
                        <a:lumMod val="50000"/>
                      </a:schemeClr>
                    </a:solidFill>
                  </a:rPr>
                  <a:t>Use 2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8FD0AF-07D1-4FE0-8A8E-B83C7F2FBEFE}"/>
                  </a:ext>
                </a:extLst>
              </p:cNvPr>
              <p:cNvSpPr/>
              <p:nvPr/>
            </p:nvSpPr>
            <p:spPr>
              <a:xfrm>
                <a:off x="5497213" y="5111775"/>
                <a:ext cx="1147157" cy="691015"/>
              </a:xfrm>
              <a:prstGeom prst="rect">
                <a:avLst/>
              </a:prstGeom>
              <a:solidFill>
                <a:srgbClr val="FAFAEA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GB" sz="2400" dirty="0">
                    <a:solidFill>
                      <a:schemeClr val="tx2">
                        <a:lumMod val="50000"/>
                      </a:schemeClr>
                    </a:solidFill>
                  </a:rPr>
                  <a:t>Safety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2CBFB2A-4014-45AF-BB1B-F5398FEC90DE}"/>
                  </a:ext>
                </a:extLst>
              </p:cNvPr>
              <p:cNvCxnSpPr/>
              <p:nvPr/>
            </p:nvCxnSpPr>
            <p:spPr>
              <a:xfrm>
                <a:off x="5186846" y="3175998"/>
                <a:ext cx="0" cy="2626792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907186F-305A-414D-BA9A-497A380394DE}"/>
                  </a:ext>
                </a:extLst>
              </p:cNvPr>
              <p:cNvSpPr/>
              <p:nvPr/>
            </p:nvSpPr>
            <p:spPr>
              <a:xfrm>
                <a:off x="5497213" y="4056611"/>
                <a:ext cx="1162640" cy="959950"/>
              </a:xfrm>
              <a:prstGeom prst="roundRect">
                <a:avLst/>
              </a:prstGeom>
              <a:solidFill>
                <a:srgbClr val="FAFAEA"/>
              </a:solidFill>
              <a:ln w="6350">
                <a:solidFill>
                  <a:schemeClr val="tx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rgbClr val="C00000"/>
                    </a:solidFill>
                  </a:rPr>
                  <a:t>Image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6E28774-946C-43B7-ACF6-E06061F9D73D}"/>
                  </a:ext>
                </a:extLst>
              </p:cNvPr>
              <p:cNvSpPr/>
              <p:nvPr/>
            </p:nvSpPr>
            <p:spPr>
              <a:xfrm>
                <a:off x="2307389" y="3209683"/>
                <a:ext cx="2518528" cy="523221"/>
              </a:xfrm>
              <a:prstGeom prst="rect">
                <a:avLst/>
              </a:prstGeom>
              <a:solidFill>
                <a:srgbClr val="FAFAEA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GB" sz="2400" dirty="0">
                    <a:solidFill>
                      <a:schemeClr val="tx2">
                        <a:lumMod val="50000"/>
                      </a:schemeClr>
                    </a:solidFill>
                  </a:rPr>
                  <a:t>Facts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18297D31-862C-4C77-BADB-CCB7929FD86E}"/>
                  </a:ext>
                </a:extLst>
              </p:cNvPr>
              <p:cNvSpPr/>
              <p:nvPr/>
            </p:nvSpPr>
            <p:spPr>
              <a:xfrm>
                <a:off x="3671017" y="3941623"/>
                <a:ext cx="1162640" cy="809148"/>
              </a:xfrm>
              <a:prstGeom prst="roundRect">
                <a:avLst/>
              </a:prstGeom>
              <a:solidFill>
                <a:srgbClr val="FAFAEA"/>
              </a:solidFill>
              <a:ln w="6350">
                <a:solidFill>
                  <a:schemeClr val="tx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rgbClr val="C00000"/>
                    </a:solidFill>
                  </a:rPr>
                  <a:t>Image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E87AE57-8CFC-4E6D-A5E9-C9ABE3A5E041}"/>
                  </a:ext>
                </a:extLst>
              </p:cNvPr>
              <p:cNvSpPr/>
              <p:nvPr/>
            </p:nvSpPr>
            <p:spPr>
              <a:xfrm>
                <a:off x="2310136" y="4940674"/>
                <a:ext cx="1162640" cy="809148"/>
              </a:xfrm>
              <a:prstGeom prst="roundRect">
                <a:avLst/>
              </a:prstGeom>
              <a:solidFill>
                <a:srgbClr val="FAFAEA"/>
              </a:solidFill>
              <a:ln w="6350">
                <a:solidFill>
                  <a:schemeClr val="tx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rgbClr val="C00000"/>
                    </a:solidFill>
                  </a:rPr>
                  <a:t>Image</a:t>
                </a:r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C1823F8-3DA8-4ED8-86F1-75ACF572DBFA}"/>
              </a:ext>
            </a:extLst>
          </p:cNvPr>
          <p:cNvSpPr/>
          <p:nvPr/>
        </p:nvSpPr>
        <p:spPr>
          <a:xfrm>
            <a:off x="97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05331F-936D-465A-80D4-4B4537515A79}"/>
              </a:ext>
            </a:extLst>
          </p:cNvPr>
          <p:cNvSpPr/>
          <p:nvPr/>
        </p:nvSpPr>
        <p:spPr>
          <a:xfrm>
            <a:off x="133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7EDEED-510C-48E2-939C-83A964412012}"/>
              </a:ext>
            </a:extLst>
          </p:cNvPr>
          <p:cNvSpPr/>
          <p:nvPr/>
        </p:nvSpPr>
        <p:spPr>
          <a:xfrm>
            <a:off x="169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300553-BA31-44B3-842A-C1926FC8042B}"/>
              </a:ext>
            </a:extLst>
          </p:cNvPr>
          <p:cNvSpPr/>
          <p:nvPr/>
        </p:nvSpPr>
        <p:spPr>
          <a:xfrm>
            <a:off x="205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369AB7-3850-4695-87C8-BB9E6F505E93}"/>
              </a:ext>
            </a:extLst>
          </p:cNvPr>
          <p:cNvSpPr/>
          <p:nvPr/>
        </p:nvSpPr>
        <p:spPr>
          <a:xfrm>
            <a:off x="241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4DDB74-4234-43D8-AC17-F0FCC0B81B44}"/>
              </a:ext>
            </a:extLst>
          </p:cNvPr>
          <p:cNvSpPr/>
          <p:nvPr/>
        </p:nvSpPr>
        <p:spPr>
          <a:xfrm>
            <a:off x="277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F14B1F-A9F9-4996-853E-664023428323}"/>
              </a:ext>
            </a:extLst>
          </p:cNvPr>
          <p:cNvSpPr/>
          <p:nvPr/>
        </p:nvSpPr>
        <p:spPr>
          <a:xfrm>
            <a:off x="313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39764B-9C44-4A15-9DA1-E5464D403668}"/>
              </a:ext>
            </a:extLst>
          </p:cNvPr>
          <p:cNvSpPr/>
          <p:nvPr/>
        </p:nvSpPr>
        <p:spPr>
          <a:xfrm>
            <a:off x="349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81D3CD-6869-4B6B-B78E-115FA0C74DC4}"/>
              </a:ext>
            </a:extLst>
          </p:cNvPr>
          <p:cNvSpPr/>
          <p:nvPr/>
        </p:nvSpPr>
        <p:spPr>
          <a:xfrm>
            <a:off x="385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3BD56B-929E-434E-A963-7FFBA3DFB2E3}"/>
              </a:ext>
            </a:extLst>
          </p:cNvPr>
          <p:cNvSpPr/>
          <p:nvPr/>
        </p:nvSpPr>
        <p:spPr>
          <a:xfrm>
            <a:off x="421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5B29F0-4625-46F5-9CA7-FA92CAB6675C}"/>
              </a:ext>
            </a:extLst>
          </p:cNvPr>
          <p:cNvSpPr/>
          <p:nvPr/>
        </p:nvSpPr>
        <p:spPr>
          <a:xfrm>
            <a:off x="457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965816-7A29-4F1B-8CDE-A7ECC9DCB9C7}"/>
              </a:ext>
            </a:extLst>
          </p:cNvPr>
          <p:cNvSpPr/>
          <p:nvPr/>
        </p:nvSpPr>
        <p:spPr>
          <a:xfrm>
            <a:off x="493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B404DF-31AF-47BA-98BD-4A75D1C661AD}"/>
              </a:ext>
            </a:extLst>
          </p:cNvPr>
          <p:cNvSpPr/>
          <p:nvPr/>
        </p:nvSpPr>
        <p:spPr>
          <a:xfrm>
            <a:off x="529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2631C2F-6154-487C-AAF2-0BBDED9721EE}"/>
              </a:ext>
            </a:extLst>
          </p:cNvPr>
          <p:cNvSpPr/>
          <p:nvPr/>
        </p:nvSpPr>
        <p:spPr>
          <a:xfrm>
            <a:off x="565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9349116-68BA-45F4-AF67-7B68C7BDD892}"/>
              </a:ext>
            </a:extLst>
          </p:cNvPr>
          <p:cNvSpPr/>
          <p:nvPr/>
        </p:nvSpPr>
        <p:spPr>
          <a:xfrm>
            <a:off x="601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2C253F5-49DB-4D1C-909D-1C6631FF7A91}"/>
              </a:ext>
            </a:extLst>
          </p:cNvPr>
          <p:cNvSpPr/>
          <p:nvPr/>
        </p:nvSpPr>
        <p:spPr>
          <a:xfrm>
            <a:off x="637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3D9D0F-79D7-46B5-A733-7ED267B85038}"/>
              </a:ext>
            </a:extLst>
          </p:cNvPr>
          <p:cNvSpPr/>
          <p:nvPr/>
        </p:nvSpPr>
        <p:spPr>
          <a:xfrm>
            <a:off x="673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A2BF90E-D0F8-4D5E-8D8C-D7E257723CFB}"/>
              </a:ext>
            </a:extLst>
          </p:cNvPr>
          <p:cNvSpPr/>
          <p:nvPr/>
        </p:nvSpPr>
        <p:spPr>
          <a:xfrm>
            <a:off x="709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C234697-A5B9-4CEB-AA7E-E11C5DF78BB6}"/>
              </a:ext>
            </a:extLst>
          </p:cNvPr>
          <p:cNvSpPr/>
          <p:nvPr/>
        </p:nvSpPr>
        <p:spPr>
          <a:xfrm>
            <a:off x="745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0AF558F-6DB7-45D2-AC11-F34DCBDC8AA5}"/>
              </a:ext>
            </a:extLst>
          </p:cNvPr>
          <p:cNvSpPr/>
          <p:nvPr/>
        </p:nvSpPr>
        <p:spPr>
          <a:xfrm>
            <a:off x="7812000" y="1326668"/>
            <a:ext cx="360000" cy="7200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EA229C-6694-464A-AA45-6DFA1C503677}"/>
              </a:ext>
            </a:extLst>
          </p:cNvPr>
          <p:cNvSpPr txBox="1"/>
          <p:nvPr/>
        </p:nvSpPr>
        <p:spPr>
          <a:xfrm rot="5400000">
            <a:off x="4209874" y="-1911205"/>
            <a:ext cx="720080" cy="7195827"/>
          </a:xfrm>
          <a:prstGeom prst="rect">
            <a:avLst/>
          </a:prstGeom>
          <a:noFill/>
        </p:spPr>
        <p:txBody>
          <a:bodyPr vert="vert270" wrap="square" rtlCol="0" anchor="ctr" anchorCtr="0">
            <a:noAutofit/>
          </a:bodyPr>
          <a:lstStyle/>
          <a:p>
            <a:pPr algn="ctr"/>
            <a:r>
              <a:rPr lang="en-GB" sz="4400" b="1" dirty="0"/>
              <a:t>Your 20 minutes are up</a:t>
            </a:r>
          </a:p>
        </p:txBody>
      </p:sp>
    </p:spTree>
    <p:extLst>
      <p:ext uri="{BB962C8B-B14F-4D97-AF65-F5344CB8AC3E}">
        <p14:creationId xmlns:p14="http://schemas.microsoft.com/office/powerpoint/2010/main" val="16511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4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6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8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10500"/>
                            </p:stCondLst>
                            <p:childTnLst>
                              <p:par>
                                <p:cTn id="8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C66C172-9B46-4C2E-BF64-9FACBF44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Ready, steady, poster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354605" y="832586"/>
            <a:ext cx="8361284" cy="6792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1F497D">
                    <a:lumMod val="50000"/>
                  </a:srgbClr>
                </a:solidFill>
              </a:rPr>
              <a:t>Use the class posters to complete this summary of the EM spectrum.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DD0D17A6-80C4-44AD-A8AA-2B6538F4E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38996"/>
              </p:ext>
            </p:extLst>
          </p:nvPr>
        </p:nvGraphicFramePr>
        <p:xfrm>
          <a:off x="354606" y="1482825"/>
          <a:ext cx="8361284" cy="43042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6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3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37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7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Type of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 radiation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 anchor="ctr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What can it be used for?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 anchor="ctr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What are its properties that make it useful?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 anchor="ctr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What are its dangers (if any)?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 anchor="ctr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How can we keep safe from this radiation?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 anchor="ctr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Why do these precautions work?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 anchor="ctr"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Radio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 anchor="ctr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Microwave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 anchor="ctr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Infra-red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 anchor="ctr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Visible light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 anchor="ctr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Ultra-violet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 anchor="ctr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X-ray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 anchor="ctr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Gamma radiation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 anchor="ctr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0272" marR="60272" marT="0" marB="0"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7813EA7D-BC31-44B6-8DA8-7EA3F4910C8A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67418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59C00FB-131E-4733-9E98-FAEDFAF78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Natural radiation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8248648" cy="79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are seven broad types of electromagnetic radiation.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FD852A-8A5E-41EF-A7CE-E815B7D4E32B}"/>
              </a:ext>
            </a:extLst>
          </p:cNvPr>
          <p:cNvGrpSpPr/>
          <p:nvPr/>
        </p:nvGrpSpPr>
        <p:grpSpPr>
          <a:xfrm>
            <a:off x="292837" y="2111852"/>
            <a:ext cx="8522563" cy="3260241"/>
            <a:chOff x="320242" y="2025785"/>
            <a:chExt cx="8522563" cy="326024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CB2965-F3BE-4920-9208-FC41AF27F30D}"/>
                </a:ext>
              </a:extLst>
            </p:cNvPr>
            <p:cNvGrpSpPr/>
            <p:nvPr/>
          </p:nvGrpSpPr>
          <p:grpSpPr>
            <a:xfrm>
              <a:off x="1290507" y="2025785"/>
              <a:ext cx="6181200" cy="1296000"/>
              <a:chOff x="1372592" y="4242564"/>
              <a:chExt cx="6175252" cy="1296000"/>
            </a:xfrm>
          </p:grpSpPr>
          <p:pic>
            <p:nvPicPr>
              <p:cNvPr id="23" name="Picture 6" descr="Free Microwave Drawing vector and picture">
                <a:extLst>
                  <a:ext uri="{FF2B5EF4-FFF2-40B4-BE49-F238E27FC236}">
                    <a16:creationId xmlns:a16="http://schemas.microsoft.com/office/drawing/2014/main" id="{9B48F698-8CAD-48F5-A532-E1BB3B005E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2592" y="4242564"/>
                <a:ext cx="1922976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0" descr="Free Light Torch vector and picture">
                <a:extLst>
                  <a:ext uri="{FF2B5EF4-FFF2-40B4-BE49-F238E27FC236}">
                    <a16:creationId xmlns:a16="http://schemas.microsoft.com/office/drawing/2014/main" id="{A9C5E222-9CB4-499E-9145-14B32F5AD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6360" y="4401504"/>
                <a:ext cx="1296000" cy="97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4" descr="Free Roentgen X-Ray Image vector and picture">
                <a:extLst>
                  <a:ext uri="{FF2B5EF4-FFF2-40B4-BE49-F238E27FC236}">
                    <a16:creationId xmlns:a16="http://schemas.microsoft.com/office/drawing/2014/main" id="{5E4AEB2D-41B8-4B5B-9741-6C01A5AE4B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811" r="56616"/>
              <a:stretch/>
            </p:blipFill>
            <p:spPr bwMode="auto">
              <a:xfrm>
                <a:off x="6641436" y="4242564"/>
                <a:ext cx="906408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803E9D-EECB-4E81-BBA8-12CC9794E351}"/>
                </a:ext>
              </a:extLst>
            </p:cNvPr>
            <p:cNvGrpSpPr/>
            <p:nvPr/>
          </p:nvGrpSpPr>
          <p:grpSpPr>
            <a:xfrm>
              <a:off x="346123" y="3990026"/>
              <a:ext cx="8470800" cy="1296000"/>
              <a:chOff x="468192" y="2005970"/>
              <a:chExt cx="8464588" cy="129600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DD415BC-494D-451F-8604-872D9F3FE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192" y="2005970"/>
                <a:ext cx="1362528" cy="1296000"/>
              </a:xfrm>
              <a:prstGeom prst="rect">
                <a:avLst/>
              </a:prstGeom>
            </p:spPr>
          </p:pic>
          <p:pic>
            <p:nvPicPr>
              <p:cNvPr id="20" name="Picture 8" descr="Free Radiator Heater illustration and picture">
                <a:extLst>
                  <a:ext uri="{FF2B5EF4-FFF2-40B4-BE49-F238E27FC236}">
                    <a16:creationId xmlns:a16="http://schemas.microsoft.com/office/drawing/2014/main" id="{12D28A15-F0D0-4CBD-8D7B-3845D675A4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020" y="2005970"/>
                <a:ext cx="860400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Free Sunscreen Spf vector and picture">
                <a:extLst>
                  <a:ext uri="{FF2B5EF4-FFF2-40B4-BE49-F238E27FC236}">
                    <a16:creationId xmlns:a16="http://schemas.microsoft.com/office/drawing/2014/main" id="{116B16F0-1FD0-418A-B2E1-29559E252C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3900" y="2005970"/>
                <a:ext cx="781200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6" descr="Free Radioactive Nuclear vector and picture">
                <a:extLst>
                  <a:ext uri="{FF2B5EF4-FFF2-40B4-BE49-F238E27FC236}">
                    <a16:creationId xmlns:a16="http://schemas.microsoft.com/office/drawing/2014/main" id="{18A51C66-5142-49C1-B127-D153847F45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6780" y="2087762"/>
                <a:ext cx="1296000" cy="1132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4A6B2ED-A867-4407-A5D7-D0D6DD470A2A}"/>
                </a:ext>
              </a:extLst>
            </p:cNvPr>
            <p:cNvGrpSpPr/>
            <p:nvPr/>
          </p:nvGrpSpPr>
          <p:grpSpPr>
            <a:xfrm>
              <a:off x="320242" y="3392242"/>
              <a:ext cx="8522563" cy="527327"/>
              <a:chOff x="567940" y="3289228"/>
              <a:chExt cx="8292840" cy="864000"/>
            </a:xfrm>
          </p:grpSpPr>
          <p:sp>
            <p:nvSpPr>
              <p:cNvPr id="9" name="Text Placeholder 16">
                <a:extLst>
                  <a:ext uri="{FF2B5EF4-FFF2-40B4-BE49-F238E27FC236}">
                    <a16:creationId xmlns:a16="http://schemas.microsoft.com/office/drawing/2014/main" id="{B3202731-FC90-4080-BAA1-38468720A6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8360" y="3289228"/>
                <a:ext cx="1152000" cy="864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ct val="20000"/>
                  </a:spcBef>
                  <a:buFont typeface="+mj-lt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971550" indent="-5143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485900" indent="-57150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-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974850" indent="-539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514600" indent="-539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en-US" sz="1600" dirty="0"/>
                  <a:t>Light</a:t>
                </a:r>
                <a:endParaRPr kumimoji="0" lang="en-US" sz="16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10" name="Text Placeholder 16">
                <a:extLst>
                  <a:ext uri="{FF2B5EF4-FFF2-40B4-BE49-F238E27FC236}">
                    <a16:creationId xmlns:a16="http://schemas.microsoft.com/office/drawing/2014/main" id="{CD5C1E85-BFD3-49AC-B0D1-F283671F90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8220" y="3289228"/>
                <a:ext cx="1152000" cy="864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ct val="20000"/>
                  </a:spcBef>
                  <a:buFont typeface="+mj-lt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971550" indent="-5143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485900" indent="-57150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-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974850" indent="-539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514600" indent="-539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en-US" sz="1600" dirty="0"/>
                  <a:t>Infrared</a:t>
                </a:r>
                <a:endParaRPr kumimoji="0" lang="en-US" sz="16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13" name="Text Placeholder 16">
                <a:extLst>
                  <a:ext uri="{FF2B5EF4-FFF2-40B4-BE49-F238E27FC236}">
                    <a16:creationId xmlns:a16="http://schemas.microsoft.com/office/drawing/2014/main" id="{8C8304A0-83A2-4E70-BFE5-9627F8E72F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500" y="3289228"/>
                <a:ext cx="1152000" cy="864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ct val="20000"/>
                  </a:spcBef>
                  <a:buFont typeface="+mj-lt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971550" indent="-5143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485900" indent="-57150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-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974850" indent="-539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514600" indent="-539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en-US" sz="1600" dirty="0"/>
                  <a:t>Ultraviolet</a:t>
                </a:r>
                <a:endParaRPr kumimoji="0" lang="en-US" sz="16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15" name="Text Placeholder 16">
                <a:extLst>
                  <a:ext uri="{FF2B5EF4-FFF2-40B4-BE49-F238E27FC236}">
                    <a16:creationId xmlns:a16="http://schemas.microsoft.com/office/drawing/2014/main" id="{4C854DA1-56E5-46DB-81AD-3DCEA69002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8640" y="3289228"/>
                <a:ext cx="1152000" cy="864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ct val="20000"/>
                  </a:spcBef>
                  <a:buFont typeface="+mj-lt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971550" indent="-5143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485900" indent="-57150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-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974850" indent="-539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514600" indent="-539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en-US" sz="1600" dirty="0"/>
                  <a:t>X-rays</a:t>
                </a:r>
                <a:endParaRPr kumimoji="0" lang="en-US" sz="16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16" name="Text Placeholder 16">
                <a:extLst>
                  <a:ext uri="{FF2B5EF4-FFF2-40B4-BE49-F238E27FC236}">
                    <a16:creationId xmlns:a16="http://schemas.microsoft.com/office/drawing/2014/main" id="{A80B66F1-2B3B-4279-9E7C-ECDB29D0E3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08780" y="3289228"/>
                <a:ext cx="1152000" cy="864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ct val="20000"/>
                  </a:spcBef>
                  <a:buFont typeface="+mj-lt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971550" indent="-5143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485900" indent="-57150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-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974850" indent="-539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514600" indent="-539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en-US" sz="1600" dirty="0"/>
                  <a:t>Gamma radiation</a:t>
                </a:r>
                <a:endParaRPr kumimoji="0" lang="en-US" sz="16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17" name="Text Placeholder 16">
                <a:extLst>
                  <a:ext uri="{FF2B5EF4-FFF2-40B4-BE49-F238E27FC236}">
                    <a16:creationId xmlns:a16="http://schemas.microsoft.com/office/drawing/2014/main" id="{804E417B-44C8-4F13-A61E-CF74DFBBCA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7940" y="3289228"/>
                <a:ext cx="1152000" cy="864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ct val="20000"/>
                  </a:spcBef>
                  <a:buFont typeface="+mj-lt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971550" indent="-5143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485900" indent="-57150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-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974850" indent="-539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514600" indent="-539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en-US" sz="1600" dirty="0"/>
                  <a:t>Radio </a:t>
                </a:r>
              </a:p>
              <a:p>
                <a:pPr lvl="0" algn="ctr">
                  <a:defRPr/>
                </a:pPr>
                <a:r>
                  <a:rPr lang="en-US" sz="1600" dirty="0"/>
                  <a:t>waves</a:t>
                </a:r>
                <a:endParaRPr kumimoji="0" lang="en-US" sz="16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18" name="Text Placeholder 16">
                <a:extLst>
                  <a:ext uri="{FF2B5EF4-FFF2-40B4-BE49-F238E27FC236}">
                    <a16:creationId xmlns:a16="http://schemas.microsoft.com/office/drawing/2014/main" id="{426CDDEC-5625-46EA-A998-59DF2D521C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8080" y="3289228"/>
                <a:ext cx="1152000" cy="864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ct val="20000"/>
                  </a:spcBef>
                  <a:buFont typeface="+mj-lt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971550" indent="-5143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485900" indent="-57150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-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974850" indent="-539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514600" indent="-539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en-US" sz="1600" dirty="0"/>
                  <a:t>Microwaves</a:t>
                </a:r>
                <a:endParaRPr kumimoji="0" lang="en-US" sz="16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381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59E000B-102F-418B-851D-C52EFC398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6087467-B3A7-4502-9283-C2BF35750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843862"/>
              </p:ext>
            </p:extLst>
          </p:nvPr>
        </p:nvGraphicFramePr>
        <p:xfrm>
          <a:off x="1061647" y="1801764"/>
          <a:ext cx="6939353" cy="21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8707">
                  <a:extLst>
                    <a:ext uri="{9D8B030D-6E8A-4147-A177-3AD203B41FA5}">
                      <a16:colId xmlns:a16="http://schemas.microsoft.com/office/drawing/2014/main" val="379912334"/>
                    </a:ext>
                  </a:extLst>
                </a:gridCol>
                <a:gridCol w="2318707">
                  <a:extLst>
                    <a:ext uri="{9D8B030D-6E8A-4147-A177-3AD203B41FA5}">
                      <a16:colId xmlns:a16="http://schemas.microsoft.com/office/drawing/2014/main" val="4127558796"/>
                    </a:ext>
                  </a:extLst>
                </a:gridCol>
                <a:gridCol w="2301939">
                  <a:extLst>
                    <a:ext uri="{9D8B030D-6E8A-4147-A177-3AD203B41FA5}">
                      <a16:colId xmlns:a16="http://schemas.microsoft.com/office/drawing/2014/main" val="3537497060"/>
                    </a:ext>
                  </a:extLst>
                </a:gridCol>
              </a:tblGrid>
              <a:tr h="760209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Made artificially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Made naturally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Made artificially </a:t>
                      </a:r>
                    </a:p>
                    <a:p>
                      <a:pPr algn="ctr"/>
                      <a:r>
                        <a:rPr lang="en-GB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and</a:t>
                      </a:r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naturally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6421630"/>
                  </a:ext>
                </a:extLst>
              </a:tr>
              <a:tr h="141312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45725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Natural radiation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48648" cy="781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is each type of EM radiation made?</a:t>
            </a:r>
          </a:p>
          <a:p>
            <a:pPr lvl="0"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do: </a:t>
            </a: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 each type of electromagnetic radiation into one column. </a:t>
            </a:r>
            <a:endParaRPr kumimoji="0" lang="en-US" sz="120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CD1C8812-BE7B-4687-B8F2-96D9095D54D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51F369-2544-4F8B-9C42-FC238CC32DF1}"/>
              </a:ext>
            </a:extLst>
          </p:cNvPr>
          <p:cNvGrpSpPr/>
          <p:nvPr/>
        </p:nvGrpSpPr>
        <p:grpSpPr>
          <a:xfrm>
            <a:off x="1247519" y="3556000"/>
            <a:ext cx="6613200" cy="2617331"/>
            <a:chOff x="277078" y="2634938"/>
            <a:chExt cx="6613200" cy="261733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AC35BA9-CDF5-428D-A5FF-AB8699F9E829}"/>
                </a:ext>
              </a:extLst>
            </p:cNvPr>
            <p:cNvGrpSpPr/>
            <p:nvPr/>
          </p:nvGrpSpPr>
          <p:grpSpPr>
            <a:xfrm>
              <a:off x="958736" y="2634938"/>
              <a:ext cx="4824000" cy="1011600"/>
              <a:chOff x="1372592" y="4242564"/>
              <a:chExt cx="6175252" cy="1296000"/>
            </a:xfrm>
          </p:grpSpPr>
          <p:pic>
            <p:nvPicPr>
              <p:cNvPr id="78" name="Picture 6" descr="Free Microwave Drawing vector and picture">
                <a:extLst>
                  <a:ext uri="{FF2B5EF4-FFF2-40B4-BE49-F238E27FC236}">
                    <a16:creationId xmlns:a16="http://schemas.microsoft.com/office/drawing/2014/main" id="{603D5C16-0FE4-4F21-B5C1-8CDD54B35D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2592" y="4242564"/>
                <a:ext cx="1922976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10" descr="Free Light Torch vector and picture">
                <a:extLst>
                  <a:ext uri="{FF2B5EF4-FFF2-40B4-BE49-F238E27FC236}">
                    <a16:creationId xmlns:a16="http://schemas.microsoft.com/office/drawing/2014/main" id="{2A898386-07DB-41A4-A7B0-2E8EA60307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6360" y="4401504"/>
                <a:ext cx="1296000" cy="97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14" descr="Free Roentgen X-Ray Image vector and picture">
                <a:extLst>
                  <a:ext uri="{FF2B5EF4-FFF2-40B4-BE49-F238E27FC236}">
                    <a16:creationId xmlns:a16="http://schemas.microsoft.com/office/drawing/2014/main" id="{C5049C23-0146-48F4-B872-7A55CA8E6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811" r="56616"/>
              <a:stretch/>
            </p:blipFill>
            <p:spPr bwMode="auto">
              <a:xfrm>
                <a:off x="6641436" y="4242564"/>
                <a:ext cx="906408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6DF7416-B68C-4261-907A-DC6C67725F70}"/>
                </a:ext>
              </a:extLst>
            </p:cNvPr>
            <p:cNvGrpSpPr/>
            <p:nvPr/>
          </p:nvGrpSpPr>
          <p:grpSpPr>
            <a:xfrm>
              <a:off x="277078" y="4240669"/>
              <a:ext cx="6613200" cy="1011600"/>
              <a:chOff x="468192" y="2005970"/>
              <a:chExt cx="8464588" cy="1296000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163FB88A-C4C7-48C2-AD34-20B3446C6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8192" y="2005970"/>
                <a:ext cx="1362528" cy="1296000"/>
              </a:xfrm>
              <a:prstGeom prst="rect">
                <a:avLst/>
              </a:prstGeom>
            </p:spPr>
          </p:pic>
          <p:pic>
            <p:nvPicPr>
              <p:cNvPr id="69" name="Picture 8" descr="Free Radiator Heater illustration and picture">
                <a:extLst>
                  <a:ext uri="{FF2B5EF4-FFF2-40B4-BE49-F238E27FC236}">
                    <a16:creationId xmlns:a16="http://schemas.microsoft.com/office/drawing/2014/main" id="{265B83FC-FA4E-46D0-9403-CDB892ADDE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020" y="2005970"/>
                <a:ext cx="860400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12" descr="Free Sunscreen Spf vector and picture">
                <a:extLst>
                  <a:ext uri="{FF2B5EF4-FFF2-40B4-BE49-F238E27FC236}">
                    <a16:creationId xmlns:a16="http://schemas.microsoft.com/office/drawing/2014/main" id="{511EF8DC-F6D8-4A5E-9560-201C21CD10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3900" y="2005970"/>
                <a:ext cx="781200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16" descr="Free Radioactive Nuclear vector and picture">
                <a:extLst>
                  <a:ext uri="{FF2B5EF4-FFF2-40B4-BE49-F238E27FC236}">
                    <a16:creationId xmlns:a16="http://schemas.microsoft.com/office/drawing/2014/main" id="{32F6ECF2-A5C8-4D6E-AE72-CF9D5C67BE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6780" y="2087762"/>
                <a:ext cx="1296000" cy="1132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ADC7B25-18DB-432F-A350-662EA055D966}"/>
                </a:ext>
              </a:extLst>
            </p:cNvPr>
            <p:cNvGrpSpPr/>
            <p:nvPr/>
          </p:nvGrpSpPr>
          <p:grpSpPr>
            <a:xfrm>
              <a:off x="343678" y="3679940"/>
              <a:ext cx="6480000" cy="527327"/>
              <a:chOff x="567940" y="3289228"/>
              <a:chExt cx="8292840" cy="864000"/>
            </a:xfrm>
          </p:grpSpPr>
          <p:sp>
            <p:nvSpPr>
              <p:cNvPr id="57" name="Text Placeholder 16">
                <a:extLst>
                  <a:ext uri="{FF2B5EF4-FFF2-40B4-BE49-F238E27FC236}">
                    <a16:creationId xmlns:a16="http://schemas.microsoft.com/office/drawing/2014/main" id="{C4CFCE21-2A5A-4C7A-93DA-5E9B27E3B4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8360" y="3289228"/>
                <a:ext cx="1152000" cy="864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ct val="20000"/>
                  </a:spcBef>
                  <a:buFont typeface="+mj-lt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971550" indent="-5143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485900" indent="-57150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-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974850" indent="-539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514600" indent="-539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en-US" sz="1200" dirty="0"/>
                  <a:t>Light</a:t>
                </a:r>
                <a:endParaRPr kumimoji="0" lang="en-US" sz="12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58" name="Text Placeholder 16">
                <a:extLst>
                  <a:ext uri="{FF2B5EF4-FFF2-40B4-BE49-F238E27FC236}">
                    <a16:creationId xmlns:a16="http://schemas.microsoft.com/office/drawing/2014/main" id="{9A8AC3D3-FF1C-4D3D-8AAF-06F9139062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8220" y="3289228"/>
                <a:ext cx="1152000" cy="864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ct val="20000"/>
                  </a:spcBef>
                  <a:buFont typeface="+mj-lt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971550" indent="-5143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485900" indent="-57150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-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974850" indent="-539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514600" indent="-539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en-US" sz="1200" dirty="0"/>
                  <a:t>Infrared</a:t>
                </a:r>
                <a:endParaRPr kumimoji="0" lang="en-US" sz="12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59" name="Text Placeholder 16">
                <a:extLst>
                  <a:ext uri="{FF2B5EF4-FFF2-40B4-BE49-F238E27FC236}">
                    <a16:creationId xmlns:a16="http://schemas.microsoft.com/office/drawing/2014/main" id="{29901B71-C6AE-4A77-BFD5-049DD0D88B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500" y="3289228"/>
                <a:ext cx="1152000" cy="864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ct val="20000"/>
                  </a:spcBef>
                  <a:buFont typeface="+mj-lt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971550" indent="-5143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485900" indent="-57150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-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974850" indent="-539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514600" indent="-539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en-US" sz="1200" dirty="0"/>
                  <a:t>Ultraviolet</a:t>
                </a:r>
                <a:endParaRPr kumimoji="0" lang="en-US" sz="12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60" name="Text Placeholder 16">
                <a:extLst>
                  <a:ext uri="{FF2B5EF4-FFF2-40B4-BE49-F238E27FC236}">
                    <a16:creationId xmlns:a16="http://schemas.microsoft.com/office/drawing/2014/main" id="{7A98A601-EF15-4B27-9208-647FCACF84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8640" y="3289228"/>
                <a:ext cx="1152000" cy="864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ct val="20000"/>
                  </a:spcBef>
                  <a:buFont typeface="+mj-lt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971550" indent="-5143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485900" indent="-57150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-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974850" indent="-539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514600" indent="-539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en-US" sz="1200" dirty="0"/>
                  <a:t>X-rays</a:t>
                </a:r>
                <a:endParaRPr kumimoji="0" lang="en-US" sz="12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61" name="Text Placeholder 16">
                <a:extLst>
                  <a:ext uri="{FF2B5EF4-FFF2-40B4-BE49-F238E27FC236}">
                    <a16:creationId xmlns:a16="http://schemas.microsoft.com/office/drawing/2014/main" id="{67A2B6A4-5449-4491-B9FB-312F6FB85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08780" y="3289228"/>
                <a:ext cx="1152000" cy="864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ct val="20000"/>
                  </a:spcBef>
                  <a:buFont typeface="+mj-lt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971550" indent="-5143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485900" indent="-57150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-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974850" indent="-539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514600" indent="-539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en-US" sz="1200" dirty="0"/>
                  <a:t>Gamma radiation</a:t>
                </a:r>
                <a:endParaRPr kumimoji="0" lang="en-US" sz="12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62" name="Text Placeholder 16">
                <a:extLst>
                  <a:ext uri="{FF2B5EF4-FFF2-40B4-BE49-F238E27FC236}">
                    <a16:creationId xmlns:a16="http://schemas.microsoft.com/office/drawing/2014/main" id="{7F3CA06B-455E-4A9B-8603-7603206EBD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7940" y="3289228"/>
                <a:ext cx="1152000" cy="864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ct val="20000"/>
                  </a:spcBef>
                  <a:buFont typeface="+mj-lt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971550" indent="-5143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485900" indent="-57150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-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974850" indent="-539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514600" indent="-539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en-US" sz="1200" dirty="0"/>
                  <a:t>Radio </a:t>
                </a:r>
              </a:p>
              <a:p>
                <a:pPr lvl="0" algn="ctr">
                  <a:defRPr/>
                </a:pPr>
                <a:r>
                  <a:rPr lang="en-US" sz="1200" dirty="0"/>
                  <a:t>waves</a:t>
                </a:r>
                <a:endParaRPr kumimoji="0" lang="en-US" sz="12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63" name="Text Placeholder 16">
                <a:extLst>
                  <a:ext uri="{FF2B5EF4-FFF2-40B4-BE49-F238E27FC236}">
                    <a16:creationId xmlns:a16="http://schemas.microsoft.com/office/drawing/2014/main" id="{105BF464-66CD-42C6-A446-652C2BB0B6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8080" y="3289228"/>
                <a:ext cx="1152000" cy="864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4000"/>
                  </a:lnSpc>
                  <a:spcBef>
                    <a:spcPct val="20000"/>
                  </a:spcBef>
                  <a:buFont typeface="+mj-lt"/>
                  <a:buNone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971550" indent="-5143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485900" indent="-57150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-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974850" indent="-539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514600" indent="-539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en-US" sz="1200" dirty="0"/>
                  <a:t>Microwaves</a:t>
                </a:r>
                <a:endParaRPr kumimoji="0" lang="en-US" sz="12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190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FBE4DDD-932D-4547-A6C1-04FE4732F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Bad radiation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8248648" cy="106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Electromagnetic radiation is all around us.</a:t>
            </a:r>
          </a:p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Sometimes it can be harmful.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7E0E11-F26E-438B-B0A0-EB369A5B2447}"/>
              </a:ext>
            </a:extLst>
          </p:cNvPr>
          <p:cNvGrpSpPr/>
          <p:nvPr/>
        </p:nvGrpSpPr>
        <p:grpSpPr>
          <a:xfrm>
            <a:off x="1499945" y="1786549"/>
            <a:ext cx="6108347" cy="4088647"/>
            <a:chOff x="1469772" y="1929008"/>
            <a:chExt cx="6108347" cy="4088647"/>
          </a:xfrm>
        </p:grpSpPr>
        <p:pic>
          <p:nvPicPr>
            <p:cNvPr id="1026" name="Picture 2" descr="Free Thames London photo and picture">
              <a:extLst>
                <a:ext uri="{FF2B5EF4-FFF2-40B4-BE49-F238E27FC236}">
                  <a16:creationId xmlns:a16="http://schemas.microsoft.com/office/drawing/2014/main" id="{07038CE1-DCCB-423F-B1A1-9BAC8B0D8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119" y="1929008"/>
              <a:ext cx="3024000" cy="2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ree Sunset Refinery photo and picture">
              <a:extLst>
                <a:ext uri="{FF2B5EF4-FFF2-40B4-BE49-F238E27FC236}">
                  <a16:creationId xmlns:a16="http://schemas.microsoft.com/office/drawing/2014/main" id="{51FB3BFB-C852-4330-BEE3-5E0CD41810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" r="13401"/>
            <a:stretch/>
          </p:blipFill>
          <p:spPr bwMode="auto">
            <a:xfrm>
              <a:off x="1469772" y="1929008"/>
              <a:ext cx="3024000" cy="2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Free Computer Keyboard photo and picture">
              <a:extLst>
                <a:ext uri="{FF2B5EF4-FFF2-40B4-BE49-F238E27FC236}">
                  <a16:creationId xmlns:a16="http://schemas.microsoft.com/office/drawing/2014/main" id="{AF8CAFB5-AA43-4915-BBDA-ABC6211EA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772" y="4001655"/>
              <a:ext cx="3024000" cy="2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ree Bridge Water photo and picture">
              <a:extLst>
                <a:ext uri="{FF2B5EF4-FFF2-40B4-BE49-F238E27FC236}">
                  <a16:creationId xmlns:a16="http://schemas.microsoft.com/office/drawing/2014/main" id="{0623FD0D-C7F6-4C2F-AEB3-CD110604E5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119" y="4001655"/>
              <a:ext cx="3024000" cy="2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316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8AE6635A-62E9-43C3-94D4-6F5F311F7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pic>
        <p:nvPicPr>
          <p:cNvPr id="55" name="Picture 8" descr="Free Bridge Water photo and picture">
            <a:extLst>
              <a:ext uri="{FF2B5EF4-FFF2-40B4-BE49-F238E27FC236}">
                <a16:creationId xmlns:a16="http://schemas.microsoft.com/office/drawing/2014/main" id="{4EDEABEB-8B4C-4E91-B6B2-819A4B21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75" y="1049918"/>
            <a:ext cx="2376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070289" y="3071758"/>
            <a:ext cx="2730061" cy="838779"/>
            <a:chOff x="5846013" y="2252879"/>
            <a:chExt cx="2954337" cy="544860"/>
          </a:xfrm>
        </p:grpSpPr>
        <p:sp>
          <p:nvSpPr>
            <p:cNvPr id="69" name="Rectangle 68"/>
            <p:cNvSpPr/>
            <p:nvPr/>
          </p:nvSpPr>
          <p:spPr>
            <a:xfrm>
              <a:off x="5846013" y="2252879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7323826" y="2252879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84919" y="225759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062087" y="225510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Bad radiation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307887" y="863125"/>
            <a:ext cx="8472152" cy="767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does harmful radiation comes from</a:t>
            </a:r>
            <a:r>
              <a:rPr lang="en-US" dirty="0"/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7887" y="4027056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07887" y="4686874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07887" y="5346692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45062" y="4114790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4238" y="4112461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is no harmful radiation in the countryside.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5062" y="4772208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237" y="4769879"/>
            <a:ext cx="5331121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electronic devices emit harmful radiation.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5062" y="5432026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237" y="5429697"/>
            <a:ext cx="540013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Sun emits some harmful radiation.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070289" y="4027056"/>
            <a:ext cx="2730061" cy="544860"/>
            <a:chOff x="5846013" y="2914258"/>
            <a:chExt cx="2954337" cy="544860"/>
          </a:xfrm>
        </p:grpSpPr>
        <p:sp>
          <p:nvSpPr>
            <p:cNvPr id="49" name="Rectangle 48"/>
            <p:cNvSpPr/>
            <p:nvPr/>
          </p:nvSpPr>
          <p:spPr>
            <a:xfrm>
              <a:off x="5846013" y="2914258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323826" y="291425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584919" y="29189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062087" y="291648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70289" y="4686874"/>
            <a:ext cx="2730061" cy="544860"/>
            <a:chOff x="5846013" y="3574076"/>
            <a:chExt cx="2954337" cy="544860"/>
          </a:xfrm>
        </p:grpSpPr>
        <p:sp>
          <p:nvSpPr>
            <p:cNvPr id="51" name="Rectangle 50"/>
            <p:cNvSpPr/>
            <p:nvPr/>
          </p:nvSpPr>
          <p:spPr>
            <a:xfrm>
              <a:off x="5846013" y="3574076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320305" y="35740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81398" y="3578794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058566" y="357630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070289" y="5346692"/>
            <a:ext cx="2730061" cy="549393"/>
            <a:chOff x="5846013" y="4233894"/>
            <a:chExt cx="2954337" cy="549393"/>
          </a:xfrm>
        </p:grpSpPr>
        <p:sp>
          <p:nvSpPr>
            <p:cNvPr id="52" name="Rectangle 51"/>
            <p:cNvSpPr/>
            <p:nvPr/>
          </p:nvSpPr>
          <p:spPr>
            <a:xfrm>
              <a:off x="5846013" y="4233894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320305" y="423842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581398" y="424314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8566" y="424065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6756237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35318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18580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0289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82DA3F-3752-4480-BBC7-47131B3F9355}"/>
              </a:ext>
            </a:extLst>
          </p:cNvPr>
          <p:cNvSpPr/>
          <p:nvPr/>
        </p:nvSpPr>
        <p:spPr>
          <a:xfrm>
            <a:off x="307886" y="3560959"/>
            <a:ext cx="5260481" cy="345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14000"/>
              </a:lnSpc>
              <a:spcBef>
                <a:spcPct val="20000"/>
              </a:spcBef>
              <a:defRPr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think about each statement?</a:t>
            </a:r>
          </a:p>
        </p:txBody>
      </p:sp>
      <p:sp>
        <p:nvSpPr>
          <p:cNvPr id="45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CD1C8812-BE7B-4687-B8F2-96D9095D54D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pic>
        <p:nvPicPr>
          <p:cNvPr id="48" name="Picture 2" descr="Free Thames London photo and picture">
            <a:extLst>
              <a:ext uri="{FF2B5EF4-FFF2-40B4-BE49-F238E27FC236}">
                <a16:creationId xmlns:a16="http://schemas.microsoft.com/office/drawing/2014/main" id="{FA9A4A89-98AC-4B7A-91FC-FE2EB06EB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12" y="1376952"/>
            <a:ext cx="2376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Free Computer Keyboard photo and picture">
            <a:extLst>
              <a:ext uri="{FF2B5EF4-FFF2-40B4-BE49-F238E27FC236}">
                <a16:creationId xmlns:a16="http://schemas.microsoft.com/office/drawing/2014/main" id="{6368E29A-8740-42DC-98FC-EB5A26D6F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80" y="1932388"/>
            <a:ext cx="2376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Free Sunset Refinery photo and picture">
            <a:extLst>
              <a:ext uri="{FF2B5EF4-FFF2-40B4-BE49-F238E27FC236}">
                <a16:creationId xmlns:a16="http://schemas.microsoft.com/office/drawing/2014/main" id="{04D9C610-479F-4DF3-B111-41AC86B5B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r="13401"/>
          <a:stretch/>
        </p:blipFill>
        <p:spPr bwMode="auto">
          <a:xfrm>
            <a:off x="363961" y="1477160"/>
            <a:ext cx="2376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1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5">
            <a:extLst>
              <a:ext uri="{FF2B5EF4-FFF2-40B4-BE49-F238E27FC236}">
                <a16:creationId xmlns:a16="http://schemas.microsoft.com/office/drawing/2014/main" id="{0F3D139D-F47B-4A9F-B78B-EA4584B5A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Electromagnetic interactions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507288" cy="127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Electromagnetic radiation transfers energy.</a:t>
            </a:r>
          </a:p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It is made of oscillating electric and magnetic fields.</a:t>
            </a:r>
          </a:p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In the photon model, radiation consists of small packets called </a:t>
            </a:r>
            <a:r>
              <a:rPr lang="en-US" dirty="0"/>
              <a:t>photons.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8285" y="2113281"/>
            <a:ext cx="7831668" cy="4096441"/>
            <a:chOff x="638285" y="2120901"/>
            <a:chExt cx="7831668" cy="4096441"/>
          </a:xfrm>
        </p:grpSpPr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14145855-A78E-41C1-8457-69E759A9FD4C}"/>
                </a:ext>
              </a:extLst>
            </p:cNvPr>
            <p:cNvGrpSpPr/>
            <p:nvPr/>
          </p:nvGrpSpPr>
          <p:grpSpPr>
            <a:xfrm>
              <a:off x="638285" y="2120901"/>
              <a:ext cx="7831668" cy="4096441"/>
              <a:chOff x="535743" y="2329759"/>
              <a:chExt cx="7831668" cy="4096441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18E5EAF-D65B-4EFB-8FFB-EF93F620D0F5}"/>
                  </a:ext>
                </a:extLst>
              </p:cNvPr>
              <p:cNvGrpSpPr/>
              <p:nvPr/>
            </p:nvGrpSpPr>
            <p:grpSpPr>
              <a:xfrm>
                <a:off x="535743" y="2329759"/>
                <a:ext cx="7831668" cy="3914372"/>
                <a:chOff x="535743" y="2329759"/>
                <a:chExt cx="7831668" cy="391437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356AA705-BAA4-49BD-9F88-6C9791E008AF}"/>
                    </a:ext>
                  </a:extLst>
                </p:cNvPr>
                <p:cNvGrpSpPr/>
                <p:nvPr/>
              </p:nvGrpSpPr>
              <p:grpSpPr>
                <a:xfrm>
                  <a:off x="535743" y="2329759"/>
                  <a:ext cx="7831668" cy="3914372"/>
                  <a:chOff x="535743" y="2329759"/>
                  <a:chExt cx="7831668" cy="3914372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8E2C65E6-CC2F-4DAB-836A-5F89424374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rot="17931287">
                    <a:off x="5046519" y="2768919"/>
                    <a:ext cx="946473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D7B59F70-4964-46C1-A3BB-BF306873C7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14471787">
                    <a:off x="3293330" y="3037725"/>
                    <a:ext cx="890510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A2A58BE9-6026-475A-A119-2FA1AE8755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 rot="16552027">
                    <a:off x="4191805" y="2819487"/>
                    <a:ext cx="828655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2D802422-BA5E-43EB-9511-D370BA8F59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 rot="11171123">
                    <a:off x="1569146" y="4106550"/>
                    <a:ext cx="779565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>
                    <a:extLst>
                      <a:ext uri="{FF2B5EF4-FFF2-40B4-BE49-F238E27FC236}">
                        <a16:creationId xmlns:a16="http://schemas.microsoft.com/office/drawing/2014/main" id="{C0537CDF-3E1B-45D4-ABC9-FADC2E8990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 rot="10347772">
                    <a:off x="1521262" y="4685340"/>
                    <a:ext cx="710836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>
                    <a:extLst>
                      <a:ext uri="{FF2B5EF4-FFF2-40B4-BE49-F238E27FC236}">
                        <a16:creationId xmlns:a16="http://schemas.microsoft.com/office/drawing/2014/main" id="{E4B830A9-F245-4E90-9ECA-F48E69D41F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rot="13864309">
                    <a:off x="2662039" y="2739434"/>
                    <a:ext cx="946473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8353E877-C3C6-4D92-97AC-42AF951C925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rot="19309474">
                    <a:off x="6498031" y="2679712"/>
                    <a:ext cx="946473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C9B815C4-EE8E-4EBC-A272-C12D5EEFC6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rot="20263369">
                    <a:off x="6305547" y="3476822"/>
                    <a:ext cx="946473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58BEB48E-C9E5-4BEC-9E95-D00E8085F7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rot="9285508">
                    <a:off x="2017890" y="5063342"/>
                    <a:ext cx="946473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B8B9F8A8-D580-4D20-AEE5-7DAEB22F5D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420938" y="4387802"/>
                    <a:ext cx="946473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>
                    <a:extLst>
                      <a:ext uri="{FF2B5EF4-FFF2-40B4-BE49-F238E27FC236}">
                        <a16:creationId xmlns:a16="http://schemas.microsoft.com/office/drawing/2014/main" id="{13032CDC-6B96-402D-B8B6-8A6CCD5CC4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rot="1817439">
                    <a:off x="5912874" y="5490137"/>
                    <a:ext cx="946473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2A28192C-1782-4DEE-A47E-97203522F1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rot="12337163">
                    <a:off x="1477332" y="3197483"/>
                    <a:ext cx="946473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C3120434-8C05-4AD5-A085-9B6F6E5B9B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 rot="769186">
                    <a:off x="6790567" y="5022418"/>
                    <a:ext cx="779565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>
                    <a:extLst>
                      <a:ext uri="{FF2B5EF4-FFF2-40B4-BE49-F238E27FC236}">
                        <a16:creationId xmlns:a16="http://schemas.microsoft.com/office/drawing/2014/main" id="{3C98A969-8F58-4F64-A091-7E302ACCE6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 rot="2328004">
                    <a:off x="5148061" y="5341439"/>
                    <a:ext cx="779565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>
                    <a:extLst>
                      <a:ext uri="{FF2B5EF4-FFF2-40B4-BE49-F238E27FC236}">
                        <a16:creationId xmlns:a16="http://schemas.microsoft.com/office/drawing/2014/main" id="{11E8C0B6-10B0-4529-87D0-85526DF12E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 rot="17575610">
                    <a:off x="4644515" y="3247098"/>
                    <a:ext cx="779565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F96EFC11-4CF4-498E-98FA-E35066D22E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 rot="15271996">
                    <a:off x="3557435" y="2611542"/>
                    <a:ext cx="779565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88CDF8F4-1C31-4CB7-86BD-227102D00A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 rot="11390135">
                    <a:off x="535743" y="3756160"/>
                    <a:ext cx="779565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>
                    <a:extLst>
                      <a:ext uri="{FF2B5EF4-FFF2-40B4-BE49-F238E27FC236}">
                        <a16:creationId xmlns:a16="http://schemas.microsoft.com/office/drawing/2014/main" id="{F809236C-678D-42E8-99D5-4EB3D2C998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 rot="9083837">
                    <a:off x="1495889" y="5655513"/>
                    <a:ext cx="779565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27" name="Picture 26">
                    <a:extLst>
                      <a:ext uri="{FF2B5EF4-FFF2-40B4-BE49-F238E27FC236}">
                        <a16:creationId xmlns:a16="http://schemas.microsoft.com/office/drawing/2014/main" id="{831DEC82-31AC-431A-9F47-763ED4CC7CB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 rot="20549677">
                    <a:off x="7424474" y="3453267"/>
                    <a:ext cx="779565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>
                    <a:extLst>
                      <a:ext uri="{FF2B5EF4-FFF2-40B4-BE49-F238E27FC236}">
                        <a16:creationId xmlns:a16="http://schemas.microsoft.com/office/drawing/2014/main" id="{3EFBC061-D8D5-4C4C-8BE8-B6AB8B19AC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8948690">
                    <a:off x="2711515" y="5120146"/>
                    <a:ext cx="890510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B2F5F44A-3465-4EFC-9567-506341ACA5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12156728">
                    <a:off x="2174484" y="3703974"/>
                    <a:ext cx="890510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>
                    <a:extLst>
                      <a:ext uri="{FF2B5EF4-FFF2-40B4-BE49-F238E27FC236}">
                        <a16:creationId xmlns:a16="http://schemas.microsoft.com/office/drawing/2014/main" id="{266162E0-9F6C-41B4-840E-A722D42C61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21124091">
                    <a:off x="6799017" y="3991769"/>
                    <a:ext cx="890510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>
                    <a:extLst>
                      <a:ext uri="{FF2B5EF4-FFF2-40B4-BE49-F238E27FC236}">
                        <a16:creationId xmlns:a16="http://schemas.microsoft.com/office/drawing/2014/main" id="{E004E628-9157-454D-866F-407B2619DB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726070">
                    <a:off x="5318688" y="4648447"/>
                    <a:ext cx="890510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1E079CB4-3D41-442E-B0ED-C293C41BE9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18941733">
                    <a:off x="5275608" y="3154508"/>
                    <a:ext cx="890510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1AD9C498-85B4-46D7-8B77-F7D0F57507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19783878">
                    <a:off x="7403776" y="2647377"/>
                    <a:ext cx="890510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CFC0542D-3778-44BC-9ECF-3FA696E778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12764921">
                    <a:off x="1159411" y="2504448"/>
                    <a:ext cx="890510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07A8ADE7-A39A-47D1-AEED-550F52A111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 rot="11919407">
                    <a:off x="714201" y="3290785"/>
                    <a:ext cx="828655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7972F6E8-A702-418B-AE8B-7711FBB2CC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 rot="10800000">
                    <a:off x="925525" y="4369365"/>
                    <a:ext cx="828655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80CADB6C-6533-4411-A4D6-A5619E640E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 rot="19990182">
                    <a:off x="5486673" y="3710256"/>
                    <a:ext cx="828655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3BFE1A57-A813-432D-90CA-4A75846FB8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132897" y="4462773"/>
                    <a:ext cx="828655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758D6A46-9B28-4495-85C1-62DC40F21F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 rot="12916929">
                    <a:off x="2847452" y="3456930"/>
                    <a:ext cx="828655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A565F4F6-AB3C-4B36-9EC9-FC01227D58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 rot="7848301">
                    <a:off x="2771442" y="5721804"/>
                    <a:ext cx="828655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22C490F0-9DB5-4D8D-A1A7-5B91AA75F5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 rot="19084760">
                    <a:off x="6052054" y="2818591"/>
                    <a:ext cx="710836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5313CE21-3209-4DE1-B723-D99CA41497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 rot="15904343">
                    <a:off x="3970753" y="3149858"/>
                    <a:ext cx="710836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E5D76B7A-6C85-4ACE-98E6-934EC0FF87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 rot="20861830">
                    <a:off x="5221372" y="4171800"/>
                    <a:ext cx="710836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6A1B1287-561B-46E0-874D-D160344B2B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 rot="12457868">
                    <a:off x="554700" y="2704786"/>
                    <a:ext cx="710836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10D3CE3A-572F-4525-B9E2-FBA16BEE83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 rot="9815385">
                    <a:off x="733555" y="5336176"/>
                    <a:ext cx="710836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3C5C7C14-A735-4DA8-9898-EF7EB885FD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 rot="13339170">
                    <a:off x="2130402" y="2590496"/>
                    <a:ext cx="710836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61148030-9C14-49B8-9F5C-4DF4965C3C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 rot="1303979">
                    <a:off x="6762791" y="5446488"/>
                    <a:ext cx="710836" cy="216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D1188EC7-1AE6-421C-AA64-BE8EC8FB8E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1399920">
                  <a:off x="2554542" y="4129812"/>
                  <a:ext cx="946473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030" name="Group 1029">
                <a:extLst>
                  <a:ext uri="{FF2B5EF4-FFF2-40B4-BE49-F238E27FC236}">
                    <a16:creationId xmlns:a16="http://schemas.microsoft.com/office/drawing/2014/main" id="{A18C2950-7510-478F-8636-E384EB4CE2E3}"/>
                  </a:ext>
                </a:extLst>
              </p:cNvPr>
              <p:cNvGrpSpPr/>
              <p:nvPr/>
            </p:nvGrpSpPr>
            <p:grpSpPr>
              <a:xfrm>
                <a:off x="3859860" y="4111926"/>
                <a:ext cx="1079500" cy="2314274"/>
                <a:chOff x="3865557" y="4049288"/>
                <a:chExt cx="1079500" cy="2314274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424A4625-2019-4F94-B16D-822F70D5E239}"/>
                    </a:ext>
                  </a:extLst>
                </p:cNvPr>
                <p:cNvGrpSpPr/>
                <p:nvPr/>
              </p:nvGrpSpPr>
              <p:grpSpPr>
                <a:xfrm>
                  <a:off x="3865557" y="4049288"/>
                  <a:ext cx="1079500" cy="1080000"/>
                  <a:chOff x="3922272" y="4013928"/>
                  <a:chExt cx="1079500" cy="1080000"/>
                </a:xfrm>
              </p:grpSpPr>
              <p:sp>
                <p:nvSpPr>
                  <p:cNvPr id="3" name="Oval 2">
                    <a:extLst>
                      <a:ext uri="{FF2B5EF4-FFF2-40B4-BE49-F238E27FC236}">
                        <a16:creationId xmlns:a16="http://schemas.microsoft.com/office/drawing/2014/main" id="{A60E16F8-E685-42CA-BB90-147532594549}"/>
                      </a:ext>
                    </a:extLst>
                  </p:cNvPr>
                  <p:cNvSpPr/>
                  <p:nvPr/>
                </p:nvSpPr>
                <p:spPr>
                  <a:xfrm>
                    <a:off x="3922272" y="4013928"/>
                    <a:ext cx="1079500" cy="1080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bg1">
                        <a:lumMod val="75000"/>
                      </a:schemeClr>
                    </a:solidFill>
                  </a:ln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10" name="Picture 109">
                    <a:extLst>
                      <a:ext uri="{FF2B5EF4-FFF2-40B4-BE49-F238E27FC236}">
                        <a16:creationId xmlns:a16="http://schemas.microsoft.com/office/drawing/2014/main" id="{67162821-2452-445A-A3D0-5BB79DF971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196096" y="4447547"/>
                    <a:ext cx="531852" cy="212762"/>
                  </a:xfrm>
                  <a:prstGeom prst="rect">
                    <a:avLst/>
                  </a:prstGeom>
                </p:spPr>
              </p:pic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B0D11CE9-0407-4CC4-9127-BABFEDA1C519}"/>
                      </a:ext>
                    </a:extLst>
                  </p:cNvPr>
                  <p:cNvCxnSpPr>
                    <a:cxnSpLocks/>
                    <a:stCxn id="110" idx="1"/>
                  </p:cNvCxnSpPr>
                  <p:nvPr/>
                </p:nvCxnSpPr>
                <p:spPr>
                  <a:xfrm>
                    <a:off x="4196096" y="4553928"/>
                    <a:ext cx="0" cy="468000"/>
                  </a:xfrm>
                  <a:prstGeom prst="line">
                    <a:avLst/>
                  </a:prstGeom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>
                    <a:extLst>
                      <a:ext uri="{FF2B5EF4-FFF2-40B4-BE49-F238E27FC236}">
                        <a16:creationId xmlns:a16="http://schemas.microsoft.com/office/drawing/2014/main" id="{FF931D88-6ECA-454E-B8BA-142D7CD9B2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27948" y="4553928"/>
                    <a:ext cx="0" cy="468000"/>
                  </a:xfrm>
                  <a:prstGeom prst="line">
                    <a:avLst/>
                  </a:prstGeom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028" name="Picture 1027">
                  <a:extLst>
                    <a:ext uri="{FF2B5EF4-FFF2-40B4-BE49-F238E27FC236}">
                      <a16:creationId xmlns:a16="http://schemas.microsoft.com/office/drawing/2014/main" id="{0F7DD571-027F-4F5F-BCE6-C08DAB5B5D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36907" y="5042025"/>
                  <a:ext cx="719925" cy="1321537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Rectangle 3"/>
            <p:cNvSpPr/>
            <p:nvPr/>
          </p:nvSpPr>
          <p:spPr>
            <a:xfrm>
              <a:off x="4246594" y="4978338"/>
              <a:ext cx="494239" cy="1059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Inflate">
                <a:avLst>
                  <a:gd name="adj" fmla="val 7511"/>
                </a:avLst>
              </a:prstTxWarp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bg1">
                      <a:lumMod val="65000"/>
                    </a:schemeClr>
                  </a:solidFill>
                  <a:effectLst/>
                </a:rPr>
                <a:t>3V </a:t>
              </a:r>
              <a:r>
                <a:rPr lang="en-US" sz="1400" b="0" cap="none" spc="0" dirty="0">
                  <a:ln w="0"/>
                  <a:solidFill>
                    <a:schemeClr val="bg1">
                      <a:lumMod val="75000"/>
                    </a:schemeClr>
                  </a:solidFill>
                  <a:effectLst/>
                </a:rPr>
                <a:t>0.2W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875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F3D139D-F47B-4A9F-B78B-EA4584B5A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81405" y="942697"/>
            <a:ext cx="7523500" cy="2554814"/>
            <a:chOff x="781405" y="942697"/>
            <a:chExt cx="7523500" cy="2554814"/>
          </a:xfrm>
        </p:grpSpPr>
        <p:grpSp>
          <p:nvGrpSpPr>
            <p:cNvPr id="5" name="Group 4"/>
            <p:cNvGrpSpPr/>
            <p:nvPr/>
          </p:nvGrpSpPr>
          <p:grpSpPr>
            <a:xfrm>
              <a:off x="3535680" y="942697"/>
              <a:ext cx="4769225" cy="2554814"/>
              <a:chOff x="3535680" y="942697"/>
              <a:chExt cx="4769225" cy="255481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0564" y="1182883"/>
                <a:ext cx="4374341" cy="2314628"/>
              </a:xfrm>
              <a:prstGeom prst="rect">
                <a:avLst/>
              </a:prstGeom>
            </p:spPr>
          </p:pic>
          <p:sp>
            <p:nvSpPr>
              <p:cNvPr id="4" name="Rounded Rectangle 3"/>
              <p:cNvSpPr/>
              <p:nvPr/>
            </p:nvSpPr>
            <p:spPr>
              <a:xfrm>
                <a:off x="3535680" y="942697"/>
                <a:ext cx="2194560" cy="906157"/>
              </a:xfrm>
              <a:prstGeom prst="round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1405" y="1724823"/>
              <a:ext cx="2824955" cy="1751099"/>
              <a:chOff x="743841" y="1743565"/>
              <a:chExt cx="2824955" cy="1751099"/>
            </a:xfrm>
          </p:grpSpPr>
          <p:pic>
            <p:nvPicPr>
              <p:cNvPr id="35" name="Picture 34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841" y="1743565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1026" name="Picture 2" descr="Free Tree Trunk vector and picture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6361" y="1883946"/>
                <a:ext cx="805359" cy="1610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Free Building Home Haus vector and picture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1720" y="2440571"/>
                <a:ext cx="1497076" cy="957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Electromagnetic interactions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8285163" cy="1760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Electromagnetic radiation interacts with matter in different ways.</a:t>
            </a:r>
            <a:endParaRPr lang="en-GB" dirty="0"/>
          </a:p>
          <a:p>
            <a:r>
              <a:rPr lang="en-US" dirty="0"/>
              <a:t>What does EM radiation </a:t>
            </a:r>
            <a:r>
              <a:rPr lang="en-US" b="1" dirty="0"/>
              <a:t>not do </a:t>
            </a:r>
            <a:r>
              <a:rPr lang="en-US" dirty="0"/>
              <a:t>to matter? 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02385" y="5553530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02385" y="3574076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02385" y="4233894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85" y="4893712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57200" y="3659410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7841" y="3657081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Pass straight through some solids.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4319228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7841" y="4316899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Move electrons through a conductor.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4979046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7841" y="4976717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Pull electrons off atoms.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5632516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77841" y="5630187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Knock atoms off solids.</a:t>
            </a:r>
          </a:p>
        </p:txBody>
      </p:sp>
      <p:sp>
        <p:nvSpPr>
          <p:cNvPr id="140" name="Rounded Rectangle 18">
            <a:hlinkClick r:id="rId8" action="ppaction://hlinksldjump"/>
            <a:extLst>
              <a:ext uri="{FF2B5EF4-FFF2-40B4-BE49-F238E27FC236}">
                <a16:creationId xmlns:a16="http://schemas.microsoft.com/office/drawing/2014/main" id="{CD1C8812-BE7B-4687-B8F2-96D9095D54D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15517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5">
            <a:extLst>
              <a:ext uri="{FF2B5EF4-FFF2-40B4-BE49-F238E27FC236}">
                <a16:creationId xmlns:a16="http://schemas.microsoft.com/office/drawing/2014/main" id="{0F3D139D-F47B-4A9F-B78B-EA4584B5A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Most </a:t>
            </a:r>
            <a:r>
              <a:rPr lang="en-US" dirty="0" err="1"/>
              <a:t>ionising</a:t>
            </a:r>
            <a:endParaRPr lang="en-GB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4"/>
            <a:ext cx="8507288" cy="1528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Gamma</a:t>
            </a:r>
            <a:r>
              <a:rPr lang="en-US" noProof="0" dirty="0">
                <a:solidFill>
                  <a:srgbClr val="1F497D">
                    <a:lumMod val="50000"/>
                  </a:srgbClr>
                </a:solidFill>
              </a:rPr>
              <a:t> photons (for example) are different to ultraviolet photons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>
              <a:spcAft>
                <a:spcPts val="1200"/>
              </a:spcAft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Some types of photons are more </a:t>
            </a:r>
            <a:r>
              <a:rPr lang="en-US" dirty="0" err="1">
                <a:solidFill>
                  <a:srgbClr val="1F497D">
                    <a:lumMod val="50000"/>
                  </a:srgbClr>
                </a:solidFill>
              </a:rPr>
              <a:t>ionising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 than others.</a:t>
            </a:r>
          </a:p>
          <a:p>
            <a:pPr marL="363538" lvl="0" indent="-363538">
              <a:defRPr/>
            </a:pPr>
            <a:r>
              <a:rPr lang="en-US" b="1" dirty="0">
                <a:solidFill>
                  <a:srgbClr val="1F497D">
                    <a:lumMod val="50000"/>
                  </a:srgbClr>
                </a:solidFill>
              </a:rPr>
              <a:t>a.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	Which statement about </a:t>
            </a:r>
            <a:r>
              <a:rPr lang="en-US" dirty="0" err="1">
                <a:solidFill>
                  <a:srgbClr val="1F497D">
                    <a:lumMod val="50000"/>
                  </a:srgbClr>
                </a:solidFill>
              </a:rPr>
              <a:t>ionising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 radiation is correct?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2385" y="5553530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402385" y="3574076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02385" y="4233894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402385" y="4893712"/>
            <a:ext cx="8303467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457200" y="3659410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77841" y="3657081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Infrared is more ionising than ultraviolet.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7200" y="4319228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77841" y="4316899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Ultraviolet is more ionising than X-rays.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57200" y="4979046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77841" y="4976717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Gamma radiation is more ionising than ultraviolet.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7200" y="5632516"/>
            <a:ext cx="4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77841" y="5630187"/>
            <a:ext cx="7728009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Microwave radiation is more ionising than ultraviolet.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6829" y="2359649"/>
            <a:ext cx="5211452" cy="909268"/>
            <a:chOff x="1526829" y="2359649"/>
            <a:chExt cx="5211452" cy="909268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9B815C4-EE8E-4EBC-A272-C12D5EEFC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7069" y="2593506"/>
              <a:ext cx="946473" cy="21600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C98A969-8F58-4F64-A091-7E302ACCE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6829" y="2583711"/>
              <a:ext cx="779565" cy="2160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004E628-9157-454D-866F-407B2619D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05743" y="2359649"/>
              <a:ext cx="890510" cy="21600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0CADB6C-6533-4411-A4D6-A5619E640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09626" y="3052917"/>
              <a:ext cx="828655" cy="2160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E5D76B7A-6C85-4ACE-98E6-934EC0FF8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93071" y="2975791"/>
              <a:ext cx="710836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2743460"/>
      </p:ext>
    </p:extLst>
  </p:cSld>
  <p:clrMapOvr>
    <a:masterClrMapping/>
  </p:clrMapOvr>
</p:sld>
</file>

<file path=ppt/theme/theme1.xml><?xml version="1.0" encoding="utf-8"?>
<a:theme xmlns:a="http://schemas.openxmlformats.org/drawingml/2006/main" name=".BEST_Template_Physics_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11BBCF9-A65E-4347-BD5C-6B94DE993761}" vid="{6804A4E1-6366-4CC1-BEDF-B1D1EE0BA6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.BEST_Template_Physics_Slides</Template>
  <TotalTime>3528</TotalTime>
  <Words>2778</Words>
  <Application>Microsoft Office PowerPoint</Application>
  <PresentationFormat>On-screen Show (4:3)</PresentationFormat>
  <Paragraphs>368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Symbol</vt:lpstr>
      <vt:lpstr>Times New Roman</vt:lpstr>
      <vt:lpstr>Verdana</vt:lpstr>
      <vt:lpstr>.BEST_Template_Physics_Slides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Fairhurst</dc:creator>
  <cp:lastModifiedBy>Peter Fairhurst</cp:lastModifiedBy>
  <cp:revision>318</cp:revision>
  <dcterms:created xsi:type="dcterms:W3CDTF">2021-06-23T12:49:41Z</dcterms:created>
  <dcterms:modified xsi:type="dcterms:W3CDTF">2023-03-28T14:20:19Z</dcterms:modified>
</cp:coreProperties>
</file>