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2" roundtripDataSignature="AMtx7mi3tqtFeTaAv41xogPG+AsrHS3MB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2"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1" name="Google Shape;15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Activity one; Watch the video to discuss, what is human enhancement? </a:t>
            </a:r>
            <a:endParaRPr/>
          </a:p>
        </p:txBody>
      </p:sp>
      <p:sp>
        <p:nvSpPr>
          <p:cNvPr id="152" name="Google Shape;152;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Phase 1 </a:t>
            </a:r>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Students research examples of human enhancement, the effect it has on people’s lives and that of wider society. Students can share their ideas via a class discussion.</a:t>
            </a:r>
            <a:endParaRPr/>
          </a:p>
          <a:p>
            <a:pPr indent="0" lvl="0" marL="0" marR="0" rtl="0" algn="l">
              <a:lnSpc>
                <a:spcPct val="100000"/>
              </a:lnSpc>
              <a:spcBef>
                <a:spcPts val="0"/>
              </a:spcBef>
              <a:spcAft>
                <a:spcPts val="0"/>
              </a:spcAft>
              <a:buClr>
                <a:schemeClr val="dk1"/>
              </a:buClr>
              <a:buSzPts val="1200"/>
              <a:buFont typeface="Calibri"/>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
        <p:nvSpPr>
          <p:cNvPr id="161" name="Google Shape;161;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7" name="Google Shape;16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Phase 2</a:t>
            </a:r>
            <a:endParaRPr/>
          </a:p>
          <a:p>
            <a:pPr indent="0" lvl="0" marL="0" rtl="0" algn="l">
              <a:spcBef>
                <a:spcPts val="0"/>
              </a:spcBef>
              <a:spcAft>
                <a:spcPts val="0"/>
              </a:spcAft>
              <a:buNone/>
            </a:pPr>
            <a:r>
              <a:rPr lang="en-GB"/>
              <a:t>Students research how decisions on the use of human enhancement is made. This will vary by country.</a:t>
            </a:r>
            <a:endParaRPr/>
          </a:p>
        </p:txBody>
      </p:sp>
      <p:sp>
        <p:nvSpPr>
          <p:cNvPr id="168" name="Google Shape;168;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4" name="Google Shape;174;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lang="en-GB"/>
              <a:t>Phase 3</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Students share and explain their findings to build up an understanding of how decisions on the use of human enhancement are made and the evidence required to underpin any decisions. To prepare for the presentation and discussion in phase 5 students should agree the evidence needed, how the information should be presented and a suitable voting system in stage 5.</a:t>
            </a:r>
            <a:endParaRPr/>
          </a:p>
          <a:p>
            <a:pPr indent="0" lvl="0" marL="0" rtl="0" algn="l">
              <a:spcBef>
                <a:spcPts val="0"/>
              </a:spcBef>
              <a:spcAft>
                <a:spcPts val="0"/>
              </a:spcAft>
              <a:buNone/>
            </a:pPr>
            <a:r>
              <a:t/>
            </a:r>
            <a:endParaRPr b="0"/>
          </a:p>
        </p:txBody>
      </p:sp>
      <p:sp>
        <p:nvSpPr>
          <p:cNvPr id="175" name="Google Shape;175;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1" name="Google Shape;181;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Phase 3</a:t>
            </a:r>
            <a:endParaRPr/>
          </a:p>
          <a:p>
            <a:pPr indent="0" lvl="0" marL="0" rtl="0" algn="l">
              <a:spcBef>
                <a:spcPts val="0"/>
              </a:spcBef>
              <a:spcAft>
                <a:spcPts val="0"/>
              </a:spcAft>
              <a:buNone/>
            </a:pPr>
            <a:r>
              <a:rPr lang="en-GB"/>
              <a:t>Pupils should watch the general introduction to neural interfaces. Then select one future application from the three below to research in phase 4. Below are very board headings students are free to research an application to use as an example.</a:t>
            </a:r>
            <a:endParaRPr/>
          </a:p>
          <a:p>
            <a:pPr indent="-171450" lvl="0" marL="171450" rtl="0" algn="l">
              <a:spcBef>
                <a:spcPts val="0"/>
              </a:spcBef>
              <a:spcAft>
                <a:spcPts val="0"/>
              </a:spcAft>
              <a:buClr>
                <a:schemeClr val="dk1"/>
              </a:buClr>
              <a:buSzPts val="1200"/>
              <a:buFont typeface="Arial"/>
              <a:buChar char="•"/>
            </a:pPr>
            <a:r>
              <a:rPr lang="en-GB"/>
              <a:t>Brain to brain direct communication</a:t>
            </a:r>
            <a:endParaRPr/>
          </a:p>
          <a:p>
            <a:pPr indent="-171450" lvl="1" marL="628650" rtl="0" algn="l">
              <a:spcBef>
                <a:spcPts val="0"/>
              </a:spcBef>
              <a:spcAft>
                <a:spcPts val="0"/>
              </a:spcAft>
              <a:buClr>
                <a:schemeClr val="dk1"/>
              </a:buClr>
              <a:buSzPts val="1200"/>
              <a:buFont typeface="Arial"/>
              <a:buChar char="•"/>
            </a:pPr>
            <a:r>
              <a:rPr lang="en-GB"/>
              <a:t>E.g. Used to send an image form one person to another, or an employer sending instructions direct to an employee</a:t>
            </a:r>
            <a:endParaRPr/>
          </a:p>
          <a:p>
            <a:pPr indent="-171450" lvl="0" marL="171450" rtl="0" algn="l">
              <a:spcBef>
                <a:spcPts val="0"/>
              </a:spcBef>
              <a:spcAft>
                <a:spcPts val="0"/>
              </a:spcAft>
              <a:buClr>
                <a:schemeClr val="dk1"/>
              </a:buClr>
              <a:buSzPts val="1200"/>
              <a:buFont typeface="Arial"/>
              <a:buChar char="•"/>
            </a:pPr>
            <a:r>
              <a:rPr lang="en-GB"/>
              <a:t>Devices that monitor brain activity </a:t>
            </a:r>
            <a:endParaRPr/>
          </a:p>
          <a:p>
            <a:pPr indent="-171450" lvl="1" marL="628650" rtl="0" algn="l">
              <a:spcBef>
                <a:spcPts val="0"/>
              </a:spcBef>
              <a:spcAft>
                <a:spcPts val="0"/>
              </a:spcAft>
              <a:buClr>
                <a:schemeClr val="dk1"/>
              </a:buClr>
              <a:buSzPts val="1200"/>
              <a:buFont typeface="Arial"/>
              <a:buChar char="•"/>
            </a:pPr>
            <a:r>
              <a:rPr lang="en-GB"/>
              <a:t>This could be for health and safety reasons, for example monitoring features such as tiredness</a:t>
            </a:r>
            <a:endParaRPr/>
          </a:p>
          <a:p>
            <a:pPr indent="-171450" lvl="0" marL="171450" rtl="0" algn="l">
              <a:spcBef>
                <a:spcPts val="0"/>
              </a:spcBef>
              <a:spcAft>
                <a:spcPts val="0"/>
              </a:spcAft>
              <a:buClr>
                <a:schemeClr val="dk1"/>
              </a:buClr>
              <a:buSzPts val="1200"/>
              <a:buFont typeface="Arial"/>
              <a:buChar char="•"/>
            </a:pPr>
            <a:r>
              <a:rPr lang="en-GB"/>
              <a:t>Memory enhancement</a:t>
            </a:r>
            <a:endParaRPr/>
          </a:p>
          <a:p>
            <a:pPr indent="-171450" lvl="1" marL="628650" rtl="0" algn="l">
              <a:spcBef>
                <a:spcPts val="0"/>
              </a:spcBef>
              <a:spcAft>
                <a:spcPts val="0"/>
              </a:spcAft>
              <a:buClr>
                <a:schemeClr val="dk1"/>
              </a:buClr>
              <a:buSzPts val="1200"/>
              <a:buFont typeface="Arial"/>
              <a:buChar char="•"/>
            </a:pPr>
            <a:r>
              <a:rPr lang="en-GB"/>
              <a:t>This could be used to help people multi task or memorise information </a:t>
            </a:r>
            <a:endParaRPr/>
          </a:p>
        </p:txBody>
      </p:sp>
      <p:sp>
        <p:nvSpPr>
          <p:cNvPr id="182" name="Google Shape;182;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9" name="Google Shape;189;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Phase 5</a:t>
            </a:r>
            <a:endParaRPr/>
          </a:p>
          <a:p>
            <a:pPr indent="0" lvl="0" marL="0" rtl="0" algn="l">
              <a:spcBef>
                <a:spcPts val="0"/>
              </a:spcBef>
              <a:spcAft>
                <a:spcPts val="0"/>
              </a:spcAft>
              <a:buNone/>
            </a:pPr>
            <a:r>
              <a:rPr lang="en-GB"/>
              <a:t>The class meets to make recommendations of the use and availability of a human BCI enhancement. Each group should present the BCI and its application that they researched followed by a class discussion which can be supported by the questions in Activity 3. The class vote on whether to approve the technology for use and what restrictions they would place on its use.</a:t>
            </a:r>
            <a:endParaRPr/>
          </a:p>
        </p:txBody>
      </p:sp>
      <p:sp>
        <p:nvSpPr>
          <p:cNvPr id="190" name="Google Shape;190;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6" name="Shape 26"/>
        <p:cNvGrpSpPr/>
        <p:nvPr/>
      </p:nvGrpSpPr>
      <p:grpSpPr>
        <a:xfrm>
          <a:off x="0" y="0"/>
          <a:ext cx="0" cy="0"/>
          <a:chOff x="0" y="0"/>
          <a:chExt cx="0" cy="0"/>
        </a:xfrm>
      </p:grpSpPr>
      <p:grpSp>
        <p:nvGrpSpPr>
          <p:cNvPr id="27" name="Google Shape;27;p9"/>
          <p:cNvGrpSpPr/>
          <p:nvPr/>
        </p:nvGrpSpPr>
        <p:grpSpPr>
          <a:xfrm>
            <a:off x="0" y="-8467"/>
            <a:ext cx="12192000" cy="6866467"/>
            <a:chOff x="0" y="-8467"/>
            <a:chExt cx="12192000" cy="6866467"/>
          </a:xfrm>
        </p:grpSpPr>
        <p:cxnSp>
          <p:nvCxnSpPr>
            <p:cNvPr id="28" name="Google Shape;28;p9"/>
            <p:cNvCxnSpPr/>
            <p:nvPr/>
          </p:nvCxnSpPr>
          <p:spPr>
            <a:xfrm>
              <a:off x="9371012" y="0"/>
              <a:ext cx="1219200" cy="6858000"/>
            </a:xfrm>
            <a:prstGeom prst="straightConnector1">
              <a:avLst/>
            </a:prstGeom>
            <a:noFill/>
            <a:ln cap="flat" cmpd="sng" w="9525">
              <a:solidFill>
                <a:schemeClr val="accent1">
                  <a:alpha val="69803"/>
                </a:schemeClr>
              </a:solidFill>
              <a:prstDash val="solid"/>
              <a:round/>
              <a:headEnd len="sm" w="sm" type="none"/>
              <a:tailEnd len="sm" w="sm" type="none"/>
            </a:ln>
          </p:spPr>
        </p:cxnSp>
        <p:cxnSp>
          <p:nvCxnSpPr>
            <p:cNvPr id="29" name="Google Shape;29;p9"/>
            <p:cNvCxnSpPr/>
            <p:nvPr/>
          </p:nvCxnSpPr>
          <p:spPr>
            <a:xfrm flipH="1">
              <a:off x="7425267" y="3681413"/>
              <a:ext cx="4763558" cy="3176587"/>
            </a:xfrm>
            <a:prstGeom prst="straightConnector1">
              <a:avLst/>
            </a:prstGeom>
            <a:noFill/>
            <a:ln cap="flat" cmpd="sng" w="9525">
              <a:solidFill>
                <a:schemeClr val="accent1">
                  <a:alpha val="69803"/>
                </a:schemeClr>
              </a:solidFill>
              <a:prstDash val="solid"/>
              <a:round/>
              <a:headEnd len="sm" w="sm" type="none"/>
              <a:tailEnd len="sm" w="sm" type="none"/>
            </a:ln>
          </p:spPr>
        </p:cxnSp>
        <p:sp>
          <p:nvSpPr>
            <p:cNvPr id="30" name="Google Shape;30;p9"/>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31" name="Google Shape;31;p9"/>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2" name="Google Shape;32;p9"/>
            <p:cNvSpPr/>
            <p:nvPr/>
          </p:nvSpPr>
          <p:spPr>
            <a:xfrm>
              <a:off x="8932333" y="3048000"/>
              <a:ext cx="3259667" cy="3810000"/>
            </a:xfrm>
            <a:prstGeom prst="triangle">
              <a:avLst>
                <a:gd fmla="val 100000" name="adj"/>
              </a:avLst>
            </a:prstGeom>
            <a:solidFill>
              <a:schemeClr val="accent1">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9"/>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EA3C9E">
                <a:alpha val="49803"/>
              </a:srgbClr>
            </a:solidFill>
            <a:ln>
              <a:noFill/>
            </a:ln>
          </p:spPr>
        </p:sp>
        <p:sp>
          <p:nvSpPr>
            <p:cNvPr id="34" name="Google Shape;34;p9"/>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EA3C9E">
                <a:alpha val="69803"/>
              </a:srgbClr>
            </a:solidFill>
            <a:ln>
              <a:noFill/>
            </a:ln>
          </p:spPr>
        </p:sp>
        <p:sp>
          <p:nvSpPr>
            <p:cNvPr id="35" name="Google Shape;35;p9"/>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B2126C">
                <a:alpha val="80000"/>
              </a:srgbClr>
            </a:solidFill>
            <a:ln>
              <a:noFill/>
            </a:ln>
          </p:spPr>
        </p:sp>
        <p:sp>
          <p:nvSpPr>
            <p:cNvPr id="36" name="Google Shape;36;p9"/>
            <p:cNvSpPr/>
            <p:nvPr/>
          </p:nvSpPr>
          <p:spPr>
            <a:xfrm>
              <a:off x="10371666" y="3589867"/>
              <a:ext cx="1817159" cy="3268133"/>
            </a:xfrm>
            <a:prstGeom prst="triangle">
              <a:avLst>
                <a:gd fmla="val 100000" name="adj"/>
              </a:avLst>
            </a:prstGeom>
            <a:solidFill>
              <a:srgbClr val="B2126C">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p:nvPr/>
          </p:nvSpPr>
          <p:spPr>
            <a:xfrm rot="10800000">
              <a:off x="0" y="0"/>
              <a:ext cx="842596" cy="5666154"/>
            </a:xfrm>
            <a:prstGeom prst="triangle">
              <a:avLst>
                <a:gd fmla="val 100000" name="adj"/>
              </a:avLst>
            </a:prstGeom>
            <a:solidFill>
              <a:srgbClr val="EA3C9E">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8" name="Google Shape;38;p9"/>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rgbClr val="EA3C9E"/>
              </a:buClr>
              <a:buSzPts val="5400"/>
              <a:buFont typeface="Trebuchet MS"/>
              <a:buNone/>
              <a:defRPr sz="5400">
                <a:solidFill>
                  <a:srgbClr val="EA3C9E"/>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9"/>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40" name="Google Shape;40;p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4" name="Shape 94"/>
        <p:cNvGrpSpPr/>
        <p:nvPr/>
      </p:nvGrpSpPr>
      <p:grpSpPr>
        <a:xfrm>
          <a:off x="0" y="0"/>
          <a:ext cx="0" cy="0"/>
          <a:chOff x="0" y="0"/>
          <a:chExt cx="0" cy="0"/>
        </a:xfrm>
      </p:grpSpPr>
      <p:sp>
        <p:nvSpPr>
          <p:cNvPr id="95" name="Google Shape;95;p18"/>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8"/>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7" name="Google Shape;97;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100" name="Shape 100"/>
        <p:cNvGrpSpPr/>
        <p:nvPr/>
      </p:nvGrpSpPr>
      <p:grpSpPr>
        <a:xfrm>
          <a:off x="0" y="0"/>
          <a:ext cx="0" cy="0"/>
          <a:chOff x="0" y="0"/>
          <a:chExt cx="0" cy="0"/>
        </a:xfrm>
      </p:grpSpPr>
      <p:sp>
        <p:nvSpPr>
          <p:cNvPr id="101" name="Google Shape;101;p19"/>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9"/>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03" name="Google Shape;103;p19"/>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4" name="Google Shape;104;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id="107" name="Google Shape;107;p19"/>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GB" sz="8000" u="none" cap="none" strike="noStrike">
                <a:solidFill>
                  <a:schemeClr val="accent1"/>
                </a:solidFill>
                <a:latin typeface="Arial"/>
                <a:ea typeface="Arial"/>
                <a:cs typeface="Arial"/>
                <a:sym typeface="Arial"/>
              </a:rPr>
              <a:t>“</a:t>
            </a:r>
            <a:endParaRPr/>
          </a:p>
        </p:txBody>
      </p:sp>
      <p:sp>
        <p:nvSpPr>
          <p:cNvPr id="108" name="Google Shape;108;p19"/>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GB" sz="8000" u="none" cap="none" strike="noStrike">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9" name="Shape 109"/>
        <p:cNvGrpSpPr/>
        <p:nvPr/>
      </p:nvGrpSpPr>
      <p:grpSpPr>
        <a:xfrm>
          <a:off x="0" y="0"/>
          <a:ext cx="0" cy="0"/>
          <a:chOff x="0" y="0"/>
          <a:chExt cx="0" cy="0"/>
        </a:xfrm>
      </p:grpSpPr>
      <p:sp>
        <p:nvSpPr>
          <p:cNvPr id="110" name="Google Shape;110;p20"/>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0"/>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2" name="Google Shape;112;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5" name="Shape 115"/>
        <p:cNvGrpSpPr/>
        <p:nvPr/>
      </p:nvGrpSpPr>
      <p:grpSpPr>
        <a:xfrm>
          <a:off x="0" y="0"/>
          <a:ext cx="0" cy="0"/>
          <a:chOff x="0" y="0"/>
          <a:chExt cx="0" cy="0"/>
        </a:xfrm>
      </p:grpSpPr>
      <p:sp>
        <p:nvSpPr>
          <p:cNvPr id="116" name="Google Shape;116;p21"/>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1"/>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8" name="Google Shape;118;p21"/>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9" name="Google Shape;119;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id="122" name="Google Shape;122;p21"/>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GB" sz="8000" u="none" cap="none" strike="noStrike">
                <a:solidFill>
                  <a:schemeClr val="accent1"/>
                </a:solidFill>
                <a:latin typeface="Arial"/>
                <a:ea typeface="Arial"/>
                <a:cs typeface="Arial"/>
                <a:sym typeface="Arial"/>
              </a:rPr>
              <a:t>“</a:t>
            </a:r>
            <a:endParaRPr/>
          </a:p>
        </p:txBody>
      </p:sp>
      <p:sp>
        <p:nvSpPr>
          <p:cNvPr id="123" name="Google Shape;123;p21"/>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GB" sz="8000" u="none" cap="none" strike="noStrike">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4" name="Shape 124"/>
        <p:cNvGrpSpPr/>
        <p:nvPr/>
      </p:nvGrpSpPr>
      <p:grpSpPr>
        <a:xfrm>
          <a:off x="0" y="0"/>
          <a:ext cx="0" cy="0"/>
          <a:chOff x="0" y="0"/>
          <a:chExt cx="0" cy="0"/>
        </a:xfrm>
      </p:grpSpPr>
      <p:sp>
        <p:nvSpPr>
          <p:cNvPr id="125" name="Google Shape;125;p22"/>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2"/>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7" name="Google Shape;127;p22"/>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8" name="Google Shape;128;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31" name="Shape 131"/>
        <p:cNvGrpSpPr/>
        <p:nvPr/>
      </p:nvGrpSpPr>
      <p:grpSpPr>
        <a:xfrm>
          <a:off x="0" y="0"/>
          <a:ext cx="0" cy="0"/>
          <a:chOff x="0" y="0"/>
          <a:chExt cx="0" cy="0"/>
        </a:xfrm>
      </p:grpSpPr>
      <p:sp>
        <p:nvSpPr>
          <p:cNvPr id="132" name="Google Shape;132;p2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23"/>
          <p:cNvSpPr txBox="1"/>
          <p:nvPr>
            <p:ph idx="1" type="body"/>
          </p:nvPr>
        </p:nvSpPr>
        <p:spPr>
          <a:xfrm rot="5400000">
            <a:off x="3035281"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4" name="Google Shape;134;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7" name="Shape 137"/>
        <p:cNvGrpSpPr/>
        <p:nvPr/>
      </p:nvGrpSpPr>
      <p:grpSpPr>
        <a:xfrm>
          <a:off x="0" y="0"/>
          <a:ext cx="0" cy="0"/>
          <a:chOff x="0" y="0"/>
          <a:chExt cx="0" cy="0"/>
        </a:xfrm>
      </p:grpSpPr>
      <p:sp>
        <p:nvSpPr>
          <p:cNvPr id="138" name="Google Shape;138;p24"/>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24"/>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40" name="Google Shape;140;p2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2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2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3" name="Shape 43"/>
        <p:cNvGrpSpPr/>
        <p:nvPr/>
      </p:nvGrpSpPr>
      <p:grpSpPr>
        <a:xfrm>
          <a:off x="0" y="0"/>
          <a:ext cx="0" cy="0"/>
          <a:chOff x="0" y="0"/>
          <a:chExt cx="0" cy="0"/>
        </a:xfrm>
      </p:grpSpPr>
      <p:sp>
        <p:nvSpPr>
          <p:cNvPr id="44" name="Google Shape;44;p1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0"/>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6" name="Google Shape;46;p1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9" name="Shape 49"/>
        <p:cNvGrpSpPr/>
        <p:nvPr/>
      </p:nvGrpSpPr>
      <p:grpSpPr>
        <a:xfrm>
          <a:off x="0" y="0"/>
          <a:ext cx="0" cy="0"/>
          <a:chOff x="0" y="0"/>
          <a:chExt cx="0" cy="0"/>
        </a:xfrm>
      </p:grpSpPr>
      <p:sp>
        <p:nvSpPr>
          <p:cNvPr id="50" name="Google Shape;50;p11"/>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A3C9E"/>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1"/>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52" name="Google Shape;52;p1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5" name="Shape 55"/>
        <p:cNvGrpSpPr/>
        <p:nvPr/>
      </p:nvGrpSpPr>
      <p:grpSpPr>
        <a:xfrm>
          <a:off x="0" y="0"/>
          <a:ext cx="0" cy="0"/>
          <a:chOff x="0" y="0"/>
          <a:chExt cx="0" cy="0"/>
        </a:xfrm>
      </p:grpSpPr>
      <p:sp>
        <p:nvSpPr>
          <p:cNvPr id="56" name="Google Shape;56;p1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2"/>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8" name="Google Shape;58;p12"/>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9" name="Google Shape;59;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2" name="Shape 62"/>
        <p:cNvGrpSpPr/>
        <p:nvPr/>
      </p:nvGrpSpPr>
      <p:grpSpPr>
        <a:xfrm>
          <a:off x="0" y="0"/>
          <a:ext cx="0" cy="0"/>
          <a:chOff x="0" y="0"/>
          <a:chExt cx="0" cy="0"/>
        </a:xfrm>
      </p:grpSpPr>
      <p:sp>
        <p:nvSpPr>
          <p:cNvPr id="63" name="Google Shape;63;p1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3"/>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5" name="Google Shape;65;p13"/>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6" name="Google Shape;66;p13"/>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7" name="Google Shape;67;p13"/>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8" name="Google Shape;68;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1" name="Shape 71"/>
        <p:cNvGrpSpPr/>
        <p:nvPr/>
      </p:nvGrpSpPr>
      <p:grpSpPr>
        <a:xfrm>
          <a:off x="0" y="0"/>
          <a:ext cx="0" cy="0"/>
          <a:chOff x="0" y="0"/>
          <a:chExt cx="0" cy="0"/>
        </a:xfrm>
      </p:grpSpPr>
      <p:sp>
        <p:nvSpPr>
          <p:cNvPr id="72" name="Google Shape;72;p1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6" name="Shape 76"/>
        <p:cNvGrpSpPr/>
        <p:nvPr/>
      </p:nvGrpSpPr>
      <p:grpSpPr>
        <a:xfrm>
          <a:off x="0" y="0"/>
          <a:ext cx="0" cy="0"/>
          <a:chOff x="0" y="0"/>
          <a:chExt cx="0" cy="0"/>
        </a:xfrm>
      </p:grpSpPr>
      <p:sp>
        <p:nvSpPr>
          <p:cNvPr id="77" name="Google Shape;77;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0" name="Shape 80"/>
        <p:cNvGrpSpPr/>
        <p:nvPr/>
      </p:nvGrpSpPr>
      <p:grpSpPr>
        <a:xfrm>
          <a:off x="0" y="0"/>
          <a:ext cx="0" cy="0"/>
          <a:chOff x="0" y="0"/>
          <a:chExt cx="0" cy="0"/>
        </a:xfrm>
      </p:grpSpPr>
      <p:sp>
        <p:nvSpPr>
          <p:cNvPr id="81" name="Google Shape;81;p16"/>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A3C9E"/>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6"/>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83" name="Google Shape;83;p16"/>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4" name="Google Shape;84;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7" name="Shape 87"/>
        <p:cNvGrpSpPr/>
        <p:nvPr/>
      </p:nvGrpSpPr>
      <p:grpSpPr>
        <a:xfrm>
          <a:off x="0" y="0"/>
          <a:ext cx="0" cy="0"/>
          <a:chOff x="0" y="0"/>
          <a:chExt cx="0" cy="0"/>
        </a:xfrm>
      </p:grpSpPr>
      <p:sp>
        <p:nvSpPr>
          <p:cNvPr id="88" name="Google Shape;88;p17"/>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A3C9E"/>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7"/>
          <p:cNvSpPr/>
          <p:nvPr>
            <p:ph idx="2" type="pic"/>
          </p:nvPr>
        </p:nvSpPr>
        <p:spPr>
          <a:xfrm>
            <a:off x="677334" y="609600"/>
            <a:ext cx="8596668" cy="3845718"/>
          </a:xfrm>
          <a:prstGeom prst="rect">
            <a:avLst/>
          </a:prstGeom>
          <a:noFill/>
          <a:ln>
            <a:noFill/>
          </a:ln>
        </p:spPr>
      </p:sp>
      <p:sp>
        <p:nvSpPr>
          <p:cNvPr id="90" name="Google Shape;90;p17"/>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91" name="Google Shape;91;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8"/>
          <p:cNvGrpSpPr/>
          <p:nvPr/>
        </p:nvGrpSpPr>
        <p:grpSpPr>
          <a:xfrm>
            <a:off x="0" y="-8467"/>
            <a:ext cx="12192000" cy="6866467"/>
            <a:chOff x="0" y="-8467"/>
            <a:chExt cx="12192000" cy="6866467"/>
          </a:xfrm>
        </p:grpSpPr>
        <p:cxnSp>
          <p:nvCxnSpPr>
            <p:cNvPr id="11" name="Google Shape;11;p8"/>
            <p:cNvCxnSpPr/>
            <p:nvPr/>
          </p:nvCxnSpPr>
          <p:spPr>
            <a:xfrm>
              <a:off x="9371012" y="0"/>
              <a:ext cx="1219200" cy="6858000"/>
            </a:xfrm>
            <a:prstGeom prst="straightConnector1">
              <a:avLst/>
            </a:prstGeom>
            <a:noFill/>
            <a:ln cap="flat" cmpd="sng" w="9525">
              <a:solidFill>
                <a:schemeClr val="accent1">
                  <a:alpha val="69803"/>
                </a:schemeClr>
              </a:solidFill>
              <a:prstDash val="solid"/>
              <a:round/>
              <a:headEnd len="sm" w="sm" type="none"/>
              <a:tailEnd len="sm" w="sm" type="none"/>
            </a:ln>
          </p:spPr>
        </p:cxnSp>
        <p:cxnSp>
          <p:nvCxnSpPr>
            <p:cNvPr id="12" name="Google Shape;12;p8"/>
            <p:cNvCxnSpPr/>
            <p:nvPr/>
          </p:nvCxnSpPr>
          <p:spPr>
            <a:xfrm flipH="1">
              <a:off x="7425267" y="3681413"/>
              <a:ext cx="4763558" cy="3176587"/>
            </a:xfrm>
            <a:prstGeom prst="straightConnector1">
              <a:avLst/>
            </a:prstGeom>
            <a:noFill/>
            <a:ln cap="flat" cmpd="sng" w="9525">
              <a:solidFill>
                <a:schemeClr val="accent1">
                  <a:alpha val="69803"/>
                </a:schemeClr>
              </a:solidFill>
              <a:prstDash val="solid"/>
              <a:round/>
              <a:headEnd len="sm" w="sm" type="none"/>
              <a:tailEnd len="sm" w="sm" type="none"/>
            </a:ln>
          </p:spPr>
        </p:cxnSp>
        <p:sp>
          <p:nvSpPr>
            <p:cNvPr id="13" name="Google Shape;13;p8"/>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14" name="Google Shape;14;p8"/>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8"/>
            <p:cNvSpPr/>
            <p:nvPr/>
          </p:nvSpPr>
          <p:spPr>
            <a:xfrm>
              <a:off x="8932333" y="3048000"/>
              <a:ext cx="3259667" cy="3810000"/>
            </a:xfrm>
            <a:prstGeom prst="triangle">
              <a:avLst>
                <a:gd fmla="val 100000" name="adj"/>
              </a:avLst>
            </a:prstGeom>
            <a:solidFill>
              <a:schemeClr val="accent1">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8"/>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EA3C9E">
                <a:alpha val="49803"/>
              </a:srgbClr>
            </a:solidFill>
            <a:ln>
              <a:noFill/>
            </a:ln>
          </p:spPr>
        </p:sp>
        <p:sp>
          <p:nvSpPr>
            <p:cNvPr id="17" name="Google Shape;17;p8"/>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EA3C9E">
                <a:alpha val="69803"/>
              </a:srgbClr>
            </a:solidFill>
            <a:ln>
              <a:noFill/>
            </a:ln>
          </p:spPr>
        </p:sp>
        <p:sp>
          <p:nvSpPr>
            <p:cNvPr id="18" name="Google Shape;18;p8"/>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B2126C">
                <a:alpha val="80000"/>
              </a:srgbClr>
            </a:solidFill>
            <a:ln>
              <a:noFill/>
            </a:ln>
          </p:spPr>
        </p:sp>
        <p:sp>
          <p:nvSpPr>
            <p:cNvPr id="19" name="Google Shape;19;p8"/>
            <p:cNvSpPr/>
            <p:nvPr/>
          </p:nvSpPr>
          <p:spPr>
            <a:xfrm>
              <a:off x="10371666" y="3589867"/>
              <a:ext cx="1817159" cy="3268133"/>
            </a:xfrm>
            <a:prstGeom prst="triangle">
              <a:avLst>
                <a:gd fmla="val 100000" name="adj"/>
              </a:avLst>
            </a:prstGeom>
            <a:solidFill>
              <a:srgbClr val="B2126C">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8"/>
            <p:cNvSpPr/>
            <p:nvPr/>
          </p:nvSpPr>
          <p:spPr>
            <a:xfrm>
              <a:off x="0" y="4013200"/>
              <a:ext cx="448733" cy="2844800"/>
            </a:xfrm>
            <a:prstGeom prst="triangle">
              <a:avLst>
                <a:gd fmla="val 0" name="adj"/>
              </a:avLst>
            </a:prstGeom>
            <a:solidFill>
              <a:srgbClr val="EA3C9E">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rgbClr val="EA3C9E"/>
              </a:buClr>
              <a:buSzPts val="3600"/>
              <a:buFont typeface="Trebuchet MS"/>
              <a:buNone/>
              <a:defRPr b="0" i="0" sz="3600" u="none" cap="none" strike="noStrike">
                <a:solidFill>
                  <a:srgbClr val="EA3C9E"/>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2" name="Google Shape;22;p8"/>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rgbClr val="EA3C9E"/>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rgbClr val="EA3C9E"/>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rgbClr val="EA3C9E"/>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3" name="Google Shape;23;p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4" name="Google Shape;24;p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5" name="Google Shape;25;p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EA3C9E"/>
                </a:solidFill>
                <a:latin typeface="Trebuchet MS"/>
                <a:ea typeface="Trebuchet MS"/>
                <a:cs typeface="Trebuchet MS"/>
                <a:sym typeface="Trebuchet MS"/>
              </a:defRPr>
            </a:lvl1pPr>
            <a:lvl2pPr indent="0" lvl="1" marL="0" marR="0" rtl="0" algn="r">
              <a:spcBef>
                <a:spcPts val="0"/>
              </a:spcBef>
              <a:buNone/>
              <a:defRPr b="0" i="0" sz="900" u="none" cap="none" strike="noStrike">
                <a:solidFill>
                  <a:srgbClr val="EA3C9E"/>
                </a:solidFill>
                <a:latin typeface="Trebuchet MS"/>
                <a:ea typeface="Trebuchet MS"/>
                <a:cs typeface="Trebuchet MS"/>
                <a:sym typeface="Trebuchet MS"/>
              </a:defRPr>
            </a:lvl2pPr>
            <a:lvl3pPr indent="0" lvl="2" marL="0" marR="0" rtl="0" algn="r">
              <a:spcBef>
                <a:spcPts val="0"/>
              </a:spcBef>
              <a:buNone/>
              <a:defRPr b="0" i="0" sz="900" u="none" cap="none" strike="noStrike">
                <a:solidFill>
                  <a:srgbClr val="EA3C9E"/>
                </a:solidFill>
                <a:latin typeface="Trebuchet MS"/>
                <a:ea typeface="Trebuchet MS"/>
                <a:cs typeface="Trebuchet MS"/>
                <a:sym typeface="Trebuchet MS"/>
              </a:defRPr>
            </a:lvl3pPr>
            <a:lvl4pPr indent="0" lvl="3" marL="0" marR="0" rtl="0" algn="r">
              <a:spcBef>
                <a:spcPts val="0"/>
              </a:spcBef>
              <a:buNone/>
              <a:defRPr b="0" i="0" sz="900" u="none" cap="none" strike="noStrike">
                <a:solidFill>
                  <a:srgbClr val="EA3C9E"/>
                </a:solidFill>
                <a:latin typeface="Trebuchet MS"/>
                <a:ea typeface="Trebuchet MS"/>
                <a:cs typeface="Trebuchet MS"/>
                <a:sym typeface="Trebuchet MS"/>
              </a:defRPr>
            </a:lvl4pPr>
            <a:lvl5pPr indent="0" lvl="4" marL="0" marR="0" rtl="0" algn="r">
              <a:spcBef>
                <a:spcPts val="0"/>
              </a:spcBef>
              <a:buNone/>
              <a:defRPr b="0" i="0" sz="900" u="none" cap="none" strike="noStrike">
                <a:solidFill>
                  <a:srgbClr val="EA3C9E"/>
                </a:solidFill>
                <a:latin typeface="Trebuchet MS"/>
                <a:ea typeface="Trebuchet MS"/>
                <a:cs typeface="Trebuchet MS"/>
                <a:sym typeface="Trebuchet MS"/>
              </a:defRPr>
            </a:lvl5pPr>
            <a:lvl6pPr indent="0" lvl="5" marL="0" marR="0" rtl="0" algn="r">
              <a:spcBef>
                <a:spcPts val="0"/>
              </a:spcBef>
              <a:buNone/>
              <a:defRPr b="0" i="0" sz="900" u="none" cap="none" strike="noStrike">
                <a:solidFill>
                  <a:srgbClr val="EA3C9E"/>
                </a:solidFill>
                <a:latin typeface="Trebuchet MS"/>
                <a:ea typeface="Trebuchet MS"/>
                <a:cs typeface="Trebuchet MS"/>
                <a:sym typeface="Trebuchet MS"/>
              </a:defRPr>
            </a:lvl6pPr>
            <a:lvl7pPr indent="0" lvl="6" marL="0" marR="0" rtl="0" algn="r">
              <a:spcBef>
                <a:spcPts val="0"/>
              </a:spcBef>
              <a:buNone/>
              <a:defRPr b="0" i="0" sz="900" u="none" cap="none" strike="noStrike">
                <a:solidFill>
                  <a:srgbClr val="EA3C9E"/>
                </a:solidFill>
                <a:latin typeface="Trebuchet MS"/>
                <a:ea typeface="Trebuchet MS"/>
                <a:cs typeface="Trebuchet MS"/>
                <a:sym typeface="Trebuchet MS"/>
              </a:defRPr>
            </a:lvl7pPr>
            <a:lvl8pPr indent="0" lvl="7" marL="0" marR="0" rtl="0" algn="r">
              <a:spcBef>
                <a:spcPts val="0"/>
              </a:spcBef>
              <a:buNone/>
              <a:defRPr b="0" i="0" sz="900" u="none" cap="none" strike="noStrike">
                <a:solidFill>
                  <a:srgbClr val="EA3C9E"/>
                </a:solidFill>
                <a:latin typeface="Trebuchet MS"/>
                <a:ea typeface="Trebuchet MS"/>
                <a:cs typeface="Trebuchet MS"/>
                <a:sym typeface="Trebuchet MS"/>
              </a:defRPr>
            </a:lvl8pPr>
            <a:lvl9pPr indent="0" lvl="8" marL="0" marR="0" rtl="0" algn="r">
              <a:spcBef>
                <a:spcPts val="0"/>
              </a:spcBef>
              <a:buNone/>
              <a:defRPr b="0" i="0" sz="900" u="none" cap="none" strike="noStrike">
                <a:solidFill>
                  <a:srgbClr val="EA3C9E"/>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royalsociety.org/-/media/policy/projects/ihuman/ihuman-teacher-factsheets-summary.pdf?la=en-GB&amp;hash=FE9D1D9CA785595F6194F8350F7315FD" TargetMode="Externa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rgbClr val="EA3C9E"/>
              </a:buClr>
              <a:buSzPts val="5400"/>
              <a:buFont typeface="Trebuchet MS"/>
              <a:buNone/>
            </a:pPr>
            <a:r>
              <a:rPr lang="en-GB"/>
              <a:t>Human Enhancement</a:t>
            </a:r>
            <a:endParaRPr/>
          </a:p>
        </p:txBody>
      </p:sp>
      <p:sp>
        <p:nvSpPr>
          <p:cNvPr id="148" name="Google Shape;148;p1"/>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SzPts val="1440"/>
              <a:buNone/>
            </a:pPr>
            <a:r>
              <a:rPr lang="en-GB"/>
              <a:t>Science beyond the boundaries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lang="en-GB"/>
              <a:t>What is human enhancement?</a:t>
            </a:r>
            <a:endParaRPr/>
          </a:p>
        </p:txBody>
      </p:sp>
      <p:sp>
        <p:nvSpPr>
          <p:cNvPr id="155" name="Google Shape;155;p2"/>
          <p:cNvSpPr txBox="1"/>
          <p:nvPr>
            <p:ph idx="1" type="body"/>
          </p:nvPr>
        </p:nvSpPr>
        <p:spPr>
          <a:xfrm>
            <a:off x="677334" y="1765739"/>
            <a:ext cx="8596668" cy="4275624"/>
          </a:xfrm>
          <a:prstGeom prst="rect">
            <a:avLst/>
          </a:prstGeom>
          <a:noFill/>
          <a:ln>
            <a:noFill/>
          </a:ln>
        </p:spPr>
        <p:txBody>
          <a:bodyPr anchorCtr="0" anchor="t" bIns="45700" lIns="91425" spcFirstLastPara="1" rIns="91425" wrap="square" tIns="45700">
            <a:normAutofit/>
          </a:bodyPr>
          <a:lstStyle/>
          <a:p>
            <a:pPr indent="-251459" lvl="0" marL="342900" rtl="0" algn="l">
              <a:spcBef>
                <a:spcPts val="0"/>
              </a:spcBef>
              <a:spcAft>
                <a:spcPts val="0"/>
              </a:spcAft>
              <a:buSzPts val="1440"/>
              <a:buNone/>
            </a:pPr>
            <a:r>
              <a:t/>
            </a:r>
            <a:endParaRPr/>
          </a:p>
          <a:p>
            <a:pPr indent="-251459" lvl="0" marL="342900" rtl="0" algn="l">
              <a:spcBef>
                <a:spcPts val="1000"/>
              </a:spcBef>
              <a:spcAft>
                <a:spcPts val="0"/>
              </a:spcAft>
              <a:buSzPts val="1440"/>
              <a:buNone/>
            </a:pPr>
            <a:r>
              <a:t/>
            </a:r>
            <a:endParaRPr/>
          </a:p>
        </p:txBody>
      </p:sp>
      <p:pic>
        <p:nvPicPr>
          <p:cNvPr id="156" name="Google Shape;156;p2"/>
          <p:cNvPicPr preferRelativeResize="0"/>
          <p:nvPr/>
        </p:nvPicPr>
        <p:blipFill rotWithShape="1">
          <a:blip r:embed="rId3">
            <a:alphaModFix/>
          </a:blip>
          <a:srcRect b="0" l="0" r="0" t="0"/>
          <a:stretch/>
        </p:blipFill>
        <p:spPr>
          <a:xfrm>
            <a:off x="220788" y="2617676"/>
            <a:ext cx="4572000" cy="2571750"/>
          </a:xfrm>
          <a:prstGeom prst="rect">
            <a:avLst/>
          </a:prstGeom>
          <a:noFill/>
          <a:ln>
            <a:noFill/>
          </a:ln>
        </p:spPr>
      </p:pic>
      <p:pic>
        <p:nvPicPr>
          <p:cNvPr id="157" name="Google Shape;157;p2"/>
          <p:cNvPicPr preferRelativeResize="0"/>
          <p:nvPr/>
        </p:nvPicPr>
        <p:blipFill rotWithShape="1">
          <a:blip r:embed="rId4">
            <a:alphaModFix/>
          </a:blip>
          <a:srcRect b="0" l="0" r="0" t="0"/>
          <a:stretch/>
        </p:blipFill>
        <p:spPr>
          <a:xfrm>
            <a:off x="5005494" y="2617676"/>
            <a:ext cx="4572000" cy="2571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lang="en-GB"/>
              <a:t>Examples of human enhancement</a:t>
            </a:r>
            <a:endParaRPr/>
          </a:p>
        </p:txBody>
      </p:sp>
      <p:sp>
        <p:nvSpPr>
          <p:cNvPr id="164" name="Google Shape;164;p3"/>
          <p:cNvSpPr txBox="1"/>
          <p:nvPr>
            <p:ph idx="1" type="body"/>
          </p:nvPr>
        </p:nvSpPr>
        <p:spPr>
          <a:xfrm>
            <a:off x="491355" y="178862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GB"/>
              <a:t>We can broadly categorise human enhancements into three main categories:</a:t>
            </a:r>
            <a:endParaRPr/>
          </a:p>
          <a:p>
            <a:pPr indent="-285750" lvl="1" marL="742950" rtl="0" algn="l">
              <a:spcBef>
                <a:spcPts val="1000"/>
              </a:spcBef>
              <a:spcAft>
                <a:spcPts val="0"/>
              </a:spcAft>
              <a:buSzPts val="1280"/>
              <a:buChar char="►"/>
            </a:pPr>
            <a:r>
              <a:rPr lang="en-GB"/>
              <a:t>Those that replicate/repair/restore something we already have or can do (Examples include: glasses or prosthetic limbs)</a:t>
            </a:r>
            <a:endParaRPr/>
          </a:p>
          <a:p>
            <a:pPr indent="-285750" lvl="1" marL="742950" rtl="0" algn="l">
              <a:spcBef>
                <a:spcPts val="1000"/>
              </a:spcBef>
              <a:spcAft>
                <a:spcPts val="0"/>
              </a:spcAft>
              <a:buSzPts val="1280"/>
              <a:buChar char="►"/>
            </a:pPr>
            <a:r>
              <a:rPr lang="en-GB"/>
              <a:t>Those that improve an ability we already have (Examples include: Intelligence or physical strength)</a:t>
            </a:r>
            <a:endParaRPr/>
          </a:p>
          <a:p>
            <a:pPr indent="-285750" lvl="1" marL="742950" rtl="0" algn="l">
              <a:spcBef>
                <a:spcPts val="1000"/>
              </a:spcBef>
              <a:spcAft>
                <a:spcPts val="0"/>
              </a:spcAft>
              <a:buSzPts val="1280"/>
              <a:buChar char="►"/>
            </a:pPr>
            <a:r>
              <a:rPr lang="en-GB"/>
              <a:t>Those that add a new function or ability (Examples include: seeing infrared light)</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en-GB"/>
              <a:t>Examples</a:t>
            </a:r>
            <a:endParaRPr/>
          </a:p>
          <a:p>
            <a:pPr indent="-285750" lvl="1" marL="742950" rtl="0" algn="l">
              <a:spcBef>
                <a:spcPts val="1000"/>
              </a:spcBef>
              <a:spcAft>
                <a:spcPts val="0"/>
              </a:spcAft>
              <a:buSzPts val="1280"/>
              <a:buChar char="►"/>
            </a:pPr>
            <a:r>
              <a:rPr lang="en-GB"/>
              <a:t>Robotic skeletons, prosthetic limbs, glasses, hearing aids, orthodontics, cochlear implants, smart earbuds, artificial hearts or heart pumps.</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lang="en-GB"/>
              <a:t>Who decides? And based on what evidence?</a:t>
            </a:r>
            <a:endParaRPr/>
          </a:p>
        </p:txBody>
      </p:sp>
      <p:sp>
        <p:nvSpPr>
          <p:cNvPr id="171" name="Google Shape;171;p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GB"/>
              <a:t>Who approves the use of technology for human enhancement? </a:t>
            </a:r>
            <a:endParaRPr/>
          </a:p>
          <a:p>
            <a:pPr indent="-342900" lvl="0" marL="342900" rtl="0" algn="l">
              <a:spcBef>
                <a:spcPts val="1000"/>
              </a:spcBef>
              <a:spcAft>
                <a:spcPts val="0"/>
              </a:spcAft>
              <a:buSzPts val="1440"/>
              <a:buChar char="►"/>
            </a:pPr>
            <a:r>
              <a:rPr lang="en-GB"/>
              <a:t>What evidence is needed to inform the decision making process?</a:t>
            </a:r>
            <a:endParaRPr/>
          </a:p>
          <a:p>
            <a:pPr indent="-342900" lvl="0" marL="342900" rtl="0" algn="l">
              <a:spcBef>
                <a:spcPts val="1000"/>
              </a:spcBef>
              <a:spcAft>
                <a:spcPts val="0"/>
              </a:spcAft>
              <a:buSzPts val="1440"/>
              <a:buChar char="►"/>
            </a:pPr>
            <a:r>
              <a:rPr lang="en-GB"/>
              <a:t>What moral and ethical questions need to be discussed?</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lang="en-GB"/>
              <a:t>Setting up a panel hearing</a:t>
            </a:r>
            <a:endParaRPr/>
          </a:p>
        </p:txBody>
      </p:sp>
      <p:sp>
        <p:nvSpPr>
          <p:cNvPr id="178" name="Google Shape;178;p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GB"/>
              <a:t>How do decision making bodies work?</a:t>
            </a:r>
            <a:endParaRPr/>
          </a:p>
          <a:p>
            <a:pPr indent="-342900" lvl="0" marL="342900" rtl="0" algn="l">
              <a:spcBef>
                <a:spcPts val="1000"/>
              </a:spcBef>
              <a:spcAft>
                <a:spcPts val="0"/>
              </a:spcAft>
              <a:buSzPts val="1440"/>
              <a:buChar char="►"/>
            </a:pPr>
            <a:r>
              <a:rPr lang="en-GB"/>
              <a:t>Who is on a panel?</a:t>
            </a:r>
            <a:endParaRPr/>
          </a:p>
          <a:p>
            <a:pPr indent="-342900" lvl="0" marL="342900" rtl="0" algn="l">
              <a:spcBef>
                <a:spcPts val="1000"/>
              </a:spcBef>
              <a:spcAft>
                <a:spcPts val="0"/>
              </a:spcAft>
              <a:buSzPts val="1440"/>
              <a:buChar char="►"/>
            </a:pPr>
            <a:r>
              <a:rPr lang="en-GB"/>
              <a:t>Can you categorise the evidence?</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lang="en-GB"/>
              <a:t>What are neural interfaces and brain-computer interfaces?</a:t>
            </a:r>
            <a:endParaRPr/>
          </a:p>
        </p:txBody>
      </p:sp>
      <p:sp>
        <p:nvSpPr>
          <p:cNvPr id="185" name="Google Shape;185;p6"/>
          <p:cNvSpPr txBox="1"/>
          <p:nvPr>
            <p:ph idx="1" type="body"/>
          </p:nvPr>
        </p:nvSpPr>
        <p:spPr>
          <a:xfrm>
            <a:off x="677334" y="5030470"/>
            <a:ext cx="8596668" cy="101089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GB"/>
              <a:t>Other sources of information</a:t>
            </a:r>
            <a:endParaRPr/>
          </a:p>
          <a:p>
            <a:pPr indent="-285750" lvl="1" marL="742950" rtl="0" algn="l">
              <a:spcBef>
                <a:spcPts val="1000"/>
              </a:spcBef>
              <a:spcAft>
                <a:spcPts val="0"/>
              </a:spcAft>
              <a:buSzPts val="1280"/>
              <a:buChar char="►"/>
            </a:pPr>
            <a:r>
              <a:rPr lang="en-GB" u="sng">
                <a:solidFill>
                  <a:schemeClr val="hlink"/>
                </a:solidFill>
                <a:hlinkClick r:id="rId3"/>
              </a:rPr>
              <a:t>iHuman factsheet: Introduction to neural interfaces (Royal Society, 2019)</a:t>
            </a:r>
            <a:endParaRPr/>
          </a:p>
        </p:txBody>
      </p:sp>
      <p:pic>
        <p:nvPicPr>
          <p:cNvPr id="186" name="Google Shape;186;p6"/>
          <p:cNvPicPr preferRelativeResize="0"/>
          <p:nvPr/>
        </p:nvPicPr>
        <p:blipFill rotWithShape="1">
          <a:blip r:embed="rId4">
            <a:alphaModFix/>
          </a:blip>
          <a:srcRect b="0" l="0" r="0" t="0"/>
          <a:stretch/>
        </p:blipFill>
        <p:spPr>
          <a:xfrm>
            <a:off x="2445174" y="1930400"/>
            <a:ext cx="4572000" cy="2571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lang="en-GB"/>
              <a:t>Expert panel meeting</a:t>
            </a:r>
            <a:endParaRPr/>
          </a:p>
        </p:txBody>
      </p:sp>
      <p:sp>
        <p:nvSpPr>
          <p:cNvPr id="193" name="Google Shape;193;p7"/>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GB"/>
              <a:t>Welcome and Introduction</a:t>
            </a:r>
            <a:endParaRPr/>
          </a:p>
          <a:p>
            <a:pPr indent="-342900" lvl="0" marL="342900" rtl="0" algn="l">
              <a:spcBef>
                <a:spcPts val="1000"/>
              </a:spcBef>
              <a:spcAft>
                <a:spcPts val="0"/>
              </a:spcAft>
              <a:buSzPts val="1440"/>
              <a:buChar char="►"/>
            </a:pPr>
            <a:r>
              <a:rPr lang="en-GB"/>
              <a:t>Presentation </a:t>
            </a:r>
            <a:endParaRPr/>
          </a:p>
          <a:p>
            <a:pPr indent="-342900" lvl="0" marL="342900" rtl="0" algn="l">
              <a:spcBef>
                <a:spcPts val="1000"/>
              </a:spcBef>
              <a:spcAft>
                <a:spcPts val="0"/>
              </a:spcAft>
              <a:buSzPts val="1440"/>
              <a:buChar char="►"/>
            </a:pPr>
            <a:r>
              <a:rPr lang="en-GB"/>
              <a:t>Questions and discussion</a:t>
            </a:r>
            <a:endParaRPr/>
          </a:p>
          <a:p>
            <a:pPr indent="-342900" lvl="0" marL="342900" rtl="0" algn="l">
              <a:spcBef>
                <a:spcPts val="1000"/>
              </a:spcBef>
              <a:spcAft>
                <a:spcPts val="0"/>
              </a:spcAft>
              <a:buSzPts val="1440"/>
              <a:buChar char="►"/>
            </a:pPr>
            <a:r>
              <a:rPr lang="en-GB"/>
              <a:t>Voting on its use and any conditions or restrictions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2023-05-11T12:41:42Z</dcterms:created>
  <dc:creator>Leanne Mason</dc:creator>
</cp:coreProperties>
</file>