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257" r:id="rId3"/>
    <p:sldId id="270" r:id="rId4"/>
    <p:sldId id="259" r:id="rId5"/>
    <p:sldId id="261" r:id="rId6"/>
    <p:sldId id="269" r:id="rId7"/>
    <p:sldId id="262" r:id="rId8"/>
    <p:sldId id="263" r:id="rId9"/>
    <p:sldId id="264" r:id="rId10"/>
    <p:sldId id="265" r:id="rId11"/>
    <p:sldId id="266" r:id="rId12"/>
    <p:sldId id="267" r:id="rId13"/>
    <p:sldId id="268" r:id="rId14"/>
  </p:sldIdLst>
  <p:sldSz cx="9144000" cy="5708650"/>
  <p:notesSz cx="9144000" cy="57086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182" autoAdjust="0"/>
  </p:normalViewPr>
  <p:slideViewPr>
    <p:cSldViewPr>
      <p:cViewPr varScale="1">
        <p:scale>
          <a:sx n="89" d="100"/>
          <a:sy n="89" d="100"/>
        </p:scale>
        <p:origin x="2244" y="72"/>
      </p:cViewPr>
      <p:guideLst>
        <p:guide orient="horz" pos="2880"/>
        <p:guide pos="216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28575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80013" y="0"/>
            <a:ext cx="3962400" cy="285750"/>
          </a:xfrm>
          <a:prstGeom prst="rect">
            <a:avLst/>
          </a:prstGeom>
        </p:spPr>
        <p:txBody>
          <a:bodyPr vert="horz" lIns="91440" tIns="45720" rIns="91440" bIns="45720" rtlCol="0"/>
          <a:lstStyle>
            <a:lvl1pPr algn="r">
              <a:defRPr sz="1200"/>
            </a:lvl1pPr>
          </a:lstStyle>
          <a:p>
            <a:fld id="{9F9FD4B2-038D-4FFB-ABCB-2717B158E2E6}" type="datetimeFigureOut">
              <a:rPr lang="en-GB" smtClean="0"/>
              <a:t>22/08/2023</a:t>
            </a:fld>
            <a:endParaRPr lang="en-GB"/>
          </a:p>
        </p:txBody>
      </p:sp>
      <p:sp>
        <p:nvSpPr>
          <p:cNvPr id="4" name="Slide Image Placeholder 3"/>
          <p:cNvSpPr>
            <a:spLocks noGrp="1" noRot="1" noChangeAspect="1"/>
          </p:cNvSpPr>
          <p:nvPr>
            <p:ph type="sldImg" idx="2"/>
          </p:nvPr>
        </p:nvSpPr>
        <p:spPr>
          <a:xfrm>
            <a:off x="3030538" y="714375"/>
            <a:ext cx="3082925" cy="19256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2747963"/>
            <a:ext cx="7315200" cy="22479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5422900"/>
            <a:ext cx="3962400" cy="28575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80013" y="5422900"/>
            <a:ext cx="3962400" cy="285750"/>
          </a:xfrm>
          <a:prstGeom prst="rect">
            <a:avLst/>
          </a:prstGeom>
        </p:spPr>
        <p:txBody>
          <a:bodyPr vert="horz" lIns="91440" tIns="45720" rIns="91440" bIns="45720" rtlCol="0" anchor="b"/>
          <a:lstStyle>
            <a:lvl1pPr algn="r">
              <a:defRPr sz="1200"/>
            </a:lvl1pPr>
          </a:lstStyle>
          <a:p>
            <a:fld id="{FB045128-BA01-46F7-9607-045D2AB3E350}" type="slidenum">
              <a:rPr lang="en-GB" smtClean="0"/>
              <a:t>‹#›</a:t>
            </a:fld>
            <a:endParaRPr lang="en-GB"/>
          </a:p>
        </p:txBody>
      </p:sp>
    </p:spTree>
    <p:extLst>
      <p:ext uri="{BB962C8B-B14F-4D97-AF65-F5344CB8AC3E}">
        <p14:creationId xmlns:p14="http://schemas.microsoft.com/office/powerpoint/2010/main" val="948110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creativecommons.org/licenses/by-sa/2.0/?ref=ccsearch&amp;atype=rich" TargetMode="External"/><Relationship Id="rId3" Type="http://schemas.openxmlformats.org/officeDocument/2006/relationships/hyperlink" Target="https://www.flickr.com/photos/53496815@N00/2694718159" TargetMode="External"/><Relationship Id="rId7" Type="http://schemas.openxmlformats.org/officeDocument/2006/relationships/hyperlink" Target="https://www.flickr.com/photos/36612337@N00"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www.flickr.com/photos/36612337@N00/4921197575" TargetMode="External"/><Relationship Id="rId11" Type="http://schemas.openxmlformats.org/officeDocument/2006/relationships/hyperlink" Target="https://creativecommons.org/licenses/by/2.0?ref=ccsearch&amp;atype=rich" TargetMode="External"/><Relationship Id="rId5" Type="http://schemas.openxmlformats.org/officeDocument/2006/relationships/hyperlink" Target="https://creativecommons.org/licenses/by/2.0/?ref=ccsearch&amp;atype=rich" TargetMode="External"/><Relationship Id="rId10" Type="http://schemas.openxmlformats.org/officeDocument/2006/relationships/hyperlink" Target="https://www.flickr.com/photos/kachnch/" TargetMode="External"/><Relationship Id="rId4" Type="http://schemas.openxmlformats.org/officeDocument/2006/relationships/hyperlink" Target="https://www.flickr.com/photos/53496815@N00" TargetMode="External"/><Relationship Id="rId9" Type="http://schemas.openxmlformats.org/officeDocument/2006/relationships/hyperlink" Target="https://commons.wikimedia.org/w/index.php?curid=38480628"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flickr.com/photos/46684887@N03/49663192912"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creativecommons.org/licenses/by/2.0/?ref=ccsearch&amp;atype=rich" TargetMode="External"/><Relationship Id="rId4" Type="http://schemas.openxmlformats.org/officeDocument/2006/relationships/hyperlink" Target="https://www.flickr.com/photos/46684887@N03"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360"/>
              </a:spcBef>
              <a:spcAft>
                <a:spcPts val="0"/>
              </a:spcAft>
              <a:buNone/>
            </a:pPr>
            <a:r>
              <a:rPr lang="en-GB" dirty="0"/>
              <a:t>Before the pupils come into the room display</a:t>
            </a:r>
            <a:r>
              <a:rPr lang="en-GB" baseline="0" dirty="0"/>
              <a:t> the poster </a:t>
            </a:r>
            <a:r>
              <a:rPr lang="en-GB" dirty="0"/>
              <a:t> ‘Agree - We should rewild parts of Britain’  on one side and on the other side of the classroom put up the poster ‘Disagree – We should NOT rewild parts of Britain.’ (Make sure it</a:t>
            </a:r>
            <a:r>
              <a:rPr lang="en-GB" baseline="0" dirty="0"/>
              <a:t> is easy for pupils to move toward these posters. See slide 12 for ore details.)</a:t>
            </a:r>
          </a:p>
          <a:p>
            <a:pPr marL="0" lvl="0" indent="0" algn="l" rtl="0">
              <a:spcBef>
                <a:spcPts val="360"/>
              </a:spcBef>
              <a:spcAft>
                <a:spcPts val="0"/>
              </a:spcAft>
              <a:buNone/>
            </a:pPr>
            <a:r>
              <a:rPr lang="en-GB" baseline="0" dirty="0"/>
              <a:t> </a:t>
            </a:r>
            <a:endParaRPr lang="en-GB" dirty="0"/>
          </a:p>
          <a:p>
            <a:pPr marL="0" lvl="0" indent="0" algn="l" rtl="0">
              <a:spcBef>
                <a:spcPts val="360"/>
              </a:spcBef>
              <a:spcAft>
                <a:spcPts val="0"/>
              </a:spcAft>
              <a:buNone/>
            </a:pPr>
            <a:r>
              <a:rPr lang="en-GB" dirty="0"/>
              <a:t>Introductory slide. Tell the pupils that in this session they are going to look</a:t>
            </a:r>
            <a:r>
              <a:rPr lang="en-GB" baseline="0" dirty="0"/>
              <a:t> at the pros and cons of rewilding parts of Britain. They are going to take on different characters in a role play debate which looks at many sides of the argument. They will then have to form their own opinion on the question and be able to justify it.</a:t>
            </a:r>
          </a:p>
          <a:p>
            <a:pPr marL="0" lvl="0" indent="0" algn="l" rtl="0">
              <a:spcBef>
                <a:spcPts val="360"/>
              </a:spcBef>
              <a:spcAft>
                <a:spcPts val="0"/>
              </a:spcAft>
              <a:buNone/>
            </a:pPr>
            <a:endParaRPr lang="en-GB" dirty="0"/>
          </a:p>
          <a:p>
            <a:pPr marL="0" lvl="0" indent="0" algn="l" rtl="0">
              <a:spcBef>
                <a:spcPts val="360"/>
              </a:spcBef>
              <a:spcAft>
                <a:spcPts val="0"/>
              </a:spcAft>
              <a:buNone/>
            </a:pPr>
            <a:r>
              <a:rPr lang="en-GB" dirty="0"/>
              <a:t>Image: Outcrop</a:t>
            </a:r>
            <a:r>
              <a:rPr lang="en-GB" baseline="0" dirty="0"/>
              <a:t> on </a:t>
            </a:r>
            <a:r>
              <a:rPr lang="en-GB" baseline="0" dirty="0" err="1"/>
              <a:t>Diebidale</a:t>
            </a:r>
            <a:r>
              <a:rPr lang="en-GB" baseline="0" dirty="0"/>
              <a:t> Ridge Scottish Highlands CC-BY-SA 2.0 Andrew Tyron</a:t>
            </a:r>
            <a:endParaRPr lang="en-GB" dirty="0"/>
          </a:p>
          <a:p>
            <a:endParaRPr lang="en-GB" dirty="0"/>
          </a:p>
        </p:txBody>
      </p:sp>
      <p:sp>
        <p:nvSpPr>
          <p:cNvPr id="4" name="Slide Number Placeholder 3"/>
          <p:cNvSpPr>
            <a:spLocks noGrp="1"/>
          </p:cNvSpPr>
          <p:nvPr>
            <p:ph type="sldNum" sz="quarter" idx="5"/>
          </p:nvPr>
        </p:nvSpPr>
        <p:spPr/>
        <p:txBody>
          <a:bodyPr/>
          <a:lstStyle/>
          <a:p>
            <a:fld id="{FB045128-BA01-46F7-9607-045D2AB3E350}" type="slidenum">
              <a:rPr lang="en-GB" smtClean="0"/>
              <a:t>1</a:t>
            </a:fld>
            <a:endParaRPr lang="en-GB"/>
          </a:p>
        </p:txBody>
      </p:sp>
    </p:spTree>
    <p:extLst>
      <p:ext uri="{BB962C8B-B14F-4D97-AF65-F5344CB8AC3E}">
        <p14:creationId xmlns:p14="http://schemas.microsoft.com/office/powerpoint/2010/main" val="2943019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 students to the role play task. For the role play you will need to split the class</a:t>
            </a:r>
            <a:r>
              <a:rPr lang="en-GB" baseline="0" dirty="0"/>
              <a:t> up into groups of 5 pupils.  Each pupil will take on the role of a character involved in the debate and read it to the rest of the group. Others in the group will take notes on arguments for and against rewilding in section 2 on the ‘gathering information’ worksheet. There are 10 role play cards, so the number of characters played by pupils could be adapted depending on the time available and the ability of the pupils.  If the time is available and the ability of the students permits each pupil could take on 2 characters so all the characters are used. </a:t>
            </a:r>
            <a:endParaRPr lang="en-GB" dirty="0"/>
          </a:p>
          <a:p>
            <a:endParaRPr lang="en-GB" dirty="0"/>
          </a:p>
        </p:txBody>
      </p:sp>
      <p:sp>
        <p:nvSpPr>
          <p:cNvPr id="4" name="Slide Number Placeholder 3"/>
          <p:cNvSpPr>
            <a:spLocks noGrp="1"/>
          </p:cNvSpPr>
          <p:nvPr>
            <p:ph type="sldNum" sz="quarter" idx="5"/>
          </p:nvPr>
        </p:nvSpPr>
        <p:spPr/>
        <p:txBody>
          <a:bodyPr/>
          <a:lstStyle/>
          <a:p>
            <a:fld id="{FB045128-BA01-46F7-9607-045D2AB3E350}" type="slidenum">
              <a:rPr lang="en-GB" smtClean="0"/>
              <a:t>10</a:t>
            </a:fld>
            <a:endParaRPr lang="en-GB"/>
          </a:p>
        </p:txBody>
      </p:sp>
    </p:spTree>
    <p:extLst>
      <p:ext uri="{BB962C8B-B14F-4D97-AF65-F5344CB8AC3E}">
        <p14:creationId xmlns:p14="http://schemas.microsoft.com/office/powerpoint/2010/main" val="1785650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the classroom put the sign up ‘Agree - We should rewild parts of Britain’  on one side and on the other side of the classroom put up the sign ‘Disagree – We should NOT rewild parts of Britain.’  Get pupils to stand up with their worksheet and go to the opinion</a:t>
            </a:r>
            <a:r>
              <a:rPr lang="en-GB" baseline="0" dirty="0"/>
              <a:t> that they support. You might find some pupils don’t go to a side which is fine.  </a:t>
            </a:r>
            <a:r>
              <a:rPr lang="en-GB" dirty="0"/>
              <a:t>Once the pupils have</a:t>
            </a:r>
            <a:r>
              <a:rPr lang="en-GB" baseline="0" dirty="0"/>
              <a:t> decided where they are going to go ask some pupils why they have chosen to support that opinion.  If there are some pupils that are undecided, they should be asked why. It may be that they think rewilding is a good thing, but that the introduction of some species likes wolves is too controversial because wolves are large predators so may hunt livestock like sheep and pets. Therefore, making an ‘agree/disagree’ decision is not easy.</a:t>
            </a:r>
            <a:endParaRPr lang="en-GB" dirty="0"/>
          </a:p>
        </p:txBody>
      </p:sp>
      <p:sp>
        <p:nvSpPr>
          <p:cNvPr id="4" name="Slide Number Placeholder 3"/>
          <p:cNvSpPr>
            <a:spLocks noGrp="1"/>
          </p:cNvSpPr>
          <p:nvPr>
            <p:ph type="sldNum" sz="quarter" idx="5"/>
          </p:nvPr>
        </p:nvSpPr>
        <p:spPr/>
        <p:txBody>
          <a:bodyPr/>
          <a:lstStyle/>
          <a:p>
            <a:fld id="{FB045128-BA01-46F7-9607-045D2AB3E350}" type="slidenum">
              <a:rPr lang="en-GB" smtClean="0"/>
              <a:t>11</a:t>
            </a:fld>
            <a:endParaRPr lang="en-GB"/>
          </a:p>
        </p:txBody>
      </p:sp>
    </p:spTree>
    <p:extLst>
      <p:ext uri="{BB962C8B-B14F-4D97-AF65-F5344CB8AC3E}">
        <p14:creationId xmlns:p14="http://schemas.microsoft.com/office/powerpoint/2010/main" val="1656437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360"/>
              </a:spcBef>
              <a:spcAft>
                <a:spcPts val="0"/>
              </a:spcAft>
              <a:buNone/>
            </a:pPr>
            <a:r>
              <a:rPr lang="en-GB" dirty="0"/>
              <a:t>This slide is optional and this</a:t>
            </a:r>
            <a:r>
              <a:rPr lang="en-GB" baseline="0" dirty="0"/>
              <a:t> written task may not be appropriate for a particular group of students or they may not be time to complete this step.</a:t>
            </a:r>
            <a:endParaRPr lang="en-GB" dirty="0"/>
          </a:p>
          <a:p>
            <a:pPr marL="0" lvl="0" indent="0" algn="l" rtl="0">
              <a:spcBef>
                <a:spcPts val="360"/>
              </a:spcBef>
              <a:spcAft>
                <a:spcPts val="0"/>
              </a:spcAft>
              <a:buNone/>
            </a:pPr>
            <a:r>
              <a:rPr lang="en-GB" dirty="0"/>
              <a:t>Pupils will need their worksheet to write their responses to this question and give their justifications</a:t>
            </a:r>
            <a:r>
              <a:rPr lang="en-GB" baseline="0" dirty="0"/>
              <a:t> in section 3.</a:t>
            </a:r>
            <a:endParaRPr lang="en-GB" dirty="0"/>
          </a:p>
          <a:p>
            <a:endParaRPr lang="en-GB" dirty="0"/>
          </a:p>
        </p:txBody>
      </p:sp>
      <p:sp>
        <p:nvSpPr>
          <p:cNvPr id="4" name="Slide Number Placeholder 3"/>
          <p:cNvSpPr>
            <a:spLocks noGrp="1"/>
          </p:cNvSpPr>
          <p:nvPr>
            <p:ph type="sldNum" sz="quarter" idx="5"/>
          </p:nvPr>
        </p:nvSpPr>
        <p:spPr/>
        <p:txBody>
          <a:bodyPr/>
          <a:lstStyle/>
          <a:p>
            <a:fld id="{FB045128-BA01-46F7-9607-045D2AB3E350}" type="slidenum">
              <a:rPr lang="en-GB" smtClean="0"/>
              <a:t>12</a:t>
            </a:fld>
            <a:endParaRPr lang="en-GB"/>
          </a:p>
        </p:txBody>
      </p:sp>
    </p:spTree>
    <p:extLst>
      <p:ext uri="{BB962C8B-B14F-4D97-AF65-F5344CB8AC3E}">
        <p14:creationId xmlns:p14="http://schemas.microsoft.com/office/powerpoint/2010/main" val="3904877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360"/>
              </a:spcBef>
              <a:spcAft>
                <a:spcPts val="0"/>
              </a:spcAft>
              <a:buNone/>
            </a:pPr>
            <a:r>
              <a:rPr lang="en-GB" dirty="0"/>
              <a:t>This slide is optional and is for an Environment</a:t>
            </a:r>
            <a:r>
              <a:rPr lang="en-GB" baseline="0" dirty="0"/>
              <a:t> Agency</a:t>
            </a:r>
            <a:r>
              <a:rPr lang="en-GB" dirty="0"/>
              <a:t> Stem</a:t>
            </a:r>
            <a:r>
              <a:rPr lang="en-GB" baseline="0" dirty="0"/>
              <a:t> Ambassador to introduce themselves if one is present. Get them to add their name, job role and if possible a photo of them at work in their work clothes.</a:t>
            </a:r>
          </a:p>
          <a:p>
            <a:pPr marL="0" lvl="0" indent="0" algn="l" rtl="0">
              <a:spcBef>
                <a:spcPts val="360"/>
              </a:spcBef>
              <a:spcAft>
                <a:spcPts val="0"/>
              </a:spcAft>
              <a:buNone/>
            </a:pPr>
            <a:endParaRPr lang="en-GB" baseline="0" dirty="0"/>
          </a:p>
          <a:p>
            <a:pPr marL="0" lvl="0" indent="0" algn="l" rtl="0">
              <a:spcBef>
                <a:spcPts val="360"/>
              </a:spcBef>
              <a:spcAft>
                <a:spcPts val="0"/>
              </a:spcAft>
              <a:buNone/>
            </a:pPr>
            <a:r>
              <a:rPr lang="en-GB" baseline="0" dirty="0"/>
              <a:t>If no Environment agency Ambassador is available skip this slide.</a:t>
            </a:r>
            <a:endParaRPr lang="en-GB" dirty="0"/>
          </a:p>
          <a:p>
            <a:endParaRPr lang="en-GB" dirty="0"/>
          </a:p>
        </p:txBody>
      </p:sp>
      <p:sp>
        <p:nvSpPr>
          <p:cNvPr id="4" name="Slide Number Placeholder 3"/>
          <p:cNvSpPr>
            <a:spLocks noGrp="1"/>
          </p:cNvSpPr>
          <p:nvPr>
            <p:ph type="sldNum" sz="quarter" idx="5"/>
          </p:nvPr>
        </p:nvSpPr>
        <p:spPr/>
        <p:txBody>
          <a:bodyPr/>
          <a:lstStyle/>
          <a:p>
            <a:fld id="{FB045128-BA01-46F7-9607-045D2AB3E350}" type="slidenum">
              <a:rPr lang="en-GB" smtClean="0"/>
              <a:t>2</a:t>
            </a:fld>
            <a:endParaRPr lang="en-GB"/>
          </a:p>
        </p:txBody>
      </p:sp>
    </p:spTree>
    <p:extLst>
      <p:ext uri="{BB962C8B-B14F-4D97-AF65-F5344CB8AC3E}">
        <p14:creationId xmlns:p14="http://schemas.microsoft.com/office/powerpoint/2010/main" val="1655764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Before entering into the debate section of this activity</a:t>
            </a:r>
            <a:r>
              <a:rPr lang="en-GB" baseline="0" dirty="0"/>
              <a:t> it is important that pupils understand what is meant by the term rewilding. </a:t>
            </a:r>
            <a:r>
              <a:rPr lang="en-GB" dirty="0"/>
              <a:t>Ask pupils this question and get them to think about the answer for 1 minute in silence,</a:t>
            </a:r>
            <a:r>
              <a:rPr lang="en-GB" baseline="0" dirty="0"/>
              <a:t> then get them to talk for one minute with their partner about the question.  Finally choose some partnerships to tell you their answers.  The pupils may come up with many ideas that are in the right area. Gather the ideas together and then give the full definition on the next slide.</a:t>
            </a:r>
            <a:endParaRPr lang="en-GB" dirty="0"/>
          </a:p>
          <a:p>
            <a:endParaRPr lang="en-GB" dirty="0"/>
          </a:p>
        </p:txBody>
      </p:sp>
      <p:sp>
        <p:nvSpPr>
          <p:cNvPr id="4" name="Slide Number Placeholder 3"/>
          <p:cNvSpPr>
            <a:spLocks noGrp="1"/>
          </p:cNvSpPr>
          <p:nvPr>
            <p:ph type="sldNum" sz="quarter" idx="5"/>
          </p:nvPr>
        </p:nvSpPr>
        <p:spPr/>
        <p:txBody>
          <a:bodyPr/>
          <a:lstStyle/>
          <a:p>
            <a:fld id="{FB045128-BA01-46F7-9607-045D2AB3E350}" type="slidenum">
              <a:rPr lang="en-GB" smtClean="0"/>
              <a:t>3</a:t>
            </a:fld>
            <a:endParaRPr lang="en-GB"/>
          </a:p>
        </p:txBody>
      </p:sp>
    </p:spTree>
    <p:extLst>
      <p:ext uri="{BB962C8B-B14F-4D97-AF65-F5344CB8AC3E}">
        <p14:creationId xmlns:p14="http://schemas.microsoft.com/office/powerpoint/2010/main" val="1561807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This is a simple explanation of rewilding.  It is important to emphasise it means humans do not interfere with nature and that species once extinct in the UK are reintroduced. Reintroduction can also mean plant species and smaller animals being reintroduced as well as the top predators and beavers. Emphasise the point that rewilding isn’t just about reintroducing species back into an environment or not cutting grass in your garden. Rewilding is where very large areas of land are ‘given back to nature’ and farm animals are removed. This means all species can flourish. The term biodiversity is introduced here and it is important that pupils understand this term. There is a definition on the next to remind pupils what it means.</a:t>
            </a:r>
          </a:p>
          <a:p>
            <a:pPr marL="0" lvl="0" indent="0" algn="l" rtl="0">
              <a:spcBef>
                <a:spcPts val="360"/>
              </a:spcBef>
              <a:spcAft>
                <a:spcPts val="0"/>
              </a:spcAft>
              <a:buNone/>
            </a:pPr>
            <a:r>
              <a:rPr lang="en-GB" dirty="0"/>
              <a:t>Beaver image</a:t>
            </a:r>
          </a:p>
          <a:p>
            <a:pPr marL="0" lvl="0" indent="0" algn="l" rtl="0">
              <a:spcBef>
                <a:spcPts val="360"/>
              </a:spcBef>
              <a:spcAft>
                <a:spcPts val="0"/>
              </a:spcAft>
              <a:buNone/>
            </a:pPr>
            <a:r>
              <a:rPr lang="en-GB" dirty="0">
                <a:solidFill>
                  <a:srgbClr val="E23600"/>
                </a:solidFill>
                <a:highlight>
                  <a:srgbClr val="FFFFFF"/>
                </a:highlight>
                <a:uFill>
                  <a:noFill/>
                </a:uFill>
                <a:hlinkClick r:id="rId3">
                  <a:extLst>
                    <a:ext uri="{A12FA001-AC4F-418D-AE19-62706E023703}">
                      <ahyp:hlinkClr xmlns:ahyp="http://schemas.microsoft.com/office/drawing/2018/hyperlinkcolor" val="tx"/>
                    </a:ext>
                  </a:extLst>
                </a:hlinkClick>
              </a:rPr>
              <a:t>"Beaver Shot"</a:t>
            </a:r>
            <a:r>
              <a:rPr lang="en-GB" dirty="0">
                <a:solidFill>
                  <a:srgbClr val="333333"/>
                </a:solidFill>
                <a:highlight>
                  <a:srgbClr val="FFFFFF"/>
                </a:highlight>
              </a:rPr>
              <a:t> by </a:t>
            </a:r>
            <a:r>
              <a:rPr lang="en-GB" dirty="0">
                <a:solidFill>
                  <a:srgbClr val="E23600"/>
                </a:solidFill>
                <a:highlight>
                  <a:srgbClr val="FFFFFF"/>
                </a:highlight>
                <a:uFill>
                  <a:noFill/>
                </a:uFill>
                <a:hlinkClick r:id="rId4">
                  <a:extLst>
                    <a:ext uri="{A12FA001-AC4F-418D-AE19-62706E023703}">
                      <ahyp:hlinkClr xmlns:ahyp="http://schemas.microsoft.com/office/drawing/2018/hyperlinkcolor" val="tx"/>
                    </a:ext>
                  </a:extLst>
                </a:hlinkClick>
              </a:rPr>
              <a:t>Paul Stevenson</a:t>
            </a:r>
            <a:r>
              <a:rPr lang="en-GB" dirty="0">
                <a:solidFill>
                  <a:srgbClr val="333333"/>
                </a:solidFill>
                <a:highlight>
                  <a:srgbClr val="FFFFFF"/>
                </a:highlight>
              </a:rPr>
              <a:t> is licensed under </a:t>
            </a:r>
            <a:r>
              <a:rPr lang="en-GB" dirty="0">
                <a:solidFill>
                  <a:srgbClr val="E23600"/>
                </a:solidFill>
                <a:highlight>
                  <a:srgbClr val="FFFFFF"/>
                </a:highlight>
                <a:uFill>
                  <a:noFill/>
                </a:uFill>
                <a:hlinkClick r:id="rId5">
                  <a:extLst>
                    <a:ext uri="{A12FA001-AC4F-418D-AE19-62706E023703}">
                      <ahyp:hlinkClr xmlns:ahyp="http://schemas.microsoft.com/office/drawing/2018/hyperlinkcolor" val="tx"/>
                    </a:ext>
                  </a:extLst>
                </a:hlinkClick>
              </a:rPr>
              <a:t>CC BY 2.0</a:t>
            </a:r>
            <a:endParaRPr lang="en-GB" dirty="0"/>
          </a:p>
          <a:p>
            <a:pPr marL="0" lvl="0" indent="0" algn="l" rtl="0">
              <a:spcBef>
                <a:spcPts val="360"/>
              </a:spcBef>
              <a:spcAft>
                <a:spcPts val="0"/>
              </a:spcAft>
              <a:buNone/>
            </a:pPr>
            <a:endParaRPr lang="en-GB" dirty="0"/>
          </a:p>
          <a:p>
            <a:pPr marL="0" lvl="0" indent="0" algn="l" rtl="0">
              <a:spcBef>
                <a:spcPts val="360"/>
              </a:spcBef>
              <a:spcAft>
                <a:spcPts val="0"/>
              </a:spcAft>
              <a:buNone/>
            </a:pPr>
            <a:r>
              <a:rPr lang="en-GB" dirty="0"/>
              <a:t>Eurasian Lynx Image</a:t>
            </a:r>
          </a:p>
          <a:p>
            <a:pPr marL="0" lvl="0" indent="0" algn="l" rtl="0">
              <a:spcBef>
                <a:spcPts val="360"/>
              </a:spcBef>
              <a:spcAft>
                <a:spcPts val="0"/>
              </a:spcAft>
              <a:buNone/>
            </a:pPr>
            <a:r>
              <a:rPr lang="en-GB" dirty="0">
                <a:solidFill>
                  <a:srgbClr val="E23600"/>
                </a:solidFill>
                <a:highlight>
                  <a:srgbClr val="FFFFFF"/>
                </a:highlight>
                <a:uFill>
                  <a:noFill/>
                </a:uFill>
                <a:hlinkClick r:id="rId6">
                  <a:extLst>
                    <a:ext uri="{A12FA001-AC4F-418D-AE19-62706E023703}">
                      <ahyp:hlinkClr xmlns:ahyp="http://schemas.microsoft.com/office/drawing/2018/hyperlinkcolor" val="tx"/>
                    </a:ext>
                  </a:extLst>
                </a:hlinkClick>
              </a:rPr>
              <a:t>"Eurasian lynx, posing"</a:t>
            </a:r>
            <a:r>
              <a:rPr lang="en-GB" dirty="0">
                <a:solidFill>
                  <a:srgbClr val="333333"/>
                </a:solidFill>
                <a:highlight>
                  <a:srgbClr val="FFFFFF"/>
                </a:highlight>
              </a:rPr>
              <a:t> by </a:t>
            </a:r>
            <a:r>
              <a:rPr lang="en-GB" dirty="0" err="1">
                <a:solidFill>
                  <a:srgbClr val="E23600"/>
                </a:solidFill>
                <a:highlight>
                  <a:srgbClr val="FFFFFF"/>
                </a:highlight>
                <a:uFill>
                  <a:noFill/>
                </a:uFill>
                <a:hlinkClick r:id="rId7">
                  <a:extLst>
                    <a:ext uri="{A12FA001-AC4F-418D-AE19-62706E023703}">
                      <ahyp:hlinkClr xmlns:ahyp="http://schemas.microsoft.com/office/drawing/2018/hyperlinkcolor" val="tx"/>
                    </a:ext>
                  </a:extLst>
                </a:hlinkClick>
              </a:rPr>
              <a:t>dogrando</a:t>
            </a:r>
            <a:r>
              <a:rPr lang="en-GB" dirty="0">
                <a:solidFill>
                  <a:srgbClr val="333333"/>
                </a:solidFill>
                <a:highlight>
                  <a:srgbClr val="FFFFFF"/>
                </a:highlight>
              </a:rPr>
              <a:t> is licensed under </a:t>
            </a:r>
            <a:r>
              <a:rPr lang="en-GB" dirty="0">
                <a:solidFill>
                  <a:srgbClr val="E23600"/>
                </a:solidFill>
                <a:highlight>
                  <a:srgbClr val="FFFFFF"/>
                </a:highlight>
                <a:uFill>
                  <a:noFill/>
                </a:uFill>
                <a:hlinkClick r:id="rId8">
                  <a:extLst>
                    <a:ext uri="{A12FA001-AC4F-418D-AE19-62706E023703}">
                      <ahyp:hlinkClr xmlns:ahyp="http://schemas.microsoft.com/office/drawing/2018/hyperlinkcolor" val="tx"/>
                    </a:ext>
                  </a:extLst>
                </a:hlinkClick>
              </a:rPr>
              <a:t>CC BY-SA 2.0</a:t>
            </a:r>
            <a:endParaRPr lang="en-GB" dirty="0"/>
          </a:p>
          <a:p>
            <a:pPr marL="0" lvl="0" indent="0" algn="l" rtl="0">
              <a:spcBef>
                <a:spcPts val="360"/>
              </a:spcBef>
              <a:spcAft>
                <a:spcPts val="0"/>
              </a:spcAft>
              <a:buNone/>
            </a:pPr>
            <a:endParaRPr lang="en-GB" dirty="0"/>
          </a:p>
          <a:p>
            <a:pPr marL="0" lvl="0" indent="0" algn="l" rtl="0">
              <a:spcBef>
                <a:spcPts val="360"/>
              </a:spcBef>
              <a:spcAft>
                <a:spcPts val="0"/>
              </a:spcAft>
              <a:buNone/>
            </a:pPr>
            <a:r>
              <a:rPr lang="en-GB" dirty="0"/>
              <a:t>Grey Wolf Image:</a:t>
            </a:r>
          </a:p>
          <a:p>
            <a:pPr marL="0" lvl="0" indent="0" algn="l" rtl="0">
              <a:spcBef>
                <a:spcPts val="360"/>
              </a:spcBef>
              <a:spcAft>
                <a:spcPts val="0"/>
              </a:spcAft>
              <a:buNone/>
            </a:pPr>
            <a:r>
              <a:rPr lang="en-GB" dirty="0">
                <a:solidFill>
                  <a:srgbClr val="E23600"/>
                </a:solidFill>
                <a:highlight>
                  <a:srgbClr val="FFFFFF"/>
                </a:highlight>
                <a:uFill>
                  <a:noFill/>
                </a:uFill>
                <a:hlinkClick r:id="rId9">
                  <a:extLst>
                    <a:ext uri="{A12FA001-AC4F-418D-AE19-62706E023703}">
                      <ahyp:hlinkClr xmlns:ahyp="http://schemas.microsoft.com/office/drawing/2018/hyperlinkcolor" val="tx"/>
                    </a:ext>
                  </a:extLst>
                </a:hlinkClick>
              </a:rPr>
              <a:t>"File:European grey wolf in Prague zoo.jpg"</a:t>
            </a:r>
            <a:r>
              <a:rPr lang="en-GB" dirty="0">
                <a:solidFill>
                  <a:srgbClr val="333333"/>
                </a:solidFill>
                <a:highlight>
                  <a:srgbClr val="FFFFFF"/>
                </a:highlight>
              </a:rPr>
              <a:t> by </a:t>
            </a:r>
            <a:r>
              <a:rPr lang="en-GB" dirty="0">
                <a:solidFill>
                  <a:srgbClr val="E23600"/>
                </a:solidFill>
                <a:highlight>
                  <a:srgbClr val="FFFFFF"/>
                </a:highlight>
                <a:uFill>
                  <a:noFill/>
                </a:uFill>
                <a:hlinkClick r:id="rId10">
                  <a:extLst>
                    <a:ext uri="{A12FA001-AC4F-418D-AE19-62706E023703}">
                      <ahyp:hlinkClr xmlns:ahyp="http://schemas.microsoft.com/office/drawing/2018/hyperlinkcolor" val="tx"/>
                    </a:ext>
                  </a:extLst>
                </a:hlinkClick>
              </a:rPr>
              <a:t>[1]</a:t>
            </a:r>
            <a:r>
              <a:rPr lang="en-GB" dirty="0">
                <a:solidFill>
                  <a:srgbClr val="333333"/>
                </a:solidFill>
                <a:highlight>
                  <a:srgbClr val="FFFFFF"/>
                </a:highlight>
              </a:rPr>
              <a:t> is licensed under </a:t>
            </a:r>
            <a:r>
              <a:rPr lang="en-GB" dirty="0">
                <a:solidFill>
                  <a:srgbClr val="E23600"/>
                </a:solidFill>
                <a:highlight>
                  <a:srgbClr val="FFFFFF"/>
                </a:highlight>
                <a:uFill>
                  <a:noFill/>
                </a:uFill>
                <a:hlinkClick r:id="rId11">
                  <a:extLst>
                    <a:ext uri="{A12FA001-AC4F-418D-AE19-62706E023703}">
                      <ahyp:hlinkClr xmlns:ahyp="http://schemas.microsoft.com/office/drawing/2018/hyperlinkcolor" val="tx"/>
                    </a:ext>
                  </a:extLst>
                </a:hlinkClick>
              </a:rPr>
              <a:t>CC BY 2.0</a:t>
            </a:r>
            <a:endParaRPr lang="en-GB" dirty="0"/>
          </a:p>
          <a:p>
            <a:endParaRPr lang="en-GB" dirty="0"/>
          </a:p>
          <a:p>
            <a:r>
              <a:rPr lang="en-GB" dirty="0"/>
              <a:t>Sheep image</a:t>
            </a:r>
          </a:p>
          <a:p>
            <a:r>
              <a:rPr lang="en-GB" dirty="0"/>
              <a:t>https://commons.wikimedia.org/w/index.php?search=sheep&amp;title=Special:MediaSearch&amp;go=Go&amp;type=image</a:t>
            </a:r>
          </a:p>
          <a:p>
            <a:r>
              <a:rPr lang="en-GB" dirty="0"/>
              <a:t>Yorkshire Dales</a:t>
            </a:r>
            <a:r>
              <a:rPr lang="en-GB" baseline="0" dirty="0"/>
              <a:t> sheep https://en.wikipedia.org/wiki/User:Lupin CC BY SA 3.0</a:t>
            </a:r>
            <a:endParaRPr lang="en-GB" dirty="0"/>
          </a:p>
          <a:p>
            <a:endParaRPr lang="en-GB" dirty="0"/>
          </a:p>
        </p:txBody>
      </p:sp>
      <p:sp>
        <p:nvSpPr>
          <p:cNvPr id="4" name="Slide Number Placeholder 3"/>
          <p:cNvSpPr>
            <a:spLocks noGrp="1"/>
          </p:cNvSpPr>
          <p:nvPr>
            <p:ph type="sldNum" sz="quarter" idx="5"/>
          </p:nvPr>
        </p:nvSpPr>
        <p:spPr/>
        <p:txBody>
          <a:bodyPr/>
          <a:lstStyle/>
          <a:p>
            <a:fld id="{FB045128-BA01-46F7-9607-045D2AB3E350}" type="slidenum">
              <a:rPr lang="en-GB" smtClean="0"/>
              <a:t>4</a:t>
            </a:fld>
            <a:endParaRPr lang="en-GB"/>
          </a:p>
        </p:txBody>
      </p:sp>
    </p:spTree>
    <p:extLst>
      <p:ext uri="{BB962C8B-B14F-4D97-AF65-F5344CB8AC3E}">
        <p14:creationId xmlns:p14="http://schemas.microsoft.com/office/powerpoint/2010/main" val="2807404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If needed you can give pupils this definition, but it may be that they know this, </a:t>
            </a:r>
            <a:r>
              <a:rPr lang="en-GB" baseline="0" dirty="0"/>
              <a:t>so just skip this slide.</a:t>
            </a:r>
          </a:p>
          <a:p>
            <a:endParaRPr lang="en-GB" dirty="0"/>
          </a:p>
        </p:txBody>
      </p:sp>
      <p:sp>
        <p:nvSpPr>
          <p:cNvPr id="4" name="Slide Number Placeholder 3"/>
          <p:cNvSpPr>
            <a:spLocks noGrp="1"/>
          </p:cNvSpPr>
          <p:nvPr>
            <p:ph type="sldNum" sz="quarter" idx="5"/>
          </p:nvPr>
        </p:nvSpPr>
        <p:spPr/>
        <p:txBody>
          <a:bodyPr/>
          <a:lstStyle/>
          <a:p>
            <a:fld id="{FB045128-BA01-46F7-9607-045D2AB3E350}" type="slidenum">
              <a:rPr lang="en-GB" smtClean="0"/>
              <a:t>5</a:t>
            </a:fld>
            <a:endParaRPr lang="en-GB"/>
          </a:p>
        </p:txBody>
      </p:sp>
    </p:spTree>
    <p:extLst>
      <p:ext uri="{BB962C8B-B14F-4D97-AF65-F5344CB8AC3E}">
        <p14:creationId xmlns:p14="http://schemas.microsoft.com/office/powerpoint/2010/main" val="511357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 may be that you can skip this slide if you are confident that pupils understand the importance of biodiversity, but this task is a good way to found out how much pupils do know.</a:t>
            </a:r>
            <a:r>
              <a:rPr lang="en-GB" baseline="0" dirty="0"/>
              <a:t> </a:t>
            </a:r>
            <a:r>
              <a:rPr lang="en-GB" dirty="0"/>
              <a:t>Ask pupils this question and get them to think about the answer for 1 minute in silence,</a:t>
            </a:r>
            <a:r>
              <a:rPr lang="en-GB" baseline="0" dirty="0"/>
              <a:t> then get them to talk for one minute with their partner about the question.  Finally choose some partnerships to tell you their answers.  The pupils may come up with many ideas that are in the right area. Gather the ideas together and then give the full definition on the next slide.</a:t>
            </a:r>
            <a:endParaRPr lang="en-GB" dirty="0"/>
          </a:p>
          <a:p>
            <a:endParaRPr lang="en-GB" dirty="0"/>
          </a:p>
        </p:txBody>
      </p:sp>
      <p:sp>
        <p:nvSpPr>
          <p:cNvPr id="4" name="Slide Number Placeholder 3"/>
          <p:cNvSpPr>
            <a:spLocks noGrp="1"/>
          </p:cNvSpPr>
          <p:nvPr>
            <p:ph type="sldNum" sz="quarter" idx="5"/>
          </p:nvPr>
        </p:nvSpPr>
        <p:spPr/>
        <p:txBody>
          <a:bodyPr/>
          <a:lstStyle/>
          <a:p>
            <a:fld id="{FB045128-BA01-46F7-9607-045D2AB3E350}" type="slidenum">
              <a:rPr lang="en-GB" smtClean="0"/>
              <a:t>6</a:t>
            </a:fld>
            <a:endParaRPr lang="en-GB"/>
          </a:p>
        </p:txBody>
      </p:sp>
    </p:spTree>
    <p:extLst>
      <p:ext uri="{BB962C8B-B14F-4D97-AF65-F5344CB8AC3E}">
        <p14:creationId xmlns:p14="http://schemas.microsoft.com/office/powerpoint/2010/main" val="3220491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this slide to discuss with pupils the importance of biodiversity.</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baseline="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aseline="0" dirty="0"/>
              <a:t>Focus on the fact that humans need high biodiversity.  This is a difficult concept to explain.  A good example is almond trees and bees.  In the USA there are large areas of land dedicated to almond farming which are low in biodiversity. Almond trees produce blossom in spring that need to be pollinated by bees in order for almond nuts to grow. In spring the bees visit almond flowers to collect nectar as food for themselves and pollinate the almond flowers. However, the bees started to die out because once the almond trees had finished flowering there were no other flowers for the bees to feed on as the whole area was just </a:t>
            </a:r>
            <a:r>
              <a:rPr lang="en-GB" baseline="0"/>
              <a:t>almond trees</a:t>
            </a:r>
            <a:r>
              <a:rPr lang="en-GB" baseline="0" dirty="0"/>
              <a:t>. No bees equals no almonds. No almonds means no money for the farmer.</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baseline="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aseline="0" dirty="0"/>
              <a:t>Almond farmers in the USA have identified this problem and have planted different native wildflowers among the almond trees that flower all year long so the bees have nectar to feed on through the whole year. Bee and other insect numbers have increased as a result which has led to improved nut harvests for the farmers.</a:t>
            </a:r>
          </a:p>
          <a:p>
            <a:endParaRPr lang="en-GB" dirty="0"/>
          </a:p>
        </p:txBody>
      </p:sp>
      <p:sp>
        <p:nvSpPr>
          <p:cNvPr id="4" name="Slide Number Placeholder 3"/>
          <p:cNvSpPr>
            <a:spLocks noGrp="1"/>
          </p:cNvSpPr>
          <p:nvPr>
            <p:ph type="sldNum" sz="quarter" idx="5"/>
          </p:nvPr>
        </p:nvSpPr>
        <p:spPr/>
        <p:txBody>
          <a:bodyPr/>
          <a:lstStyle/>
          <a:p>
            <a:fld id="{FB045128-BA01-46F7-9607-045D2AB3E350}" type="slidenum">
              <a:rPr lang="en-GB" smtClean="0"/>
              <a:t>7</a:t>
            </a:fld>
            <a:endParaRPr lang="en-GB"/>
          </a:p>
        </p:txBody>
      </p:sp>
    </p:spTree>
    <p:extLst>
      <p:ext uri="{BB962C8B-B14F-4D97-AF65-F5344CB8AC3E}">
        <p14:creationId xmlns:p14="http://schemas.microsoft.com/office/powerpoint/2010/main" val="2350665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360"/>
              </a:spcBef>
              <a:spcAft>
                <a:spcPts val="0"/>
              </a:spcAft>
              <a:buNone/>
            </a:pPr>
            <a:r>
              <a:rPr lang="en-GB" dirty="0"/>
              <a:t>This video introduces an Environment Agency employee who looks at where the Environment Agency can spend money to improve the environment and how this helps plants and animals become more resilient to climate change.</a:t>
            </a:r>
            <a:endParaRPr lang="en-GB" baseline="0" dirty="0"/>
          </a:p>
          <a:p>
            <a:pPr marL="0" lvl="0" indent="0" algn="l" rtl="0">
              <a:spcBef>
                <a:spcPts val="360"/>
              </a:spcBef>
              <a:spcAft>
                <a:spcPts val="0"/>
              </a:spcAft>
              <a:buNone/>
            </a:pPr>
            <a:endParaRPr lang="en-GB" baseline="0" dirty="0"/>
          </a:p>
          <a:p>
            <a:pPr marL="0" lvl="0" indent="0" algn="l" rtl="0">
              <a:spcBef>
                <a:spcPts val="360"/>
              </a:spcBef>
              <a:spcAft>
                <a:spcPts val="0"/>
              </a:spcAft>
              <a:buNone/>
            </a:pPr>
            <a:r>
              <a:rPr lang="en-GB" baseline="0" dirty="0"/>
              <a:t>If an Environment Agency STEM Ambassador is present they could explain how the Environment Agency improve biodiversity and insert some of their own slides at this point rather than show the video.</a:t>
            </a:r>
            <a:endParaRPr lang="en-GB" dirty="0"/>
          </a:p>
          <a:p>
            <a:endParaRPr lang="en-GB" dirty="0"/>
          </a:p>
        </p:txBody>
      </p:sp>
      <p:sp>
        <p:nvSpPr>
          <p:cNvPr id="4" name="Slide Number Placeholder 3"/>
          <p:cNvSpPr>
            <a:spLocks noGrp="1"/>
          </p:cNvSpPr>
          <p:nvPr>
            <p:ph type="sldNum" sz="quarter" idx="5"/>
          </p:nvPr>
        </p:nvSpPr>
        <p:spPr/>
        <p:txBody>
          <a:bodyPr/>
          <a:lstStyle/>
          <a:p>
            <a:fld id="{FB045128-BA01-46F7-9607-045D2AB3E350}" type="slidenum">
              <a:rPr lang="en-GB" smtClean="0"/>
              <a:t>8</a:t>
            </a:fld>
            <a:endParaRPr lang="en-GB"/>
          </a:p>
        </p:txBody>
      </p:sp>
    </p:spTree>
    <p:extLst>
      <p:ext uri="{BB962C8B-B14F-4D97-AF65-F5344CB8AC3E}">
        <p14:creationId xmlns:p14="http://schemas.microsoft.com/office/powerpoint/2010/main" val="2627840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360"/>
              </a:spcBef>
              <a:spcAft>
                <a:spcPts val="0"/>
              </a:spcAft>
              <a:buNone/>
            </a:pPr>
            <a:r>
              <a:rPr lang="en-GB" dirty="0"/>
              <a:t>Get pupils to think about the pros and cons of rewilding</a:t>
            </a:r>
            <a:r>
              <a:rPr lang="en-GB" baseline="0" dirty="0"/>
              <a:t> for a few minutes and write their thoughts in section 1 of their student worksheet.</a:t>
            </a:r>
            <a:endParaRPr lang="en-GB" dirty="0"/>
          </a:p>
          <a:p>
            <a:pPr marL="0" lvl="0" indent="0" algn="l" rtl="0">
              <a:spcBef>
                <a:spcPts val="360"/>
              </a:spcBef>
              <a:spcAft>
                <a:spcPts val="0"/>
              </a:spcAft>
              <a:buNone/>
            </a:pPr>
            <a:endParaRPr lang="en-GB" dirty="0"/>
          </a:p>
          <a:p>
            <a:pPr marL="0" lvl="0" indent="0" algn="l" rtl="0">
              <a:spcBef>
                <a:spcPts val="360"/>
              </a:spcBef>
              <a:spcAft>
                <a:spcPts val="0"/>
              </a:spcAft>
              <a:buNone/>
            </a:pPr>
            <a:r>
              <a:rPr lang="en-GB" dirty="0"/>
              <a:t>Brown Bear Image Credit:</a:t>
            </a:r>
          </a:p>
          <a:p>
            <a:pPr marL="0" lvl="0" indent="0" algn="l" rtl="0">
              <a:spcBef>
                <a:spcPts val="360"/>
              </a:spcBef>
              <a:spcAft>
                <a:spcPts val="0"/>
              </a:spcAft>
              <a:buNone/>
            </a:pPr>
            <a:r>
              <a:rPr lang="en-GB" dirty="0">
                <a:solidFill>
                  <a:srgbClr val="E23600"/>
                </a:solidFill>
                <a:highlight>
                  <a:srgbClr val="FFFFFF"/>
                </a:highlight>
                <a:uFill>
                  <a:noFill/>
                </a:uFill>
                <a:hlinkClick r:id="rId3">
                  <a:extLst>
                    <a:ext uri="{A12FA001-AC4F-418D-AE19-62706E023703}">
                      <ahyp:hlinkClr xmlns:ahyp="http://schemas.microsoft.com/office/drawing/2018/hyperlinkcolor" val="tx"/>
                    </a:ext>
                  </a:extLst>
                </a:hlinkClick>
              </a:rPr>
              <a:t>"European Brown Bear"</a:t>
            </a:r>
            <a:r>
              <a:rPr lang="en-GB" dirty="0">
                <a:solidFill>
                  <a:srgbClr val="333333"/>
                </a:solidFill>
                <a:highlight>
                  <a:srgbClr val="FFFFFF"/>
                </a:highlight>
              </a:rPr>
              <a:t> by </a:t>
            </a:r>
            <a:r>
              <a:rPr lang="en-GB" dirty="0">
                <a:solidFill>
                  <a:srgbClr val="E23600"/>
                </a:solidFill>
                <a:highlight>
                  <a:srgbClr val="FFFFFF"/>
                </a:highlight>
                <a:uFill>
                  <a:noFill/>
                </a:uFill>
                <a:hlinkClick r:id="rId4">
                  <a:extLst>
                    <a:ext uri="{A12FA001-AC4F-418D-AE19-62706E023703}">
                      <ahyp:hlinkClr xmlns:ahyp="http://schemas.microsoft.com/office/drawing/2018/hyperlinkcolor" val="tx"/>
                    </a:ext>
                  </a:extLst>
                </a:hlinkClick>
              </a:rPr>
              <a:t>Adrian Snood</a:t>
            </a:r>
            <a:r>
              <a:rPr lang="en-GB" dirty="0">
                <a:solidFill>
                  <a:srgbClr val="333333"/>
                </a:solidFill>
                <a:highlight>
                  <a:srgbClr val="FFFFFF"/>
                </a:highlight>
              </a:rPr>
              <a:t> is licensed under </a:t>
            </a:r>
            <a:r>
              <a:rPr lang="en-GB" dirty="0">
                <a:solidFill>
                  <a:srgbClr val="E23600"/>
                </a:solidFill>
                <a:highlight>
                  <a:srgbClr val="FFFFFF"/>
                </a:highlight>
                <a:uFill>
                  <a:noFill/>
                </a:uFill>
                <a:hlinkClick r:id="rId5">
                  <a:extLst>
                    <a:ext uri="{A12FA001-AC4F-418D-AE19-62706E023703}">
                      <ahyp:hlinkClr xmlns:ahyp="http://schemas.microsoft.com/office/drawing/2018/hyperlinkcolor" val="tx"/>
                    </a:ext>
                  </a:extLst>
                </a:hlinkClick>
              </a:rPr>
              <a:t>CC BY 2.0</a:t>
            </a:r>
            <a:endParaRPr lang="en-GB" dirty="0"/>
          </a:p>
          <a:p>
            <a:endParaRPr lang="en-GB" dirty="0"/>
          </a:p>
        </p:txBody>
      </p:sp>
      <p:sp>
        <p:nvSpPr>
          <p:cNvPr id="4" name="Slide Number Placeholder 3"/>
          <p:cNvSpPr>
            <a:spLocks noGrp="1"/>
          </p:cNvSpPr>
          <p:nvPr>
            <p:ph type="sldNum" sz="quarter" idx="5"/>
          </p:nvPr>
        </p:nvSpPr>
        <p:spPr/>
        <p:txBody>
          <a:bodyPr/>
          <a:lstStyle/>
          <a:p>
            <a:fld id="{FB045128-BA01-46F7-9607-045D2AB3E350}" type="slidenum">
              <a:rPr lang="en-GB" smtClean="0"/>
              <a:t>9</a:t>
            </a:fld>
            <a:endParaRPr lang="en-GB"/>
          </a:p>
        </p:txBody>
      </p:sp>
    </p:spTree>
    <p:extLst>
      <p:ext uri="{BB962C8B-B14F-4D97-AF65-F5344CB8AC3E}">
        <p14:creationId xmlns:p14="http://schemas.microsoft.com/office/powerpoint/2010/main" val="3782452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095063" y="1487976"/>
            <a:ext cx="4953873" cy="391160"/>
          </a:xfrm>
          <a:prstGeom prst="rect">
            <a:avLst/>
          </a:prstGeom>
        </p:spPr>
        <p:txBody>
          <a:bodyPr wrap="square" lIns="0" tIns="0" rIns="0" bIns="0">
            <a:spAutoFit/>
          </a:bodyPr>
          <a:lstStyle>
            <a:lvl1pPr>
              <a:defRPr sz="2400" b="1" i="0">
                <a:solidFill>
                  <a:srgbClr val="004D2D"/>
                </a:solidFill>
                <a:latin typeface="Arial"/>
                <a:cs typeface="Arial"/>
              </a:defRPr>
            </a:lvl1pPr>
          </a:lstStyle>
          <a:p>
            <a:endParaRPr/>
          </a:p>
        </p:txBody>
      </p:sp>
      <p:sp>
        <p:nvSpPr>
          <p:cNvPr id="3" name="Holder 3"/>
          <p:cNvSpPr>
            <a:spLocks noGrp="1"/>
          </p:cNvSpPr>
          <p:nvPr>
            <p:ph type="subTitle" idx="4"/>
          </p:nvPr>
        </p:nvSpPr>
        <p:spPr>
          <a:xfrm>
            <a:off x="1371600" y="3196844"/>
            <a:ext cx="6400800" cy="1427162"/>
          </a:xfrm>
          <a:prstGeom prst="rect">
            <a:avLst/>
          </a:prstGeom>
        </p:spPr>
        <p:txBody>
          <a:bodyPr wrap="square" lIns="0" tIns="0" rIns="0" bIns="0">
            <a:spAutoFit/>
          </a:bodyPr>
          <a:lstStyle>
            <a:lvl1pPr>
              <a:defRPr sz="1800" b="0" i="0">
                <a:solidFill>
                  <a:srgbClr val="004D2D"/>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8/22/2023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004D2D"/>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800" b="0" i="0">
                <a:solidFill>
                  <a:srgbClr val="004D2D"/>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8/22/2023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004D2D"/>
                </a:solidFill>
                <a:latin typeface="Arial"/>
                <a:cs typeface="Arial"/>
              </a:defRPr>
            </a:lvl1pPr>
          </a:lstStyle>
          <a:p>
            <a:endParaRPr/>
          </a:p>
        </p:txBody>
      </p:sp>
      <p:sp>
        <p:nvSpPr>
          <p:cNvPr id="3" name="Holder 3"/>
          <p:cNvSpPr>
            <a:spLocks noGrp="1"/>
          </p:cNvSpPr>
          <p:nvPr>
            <p:ph sz="half" idx="2"/>
          </p:nvPr>
        </p:nvSpPr>
        <p:spPr>
          <a:xfrm>
            <a:off x="457200" y="1312989"/>
            <a:ext cx="3977640" cy="376770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312989"/>
            <a:ext cx="3977640" cy="376770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8/22/2023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5706110"/>
          </a:xfrm>
          <a:custGeom>
            <a:avLst/>
            <a:gdLst/>
            <a:ahLst/>
            <a:cxnLst/>
            <a:rect l="l" t="t" r="r" b="b"/>
            <a:pathLst>
              <a:path w="9144000" h="5706110">
                <a:moveTo>
                  <a:pt x="9144000" y="0"/>
                </a:moveTo>
                <a:lnTo>
                  <a:pt x="0" y="0"/>
                </a:lnTo>
                <a:lnTo>
                  <a:pt x="0" y="5705995"/>
                </a:lnTo>
                <a:lnTo>
                  <a:pt x="9144000" y="5705995"/>
                </a:lnTo>
                <a:lnTo>
                  <a:pt x="9144000" y="0"/>
                </a:lnTo>
                <a:close/>
              </a:path>
            </a:pathLst>
          </a:custGeom>
          <a:solidFill>
            <a:srgbClr val="E2F3FA">
              <a:alpha val="89999"/>
            </a:srgbClr>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6883400" y="306336"/>
            <a:ext cx="1938997" cy="583806"/>
          </a:xfrm>
          <a:prstGeom prst="rect">
            <a:avLst/>
          </a:prstGeom>
        </p:spPr>
      </p:pic>
      <p:pic>
        <p:nvPicPr>
          <p:cNvPr id="18" name="bg object 18"/>
          <p:cNvPicPr/>
          <p:nvPr/>
        </p:nvPicPr>
        <p:blipFill>
          <a:blip r:embed="rId3" cstate="print"/>
          <a:stretch>
            <a:fillRect/>
          </a:stretch>
        </p:blipFill>
        <p:spPr>
          <a:xfrm>
            <a:off x="3104184" y="1191120"/>
            <a:ext cx="2935630" cy="2935643"/>
          </a:xfrm>
          <a:prstGeom prst="rect">
            <a:avLst/>
          </a:prstGeom>
        </p:spPr>
      </p:pic>
      <p:sp>
        <p:nvSpPr>
          <p:cNvPr id="19" name="bg object 19"/>
          <p:cNvSpPr/>
          <p:nvPr/>
        </p:nvSpPr>
        <p:spPr>
          <a:xfrm>
            <a:off x="1173595" y="4568345"/>
            <a:ext cx="6797040" cy="657860"/>
          </a:xfrm>
          <a:custGeom>
            <a:avLst/>
            <a:gdLst/>
            <a:ahLst/>
            <a:cxnLst/>
            <a:rect l="l" t="t" r="r" b="b"/>
            <a:pathLst>
              <a:path w="6797040" h="657860">
                <a:moveTo>
                  <a:pt x="6706806" y="0"/>
                </a:moveTo>
                <a:lnTo>
                  <a:pt x="90004" y="0"/>
                </a:lnTo>
                <a:lnTo>
                  <a:pt x="54971" y="7073"/>
                </a:lnTo>
                <a:lnTo>
                  <a:pt x="26362" y="26362"/>
                </a:lnTo>
                <a:lnTo>
                  <a:pt x="7073" y="54971"/>
                </a:lnTo>
                <a:lnTo>
                  <a:pt x="0" y="90004"/>
                </a:lnTo>
                <a:lnTo>
                  <a:pt x="0" y="567245"/>
                </a:lnTo>
                <a:lnTo>
                  <a:pt x="7073" y="602279"/>
                </a:lnTo>
                <a:lnTo>
                  <a:pt x="26362" y="630888"/>
                </a:lnTo>
                <a:lnTo>
                  <a:pt x="54971" y="650177"/>
                </a:lnTo>
                <a:lnTo>
                  <a:pt x="90004" y="657250"/>
                </a:lnTo>
                <a:lnTo>
                  <a:pt x="6706806" y="657250"/>
                </a:lnTo>
                <a:lnTo>
                  <a:pt x="6741838" y="650177"/>
                </a:lnTo>
                <a:lnTo>
                  <a:pt x="6770443" y="630888"/>
                </a:lnTo>
                <a:lnTo>
                  <a:pt x="6789727" y="602279"/>
                </a:lnTo>
                <a:lnTo>
                  <a:pt x="6796798" y="567245"/>
                </a:lnTo>
                <a:lnTo>
                  <a:pt x="6796798" y="90004"/>
                </a:lnTo>
                <a:lnTo>
                  <a:pt x="6789727" y="54971"/>
                </a:lnTo>
                <a:lnTo>
                  <a:pt x="6770443" y="26362"/>
                </a:lnTo>
                <a:lnTo>
                  <a:pt x="6741838" y="7073"/>
                </a:lnTo>
                <a:lnTo>
                  <a:pt x="6706806" y="0"/>
                </a:lnTo>
                <a:close/>
              </a:path>
            </a:pathLst>
          </a:custGeom>
          <a:solidFill>
            <a:srgbClr val="004D2D">
              <a:alpha val="19999"/>
            </a:srgbClr>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400" b="1" i="0">
                <a:solidFill>
                  <a:srgbClr val="004D2D"/>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8/22/2023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136751"/>
            <a:ext cx="9142730" cy="4569460"/>
          </a:xfrm>
          <a:custGeom>
            <a:avLst/>
            <a:gdLst/>
            <a:ahLst/>
            <a:cxnLst/>
            <a:rect l="l" t="t" r="r" b="b"/>
            <a:pathLst>
              <a:path w="9142730" h="4569460">
                <a:moveTo>
                  <a:pt x="0" y="4569244"/>
                </a:moveTo>
                <a:lnTo>
                  <a:pt x="9142399" y="4569244"/>
                </a:lnTo>
                <a:lnTo>
                  <a:pt x="9142399" y="0"/>
                </a:lnTo>
                <a:lnTo>
                  <a:pt x="0" y="0"/>
                </a:lnTo>
                <a:lnTo>
                  <a:pt x="0" y="4569244"/>
                </a:lnTo>
                <a:close/>
              </a:path>
            </a:pathLst>
          </a:custGeom>
          <a:solidFill>
            <a:srgbClr val="E2F3FA">
              <a:alpha val="89999"/>
            </a:srgbClr>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0" y="4532756"/>
            <a:ext cx="9138145" cy="1173238"/>
          </a:xfrm>
          <a:prstGeom prst="rect">
            <a:avLst/>
          </a:prstGeom>
        </p:spPr>
      </p:pic>
      <p:sp>
        <p:nvSpPr>
          <p:cNvPr id="18" name="bg object 18"/>
          <p:cNvSpPr/>
          <p:nvPr/>
        </p:nvSpPr>
        <p:spPr>
          <a:xfrm>
            <a:off x="0" y="5452198"/>
            <a:ext cx="9137015" cy="254000"/>
          </a:xfrm>
          <a:custGeom>
            <a:avLst/>
            <a:gdLst/>
            <a:ahLst/>
            <a:cxnLst/>
            <a:rect l="l" t="t" r="r" b="b"/>
            <a:pathLst>
              <a:path w="9137015" h="254000">
                <a:moveTo>
                  <a:pt x="0" y="253796"/>
                </a:moveTo>
                <a:lnTo>
                  <a:pt x="9136545" y="253796"/>
                </a:lnTo>
                <a:lnTo>
                  <a:pt x="9136545" y="0"/>
                </a:lnTo>
                <a:lnTo>
                  <a:pt x="0" y="0"/>
                </a:lnTo>
                <a:lnTo>
                  <a:pt x="0" y="253796"/>
                </a:lnTo>
                <a:close/>
              </a:path>
            </a:pathLst>
          </a:custGeom>
          <a:solidFill>
            <a:srgbClr val="0064A6"/>
          </a:solidFill>
        </p:spPr>
        <p:txBody>
          <a:bodyPr wrap="square" lIns="0" tIns="0" rIns="0" bIns="0" rtlCol="0"/>
          <a:lstStyle/>
          <a:p>
            <a:endParaRPr/>
          </a:p>
        </p:txBody>
      </p:sp>
      <p:sp>
        <p:nvSpPr>
          <p:cNvPr id="19" name="bg object 19"/>
          <p:cNvSpPr/>
          <p:nvPr/>
        </p:nvSpPr>
        <p:spPr>
          <a:xfrm>
            <a:off x="0" y="0"/>
            <a:ext cx="9142730" cy="1137285"/>
          </a:xfrm>
          <a:custGeom>
            <a:avLst/>
            <a:gdLst/>
            <a:ahLst/>
            <a:cxnLst/>
            <a:rect l="l" t="t" r="r" b="b"/>
            <a:pathLst>
              <a:path w="9142730" h="1137285">
                <a:moveTo>
                  <a:pt x="0" y="1136751"/>
                </a:moveTo>
                <a:lnTo>
                  <a:pt x="9142399" y="1136751"/>
                </a:lnTo>
                <a:lnTo>
                  <a:pt x="9142399" y="0"/>
                </a:lnTo>
                <a:lnTo>
                  <a:pt x="0" y="0"/>
                </a:lnTo>
                <a:lnTo>
                  <a:pt x="0" y="1136751"/>
                </a:lnTo>
                <a:close/>
              </a:path>
            </a:pathLst>
          </a:custGeom>
          <a:solidFill>
            <a:srgbClr val="B6DFEF">
              <a:alpha val="79998"/>
            </a:srgbClr>
          </a:solidFill>
        </p:spPr>
        <p:txBody>
          <a:bodyPr wrap="square" lIns="0" tIns="0" rIns="0" bIns="0" rtlCol="0"/>
          <a:lstStyle/>
          <a:p>
            <a:endParaRPr/>
          </a:p>
        </p:txBody>
      </p:sp>
      <p:pic>
        <p:nvPicPr>
          <p:cNvPr id="20" name="bg object 20"/>
          <p:cNvPicPr/>
          <p:nvPr/>
        </p:nvPicPr>
        <p:blipFill>
          <a:blip r:embed="rId3" cstate="print"/>
          <a:stretch>
            <a:fillRect/>
          </a:stretch>
        </p:blipFill>
        <p:spPr>
          <a:xfrm>
            <a:off x="6883399" y="306336"/>
            <a:ext cx="1938997" cy="583806"/>
          </a:xfrm>
          <a:prstGeom prst="rect">
            <a:avLst/>
          </a:prstGeom>
        </p:spPr>
      </p:pic>
      <p:pic>
        <p:nvPicPr>
          <p:cNvPr id="21" name="bg object 21"/>
          <p:cNvPicPr/>
          <p:nvPr/>
        </p:nvPicPr>
        <p:blipFill>
          <a:blip r:embed="rId4" cstate="print"/>
          <a:stretch>
            <a:fillRect/>
          </a:stretch>
        </p:blipFill>
        <p:spPr>
          <a:xfrm>
            <a:off x="359999" y="287485"/>
            <a:ext cx="1447041" cy="618592"/>
          </a:xfrm>
          <a:prstGeom prst="rect">
            <a:avLst/>
          </a:prstGeom>
        </p:spPr>
      </p:pic>
      <p:sp>
        <p:nvSpPr>
          <p:cNvPr id="22" name="bg object 22"/>
          <p:cNvSpPr/>
          <p:nvPr/>
        </p:nvSpPr>
        <p:spPr>
          <a:xfrm>
            <a:off x="1260003" y="2627995"/>
            <a:ext cx="6682105" cy="450215"/>
          </a:xfrm>
          <a:custGeom>
            <a:avLst/>
            <a:gdLst/>
            <a:ahLst/>
            <a:cxnLst/>
            <a:rect l="l" t="t" r="r" b="b"/>
            <a:pathLst>
              <a:path w="6682105" h="450214">
                <a:moveTo>
                  <a:pt x="6609600" y="0"/>
                </a:moveTo>
                <a:lnTo>
                  <a:pt x="71996" y="0"/>
                </a:lnTo>
                <a:lnTo>
                  <a:pt x="43971" y="5657"/>
                </a:lnTo>
                <a:lnTo>
                  <a:pt x="21086" y="21086"/>
                </a:lnTo>
                <a:lnTo>
                  <a:pt x="5657" y="43971"/>
                </a:lnTo>
                <a:lnTo>
                  <a:pt x="0" y="71996"/>
                </a:lnTo>
                <a:lnTo>
                  <a:pt x="0" y="378002"/>
                </a:lnTo>
                <a:lnTo>
                  <a:pt x="5657" y="406027"/>
                </a:lnTo>
                <a:lnTo>
                  <a:pt x="21086" y="428912"/>
                </a:lnTo>
                <a:lnTo>
                  <a:pt x="43971" y="444341"/>
                </a:lnTo>
                <a:lnTo>
                  <a:pt x="71996" y="449999"/>
                </a:lnTo>
                <a:lnTo>
                  <a:pt x="6609600" y="449999"/>
                </a:lnTo>
                <a:lnTo>
                  <a:pt x="6637625" y="444341"/>
                </a:lnTo>
                <a:lnTo>
                  <a:pt x="6660510" y="428912"/>
                </a:lnTo>
                <a:lnTo>
                  <a:pt x="6675939" y="406027"/>
                </a:lnTo>
                <a:lnTo>
                  <a:pt x="6681597" y="378002"/>
                </a:lnTo>
                <a:lnTo>
                  <a:pt x="6681597" y="71996"/>
                </a:lnTo>
                <a:lnTo>
                  <a:pt x="6675939" y="43971"/>
                </a:lnTo>
                <a:lnTo>
                  <a:pt x="6660510" y="21086"/>
                </a:lnTo>
                <a:lnTo>
                  <a:pt x="6637625" y="5657"/>
                </a:lnTo>
                <a:lnTo>
                  <a:pt x="6609600" y="0"/>
                </a:lnTo>
                <a:close/>
              </a:path>
            </a:pathLst>
          </a:custGeom>
          <a:solidFill>
            <a:srgbClr val="004D2D">
              <a:alpha val="9999"/>
            </a:srgbClr>
          </a:solidFill>
        </p:spPr>
        <p:txBody>
          <a:bodyPr wrap="square" lIns="0" tIns="0" rIns="0" bIns="0" rtlCol="0"/>
          <a:lstStyle/>
          <a:p>
            <a:endParaRPr/>
          </a:p>
        </p:txBody>
      </p:sp>
      <p:sp>
        <p:nvSpPr>
          <p:cNvPr id="23" name="bg object 23"/>
          <p:cNvSpPr/>
          <p:nvPr/>
        </p:nvSpPr>
        <p:spPr>
          <a:xfrm>
            <a:off x="5475169" y="2913657"/>
            <a:ext cx="2235835" cy="0"/>
          </a:xfrm>
          <a:custGeom>
            <a:avLst/>
            <a:gdLst/>
            <a:ahLst/>
            <a:cxnLst/>
            <a:rect l="l" t="t" r="r" b="b"/>
            <a:pathLst>
              <a:path w="2235834">
                <a:moveTo>
                  <a:pt x="0" y="0"/>
                </a:moveTo>
                <a:lnTo>
                  <a:pt x="2235657" y="0"/>
                </a:lnTo>
              </a:path>
            </a:pathLst>
          </a:custGeom>
          <a:ln w="16002">
            <a:solidFill>
              <a:srgbClr val="004D2D"/>
            </a:solidFill>
          </a:ln>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8/22/2023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136751"/>
            <a:ext cx="9142730" cy="4569460"/>
          </a:xfrm>
          <a:custGeom>
            <a:avLst/>
            <a:gdLst/>
            <a:ahLst/>
            <a:cxnLst/>
            <a:rect l="l" t="t" r="r" b="b"/>
            <a:pathLst>
              <a:path w="9142730" h="4569460">
                <a:moveTo>
                  <a:pt x="0" y="4569244"/>
                </a:moveTo>
                <a:lnTo>
                  <a:pt x="9142399" y="4569244"/>
                </a:lnTo>
                <a:lnTo>
                  <a:pt x="9142399" y="0"/>
                </a:lnTo>
                <a:lnTo>
                  <a:pt x="0" y="0"/>
                </a:lnTo>
                <a:lnTo>
                  <a:pt x="0" y="4569244"/>
                </a:lnTo>
                <a:close/>
              </a:path>
            </a:pathLst>
          </a:custGeom>
          <a:solidFill>
            <a:srgbClr val="E2F3FA">
              <a:alpha val="89999"/>
            </a:srgbClr>
          </a:solidFill>
        </p:spPr>
        <p:txBody>
          <a:bodyPr wrap="square" lIns="0" tIns="0" rIns="0" bIns="0" rtlCol="0"/>
          <a:lstStyle/>
          <a:p>
            <a:endParaRPr/>
          </a:p>
        </p:txBody>
      </p:sp>
      <p:pic>
        <p:nvPicPr>
          <p:cNvPr id="17" name="bg object 17"/>
          <p:cNvPicPr/>
          <p:nvPr/>
        </p:nvPicPr>
        <p:blipFill>
          <a:blip r:embed="rId7" cstate="print"/>
          <a:stretch>
            <a:fillRect/>
          </a:stretch>
        </p:blipFill>
        <p:spPr>
          <a:xfrm>
            <a:off x="0" y="4532756"/>
            <a:ext cx="9138145" cy="1173238"/>
          </a:xfrm>
          <a:prstGeom prst="rect">
            <a:avLst/>
          </a:prstGeom>
        </p:spPr>
      </p:pic>
      <p:sp>
        <p:nvSpPr>
          <p:cNvPr id="18" name="bg object 18"/>
          <p:cNvSpPr/>
          <p:nvPr/>
        </p:nvSpPr>
        <p:spPr>
          <a:xfrm>
            <a:off x="0" y="5452198"/>
            <a:ext cx="9137015" cy="254000"/>
          </a:xfrm>
          <a:custGeom>
            <a:avLst/>
            <a:gdLst/>
            <a:ahLst/>
            <a:cxnLst/>
            <a:rect l="l" t="t" r="r" b="b"/>
            <a:pathLst>
              <a:path w="9137015" h="254000">
                <a:moveTo>
                  <a:pt x="0" y="253796"/>
                </a:moveTo>
                <a:lnTo>
                  <a:pt x="9136545" y="253796"/>
                </a:lnTo>
                <a:lnTo>
                  <a:pt x="9136545" y="0"/>
                </a:lnTo>
                <a:lnTo>
                  <a:pt x="0" y="0"/>
                </a:lnTo>
                <a:lnTo>
                  <a:pt x="0" y="253796"/>
                </a:lnTo>
                <a:close/>
              </a:path>
            </a:pathLst>
          </a:custGeom>
          <a:solidFill>
            <a:srgbClr val="0064A6"/>
          </a:solidFill>
        </p:spPr>
        <p:txBody>
          <a:bodyPr wrap="square" lIns="0" tIns="0" rIns="0" bIns="0" rtlCol="0"/>
          <a:lstStyle/>
          <a:p>
            <a:endParaRPr/>
          </a:p>
        </p:txBody>
      </p:sp>
      <p:sp>
        <p:nvSpPr>
          <p:cNvPr id="19" name="bg object 19"/>
          <p:cNvSpPr/>
          <p:nvPr/>
        </p:nvSpPr>
        <p:spPr>
          <a:xfrm>
            <a:off x="0" y="0"/>
            <a:ext cx="9142730" cy="1137285"/>
          </a:xfrm>
          <a:custGeom>
            <a:avLst/>
            <a:gdLst/>
            <a:ahLst/>
            <a:cxnLst/>
            <a:rect l="l" t="t" r="r" b="b"/>
            <a:pathLst>
              <a:path w="9142730" h="1137285">
                <a:moveTo>
                  <a:pt x="0" y="1136751"/>
                </a:moveTo>
                <a:lnTo>
                  <a:pt x="9142399" y="1136751"/>
                </a:lnTo>
                <a:lnTo>
                  <a:pt x="9142399" y="0"/>
                </a:lnTo>
                <a:lnTo>
                  <a:pt x="0" y="0"/>
                </a:lnTo>
                <a:lnTo>
                  <a:pt x="0" y="1136751"/>
                </a:lnTo>
                <a:close/>
              </a:path>
            </a:pathLst>
          </a:custGeom>
          <a:solidFill>
            <a:srgbClr val="B6DFEF">
              <a:alpha val="79998"/>
            </a:srgbClr>
          </a:solidFill>
        </p:spPr>
        <p:txBody>
          <a:bodyPr wrap="square" lIns="0" tIns="0" rIns="0" bIns="0" rtlCol="0"/>
          <a:lstStyle/>
          <a:p>
            <a:endParaRPr/>
          </a:p>
        </p:txBody>
      </p:sp>
      <p:pic>
        <p:nvPicPr>
          <p:cNvPr id="20" name="bg object 20"/>
          <p:cNvPicPr/>
          <p:nvPr/>
        </p:nvPicPr>
        <p:blipFill>
          <a:blip r:embed="rId8" cstate="print"/>
          <a:stretch>
            <a:fillRect/>
          </a:stretch>
        </p:blipFill>
        <p:spPr>
          <a:xfrm>
            <a:off x="6883399" y="306336"/>
            <a:ext cx="1938997" cy="583806"/>
          </a:xfrm>
          <a:prstGeom prst="rect">
            <a:avLst/>
          </a:prstGeom>
        </p:spPr>
      </p:pic>
      <p:pic>
        <p:nvPicPr>
          <p:cNvPr id="21" name="bg object 21"/>
          <p:cNvPicPr/>
          <p:nvPr/>
        </p:nvPicPr>
        <p:blipFill>
          <a:blip r:embed="rId9" cstate="print"/>
          <a:stretch>
            <a:fillRect/>
          </a:stretch>
        </p:blipFill>
        <p:spPr>
          <a:xfrm>
            <a:off x="359999" y="287485"/>
            <a:ext cx="1447041" cy="618592"/>
          </a:xfrm>
          <a:prstGeom prst="rect">
            <a:avLst/>
          </a:prstGeom>
        </p:spPr>
      </p:pic>
      <p:sp>
        <p:nvSpPr>
          <p:cNvPr id="2" name="Holder 2"/>
          <p:cNvSpPr>
            <a:spLocks noGrp="1"/>
          </p:cNvSpPr>
          <p:nvPr>
            <p:ph type="title"/>
          </p:nvPr>
        </p:nvSpPr>
        <p:spPr>
          <a:xfrm>
            <a:off x="527300" y="1359701"/>
            <a:ext cx="8089399" cy="391160"/>
          </a:xfrm>
          <a:prstGeom prst="rect">
            <a:avLst/>
          </a:prstGeom>
        </p:spPr>
        <p:txBody>
          <a:bodyPr wrap="square" lIns="0" tIns="0" rIns="0" bIns="0">
            <a:spAutoFit/>
          </a:bodyPr>
          <a:lstStyle>
            <a:lvl1pPr>
              <a:defRPr sz="2400" b="1" i="0">
                <a:solidFill>
                  <a:srgbClr val="004D2D"/>
                </a:solidFill>
                <a:latin typeface="Arial"/>
                <a:cs typeface="Arial"/>
              </a:defRPr>
            </a:lvl1pPr>
          </a:lstStyle>
          <a:p>
            <a:endParaRPr/>
          </a:p>
        </p:txBody>
      </p:sp>
      <p:sp>
        <p:nvSpPr>
          <p:cNvPr id="3" name="Holder 3"/>
          <p:cNvSpPr>
            <a:spLocks noGrp="1"/>
          </p:cNvSpPr>
          <p:nvPr>
            <p:ph type="body" idx="1"/>
          </p:nvPr>
        </p:nvSpPr>
        <p:spPr>
          <a:xfrm>
            <a:off x="748311" y="2001507"/>
            <a:ext cx="7647376" cy="2251075"/>
          </a:xfrm>
          <a:prstGeom prst="rect">
            <a:avLst/>
          </a:prstGeom>
        </p:spPr>
        <p:txBody>
          <a:bodyPr wrap="square" lIns="0" tIns="0" rIns="0" bIns="0">
            <a:spAutoFit/>
          </a:bodyPr>
          <a:lstStyle>
            <a:lvl1pPr>
              <a:defRPr sz="1800" b="0" i="0">
                <a:solidFill>
                  <a:srgbClr val="004D2D"/>
                </a:solidFill>
                <a:latin typeface="Arial"/>
                <a:cs typeface="Arial"/>
              </a:defRPr>
            </a:lvl1pPr>
          </a:lstStyle>
          <a:p>
            <a:endParaRPr/>
          </a:p>
        </p:txBody>
      </p:sp>
      <p:sp>
        <p:nvSpPr>
          <p:cNvPr id="4" name="Holder 4"/>
          <p:cNvSpPr>
            <a:spLocks noGrp="1"/>
          </p:cNvSpPr>
          <p:nvPr>
            <p:ph type="ftr" sz="quarter" idx="5"/>
          </p:nvPr>
        </p:nvSpPr>
        <p:spPr>
          <a:xfrm>
            <a:off x="3108960" y="5309044"/>
            <a:ext cx="2926080" cy="28543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5309044"/>
            <a:ext cx="2103120" cy="28543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8/22/2023</a:t>
            </a:fld>
            <a:endParaRPr lang="en-US"/>
          </a:p>
        </p:txBody>
      </p:sp>
      <p:sp>
        <p:nvSpPr>
          <p:cNvPr id="6" name="Holder 6"/>
          <p:cNvSpPr>
            <a:spLocks noGrp="1"/>
          </p:cNvSpPr>
          <p:nvPr>
            <p:ph type="sldNum" sz="quarter" idx="7"/>
          </p:nvPr>
        </p:nvSpPr>
        <p:spPr>
          <a:xfrm>
            <a:off x="6583680" y="5309044"/>
            <a:ext cx="2103120" cy="28543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nationalarchives.gov.uk/doc/open-government-licence/version/3/"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hyperlink" Target="https://stemlearning.wistia.com/medias/gcpvkizu27"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79302" y="4626995"/>
            <a:ext cx="6186170" cy="482600"/>
          </a:xfrm>
          <a:prstGeom prst="rect">
            <a:avLst/>
          </a:prstGeom>
        </p:spPr>
        <p:txBody>
          <a:bodyPr vert="horz" wrap="square" lIns="0" tIns="12700" rIns="0" bIns="0" rtlCol="0">
            <a:spAutoFit/>
          </a:bodyPr>
          <a:lstStyle/>
          <a:p>
            <a:pPr marL="12700">
              <a:lnSpc>
                <a:spcPct val="100000"/>
              </a:lnSpc>
              <a:spcBef>
                <a:spcPts val="100"/>
              </a:spcBef>
            </a:pPr>
            <a:r>
              <a:rPr sz="3000" dirty="0"/>
              <a:t>Should</a:t>
            </a:r>
            <a:r>
              <a:rPr sz="3000" spc="-5" dirty="0"/>
              <a:t> </a:t>
            </a:r>
            <a:r>
              <a:rPr sz="3000" dirty="0"/>
              <a:t>we</a:t>
            </a:r>
            <a:r>
              <a:rPr sz="3000" spc="-5" dirty="0"/>
              <a:t> </a:t>
            </a:r>
            <a:r>
              <a:rPr sz="3000" dirty="0"/>
              <a:t>rewild</a:t>
            </a:r>
            <a:r>
              <a:rPr sz="3000" spc="-10" dirty="0"/>
              <a:t> </a:t>
            </a:r>
            <a:r>
              <a:rPr sz="3000" dirty="0"/>
              <a:t>parts</a:t>
            </a:r>
            <a:r>
              <a:rPr sz="3000" spc="-5" dirty="0"/>
              <a:t> </a:t>
            </a:r>
            <a:r>
              <a:rPr sz="3000" dirty="0"/>
              <a:t>of</a:t>
            </a:r>
            <a:r>
              <a:rPr sz="3000" spc="-5" dirty="0"/>
              <a:t> </a:t>
            </a:r>
            <a:r>
              <a:rPr sz="3000" spc="-10" dirty="0"/>
              <a:t>Britain?</a:t>
            </a:r>
            <a:endParaRPr sz="3000"/>
          </a:p>
        </p:txBody>
      </p:sp>
      <p:pic>
        <p:nvPicPr>
          <p:cNvPr id="3" name="object 3"/>
          <p:cNvPicPr/>
          <p:nvPr/>
        </p:nvPicPr>
        <p:blipFill>
          <a:blip r:embed="rId3" cstate="print"/>
          <a:stretch>
            <a:fillRect/>
          </a:stretch>
        </p:blipFill>
        <p:spPr>
          <a:xfrm>
            <a:off x="359999" y="287485"/>
            <a:ext cx="1447041" cy="61859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Should</a:t>
            </a:r>
            <a:r>
              <a:rPr spc="-5" dirty="0"/>
              <a:t> </a:t>
            </a:r>
            <a:r>
              <a:rPr dirty="0"/>
              <a:t>we</a:t>
            </a:r>
            <a:r>
              <a:rPr spc="-5" dirty="0"/>
              <a:t> </a:t>
            </a:r>
            <a:r>
              <a:rPr dirty="0"/>
              <a:t>rewild</a:t>
            </a:r>
            <a:r>
              <a:rPr spc="-10" dirty="0"/>
              <a:t> </a:t>
            </a:r>
            <a:r>
              <a:rPr dirty="0"/>
              <a:t>parts</a:t>
            </a:r>
            <a:r>
              <a:rPr spc="-5" dirty="0"/>
              <a:t> </a:t>
            </a:r>
            <a:r>
              <a:rPr dirty="0"/>
              <a:t>of</a:t>
            </a:r>
            <a:r>
              <a:rPr spc="-5" dirty="0"/>
              <a:t> </a:t>
            </a:r>
            <a:r>
              <a:rPr spc="-10" dirty="0"/>
              <a:t>Britain?</a:t>
            </a:r>
          </a:p>
        </p:txBody>
      </p:sp>
      <p:sp>
        <p:nvSpPr>
          <p:cNvPr id="3" name="object 3"/>
          <p:cNvSpPr txBox="1"/>
          <p:nvPr/>
        </p:nvSpPr>
        <p:spPr>
          <a:xfrm>
            <a:off x="527300" y="1925323"/>
            <a:ext cx="4505960" cy="1737360"/>
          </a:xfrm>
          <a:prstGeom prst="rect">
            <a:avLst/>
          </a:prstGeom>
        </p:spPr>
        <p:txBody>
          <a:bodyPr vert="horz" wrap="square" lIns="0" tIns="12700" rIns="0" bIns="0" rtlCol="0">
            <a:spAutoFit/>
          </a:bodyPr>
          <a:lstStyle/>
          <a:p>
            <a:pPr marL="12700" marR="5080">
              <a:lnSpc>
                <a:spcPct val="100000"/>
              </a:lnSpc>
              <a:spcBef>
                <a:spcPts val="100"/>
              </a:spcBef>
            </a:pPr>
            <a:r>
              <a:rPr sz="1400" dirty="0">
                <a:solidFill>
                  <a:srgbClr val="004D2D"/>
                </a:solidFill>
                <a:latin typeface="Arial"/>
                <a:cs typeface="Arial"/>
              </a:rPr>
              <a:t>You</a:t>
            </a:r>
            <a:r>
              <a:rPr sz="1400" spc="25" dirty="0">
                <a:solidFill>
                  <a:srgbClr val="004D2D"/>
                </a:solidFill>
                <a:latin typeface="Arial"/>
                <a:cs typeface="Arial"/>
              </a:rPr>
              <a:t> </a:t>
            </a:r>
            <a:r>
              <a:rPr sz="1400" dirty="0">
                <a:solidFill>
                  <a:srgbClr val="004D2D"/>
                </a:solidFill>
                <a:latin typeface="Arial"/>
                <a:cs typeface="Arial"/>
              </a:rPr>
              <a:t>are</a:t>
            </a:r>
            <a:r>
              <a:rPr sz="1400" spc="40" dirty="0">
                <a:solidFill>
                  <a:srgbClr val="004D2D"/>
                </a:solidFill>
                <a:latin typeface="Arial"/>
                <a:cs typeface="Arial"/>
              </a:rPr>
              <a:t> </a:t>
            </a:r>
            <a:r>
              <a:rPr sz="1400" dirty="0">
                <a:solidFill>
                  <a:srgbClr val="004D2D"/>
                </a:solidFill>
                <a:latin typeface="Arial"/>
                <a:cs typeface="Arial"/>
              </a:rPr>
              <a:t>going</a:t>
            </a:r>
            <a:r>
              <a:rPr sz="1400" spc="35" dirty="0">
                <a:solidFill>
                  <a:srgbClr val="004D2D"/>
                </a:solidFill>
                <a:latin typeface="Arial"/>
                <a:cs typeface="Arial"/>
              </a:rPr>
              <a:t> </a:t>
            </a:r>
            <a:r>
              <a:rPr sz="1400" dirty="0">
                <a:solidFill>
                  <a:srgbClr val="004D2D"/>
                </a:solidFill>
                <a:latin typeface="Arial"/>
                <a:cs typeface="Arial"/>
              </a:rPr>
              <a:t>to</a:t>
            </a:r>
            <a:r>
              <a:rPr sz="1400" spc="40" dirty="0">
                <a:solidFill>
                  <a:srgbClr val="004D2D"/>
                </a:solidFill>
                <a:latin typeface="Arial"/>
                <a:cs typeface="Arial"/>
              </a:rPr>
              <a:t> </a:t>
            </a:r>
            <a:r>
              <a:rPr sz="1400" dirty="0">
                <a:solidFill>
                  <a:srgbClr val="004D2D"/>
                </a:solidFill>
                <a:latin typeface="Arial"/>
                <a:cs typeface="Arial"/>
              </a:rPr>
              <a:t>take</a:t>
            </a:r>
            <a:r>
              <a:rPr sz="1400" spc="40" dirty="0">
                <a:solidFill>
                  <a:srgbClr val="004D2D"/>
                </a:solidFill>
                <a:latin typeface="Arial"/>
                <a:cs typeface="Arial"/>
              </a:rPr>
              <a:t> </a:t>
            </a:r>
            <a:r>
              <a:rPr sz="1400" dirty="0">
                <a:solidFill>
                  <a:srgbClr val="004D2D"/>
                </a:solidFill>
                <a:latin typeface="Arial"/>
                <a:cs typeface="Arial"/>
              </a:rPr>
              <a:t>on</a:t>
            </a:r>
            <a:r>
              <a:rPr sz="1400" spc="35" dirty="0">
                <a:solidFill>
                  <a:srgbClr val="004D2D"/>
                </a:solidFill>
                <a:latin typeface="Arial"/>
                <a:cs typeface="Arial"/>
              </a:rPr>
              <a:t> </a:t>
            </a:r>
            <a:r>
              <a:rPr sz="1400" dirty="0">
                <a:solidFill>
                  <a:srgbClr val="004D2D"/>
                </a:solidFill>
                <a:latin typeface="Arial"/>
                <a:cs typeface="Arial"/>
              </a:rPr>
              <a:t>the</a:t>
            </a:r>
            <a:r>
              <a:rPr sz="1400" spc="40" dirty="0">
                <a:solidFill>
                  <a:srgbClr val="004D2D"/>
                </a:solidFill>
                <a:latin typeface="Arial"/>
                <a:cs typeface="Arial"/>
              </a:rPr>
              <a:t> </a:t>
            </a:r>
            <a:r>
              <a:rPr sz="1400" dirty="0">
                <a:solidFill>
                  <a:srgbClr val="004D2D"/>
                </a:solidFill>
                <a:latin typeface="Arial"/>
                <a:cs typeface="Arial"/>
              </a:rPr>
              <a:t>role</a:t>
            </a:r>
            <a:r>
              <a:rPr sz="1400" spc="40" dirty="0">
                <a:solidFill>
                  <a:srgbClr val="004D2D"/>
                </a:solidFill>
                <a:latin typeface="Arial"/>
                <a:cs typeface="Arial"/>
              </a:rPr>
              <a:t> </a:t>
            </a:r>
            <a:r>
              <a:rPr sz="1400" dirty="0">
                <a:solidFill>
                  <a:srgbClr val="004D2D"/>
                </a:solidFill>
                <a:latin typeface="Arial"/>
                <a:cs typeface="Arial"/>
              </a:rPr>
              <a:t>of</a:t>
            </a:r>
            <a:r>
              <a:rPr sz="1400" spc="35" dirty="0">
                <a:solidFill>
                  <a:srgbClr val="004D2D"/>
                </a:solidFill>
                <a:latin typeface="Arial"/>
                <a:cs typeface="Arial"/>
              </a:rPr>
              <a:t> </a:t>
            </a:r>
            <a:r>
              <a:rPr sz="1400" dirty="0">
                <a:solidFill>
                  <a:srgbClr val="004D2D"/>
                </a:solidFill>
                <a:latin typeface="Arial"/>
                <a:cs typeface="Arial"/>
              </a:rPr>
              <a:t>a</a:t>
            </a:r>
            <a:r>
              <a:rPr sz="1400" spc="40" dirty="0">
                <a:solidFill>
                  <a:srgbClr val="004D2D"/>
                </a:solidFill>
                <a:latin typeface="Arial"/>
                <a:cs typeface="Arial"/>
              </a:rPr>
              <a:t> </a:t>
            </a:r>
            <a:r>
              <a:rPr sz="1400" dirty="0">
                <a:solidFill>
                  <a:srgbClr val="004D2D"/>
                </a:solidFill>
                <a:latin typeface="Arial"/>
                <a:cs typeface="Arial"/>
              </a:rPr>
              <a:t>character</a:t>
            </a:r>
            <a:r>
              <a:rPr sz="1400" spc="40" dirty="0">
                <a:solidFill>
                  <a:srgbClr val="004D2D"/>
                </a:solidFill>
                <a:latin typeface="Arial"/>
                <a:cs typeface="Arial"/>
              </a:rPr>
              <a:t> </a:t>
            </a:r>
            <a:r>
              <a:rPr sz="1400" spc="-10" dirty="0">
                <a:solidFill>
                  <a:srgbClr val="004D2D"/>
                </a:solidFill>
                <a:latin typeface="Arial"/>
                <a:cs typeface="Arial"/>
              </a:rPr>
              <a:t>affected </a:t>
            </a:r>
            <a:r>
              <a:rPr sz="1400" dirty="0">
                <a:solidFill>
                  <a:srgbClr val="004D2D"/>
                </a:solidFill>
                <a:latin typeface="Arial"/>
                <a:cs typeface="Arial"/>
              </a:rPr>
              <a:t>by</a:t>
            </a:r>
            <a:r>
              <a:rPr sz="1400" spc="60" dirty="0">
                <a:solidFill>
                  <a:srgbClr val="004D2D"/>
                </a:solidFill>
                <a:latin typeface="Arial"/>
                <a:cs typeface="Arial"/>
              </a:rPr>
              <a:t> </a:t>
            </a:r>
            <a:r>
              <a:rPr sz="1400" dirty="0">
                <a:solidFill>
                  <a:srgbClr val="004D2D"/>
                </a:solidFill>
                <a:latin typeface="Arial"/>
                <a:cs typeface="Arial"/>
              </a:rPr>
              <a:t>rewilding</a:t>
            </a:r>
            <a:r>
              <a:rPr sz="1400" spc="65" dirty="0">
                <a:solidFill>
                  <a:srgbClr val="004D2D"/>
                </a:solidFill>
                <a:latin typeface="Arial"/>
                <a:cs typeface="Arial"/>
              </a:rPr>
              <a:t> </a:t>
            </a:r>
            <a:r>
              <a:rPr sz="1400" dirty="0">
                <a:solidFill>
                  <a:srgbClr val="004D2D"/>
                </a:solidFill>
                <a:latin typeface="Arial"/>
                <a:cs typeface="Arial"/>
              </a:rPr>
              <a:t>and</a:t>
            </a:r>
            <a:r>
              <a:rPr sz="1400" spc="65" dirty="0">
                <a:solidFill>
                  <a:srgbClr val="004D2D"/>
                </a:solidFill>
                <a:latin typeface="Arial"/>
                <a:cs typeface="Arial"/>
              </a:rPr>
              <a:t> </a:t>
            </a:r>
            <a:r>
              <a:rPr sz="1400" dirty="0">
                <a:solidFill>
                  <a:srgbClr val="004D2D"/>
                </a:solidFill>
                <a:latin typeface="Arial"/>
                <a:cs typeface="Arial"/>
              </a:rPr>
              <a:t>share</a:t>
            </a:r>
            <a:r>
              <a:rPr sz="1400" spc="65" dirty="0">
                <a:solidFill>
                  <a:srgbClr val="004D2D"/>
                </a:solidFill>
                <a:latin typeface="Arial"/>
                <a:cs typeface="Arial"/>
              </a:rPr>
              <a:t> </a:t>
            </a:r>
            <a:r>
              <a:rPr sz="1400" dirty="0">
                <a:solidFill>
                  <a:srgbClr val="004D2D"/>
                </a:solidFill>
                <a:latin typeface="Arial"/>
                <a:cs typeface="Arial"/>
              </a:rPr>
              <a:t>their</a:t>
            </a:r>
            <a:r>
              <a:rPr sz="1400" spc="60" dirty="0">
                <a:solidFill>
                  <a:srgbClr val="004D2D"/>
                </a:solidFill>
                <a:latin typeface="Arial"/>
                <a:cs typeface="Arial"/>
              </a:rPr>
              <a:t> </a:t>
            </a:r>
            <a:r>
              <a:rPr sz="1400" dirty="0">
                <a:solidFill>
                  <a:srgbClr val="004D2D"/>
                </a:solidFill>
                <a:latin typeface="Arial"/>
                <a:cs typeface="Arial"/>
              </a:rPr>
              <a:t>opinion</a:t>
            </a:r>
            <a:r>
              <a:rPr sz="1400" spc="65" dirty="0">
                <a:solidFill>
                  <a:srgbClr val="004D2D"/>
                </a:solidFill>
                <a:latin typeface="Arial"/>
                <a:cs typeface="Arial"/>
              </a:rPr>
              <a:t> </a:t>
            </a:r>
            <a:r>
              <a:rPr sz="1400" dirty="0">
                <a:solidFill>
                  <a:srgbClr val="004D2D"/>
                </a:solidFill>
                <a:latin typeface="Arial"/>
                <a:cs typeface="Arial"/>
              </a:rPr>
              <a:t>with</a:t>
            </a:r>
            <a:r>
              <a:rPr sz="1400" spc="65" dirty="0">
                <a:solidFill>
                  <a:srgbClr val="004D2D"/>
                </a:solidFill>
                <a:latin typeface="Arial"/>
                <a:cs typeface="Arial"/>
              </a:rPr>
              <a:t> </a:t>
            </a:r>
            <a:r>
              <a:rPr sz="1400" dirty="0">
                <a:solidFill>
                  <a:srgbClr val="004D2D"/>
                </a:solidFill>
                <a:latin typeface="Arial"/>
                <a:cs typeface="Arial"/>
              </a:rPr>
              <a:t>your</a:t>
            </a:r>
            <a:r>
              <a:rPr sz="1400" spc="65" dirty="0">
                <a:solidFill>
                  <a:srgbClr val="004D2D"/>
                </a:solidFill>
                <a:latin typeface="Arial"/>
                <a:cs typeface="Arial"/>
              </a:rPr>
              <a:t> </a:t>
            </a:r>
            <a:r>
              <a:rPr sz="1400" spc="-10" dirty="0">
                <a:solidFill>
                  <a:srgbClr val="004D2D"/>
                </a:solidFill>
                <a:latin typeface="Arial"/>
                <a:cs typeface="Arial"/>
              </a:rPr>
              <a:t>group.</a:t>
            </a:r>
            <a:endParaRPr sz="1400">
              <a:latin typeface="Arial"/>
              <a:cs typeface="Arial"/>
            </a:endParaRPr>
          </a:p>
          <a:p>
            <a:pPr marL="12700">
              <a:lnSpc>
                <a:spcPct val="100000"/>
              </a:lnSpc>
              <a:spcBef>
                <a:spcPts val="850"/>
              </a:spcBef>
            </a:pPr>
            <a:r>
              <a:rPr sz="1400" dirty="0">
                <a:solidFill>
                  <a:srgbClr val="004D2D"/>
                </a:solidFill>
                <a:latin typeface="Arial"/>
                <a:cs typeface="Arial"/>
              </a:rPr>
              <a:t>In</a:t>
            </a:r>
            <a:r>
              <a:rPr sz="1400" spc="40" dirty="0">
                <a:solidFill>
                  <a:srgbClr val="004D2D"/>
                </a:solidFill>
                <a:latin typeface="Arial"/>
                <a:cs typeface="Arial"/>
              </a:rPr>
              <a:t> </a:t>
            </a:r>
            <a:r>
              <a:rPr sz="1400" dirty="0">
                <a:solidFill>
                  <a:srgbClr val="004D2D"/>
                </a:solidFill>
                <a:latin typeface="Arial"/>
                <a:cs typeface="Arial"/>
              </a:rPr>
              <a:t>the</a:t>
            </a:r>
            <a:r>
              <a:rPr sz="1400" spc="40" dirty="0">
                <a:solidFill>
                  <a:srgbClr val="004D2D"/>
                </a:solidFill>
                <a:latin typeface="Arial"/>
                <a:cs typeface="Arial"/>
              </a:rPr>
              <a:t> </a:t>
            </a:r>
            <a:r>
              <a:rPr sz="1400" spc="-10" dirty="0">
                <a:solidFill>
                  <a:srgbClr val="004D2D"/>
                </a:solidFill>
                <a:latin typeface="Arial"/>
                <a:cs typeface="Arial"/>
              </a:rPr>
              <a:t>debate:</a:t>
            </a:r>
            <a:endParaRPr sz="1400">
              <a:latin typeface="Arial"/>
              <a:cs typeface="Arial"/>
            </a:endParaRPr>
          </a:p>
          <a:p>
            <a:pPr marL="240665" indent="-228600">
              <a:lnSpc>
                <a:spcPct val="100000"/>
              </a:lnSpc>
              <a:spcBef>
                <a:spcPts val="850"/>
              </a:spcBef>
              <a:buChar char="•"/>
              <a:tabLst>
                <a:tab pos="240665" algn="l"/>
                <a:tab pos="241935" algn="l"/>
              </a:tabLst>
            </a:pPr>
            <a:r>
              <a:rPr sz="1400" dirty="0">
                <a:solidFill>
                  <a:srgbClr val="004D2D"/>
                </a:solidFill>
                <a:latin typeface="Arial"/>
                <a:cs typeface="Arial"/>
              </a:rPr>
              <a:t>introduce</a:t>
            </a:r>
            <a:r>
              <a:rPr sz="1400" spc="80" dirty="0">
                <a:solidFill>
                  <a:srgbClr val="004D2D"/>
                </a:solidFill>
                <a:latin typeface="Arial"/>
                <a:cs typeface="Arial"/>
              </a:rPr>
              <a:t> </a:t>
            </a:r>
            <a:r>
              <a:rPr sz="1400" dirty="0">
                <a:solidFill>
                  <a:srgbClr val="004D2D"/>
                </a:solidFill>
                <a:latin typeface="Arial"/>
                <a:cs typeface="Arial"/>
              </a:rPr>
              <a:t>your</a:t>
            </a:r>
            <a:r>
              <a:rPr sz="1400" spc="80" dirty="0">
                <a:solidFill>
                  <a:srgbClr val="004D2D"/>
                </a:solidFill>
                <a:latin typeface="Arial"/>
                <a:cs typeface="Arial"/>
              </a:rPr>
              <a:t> </a:t>
            </a:r>
            <a:r>
              <a:rPr sz="1400" spc="-10" dirty="0">
                <a:solidFill>
                  <a:srgbClr val="004D2D"/>
                </a:solidFill>
                <a:latin typeface="Arial"/>
                <a:cs typeface="Arial"/>
              </a:rPr>
              <a:t>character</a:t>
            </a:r>
            <a:endParaRPr sz="1400">
              <a:latin typeface="Arial"/>
              <a:cs typeface="Arial"/>
            </a:endParaRPr>
          </a:p>
          <a:p>
            <a:pPr marL="240665" indent="-228600">
              <a:lnSpc>
                <a:spcPct val="100000"/>
              </a:lnSpc>
              <a:spcBef>
                <a:spcPts val="850"/>
              </a:spcBef>
              <a:buChar char="•"/>
              <a:tabLst>
                <a:tab pos="240665" algn="l"/>
                <a:tab pos="241935" algn="l"/>
              </a:tabLst>
            </a:pPr>
            <a:r>
              <a:rPr sz="1400" dirty="0">
                <a:solidFill>
                  <a:srgbClr val="004D2D"/>
                </a:solidFill>
                <a:latin typeface="Arial"/>
                <a:cs typeface="Arial"/>
              </a:rPr>
              <a:t>give</a:t>
            </a:r>
            <a:r>
              <a:rPr sz="1400" spc="85" dirty="0">
                <a:solidFill>
                  <a:srgbClr val="004D2D"/>
                </a:solidFill>
                <a:latin typeface="Arial"/>
                <a:cs typeface="Arial"/>
              </a:rPr>
              <a:t> </a:t>
            </a:r>
            <a:r>
              <a:rPr sz="1400" dirty="0">
                <a:solidFill>
                  <a:srgbClr val="004D2D"/>
                </a:solidFill>
                <a:latin typeface="Arial"/>
                <a:cs typeface="Arial"/>
              </a:rPr>
              <a:t>your</a:t>
            </a:r>
            <a:r>
              <a:rPr sz="1400" spc="90" dirty="0">
                <a:solidFill>
                  <a:srgbClr val="004D2D"/>
                </a:solidFill>
                <a:latin typeface="Arial"/>
                <a:cs typeface="Arial"/>
              </a:rPr>
              <a:t> </a:t>
            </a:r>
            <a:r>
              <a:rPr sz="1400" dirty="0">
                <a:solidFill>
                  <a:srgbClr val="004D2D"/>
                </a:solidFill>
                <a:latin typeface="Arial"/>
                <a:cs typeface="Arial"/>
              </a:rPr>
              <a:t>character’s</a:t>
            </a:r>
            <a:r>
              <a:rPr sz="1400" spc="90" dirty="0">
                <a:solidFill>
                  <a:srgbClr val="004D2D"/>
                </a:solidFill>
                <a:latin typeface="Arial"/>
                <a:cs typeface="Arial"/>
              </a:rPr>
              <a:t> </a:t>
            </a:r>
            <a:r>
              <a:rPr sz="1400" spc="-10" dirty="0">
                <a:solidFill>
                  <a:srgbClr val="004D2D"/>
                </a:solidFill>
                <a:latin typeface="Arial"/>
                <a:cs typeface="Arial"/>
              </a:rPr>
              <a:t>opinion</a:t>
            </a:r>
            <a:endParaRPr sz="1400">
              <a:latin typeface="Arial"/>
              <a:cs typeface="Arial"/>
            </a:endParaRPr>
          </a:p>
          <a:p>
            <a:pPr marL="240665" indent="-228600">
              <a:lnSpc>
                <a:spcPct val="100000"/>
              </a:lnSpc>
              <a:spcBef>
                <a:spcPts val="850"/>
              </a:spcBef>
              <a:buChar char="•"/>
              <a:tabLst>
                <a:tab pos="240665" algn="l"/>
                <a:tab pos="241935" algn="l"/>
              </a:tabLst>
            </a:pPr>
            <a:r>
              <a:rPr sz="1400" dirty="0">
                <a:solidFill>
                  <a:srgbClr val="004D2D"/>
                </a:solidFill>
                <a:latin typeface="Arial"/>
                <a:cs typeface="Arial"/>
              </a:rPr>
              <a:t>give</a:t>
            </a:r>
            <a:r>
              <a:rPr sz="1400" spc="70" dirty="0">
                <a:solidFill>
                  <a:srgbClr val="004D2D"/>
                </a:solidFill>
                <a:latin typeface="Arial"/>
                <a:cs typeface="Arial"/>
              </a:rPr>
              <a:t> </a:t>
            </a:r>
            <a:r>
              <a:rPr sz="1400" dirty="0">
                <a:solidFill>
                  <a:srgbClr val="004D2D"/>
                </a:solidFill>
                <a:latin typeface="Arial"/>
                <a:cs typeface="Arial"/>
              </a:rPr>
              <a:t>the</a:t>
            </a:r>
            <a:r>
              <a:rPr sz="1400" spc="75" dirty="0">
                <a:solidFill>
                  <a:srgbClr val="004D2D"/>
                </a:solidFill>
                <a:latin typeface="Arial"/>
                <a:cs typeface="Arial"/>
              </a:rPr>
              <a:t> </a:t>
            </a:r>
            <a:r>
              <a:rPr sz="1400" dirty="0">
                <a:solidFill>
                  <a:srgbClr val="004D2D"/>
                </a:solidFill>
                <a:latin typeface="Arial"/>
                <a:cs typeface="Arial"/>
              </a:rPr>
              <a:t>reasons</a:t>
            </a:r>
            <a:r>
              <a:rPr sz="1400" spc="75" dirty="0">
                <a:solidFill>
                  <a:srgbClr val="004D2D"/>
                </a:solidFill>
                <a:latin typeface="Arial"/>
                <a:cs typeface="Arial"/>
              </a:rPr>
              <a:t> </a:t>
            </a:r>
            <a:r>
              <a:rPr sz="1400" dirty="0">
                <a:solidFill>
                  <a:srgbClr val="004D2D"/>
                </a:solidFill>
                <a:latin typeface="Arial"/>
                <a:cs typeface="Arial"/>
              </a:rPr>
              <a:t>for</a:t>
            </a:r>
            <a:r>
              <a:rPr sz="1400" spc="70" dirty="0">
                <a:solidFill>
                  <a:srgbClr val="004D2D"/>
                </a:solidFill>
                <a:latin typeface="Arial"/>
                <a:cs typeface="Arial"/>
              </a:rPr>
              <a:t> </a:t>
            </a:r>
            <a:r>
              <a:rPr sz="1400" dirty="0">
                <a:solidFill>
                  <a:srgbClr val="004D2D"/>
                </a:solidFill>
                <a:latin typeface="Arial"/>
                <a:cs typeface="Arial"/>
              </a:rPr>
              <a:t>your</a:t>
            </a:r>
            <a:r>
              <a:rPr sz="1400" spc="75" dirty="0">
                <a:solidFill>
                  <a:srgbClr val="004D2D"/>
                </a:solidFill>
                <a:latin typeface="Arial"/>
                <a:cs typeface="Arial"/>
              </a:rPr>
              <a:t> </a:t>
            </a:r>
            <a:r>
              <a:rPr sz="1400" dirty="0">
                <a:solidFill>
                  <a:srgbClr val="004D2D"/>
                </a:solidFill>
                <a:latin typeface="Arial"/>
                <a:cs typeface="Arial"/>
              </a:rPr>
              <a:t>character’s</a:t>
            </a:r>
            <a:r>
              <a:rPr sz="1400" spc="75" dirty="0">
                <a:solidFill>
                  <a:srgbClr val="004D2D"/>
                </a:solidFill>
                <a:latin typeface="Arial"/>
                <a:cs typeface="Arial"/>
              </a:rPr>
              <a:t> </a:t>
            </a:r>
            <a:r>
              <a:rPr sz="1400" spc="-10" dirty="0">
                <a:solidFill>
                  <a:srgbClr val="004D2D"/>
                </a:solidFill>
                <a:latin typeface="Arial"/>
                <a:cs typeface="Arial"/>
              </a:rPr>
              <a:t>opinion</a:t>
            </a:r>
            <a:endParaRPr sz="1400">
              <a:latin typeface="Arial"/>
              <a:cs typeface="Arial"/>
            </a:endParaRPr>
          </a:p>
        </p:txBody>
      </p:sp>
      <p:sp>
        <p:nvSpPr>
          <p:cNvPr id="4" name="object 4"/>
          <p:cNvSpPr txBox="1"/>
          <p:nvPr/>
        </p:nvSpPr>
        <p:spPr>
          <a:xfrm>
            <a:off x="5725283" y="1926212"/>
            <a:ext cx="2980055" cy="1840230"/>
          </a:xfrm>
          <a:prstGeom prst="rect">
            <a:avLst/>
          </a:prstGeom>
        </p:spPr>
        <p:txBody>
          <a:bodyPr vert="horz" wrap="square" lIns="0" tIns="12700" rIns="0" bIns="0" rtlCol="0">
            <a:spAutoFit/>
          </a:bodyPr>
          <a:lstStyle/>
          <a:p>
            <a:pPr marL="12700" marR="51435">
              <a:lnSpc>
                <a:spcPct val="100000"/>
              </a:lnSpc>
              <a:spcBef>
                <a:spcPts val="100"/>
              </a:spcBef>
            </a:pPr>
            <a:r>
              <a:rPr sz="1400" i="1" dirty="0">
                <a:solidFill>
                  <a:srgbClr val="004D2D"/>
                </a:solidFill>
                <a:latin typeface="Arial"/>
                <a:cs typeface="Arial"/>
              </a:rPr>
              <a:t>Remember</a:t>
            </a:r>
            <a:r>
              <a:rPr sz="1400" i="1" spc="60" dirty="0">
                <a:solidFill>
                  <a:srgbClr val="004D2D"/>
                </a:solidFill>
                <a:latin typeface="Arial"/>
                <a:cs typeface="Arial"/>
              </a:rPr>
              <a:t> </a:t>
            </a:r>
            <a:r>
              <a:rPr sz="1400" i="1" dirty="0">
                <a:solidFill>
                  <a:srgbClr val="004D2D"/>
                </a:solidFill>
                <a:latin typeface="Arial"/>
                <a:cs typeface="Arial"/>
              </a:rPr>
              <a:t>you</a:t>
            </a:r>
            <a:r>
              <a:rPr sz="1400" i="1" spc="60" dirty="0">
                <a:solidFill>
                  <a:srgbClr val="004D2D"/>
                </a:solidFill>
                <a:latin typeface="Arial"/>
                <a:cs typeface="Arial"/>
              </a:rPr>
              <a:t> </a:t>
            </a:r>
            <a:r>
              <a:rPr sz="1400" i="1" dirty="0">
                <a:solidFill>
                  <a:srgbClr val="004D2D"/>
                </a:solidFill>
                <a:latin typeface="Arial"/>
                <a:cs typeface="Arial"/>
              </a:rPr>
              <a:t>must</a:t>
            </a:r>
            <a:r>
              <a:rPr sz="1400" i="1" spc="60" dirty="0">
                <a:solidFill>
                  <a:srgbClr val="004D2D"/>
                </a:solidFill>
                <a:latin typeface="Arial"/>
                <a:cs typeface="Arial"/>
              </a:rPr>
              <a:t> </a:t>
            </a:r>
            <a:r>
              <a:rPr sz="1400" i="1" dirty="0">
                <a:solidFill>
                  <a:srgbClr val="004D2D"/>
                </a:solidFill>
                <a:latin typeface="Arial"/>
                <a:cs typeface="Arial"/>
              </a:rPr>
              <a:t>listen</a:t>
            </a:r>
            <a:r>
              <a:rPr sz="1400" i="1" spc="60" dirty="0">
                <a:solidFill>
                  <a:srgbClr val="004D2D"/>
                </a:solidFill>
                <a:latin typeface="Arial"/>
                <a:cs typeface="Arial"/>
              </a:rPr>
              <a:t> </a:t>
            </a:r>
            <a:r>
              <a:rPr sz="1400" i="1" dirty="0">
                <a:solidFill>
                  <a:srgbClr val="004D2D"/>
                </a:solidFill>
                <a:latin typeface="Arial"/>
                <a:cs typeface="Arial"/>
              </a:rPr>
              <a:t>to</a:t>
            </a:r>
            <a:r>
              <a:rPr sz="1400" i="1" spc="65" dirty="0">
                <a:solidFill>
                  <a:srgbClr val="004D2D"/>
                </a:solidFill>
                <a:latin typeface="Arial"/>
                <a:cs typeface="Arial"/>
              </a:rPr>
              <a:t> </a:t>
            </a:r>
            <a:r>
              <a:rPr sz="1400" i="1" spc="-25" dirty="0">
                <a:solidFill>
                  <a:srgbClr val="004D2D"/>
                </a:solidFill>
                <a:latin typeface="Arial"/>
                <a:cs typeface="Arial"/>
              </a:rPr>
              <a:t>the </a:t>
            </a:r>
            <a:r>
              <a:rPr sz="1400" i="1" dirty="0">
                <a:solidFill>
                  <a:srgbClr val="004D2D"/>
                </a:solidFill>
                <a:latin typeface="Arial"/>
                <a:cs typeface="Arial"/>
              </a:rPr>
              <a:t>opinions</a:t>
            </a:r>
            <a:r>
              <a:rPr sz="1400" i="1" spc="55" dirty="0">
                <a:solidFill>
                  <a:srgbClr val="004D2D"/>
                </a:solidFill>
                <a:latin typeface="Arial"/>
                <a:cs typeface="Arial"/>
              </a:rPr>
              <a:t> </a:t>
            </a:r>
            <a:r>
              <a:rPr sz="1400" i="1" dirty="0">
                <a:solidFill>
                  <a:srgbClr val="004D2D"/>
                </a:solidFill>
                <a:latin typeface="Arial"/>
                <a:cs typeface="Arial"/>
              </a:rPr>
              <a:t>and</a:t>
            </a:r>
            <a:r>
              <a:rPr sz="1400" i="1" spc="65" dirty="0">
                <a:solidFill>
                  <a:srgbClr val="004D2D"/>
                </a:solidFill>
                <a:latin typeface="Arial"/>
                <a:cs typeface="Arial"/>
              </a:rPr>
              <a:t> </a:t>
            </a:r>
            <a:r>
              <a:rPr sz="1400" i="1" dirty="0">
                <a:solidFill>
                  <a:srgbClr val="004D2D"/>
                </a:solidFill>
                <a:latin typeface="Arial"/>
                <a:cs typeface="Arial"/>
              </a:rPr>
              <a:t>arguments</a:t>
            </a:r>
            <a:r>
              <a:rPr sz="1400" i="1" spc="65" dirty="0">
                <a:solidFill>
                  <a:srgbClr val="004D2D"/>
                </a:solidFill>
                <a:latin typeface="Arial"/>
                <a:cs typeface="Arial"/>
              </a:rPr>
              <a:t> </a:t>
            </a:r>
            <a:r>
              <a:rPr sz="1400" i="1" dirty="0">
                <a:solidFill>
                  <a:srgbClr val="004D2D"/>
                </a:solidFill>
                <a:latin typeface="Arial"/>
                <a:cs typeface="Arial"/>
              </a:rPr>
              <a:t>of</a:t>
            </a:r>
            <a:r>
              <a:rPr sz="1400" i="1" spc="65" dirty="0">
                <a:solidFill>
                  <a:srgbClr val="004D2D"/>
                </a:solidFill>
                <a:latin typeface="Arial"/>
                <a:cs typeface="Arial"/>
              </a:rPr>
              <a:t> </a:t>
            </a:r>
            <a:r>
              <a:rPr sz="1400" i="1" dirty="0">
                <a:solidFill>
                  <a:srgbClr val="004D2D"/>
                </a:solidFill>
                <a:latin typeface="Arial"/>
                <a:cs typeface="Arial"/>
              </a:rPr>
              <a:t>the</a:t>
            </a:r>
            <a:r>
              <a:rPr sz="1400" i="1" spc="65" dirty="0">
                <a:solidFill>
                  <a:srgbClr val="004D2D"/>
                </a:solidFill>
                <a:latin typeface="Arial"/>
                <a:cs typeface="Arial"/>
              </a:rPr>
              <a:t> </a:t>
            </a:r>
            <a:r>
              <a:rPr sz="1400" i="1" spc="-10" dirty="0">
                <a:solidFill>
                  <a:srgbClr val="004D2D"/>
                </a:solidFill>
                <a:latin typeface="Arial"/>
                <a:cs typeface="Arial"/>
              </a:rPr>
              <a:t>other </a:t>
            </a:r>
            <a:r>
              <a:rPr sz="1400" i="1" dirty="0">
                <a:solidFill>
                  <a:srgbClr val="004D2D"/>
                </a:solidFill>
                <a:latin typeface="Arial"/>
                <a:cs typeface="Arial"/>
              </a:rPr>
              <a:t>characters</a:t>
            </a:r>
            <a:r>
              <a:rPr sz="1400" i="1" spc="85" dirty="0">
                <a:solidFill>
                  <a:srgbClr val="004D2D"/>
                </a:solidFill>
                <a:latin typeface="Arial"/>
                <a:cs typeface="Arial"/>
              </a:rPr>
              <a:t> </a:t>
            </a:r>
            <a:r>
              <a:rPr sz="1400" i="1" dirty="0">
                <a:solidFill>
                  <a:srgbClr val="004D2D"/>
                </a:solidFill>
                <a:latin typeface="Arial"/>
                <a:cs typeface="Arial"/>
              </a:rPr>
              <a:t>and</a:t>
            </a:r>
            <a:r>
              <a:rPr sz="1400" i="1" spc="85" dirty="0">
                <a:solidFill>
                  <a:srgbClr val="004D2D"/>
                </a:solidFill>
                <a:latin typeface="Arial"/>
                <a:cs typeface="Arial"/>
              </a:rPr>
              <a:t> </a:t>
            </a:r>
            <a:r>
              <a:rPr sz="1400" i="1" dirty="0">
                <a:solidFill>
                  <a:srgbClr val="004D2D"/>
                </a:solidFill>
                <a:latin typeface="Arial"/>
                <a:cs typeface="Arial"/>
              </a:rPr>
              <a:t>complete</a:t>
            </a:r>
            <a:r>
              <a:rPr sz="1400" i="1" spc="85" dirty="0">
                <a:solidFill>
                  <a:srgbClr val="004D2D"/>
                </a:solidFill>
                <a:latin typeface="Arial"/>
                <a:cs typeface="Arial"/>
              </a:rPr>
              <a:t> </a:t>
            </a:r>
            <a:r>
              <a:rPr sz="1400" i="1" dirty="0">
                <a:solidFill>
                  <a:srgbClr val="004D2D"/>
                </a:solidFill>
                <a:latin typeface="Arial"/>
                <a:cs typeface="Arial"/>
              </a:rPr>
              <a:t>section</a:t>
            </a:r>
            <a:r>
              <a:rPr sz="1400" i="1" spc="85" dirty="0">
                <a:solidFill>
                  <a:srgbClr val="004D2D"/>
                </a:solidFill>
                <a:latin typeface="Arial"/>
                <a:cs typeface="Arial"/>
              </a:rPr>
              <a:t> </a:t>
            </a:r>
            <a:r>
              <a:rPr sz="1400" i="1" spc="-50" dirty="0">
                <a:solidFill>
                  <a:srgbClr val="004D2D"/>
                </a:solidFill>
                <a:latin typeface="Arial"/>
                <a:cs typeface="Arial"/>
              </a:rPr>
              <a:t>2 </a:t>
            </a:r>
            <a:r>
              <a:rPr sz="1400" i="1" dirty="0">
                <a:solidFill>
                  <a:srgbClr val="004D2D"/>
                </a:solidFill>
                <a:latin typeface="Arial"/>
                <a:cs typeface="Arial"/>
              </a:rPr>
              <a:t>on</a:t>
            </a:r>
            <a:r>
              <a:rPr sz="1400" i="1" spc="35" dirty="0">
                <a:solidFill>
                  <a:srgbClr val="004D2D"/>
                </a:solidFill>
                <a:latin typeface="Arial"/>
                <a:cs typeface="Arial"/>
              </a:rPr>
              <a:t> </a:t>
            </a:r>
            <a:r>
              <a:rPr sz="1400" i="1" dirty="0">
                <a:solidFill>
                  <a:srgbClr val="004D2D"/>
                </a:solidFill>
                <a:latin typeface="Arial"/>
                <a:cs typeface="Arial"/>
              </a:rPr>
              <a:t>your</a:t>
            </a:r>
            <a:r>
              <a:rPr sz="1400" i="1" spc="45" dirty="0">
                <a:solidFill>
                  <a:srgbClr val="004D2D"/>
                </a:solidFill>
                <a:latin typeface="Arial"/>
                <a:cs typeface="Arial"/>
              </a:rPr>
              <a:t> </a:t>
            </a:r>
            <a:r>
              <a:rPr sz="1400" i="1" spc="-10" dirty="0">
                <a:solidFill>
                  <a:srgbClr val="004D2D"/>
                </a:solidFill>
                <a:latin typeface="Arial"/>
                <a:cs typeface="Arial"/>
              </a:rPr>
              <a:t>worksheet.</a:t>
            </a:r>
            <a:endParaRPr sz="1400">
              <a:latin typeface="Arial"/>
              <a:cs typeface="Arial"/>
            </a:endParaRPr>
          </a:p>
          <a:p>
            <a:pPr marL="12700" marR="5080">
              <a:lnSpc>
                <a:spcPct val="100000"/>
              </a:lnSpc>
              <a:spcBef>
                <a:spcPts val="850"/>
              </a:spcBef>
            </a:pPr>
            <a:r>
              <a:rPr sz="1400" i="1" dirty="0">
                <a:solidFill>
                  <a:srgbClr val="004D2D"/>
                </a:solidFill>
                <a:latin typeface="Arial"/>
                <a:cs typeface="Arial"/>
              </a:rPr>
              <a:t>Remember</a:t>
            </a:r>
            <a:r>
              <a:rPr sz="1400" i="1" spc="60" dirty="0">
                <a:solidFill>
                  <a:srgbClr val="004D2D"/>
                </a:solidFill>
                <a:latin typeface="Arial"/>
                <a:cs typeface="Arial"/>
              </a:rPr>
              <a:t> </a:t>
            </a:r>
            <a:r>
              <a:rPr sz="1400" i="1" dirty="0">
                <a:solidFill>
                  <a:srgbClr val="004D2D"/>
                </a:solidFill>
                <a:latin typeface="Arial"/>
                <a:cs typeface="Arial"/>
              </a:rPr>
              <a:t>in</a:t>
            </a:r>
            <a:r>
              <a:rPr sz="1400" i="1" spc="60" dirty="0">
                <a:solidFill>
                  <a:srgbClr val="004D2D"/>
                </a:solidFill>
                <a:latin typeface="Arial"/>
                <a:cs typeface="Arial"/>
              </a:rPr>
              <a:t> </a:t>
            </a:r>
            <a:r>
              <a:rPr sz="1400" i="1" dirty="0">
                <a:solidFill>
                  <a:srgbClr val="004D2D"/>
                </a:solidFill>
                <a:latin typeface="Arial"/>
                <a:cs typeface="Arial"/>
              </a:rPr>
              <a:t>this</a:t>
            </a:r>
            <a:r>
              <a:rPr sz="1400" i="1" spc="60" dirty="0">
                <a:solidFill>
                  <a:srgbClr val="004D2D"/>
                </a:solidFill>
                <a:latin typeface="Arial"/>
                <a:cs typeface="Arial"/>
              </a:rPr>
              <a:t> </a:t>
            </a:r>
            <a:r>
              <a:rPr sz="1400" i="1" dirty="0">
                <a:solidFill>
                  <a:srgbClr val="004D2D"/>
                </a:solidFill>
                <a:latin typeface="Arial"/>
                <a:cs typeface="Arial"/>
              </a:rPr>
              <a:t>debate</a:t>
            </a:r>
            <a:r>
              <a:rPr sz="1400" i="1" spc="60" dirty="0">
                <a:solidFill>
                  <a:srgbClr val="004D2D"/>
                </a:solidFill>
                <a:latin typeface="Arial"/>
                <a:cs typeface="Arial"/>
              </a:rPr>
              <a:t> </a:t>
            </a:r>
            <a:r>
              <a:rPr sz="1400" i="1" dirty="0">
                <a:solidFill>
                  <a:srgbClr val="004D2D"/>
                </a:solidFill>
                <a:latin typeface="Arial"/>
                <a:cs typeface="Arial"/>
              </a:rPr>
              <a:t>you</a:t>
            </a:r>
            <a:r>
              <a:rPr sz="1400" i="1" spc="65" dirty="0">
                <a:solidFill>
                  <a:srgbClr val="004D2D"/>
                </a:solidFill>
                <a:latin typeface="Arial"/>
                <a:cs typeface="Arial"/>
              </a:rPr>
              <a:t> </a:t>
            </a:r>
            <a:r>
              <a:rPr sz="1400" i="1" spc="-25" dirty="0">
                <a:solidFill>
                  <a:srgbClr val="004D2D"/>
                </a:solidFill>
                <a:latin typeface="Arial"/>
                <a:cs typeface="Arial"/>
              </a:rPr>
              <a:t>are </a:t>
            </a:r>
            <a:r>
              <a:rPr sz="1400" i="1" dirty="0">
                <a:solidFill>
                  <a:srgbClr val="004D2D"/>
                </a:solidFill>
                <a:latin typeface="Arial"/>
                <a:cs typeface="Arial"/>
              </a:rPr>
              <a:t>gathering</a:t>
            </a:r>
            <a:r>
              <a:rPr sz="1400" i="1" spc="55" dirty="0">
                <a:solidFill>
                  <a:srgbClr val="004D2D"/>
                </a:solidFill>
                <a:latin typeface="Arial"/>
                <a:cs typeface="Arial"/>
              </a:rPr>
              <a:t> </a:t>
            </a:r>
            <a:r>
              <a:rPr sz="1400" i="1" dirty="0">
                <a:solidFill>
                  <a:srgbClr val="004D2D"/>
                </a:solidFill>
                <a:latin typeface="Arial"/>
                <a:cs typeface="Arial"/>
              </a:rPr>
              <a:t>the</a:t>
            </a:r>
            <a:r>
              <a:rPr sz="1400" i="1" spc="60" dirty="0">
                <a:solidFill>
                  <a:srgbClr val="004D2D"/>
                </a:solidFill>
                <a:latin typeface="Arial"/>
                <a:cs typeface="Arial"/>
              </a:rPr>
              <a:t> </a:t>
            </a:r>
            <a:r>
              <a:rPr sz="1400" i="1" dirty="0">
                <a:solidFill>
                  <a:srgbClr val="004D2D"/>
                </a:solidFill>
                <a:latin typeface="Arial"/>
                <a:cs typeface="Arial"/>
              </a:rPr>
              <a:t>points</a:t>
            </a:r>
            <a:r>
              <a:rPr sz="1400" i="1" spc="55" dirty="0">
                <a:solidFill>
                  <a:srgbClr val="004D2D"/>
                </a:solidFill>
                <a:latin typeface="Arial"/>
                <a:cs typeface="Arial"/>
              </a:rPr>
              <a:t> </a:t>
            </a:r>
            <a:r>
              <a:rPr sz="1400" i="1" dirty="0">
                <a:solidFill>
                  <a:srgbClr val="004D2D"/>
                </a:solidFill>
                <a:latin typeface="Arial"/>
                <a:cs typeface="Arial"/>
              </a:rPr>
              <a:t>of</a:t>
            </a:r>
            <a:r>
              <a:rPr sz="1400" i="1" spc="60" dirty="0">
                <a:solidFill>
                  <a:srgbClr val="004D2D"/>
                </a:solidFill>
                <a:latin typeface="Arial"/>
                <a:cs typeface="Arial"/>
              </a:rPr>
              <a:t> </a:t>
            </a:r>
            <a:r>
              <a:rPr sz="1400" i="1" dirty="0">
                <a:solidFill>
                  <a:srgbClr val="004D2D"/>
                </a:solidFill>
                <a:latin typeface="Arial"/>
                <a:cs typeface="Arial"/>
              </a:rPr>
              <a:t>view</a:t>
            </a:r>
            <a:r>
              <a:rPr sz="1400" i="1" spc="55" dirty="0">
                <a:solidFill>
                  <a:srgbClr val="004D2D"/>
                </a:solidFill>
                <a:latin typeface="Arial"/>
                <a:cs typeface="Arial"/>
              </a:rPr>
              <a:t> </a:t>
            </a:r>
            <a:r>
              <a:rPr sz="1400" i="1" dirty="0">
                <a:solidFill>
                  <a:srgbClr val="004D2D"/>
                </a:solidFill>
                <a:latin typeface="Arial"/>
                <a:cs typeface="Arial"/>
              </a:rPr>
              <a:t>of</a:t>
            </a:r>
            <a:r>
              <a:rPr sz="1400" i="1" spc="60" dirty="0">
                <a:solidFill>
                  <a:srgbClr val="004D2D"/>
                </a:solidFill>
                <a:latin typeface="Arial"/>
                <a:cs typeface="Arial"/>
              </a:rPr>
              <a:t> </a:t>
            </a:r>
            <a:r>
              <a:rPr sz="1400" i="1" dirty="0">
                <a:solidFill>
                  <a:srgbClr val="004D2D"/>
                </a:solidFill>
                <a:latin typeface="Arial"/>
                <a:cs typeface="Arial"/>
              </a:rPr>
              <a:t>lots</a:t>
            </a:r>
            <a:r>
              <a:rPr sz="1400" i="1" spc="60" dirty="0">
                <a:solidFill>
                  <a:srgbClr val="004D2D"/>
                </a:solidFill>
                <a:latin typeface="Arial"/>
                <a:cs typeface="Arial"/>
              </a:rPr>
              <a:t> </a:t>
            </a:r>
            <a:r>
              <a:rPr sz="1400" i="1" spc="-25" dirty="0">
                <a:solidFill>
                  <a:srgbClr val="004D2D"/>
                </a:solidFill>
                <a:latin typeface="Arial"/>
                <a:cs typeface="Arial"/>
              </a:rPr>
              <a:t>of </a:t>
            </a:r>
            <a:r>
              <a:rPr sz="1400" i="1" dirty="0">
                <a:solidFill>
                  <a:srgbClr val="004D2D"/>
                </a:solidFill>
                <a:latin typeface="Arial"/>
                <a:cs typeface="Arial"/>
              </a:rPr>
              <a:t>different</a:t>
            </a:r>
            <a:r>
              <a:rPr sz="1400" i="1" spc="60" dirty="0">
                <a:solidFill>
                  <a:srgbClr val="004D2D"/>
                </a:solidFill>
                <a:latin typeface="Arial"/>
                <a:cs typeface="Arial"/>
              </a:rPr>
              <a:t> </a:t>
            </a:r>
            <a:r>
              <a:rPr sz="1400" i="1" dirty="0">
                <a:solidFill>
                  <a:srgbClr val="004D2D"/>
                </a:solidFill>
                <a:latin typeface="Arial"/>
                <a:cs typeface="Arial"/>
              </a:rPr>
              <a:t>people</a:t>
            </a:r>
            <a:r>
              <a:rPr sz="1400" i="1" spc="60" dirty="0">
                <a:solidFill>
                  <a:srgbClr val="004D2D"/>
                </a:solidFill>
                <a:latin typeface="Arial"/>
                <a:cs typeface="Arial"/>
              </a:rPr>
              <a:t> </a:t>
            </a:r>
            <a:r>
              <a:rPr sz="1400" i="1" dirty="0">
                <a:solidFill>
                  <a:srgbClr val="004D2D"/>
                </a:solidFill>
                <a:latin typeface="Arial"/>
                <a:cs typeface="Arial"/>
              </a:rPr>
              <a:t>to</a:t>
            </a:r>
            <a:r>
              <a:rPr sz="1400" i="1" spc="60" dirty="0">
                <a:solidFill>
                  <a:srgbClr val="004D2D"/>
                </a:solidFill>
                <a:latin typeface="Arial"/>
                <a:cs typeface="Arial"/>
              </a:rPr>
              <a:t> </a:t>
            </a:r>
            <a:r>
              <a:rPr sz="1400" i="1" dirty="0">
                <a:solidFill>
                  <a:srgbClr val="004D2D"/>
                </a:solidFill>
                <a:latin typeface="Arial"/>
                <a:cs typeface="Arial"/>
              </a:rPr>
              <a:t>see</a:t>
            </a:r>
            <a:r>
              <a:rPr sz="1400" i="1" spc="60" dirty="0">
                <a:solidFill>
                  <a:srgbClr val="004D2D"/>
                </a:solidFill>
                <a:latin typeface="Arial"/>
                <a:cs typeface="Arial"/>
              </a:rPr>
              <a:t> </a:t>
            </a:r>
            <a:r>
              <a:rPr sz="1400" i="1" dirty="0">
                <a:solidFill>
                  <a:srgbClr val="004D2D"/>
                </a:solidFill>
                <a:latin typeface="Arial"/>
                <a:cs typeface="Arial"/>
              </a:rPr>
              <a:t>the</a:t>
            </a:r>
            <a:r>
              <a:rPr sz="1400" i="1" spc="65" dirty="0">
                <a:solidFill>
                  <a:srgbClr val="004D2D"/>
                </a:solidFill>
                <a:latin typeface="Arial"/>
                <a:cs typeface="Arial"/>
              </a:rPr>
              <a:t> </a:t>
            </a:r>
            <a:r>
              <a:rPr sz="1400" i="1" spc="-10" dirty="0">
                <a:solidFill>
                  <a:srgbClr val="004D2D"/>
                </a:solidFill>
                <a:latin typeface="Arial"/>
                <a:cs typeface="Arial"/>
              </a:rPr>
              <a:t>argument </a:t>
            </a:r>
            <a:r>
              <a:rPr sz="1400" i="1" dirty="0">
                <a:solidFill>
                  <a:srgbClr val="004D2D"/>
                </a:solidFill>
                <a:latin typeface="Arial"/>
                <a:cs typeface="Arial"/>
              </a:rPr>
              <a:t>from</a:t>
            </a:r>
            <a:r>
              <a:rPr sz="1400" i="1" spc="45" dirty="0">
                <a:solidFill>
                  <a:srgbClr val="004D2D"/>
                </a:solidFill>
                <a:latin typeface="Arial"/>
                <a:cs typeface="Arial"/>
              </a:rPr>
              <a:t> </a:t>
            </a:r>
            <a:r>
              <a:rPr sz="1400" i="1" dirty="0">
                <a:solidFill>
                  <a:srgbClr val="004D2D"/>
                </a:solidFill>
                <a:latin typeface="Arial"/>
                <a:cs typeface="Arial"/>
              </a:rPr>
              <a:t>both</a:t>
            </a:r>
            <a:r>
              <a:rPr sz="1400" i="1" spc="55" dirty="0">
                <a:solidFill>
                  <a:srgbClr val="004D2D"/>
                </a:solidFill>
                <a:latin typeface="Arial"/>
                <a:cs typeface="Arial"/>
              </a:rPr>
              <a:t> </a:t>
            </a:r>
            <a:r>
              <a:rPr sz="1400" i="1" spc="-10" dirty="0">
                <a:solidFill>
                  <a:srgbClr val="004D2D"/>
                </a:solidFill>
                <a:latin typeface="Arial"/>
                <a:cs typeface="Arial"/>
              </a:rPr>
              <a:t>sides.</a:t>
            </a:r>
            <a:endParaRPr sz="1400">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70448" y="1288387"/>
            <a:ext cx="3802379" cy="763905"/>
          </a:xfrm>
          <a:prstGeom prst="rect">
            <a:avLst/>
          </a:prstGeom>
        </p:spPr>
        <p:txBody>
          <a:bodyPr vert="horz" wrap="square" lIns="0" tIns="68580" rIns="0" bIns="0" rtlCol="0">
            <a:spAutoFit/>
          </a:bodyPr>
          <a:lstStyle/>
          <a:p>
            <a:pPr marL="1270" algn="ctr">
              <a:lnSpc>
                <a:spcPct val="100000"/>
              </a:lnSpc>
              <a:spcBef>
                <a:spcPts val="540"/>
              </a:spcBef>
            </a:pPr>
            <a:r>
              <a:rPr dirty="0"/>
              <a:t>Let’s</a:t>
            </a:r>
            <a:r>
              <a:rPr spc="-50" dirty="0"/>
              <a:t> </a:t>
            </a:r>
            <a:r>
              <a:rPr dirty="0"/>
              <a:t>hear</a:t>
            </a:r>
            <a:r>
              <a:rPr spc="-40" dirty="0"/>
              <a:t> </a:t>
            </a:r>
            <a:r>
              <a:rPr dirty="0"/>
              <a:t>your</a:t>
            </a:r>
            <a:r>
              <a:rPr spc="-35" dirty="0"/>
              <a:t> </a:t>
            </a:r>
            <a:r>
              <a:rPr spc="-10" dirty="0"/>
              <a:t>opinion!</a:t>
            </a:r>
          </a:p>
          <a:p>
            <a:pPr algn="ctr">
              <a:lnSpc>
                <a:spcPct val="100000"/>
              </a:lnSpc>
              <a:spcBef>
                <a:spcPts val="330"/>
              </a:spcBef>
            </a:pPr>
            <a:r>
              <a:rPr sz="1800" b="0" dirty="0">
                <a:latin typeface="Arial"/>
                <a:cs typeface="Arial"/>
              </a:rPr>
              <a:t>Time</a:t>
            </a:r>
            <a:r>
              <a:rPr sz="1800" b="0" spc="-40" dirty="0">
                <a:latin typeface="Arial"/>
                <a:cs typeface="Arial"/>
              </a:rPr>
              <a:t> </a:t>
            </a:r>
            <a:r>
              <a:rPr sz="1800" b="0" dirty="0">
                <a:latin typeface="Arial"/>
                <a:cs typeface="Arial"/>
              </a:rPr>
              <a:t>to</a:t>
            </a:r>
            <a:r>
              <a:rPr sz="1800" b="0" spc="-20" dirty="0">
                <a:latin typeface="Arial"/>
                <a:cs typeface="Arial"/>
              </a:rPr>
              <a:t> </a:t>
            </a:r>
            <a:r>
              <a:rPr sz="1800" b="0" dirty="0">
                <a:latin typeface="Arial"/>
                <a:cs typeface="Arial"/>
              </a:rPr>
              <a:t>vote</a:t>
            </a:r>
            <a:r>
              <a:rPr sz="1800" b="0" spc="-20" dirty="0">
                <a:latin typeface="Arial"/>
                <a:cs typeface="Arial"/>
              </a:rPr>
              <a:t> </a:t>
            </a:r>
            <a:r>
              <a:rPr sz="1800" b="0" dirty="0">
                <a:latin typeface="Arial"/>
                <a:cs typeface="Arial"/>
              </a:rPr>
              <a:t>(be</a:t>
            </a:r>
            <a:r>
              <a:rPr sz="1800" b="0" spc="-20" dirty="0">
                <a:latin typeface="Arial"/>
                <a:cs typeface="Arial"/>
              </a:rPr>
              <a:t> </a:t>
            </a:r>
            <a:r>
              <a:rPr sz="1800" b="0" dirty="0">
                <a:latin typeface="Arial"/>
                <a:cs typeface="Arial"/>
              </a:rPr>
              <a:t>prepared</a:t>
            </a:r>
            <a:r>
              <a:rPr sz="1800" b="0" spc="-25" dirty="0">
                <a:latin typeface="Arial"/>
                <a:cs typeface="Arial"/>
              </a:rPr>
              <a:t> </a:t>
            </a:r>
            <a:r>
              <a:rPr sz="1800" b="0" dirty="0">
                <a:latin typeface="Arial"/>
                <a:cs typeface="Arial"/>
              </a:rPr>
              <a:t>to</a:t>
            </a:r>
            <a:r>
              <a:rPr sz="1800" b="0" spc="-20" dirty="0">
                <a:latin typeface="Arial"/>
                <a:cs typeface="Arial"/>
              </a:rPr>
              <a:t> </a:t>
            </a:r>
            <a:r>
              <a:rPr sz="1800" b="0" dirty="0">
                <a:latin typeface="Arial"/>
                <a:cs typeface="Arial"/>
              </a:rPr>
              <a:t>justify</a:t>
            </a:r>
            <a:r>
              <a:rPr sz="1800" b="0" spc="-25" dirty="0">
                <a:latin typeface="Arial"/>
                <a:cs typeface="Arial"/>
              </a:rPr>
              <a:t> it)</a:t>
            </a:r>
            <a:endParaRPr sz="1800">
              <a:latin typeface="Arial"/>
              <a:cs typeface="Arial"/>
            </a:endParaRPr>
          </a:p>
        </p:txBody>
      </p:sp>
      <p:sp>
        <p:nvSpPr>
          <p:cNvPr id="3" name="object 3"/>
          <p:cNvSpPr/>
          <p:nvPr/>
        </p:nvSpPr>
        <p:spPr>
          <a:xfrm>
            <a:off x="2232593" y="2267992"/>
            <a:ext cx="2056764" cy="2056764"/>
          </a:xfrm>
          <a:custGeom>
            <a:avLst/>
            <a:gdLst/>
            <a:ahLst/>
            <a:cxnLst/>
            <a:rect l="l" t="t" r="r" b="b"/>
            <a:pathLst>
              <a:path w="2056764" h="2056764">
                <a:moveTo>
                  <a:pt x="1028331" y="0"/>
                </a:moveTo>
                <a:lnTo>
                  <a:pt x="979923" y="1119"/>
                </a:lnTo>
                <a:lnTo>
                  <a:pt x="932091" y="4444"/>
                </a:lnTo>
                <a:lnTo>
                  <a:pt x="884884" y="9925"/>
                </a:lnTo>
                <a:lnTo>
                  <a:pt x="838352" y="17513"/>
                </a:lnTo>
                <a:lnTo>
                  <a:pt x="792544" y="27159"/>
                </a:lnTo>
                <a:lnTo>
                  <a:pt x="747510" y="38812"/>
                </a:lnTo>
                <a:lnTo>
                  <a:pt x="703299" y="52425"/>
                </a:lnTo>
                <a:lnTo>
                  <a:pt x="659960" y="67947"/>
                </a:lnTo>
                <a:lnTo>
                  <a:pt x="617543" y="85328"/>
                </a:lnTo>
                <a:lnTo>
                  <a:pt x="576097" y="104521"/>
                </a:lnTo>
                <a:lnTo>
                  <a:pt x="535672" y="125474"/>
                </a:lnTo>
                <a:lnTo>
                  <a:pt x="496316" y="148140"/>
                </a:lnTo>
                <a:lnTo>
                  <a:pt x="458080" y="172468"/>
                </a:lnTo>
                <a:lnTo>
                  <a:pt x="421012" y="198409"/>
                </a:lnTo>
                <a:lnTo>
                  <a:pt x="385162" y="225914"/>
                </a:lnTo>
                <a:lnTo>
                  <a:pt x="350580" y="254933"/>
                </a:lnTo>
                <a:lnTo>
                  <a:pt x="317315" y="285417"/>
                </a:lnTo>
                <a:lnTo>
                  <a:pt x="285415" y="317316"/>
                </a:lnTo>
                <a:lnTo>
                  <a:pt x="254931" y="350582"/>
                </a:lnTo>
                <a:lnTo>
                  <a:pt x="225913" y="385165"/>
                </a:lnTo>
                <a:lnTo>
                  <a:pt x="198408" y="421015"/>
                </a:lnTo>
                <a:lnTo>
                  <a:pt x="172467" y="458083"/>
                </a:lnTo>
                <a:lnTo>
                  <a:pt x="148139" y="496320"/>
                </a:lnTo>
                <a:lnTo>
                  <a:pt x="125474" y="535676"/>
                </a:lnTo>
                <a:lnTo>
                  <a:pt x="104520" y="576102"/>
                </a:lnTo>
                <a:lnTo>
                  <a:pt x="85328" y="617548"/>
                </a:lnTo>
                <a:lnTo>
                  <a:pt x="67946" y="659966"/>
                </a:lnTo>
                <a:lnTo>
                  <a:pt x="52425" y="703306"/>
                </a:lnTo>
                <a:lnTo>
                  <a:pt x="38812" y="747517"/>
                </a:lnTo>
                <a:lnTo>
                  <a:pt x="27159" y="792552"/>
                </a:lnTo>
                <a:lnTo>
                  <a:pt x="17513" y="838361"/>
                </a:lnTo>
                <a:lnTo>
                  <a:pt x="9925" y="884894"/>
                </a:lnTo>
                <a:lnTo>
                  <a:pt x="4444" y="932101"/>
                </a:lnTo>
                <a:lnTo>
                  <a:pt x="1119" y="979935"/>
                </a:lnTo>
                <a:lnTo>
                  <a:pt x="0" y="1028344"/>
                </a:lnTo>
                <a:lnTo>
                  <a:pt x="1119" y="1076752"/>
                </a:lnTo>
                <a:lnTo>
                  <a:pt x="4444" y="1124584"/>
                </a:lnTo>
                <a:lnTo>
                  <a:pt x="9925" y="1171791"/>
                </a:lnTo>
                <a:lnTo>
                  <a:pt x="17513" y="1218323"/>
                </a:lnTo>
                <a:lnTo>
                  <a:pt x="27159" y="1264131"/>
                </a:lnTo>
                <a:lnTo>
                  <a:pt x="38812" y="1309165"/>
                </a:lnTo>
                <a:lnTo>
                  <a:pt x="52425" y="1353376"/>
                </a:lnTo>
                <a:lnTo>
                  <a:pt x="67946" y="1396715"/>
                </a:lnTo>
                <a:lnTo>
                  <a:pt x="85328" y="1439132"/>
                </a:lnTo>
                <a:lnTo>
                  <a:pt x="104520" y="1480578"/>
                </a:lnTo>
                <a:lnTo>
                  <a:pt x="125474" y="1521003"/>
                </a:lnTo>
                <a:lnTo>
                  <a:pt x="148139" y="1560359"/>
                </a:lnTo>
                <a:lnTo>
                  <a:pt x="172467" y="1598595"/>
                </a:lnTo>
                <a:lnTo>
                  <a:pt x="198408" y="1635663"/>
                </a:lnTo>
                <a:lnTo>
                  <a:pt x="225913" y="1671513"/>
                </a:lnTo>
                <a:lnTo>
                  <a:pt x="254931" y="1706095"/>
                </a:lnTo>
                <a:lnTo>
                  <a:pt x="285415" y="1739360"/>
                </a:lnTo>
                <a:lnTo>
                  <a:pt x="317315" y="1771260"/>
                </a:lnTo>
                <a:lnTo>
                  <a:pt x="350580" y="1801744"/>
                </a:lnTo>
                <a:lnTo>
                  <a:pt x="385162" y="1830762"/>
                </a:lnTo>
                <a:lnTo>
                  <a:pt x="421012" y="1858267"/>
                </a:lnTo>
                <a:lnTo>
                  <a:pt x="458080" y="1884208"/>
                </a:lnTo>
                <a:lnTo>
                  <a:pt x="496316" y="1908536"/>
                </a:lnTo>
                <a:lnTo>
                  <a:pt x="535672" y="1931201"/>
                </a:lnTo>
                <a:lnTo>
                  <a:pt x="576097" y="1952155"/>
                </a:lnTo>
                <a:lnTo>
                  <a:pt x="617543" y="1971347"/>
                </a:lnTo>
                <a:lnTo>
                  <a:pt x="659960" y="1988729"/>
                </a:lnTo>
                <a:lnTo>
                  <a:pt x="703299" y="2004251"/>
                </a:lnTo>
                <a:lnTo>
                  <a:pt x="747510" y="2017863"/>
                </a:lnTo>
                <a:lnTo>
                  <a:pt x="792544" y="2029517"/>
                </a:lnTo>
                <a:lnTo>
                  <a:pt x="838352" y="2039162"/>
                </a:lnTo>
                <a:lnTo>
                  <a:pt x="884884" y="2046750"/>
                </a:lnTo>
                <a:lnTo>
                  <a:pt x="932091" y="2052231"/>
                </a:lnTo>
                <a:lnTo>
                  <a:pt x="979923" y="2055556"/>
                </a:lnTo>
                <a:lnTo>
                  <a:pt x="1028331" y="2056676"/>
                </a:lnTo>
                <a:lnTo>
                  <a:pt x="1076739" y="2055556"/>
                </a:lnTo>
                <a:lnTo>
                  <a:pt x="1124572" y="2052231"/>
                </a:lnTo>
                <a:lnTo>
                  <a:pt x="1171778" y="2046750"/>
                </a:lnTo>
                <a:lnTo>
                  <a:pt x="1218310" y="2039162"/>
                </a:lnTo>
                <a:lnTo>
                  <a:pt x="1264118" y="2029517"/>
                </a:lnTo>
                <a:lnTo>
                  <a:pt x="1309152" y="2017863"/>
                </a:lnTo>
                <a:lnTo>
                  <a:pt x="1353363" y="2004251"/>
                </a:lnTo>
                <a:lnTo>
                  <a:pt x="1396702" y="1988729"/>
                </a:lnTo>
                <a:lnTo>
                  <a:pt x="1439119" y="1971347"/>
                </a:lnTo>
                <a:lnTo>
                  <a:pt x="1480565" y="1952155"/>
                </a:lnTo>
                <a:lnTo>
                  <a:pt x="1520991" y="1931201"/>
                </a:lnTo>
                <a:lnTo>
                  <a:pt x="1560346" y="1908536"/>
                </a:lnTo>
                <a:lnTo>
                  <a:pt x="1598583" y="1884208"/>
                </a:lnTo>
                <a:lnTo>
                  <a:pt x="1635650" y="1858267"/>
                </a:lnTo>
                <a:lnTo>
                  <a:pt x="1671500" y="1830762"/>
                </a:lnTo>
                <a:lnTo>
                  <a:pt x="1706082" y="1801744"/>
                </a:lnTo>
                <a:lnTo>
                  <a:pt x="1739348" y="1771260"/>
                </a:lnTo>
                <a:lnTo>
                  <a:pt x="1771247" y="1739360"/>
                </a:lnTo>
                <a:lnTo>
                  <a:pt x="1801731" y="1706095"/>
                </a:lnTo>
                <a:lnTo>
                  <a:pt x="1830750" y="1671513"/>
                </a:lnTo>
                <a:lnTo>
                  <a:pt x="1858254" y="1635663"/>
                </a:lnTo>
                <a:lnTo>
                  <a:pt x="1884195" y="1598595"/>
                </a:lnTo>
                <a:lnTo>
                  <a:pt x="1908523" y="1560359"/>
                </a:lnTo>
                <a:lnTo>
                  <a:pt x="1931188" y="1521003"/>
                </a:lnTo>
                <a:lnTo>
                  <a:pt x="1952142" y="1480578"/>
                </a:lnTo>
                <a:lnTo>
                  <a:pt x="1971334" y="1439132"/>
                </a:lnTo>
                <a:lnTo>
                  <a:pt x="1988716" y="1396715"/>
                </a:lnTo>
                <a:lnTo>
                  <a:pt x="2004238" y="1353376"/>
                </a:lnTo>
                <a:lnTo>
                  <a:pt x="2017850" y="1309165"/>
                </a:lnTo>
                <a:lnTo>
                  <a:pt x="2029504" y="1264131"/>
                </a:lnTo>
                <a:lnTo>
                  <a:pt x="2039149" y="1218323"/>
                </a:lnTo>
                <a:lnTo>
                  <a:pt x="2046738" y="1171791"/>
                </a:lnTo>
                <a:lnTo>
                  <a:pt x="2052219" y="1124584"/>
                </a:lnTo>
                <a:lnTo>
                  <a:pt x="2055544" y="1076752"/>
                </a:lnTo>
                <a:lnTo>
                  <a:pt x="2056663" y="1028344"/>
                </a:lnTo>
                <a:lnTo>
                  <a:pt x="2055544" y="979935"/>
                </a:lnTo>
                <a:lnTo>
                  <a:pt x="2052219" y="932101"/>
                </a:lnTo>
                <a:lnTo>
                  <a:pt x="2046738" y="884894"/>
                </a:lnTo>
                <a:lnTo>
                  <a:pt x="2039149" y="838361"/>
                </a:lnTo>
                <a:lnTo>
                  <a:pt x="2029504" y="792552"/>
                </a:lnTo>
                <a:lnTo>
                  <a:pt x="2017850" y="747517"/>
                </a:lnTo>
                <a:lnTo>
                  <a:pt x="2004238" y="703306"/>
                </a:lnTo>
                <a:lnTo>
                  <a:pt x="1988716" y="659966"/>
                </a:lnTo>
                <a:lnTo>
                  <a:pt x="1971334" y="617548"/>
                </a:lnTo>
                <a:lnTo>
                  <a:pt x="1952142" y="576102"/>
                </a:lnTo>
                <a:lnTo>
                  <a:pt x="1931188" y="535676"/>
                </a:lnTo>
                <a:lnTo>
                  <a:pt x="1908523" y="496320"/>
                </a:lnTo>
                <a:lnTo>
                  <a:pt x="1884195" y="458083"/>
                </a:lnTo>
                <a:lnTo>
                  <a:pt x="1858254" y="421015"/>
                </a:lnTo>
                <a:lnTo>
                  <a:pt x="1830750" y="385165"/>
                </a:lnTo>
                <a:lnTo>
                  <a:pt x="1801731" y="350582"/>
                </a:lnTo>
                <a:lnTo>
                  <a:pt x="1771247" y="317316"/>
                </a:lnTo>
                <a:lnTo>
                  <a:pt x="1739348" y="285417"/>
                </a:lnTo>
                <a:lnTo>
                  <a:pt x="1706082" y="254933"/>
                </a:lnTo>
                <a:lnTo>
                  <a:pt x="1671500" y="225914"/>
                </a:lnTo>
                <a:lnTo>
                  <a:pt x="1635650" y="198409"/>
                </a:lnTo>
                <a:lnTo>
                  <a:pt x="1598583" y="172468"/>
                </a:lnTo>
                <a:lnTo>
                  <a:pt x="1560346" y="148140"/>
                </a:lnTo>
                <a:lnTo>
                  <a:pt x="1520991" y="125474"/>
                </a:lnTo>
                <a:lnTo>
                  <a:pt x="1480565" y="104521"/>
                </a:lnTo>
                <a:lnTo>
                  <a:pt x="1439119" y="85328"/>
                </a:lnTo>
                <a:lnTo>
                  <a:pt x="1396702" y="67947"/>
                </a:lnTo>
                <a:lnTo>
                  <a:pt x="1353363" y="52425"/>
                </a:lnTo>
                <a:lnTo>
                  <a:pt x="1309152" y="38812"/>
                </a:lnTo>
                <a:lnTo>
                  <a:pt x="1264118" y="27159"/>
                </a:lnTo>
                <a:lnTo>
                  <a:pt x="1218310" y="17513"/>
                </a:lnTo>
                <a:lnTo>
                  <a:pt x="1171778" y="9925"/>
                </a:lnTo>
                <a:lnTo>
                  <a:pt x="1124572" y="4444"/>
                </a:lnTo>
                <a:lnTo>
                  <a:pt x="1076739" y="1119"/>
                </a:lnTo>
                <a:lnTo>
                  <a:pt x="1028331" y="0"/>
                </a:lnTo>
                <a:close/>
              </a:path>
            </a:pathLst>
          </a:custGeom>
          <a:solidFill>
            <a:srgbClr val="004D2D"/>
          </a:solidFill>
        </p:spPr>
        <p:txBody>
          <a:bodyPr wrap="square" lIns="0" tIns="0" rIns="0" bIns="0" rtlCol="0"/>
          <a:lstStyle/>
          <a:p>
            <a:endParaRPr/>
          </a:p>
        </p:txBody>
      </p:sp>
      <p:sp>
        <p:nvSpPr>
          <p:cNvPr id="4" name="object 4"/>
          <p:cNvSpPr/>
          <p:nvPr/>
        </p:nvSpPr>
        <p:spPr>
          <a:xfrm>
            <a:off x="4854742" y="2267992"/>
            <a:ext cx="2056764" cy="2056764"/>
          </a:xfrm>
          <a:custGeom>
            <a:avLst/>
            <a:gdLst/>
            <a:ahLst/>
            <a:cxnLst/>
            <a:rect l="l" t="t" r="r" b="b"/>
            <a:pathLst>
              <a:path w="2056765" h="2056764">
                <a:moveTo>
                  <a:pt x="1028331" y="0"/>
                </a:moveTo>
                <a:lnTo>
                  <a:pt x="979923" y="1119"/>
                </a:lnTo>
                <a:lnTo>
                  <a:pt x="932091" y="4444"/>
                </a:lnTo>
                <a:lnTo>
                  <a:pt x="884884" y="9925"/>
                </a:lnTo>
                <a:lnTo>
                  <a:pt x="838352" y="17513"/>
                </a:lnTo>
                <a:lnTo>
                  <a:pt x="792544" y="27159"/>
                </a:lnTo>
                <a:lnTo>
                  <a:pt x="747510" y="38812"/>
                </a:lnTo>
                <a:lnTo>
                  <a:pt x="703299" y="52425"/>
                </a:lnTo>
                <a:lnTo>
                  <a:pt x="659960" y="67947"/>
                </a:lnTo>
                <a:lnTo>
                  <a:pt x="617543" y="85328"/>
                </a:lnTo>
                <a:lnTo>
                  <a:pt x="576097" y="104521"/>
                </a:lnTo>
                <a:lnTo>
                  <a:pt x="535672" y="125474"/>
                </a:lnTo>
                <a:lnTo>
                  <a:pt x="496316" y="148140"/>
                </a:lnTo>
                <a:lnTo>
                  <a:pt x="458080" y="172468"/>
                </a:lnTo>
                <a:lnTo>
                  <a:pt x="421012" y="198409"/>
                </a:lnTo>
                <a:lnTo>
                  <a:pt x="385162" y="225914"/>
                </a:lnTo>
                <a:lnTo>
                  <a:pt x="350580" y="254933"/>
                </a:lnTo>
                <a:lnTo>
                  <a:pt x="317315" y="285417"/>
                </a:lnTo>
                <a:lnTo>
                  <a:pt x="285415" y="317316"/>
                </a:lnTo>
                <a:lnTo>
                  <a:pt x="254931" y="350582"/>
                </a:lnTo>
                <a:lnTo>
                  <a:pt x="225913" y="385165"/>
                </a:lnTo>
                <a:lnTo>
                  <a:pt x="198408" y="421015"/>
                </a:lnTo>
                <a:lnTo>
                  <a:pt x="172467" y="458083"/>
                </a:lnTo>
                <a:lnTo>
                  <a:pt x="148139" y="496320"/>
                </a:lnTo>
                <a:lnTo>
                  <a:pt x="125474" y="535676"/>
                </a:lnTo>
                <a:lnTo>
                  <a:pt x="104520" y="576102"/>
                </a:lnTo>
                <a:lnTo>
                  <a:pt x="85328" y="617548"/>
                </a:lnTo>
                <a:lnTo>
                  <a:pt x="67946" y="659966"/>
                </a:lnTo>
                <a:lnTo>
                  <a:pt x="52425" y="703306"/>
                </a:lnTo>
                <a:lnTo>
                  <a:pt x="38812" y="747517"/>
                </a:lnTo>
                <a:lnTo>
                  <a:pt x="27159" y="792552"/>
                </a:lnTo>
                <a:lnTo>
                  <a:pt x="17513" y="838361"/>
                </a:lnTo>
                <a:lnTo>
                  <a:pt x="9925" y="884894"/>
                </a:lnTo>
                <a:lnTo>
                  <a:pt x="4444" y="932101"/>
                </a:lnTo>
                <a:lnTo>
                  <a:pt x="1119" y="979935"/>
                </a:lnTo>
                <a:lnTo>
                  <a:pt x="0" y="1028344"/>
                </a:lnTo>
                <a:lnTo>
                  <a:pt x="1119" y="1076752"/>
                </a:lnTo>
                <a:lnTo>
                  <a:pt x="4444" y="1124584"/>
                </a:lnTo>
                <a:lnTo>
                  <a:pt x="9925" y="1171791"/>
                </a:lnTo>
                <a:lnTo>
                  <a:pt x="17513" y="1218323"/>
                </a:lnTo>
                <a:lnTo>
                  <a:pt x="27159" y="1264131"/>
                </a:lnTo>
                <a:lnTo>
                  <a:pt x="38812" y="1309165"/>
                </a:lnTo>
                <a:lnTo>
                  <a:pt x="52425" y="1353376"/>
                </a:lnTo>
                <a:lnTo>
                  <a:pt x="67946" y="1396715"/>
                </a:lnTo>
                <a:lnTo>
                  <a:pt x="85328" y="1439132"/>
                </a:lnTo>
                <a:lnTo>
                  <a:pt x="104520" y="1480578"/>
                </a:lnTo>
                <a:lnTo>
                  <a:pt x="125474" y="1521003"/>
                </a:lnTo>
                <a:lnTo>
                  <a:pt x="148139" y="1560359"/>
                </a:lnTo>
                <a:lnTo>
                  <a:pt x="172467" y="1598595"/>
                </a:lnTo>
                <a:lnTo>
                  <a:pt x="198408" y="1635663"/>
                </a:lnTo>
                <a:lnTo>
                  <a:pt x="225913" y="1671513"/>
                </a:lnTo>
                <a:lnTo>
                  <a:pt x="254931" y="1706095"/>
                </a:lnTo>
                <a:lnTo>
                  <a:pt x="285415" y="1739360"/>
                </a:lnTo>
                <a:lnTo>
                  <a:pt x="317315" y="1771260"/>
                </a:lnTo>
                <a:lnTo>
                  <a:pt x="350580" y="1801744"/>
                </a:lnTo>
                <a:lnTo>
                  <a:pt x="385162" y="1830762"/>
                </a:lnTo>
                <a:lnTo>
                  <a:pt x="421012" y="1858267"/>
                </a:lnTo>
                <a:lnTo>
                  <a:pt x="458080" y="1884208"/>
                </a:lnTo>
                <a:lnTo>
                  <a:pt x="496316" y="1908536"/>
                </a:lnTo>
                <a:lnTo>
                  <a:pt x="535672" y="1931201"/>
                </a:lnTo>
                <a:lnTo>
                  <a:pt x="576097" y="1952155"/>
                </a:lnTo>
                <a:lnTo>
                  <a:pt x="617543" y="1971347"/>
                </a:lnTo>
                <a:lnTo>
                  <a:pt x="659960" y="1988729"/>
                </a:lnTo>
                <a:lnTo>
                  <a:pt x="703299" y="2004251"/>
                </a:lnTo>
                <a:lnTo>
                  <a:pt x="747510" y="2017863"/>
                </a:lnTo>
                <a:lnTo>
                  <a:pt x="792544" y="2029517"/>
                </a:lnTo>
                <a:lnTo>
                  <a:pt x="838352" y="2039162"/>
                </a:lnTo>
                <a:lnTo>
                  <a:pt x="884884" y="2046750"/>
                </a:lnTo>
                <a:lnTo>
                  <a:pt x="932091" y="2052231"/>
                </a:lnTo>
                <a:lnTo>
                  <a:pt x="979923" y="2055556"/>
                </a:lnTo>
                <a:lnTo>
                  <a:pt x="1028331" y="2056676"/>
                </a:lnTo>
                <a:lnTo>
                  <a:pt x="1076739" y="2055556"/>
                </a:lnTo>
                <a:lnTo>
                  <a:pt x="1124572" y="2052231"/>
                </a:lnTo>
                <a:lnTo>
                  <a:pt x="1171778" y="2046750"/>
                </a:lnTo>
                <a:lnTo>
                  <a:pt x="1218310" y="2039162"/>
                </a:lnTo>
                <a:lnTo>
                  <a:pt x="1264118" y="2029517"/>
                </a:lnTo>
                <a:lnTo>
                  <a:pt x="1309152" y="2017863"/>
                </a:lnTo>
                <a:lnTo>
                  <a:pt x="1353363" y="2004251"/>
                </a:lnTo>
                <a:lnTo>
                  <a:pt x="1396702" y="1988729"/>
                </a:lnTo>
                <a:lnTo>
                  <a:pt x="1439119" y="1971347"/>
                </a:lnTo>
                <a:lnTo>
                  <a:pt x="1480565" y="1952155"/>
                </a:lnTo>
                <a:lnTo>
                  <a:pt x="1520991" y="1931201"/>
                </a:lnTo>
                <a:lnTo>
                  <a:pt x="1560346" y="1908536"/>
                </a:lnTo>
                <a:lnTo>
                  <a:pt x="1598583" y="1884208"/>
                </a:lnTo>
                <a:lnTo>
                  <a:pt x="1635650" y="1858267"/>
                </a:lnTo>
                <a:lnTo>
                  <a:pt x="1671500" y="1830762"/>
                </a:lnTo>
                <a:lnTo>
                  <a:pt x="1706082" y="1801744"/>
                </a:lnTo>
                <a:lnTo>
                  <a:pt x="1739348" y="1771260"/>
                </a:lnTo>
                <a:lnTo>
                  <a:pt x="1771247" y="1739360"/>
                </a:lnTo>
                <a:lnTo>
                  <a:pt x="1801731" y="1706095"/>
                </a:lnTo>
                <a:lnTo>
                  <a:pt x="1830750" y="1671513"/>
                </a:lnTo>
                <a:lnTo>
                  <a:pt x="1858254" y="1635663"/>
                </a:lnTo>
                <a:lnTo>
                  <a:pt x="1884195" y="1598595"/>
                </a:lnTo>
                <a:lnTo>
                  <a:pt x="1908523" y="1560359"/>
                </a:lnTo>
                <a:lnTo>
                  <a:pt x="1931188" y="1521003"/>
                </a:lnTo>
                <a:lnTo>
                  <a:pt x="1952142" y="1480578"/>
                </a:lnTo>
                <a:lnTo>
                  <a:pt x="1971334" y="1439132"/>
                </a:lnTo>
                <a:lnTo>
                  <a:pt x="1988716" y="1396715"/>
                </a:lnTo>
                <a:lnTo>
                  <a:pt x="2004238" y="1353376"/>
                </a:lnTo>
                <a:lnTo>
                  <a:pt x="2017850" y="1309165"/>
                </a:lnTo>
                <a:lnTo>
                  <a:pt x="2029504" y="1264131"/>
                </a:lnTo>
                <a:lnTo>
                  <a:pt x="2039149" y="1218323"/>
                </a:lnTo>
                <a:lnTo>
                  <a:pt x="2046738" y="1171791"/>
                </a:lnTo>
                <a:lnTo>
                  <a:pt x="2052219" y="1124584"/>
                </a:lnTo>
                <a:lnTo>
                  <a:pt x="2055544" y="1076752"/>
                </a:lnTo>
                <a:lnTo>
                  <a:pt x="2056663" y="1028344"/>
                </a:lnTo>
                <a:lnTo>
                  <a:pt x="2055544" y="979935"/>
                </a:lnTo>
                <a:lnTo>
                  <a:pt x="2052219" y="932101"/>
                </a:lnTo>
                <a:lnTo>
                  <a:pt x="2046738" y="884894"/>
                </a:lnTo>
                <a:lnTo>
                  <a:pt x="2039149" y="838361"/>
                </a:lnTo>
                <a:lnTo>
                  <a:pt x="2029504" y="792552"/>
                </a:lnTo>
                <a:lnTo>
                  <a:pt x="2017850" y="747517"/>
                </a:lnTo>
                <a:lnTo>
                  <a:pt x="2004238" y="703306"/>
                </a:lnTo>
                <a:lnTo>
                  <a:pt x="1988716" y="659966"/>
                </a:lnTo>
                <a:lnTo>
                  <a:pt x="1971334" y="617548"/>
                </a:lnTo>
                <a:lnTo>
                  <a:pt x="1952142" y="576102"/>
                </a:lnTo>
                <a:lnTo>
                  <a:pt x="1931188" y="535676"/>
                </a:lnTo>
                <a:lnTo>
                  <a:pt x="1908523" y="496320"/>
                </a:lnTo>
                <a:lnTo>
                  <a:pt x="1884195" y="458083"/>
                </a:lnTo>
                <a:lnTo>
                  <a:pt x="1858254" y="421015"/>
                </a:lnTo>
                <a:lnTo>
                  <a:pt x="1830750" y="385165"/>
                </a:lnTo>
                <a:lnTo>
                  <a:pt x="1801731" y="350582"/>
                </a:lnTo>
                <a:lnTo>
                  <a:pt x="1771247" y="317316"/>
                </a:lnTo>
                <a:lnTo>
                  <a:pt x="1739348" y="285417"/>
                </a:lnTo>
                <a:lnTo>
                  <a:pt x="1706082" y="254933"/>
                </a:lnTo>
                <a:lnTo>
                  <a:pt x="1671500" y="225914"/>
                </a:lnTo>
                <a:lnTo>
                  <a:pt x="1635650" y="198409"/>
                </a:lnTo>
                <a:lnTo>
                  <a:pt x="1598583" y="172468"/>
                </a:lnTo>
                <a:lnTo>
                  <a:pt x="1560346" y="148140"/>
                </a:lnTo>
                <a:lnTo>
                  <a:pt x="1520991" y="125474"/>
                </a:lnTo>
                <a:lnTo>
                  <a:pt x="1480565" y="104521"/>
                </a:lnTo>
                <a:lnTo>
                  <a:pt x="1439119" y="85328"/>
                </a:lnTo>
                <a:lnTo>
                  <a:pt x="1396702" y="67947"/>
                </a:lnTo>
                <a:lnTo>
                  <a:pt x="1353363" y="52425"/>
                </a:lnTo>
                <a:lnTo>
                  <a:pt x="1309152" y="38812"/>
                </a:lnTo>
                <a:lnTo>
                  <a:pt x="1264118" y="27159"/>
                </a:lnTo>
                <a:lnTo>
                  <a:pt x="1218310" y="17513"/>
                </a:lnTo>
                <a:lnTo>
                  <a:pt x="1171778" y="9925"/>
                </a:lnTo>
                <a:lnTo>
                  <a:pt x="1124572" y="4444"/>
                </a:lnTo>
                <a:lnTo>
                  <a:pt x="1076739" y="1119"/>
                </a:lnTo>
                <a:lnTo>
                  <a:pt x="1028331" y="0"/>
                </a:lnTo>
                <a:close/>
              </a:path>
            </a:pathLst>
          </a:custGeom>
          <a:solidFill>
            <a:srgbClr val="004D2D"/>
          </a:solidFill>
        </p:spPr>
        <p:txBody>
          <a:bodyPr wrap="square" lIns="0" tIns="0" rIns="0" bIns="0" rtlCol="0"/>
          <a:lstStyle/>
          <a:p>
            <a:endParaRPr/>
          </a:p>
        </p:txBody>
      </p:sp>
      <p:sp>
        <p:nvSpPr>
          <p:cNvPr id="5" name="object 5"/>
          <p:cNvSpPr txBox="1"/>
          <p:nvPr/>
        </p:nvSpPr>
        <p:spPr>
          <a:xfrm>
            <a:off x="2756551" y="2819561"/>
            <a:ext cx="1003300" cy="1000760"/>
          </a:xfrm>
          <a:prstGeom prst="rect">
            <a:avLst/>
          </a:prstGeom>
        </p:spPr>
        <p:txBody>
          <a:bodyPr vert="horz" wrap="square" lIns="0" tIns="12700" rIns="0" bIns="0" rtlCol="0">
            <a:spAutoFit/>
          </a:bodyPr>
          <a:lstStyle/>
          <a:p>
            <a:pPr marL="12700" marR="5080" indent="5080" algn="ctr">
              <a:lnSpc>
                <a:spcPct val="100000"/>
              </a:lnSpc>
              <a:spcBef>
                <a:spcPts val="100"/>
              </a:spcBef>
            </a:pPr>
            <a:r>
              <a:rPr sz="1600" b="1" spc="-40" dirty="0">
                <a:solidFill>
                  <a:srgbClr val="FFFFFF"/>
                </a:solidFill>
                <a:latin typeface="Arial"/>
                <a:cs typeface="Arial"/>
              </a:rPr>
              <a:t>Agree</a:t>
            </a:r>
            <a:r>
              <a:rPr sz="1600" b="1" spc="-65" dirty="0">
                <a:solidFill>
                  <a:srgbClr val="FFFFFF"/>
                </a:solidFill>
                <a:latin typeface="Arial"/>
                <a:cs typeface="Arial"/>
              </a:rPr>
              <a:t> </a:t>
            </a:r>
            <a:r>
              <a:rPr sz="1600" b="1" spc="-50" dirty="0">
                <a:solidFill>
                  <a:srgbClr val="FFFFFF"/>
                </a:solidFill>
                <a:latin typeface="Arial"/>
                <a:cs typeface="Arial"/>
              </a:rPr>
              <a:t>- </a:t>
            </a:r>
            <a:r>
              <a:rPr sz="1600" spc="-40" dirty="0">
                <a:solidFill>
                  <a:srgbClr val="FFFFFF"/>
                </a:solidFill>
                <a:latin typeface="Arial"/>
                <a:cs typeface="Arial"/>
              </a:rPr>
              <a:t>We</a:t>
            </a:r>
            <a:r>
              <a:rPr sz="1600" spc="-75" dirty="0">
                <a:solidFill>
                  <a:srgbClr val="FFFFFF"/>
                </a:solidFill>
                <a:latin typeface="Arial"/>
                <a:cs typeface="Arial"/>
              </a:rPr>
              <a:t> </a:t>
            </a:r>
            <a:r>
              <a:rPr sz="1600" spc="-10" dirty="0">
                <a:solidFill>
                  <a:srgbClr val="FFFFFF"/>
                </a:solidFill>
                <a:latin typeface="Arial"/>
                <a:cs typeface="Arial"/>
              </a:rPr>
              <a:t>should </a:t>
            </a:r>
            <a:r>
              <a:rPr sz="1600" spc="-35" dirty="0">
                <a:solidFill>
                  <a:srgbClr val="FFFFFF"/>
                </a:solidFill>
                <a:latin typeface="Arial"/>
                <a:cs typeface="Arial"/>
              </a:rPr>
              <a:t>rewild</a:t>
            </a:r>
            <a:r>
              <a:rPr sz="1600" spc="-70" dirty="0">
                <a:solidFill>
                  <a:srgbClr val="FFFFFF"/>
                </a:solidFill>
                <a:latin typeface="Arial"/>
                <a:cs typeface="Arial"/>
              </a:rPr>
              <a:t> </a:t>
            </a:r>
            <a:r>
              <a:rPr sz="1600" spc="-55" dirty="0">
                <a:solidFill>
                  <a:srgbClr val="FFFFFF"/>
                </a:solidFill>
                <a:latin typeface="Arial"/>
                <a:cs typeface="Arial"/>
              </a:rPr>
              <a:t>parts </a:t>
            </a:r>
            <a:r>
              <a:rPr sz="1600" spc="-20" dirty="0">
                <a:solidFill>
                  <a:srgbClr val="FFFFFF"/>
                </a:solidFill>
                <a:latin typeface="Arial"/>
                <a:cs typeface="Arial"/>
              </a:rPr>
              <a:t>of</a:t>
            </a:r>
            <a:r>
              <a:rPr sz="1600" spc="-100" dirty="0">
                <a:solidFill>
                  <a:srgbClr val="FFFFFF"/>
                </a:solidFill>
                <a:latin typeface="Arial"/>
                <a:cs typeface="Arial"/>
              </a:rPr>
              <a:t> </a:t>
            </a:r>
            <a:r>
              <a:rPr sz="1600" spc="-10" dirty="0">
                <a:solidFill>
                  <a:srgbClr val="FFFFFF"/>
                </a:solidFill>
                <a:latin typeface="Arial"/>
                <a:cs typeface="Arial"/>
              </a:rPr>
              <a:t>Britain</a:t>
            </a:r>
            <a:endParaRPr sz="1600">
              <a:latin typeface="Arial"/>
              <a:cs typeface="Arial"/>
            </a:endParaRPr>
          </a:p>
        </p:txBody>
      </p:sp>
      <p:sp>
        <p:nvSpPr>
          <p:cNvPr id="6" name="object 6"/>
          <p:cNvSpPr txBox="1"/>
          <p:nvPr/>
        </p:nvSpPr>
        <p:spPr>
          <a:xfrm>
            <a:off x="5181743" y="2819561"/>
            <a:ext cx="1401445" cy="1000760"/>
          </a:xfrm>
          <a:prstGeom prst="rect">
            <a:avLst/>
          </a:prstGeom>
        </p:spPr>
        <p:txBody>
          <a:bodyPr vert="horz" wrap="square" lIns="0" tIns="12700" rIns="0" bIns="0" rtlCol="0">
            <a:spAutoFit/>
          </a:bodyPr>
          <a:lstStyle/>
          <a:p>
            <a:pPr marL="232410">
              <a:lnSpc>
                <a:spcPct val="100000"/>
              </a:lnSpc>
              <a:spcBef>
                <a:spcPts val="100"/>
              </a:spcBef>
            </a:pPr>
            <a:r>
              <a:rPr sz="1600" b="1" spc="-45" dirty="0">
                <a:solidFill>
                  <a:srgbClr val="FFFFFF"/>
                </a:solidFill>
                <a:latin typeface="Arial"/>
                <a:cs typeface="Arial"/>
              </a:rPr>
              <a:t>Disagree</a:t>
            </a:r>
            <a:r>
              <a:rPr sz="1600" b="1" spc="-40" dirty="0">
                <a:solidFill>
                  <a:srgbClr val="FFFFFF"/>
                </a:solidFill>
                <a:latin typeface="Arial"/>
                <a:cs typeface="Arial"/>
              </a:rPr>
              <a:t> </a:t>
            </a:r>
            <a:r>
              <a:rPr sz="1600" b="1" spc="-50" dirty="0">
                <a:solidFill>
                  <a:srgbClr val="FFFFFF"/>
                </a:solidFill>
                <a:latin typeface="Arial"/>
                <a:cs typeface="Arial"/>
              </a:rPr>
              <a:t>-</a:t>
            </a:r>
            <a:endParaRPr sz="1600">
              <a:latin typeface="Arial"/>
              <a:cs typeface="Arial"/>
            </a:endParaRPr>
          </a:p>
          <a:p>
            <a:pPr marL="209550" marR="5080" indent="-197485">
              <a:lnSpc>
                <a:spcPct val="100000"/>
              </a:lnSpc>
            </a:pPr>
            <a:r>
              <a:rPr sz="1600" spc="-40" dirty="0">
                <a:solidFill>
                  <a:srgbClr val="FFFFFF"/>
                </a:solidFill>
                <a:latin typeface="Arial"/>
                <a:cs typeface="Arial"/>
              </a:rPr>
              <a:t>We</a:t>
            </a:r>
            <a:r>
              <a:rPr sz="1600" spc="-80" dirty="0">
                <a:solidFill>
                  <a:srgbClr val="FFFFFF"/>
                </a:solidFill>
                <a:latin typeface="Arial"/>
                <a:cs typeface="Arial"/>
              </a:rPr>
              <a:t> </a:t>
            </a:r>
            <a:r>
              <a:rPr sz="1600" spc="-35" dirty="0">
                <a:solidFill>
                  <a:srgbClr val="FFFFFF"/>
                </a:solidFill>
                <a:latin typeface="Arial"/>
                <a:cs typeface="Arial"/>
              </a:rPr>
              <a:t>should</a:t>
            </a:r>
            <a:r>
              <a:rPr sz="1600" spc="-65" dirty="0">
                <a:solidFill>
                  <a:srgbClr val="FFFFFF"/>
                </a:solidFill>
                <a:latin typeface="Arial"/>
                <a:cs typeface="Arial"/>
              </a:rPr>
              <a:t> </a:t>
            </a:r>
            <a:r>
              <a:rPr sz="1600" spc="-55" dirty="0">
                <a:solidFill>
                  <a:srgbClr val="FFFFFF"/>
                </a:solidFill>
                <a:latin typeface="Arial"/>
                <a:cs typeface="Arial"/>
              </a:rPr>
              <a:t>NOT </a:t>
            </a:r>
            <a:r>
              <a:rPr sz="1600" spc="-35" dirty="0">
                <a:solidFill>
                  <a:srgbClr val="FFFFFF"/>
                </a:solidFill>
                <a:latin typeface="Arial"/>
                <a:cs typeface="Arial"/>
              </a:rPr>
              <a:t>rewild</a:t>
            </a:r>
            <a:r>
              <a:rPr sz="1600" spc="-70" dirty="0">
                <a:solidFill>
                  <a:srgbClr val="FFFFFF"/>
                </a:solidFill>
                <a:latin typeface="Arial"/>
                <a:cs typeface="Arial"/>
              </a:rPr>
              <a:t> </a:t>
            </a:r>
            <a:r>
              <a:rPr sz="1600" spc="-10" dirty="0">
                <a:solidFill>
                  <a:srgbClr val="FFFFFF"/>
                </a:solidFill>
                <a:latin typeface="Arial"/>
                <a:cs typeface="Arial"/>
              </a:rPr>
              <a:t>parts </a:t>
            </a:r>
            <a:r>
              <a:rPr sz="1600" spc="-20" dirty="0">
                <a:solidFill>
                  <a:srgbClr val="FFFFFF"/>
                </a:solidFill>
                <a:latin typeface="Arial"/>
                <a:cs typeface="Arial"/>
              </a:rPr>
              <a:t>of</a:t>
            </a:r>
            <a:r>
              <a:rPr sz="1600" spc="-90" dirty="0">
                <a:solidFill>
                  <a:srgbClr val="FFFFFF"/>
                </a:solidFill>
                <a:latin typeface="Arial"/>
                <a:cs typeface="Arial"/>
              </a:rPr>
              <a:t> </a:t>
            </a:r>
            <a:r>
              <a:rPr sz="1600" spc="-10" dirty="0">
                <a:solidFill>
                  <a:srgbClr val="FFFFFF"/>
                </a:solidFill>
                <a:latin typeface="Arial"/>
                <a:cs typeface="Arial"/>
              </a:rPr>
              <a:t>Britain</a:t>
            </a:r>
            <a:endParaRPr sz="1600">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45581" y="1449701"/>
            <a:ext cx="2853690" cy="391160"/>
          </a:xfrm>
          <a:prstGeom prst="rect">
            <a:avLst/>
          </a:prstGeom>
        </p:spPr>
        <p:txBody>
          <a:bodyPr vert="horz" wrap="square" lIns="0" tIns="12700" rIns="0" bIns="0" rtlCol="0">
            <a:spAutoFit/>
          </a:bodyPr>
          <a:lstStyle/>
          <a:p>
            <a:pPr marL="12700">
              <a:lnSpc>
                <a:spcPct val="100000"/>
              </a:lnSpc>
              <a:spcBef>
                <a:spcPts val="100"/>
              </a:spcBef>
            </a:pPr>
            <a:r>
              <a:rPr dirty="0"/>
              <a:t>What</a:t>
            </a:r>
            <a:r>
              <a:rPr spc="-5" dirty="0"/>
              <a:t> </a:t>
            </a:r>
            <a:r>
              <a:rPr dirty="0"/>
              <a:t>do</a:t>
            </a:r>
            <a:r>
              <a:rPr spc="-5" dirty="0"/>
              <a:t> </a:t>
            </a:r>
            <a:r>
              <a:rPr dirty="0"/>
              <a:t>you</a:t>
            </a:r>
            <a:r>
              <a:rPr spc="-5" dirty="0"/>
              <a:t> </a:t>
            </a:r>
            <a:r>
              <a:rPr spc="-10" dirty="0"/>
              <a:t>think?</a:t>
            </a:r>
          </a:p>
        </p:txBody>
      </p:sp>
      <p:sp>
        <p:nvSpPr>
          <p:cNvPr id="3" name="object 3"/>
          <p:cNvSpPr txBox="1">
            <a:spLocks noGrp="1"/>
          </p:cNvSpPr>
          <p:nvPr>
            <p:ph type="body" idx="1"/>
          </p:nvPr>
        </p:nvSpPr>
        <p:spPr>
          <a:prstGeom prst="rect">
            <a:avLst/>
          </a:prstGeom>
        </p:spPr>
        <p:txBody>
          <a:bodyPr vert="horz" wrap="square" lIns="0" tIns="12700" rIns="0" bIns="0" rtlCol="0">
            <a:spAutoFit/>
          </a:bodyPr>
          <a:lstStyle/>
          <a:p>
            <a:pPr marL="70485" marR="60960" algn="ctr">
              <a:lnSpc>
                <a:spcPct val="100000"/>
              </a:lnSpc>
              <a:spcBef>
                <a:spcPts val="100"/>
              </a:spcBef>
            </a:pPr>
            <a:r>
              <a:rPr dirty="0"/>
              <a:t>Now</a:t>
            </a:r>
            <a:r>
              <a:rPr spc="70" dirty="0"/>
              <a:t> </a:t>
            </a:r>
            <a:r>
              <a:rPr dirty="0"/>
              <a:t>that</a:t>
            </a:r>
            <a:r>
              <a:rPr spc="85" dirty="0"/>
              <a:t> </a:t>
            </a:r>
            <a:r>
              <a:rPr dirty="0"/>
              <a:t>you</a:t>
            </a:r>
            <a:r>
              <a:rPr spc="85" dirty="0"/>
              <a:t> </a:t>
            </a:r>
            <a:r>
              <a:rPr dirty="0"/>
              <a:t>have</a:t>
            </a:r>
            <a:r>
              <a:rPr spc="85" dirty="0"/>
              <a:t> </a:t>
            </a:r>
            <a:r>
              <a:rPr dirty="0"/>
              <a:t>finished</a:t>
            </a:r>
            <a:r>
              <a:rPr spc="85" dirty="0"/>
              <a:t> </a:t>
            </a:r>
            <a:r>
              <a:rPr dirty="0"/>
              <a:t>your</a:t>
            </a:r>
            <a:r>
              <a:rPr spc="85" dirty="0"/>
              <a:t> </a:t>
            </a:r>
            <a:r>
              <a:rPr dirty="0"/>
              <a:t>debate</a:t>
            </a:r>
            <a:r>
              <a:rPr spc="85" dirty="0"/>
              <a:t> </a:t>
            </a:r>
            <a:r>
              <a:rPr dirty="0"/>
              <a:t>look</a:t>
            </a:r>
            <a:r>
              <a:rPr spc="85" dirty="0"/>
              <a:t> </a:t>
            </a:r>
            <a:r>
              <a:rPr dirty="0"/>
              <a:t>at</a:t>
            </a:r>
            <a:r>
              <a:rPr spc="85" dirty="0"/>
              <a:t> </a:t>
            </a:r>
            <a:r>
              <a:rPr dirty="0"/>
              <a:t>all</a:t>
            </a:r>
            <a:r>
              <a:rPr spc="85" dirty="0"/>
              <a:t> </a:t>
            </a:r>
            <a:r>
              <a:rPr dirty="0"/>
              <a:t>the</a:t>
            </a:r>
            <a:r>
              <a:rPr spc="85" dirty="0"/>
              <a:t> </a:t>
            </a:r>
            <a:r>
              <a:rPr dirty="0"/>
              <a:t>arguments</a:t>
            </a:r>
            <a:r>
              <a:rPr spc="85" dirty="0"/>
              <a:t> </a:t>
            </a:r>
            <a:r>
              <a:rPr dirty="0"/>
              <a:t>for</a:t>
            </a:r>
            <a:r>
              <a:rPr spc="85" dirty="0"/>
              <a:t> </a:t>
            </a:r>
            <a:r>
              <a:rPr spc="-25" dirty="0"/>
              <a:t>and </a:t>
            </a:r>
            <a:r>
              <a:rPr dirty="0"/>
              <a:t>against</a:t>
            </a:r>
            <a:r>
              <a:rPr spc="95" dirty="0"/>
              <a:t> </a:t>
            </a:r>
            <a:r>
              <a:rPr dirty="0"/>
              <a:t>rewilding</a:t>
            </a:r>
            <a:r>
              <a:rPr spc="105" dirty="0"/>
              <a:t> </a:t>
            </a:r>
            <a:r>
              <a:rPr dirty="0"/>
              <a:t>parts</a:t>
            </a:r>
            <a:r>
              <a:rPr spc="105" dirty="0"/>
              <a:t> </a:t>
            </a:r>
            <a:r>
              <a:rPr dirty="0"/>
              <a:t>of</a:t>
            </a:r>
            <a:r>
              <a:rPr spc="110" dirty="0"/>
              <a:t> </a:t>
            </a:r>
            <a:r>
              <a:rPr spc="-10" dirty="0"/>
              <a:t>Britain.</a:t>
            </a:r>
          </a:p>
          <a:p>
            <a:pPr marL="3175" algn="ctr">
              <a:lnSpc>
                <a:spcPct val="100000"/>
              </a:lnSpc>
              <a:spcBef>
                <a:spcPts val="1130"/>
              </a:spcBef>
            </a:pPr>
            <a:r>
              <a:rPr dirty="0"/>
              <a:t>Do</a:t>
            </a:r>
            <a:r>
              <a:rPr spc="75" dirty="0"/>
              <a:t> </a:t>
            </a:r>
            <a:r>
              <a:rPr dirty="0"/>
              <a:t>you</a:t>
            </a:r>
            <a:r>
              <a:rPr spc="80" dirty="0"/>
              <a:t> </a:t>
            </a:r>
            <a:r>
              <a:rPr dirty="0"/>
              <a:t>think</a:t>
            </a:r>
            <a:r>
              <a:rPr spc="80" dirty="0"/>
              <a:t> </a:t>
            </a:r>
            <a:r>
              <a:rPr dirty="0"/>
              <a:t>that</a:t>
            </a:r>
            <a:r>
              <a:rPr spc="75" dirty="0"/>
              <a:t> </a:t>
            </a:r>
            <a:r>
              <a:rPr dirty="0"/>
              <a:t>we</a:t>
            </a:r>
            <a:r>
              <a:rPr spc="80" dirty="0"/>
              <a:t> </a:t>
            </a:r>
            <a:r>
              <a:rPr dirty="0"/>
              <a:t>should</a:t>
            </a:r>
            <a:r>
              <a:rPr spc="80" dirty="0"/>
              <a:t> </a:t>
            </a:r>
            <a:r>
              <a:rPr dirty="0"/>
              <a:t>rewild</a:t>
            </a:r>
            <a:r>
              <a:rPr spc="75" dirty="0"/>
              <a:t> </a:t>
            </a:r>
            <a:r>
              <a:rPr dirty="0"/>
              <a:t>parts</a:t>
            </a:r>
            <a:r>
              <a:rPr spc="80" dirty="0"/>
              <a:t> </a:t>
            </a:r>
            <a:r>
              <a:rPr dirty="0"/>
              <a:t>of</a:t>
            </a:r>
            <a:r>
              <a:rPr spc="80" dirty="0"/>
              <a:t> </a:t>
            </a:r>
            <a:r>
              <a:rPr spc="-10" dirty="0"/>
              <a:t>Britain?</a:t>
            </a:r>
          </a:p>
          <a:p>
            <a:pPr marL="303530" marR="296545" algn="ctr">
              <a:lnSpc>
                <a:spcPct val="100000"/>
              </a:lnSpc>
              <a:spcBef>
                <a:spcPts val="1095"/>
              </a:spcBef>
            </a:pPr>
            <a:r>
              <a:rPr sz="1600" i="1" dirty="0">
                <a:latin typeface="Arial"/>
                <a:cs typeface="Arial"/>
              </a:rPr>
              <a:t>Explain</a:t>
            </a:r>
            <a:r>
              <a:rPr sz="1600" i="1" spc="-65" dirty="0">
                <a:latin typeface="Arial"/>
                <a:cs typeface="Arial"/>
              </a:rPr>
              <a:t> </a:t>
            </a:r>
            <a:r>
              <a:rPr sz="1600" i="1" dirty="0">
                <a:latin typeface="Arial"/>
                <a:cs typeface="Arial"/>
              </a:rPr>
              <a:t>your</a:t>
            </a:r>
            <a:r>
              <a:rPr sz="1600" i="1" spc="-60" dirty="0">
                <a:latin typeface="Arial"/>
                <a:cs typeface="Arial"/>
              </a:rPr>
              <a:t> </a:t>
            </a:r>
            <a:r>
              <a:rPr sz="1600" i="1" dirty="0">
                <a:latin typeface="Arial"/>
                <a:cs typeface="Arial"/>
              </a:rPr>
              <a:t>thoughts</a:t>
            </a:r>
            <a:r>
              <a:rPr sz="1600" i="1" spc="-60" dirty="0">
                <a:latin typeface="Arial"/>
                <a:cs typeface="Arial"/>
              </a:rPr>
              <a:t> </a:t>
            </a:r>
            <a:r>
              <a:rPr sz="1600" i="1" dirty="0">
                <a:latin typeface="Arial"/>
                <a:cs typeface="Arial"/>
              </a:rPr>
              <a:t>as</a:t>
            </a:r>
            <a:r>
              <a:rPr sz="1600" i="1" spc="-65" dirty="0">
                <a:latin typeface="Arial"/>
                <a:cs typeface="Arial"/>
              </a:rPr>
              <a:t> </a:t>
            </a:r>
            <a:r>
              <a:rPr sz="1600" i="1" dirty="0">
                <a:latin typeface="Arial"/>
                <a:cs typeface="Arial"/>
              </a:rPr>
              <a:t>much</a:t>
            </a:r>
            <a:r>
              <a:rPr sz="1600" i="1" spc="-60" dirty="0">
                <a:latin typeface="Arial"/>
                <a:cs typeface="Arial"/>
              </a:rPr>
              <a:t> </a:t>
            </a:r>
            <a:r>
              <a:rPr sz="1600" i="1" dirty="0">
                <a:latin typeface="Arial"/>
                <a:cs typeface="Arial"/>
              </a:rPr>
              <a:t>as</a:t>
            </a:r>
            <a:r>
              <a:rPr sz="1600" i="1" spc="-60" dirty="0">
                <a:latin typeface="Arial"/>
                <a:cs typeface="Arial"/>
              </a:rPr>
              <a:t> </a:t>
            </a:r>
            <a:r>
              <a:rPr sz="1600" i="1" dirty="0">
                <a:latin typeface="Arial"/>
                <a:cs typeface="Arial"/>
              </a:rPr>
              <a:t>possible</a:t>
            </a:r>
            <a:r>
              <a:rPr sz="1600" i="1" spc="-65" dirty="0">
                <a:latin typeface="Arial"/>
                <a:cs typeface="Arial"/>
              </a:rPr>
              <a:t> </a:t>
            </a:r>
            <a:r>
              <a:rPr sz="1600" i="1" dirty="0">
                <a:latin typeface="Arial"/>
                <a:cs typeface="Arial"/>
              </a:rPr>
              <a:t>using</a:t>
            </a:r>
            <a:r>
              <a:rPr sz="1600" i="1" spc="-60" dirty="0">
                <a:latin typeface="Arial"/>
                <a:cs typeface="Arial"/>
              </a:rPr>
              <a:t> </a:t>
            </a:r>
            <a:r>
              <a:rPr sz="1600" i="1" dirty="0">
                <a:latin typeface="Arial"/>
                <a:cs typeface="Arial"/>
              </a:rPr>
              <a:t>arguments</a:t>
            </a:r>
            <a:r>
              <a:rPr sz="1600" i="1" spc="-60" dirty="0">
                <a:latin typeface="Arial"/>
                <a:cs typeface="Arial"/>
              </a:rPr>
              <a:t> </a:t>
            </a:r>
            <a:r>
              <a:rPr sz="1600" i="1" dirty="0">
                <a:latin typeface="Arial"/>
                <a:cs typeface="Arial"/>
              </a:rPr>
              <a:t>from</a:t>
            </a:r>
            <a:r>
              <a:rPr sz="1600" i="1" spc="-65" dirty="0">
                <a:latin typeface="Arial"/>
                <a:cs typeface="Arial"/>
              </a:rPr>
              <a:t> </a:t>
            </a:r>
            <a:r>
              <a:rPr sz="1600" i="1" dirty="0">
                <a:latin typeface="Arial"/>
                <a:cs typeface="Arial"/>
              </a:rPr>
              <a:t>the</a:t>
            </a:r>
            <a:r>
              <a:rPr sz="1600" i="1" spc="-60" dirty="0">
                <a:latin typeface="Arial"/>
                <a:cs typeface="Arial"/>
              </a:rPr>
              <a:t> </a:t>
            </a:r>
            <a:r>
              <a:rPr sz="1600" i="1" dirty="0">
                <a:latin typeface="Arial"/>
                <a:cs typeface="Arial"/>
              </a:rPr>
              <a:t>debate</a:t>
            </a:r>
            <a:r>
              <a:rPr sz="1600" i="1" spc="-60" dirty="0">
                <a:latin typeface="Arial"/>
                <a:cs typeface="Arial"/>
              </a:rPr>
              <a:t> </a:t>
            </a:r>
            <a:r>
              <a:rPr sz="1600" i="1" spc="-25" dirty="0">
                <a:latin typeface="Arial"/>
                <a:cs typeface="Arial"/>
              </a:rPr>
              <a:t>to </a:t>
            </a:r>
            <a:r>
              <a:rPr sz="1600" i="1" dirty="0">
                <a:latin typeface="Arial"/>
                <a:cs typeface="Arial"/>
              </a:rPr>
              <a:t>support</a:t>
            </a:r>
            <a:r>
              <a:rPr sz="1600" i="1" spc="-60" dirty="0">
                <a:latin typeface="Arial"/>
                <a:cs typeface="Arial"/>
              </a:rPr>
              <a:t> </a:t>
            </a:r>
            <a:r>
              <a:rPr sz="1600" i="1" dirty="0">
                <a:latin typeface="Arial"/>
                <a:cs typeface="Arial"/>
              </a:rPr>
              <a:t>your</a:t>
            </a:r>
            <a:r>
              <a:rPr sz="1600" i="1" spc="-55" dirty="0">
                <a:latin typeface="Arial"/>
                <a:cs typeface="Arial"/>
              </a:rPr>
              <a:t> </a:t>
            </a:r>
            <a:r>
              <a:rPr sz="1600" i="1" dirty="0">
                <a:latin typeface="Arial"/>
                <a:cs typeface="Arial"/>
              </a:rPr>
              <a:t>own</a:t>
            </a:r>
            <a:r>
              <a:rPr sz="1600" i="1" spc="-55" dirty="0">
                <a:latin typeface="Arial"/>
                <a:cs typeface="Arial"/>
              </a:rPr>
              <a:t> </a:t>
            </a:r>
            <a:r>
              <a:rPr sz="1600" i="1" spc="-10" dirty="0">
                <a:latin typeface="Arial"/>
                <a:cs typeface="Arial"/>
              </a:rPr>
              <a:t>opinion.</a:t>
            </a:r>
            <a:endParaRPr sz="1600">
              <a:latin typeface="Arial"/>
              <a:cs typeface="Arial"/>
            </a:endParaRPr>
          </a:p>
          <a:p>
            <a:pPr marL="12700" marR="5080" algn="ctr">
              <a:lnSpc>
                <a:spcPct val="100000"/>
              </a:lnSpc>
              <a:spcBef>
                <a:spcPts val="1135"/>
              </a:spcBef>
            </a:pPr>
            <a:r>
              <a:rPr sz="1600" i="1" dirty="0">
                <a:latin typeface="Arial"/>
                <a:cs typeface="Arial"/>
              </a:rPr>
              <a:t>Do</a:t>
            </a:r>
            <a:r>
              <a:rPr sz="1600" i="1" spc="-55" dirty="0">
                <a:latin typeface="Arial"/>
                <a:cs typeface="Arial"/>
              </a:rPr>
              <a:t> </a:t>
            </a:r>
            <a:r>
              <a:rPr sz="1600" i="1" dirty="0">
                <a:latin typeface="Arial"/>
                <a:cs typeface="Arial"/>
              </a:rPr>
              <a:t>you</a:t>
            </a:r>
            <a:r>
              <a:rPr sz="1600" i="1" spc="-45" dirty="0">
                <a:latin typeface="Arial"/>
                <a:cs typeface="Arial"/>
              </a:rPr>
              <a:t> </a:t>
            </a:r>
            <a:r>
              <a:rPr sz="1600" i="1" dirty="0">
                <a:latin typeface="Arial"/>
                <a:cs typeface="Arial"/>
              </a:rPr>
              <a:t>think</a:t>
            </a:r>
            <a:r>
              <a:rPr sz="1600" i="1" spc="-45" dirty="0">
                <a:latin typeface="Arial"/>
                <a:cs typeface="Arial"/>
              </a:rPr>
              <a:t> </a:t>
            </a:r>
            <a:r>
              <a:rPr sz="1600" i="1" dirty="0">
                <a:latin typeface="Arial"/>
                <a:cs typeface="Arial"/>
              </a:rPr>
              <a:t>there</a:t>
            </a:r>
            <a:r>
              <a:rPr sz="1600" i="1" spc="-45" dirty="0">
                <a:latin typeface="Arial"/>
                <a:cs typeface="Arial"/>
              </a:rPr>
              <a:t> </a:t>
            </a:r>
            <a:r>
              <a:rPr sz="1600" i="1" dirty="0">
                <a:latin typeface="Arial"/>
                <a:cs typeface="Arial"/>
              </a:rPr>
              <a:t>are</a:t>
            </a:r>
            <a:r>
              <a:rPr sz="1600" i="1" spc="-45" dirty="0">
                <a:latin typeface="Arial"/>
                <a:cs typeface="Arial"/>
              </a:rPr>
              <a:t> </a:t>
            </a:r>
            <a:r>
              <a:rPr sz="1600" i="1" dirty="0">
                <a:latin typeface="Arial"/>
                <a:cs typeface="Arial"/>
              </a:rPr>
              <a:t>some</a:t>
            </a:r>
            <a:r>
              <a:rPr sz="1600" i="1" spc="-45" dirty="0">
                <a:latin typeface="Arial"/>
                <a:cs typeface="Arial"/>
              </a:rPr>
              <a:t> </a:t>
            </a:r>
            <a:r>
              <a:rPr sz="1600" i="1" spc="-10" dirty="0">
                <a:latin typeface="Arial"/>
                <a:cs typeface="Arial"/>
              </a:rPr>
              <a:t>compromises</a:t>
            </a:r>
            <a:r>
              <a:rPr sz="1600" i="1" spc="-45" dirty="0">
                <a:latin typeface="Arial"/>
                <a:cs typeface="Arial"/>
              </a:rPr>
              <a:t> </a:t>
            </a:r>
            <a:r>
              <a:rPr sz="1600" i="1" dirty="0">
                <a:latin typeface="Arial"/>
                <a:cs typeface="Arial"/>
              </a:rPr>
              <a:t>that</a:t>
            </a:r>
            <a:r>
              <a:rPr sz="1600" i="1" spc="-45" dirty="0">
                <a:latin typeface="Arial"/>
                <a:cs typeface="Arial"/>
              </a:rPr>
              <a:t> </a:t>
            </a:r>
            <a:r>
              <a:rPr sz="1600" i="1" dirty="0">
                <a:latin typeface="Arial"/>
                <a:cs typeface="Arial"/>
              </a:rPr>
              <a:t>could</a:t>
            </a:r>
            <a:r>
              <a:rPr sz="1600" i="1" spc="-45" dirty="0">
                <a:latin typeface="Arial"/>
                <a:cs typeface="Arial"/>
              </a:rPr>
              <a:t> </a:t>
            </a:r>
            <a:r>
              <a:rPr sz="1600" i="1" dirty="0">
                <a:latin typeface="Arial"/>
                <a:cs typeface="Arial"/>
              </a:rPr>
              <a:t>be</a:t>
            </a:r>
            <a:r>
              <a:rPr sz="1600" i="1" spc="-45" dirty="0">
                <a:latin typeface="Arial"/>
                <a:cs typeface="Arial"/>
              </a:rPr>
              <a:t> </a:t>
            </a:r>
            <a:r>
              <a:rPr sz="1600" i="1" dirty="0">
                <a:latin typeface="Arial"/>
                <a:cs typeface="Arial"/>
              </a:rPr>
              <a:t>made</a:t>
            </a:r>
            <a:r>
              <a:rPr sz="1600" i="1" spc="-45" dirty="0">
                <a:latin typeface="Arial"/>
                <a:cs typeface="Arial"/>
              </a:rPr>
              <a:t> </a:t>
            </a:r>
            <a:r>
              <a:rPr sz="1600" i="1" dirty="0">
                <a:latin typeface="Arial"/>
                <a:cs typeface="Arial"/>
              </a:rPr>
              <a:t>to</a:t>
            </a:r>
            <a:r>
              <a:rPr sz="1600" i="1" spc="-45" dirty="0">
                <a:latin typeface="Arial"/>
                <a:cs typeface="Arial"/>
              </a:rPr>
              <a:t> </a:t>
            </a:r>
            <a:r>
              <a:rPr sz="1600" i="1" dirty="0">
                <a:latin typeface="Arial"/>
                <a:cs typeface="Arial"/>
              </a:rPr>
              <a:t>achieve</a:t>
            </a:r>
            <a:r>
              <a:rPr sz="1600" i="1" spc="-45" dirty="0">
                <a:latin typeface="Arial"/>
                <a:cs typeface="Arial"/>
              </a:rPr>
              <a:t> </a:t>
            </a:r>
            <a:r>
              <a:rPr sz="1600" i="1" dirty="0">
                <a:latin typeface="Arial"/>
                <a:cs typeface="Arial"/>
              </a:rPr>
              <a:t>some</a:t>
            </a:r>
            <a:r>
              <a:rPr sz="1600" i="1" spc="-45" dirty="0">
                <a:latin typeface="Arial"/>
                <a:cs typeface="Arial"/>
              </a:rPr>
              <a:t> </a:t>
            </a:r>
            <a:r>
              <a:rPr sz="1600" i="1" dirty="0">
                <a:latin typeface="Arial"/>
                <a:cs typeface="Arial"/>
              </a:rPr>
              <a:t>of</a:t>
            </a:r>
            <a:r>
              <a:rPr sz="1600" i="1" spc="-40" dirty="0">
                <a:latin typeface="Arial"/>
                <a:cs typeface="Arial"/>
              </a:rPr>
              <a:t> </a:t>
            </a:r>
            <a:r>
              <a:rPr sz="1600" i="1" spc="-25" dirty="0">
                <a:latin typeface="Arial"/>
                <a:cs typeface="Arial"/>
              </a:rPr>
              <a:t>the </a:t>
            </a:r>
            <a:r>
              <a:rPr sz="1600" i="1" dirty="0">
                <a:latin typeface="Arial"/>
                <a:cs typeface="Arial"/>
              </a:rPr>
              <a:t>rewilding</a:t>
            </a:r>
            <a:r>
              <a:rPr sz="1600" i="1" spc="-60" dirty="0">
                <a:latin typeface="Arial"/>
                <a:cs typeface="Arial"/>
              </a:rPr>
              <a:t> </a:t>
            </a:r>
            <a:r>
              <a:rPr sz="1600" i="1" spc="-10" dirty="0">
                <a:latin typeface="Arial"/>
                <a:cs typeface="Arial"/>
              </a:rPr>
              <a:t>objectives,</a:t>
            </a:r>
            <a:r>
              <a:rPr sz="1600" i="1" spc="-60" dirty="0">
                <a:latin typeface="Arial"/>
                <a:cs typeface="Arial"/>
              </a:rPr>
              <a:t> </a:t>
            </a:r>
            <a:r>
              <a:rPr sz="1600" i="1" dirty="0">
                <a:latin typeface="Arial"/>
                <a:cs typeface="Arial"/>
              </a:rPr>
              <a:t>that</a:t>
            </a:r>
            <a:r>
              <a:rPr sz="1600" i="1" spc="-60" dirty="0">
                <a:latin typeface="Arial"/>
                <a:cs typeface="Arial"/>
              </a:rPr>
              <a:t> </a:t>
            </a:r>
            <a:r>
              <a:rPr sz="1600" i="1" dirty="0">
                <a:latin typeface="Arial"/>
                <a:cs typeface="Arial"/>
              </a:rPr>
              <a:t>would</a:t>
            </a:r>
            <a:r>
              <a:rPr sz="1600" i="1" spc="-60" dirty="0">
                <a:latin typeface="Arial"/>
                <a:cs typeface="Arial"/>
              </a:rPr>
              <a:t> </a:t>
            </a:r>
            <a:r>
              <a:rPr sz="1600" i="1" dirty="0">
                <a:latin typeface="Arial"/>
                <a:cs typeface="Arial"/>
              </a:rPr>
              <a:t>satisfy</a:t>
            </a:r>
            <a:r>
              <a:rPr sz="1600" i="1" spc="-55" dirty="0">
                <a:latin typeface="Arial"/>
                <a:cs typeface="Arial"/>
              </a:rPr>
              <a:t> </a:t>
            </a:r>
            <a:r>
              <a:rPr sz="1600" i="1" dirty="0">
                <a:latin typeface="Arial"/>
                <a:cs typeface="Arial"/>
              </a:rPr>
              <a:t>people</a:t>
            </a:r>
            <a:r>
              <a:rPr sz="1600" i="1" spc="-60" dirty="0">
                <a:latin typeface="Arial"/>
                <a:cs typeface="Arial"/>
              </a:rPr>
              <a:t> </a:t>
            </a:r>
            <a:r>
              <a:rPr sz="1600" i="1" dirty="0">
                <a:latin typeface="Arial"/>
                <a:cs typeface="Arial"/>
              </a:rPr>
              <a:t>who</a:t>
            </a:r>
            <a:r>
              <a:rPr sz="1600" i="1" spc="-60" dirty="0">
                <a:latin typeface="Arial"/>
                <a:cs typeface="Arial"/>
              </a:rPr>
              <a:t> </a:t>
            </a:r>
            <a:r>
              <a:rPr sz="1600" i="1" dirty="0">
                <a:latin typeface="Arial"/>
                <a:cs typeface="Arial"/>
              </a:rPr>
              <a:t>are</a:t>
            </a:r>
            <a:r>
              <a:rPr sz="1600" i="1" spc="-60" dirty="0">
                <a:latin typeface="Arial"/>
                <a:cs typeface="Arial"/>
              </a:rPr>
              <a:t> </a:t>
            </a:r>
            <a:r>
              <a:rPr sz="1600" i="1" dirty="0">
                <a:latin typeface="Arial"/>
                <a:cs typeface="Arial"/>
              </a:rPr>
              <a:t>against</a:t>
            </a:r>
            <a:r>
              <a:rPr sz="1600" i="1" spc="-55" dirty="0">
                <a:latin typeface="Arial"/>
                <a:cs typeface="Arial"/>
              </a:rPr>
              <a:t> </a:t>
            </a:r>
            <a:r>
              <a:rPr sz="1600" i="1" spc="-25" dirty="0">
                <a:latin typeface="Arial"/>
                <a:cs typeface="Arial"/>
              </a:rPr>
              <a:t>it.</a:t>
            </a:r>
            <a:endParaRPr sz="1600">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35724" y="2732411"/>
            <a:ext cx="633095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004D2D"/>
                </a:solidFill>
                <a:latin typeface="Arial"/>
                <a:cs typeface="Arial"/>
              </a:rPr>
              <a:t>©</a:t>
            </a:r>
            <a:r>
              <a:rPr sz="1200" spc="-55" dirty="0">
                <a:solidFill>
                  <a:srgbClr val="004D2D"/>
                </a:solidFill>
                <a:latin typeface="Arial"/>
                <a:cs typeface="Arial"/>
              </a:rPr>
              <a:t> </a:t>
            </a:r>
            <a:r>
              <a:rPr sz="1200" spc="-20" dirty="0">
                <a:solidFill>
                  <a:srgbClr val="004D2D"/>
                </a:solidFill>
                <a:latin typeface="Arial"/>
                <a:cs typeface="Arial"/>
              </a:rPr>
              <a:t>Environment</a:t>
            </a:r>
            <a:r>
              <a:rPr sz="1200" spc="-95" dirty="0">
                <a:solidFill>
                  <a:srgbClr val="004D2D"/>
                </a:solidFill>
                <a:latin typeface="Arial"/>
                <a:cs typeface="Arial"/>
              </a:rPr>
              <a:t> </a:t>
            </a:r>
            <a:r>
              <a:rPr sz="1200" spc="-10" dirty="0">
                <a:solidFill>
                  <a:srgbClr val="004D2D"/>
                </a:solidFill>
                <a:latin typeface="Arial"/>
                <a:cs typeface="Arial"/>
              </a:rPr>
              <a:t>Agency</a:t>
            </a:r>
            <a:r>
              <a:rPr sz="1200" spc="-40" dirty="0">
                <a:solidFill>
                  <a:srgbClr val="004D2D"/>
                </a:solidFill>
                <a:latin typeface="Arial"/>
                <a:cs typeface="Arial"/>
              </a:rPr>
              <a:t> </a:t>
            </a:r>
            <a:r>
              <a:rPr sz="1200" spc="-10" dirty="0">
                <a:solidFill>
                  <a:srgbClr val="004D2D"/>
                </a:solidFill>
                <a:latin typeface="Arial"/>
                <a:cs typeface="Arial"/>
              </a:rPr>
              <a:t>2022.</a:t>
            </a:r>
            <a:r>
              <a:rPr sz="1200" spc="-65" dirty="0">
                <a:solidFill>
                  <a:srgbClr val="004D2D"/>
                </a:solidFill>
                <a:latin typeface="Arial"/>
                <a:cs typeface="Arial"/>
              </a:rPr>
              <a:t> </a:t>
            </a:r>
            <a:r>
              <a:rPr sz="1200" dirty="0">
                <a:solidFill>
                  <a:srgbClr val="004D2D"/>
                </a:solidFill>
                <a:latin typeface="Arial"/>
                <a:cs typeface="Arial"/>
              </a:rPr>
              <a:t>This</a:t>
            </a:r>
            <a:r>
              <a:rPr sz="1200" spc="-40" dirty="0">
                <a:solidFill>
                  <a:srgbClr val="004D2D"/>
                </a:solidFill>
                <a:latin typeface="Arial"/>
                <a:cs typeface="Arial"/>
              </a:rPr>
              <a:t> </a:t>
            </a:r>
            <a:r>
              <a:rPr sz="1200" spc="-10" dirty="0">
                <a:solidFill>
                  <a:srgbClr val="004D2D"/>
                </a:solidFill>
                <a:latin typeface="Arial"/>
                <a:cs typeface="Arial"/>
              </a:rPr>
              <a:t>content</a:t>
            </a:r>
            <a:r>
              <a:rPr sz="1200" spc="-40" dirty="0">
                <a:solidFill>
                  <a:srgbClr val="004D2D"/>
                </a:solidFill>
                <a:latin typeface="Arial"/>
                <a:cs typeface="Arial"/>
              </a:rPr>
              <a:t> </a:t>
            </a:r>
            <a:r>
              <a:rPr sz="1200" dirty="0">
                <a:solidFill>
                  <a:srgbClr val="004D2D"/>
                </a:solidFill>
                <a:latin typeface="Arial"/>
                <a:cs typeface="Arial"/>
              </a:rPr>
              <a:t>is</a:t>
            </a:r>
            <a:r>
              <a:rPr sz="1200" spc="-40" dirty="0">
                <a:solidFill>
                  <a:srgbClr val="004D2D"/>
                </a:solidFill>
                <a:latin typeface="Arial"/>
                <a:cs typeface="Arial"/>
              </a:rPr>
              <a:t> </a:t>
            </a:r>
            <a:r>
              <a:rPr sz="1200" spc="-10" dirty="0">
                <a:solidFill>
                  <a:srgbClr val="004D2D"/>
                </a:solidFill>
                <a:latin typeface="Arial"/>
                <a:cs typeface="Arial"/>
              </a:rPr>
              <a:t>available</a:t>
            </a:r>
            <a:r>
              <a:rPr sz="1200" spc="-40" dirty="0">
                <a:solidFill>
                  <a:srgbClr val="004D2D"/>
                </a:solidFill>
                <a:latin typeface="Arial"/>
                <a:cs typeface="Arial"/>
              </a:rPr>
              <a:t> </a:t>
            </a:r>
            <a:r>
              <a:rPr sz="1200" spc="-10" dirty="0">
                <a:solidFill>
                  <a:srgbClr val="004D2D"/>
                </a:solidFill>
                <a:latin typeface="Arial"/>
                <a:cs typeface="Arial"/>
              </a:rPr>
              <a:t>under</a:t>
            </a:r>
            <a:r>
              <a:rPr sz="1200" spc="-40" dirty="0">
                <a:solidFill>
                  <a:srgbClr val="004D2D"/>
                </a:solidFill>
                <a:latin typeface="Arial"/>
                <a:cs typeface="Arial"/>
              </a:rPr>
              <a:t> </a:t>
            </a:r>
            <a:r>
              <a:rPr sz="1200" b="1" dirty="0">
                <a:solidFill>
                  <a:srgbClr val="004D2D"/>
                </a:solidFill>
                <a:latin typeface="Arial"/>
                <a:cs typeface="Arial"/>
                <a:hlinkClick r:id="rId2"/>
              </a:rPr>
              <a:t>Open</a:t>
            </a:r>
            <a:r>
              <a:rPr sz="1200" b="1" spc="-40" dirty="0">
                <a:solidFill>
                  <a:srgbClr val="004D2D"/>
                </a:solidFill>
                <a:latin typeface="Arial"/>
                <a:cs typeface="Arial"/>
                <a:hlinkClick r:id="rId2"/>
              </a:rPr>
              <a:t> </a:t>
            </a:r>
            <a:r>
              <a:rPr sz="1200" b="1" spc="-10" dirty="0">
                <a:solidFill>
                  <a:srgbClr val="004D2D"/>
                </a:solidFill>
                <a:latin typeface="Arial"/>
                <a:cs typeface="Arial"/>
                <a:hlinkClick r:id="rId2"/>
              </a:rPr>
              <a:t>Government</a:t>
            </a:r>
            <a:r>
              <a:rPr sz="1200" b="1" spc="-35" dirty="0">
                <a:solidFill>
                  <a:srgbClr val="004D2D"/>
                </a:solidFill>
                <a:latin typeface="Arial"/>
                <a:cs typeface="Arial"/>
                <a:hlinkClick r:id="rId2"/>
              </a:rPr>
              <a:t> </a:t>
            </a:r>
            <a:r>
              <a:rPr sz="1200" b="1" spc="-10" dirty="0">
                <a:solidFill>
                  <a:srgbClr val="004D2D"/>
                </a:solidFill>
                <a:latin typeface="Arial"/>
                <a:cs typeface="Arial"/>
                <a:hlinkClick r:id="rId2"/>
              </a:rPr>
              <a:t>Licence</a:t>
            </a:r>
            <a:r>
              <a:rPr sz="1200" b="1" spc="-40" dirty="0">
                <a:solidFill>
                  <a:srgbClr val="004D2D"/>
                </a:solidFill>
                <a:latin typeface="Arial"/>
                <a:cs typeface="Arial"/>
                <a:hlinkClick r:id="rId2"/>
              </a:rPr>
              <a:t> </a:t>
            </a:r>
            <a:r>
              <a:rPr sz="1200" b="1" spc="-10" dirty="0">
                <a:solidFill>
                  <a:srgbClr val="004D2D"/>
                </a:solidFill>
                <a:latin typeface="Arial"/>
                <a:cs typeface="Arial"/>
                <a:hlinkClick r:id="rId2"/>
              </a:rPr>
              <a:t>v3.0</a:t>
            </a:r>
            <a:r>
              <a:rPr sz="1200" b="1" spc="-10" dirty="0">
                <a:solidFill>
                  <a:srgbClr val="004D2D"/>
                </a:solidFill>
                <a:latin typeface="Arial"/>
                <a:cs typeface="Arial"/>
              </a:rPr>
              <a:t>.</a:t>
            </a:r>
            <a:endParaRPr sz="120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530042" y="4029123"/>
            <a:ext cx="208343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646363"/>
                </a:solidFill>
                <a:latin typeface="Arial"/>
                <a:cs typeface="Arial"/>
              </a:rPr>
              <a:t>Date,</a:t>
            </a:r>
            <a:r>
              <a:rPr sz="1800" spc="-35" dirty="0">
                <a:solidFill>
                  <a:srgbClr val="646363"/>
                </a:solidFill>
                <a:latin typeface="Arial"/>
                <a:cs typeface="Arial"/>
              </a:rPr>
              <a:t> </a:t>
            </a:r>
            <a:r>
              <a:rPr sz="1800" dirty="0">
                <a:solidFill>
                  <a:srgbClr val="646363"/>
                </a:solidFill>
                <a:latin typeface="Arial"/>
                <a:cs typeface="Arial"/>
              </a:rPr>
              <a:t>name,</a:t>
            </a:r>
            <a:r>
              <a:rPr sz="1800" spc="-20" dirty="0">
                <a:solidFill>
                  <a:srgbClr val="646363"/>
                </a:solidFill>
                <a:latin typeface="Arial"/>
                <a:cs typeface="Arial"/>
              </a:rPr>
              <a:t> </a:t>
            </a:r>
            <a:r>
              <a:rPr sz="1800" dirty="0">
                <a:solidFill>
                  <a:srgbClr val="646363"/>
                </a:solidFill>
                <a:latin typeface="Arial"/>
                <a:cs typeface="Arial"/>
              </a:rPr>
              <a:t>job</a:t>
            </a:r>
            <a:r>
              <a:rPr sz="1800" spc="-20" dirty="0">
                <a:solidFill>
                  <a:srgbClr val="646363"/>
                </a:solidFill>
                <a:latin typeface="Arial"/>
                <a:cs typeface="Arial"/>
              </a:rPr>
              <a:t> role</a:t>
            </a:r>
            <a:endParaRPr sz="1800">
              <a:latin typeface="Arial"/>
              <a:cs typeface="Arial"/>
            </a:endParaRPr>
          </a:p>
        </p:txBody>
      </p:sp>
      <p:sp>
        <p:nvSpPr>
          <p:cNvPr id="3" name="object 3"/>
          <p:cNvSpPr/>
          <p:nvPr/>
        </p:nvSpPr>
        <p:spPr>
          <a:xfrm>
            <a:off x="1908003" y="1448994"/>
            <a:ext cx="5328285" cy="526415"/>
          </a:xfrm>
          <a:custGeom>
            <a:avLst/>
            <a:gdLst/>
            <a:ahLst/>
            <a:cxnLst/>
            <a:rect l="l" t="t" r="r" b="b"/>
            <a:pathLst>
              <a:path w="5328284" h="526414">
                <a:moveTo>
                  <a:pt x="5255996" y="0"/>
                </a:moveTo>
                <a:lnTo>
                  <a:pt x="71996" y="0"/>
                </a:lnTo>
                <a:lnTo>
                  <a:pt x="43971" y="5657"/>
                </a:lnTo>
                <a:lnTo>
                  <a:pt x="21086" y="21086"/>
                </a:lnTo>
                <a:lnTo>
                  <a:pt x="5657" y="43971"/>
                </a:lnTo>
                <a:lnTo>
                  <a:pt x="0" y="71996"/>
                </a:lnTo>
                <a:lnTo>
                  <a:pt x="0" y="453796"/>
                </a:lnTo>
                <a:lnTo>
                  <a:pt x="5657" y="481823"/>
                </a:lnTo>
                <a:lnTo>
                  <a:pt x="21086" y="504712"/>
                </a:lnTo>
                <a:lnTo>
                  <a:pt x="43971" y="520145"/>
                </a:lnTo>
                <a:lnTo>
                  <a:pt x="71996" y="525805"/>
                </a:lnTo>
                <a:lnTo>
                  <a:pt x="5255996" y="525805"/>
                </a:lnTo>
                <a:lnTo>
                  <a:pt x="5284021" y="520145"/>
                </a:lnTo>
                <a:lnTo>
                  <a:pt x="5306906" y="504712"/>
                </a:lnTo>
                <a:lnTo>
                  <a:pt x="5322335" y="481823"/>
                </a:lnTo>
                <a:lnTo>
                  <a:pt x="5327992" y="453796"/>
                </a:lnTo>
                <a:lnTo>
                  <a:pt x="5327992" y="71996"/>
                </a:lnTo>
                <a:lnTo>
                  <a:pt x="5322335" y="43971"/>
                </a:lnTo>
                <a:lnTo>
                  <a:pt x="5306906" y="21086"/>
                </a:lnTo>
                <a:lnTo>
                  <a:pt x="5284021" y="5657"/>
                </a:lnTo>
                <a:lnTo>
                  <a:pt x="5255996" y="0"/>
                </a:lnTo>
                <a:close/>
              </a:path>
            </a:pathLst>
          </a:custGeom>
          <a:solidFill>
            <a:srgbClr val="004D2D">
              <a:alpha val="19999"/>
            </a:srgbClr>
          </a:solidFill>
        </p:spPr>
        <p:txBody>
          <a:bodyPr wrap="square" lIns="0" tIns="0" rIns="0" bIns="0" rtlCol="0"/>
          <a:lstStyle/>
          <a:p>
            <a:endParaRPr/>
          </a:p>
        </p:txBody>
      </p:sp>
      <p:sp>
        <p:nvSpPr>
          <p:cNvPr id="4" name="object 4"/>
          <p:cNvSpPr txBox="1">
            <a:spLocks noGrp="1"/>
          </p:cNvSpPr>
          <p:nvPr>
            <p:ph type="ctrTitle"/>
          </p:nvPr>
        </p:nvSpPr>
        <p:spPr>
          <a:prstGeom prst="rect">
            <a:avLst/>
          </a:prstGeom>
        </p:spPr>
        <p:txBody>
          <a:bodyPr vert="horz" wrap="square" lIns="0" tIns="12700" rIns="0" bIns="0" rtlCol="0">
            <a:spAutoFit/>
          </a:bodyPr>
          <a:lstStyle/>
          <a:p>
            <a:pPr marL="12700">
              <a:lnSpc>
                <a:spcPct val="100000"/>
              </a:lnSpc>
              <a:spcBef>
                <a:spcPts val="100"/>
              </a:spcBef>
            </a:pPr>
            <a:r>
              <a:rPr dirty="0"/>
              <a:t>Should</a:t>
            </a:r>
            <a:r>
              <a:rPr spc="-5" dirty="0"/>
              <a:t> </a:t>
            </a:r>
            <a:r>
              <a:rPr dirty="0"/>
              <a:t>we</a:t>
            </a:r>
            <a:r>
              <a:rPr spc="-5" dirty="0"/>
              <a:t> </a:t>
            </a:r>
            <a:r>
              <a:rPr dirty="0"/>
              <a:t>rewild</a:t>
            </a:r>
            <a:r>
              <a:rPr spc="-10" dirty="0"/>
              <a:t> </a:t>
            </a:r>
            <a:r>
              <a:rPr dirty="0"/>
              <a:t>parts</a:t>
            </a:r>
            <a:r>
              <a:rPr spc="-5" dirty="0"/>
              <a:t> </a:t>
            </a:r>
            <a:r>
              <a:rPr dirty="0"/>
              <a:t>of</a:t>
            </a:r>
            <a:r>
              <a:rPr spc="-5" dirty="0"/>
              <a:t> </a:t>
            </a:r>
            <a:r>
              <a:rPr spc="-10" dirty="0"/>
              <a:t>Britain?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2698115">
              <a:lnSpc>
                <a:spcPct val="100000"/>
              </a:lnSpc>
              <a:spcBef>
                <a:spcPts val="100"/>
              </a:spcBef>
            </a:pPr>
            <a:r>
              <a:rPr dirty="0"/>
              <a:t>What is </a:t>
            </a:r>
            <a:r>
              <a:rPr spc="-10" dirty="0"/>
              <a:t>rewilding?</a:t>
            </a:r>
          </a:p>
        </p:txBody>
      </p:sp>
      <p:pic>
        <p:nvPicPr>
          <p:cNvPr id="3" name="object 3"/>
          <p:cNvPicPr/>
          <p:nvPr/>
        </p:nvPicPr>
        <p:blipFill>
          <a:blip r:embed="rId3" cstate="print"/>
          <a:stretch>
            <a:fillRect/>
          </a:stretch>
        </p:blipFill>
        <p:spPr>
          <a:xfrm>
            <a:off x="3370533" y="2026905"/>
            <a:ext cx="2258910" cy="2275093"/>
          </a:xfrm>
          <a:prstGeom prst="rect">
            <a:avLst/>
          </a:prstGeom>
        </p:spPr>
      </p:pic>
      <p:sp>
        <p:nvSpPr>
          <p:cNvPr id="4" name="object 4"/>
          <p:cNvSpPr txBox="1"/>
          <p:nvPr/>
        </p:nvSpPr>
        <p:spPr>
          <a:xfrm>
            <a:off x="3805722" y="3954609"/>
            <a:ext cx="1409065" cy="257175"/>
          </a:xfrm>
          <a:prstGeom prst="rect">
            <a:avLst/>
          </a:prstGeom>
        </p:spPr>
        <p:txBody>
          <a:bodyPr vert="horz" wrap="square" lIns="0" tIns="14604" rIns="0" bIns="0" rtlCol="0">
            <a:spAutoFit/>
          </a:bodyPr>
          <a:lstStyle/>
          <a:p>
            <a:pPr marL="12700">
              <a:lnSpc>
                <a:spcPct val="100000"/>
              </a:lnSpc>
              <a:spcBef>
                <a:spcPts val="114"/>
              </a:spcBef>
            </a:pPr>
            <a:r>
              <a:rPr sz="1500" dirty="0">
                <a:solidFill>
                  <a:srgbClr val="004D2D"/>
                </a:solidFill>
                <a:latin typeface="Arial"/>
                <a:cs typeface="Arial"/>
              </a:rPr>
              <a:t>Think</a:t>
            </a:r>
            <a:r>
              <a:rPr sz="1500" spc="25" dirty="0">
                <a:solidFill>
                  <a:srgbClr val="004D2D"/>
                </a:solidFill>
                <a:latin typeface="Arial"/>
                <a:cs typeface="Arial"/>
              </a:rPr>
              <a:t> </a:t>
            </a:r>
            <a:r>
              <a:rPr sz="1500" dirty="0">
                <a:solidFill>
                  <a:srgbClr val="004D2D"/>
                </a:solidFill>
                <a:latin typeface="Arial"/>
                <a:cs typeface="Arial"/>
              </a:rPr>
              <a:t>pair</a:t>
            </a:r>
            <a:r>
              <a:rPr sz="1500" spc="30" dirty="0">
                <a:solidFill>
                  <a:srgbClr val="004D2D"/>
                </a:solidFill>
                <a:latin typeface="Arial"/>
                <a:cs typeface="Arial"/>
              </a:rPr>
              <a:t> </a:t>
            </a:r>
            <a:r>
              <a:rPr sz="1500" spc="-10" dirty="0">
                <a:solidFill>
                  <a:srgbClr val="004D2D"/>
                </a:solidFill>
                <a:latin typeface="Arial"/>
                <a:cs typeface="Arial"/>
              </a:rPr>
              <a:t>share</a:t>
            </a:r>
            <a:endParaRPr sz="1500">
              <a:latin typeface="Arial"/>
              <a:cs typeface="Arial"/>
            </a:endParaRPr>
          </a:p>
        </p:txBody>
      </p:sp>
      <p:sp>
        <p:nvSpPr>
          <p:cNvPr id="5" name="object 5"/>
          <p:cNvSpPr txBox="1"/>
          <p:nvPr/>
        </p:nvSpPr>
        <p:spPr>
          <a:xfrm>
            <a:off x="6584343" y="2729990"/>
            <a:ext cx="1513840" cy="819785"/>
          </a:xfrm>
          <a:prstGeom prst="rect">
            <a:avLst/>
          </a:prstGeom>
        </p:spPr>
        <p:txBody>
          <a:bodyPr vert="horz" wrap="square" lIns="0" tIns="12700" rIns="0" bIns="0" rtlCol="0">
            <a:spAutoFit/>
          </a:bodyPr>
          <a:lstStyle/>
          <a:p>
            <a:pPr marL="12700" marR="78740">
              <a:lnSpc>
                <a:spcPct val="115700"/>
              </a:lnSpc>
              <a:spcBef>
                <a:spcPts val="100"/>
              </a:spcBef>
            </a:pPr>
            <a:r>
              <a:rPr sz="1500" dirty="0">
                <a:solidFill>
                  <a:srgbClr val="004D2D"/>
                </a:solidFill>
                <a:latin typeface="Arial"/>
                <a:cs typeface="Arial"/>
              </a:rPr>
              <a:t>1</a:t>
            </a:r>
            <a:r>
              <a:rPr sz="1500" spc="15" dirty="0">
                <a:solidFill>
                  <a:srgbClr val="004D2D"/>
                </a:solidFill>
                <a:latin typeface="Arial"/>
                <a:cs typeface="Arial"/>
              </a:rPr>
              <a:t> </a:t>
            </a:r>
            <a:r>
              <a:rPr sz="1500" dirty="0">
                <a:solidFill>
                  <a:srgbClr val="004D2D"/>
                </a:solidFill>
                <a:latin typeface="Arial"/>
                <a:cs typeface="Arial"/>
              </a:rPr>
              <a:t>minute</a:t>
            </a:r>
            <a:r>
              <a:rPr sz="1500" spc="30" dirty="0">
                <a:solidFill>
                  <a:srgbClr val="004D2D"/>
                </a:solidFill>
                <a:latin typeface="Arial"/>
                <a:cs typeface="Arial"/>
              </a:rPr>
              <a:t> </a:t>
            </a:r>
            <a:r>
              <a:rPr sz="1500" dirty="0">
                <a:solidFill>
                  <a:srgbClr val="004D2D"/>
                </a:solidFill>
                <a:latin typeface="Arial"/>
                <a:cs typeface="Arial"/>
              </a:rPr>
              <a:t>to</a:t>
            </a:r>
            <a:r>
              <a:rPr sz="1500" spc="25" dirty="0">
                <a:solidFill>
                  <a:srgbClr val="004D2D"/>
                </a:solidFill>
                <a:latin typeface="Arial"/>
                <a:cs typeface="Arial"/>
              </a:rPr>
              <a:t> </a:t>
            </a:r>
            <a:r>
              <a:rPr sz="1500" spc="-10" dirty="0">
                <a:solidFill>
                  <a:srgbClr val="004D2D"/>
                </a:solidFill>
                <a:latin typeface="Arial"/>
                <a:cs typeface="Arial"/>
              </a:rPr>
              <a:t>think </a:t>
            </a:r>
            <a:r>
              <a:rPr sz="1500" dirty="0">
                <a:solidFill>
                  <a:srgbClr val="004D2D"/>
                </a:solidFill>
                <a:latin typeface="Arial"/>
                <a:cs typeface="Arial"/>
              </a:rPr>
              <a:t>1</a:t>
            </a:r>
            <a:r>
              <a:rPr sz="1500" spc="15" dirty="0">
                <a:solidFill>
                  <a:srgbClr val="004D2D"/>
                </a:solidFill>
                <a:latin typeface="Arial"/>
                <a:cs typeface="Arial"/>
              </a:rPr>
              <a:t> </a:t>
            </a:r>
            <a:r>
              <a:rPr sz="1500" dirty="0">
                <a:solidFill>
                  <a:srgbClr val="004D2D"/>
                </a:solidFill>
                <a:latin typeface="Arial"/>
                <a:cs typeface="Arial"/>
              </a:rPr>
              <a:t>minute</a:t>
            </a:r>
            <a:r>
              <a:rPr sz="1500" spc="30" dirty="0">
                <a:solidFill>
                  <a:srgbClr val="004D2D"/>
                </a:solidFill>
                <a:latin typeface="Arial"/>
                <a:cs typeface="Arial"/>
              </a:rPr>
              <a:t> </a:t>
            </a:r>
            <a:r>
              <a:rPr sz="1500" dirty="0">
                <a:solidFill>
                  <a:srgbClr val="004D2D"/>
                </a:solidFill>
                <a:latin typeface="Arial"/>
                <a:cs typeface="Arial"/>
              </a:rPr>
              <a:t>to</a:t>
            </a:r>
            <a:r>
              <a:rPr sz="1500" spc="25" dirty="0">
                <a:solidFill>
                  <a:srgbClr val="004D2D"/>
                </a:solidFill>
                <a:latin typeface="Arial"/>
                <a:cs typeface="Arial"/>
              </a:rPr>
              <a:t> </a:t>
            </a:r>
            <a:r>
              <a:rPr sz="1500" spc="-20" dirty="0">
                <a:solidFill>
                  <a:srgbClr val="004D2D"/>
                </a:solidFill>
                <a:latin typeface="Arial"/>
                <a:cs typeface="Arial"/>
              </a:rPr>
              <a:t>pair</a:t>
            </a:r>
            <a:endParaRPr sz="1500">
              <a:latin typeface="Arial"/>
              <a:cs typeface="Arial"/>
            </a:endParaRPr>
          </a:p>
          <a:p>
            <a:pPr marL="12700">
              <a:lnSpc>
                <a:spcPct val="100000"/>
              </a:lnSpc>
              <a:spcBef>
                <a:spcPts val="284"/>
              </a:spcBef>
            </a:pPr>
            <a:r>
              <a:rPr sz="1500" dirty="0">
                <a:solidFill>
                  <a:srgbClr val="004D2D"/>
                </a:solidFill>
                <a:latin typeface="Arial"/>
                <a:cs typeface="Arial"/>
              </a:rPr>
              <a:t>1</a:t>
            </a:r>
            <a:r>
              <a:rPr sz="1500" spc="15" dirty="0">
                <a:solidFill>
                  <a:srgbClr val="004D2D"/>
                </a:solidFill>
                <a:latin typeface="Arial"/>
                <a:cs typeface="Arial"/>
              </a:rPr>
              <a:t> </a:t>
            </a:r>
            <a:r>
              <a:rPr sz="1500" dirty="0">
                <a:solidFill>
                  <a:srgbClr val="004D2D"/>
                </a:solidFill>
                <a:latin typeface="Arial"/>
                <a:cs typeface="Arial"/>
              </a:rPr>
              <a:t>minute</a:t>
            </a:r>
            <a:r>
              <a:rPr sz="1500" spc="30" dirty="0">
                <a:solidFill>
                  <a:srgbClr val="004D2D"/>
                </a:solidFill>
                <a:latin typeface="Arial"/>
                <a:cs typeface="Arial"/>
              </a:rPr>
              <a:t> </a:t>
            </a:r>
            <a:r>
              <a:rPr sz="1500" dirty="0">
                <a:solidFill>
                  <a:srgbClr val="004D2D"/>
                </a:solidFill>
                <a:latin typeface="Arial"/>
                <a:cs typeface="Arial"/>
              </a:rPr>
              <a:t>to</a:t>
            </a:r>
            <a:r>
              <a:rPr sz="1500" spc="25" dirty="0">
                <a:solidFill>
                  <a:srgbClr val="004D2D"/>
                </a:solidFill>
                <a:latin typeface="Arial"/>
                <a:cs typeface="Arial"/>
              </a:rPr>
              <a:t> </a:t>
            </a:r>
            <a:r>
              <a:rPr sz="1500" spc="-10" dirty="0">
                <a:solidFill>
                  <a:srgbClr val="004D2D"/>
                </a:solidFill>
                <a:latin typeface="Arial"/>
                <a:cs typeface="Arial"/>
              </a:rPr>
              <a:t>share</a:t>
            </a:r>
            <a:endParaRPr sz="1500">
              <a:latin typeface="Arial"/>
              <a:cs typeface="Arial"/>
            </a:endParaRPr>
          </a:p>
        </p:txBody>
      </p:sp>
      <p:grpSp>
        <p:nvGrpSpPr>
          <p:cNvPr id="6" name="object 6"/>
          <p:cNvGrpSpPr/>
          <p:nvPr/>
        </p:nvGrpSpPr>
        <p:grpSpPr>
          <a:xfrm>
            <a:off x="6172037" y="2995379"/>
            <a:ext cx="346075" cy="320040"/>
            <a:chOff x="6172037" y="2995379"/>
            <a:chExt cx="346075" cy="320040"/>
          </a:xfrm>
        </p:grpSpPr>
        <p:sp>
          <p:nvSpPr>
            <p:cNvPr id="7" name="object 7"/>
            <p:cNvSpPr/>
            <p:nvPr/>
          </p:nvSpPr>
          <p:spPr>
            <a:xfrm>
              <a:off x="6174717" y="2998059"/>
              <a:ext cx="340995" cy="314325"/>
            </a:xfrm>
            <a:custGeom>
              <a:avLst/>
              <a:gdLst/>
              <a:ahLst/>
              <a:cxnLst/>
              <a:rect l="l" t="t" r="r" b="b"/>
              <a:pathLst>
                <a:path w="340995" h="314325">
                  <a:moveTo>
                    <a:pt x="157124" y="0"/>
                  </a:moveTo>
                  <a:lnTo>
                    <a:pt x="107518" y="8024"/>
                  </a:lnTo>
                  <a:lnTo>
                    <a:pt x="64393" y="30359"/>
                  </a:lnTo>
                  <a:lnTo>
                    <a:pt x="30359" y="64393"/>
                  </a:lnTo>
                  <a:lnTo>
                    <a:pt x="8024" y="107518"/>
                  </a:lnTo>
                  <a:lnTo>
                    <a:pt x="0" y="157124"/>
                  </a:lnTo>
                  <a:lnTo>
                    <a:pt x="8024" y="206754"/>
                  </a:lnTo>
                  <a:lnTo>
                    <a:pt x="30359" y="249894"/>
                  </a:lnTo>
                  <a:lnTo>
                    <a:pt x="64393" y="283937"/>
                  </a:lnTo>
                  <a:lnTo>
                    <a:pt x="107518" y="306274"/>
                  </a:lnTo>
                  <a:lnTo>
                    <a:pt x="157124" y="314299"/>
                  </a:lnTo>
                  <a:lnTo>
                    <a:pt x="194332" y="310977"/>
                  </a:lnTo>
                  <a:lnTo>
                    <a:pt x="232341" y="295092"/>
                  </a:lnTo>
                  <a:lnTo>
                    <a:pt x="266772" y="269170"/>
                  </a:lnTo>
                  <a:lnTo>
                    <a:pt x="293243" y="235737"/>
                  </a:lnTo>
                  <a:lnTo>
                    <a:pt x="297205" y="228917"/>
                  </a:lnTo>
                  <a:lnTo>
                    <a:pt x="294868" y="220167"/>
                  </a:lnTo>
                  <a:lnTo>
                    <a:pt x="281165" y="212255"/>
                  </a:lnTo>
                  <a:lnTo>
                    <a:pt x="272440" y="214591"/>
                  </a:lnTo>
                  <a:lnTo>
                    <a:pt x="268516" y="221437"/>
                  </a:lnTo>
                  <a:lnTo>
                    <a:pt x="247866" y="248198"/>
                  </a:lnTo>
                  <a:lnTo>
                    <a:pt x="221378" y="268439"/>
                  </a:lnTo>
                  <a:lnTo>
                    <a:pt x="190611" y="281251"/>
                  </a:lnTo>
                  <a:lnTo>
                    <a:pt x="157124" y="285724"/>
                  </a:lnTo>
                  <a:lnTo>
                    <a:pt x="107136" y="275605"/>
                  </a:lnTo>
                  <a:lnTo>
                    <a:pt x="66270" y="248023"/>
                  </a:lnTo>
                  <a:lnTo>
                    <a:pt x="38693" y="207141"/>
                  </a:lnTo>
                  <a:lnTo>
                    <a:pt x="28575" y="157124"/>
                  </a:lnTo>
                  <a:lnTo>
                    <a:pt x="38693" y="107136"/>
                  </a:lnTo>
                  <a:lnTo>
                    <a:pt x="66270" y="66270"/>
                  </a:lnTo>
                  <a:lnTo>
                    <a:pt x="107136" y="38693"/>
                  </a:lnTo>
                  <a:lnTo>
                    <a:pt x="157124" y="28575"/>
                  </a:lnTo>
                  <a:lnTo>
                    <a:pt x="200631" y="36161"/>
                  </a:lnTo>
                  <a:lnTo>
                    <a:pt x="237777" y="57137"/>
                  </a:lnTo>
                  <a:lnTo>
                    <a:pt x="265914" y="88828"/>
                  </a:lnTo>
                  <a:lnTo>
                    <a:pt x="282397" y="128562"/>
                  </a:lnTo>
                  <a:lnTo>
                    <a:pt x="261378" y="128562"/>
                  </a:lnTo>
                  <a:lnTo>
                    <a:pt x="258978" y="128333"/>
                  </a:lnTo>
                  <a:lnTo>
                    <a:pt x="256082" y="130187"/>
                  </a:lnTo>
                  <a:lnTo>
                    <a:pt x="253720" y="135191"/>
                  </a:lnTo>
                  <a:lnTo>
                    <a:pt x="254101" y="138163"/>
                  </a:lnTo>
                  <a:lnTo>
                    <a:pt x="292950" y="184785"/>
                  </a:lnTo>
                  <a:lnTo>
                    <a:pt x="294970" y="185699"/>
                  </a:lnTo>
                  <a:lnTo>
                    <a:pt x="299212" y="185699"/>
                  </a:lnTo>
                  <a:lnTo>
                    <a:pt x="301218" y="184785"/>
                  </a:lnTo>
                  <a:lnTo>
                    <a:pt x="340067" y="138163"/>
                  </a:lnTo>
                  <a:lnTo>
                    <a:pt x="340461" y="135191"/>
                  </a:lnTo>
                  <a:lnTo>
                    <a:pt x="339293" y="132689"/>
                  </a:lnTo>
                  <a:lnTo>
                    <a:pt x="338099" y="130187"/>
                  </a:lnTo>
                  <a:lnTo>
                    <a:pt x="335584" y="128600"/>
                  </a:lnTo>
                  <a:lnTo>
                    <a:pt x="311645" y="128600"/>
                  </a:lnTo>
                  <a:lnTo>
                    <a:pt x="297780" y="87164"/>
                  </a:lnTo>
                  <a:lnTo>
                    <a:pt x="273581" y="51764"/>
                  </a:lnTo>
                  <a:lnTo>
                    <a:pt x="240862" y="24221"/>
                  </a:lnTo>
                  <a:lnTo>
                    <a:pt x="201438" y="6359"/>
                  </a:lnTo>
                  <a:lnTo>
                    <a:pt x="157124" y="0"/>
                  </a:lnTo>
                  <a:close/>
                </a:path>
              </a:pathLst>
            </a:custGeom>
            <a:solidFill>
              <a:srgbClr val="004D2D"/>
            </a:solidFill>
          </p:spPr>
          <p:txBody>
            <a:bodyPr wrap="square" lIns="0" tIns="0" rIns="0" bIns="0" rtlCol="0"/>
            <a:lstStyle/>
            <a:p>
              <a:endParaRPr/>
            </a:p>
          </p:txBody>
        </p:sp>
        <p:sp>
          <p:nvSpPr>
            <p:cNvPr id="8" name="object 8"/>
            <p:cNvSpPr/>
            <p:nvPr/>
          </p:nvSpPr>
          <p:spPr>
            <a:xfrm>
              <a:off x="6174717" y="2998059"/>
              <a:ext cx="340995" cy="314325"/>
            </a:xfrm>
            <a:custGeom>
              <a:avLst/>
              <a:gdLst/>
              <a:ahLst/>
              <a:cxnLst/>
              <a:rect l="l" t="t" r="r" b="b"/>
              <a:pathLst>
                <a:path w="340995" h="314325">
                  <a:moveTo>
                    <a:pt x="339293" y="132689"/>
                  </a:moveTo>
                  <a:lnTo>
                    <a:pt x="338099" y="130187"/>
                  </a:lnTo>
                  <a:lnTo>
                    <a:pt x="335584" y="128600"/>
                  </a:lnTo>
                  <a:lnTo>
                    <a:pt x="332803" y="128600"/>
                  </a:lnTo>
                  <a:lnTo>
                    <a:pt x="311645" y="128600"/>
                  </a:lnTo>
                  <a:lnTo>
                    <a:pt x="297780" y="87164"/>
                  </a:lnTo>
                  <a:lnTo>
                    <a:pt x="273581" y="51764"/>
                  </a:lnTo>
                  <a:lnTo>
                    <a:pt x="240862" y="24221"/>
                  </a:lnTo>
                  <a:lnTo>
                    <a:pt x="201438" y="6359"/>
                  </a:lnTo>
                  <a:lnTo>
                    <a:pt x="157124" y="0"/>
                  </a:lnTo>
                  <a:lnTo>
                    <a:pt x="107518" y="8024"/>
                  </a:lnTo>
                  <a:lnTo>
                    <a:pt x="64393" y="30359"/>
                  </a:lnTo>
                  <a:lnTo>
                    <a:pt x="30359" y="64393"/>
                  </a:lnTo>
                  <a:lnTo>
                    <a:pt x="8024" y="107518"/>
                  </a:lnTo>
                  <a:lnTo>
                    <a:pt x="0" y="157124"/>
                  </a:lnTo>
                  <a:lnTo>
                    <a:pt x="8024" y="206754"/>
                  </a:lnTo>
                  <a:lnTo>
                    <a:pt x="30359" y="249894"/>
                  </a:lnTo>
                  <a:lnTo>
                    <a:pt x="64393" y="283937"/>
                  </a:lnTo>
                  <a:lnTo>
                    <a:pt x="107518" y="306274"/>
                  </a:lnTo>
                  <a:lnTo>
                    <a:pt x="157124" y="314299"/>
                  </a:lnTo>
                  <a:lnTo>
                    <a:pt x="194332" y="310977"/>
                  </a:lnTo>
                  <a:lnTo>
                    <a:pt x="232341" y="295092"/>
                  </a:lnTo>
                  <a:lnTo>
                    <a:pt x="266772" y="269170"/>
                  </a:lnTo>
                  <a:lnTo>
                    <a:pt x="293243" y="235737"/>
                  </a:lnTo>
                  <a:lnTo>
                    <a:pt x="288010" y="216217"/>
                  </a:lnTo>
                  <a:lnTo>
                    <a:pt x="281165" y="212255"/>
                  </a:lnTo>
                  <a:lnTo>
                    <a:pt x="272440" y="214591"/>
                  </a:lnTo>
                  <a:lnTo>
                    <a:pt x="268516" y="221437"/>
                  </a:lnTo>
                  <a:lnTo>
                    <a:pt x="247866" y="248198"/>
                  </a:lnTo>
                  <a:lnTo>
                    <a:pt x="221378" y="268439"/>
                  </a:lnTo>
                  <a:lnTo>
                    <a:pt x="190611" y="281251"/>
                  </a:lnTo>
                  <a:lnTo>
                    <a:pt x="157124" y="285724"/>
                  </a:lnTo>
                  <a:lnTo>
                    <a:pt x="107136" y="275605"/>
                  </a:lnTo>
                  <a:lnTo>
                    <a:pt x="66270" y="248023"/>
                  </a:lnTo>
                  <a:lnTo>
                    <a:pt x="38693" y="207141"/>
                  </a:lnTo>
                  <a:lnTo>
                    <a:pt x="28575" y="157124"/>
                  </a:lnTo>
                  <a:lnTo>
                    <a:pt x="38693" y="107136"/>
                  </a:lnTo>
                  <a:lnTo>
                    <a:pt x="66270" y="66270"/>
                  </a:lnTo>
                  <a:lnTo>
                    <a:pt x="107136" y="38693"/>
                  </a:lnTo>
                  <a:lnTo>
                    <a:pt x="157124" y="28575"/>
                  </a:lnTo>
                  <a:lnTo>
                    <a:pt x="200631" y="36161"/>
                  </a:lnTo>
                  <a:lnTo>
                    <a:pt x="237777" y="57137"/>
                  </a:lnTo>
                  <a:lnTo>
                    <a:pt x="265914" y="88828"/>
                  </a:lnTo>
                  <a:lnTo>
                    <a:pt x="282397" y="128562"/>
                  </a:lnTo>
                  <a:lnTo>
                    <a:pt x="261378" y="128562"/>
                  </a:lnTo>
                  <a:lnTo>
                    <a:pt x="258978" y="128333"/>
                  </a:lnTo>
                  <a:lnTo>
                    <a:pt x="256082" y="130187"/>
                  </a:lnTo>
                  <a:lnTo>
                    <a:pt x="254914" y="132689"/>
                  </a:lnTo>
                  <a:lnTo>
                    <a:pt x="253720" y="135191"/>
                  </a:lnTo>
                  <a:lnTo>
                    <a:pt x="254101" y="138163"/>
                  </a:lnTo>
                  <a:lnTo>
                    <a:pt x="255917" y="140284"/>
                  </a:lnTo>
                  <a:lnTo>
                    <a:pt x="291617" y="183159"/>
                  </a:lnTo>
                  <a:lnTo>
                    <a:pt x="292950" y="184785"/>
                  </a:lnTo>
                  <a:lnTo>
                    <a:pt x="294970" y="185699"/>
                  </a:lnTo>
                  <a:lnTo>
                    <a:pt x="297091" y="185699"/>
                  </a:lnTo>
                  <a:lnTo>
                    <a:pt x="299212" y="185699"/>
                  </a:lnTo>
                  <a:lnTo>
                    <a:pt x="301218" y="184785"/>
                  </a:lnTo>
                  <a:lnTo>
                    <a:pt x="302564" y="183159"/>
                  </a:lnTo>
                  <a:lnTo>
                    <a:pt x="338302" y="140284"/>
                  </a:lnTo>
                  <a:lnTo>
                    <a:pt x="340067" y="138163"/>
                  </a:lnTo>
                  <a:lnTo>
                    <a:pt x="340461" y="135191"/>
                  </a:lnTo>
                  <a:lnTo>
                    <a:pt x="339293" y="132689"/>
                  </a:lnTo>
                  <a:close/>
                </a:path>
              </a:pathLst>
            </a:custGeom>
            <a:ln w="5359">
              <a:solidFill>
                <a:srgbClr val="004D2D"/>
              </a:solidFill>
            </a:ln>
          </p:spPr>
          <p:txBody>
            <a:bodyPr wrap="square" lIns="0" tIns="0" rIns="0" bIns="0" rtlCol="0"/>
            <a:lstStyle/>
            <a:p>
              <a:endParaRPr/>
            </a:p>
          </p:txBody>
        </p:sp>
        <p:pic>
          <p:nvPicPr>
            <p:cNvPr id="9" name="object 9"/>
            <p:cNvPicPr/>
            <p:nvPr/>
          </p:nvPicPr>
          <p:blipFill>
            <a:blip r:embed="rId4" cstate="print"/>
            <a:stretch>
              <a:fillRect/>
            </a:stretch>
          </p:blipFill>
          <p:spPr>
            <a:xfrm>
              <a:off x="6304198" y="3031083"/>
              <a:ext cx="114033" cy="180644"/>
            </a:xfrm>
            <a:prstGeom prst="rect">
              <a:avLst/>
            </a:prstGeom>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2698115">
              <a:lnSpc>
                <a:spcPct val="100000"/>
              </a:lnSpc>
              <a:spcBef>
                <a:spcPts val="100"/>
              </a:spcBef>
            </a:pPr>
            <a:r>
              <a:rPr dirty="0"/>
              <a:t>What is </a:t>
            </a:r>
            <a:r>
              <a:rPr spc="-10" dirty="0"/>
              <a:t>rewilding?</a:t>
            </a:r>
          </a:p>
        </p:txBody>
      </p:sp>
      <p:sp>
        <p:nvSpPr>
          <p:cNvPr id="3" name="object 3"/>
          <p:cNvSpPr txBox="1"/>
          <p:nvPr/>
        </p:nvSpPr>
        <p:spPr>
          <a:xfrm>
            <a:off x="2646762" y="2015323"/>
            <a:ext cx="3851275" cy="2282676"/>
          </a:xfrm>
          <a:prstGeom prst="rect">
            <a:avLst/>
          </a:prstGeom>
        </p:spPr>
        <p:txBody>
          <a:bodyPr vert="horz" wrap="square" lIns="0" tIns="12700" rIns="0" bIns="0" rtlCol="0">
            <a:spAutoFit/>
          </a:bodyPr>
          <a:lstStyle/>
          <a:p>
            <a:pPr marL="12700" marR="5080">
              <a:lnSpc>
                <a:spcPct val="100000"/>
              </a:lnSpc>
              <a:spcBef>
                <a:spcPts val="100"/>
              </a:spcBef>
            </a:pPr>
            <a:r>
              <a:rPr sz="1400" dirty="0">
                <a:solidFill>
                  <a:srgbClr val="004D2D"/>
                </a:solidFill>
                <a:latin typeface="Arial"/>
                <a:cs typeface="Arial"/>
              </a:rPr>
              <a:t>Rewilding</a:t>
            </a:r>
            <a:r>
              <a:rPr sz="1400" spc="70" dirty="0">
                <a:solidFill>
                  <a:srgbClr val="004D2D"/>
                </a:solidFill>
                <a:latin typeface="Arial"/>
                <a:cs typeface="Arial"/>
              </a:rPr>
              <a:t> </a:t>
            </a:r>
            <a:r>
              <a:rPr sz="1400" dirty="0">
                <a:solidFill>
                  <a:srgbClr val="004D2D"/>
                </a:solidFill>
                <a:latin typeface="Arial"/>
                <a:cs typeface="Arial"/>
              </a:rPr>
              <a:t>converts</a:t>
            </a:r>
            <a:r>
              <a:rPr sz="1400" spc="75" dirty="0">
                <a:solidFill>
                  <a:srgbClr val="004D2D"/>
                </a:solidFill>
                <a:latin typeface="Arial"/>
                <a:cs typeface="Arial"/>
              </a:rPr>
              <a:t> </a:t>
            </a:r>
            <a:r>
              <a:rPr sz="1400" dirty="0">
                <a:solidFill>
                  <a:srgbClr val="004D2D"/>
                </a:solidFill>
                <a:latin typeface="Arial"/>
                <a:cs typeface="Arial"/>
              </a:rPr>
              <a:t>large</a:t>
            </a:r>
            <a:r>
              <a:rPr sz="1400" spc="70" dirty="0">
                <a:solidFill>
                  <a:srgbClr val="004D2D"/>
                </a:solidFill>
                <a:latin typeface="Arial"/>
                <a:cs typeface="Arial"/>
              </a:rPr>
              <a:t> </a:t>
            </a:r>
            <a:r>
              <a:rPr sz="1400" dirty="0">
                <a:solidFill>
                  <a:srgbClr val="004D2D"/>
                </a:solidFill>
                <a:latin typeface="Arial"/>
                <a:cs typeface="Arial"/>
              </a:rPr>
              <a:t>areas</a:t>
            </a:r>
            <a:r>
              <a:rPr sz="1400" spc="75" dirty="0">
                <a:solidFill>
                  <a:srgbClr val="004D2D"/>
                </a:solidFill>
                <a:latin typeface="Arial"/>
                <a:cs typeface="Arial"/>
              </a:rPr>
              <a:t> </a:t>
            </a:r>
            <a:r>
              <a:rPr sz="1400" dirty="0">
                <a:solidFill>
                  <a:srgbClr val="004D2D"/>
                </a:solidFill>
                <a:latin typeface="Arial"/>
                <a:cs typeface="Arial"/>
              </a:rPr>
              <a:t>of</a:t>
            </a:r>
            <a:r>
              <a:rPr sz="1400" spc="75" dirty="0">
                <a:solidFill>
                  <a:srgbClr val="004D2D"/>
                </a:solidFill>
                <a:latin typeface="Arial"/>
                <a:cs typeface="Arial"/>
              </a:rPr>
              <a:t> </a:t>
            </a:r>
            <a:r>
              <a:rPr sz="1400" spc="-10" dirty="0">
                <a:solidFill>
                  <a:srgbClr val="004D2D"/>
                </a:solidFill>
                <a:latin typeface="Arial"/>
                <a:cs typeface="Arial"/>
              </a:rPr>
              <a:t>countryside</a:t>
            </a:r>
            <a:r>
              <a:rPr sz="1400" spc="500" dirty="0">
                <a:solidFill>
                  <a:srgbClr val="004D2D"/>
                </a:solidFill>
                <a:latin typeface="Arial"/>
                <a:cs typeface="Arial"/>
              </a:rPr>
              <a:t> </a:t>
            </a:r>
            <a:r>
              <a:rPr sz="1400" dirty="0">
                <a:solidFill>
                  <a:srgbClr val="004D2D"/>
                </a:solidFill>
                <a:latin typeface="Arial"/>
                <a:cs typeface="Arial"/>
              </a:rPr>
              <a:t>to</a:t>
            </a:r>
            <a:r>
              <a:rPr sz="1400" spc="65" dirty="0">
                <a:solidFill>
                  <a:srgbClr val="004D2D"/>
                </a:solidFill>
                <a:latin typeface="Arial"/>
                <a:cs typeface="Arial"/>
              </a:rPr>
              <a:t> </a:t>
            </a:r>
            <a:r>
              <a:rPr sz="1400" dirty="0">
                <a:solidFill>
                  <a:srgbClr val="004D2D"/>
                </a:solidFill>
                <a:latin typeface="Arial"/>
                <a:cs typeface="Arial"/>
              </a:rPr>
              <a:t>its</a:t>
            </a:r>
            <a:r>
              <a:rPr sz="1400" spc="70" dirty="0">
                <a:solidFill>
                  <a:srgbClr val="004D2D"/>
                </a:solidFill>
                <a:latin typeface="Arial"/>
                <a:cs typeface="Arial"/>
              </a:rPr>
              <a:t> </a:t>
            </a:r>
            <a:r>
              <a:rPr sz="1400" dirty="0">
                <a:solidFill>
                  <a:srgbClr val="004D2D"/>
                </a:solidFill>
                <a:latin typeface="Arial"/>
                <a:cs typeface="Arial"/>
              </a:rPr>
              <a:t>natural</a:t>
            </a:r>
            <a:r>
              <a:rPr sz="1400" spc="65" dirty="0">
                <a:solidFill>
                  <a:srgbClr val="004D2D"/>
                </a:solidFill>
                <a:latin typeface="Arial"/>
                <a:cs typeface="Arial"/>
              </a:rPr>
              <a:t> </a:t>
            </a:r>
            <a:r>
              <a:rPr sz="1400" dirty="0">
                <a:solidFill>
                  <a:srgbClr val="004D2D"/>
                </a:solidFill>
                <a:latin typeface="Arial"/>
                <a:cs typeface="Arial"/>
              </a:rPr>
              <a:t>state.</a:t>
            </a:r>
            <a:r>
              <a:rPr sz="1400" spc="70" dirty="0">
                <a:solidFill>
                  <a:srgbClr val="004D2D"/>
                </a:solidFill>
                <a:latin typeface="Arial"/>
                <a:cs typeface="Arial"/>
              </a:rPr>
              <a:t> </a:t>
            </a:r>
            <a:r>
              <a:rPr sz="1400" dirty="0">
                <a:solidFill>
                  <a:srgbClr val="004D2D"/>
                </a:solidFill>
                <a:latin typeface="Arial"/>
                <a:cs typeface="Arial"/>
              </a:rPr>
              <a:t>Rewilding</a:t>
            </a:r>
            <a:r>
              <a:rPr sz="1400" spc="65" dirty="0">
                <a:solidFill>
                  <a:srgbClr val="004D2D"/>
                </a:solidFill>
                <a:latin typeface="Arial"/>
                <a:cs typeface="Arial"/>
              </a:rPr>
              <a:t> </a:t>
            </a:r>
            <a:r>
              <a:rPr sz="1400" dirty="0">
                <a:solidFill>
                  <a:srgbClr val="004D2D"/>
                </a:solidFill>
                <a:latin typeface="Arial"/>
                <a:cs typeface="Arial"/>
              </a:rPr>
              <a:t>lets</a:t>
            </a:r>
            <a:r>
              <a:rPr sz="1400" spc="70" dirty="0">
                <a:solidFill>
                  <a:srgbClr val="004D2D"/>
                </a:solidFill>
                <a:latin typeface="Arial"/>
                <a:cs typeface="Arial"/>
              </a:rPr>
              <a:t> </a:t>
            </a:r>
            <a:r>
              <a:rPr sz="1400" dirty="0">
                <a:solidFill>
                  <a:srgbClr val="004D2D"/>
                </a:solidFill>
                <a:latin typeface="Arial"/>
                <a:cs typeface="Arial"/>
              </a:rPr>
              <a:t>plants</a:t>
            </a:r>
            <a:r>
              <a:rPr sz="1400" spc="70" dirty="0">
                <a:solidFill>
                  <a:srgbClr val="004D2D"/>
                </a:solidFill>
                <a:latin typeface="Arial"/>
                <a:cs typeface="Arial"/>
              </a:rPr>
              <a:t> </a:t>
            </a:r>
            <a:r>
              <a:rPr sz="1400" spc="-25" dirty="0">
                <a:solidFill>
                  <a:srgbClr val="004D2D"/>
                </a:solidFill>
                <a:latin typeface="Arial"/>
                <a:cs typeface="Arial"/>
              </a:rPr>
              <a:t>and </a:t>
            </a:r>
            <a:r>
              <a:rPr sz="1400" dirty="0">
                <a:solidFill>
                  <a:srgbClr val="004D2D"/>
                </a:solidFill>
                <a:latin typeface="Arial"/>
                <a:cs typeface="Arial"/>
              </a:rPr>
              <a:t>animals</a:t>
            </a:r>
            <a:r>
              <a:rPr sz="1400" spc="60" dirty="0">
                <a:solidFill>
                  <a:srgbClr val="004D2D"/>
                </a:solidFill>
                <a:latin typeface="Arial"/>
                <a:cs typeface="Arial"/>
              </a:rPr>
              <a:t> </a:t>
            </a:r>
            <a:r>
              <a:rPr sz="1400" dirty="0">
                <a:solidFill>
                  <a:srgbClr val="004D2D"/>
                </a:solidFill>
                <a:latin typeface="Arial"/>
                <a:cs typeface="Arial"/>
              </a:rPr>
              <a:t>take</a:t>
            </a:r>
            <a:r>
              <a:rPr sz="1400" spc="60" dirty="0">
                <a:solidFill>
                  <a:srgbClr val="004D2D"/>
                </a:solidFill>
                <a:latin typeface="Arial"/>
                <a:cs typeface="Arial"/>
              </a:rPr>
              <a:t> </a:t>
            </a:r>
            <a:r>
              <a:rPr sz="1400" dirty="0">
                <a:solidFill>
                  <a:srgbClr val="004D2D"/>
                </a:solidFill>
                <a:latin typeface="Arial"/>
                <a:cs typeface="Arial"/>
              </a:rPr>
              <a:t>over</a:t>
            </a:r>
            <a:r>
              <a:rPr sz="1400" spc="60" dirty="0">
                <a:solidFill>
                  <a:srgbClr val="004D2D"/>
                </a:solidFill>
                <a:latin typeface="Arial"/>
                <a:cs typeface="Arial"/>
              </a:rPr>
              <a:t> </a:t>
            </a:r>
            <a:r>
              <a:rPr sz="1400" dirty="0">
                <a:solidFill>
                  <a:srgbClr val="004D2D"/>
                </a:solidFill>
                <a:latin typeface="Arial"/>
                <a:cs typeface="Arial"/>
              </a:rPr>
              <a:t>an</a:t>
            </a:r>
            <a:r>
              <a:rPr sz="1400" spc="60" dirty="0">
                <a:solidFill>
                  <a:srgbClr val="004D2D"/>
                </a:solidFill>
                <a:latin typeface="Arial"/>
                <a:cs typeface="Arial"/>
              </a:rPr>
              <a:t> </a:t>
            </a:r>
            <a:r>
              <a:rPr sz="1400" dirty="0">
                <a:solidFill>
                  <a:srgbClr val="004D2D"/>
                </a:solidFill>
                <a:latin typeface="Arial"/>
                <a:cs typeface="Arial"/>
              </a:rPr>
              <a:t>area</a:t>
            </a:r>
            <a:r>
              <a:rPr sz="1400" spc="60" dirty="0">
                <a:solidFill>
                  <a:srgbClr val="004D2D"/>
                </a:solidFill>
                <a:latin typeface="Arial"/>
                <a:cs typeface="Arial"/>
              </a:rPr>
              <a:t> </a:t>
            </a:r>
            <a:r>
              <a:rPr sz="1400" dirty="0">
                <a:solidFill>
                  <a:srgbClr val="004D2D"/>
                </a:solidFill>
                <a:latin typeface="Arial"/>
                <a:cs typeface="Arial"/>
              </a:rPr>
              <a:t>with</a:t>
            </a:r>
            <a:r>
              <a:rPr sz="1400" spc="60" dirty="0">
                <a:solidFill>
                  <a:srgbClr val="004D2D"/>
                </a:solidFill>
                <a:latin typeface="Arial"/>
                <a:cs typeface="Arial"/>
              </a:rPr>
              <a:t> </a:t>
            </a:r>
            <a:r>
              <a:rPr sz="1400" dirty="0">
                <a:solidFill>
                  <a:srgbClr val="004D2D"/>
                </a:solidFill>
                <a:latin typeface="Arial"/>
                <a:cs typeface="Arial"/>
              </a:rPr>
              <a:t>minimal</a:t>
            </a:r>
            <a:r>
              <a:rPr sz="1400" spc="65" dirty="0">
                <a:solidFill>
                  <a:srgbClr val="004D2D"/>
                </a:solidFill>
                <a:latin typeface="Arial"/>
                <a:cs typeface="Arial"/>
              </a:rPr>
              <a:t> </a:t>
            </a:r>
            <a:r>
              <a:rPr sz="1400" spc="-10" dirty="0">
                <a:solidFill>
                  <a:srgbClr val="004D2D"/>
                </a:solidFill>
                <a:latin typeface="Arial"/>
                <a:cs typeface="Arial"/>
              </a:rPr>
              <a:t>human </a:t>
            </a:r>
            <a:r>
              <a:rPr sz="1400" dirty="0">
                <a:solidFill>
                  <a:srgbClr val="004D2D"/>
                </a:solidFill>
                <a:latin typeface="Arial"/>
                <a:cs typeface="Arial"/>
              </a:rPr>
              <a:t>interference,</a:t>
            </a:r>
            <a:r>
              <a:rPr sz="1400" spc="55" dirty="0">
                <a:solidFill>
                  <a:srgbClr val="004D2D"/>
                </a:solidFill>
                <a:latin typeface="Arial"/>
                <a:cs typeface="Arial"/>
              </a:rPr>
              <a:t> </a:t>
            </a:r>
            <a:r>
              <a:rPr sz="1400" dirty="0">
                <a:solidFill>
                  <a:srgbClr val="004D2D"/>
                </a:solidFill>
                <a:latin typeface="Arial"/>
                <a:cs typeface="Arial"/>
              </a:rPr>
              <a:t>and</a:t>
            </a:r>
            <a:r>
              <a:rPr sz="1400" spc="70" dirty="0">
                <a:solidFill>
                  <a:srgbClr val="004D2D"/>
                </a:solidFill>
                <a:latin typeface="Arial"/>
                <a:cs typeface="Arial"/>
              </a:rPr>
              <a:t> </a:t>
            </a:r>
            <a:r>
              <a:rPr sz="1400" dirty="0">
                <a:solidFill>
                  <a:srgbClr val="004D2D"/>
                </a:solidFill>
                <a:latin typeface="Arial"/>
                <a:cs typeface="Arial"/>
              </a:rPr>
              <a:t>may</a:t>
            </a:r>
            <a:r>
              <a:rPr sz="1400" spc="65" dirty="0">
                <a:solidFill>
                  <a:srgbClr val="004D2D"/>
                </a:solidFill>
                <a:latin typeface="Arial"/>
                <a:cs typeface="Arial"/>
              </a:rPr>
              <a:t> </a:t>
            </a:r>
            <a:r>
              <a:rPr sz="1400" dirty="0">
                <a:solidFill>
                  <a:srgbClr val="004D2D"/>
                </a:solidFill>
                <a:latin typeface="Arial"/>
                <a:cs typeface="Arial"/>
              </a:rPr>
              <a:t>involve</a:t>
            </a:r>
            <a:r>
              <a:rPr sz="1400" spc="70" dirty="0">
                <a:solidFill>
                  <a:srgbClr val="004D2D"/>
                </a:solidFill>
                <a:latin typeface="Arial"/>
                <a:cs typeface="Arial"/>
              </a:rPr>
              <a:t> </a:t>
            </a:r>
            <a:r>
              <a:rPr sz="1400" dirty="0">
                <a:solidFill>
                  <a:srgbClr val="004D2D"/>
                </a:solidFill>
                <a:latin typeface="Arial"/>
                <a:cs typeface="Arial"/>
              </a:rPr>
              <a:t>the</a:t>
            </a:r>
            <a:r>
              <a:rPr sz="1400" spc="70" dirty="0">
                <a:solidFill>
                  <a:srgbClr val="004D2D"/>
                </a:solidFill>
                <a:latin typeface="Arial"/>
                <a:cs typeface="Arial"/>
              </a:rPr>
              <a:t> </a:t>
            </a:r>
            <a:r>
              <a:rPr sz="1400" spc="-10" dirty="0">
                <a:solidFill>
                  <a:srgbClr val="004D2D"/>
                </a:solidFill>
                <a:latin typeface="Arial"/>
                <a:cs typeface="Arial"/>
              </a:rPr>
              <a:t>reintroduction </a:t>
            </a:r>
            <a:r>
              <a:rPr sz="1400" dirty="0">
                <a:solidFill>
                  <a:srgbClr val="004D2D"/>
                </a:solidFill>
                <a:latin typeface="Arial"/>
                <a:cs typeface="Arial"/>
              </a:rPr>
              <a:t>of</a:t>
            </a:r>
            <a:r>
              <a:rPr sz="1400" spc="65" dirty="0">
                <a:solidFill>
                  <a:srgbClr val="004D2D"/>
                </a:solidFill>
                <a:latin typeface="Arial"/>
                <a:cs typeface="Arial"/>
              </a:rPr>
              <a:t> </a:t>
            </a:r>
            <a:r>
              <a:rPr sz="1400" dirty="0">
                <a:solidFill>
                  <a:srgbClr val="004D2D"/>
                </a:solidFill>
                <a:latin typeface="Arial"/>
                <a:cs typeface="Arial"/>
              </a:rPr>
              <a:t>species</a:t>
            </a:r>
            <a:r>
              <a:rPr sz="1400" spc="65" dirty="0">
                <a:solidFill>
                  <a:srgbClr val="004D2D"/>
                </a:solidFill>
                <a:latin typeface="Arial"/>
                <a:cs typeface="Arial"/>
              </a:rPr>
              <a:t> </a:t>
            </a:r>
            <a:r>
              <a:rPr sz="1400" dirty="0">
                <a:solidFill>
                  <a:srgbClr val="004D2D"/>
                </a:solidFill>
                <a:latin typeface="Arial"/>
                <a:cs typeface="Arial"/>
              </a:rPr>
              <a:t>that</a:t>
            </a:r>
            <a:r>
              <a:rPr sz="1400" spc="70" dirty="0">
                <a:solidFill>
                  <a:srgbClr val="004D2D"/>
                </a:solidFill>
                <a:latin typeface="Arial"/>
                <a:cs typeface="Arial"/>
              </a:rPr>
              <a:t> </a:t>
            </a:r>
            <a:r>
              <a:rPr sz="1400" dirty="0">
                <a:solidFill>
                  <a:srgbClr val="004D2D"/>
                </a:solidFill>
                <a:latin typeface="Arial"/>
                <a:cs typeface="Arial"/>
              </a:rPr>
              <a:t>had</a:t>
            </a:r>
            <a:r>
              <a:rPr sz="1400" spc="65" dirty="0">
                <a:solidFill>
                  <a:srgbClr val="004D2D"/>
                </a:solidFill>
                <a:latin typeface="Arial"/>
                <a:cs typeface="Arial"/>
              </a:rPr>
              <a:t> </a:t>
            </a:r>
            <a:r>
              <a:rPr sz="1400" dirty="0">
                <a:solidFill>
                  <a:srgbClr val="004D2D"/>
                </a:solidFill>
                <a:latin typeface="Arial"/>
                <a:cs typeface="Arial"/>
              </a:rPr>
              <a:t>disappeared</a:t>
            </a:r>
            <a:r>
              <a:rPr sz="1400" spc="65" dirty="0">
                <a:solidFill>
                  <a:srgbClr val="004D2D"/>
                </a:solidFill>
                <a:latin typeface="Arial"/>
                <a:cs typeface="Arial"/>
              </a:rPr>
              <a:t> </a:t>
            </a:r>
            <a:r>
              <a:rPr sz="1400" dirty="0">
                <a:solidFill>
                  <a:srgbClr val="004D2D"/>
                </a:solidFill>
                <a:latin typeface="Arial"/>
                <a:cs typeface="Arial"/>
              </a:rPr>
              <a:t>from</a:t>
            </a:r>
            <a:r>
              <a:rPr sz="1400" spc="70" dirty="0">
                <a:solidFill>
                  <a:srgbClr val="004D2D"/>
                </a:solidFill>
                <a:latin typeface="Arial"/>
                <a:cs typeface="Arial"/>
              </a:rPr>
              <a:t> </a:t>
            </a:r>
            <a:r>
              <a:rPr sz="1400" spc="-25" dirty="0">
                <a:solidFill>
                  <a:srgbClr val="004D2D"/>
                </a:solidFill>
                <a:latin typeface="Arial"/>
                <a:cs typeface="Arial"/>
              </a:rPr>
              <a:t>an </a:t>
            </a:r>
            <a:r>
              <a:rPr sz="1400" dirty="0">
                <a:solidFill>
                  <a:srgbClr val="004D2D"/>
                </a:solidFill>
                <a:latin typeface="Arial"/>
                <a:cs typeface="Arial"/>
              </a:rPr>
              <a:t>ecosystem</a:t>
            </a:r>
            <a:r>
              <a:rPr sz="1400" spc="70" dirty="0">
                <a:solidFill>
                  <a:srgbClr val="004D2D"/>
                </a:solidFill>
                <a:latin typeface="Arial"/>
                <a:cs typeface="Arial"/>
              </a:rPr>
              <a:t> </a:t>
            </a:r>
            <a:r>
              <a:rPr sz="1400" dirty="0">
                <a:solidFill>
                  <a:srgbClr val="004D2D"/>
                </a:solidFill>
                <a:latin typeface="Arial"/>
                <a:cs typeface="Arial"/>
              </a:rPr>
              <a:t>like</a:t>
            </a:r>
            <a:r>
              <a:rPr sz="1400" spc="70" dirty="0">
                <a:solidFill>
                  <a:srgbClr val="004D2D"/>
                </a:solidFill>
                <a:latin typeface="Arial"/>
                <a:cs typeface="Arial"/>
              </a:rPr>
              <a:t> </a:t>
            </a:r>
            <a:r>
              <a:rPr sz="1400" dirty="0">
                <a:solidFill>
                  <a:srgbClr val="004D2D"/>
                </a:solidFill>
                <a:latin typeface="Arial"/>
                <a:cs typeface="Arial"/>
              </a:rPr>
              <a:t>beavers</a:t>
            </a:r>
            <a:r>
              <a:rPr sz="1400" spc="75" dirty="0">
                <a:solidFill>
                  <a:srgbClr val="004D2D"/>
                </a:solidFill>
                <a:latin typeface="Arial"/>
                <a:cs typeface="Arial"/>
              </a:rPr>
              <a:t> </a:t>
            </a:r>
            <a:r>
              <a:rPr sz="1400" dirty="0">
                <a:solidFill>
                  <a:srgbClr val="004D2D"/>
                </a:solidFill>
                <a:latin typeface="Arial"/>
                <a:cs typeface="Arial"/>
              </a:rPr>
              <a:t>and</a:t>
            </a:r>
            <a:r>
              <a:rPr sz="1400" spc="70" dirty="0">
                <a:solidFill>
                  <a:srgbClr val="004D2D"/>
                </a:solidFill>
                <a:latin typeface="Arial"/>
                <a:cs typeface="Arial"/>
              </a:rPr>
              <a:t> </a:t>
            </a:r>
            <a:r>
              <a:rPr sz="1400" dirty="0">
                <a:solidFill>
                  <a:srgbClr val="004D2D"/>
                </a:solidFill>
                <a:latin typeface="Arial"/>
                <a:cs typeface="Arial"/>
              </a:rPr>
              <a:t>wolves</a:t>
            </a:r>
            <a:r>
              <a:rPr sz="1400" spc="70" dirty="0">
                <a:solidFill>
                  <a:srgbClr val="004D2D"/>
                </a:solidFill>
                <a:latin typeface="Arial"/>
                <a:cs typeface="Arial"/>
              </a:rPr>
              <a:t> </a:t>
            </a:r>
            <a:r>
              <a:rPr sz="1400" dirty="0">
                <a:solidFill>
                  <a:srgbClr val="004D2D"/>
                </a:solidFill>
                <a:latin typeface="Arial"/>
                <a:cs typeface="Arial"/>
              </a:rPr>
              <a:t>which</a:t>
            </a:r>
            <a:r>
              <a:rPr sz="1400" spc="75" dirty="0">
                <a:solidFill>
                  <a:srgbClr val="004D2D"/>
                </a:solidFill>
                <a:latin typeface="Arial"/>
                <a:cs typeface="Arial"/>
              </a:rPr>
              <a:t> </a:t>
            </a:r>
            <a:r>
              <a:rPr sz="1400" spc="-20" dirty="0">
                <a:solidFill>
                  <a:srgbClr val="004D2D"/>
                </a:solidFill>
                <a:latin typeface="Arial"/>
                <a:cs typeface="Arial"/>
              </a:rPr>
              <a:t>were </a:t>
            </a:r>
            <a:r>
              <a:rPr sz="1400" dirty="0">
                <a:solidFill>
                  <a:srgbClr val="004D2D"/>
                </a:solidFill>
                <a:latin typeface="Arial"/>
                <a:cs typeface="Arial"/>
              </a:rPr>
              <a:t>hunted</a:t>
            </a:r>
            <a:r>
              <a:rPr sz="1400" spc="55" dirty="0">
                <a:solidFill>
                  <a:srgbClr val="004D2D"/>
                </a:solidFill>
                <a:latin typeface="Arial"/>
                <a:cs typeface="Arial"/>
              </a:rPr>
              <a:t> </a:t>
            </a:r>
            <a:r>
              <a:rPr sz="1400" dirty="0">
                <a:solidFill>
                  <a:srgbClr val="004D2D"/>
                </a:solidFill>
                <a:latin typeface="Arial"/>
                <a:cs typeface="Arial"/>
              </a:rPr>
              <a:t>to</a:t>
            </a:r>
            <a:r>
              <a:rPr sz="1400" spc="60" dirty="0">
                <a:solidFill>
                  <a:srgbClr val="004D2D"/>
                </a:solidFill>
                <a:latin typeface="Arial"/>
                <a:cs typeface="Arial"/>
              </a:rPr>
              <a:t> </a:t>
            </a:r>
            <a:r>
              <a:rPr sz="1400" dirty="0">
                <a:solidFill>
                  <a:srgbClr val="004D2D"/>
                </a:solidFill>
                <a:latin typeface="Arial"/>
                <a:cs typeface="Arial"/>
              </a:rPr>
              <a:t>extinction</a:t>
            </a:r>
            <a:r>
              <a:rPr sz="1400" spc="60" dirty="0">
                <a:solidFill>
                  <a:srgbClr val="004D2D"/>
                </a:solidFill>
                <a:latin typeface="Arial"/>
                <a:cs typeface="Arial"/>
              </a:rPr>
              <a:t> </a:t>
            </a:r>
            <a:r>
              <a:rPr sz="1400" dirty="0">
                <a:solidFill>
                  <a:srgbClr val="004D2D"/>
                </a:solidFill>
                <a:latin typeface="Arial"/>
                <a:cs typeface="Arial"/>
              </a:rPr>
              <a:t>by</a:t>
            </a:r>
            <a:r>
              <a:rPr sz="1400" spc="60" dirty="0">
                <a:solidFill>
                  <a:srgbClr val="004D2D"/>
                </a:solidFill>
                <a:latin typeface="Arial"/>
                <a:cs typeface="Arial"/>
              </a:rPr>
              <a:t> </a:t>
            </a:r>
            <a:r>
              <a:rPr sz="1400" dirty="0">
                <a:solidFill>
                  <a:srgbClr val="004D2D"/>
                </a:solidFill>
                <a:latin typeface="Arial"/>
                <a:cs typeface="Arial"/>
              </a:rPr>
              <a:t>humans</a:t>
            </a:r>
            <a:r>
              <a:rPr sz="1400" spc="60" dirty="0">
                <a:solidFill>
                  <a:srgbClr val="004D2D"/>
                </a:solidFill>
                <a:latin typeface="Arial"/>
                <a:cs typeface="Arial"/>
              </a:rPr>
              <a:t> </a:t>
            </a:r>
            <a:r>
              <a:rPr sz="1400" dirty="0">
                <a:solidFill>
                  <a:srgbClr val="004D2D"/>
                </a:solidFill>
                <a:latin typeface="Arial"/>
                <a:cs typeface="Arial"/>
              </a:rPr>
              <a:t>in</a:t>
            </a:r>
            <a:r>
              <a:rPr sz="1400" spc="60" dirty="0">
                <a:solidFill>
                  <a:srgbClr val="004D2D"/>
                </a:solidFill>
                <a:latin typeface="Arial"/>
                <a:cs typeface="Arial"/>
              </a:rPr>
              <a:t> </a:t>
            </a:r>
            <a:r>
              <a:rPr sz="1400" dirty="0">
                <a:solidFill>
                  <a:srgbClr val="004D2D"/>
                </a:solidFill>
                <a:latin typeface="Arial"/>
                <a:cs typeface="Arial"/>
              </a:rPr>
              <a:t>the</a:t>
            </a:r>
            <a:r>
              <a:rPr sz="1400" spc="60" dirty="0">
                <a:solidFill>
                  <a:srgbClr val="004D2D"/>
                </a:solidFill>
                <a:latin typeface="Arial"/>
                <a:cs typeface="Arial"/>
              </a:rPr>
              <a:t> </a:t>
            </a:r>
            <a:r>
              <a:rPr sz="1400" spc="-25" dirty="0">
                <a:solidFill>
                  <a:srgbClr val="004D2D"/>
                </a:solidFill>
                <a:latin typeface="Arial"/>
                <a:cs typeface="Arial"/>
              </a:rPr>
              <a:t>UK.</a:t>
            </a:r>
            <a:endParaRPr sz="1400" dirty="0">
              <a:latin typeface="Arial"/>
              <a:cs typeface="Arial"/>
            </a:endParaRPr>
          </a:p>
          <a:p>
            <a:pPr marL="12700" marR="266065">
              <a:lnSpc>
                <a:spcPct val="100000"/>
              </a:lnSpc>
              <a:spcBef>
                <a:spcPts val="850"/>
              </a:spcBef>
            </a:pPr>
            <a:r>
              <a:rPr sz="1400" dirty="0">
                <a:solidFill>
                  <a:srgbClr val="004D2D"/>
                </a:solidFill>
                <a:latin typeface="Arial"/>
                <a:cs typeface="Arial"/>
              </a:rPr>
              <a:t>Rewilding</a:t>
            </a:r>
            <a:r>
              <a:rPr sz="1400" spc="65" dirty="0">
                <a:solidFill>
                  <a:srgbClr val="004D2D"/>
                </a:solidFill>
                <a:latin typeface="Arial"/>
                <a:cs typeface="Arial"/>
              </a:rPr>
              <a:t> </a:t>
            </a:r>
            <a:r>
              <a:rPr sz="1400" dirty="0">
                <a:solidFill>
                  <a:srgbClr val="004D2D"/>
                </a:solidFill>
                <a:latin typeface="Arial"/>
                <a:cs typeface="Arial"/>
              </a:rPr>
              <a:t>helps</a:t>
            </a:r>
            <a:r>
              <a:rPr sz="1400" spc="70" dirty="0">
                <a:solidFill>
                  <a:srgbClr val="004D2D"/>
                </a:solidFill>
                <a:latin typeface="Arial"/>
                <a:cs typeface="Arial"/>
              </a:rPr>
              <a:t> </a:t>
            </a:r>
            <a:r>
              <a:rPr sz="1400" dirty="0">
                <a:solidFill>
                  <a:srgbClr val="004D2D"/>
                </a:solidFill>
                <a:latin typeface="Arial"/>
                <a:cs typeface="Arial"/>
              </a:rPr>
              <a:t>to</a:t>
            </a:r>
            <a:r>
              <a:rPr sz="1400" spc="65" dirty="0">
                <a:solidFill>
                  <a:srgbClr val="004D2D"/>
                </a:solidFill>
                <a:latin typeface="Arial"/>
                <a:cs typeface="Arial"/>
              </a:rPr>
              <a:t> </a:t>
            </a:r>
            <a:r>
              <a:rPr sz="1400" dirty="0">
                <a:solidFill>
                  <a:srgbClr val="004D2D"/>
                </a:solidFill>
                <a:latin typeface="Arial"/>
                <a:cs typeface="Arial"/>
              </a:rPr>
              <a:t>increase</a:t>
            </a:r>
            <a:r>
              <a:rPr sz="1400" spc="70" dirty="0">
                <a:solidFill>
                  <a:srgbClr val="004D2D"/>
                </a:solidFill>
                <a:latin typeface="Arial"/>
                <a:cs typeface="Arial"/>
              </a:rPr>
              <a:t> </a:t>
            </a:r>
            <a:r>
              <a:rPr sz="1400" dirty="0">
                <a:solidFill>
                  <a:srgbClr val="004D2D"/>
                </a:solidFill>
                <a:latin typeface="Arial"/>
                <a:cs typeface="Arial"/>
              </a:rPr>
              <a:t>biodiversity,</a:t>
            </a:r>
            <a:r>
              <a:rPr lang="en-GB" sz="1400" spc="70" dirty="0">
                <a:solidFill>
                  <a:srgbClr val="004D2D"/>
                </a:solidFill>
                <a:latin typeface="Arial"/>
                <a:cs typeface="Arial"/>
              </a:rPr>
              <a:t> which can reduce the effect of climate change on ecosystems.</a:t>
            </a:r>
            <a:endParaRPr sz="1400" dirty="0">
              <a:latin typeface="Arial"/>
              <a:cs typeface="Arial"/>
            </a:endParaRPr>
          </a:p>
        </p:txBody>
      </p:sp>
      <p:grpSp>
        <p:nvGrpSpPr>
          <p:cNvPr id="4" name="object 4"/>
          <p:cNvGrpSpPr/>
          <p:nvPr/>
        </p:nvGrpSpPr>
        <p:grpSpPr>
          <a:xfrm>
            <a:off x="540004" y="1356537"/>
            <a:ext cx="1822450" cy="1468120"/>
            <a:chOff x="540004" y="1356537"/>
            <a:chExt cx="1822450" cy="1468120"/>
          </a:xfrm>
        </p:grpSpPr>
        <p:pic>
          <p:nvPicPr>
            <p:cNvPr id="5" name="object 5"/>
            <p:cNvPicPr/>
            <p:nvPr/>
          </p:nvPicPr>
          <p:blipFill>
            <a:blip r:embed="rId3" cstate="print"/>
            <a:stretch>
              <a:fillRect/>
            </a:stretch>
          </p:blipFill>
          <p:spPr>
            <a:xfrm>
              <a:off x="540004" y="1356537"/>
              <a:ext cx="1467815" cy="1467815"/>
            </a:xfrm>
            <a:prstGeom prst="rect">
              <a:avLst/>
            </a:prstGeom>
          </p:spPr>
        </p:pic>
        <p:sp>
          <p:nvSpPr>
            <p:cNvPr id="6" name="object 6"/>
            <p:cNvSpPr/>
            <p:nvPr/>
          </p:nvSpPr>
          <p:spPr>
            <a:xfrm>
              <a:off x="1880652" y="1851339"/>
              <a:ext cx="478790" cy="478790"/>
            </a:xfrm>
            <a:custGeom>
              <a:avLst/>
              <a:gdLst/>
              <a:ahLst/>
              <a:cxnLst/>
              <a:rect l="l" t="t" r="r" b="b"/>
              <a:pathLst>
                <a:path w="478789" h="478789">
                  <a:moveTo>
                    <a:pt x="239255" y="0"/>
                  </a:moveTo>
                  <a:lnTo>
                    <a:pt x="191038" y="4857"/>
                  </a:lnTo>
                  <a:lnTo>
                    <a:pt x="146128" y="18789"/>
                  </a:lnTo>
                  <a:lnTo>
                    <a:pt x="105488" y="40834"/>
                  </a:lnTo>
                  <a:lnTo>
                    <a:pt x="70078" y="70030"/>
                  </a:lnTo>
                  <a:lnTo>
                    <a:pt x="40862" y="105417"/>
                  </a:lnTo>
                  <a:lnTo>
                    <a:pt x="18802" y="146032"/>
                  </a:lnTo>
                  <a:lnTo>
                    <a:pt x="4861" y="190914"/>
                  </a:lnTo>
                  <a:lnTo>
                    <a:pt x="0" y="239102"/>
                  </a:lnTo>
                  <a:lnTo>
                    <a:pt x="4861" y="287290"/>
                  </a:lnTo>
                  <a:lnTo>
                    <a:pt x="18802" y="332173"/>
                  </a:lnTo>
                  <a:lnTo>
                    <a:pt x="40862" y="372788"/>
                  </a:lnTo>
                  <a:lnTo>
                    <a:pt x="70078" y="408174"/>
                  </a:lnTo>
                  <a:lnTo>
                    <a:pt x="105488" y="437371"/>
                  </a:lnTo>
                  <a:lnTo>
                    <a:pt x="146128" y="459416"/>
                  </a:lnTo>
                  <a:lnTo>
                    <a:pt x="191038" y="473348"/>
                  </a:lnTo>
                  <a:lnTo>
                    <a:pt x="239255" y="478205"/>
                  </a:lnTo>
                  <a:lnTo>
                    <a:pt x="287471" y="473348"/>
                  </a:lnTo>
                  <a:lnTo>
                    <a:pt x="332381" y="459416"/>
                  </a:lnTo>
                  <a:lnTo>
                    <a:pt x="373022" y="437371"/>
                  </a:lnTo>
                  <a:lnTo>
                    <a:pt x="408431" y="408174"/>
                  </a:lnTo>
                  <a:lnTo>
                    <a:pt x="437647" y="372788"/>
                  </a:lnTo>
                  <a:lnTo>
                    <a:pt x="459707" y="332173"/>
                  </a:lnTo>
                  <a:lnTo>
                    <a:pt x="473649" y="287290"/>
                  </a:lnTo>
                  <a:lnTo>
                    <a:pt x="478510" y="239102"/>
                  </a:lnTo>
                  <a:lnTo>
                    <a:pt x="473649" y="190914"/>
                  </a:lnTo>
                  <a:lnTo>
                    <a:pt x="459707" y="146032"/>
                  </a:lnTo>
                  <a:lnTo>
                    <a:pt x="437647" y="105417"/>
                  </a:lnTo>
                  <a:lnTo>
                    <a:pt x="408431" y="70030"/>
                  </a:lnTo>
                  <a:lnTo>
                    <a:pt x="373022" y="40834"/>
                  </a:lnTo>
                  <a:lnTo>
                    <a:pt x="332381" y="18789"/>
                  </a:lnTo>
                  <a:lnTo>
                    <a:pt x="287471" y="4857"/>
                  </a:lnTo>
                  <a:lnTo>
                    <a:pt x="239255" y="0"/>
                  </a:lnTo>
                  <a:close/>
                </a:path>
              </a:pathLst>
            </a:custGeom>
            <a:solidFill>
              <a:srgbClr val="FFFFFF"/>
            </a:solidFill>
          </p:spPr>
          <p:txBody>
            <a:bodyPr wrap="square" lIns="0" tIns="0" rIns="0" bIns="0" rtlCol="0"/>
            <a:lstStyle/>
            <a:p>
              <a:endParaRPr/>
            </a:p>
          </p:txBody>
        </p:sp>
        <p:sp>
          <p:nvSpPr>
            <p:cNvPr id="7" name="object 7"/>
            <p:cNvSpPr/>
            <p:nvPr/>
          </p:nvSpPr>
          <p:spPr>
            <a:xfrm>
              <a:off x="1880652" y="1851339"/>
              <a:ext cx="478790" cy="478790"/>
            </a:xfrm>
            <a:custGeom>
              <a:avLst/>
              <a:gdLst/>
              <a:ahLst/>
              <a:cxnLst/>
              <a:rect l="l" t="t" r="r" b="b"/>
              <a:pathLst>
                <a:path w="478789" h="478789">
                  <a:moveTo>
                    <a:pt x="239255" y="478205"/>
                  </a:moveTo>
                  <a:lnTo>
                    <a:pt x="287471" y="473348"/>
                  </a:lnTo>
                  <a:lnTo>
                    <a:pt x="332381" y="459416"/>
                  </a:lnTo>
                  <a:lnTo>
                    <a:pt x="373022" y="437371"/>
                  </a:lnTo>
                  <a:lnTo>
                    <a:pt x="408431" y="408174"/>
                  </a:lnTo>
                  <a:lnTo>
                    <a:pt x="437647" y="372788"/>
                  </a:lnTo>
                  <a:lnTo>
                    <a:pt x="459707" y="332173"/>
                  </a:lnTo>
                  <a:lnTo>
                    <a:pt x="473649" y="287290"/>
                  </a:lnTo>
                  <a:lnTo>
                    <a:pt x="478510" y="239102"/>
                  </a:lnTo>
                  <a:lnTo>
                    <a:pt x="473649" y="190914"/>
                  </a:lnTo>
                  <a:lnTo>
                    <a:pt x="459707" y="146032"/>
                  </a:lnTo>
                  <a:lnTo>
                    <a:pt x="437647" y="105417"/>
                  </a:lnTo>
                  <a:lnTo>
                    <a:pt x="408431" y="70030"/>
                  </a:lnTo>
                  <a:lnTo>
                    <a:pt x="373022" y="40834"/>
                  </a:lnTo>
                  <a:lnTo>
                    <a:pt x="332381" y="18789"/>
                  </a:lnTo>
                  <a:lnTo>
                    <a:pt x="287471" y="4857"/>
                  </a:lnTo>
                  <a:lnTo>
                    <a:pt x="239255" y="0"/>
                  </a:lnTo>
                  <a:lnTo>
                    <a:pt x="191038" y="4857"/>
                  </a:lnTo>
                  <a:lnTo>
                    <a:pt x="146128" y="18789"/>
                  </a:lnTo>
                  <a:lnTo>
                    <a:pt x="105488" y="40834"/>
                  </a:lnTo>
                  <a:lnTo>
                    <a:pt x="70078" y="70030"/>
                  </a:lnTo>
                  <a:lnTo>
                    <a:pt x="40862" y="105417"/>
                  </a:lnTo>
                  <a:lnTo>
                    <a:pt x="18802" y="146032"/>
                  </a:lnTo>
                  <a:lnTo>
                    <a:pt x="4861" y="190914"/>
                  </a:lnTo>
                  <a:lnTo>
                    <a:pt x="0" y="239102"/>
                  </a:lnTo>
                  <a:lnTo>
                    <a:pt x="4861" y="287290"/>
                  </a:lnTo>
                  <a:lnTo>
                    <a:pt x="18802" y="332173"/>
                  </a:lnTo>
                  <a:lnTo>
                    <a:pt x="40862" y="372788"/>
                  </a:lnTo>
                  <a:lnTo>
                    <a:pt x="70078" y="408174"/>
                  </a:lnTo>
                  <a:lnTo>
                    <a:pt x="105488" y="437371"/>
                  </a:lnTo>
                  <a:lnTo>
                    <a:pt x="146128" y="459416"/>
                  </a:lnTo>
                  <a:lnTo>
                    <a:pt x="191038" y="473348"/>
                  </a:lnTo>
                  <a:lnTo>
                    <a:pt x="239255" y="478205"/>
                  </a:lnTo>
                  <a:close/>
                </a:path>
              </a:pathLst>
            </a:custGeom>
            <a:ln w="6350">
              <a:solidFill>
                <a:srgbClr val="000000"/>
              </a:solidFill>
            </a:ln>
          </p:spPr>
          <p:txBody>
            <a:bodyPr wrap="square" lIns="0" tIns="0" rIns="0" bIns="0" rtlCol="0"/>
            <a:lstStyle/>
            <a:p>
              <a:endParaRPr/>
            </a:p>
          </p:txBody>
        </p:sp>
        <p:sp>
          <p:nvSpPr>
            <p:cNvPr id="8" name="object 8"/>
            <p:cNvSpPr/>
            <p:nvPr/>
          </p:nvSpPr>
          <p:spPr>
            <a:xfrm>
              <a:off x="1994316" y="2113352"/>
              <a:ext cx="62230" cy="71755"/>
            </a:xfrm>
            <a:custGeom>
              <a:avLst/>
              <a:gdLst/>
              <a:ahLst/>
              <a:cxnLst/>
              <a:rect l="l" t="t" r="r" b="b"/>
              <a:pathLst>
                <a:path w="62230" h="71755">
                  <a:moveTo>
                    <a:pt x="0" y="0"/>
                  </a:moveTo>
                  <a:lnTo>
                    <a:pt x="62179" y="71183"/>
                  </a:lnTo>
                </a:path>
              </a:pathLst>
            </a:custGeom>
            <a:ln w="63500">
              <a:solidFill>
                <a:srgbClr val="4DB059"/>
              </a:solidFill>
            </a:ln>
          </p:spPr>
          <p:txBody>
            <a:bodyPr wrap="square" lIns="0" tIns="0" rIns="0" bIns="0" rtlCol="0"/>
            <a:lstStyle/>
            <a:p>
              <a:endParaRPr/>
            </a:p>
          </p:txBody>
        </p:sp>
        <p:sp>
          <p:nvSpPr>
            <p:cNvPr id="9" name="object 9"/>
            <p:cNvSpPr/>
            <p:nvPr/>
          </p:nvSpPr>
          <p:spPr>
            <a:xfrm>
              <a:off x="2057311" y="1996352"/>
              <a:ext cx="188595" cy="188595"/>
            </a:xfrm>
            <a:custGeom>
              <a:avLst/>
              <a:gdLst/>
              <a:ahLst/>
              <a:cxnLst/>
              <a:rect l="l" t="t" r="r" b="b"/>
              <a:pathLst>
                <a:path w="188594" h="188594">
                  <a:moveTo>
                    <a:pt x="188188" y="0"/>
                  </a:moveTo>
                  <a:lnTo>
                    <a:pt x="0" y="188188"/>
                  </a:lnTo>
                </a:path>
              </a:pathLst>
            </a:custGeom>
            <a:ln w="63500">
              <a:solidFill>
                <a:srgbClr val="4DB059"/>
              </a:solidFill>
            </a:ln>
          </p:spPr>
          <p:txBody>
            <a:bodyPr wrap="square" lIns="0" tIns="0" rIns="0" bIns="0" rtlCol="0"/>
            <a:lstStyle/>
            <a:p>
              <a:endParaRPr/>
            </a:p>
          </p:txBody>
        </p:sp>
      </p:grpSp>
      <p:grpSp>
        <p:nvGrpSpPr>
          <p:cNvPr id="10" name="object 10"/>
          <p:cNvGrpSpPr/>
          <p:nvPr/>
        </p:nvGrpSpPr>
        <p:grpSpPr>
          <a:xfrm>
            <a:off x="540004" y="2964090"/>
            <a:ext cx="1822450" cy="1468120"/>
            <a:chOff x="540004" y="2964090"/>
            <a:chExt cx="1822450" cy="1468120"/>
          </a:xfrm>
        </p:grpSpPr>
        <p:pic>
          <p:nvPicPr>
            <p:cNvPr id="11" name="object 11"/>
            <p:cNvPicPr/>
            <p:nvPr/>
          </p:nvPicPr>
          <p:blipFill>
            <a:blip r:embed="rId4" cstate="print"/>
            <a:stretch>
              <a:fillRect/>
            </a:stretch>
          </p:blipFill>
          <p:spPr>
            <a:xfrm>
              <a:off x="540004" y="2964090"/>
              <a:ext cx="1467815" cy="1467815"/>
            </a:xfrm>
            <a:prstGeom prst="rect">
              <a:avLst/>
            </a:prstGeom>
          </p:spPr>
        </p:pic>
        <p:sp>
          <p:nvSpPr>
            <p:cNvPr id="12" name="object 12"/>
            <p:cNvSpPr/>
            <p:nvPr/>
          </p:nvSpPr>
          <p:spPr>
            <a:xfrm>
              <a:off x="1880652" y="3489765"/>
              <a:ext cx="478790" cy="478790"/>
            </a:xfrm>
            <a:custGeom>
              <a:avLst/>
              <a:gdLst/>
              <a:ahLst/>
              <a:cxnLst/>
              <a:rect l="l" t="t" r="r" b="b"/>
              <a:pathLst>
                <a:path w="478789" h="478789">
                  <a:moveTo>
                    <a:pt x="239255" y="0"/>
                  </a:moveTo>
                  <a:lnTo>
                    <a:pt x="191038" y="4857"/>
                  </a:lnTo>
                  <a:lnTo>
                    <a:pt x="146128" y="18789"/>
                  </a:lnTo>
                  <a:lnTo>
                    <a:pt x="105488" y="40834"/>
                  </a:lnTo>
                  <a:lnTo>
                    <a:pt x="70078" y="70030"/>
                  </a:lnTo>
                  <a:lnTo>
                    <a:pt x="40862" y="105417"/>
                  </a:lnTo>
                  <a:lnTo>
                    <a:pt x="18802" y="146032"/>
                  </a:lnTo>
                  <a:lnTo>
                    <a:pt x="4861" y="190914"/>
                  </a:lnTo>
                  <a:lnTo>
                    <a:pt x="0" y="239102"/>
                  </a:lnTo>
                  <a:lnTo>
                    <a:pt x="4861" y="287290"/>
                  </a:lnTo>
                  <a:lnTo>
                    <a:pt x="18802" y="332173"/>
                  </a:lnTo>
                  <a:lnTo>
                    <a:pt x="40862" y="372788"/>
                  </a:lnTo>
                  <a:lnTo>
                    <a:pt x="70078" y="408174"/>
                  </a:lnTo>
                  <a:lnTo>
                    <a:pt x="105488" y="437371"/>
                  </a:lnTo>
                  <a:lnTo>
                    <a:pt x="146128" y="459416"/>
                  </a:lnTo>
                  <a:lnTo>
                    <a:pt x="191038" y="473348"/>
                  </a:lnTo>
                  <a:lnTo>
                    <a:pt x="239255" y="478205"/>
                  </a:lnTo>
                  <a:lnTo>
                    <a:pt x="287471" y="473348"/>
                  </a:lnTo>
                  <a:lnTo>
                    <a:pt x="332381" y="459416"/>
                  </a:lnTo>
                  <a:lnTo>
                    <a:pt x="373022" y="437371"/>
                  </a:lnTo>
                  <a:lnTo>
                    <a:pt x="408431" y="408174"/>
                  </a:lnTo>
                  <a:lnTo>
                    <a:pt x="437647" y="372788"/>
                  </a:lnTo>
                  <a:lnTo>
                    <a:pt x="459707" y="332173"/>
                  </a:lnTo>
                  <a:lnTo>
                    <a:pt x="473649" y="287290"/>
                  </a:lnTo>
                  <a:lnTo>
                    <a:pt x="478510" y="239102"/>
                  </a:lnTo>
                  <a:lnTo>
                    <a:pt x="473649" y="190914"/>
                  </a:lnTo>
                  <a:lnTo>
                    <a:pt x="459707" y="146032"/>
                  </a:lnTo>
                  <a:lnTo>
                    <a:pt x="437647" y="105417"/>
                  </a:lnTo>
                  <a:lnTo>
                    <a:pt x="408431" y="70030"/>
                  </a:lnTo>
                  <a:lnTo>
                    <a:pt x="373022" y="40834"/>
                  </a:lnTo>
                  <a:lnTo>
                    <a:pt x="332381" y="18789"/>
                  </a:lnTo>
                  <a:lnTo>
                    <a:pt x="287471" y="4857"/>
                  </a:lnTo>
                  <a:lnTo>
                    <a:pt x="239255" y="0"/>
                  </a:lnTo>
                  <a:close/>
                </a:path>
              </a:pathLst>
            </a:custGeom>
            <a:solidFill>
              <a:srgbClr val="FFFFFF"/>
            </a:solidFill>
          </p:spPr>
          <p:txBody>
            <a:bodyPr wrap="square" lIns="0" tIns="0" rIns="0" bIns="0" rtlCol="0"/>
            <a:lstStyle/>
            <a:p>
              <a:endParaRPr/>
            </a:p>
          </p:txBody>
        </p:sp>
        <p:sp>
          <p:nvSpPr>
            <p:cNvPr id="13" name="object 13"/>
            <p:cNvSpPr/>
            <p:nvPr/>
          </p:nvSpPr>
          <p:spPr>
            <a:xfrm>
              <a:off x="1880652" y="3489765"/>
              <a:ext cx="478790" cy="478790"/>
            </a:xfrm>
            <a:custGeom>
              <a:avLst/>
              <a:gdLst/>
              <a:ahLst/>
              <a:cxnLst/>
              <a:rect l="l" t="t" r="r" b="b"/>
              <a:pathLst>
                <a:path w="478789" h="478789">
                  <a:moveTo>
                    <a:pt x="239255" y="478205"/>
                  </a:moveTo>
                  <a:lnTo>
                    <a:pt x="287471" y="473348"/>
                  </a:lnTo>
                  <a:lnTo>
                    <a:pt x="332381" y="459416"/>
                  </a:lnTo>
                  <a:lnTo>
                    <a:pt x="373022" y="437371"/>
                  </a:lnTo>
                  <a:lnTo>
                    <a:pt x="408431" y="408174"/>
                  </a:lnTo>
                  <a:lnTo>
                    <a:pt x="437647" y="372788"/>
                  </a:lnTo>
                  <a:lnTo>
                    <a:pt x="459707" y="332173"/>
                  </a:lnTo>
                  <a:lnTo>
                    <a:pt x="473649" y="287290"/>
                  </a:lnTo>
                  <a:lnTo>
                    <a:pt x="478510" y="239102"/>
                  </a:lnTo>
                  <a:lnTo>
                    <a:pt x="473649" y="190914"/>
                  </a:lnTo>
                  <a:lnTo>
                    <a:pt x="459707" y="146032"/>
                  </a:lnTo>
                  <a:lnTo>
                    <a:pt x="437647" y="105417"/>
                  </a:lnTo>
                  <a:lnTo>
                    <a:pt x="408431" y="70030"/>
                  </a:lnTo>
                  <a:lnTo>
                    <a:pt x="373022" y="40834"/>
                  </a:lnTo>
                  <a:lnTo>
                    <a:pt x="332381" y="18789"/>
                  </a:lnTo>
                  <a:lnTo>
                    <a:pt x="287471" y="4857"/>
                  </a:lnTo>
                  <a:lnTo>
                    <a:pt x="239255" y="0"/>
                  </a:lnTo>
                  <a:lnTo>
                    <a:pt x="191038" y="4857"/>
                  </a:lnTo>
                  <a:lnTo>
                    <a:pt x="146128" y="18789"/>
                  </a:lnTo>
                  <a:lnTo>
                    <a:pt x="105488" y="40834"/>
                  </a:lnTo>
                  <a:lnTo>
                    <a:pt x="70078" y="70030"/>
                  </a:lnTo>
                  <a:lnTo>
                    <a:pt x="40862" y="105417"/>
                  </a:lnTo>
                  <a:lnTo>
                    <a:pt x="18802" y="146032"/>
                  </a:lnTo>
                  <a:lnTo>
                    <a:pt x="4861" y="190914"/>
                  </a:lnTo>
                  <a:lnTo>
                    <a:pt x="0" y="239102"/>
                  </a:lnTo>
                  <a:lnTo>
                    <a:pt x="4861" y="287290"/>
                  </a:lnTo>
                  <a:lnTo>
                    <a:pt x="18802" y="332173"/>
                  </a:lnTo>
                  <a:lnTo>
                    <a:pt x="40862" y="372788"/>
                  </a:lnTo>
                  <a:lnTo>
                    <a:pt x="70078" y="408174"/>
                  </a:lnTo>
                  <a:lnTo>
                    <a:pt x="105488" y="437371"/>
                  </a:lnTo>
                  <a:lnTo>
                    <a:pt x="146128" y="459416"/>
                  </a:lnTo>
                  <a:lnTo>
                    <a:pt x="191038" y="473348"/>
                  </a:lnTo>
                  <a:lnTo>
                    <a:pt x="239255" y="478205"/>
                  </a:lnTo>
                  <a:close/>
                </a:path>
              </a:pathLst>
            </a:custGeom>
            <a:ln w="6350">
              <a:solidFill>
                <a:srgbClr val="000000"/>
              </a:solidFill>
            </a:ln>
          </p:spPr>
          <p:txBody>
            <a:bodyPr wrap="square" lIns="0" tIns="0" rIns="0" bIns="0" rtlCol="0"/>
            <a:lstStyle/>
            <a:p>
              <a:endParaRPr/>
            </a:p>
          </p:txBody>
        </p:sp>
        <p:sp>
          <p:nvSpPr>
            <p:cNvPr id="14" name="object 14"/>
            <p:cNvSpPr/>
            <p:nvPr/>
          </p:nvSpPr>
          <p:spPr>
            <a:xfrm>
              <a:off x="1994316" y="3751776"/>
              <a:ext cx="62230" cy="71755"/>
            </a:xfrm>
            <a:custGeom>
              <a:avLst/>
              <a:gdLst/>
              <a:ahLst/>
              <a:cxnLst/>
              <a:rect l="l" t="t" r="r" b="b"/>
              <a:pathLst>
                <a:path w="62230" h="71754">
                  <a:moveTo>
                    <a:pt x="0" y="0"/>
                  </a:moveTo>
                  <a:lnTo>
                    <a:pt x="62179" y="71183"/>
                  </a:lnTo>
                </a:path>
              </a:pathLst>
            </a:custGeom>
            <a:ln w="63500">
              <a:solidFill>
                <a:srgbClr val="4DB059"/>
              </a:solidFill>
            </a:ln>
          </p:spPr>
          <p:txBody>
            <a:bodyPr wrap="square" lIns="0" tIns="0" rIns="0" bIns="0" rtlCol="0"/>
            <a:lstStyle/>
            <a:p>
              <a:endParaRPr/>
            </a:p>
          </p:txBody>
        </p:sp>
        <p:sp>
          <p:nvSpPr>
            <p:cNvPr id="15" name="object 15"/>
            <p:cNvSpPr/>
            <p:nvPr/>
          </p:nvSpPr>
          <p:spPr>
            <a:xfrm>
              <a:off x="2057311" y="3634776"/>
              <a:ext cx="188595" cy="188595"/>
            </a:xfrm>
            <a:custGeom>
              <a:avLst/>
              <a:gdLst/>
              <a:ahLst/>
              <a:cxnLst/>
              <a:rect l="l" t="t" r="r" b="b"/>
              <a:pathLst>
                <a:path w="188594" h="188595">
                  <a:moveTo>
                    <a:pt x="188188" y="0"/>
                  </a:moveTo>
                  <a:lnTo>
                    <a:pt x="0" y="188188"/>
                  </a:lnTo>
                </a:path>
              </a:pathLst>
            </a:custGeom>
            <a:ln w="63500">
              <a:solidFill>
                <a:srgbClr val="4DB059"/>
              </a:solidFill>
            </a:ln>
          </p:spPr>
          <p:txBody>
            <a:bodyPr wrap="square" lIns="0" tIns="0" rIns="0" bIns="0" rtlCol="0"/>
            <a:lstStyle/>
            <a:p>
              <a:endParaRPr/>
            </a:p>
          </p:txBody>
        </p:sp>
      </p:grpSp>
      <p:grpSp>
        <p:nvGrpSpPr>
          <p:cNvPr id="16" name="object 16"/>
          <p:cNvGrpSpPr/>
          <p:nvPr/>
        </p:nvGrpSpPr>
        <p:grpSpPr>
          <a:xfrm>
            <a:off x="6898246" y="1356537"/>
            <a:ext cx="1706880" cy="1468120"/>
            <a:chOff x="6898246" y="1356537"/>
            <a:chExt cx="1706880" cy="1468120"/>
          </a:xfrm>
        </p:grpSpPr>
        <p:pic>
          <p:nvPicPr>
            <p:cNvPr id="17" name="object 17"/>
            <p:cNvPicPr/>
            <p:nvPr/>
          </p:nvPicPr>
          <p:blipFill>
            <a:blip r:embed="rId5" cstate="print"/>
            <a:stretch>
              <a:fillRect/>
            </a:stretch>
          </p:blipFill>
          <p:spPr>
            <a:xfrm>
              <a:off x="7136993" y="1356537"/>
              <a:ext cx="1467815" cy="1467815"/>
            </a:xfrm>
            <a:prstGeom prst="rect">
              <a:avLst/>
            </a:prstGeom>
          </p:spPr>
        </p:pic>
        <p:sp>
          <p:nvSpPr>
            <p:cNvPr id="18" name="object 18"/>
            <p:cNvSpPr/>
            <p:nvPr/>
          </p:nvSpPr>
          <p:spPr>
            <a:xfrm>
              <a:off x="6901421" y="1837274"/>
              <a:ext cx="478790" cy="478790"/>
            </a:xfrm>
            <a:custGeom>
              <a:avLst/>
              <a:gdLst/>
              <a:ahLst/>
              <a:cxnLst/>
              <a:rect l="l" t="t" r="r" b="b"/>
              <a:pathLst>
                <a:path w="478790" h="478789">
                  <a:moveTo>
                    <a:pt x="239255" y="0"/>
                  </a:moveTo>
                  <a:lnTo>
                    <a:pt x="191038" y="4857"/>
                  </a:lnTo>
                  <a:lnTo>
                    <a:pt x="146128" y="18789"/>
                  </a:lnTo>
                  <a:lnTo>
                    <a:pt x="105488" y="40834"/>
                  </a:lnTo>
                  <a:lnTo>
                    <a:pt x="70078" y="70030"/>
                  </a:lnTo>
                  <a:lnTo>
                    <a:pt x="40862" y="105417"/>
                  </a:lnTo>
                  <a:lnTo>
                    <a:pt x="18802" y="146032"/>
                  </a:lnTo>
                  <a:lnTo>
                    <a:pt x="4861" y="190914"/>
                  </a:lnTo>
                  <a:lnTo>
                    <a:pt x="0" y="239102"/>
                  </a:lnTo>
                  <a:lnTo>
                    <a:pt x="4861" y="287290"/>
                  </a:lnTo>
                  <a:lnTo>
                    <a:pt x="18802" y="332173"/>
                  </a:lnTo>
                  <a:lnTo>
                    <a:pt x="40862" y="372788"/>
                  </a:lnTo>
                  <a:lnTo>
                    <a:pt x="70078" y="408174"/>
                  </a:lnTo>
                  <a:lnTo>
                    <a:pt x="105488" y="437371"/>
                  </a:lnTo>
                  <a:lnTo>
                    <a:pt x="146128" y="459416"/>
                  </a:lnTo>
                  <a:lnTo>
                    <a:pt x="191038" y="473348"/>
                  </a:lnTo>
                  <a:lnTo>
                    <a:pt x="239255" y="478205"/>
                  </a:lnTo>
                  <a:lnTo>
                    <a:pt x="287471" y="473348"/>
                  </a:lnTo>
                  <a:lnTo>
                    <a:pt x="332381" y="459416"/>
                  </a:lnTo>
                  <a:lnTo>
                    <a:pt x="373022" y="437371"/>
                  </a:lnTo>
                  <a:lnTo>
                    <a:pt x="408431" y="408174"/>
                  </a:lnTo>
                  <a:lnTo>
                    <a:pt x="437647" y="372788"/>
                  </a:lnTo>
                  <a:lnTo>
                    <a:pt x="459707" y="332173"/>
                  </a:lnTo>
                  <a:lnTo>
                    <a:pt x="473649" y="287290"/>
                  </a:lnTo>
                  <a:lnTo>
                    <a:pt x="478510" y="239102"/>
                  </a:lnTo>
                  <a:lnTo>
                    <a:pt x="473649" y="190914"/>
                  </a:lnTo>
                  <a:lnTo>
                    <a:pt x="459707" y="146032"/>
                  </a:lnTo>
                  <a:lnTo>
                    <a:pt x="437647" y="105417"/>
                  </a:lnTo>
                  <a:lnTo>
                    <a:pt x="408431" y="70030"/>
                  </a:lnTo>
                  <a:lnTo>
                    <a:pt x="373022" y="40834"/>
                  </a:lnTo>
                  <a:lnTo>
                    <a:pt x="332381" y="18789"/>
                  </a:lnTo>
                  <a:lnTo>
                    <a:pt x="287471" y="4857"/>
                  </a:lnTo>
                  <a:lnTo>
                    <a:pt x="239255" y="0"/>
                  </a:lnTo>
                  <a:close/>
                </a:path>
              </a:pathLst>
            </a:custGeom>
            <a:solidFill>
              <a:srgbClr val="FFFFFF"/>
            </a:solidFill>
          </p:spPr>
          <p:txBody>
            <a:bodyPr wrap="square" lIns="0" tIns="0" rIns="0" bIns="0" rtlCol="0"/>
            <a:lstStyle/>
            <a:p>
              <a:endParaRPr/>
            </a:p>
          </p:txBody>
        </p:sp>
        <p:sp>
          <p:nvSpPr>
            <p:cNvPr id="19" name="object 19"/>
            <p:cNvSpPr/>
            <p:nvPr/>
          </p:nvSpPr>
          <p:spPr>
            <a:xfrm>
              <a:off x="6901421" y="1837274"/>
              <a:ext cx="478790" cy="478790"/>
            </a:xfrm>
            <a:custGeom>
              <a:avLst/>
              <a:gdLst/>
              <a:ahLst/>
              <a:cxnLst/>
              <a:rect l="l" t="t" r="r" b="b"/>
              <a:pathLst>
                <a:path w="478790" h="478789">
                  <a:moveTo>
                    <a:pt x="239255" y="478205"/>
                  </a:moveTo>
                  <a:lnTo>
                    <a:pt x="287471" y="473348"/>
                  </a:lnTo>
                  <a:lnTo>
                    <a:pt x="332381" y="459416"/>
                  </a:lnTo>
                  <a:lnTo>
                    <a:pt x="373022" y="437371"/>
                  </a:lnTo>
                  <a:lnTo>
                    <a:pt x="408431" y="408174"/>
                  </a:lnTo>
                  <a:lnTo>
                    <a:pt x="437647" y="372788"/>
                  </a:lnTo>
                  <a:lnTo>
                    <a:pt x="459707" y="332173"/>
                  </a:lnTo>
                  <a:lnTo>
                    <a:pt x="473649" y="287290"/>
                  </a:lnTo>
                  <a:lnTo>
                    <a:pt x="478510" y="239102"/>
                  </a:lnTo>
                  <a:lnTo>
                    <a:pt x="473649" y="190914"/>
                  </a:lnTo>
                  <a:lnTo>
                    <a:pt x="459707" y="146032"/>
                  </a:lnTo>
                  <a:lnTo>
                    <a:pt x="437647" y="105417"/>
                  </a:lnTo>
                  <a:lnTo>
                    <a:pt x="408431" y="70030"/>
                  </a:lnTo>
                  <a:lnTo>
                    <a:pt x="373022" y="40834"/>
                  </a:lnTo>
                  <a:lnTo>
                    <a:pt x="332381" y="18789"/>
                  </a:lnTo>
                  <a:lnTo>
                    <a:pt x="287471" y="4857"/>
                  </a:lnTo>
                  <a:lnTo>
                    <a:pt x="239255" y="0"/>
                  </a:lnTo>
                  <a:lnTo>
                    <a:pt x="191038" y="4857"/>
                  </a:lnTo>
                  <a:lnTo>
                    <a:pt x="146128" y="18789"/>
                  </a:lnTo>
                  <a:lnTo>
                    <a:pt x="105488" y="40834"/>
                  </a:lnTo>
                  <a:lnTo>
                    <a:pt x="70078" y="70030"/>
                  </a:lnTo>
                  <a:lnTo>
                    <a:pt x="40862" y="105417"/>
                  </a:lnTo>
                  <a:lnTo>
                    <a:pt x="18802" y="146032"/>
                  </a:lnTo>
                  <a:lnTo>
                    <a:pt x="4861" y="190914"/>
                  </a:lnTo>
                  <a:lnTo>
                    <a:pt x="0" y="239102"/>
                  </a:lnTo>
                  <a:lnTo>
                    <a:pt x="4861" y="287290"/>
                  </a:lnTo>
                  <a:lnTo>
                    <a:pt x="18802" y="332173"/>
                  </a:lnTo>
                  <a:lnTo>
                    <a:pt x="40862" y="372788"/>
                  </a:lnTo>
                  <a:lnTo>
                    <a:pt x="70078" y="408174"/>
                  </a:lnTo>
                  <a:lnTo>
                    <a:pt x="105488" y="437371"/>
                  </a:lnTo>
                  <a:lnTo>
                    <a:pt x="146128" y="459416"/>
                  </a:lnTo>
                  <a:lnTo>
                    <a:pt x="191038" y="473348"/>
                  </a:lnTo>
                  <a:lnTo>
                    <a:pt x="239255" y="478205"/>
                  </a:lnTo>
                  <a:close/>
                </a:path>
              </a:pathLst>
            </a:custGeom>
            <a:ln w="6350">
              <a:solidFill>
                <a:srgbClr val="000000"/>
              </a:solidFill>
            </a:ln>
          </p:spPr>
          <p:txBody>
            <a:bodyPr wrap="square" lIns="0" tIns="0" rIns="0" bIns="0" rtlCol="0"/>
            <a:lstStyle/>
            <a:p>
              <a:endParaRPr/>
            </a:p>
          </p:txBody>
        </p:sp>
        <p:sp>
          <p:nvSpPr>
            <p:cNvPr id="20" name="object 20"/>
            <p:cNvSpPr/>
            <p:nvPr/>
          </p:nvSpPr>
          <p:spPr>
            <a:xfrm>
              <a:off x="7015085" y="2099288"/>
              <a:ext cx="62230" cy="71755"/>
            </a:xfrm>
            <a:custGeom>
              <a:avLst/>
              <a:gdLst/>
              <a:ahLst/>
              <a:cxnLst/>
              <a:rect l="l" t="t" r="r" b="b"/>
              <a:pathLst>
                <a:path w="62229" h="71755">
                  <a:moveTo>
                    <a:pt x="0" y="0"/>
                  </a:moveTo>
                  <a:lnTo>
                    <a:pt x="62179" y="71183"/>
                  </a:lnTo>
                </a:path>
              </a:pathLst>
            </a:custGeom>
            <a:ln w="63500">
              <a:solidFill>
                <a:srgbClr val="4DB059"/>
              </a:solidFill>
            </a:ln>
          </p:spPr>
          <p:txBody>
            <a:bodyPr wrap="square" lIns="0" tIns="0" rIns="0" bIns="0" rtlCol="0"/>
            <a:lstStyle/>
            <a:p>
              <a:endParaRPr/>
            </a:p>
          </p:txBody>
        </p:sp>
        <p:sp>
          <p:nvSpPr>
            <p:cNvPr id="21" name="object 21"/>
            <p:cNvSpPr/>
            <p:nvPr/>
          </p:nvSpPr>
          <p:spPr>
            <a:xfrm>
              <a:off x="7078079" y="1982288"/>
              <a:ext cx="188595" cy="188595"/>
            </a:xfrm>
            <a:custGeom>
              <a:avLst/>
              <a:gdLst/>
              <a:ahLst/>
              <a:cxnLst/>
              <a:rect l="l" t="t" r="r" b="b"/>
              <a:pathLst>
                <a:path w="188595" h="188594">
                  <a:moveTo>
                    <a:pt x="188188" y="0"/>
                  </a:moveTo>
                  <a:lnTo>
                    <a:pt x="0" y="188188"/>
                  </a:lnTo>
                </a:path>
              </a:pathLst>
            </a:custGeom>
            <a:ln w="63500">
              <a:solidFill>
                <a:srgbClr val="4DB059"/>
              </a:solidFill>
            </a:ln>
          </p:spPr>
          <p:txBody>
            <a:bodyPr wrap="square" lIns="0" tIns="0" rIns="0" bIns="0" rtlCol="0"/>
            <a:lstStyle/>
            <a:p>
              <a:endParaRPr/>
            </a:p>
          </p:txBody>
        </p:sp>
      </p:grpSp>
      <p:grpSp>
        <p:nvGrpSpPr>
          <p:cNvPr id="22" name="object 22"/>
          <p:cNvGrpSpPr/>
          <p:nvPr/>
        </p:nvGrpSpPr>
        <p:grpSpPr>
          <a:xfrm>
            <a:off x="6898244" y="2964090"/>
            <a:ext cx="1706880" cy="1444625"/>
            <a:chOff x="6898244" y="2964090"/>
            <a:chExt cx="1706880" cy="1444625"/>
          </a:xfrm>
        </p:grpSpPr>
        <p:pic>
          <p:nvPicPr>
            <p:cNvPr id="23" name="object 23"/>
            <p:cNvPicPr/>
            <p:nvPr/>
          </p:nvPicPr>
          <p:blipFill>
            <a:blip r:embed="rId6" cstate="print"/>
            <a:stretch>
              <a:fillRect/>
            </a:stretch>
          </p:blipFill>
          <p:spPr>
            <a:xfrm>
              <a:off x="7136993" y="2964090"/>
              <a:ext cx="1467815" cy="1444607"/>
            </a:xfrm>
            <a:prstGeom prst="rect">
              <a:avLst/>
            </a:prstGeom>
          </p:spPr>
        </p:pic>
        <p:sp>
          <p:nvSpPr>
            <p:cNvPr id="24" name="object 24"/>
            <p:cNvSpPr/>
            <p:nvPr/>
          </p:nvSpPr>
          <p:spPr>
            <a:xfrm>
              <a:off x="6901419" y="3489765"/>
              <a:ext cx="478790" cy="478790"/>
            </a:xfrm>
            <a:custGeom>
              <a:avLst/>
              <a:gdLst/>
              <a:ahLst/>
              <a:cxnLst/>
              <a:rect l="l" t="t" r="r" b="b"/>
              <a:pathLst>
                <a:path w="478790" h="478789">
                  <a:moveTo>
                    <a:pt x="239255" y="0"/>
                  </a:moveTo>
                  <a:lnTo>
                    <a:pt x="191038" y="4857"/>
                  </a:lnTo>
                  <a:lnTo>
                    <a:pt x="146128" y="18789"/>
                  </a:lnTo>
                  <a:lnTo>
                    <a:pt x="105488" y="40834"/>
                  </a:lnTo>
                  <a:lnTo>
                    <a:pt x="70078" y="70030"/>
                  </a:lnTo>
                  <a:lnTo>
                    <a:pt x="40862" y="105417"/>
                  </a:lnTo>
                  <a:lnTo>
                    <a:pt x="18802" y="146032"/>
                  </a:lnTo>
                  <a:lnTo>
                    <a:pt x="4861" y="190914"/>
                  </a:lnTo>
                  <a:lnTo>
                    <a:pt x="0" y="239102"/>
                  </a:lnTo>
                  <a:lnTo>
                    <a:pt x="4861" y="287290"/>
                  </a:lnTo>
                  <a:lnTo>
                    <a:pt x="18802" y="332173"/>
                  </a:lnTo>
                  <a:lnTo>
                    <a:pt x="40862" y="372788"/>
                  </a:lnTo>
                  <a:lnTo>
                    <a:pt x="70078" y="408174"/>
                  </a:lnTo>
                  <a:lnTo>
                    <a:pt x="105488" y="437371"/>
                  </a:lnTo>
                  <a:lnTo>
                    <a:pt x="146128" y="459416"/>
                  </a:lnTo>
                  <a:lnTo>
                    <a:pt x="191038" y="473348"/>
                  </a:lnTo>
                  <a:lnTo>
                    <a:pt x="239255" y="478205"/>
                  </a:lnTo>
                  <a:lnTo>
                    <a:pt x="287471" y="473348"/>
                  </a:lnTo>
                  <a:lnTo>
                    <a:pt x="332381" y="459416"/>
                  </a:lnTo>
                  <a:lnTo>
                    <a:pt x="373022" y="437371"/>
                  </a:lnTo>
                  <a:lnTo>
                    <a:pt x="408432" y="408174"/>
                  </a:lnTo>
                  <a:lnTo>
                    <a:pt x="437647" y="372788"/>
                  </a:lnTo>
                  <a:lnTo>
                    <a:pt x="459707" y="332173"/>
                  </a:lnTo>
                  <a:lnTo>
                    <a:pt x="473649" y="287290"/>
                  </a:lnTo>
                  <a:lnTo>
                    <a:pt x="478510" y="239102"/>
                  </a:lnTo>
                  <a:lnTo>
                    <a:pt x="473649" y="190914"/>
                  </a:lnTo>
                  <a:lnTo>
                    <a:pt x="459707" y="146032"/>
                  </a:lnTo>
                  <a:lnTo>
                    <a:pt x="437647" y="105417"/>
                  </a:lnTo>
                  <a:lnTo>
                    <a:pt x="408432" y="70030"/>
                  </a:lnTo>
                  <a:lnTo>
                    <a:pt x="373022" y="40834"/>
                  </a:lnTo>
                  <a:lnTo>
                    <a:pt x="332381" y="18789"/>
                  </a:lnTo>
                  <a:lnTo>
                    <a:pt x="287471" y="4857"/>
                  </a:lnTo>
                  <a:lnTo>
                    <a:pt x="239255" y="0"/>
                  </a:lnTo>
                  <a:close/>
                </a:path>
              </a:pathLst>
            </a:custGeom>
            <a:solidFill>
              <a:srgbClr val="FFFFFF"/>
            </a:solidFill>
          </p:spPr>
          <p:txBody>
            <a:bodyPr wrap="square" lIns="0" tIns="0" rIns="0" bIns="0" rtlCol="0"/>
            <a:lstStyle/>
            <a:p>
              <a:endParaRPr/>
            </a:p>
          </p:txBody>
        </p:sp>
        <p:sp>
          <p:nvSpPr>
            <p:cNvPr id="25" name="object 25"/>
            <p:cNvSpPr/>
            <p:nvPr/>
          </p:nvSpPr>
          <p:spPr>
            <a:xfrm>
              <a:off x="6901419" y="3489765"/>
              <a:ext cx="478790" cy="478790"/>
            </a:xfrm>
            <a:custGeom>
              <a:avLst/>
              <a:gdLst/>
              <a:ahLst/>
              <a:cxnLst/>
              <a:rect l="l" t="t" r="r" b="b"/>
              <a:pathLst>
                <a:path w="478790" h="478789">
                  <a:moveTo>
                    <a:pt x="239255" y="478205"/>
                  </a:moveTo>
                  <a:lnTo>
                    <a:pt x="287471" y="473348"/>
                  </a:lnTo>
                  <a:lnTo>
                    <a:pt x="332381" y="459416"/>
                  </a:lnTo>
                  <a:lnTo>
                    <a:pt x="373022" y="437371"/>
                  </a:lnTo>
                  <a:lnTo>
                    <a:pt x="408432" y="408174"/>
                  </a:lnTo>
                  <a:lnTo>
                    <a:pt x="437647" y="372788"/>
                  </a:lnTo>
                  <a:lnTo>
                    <a:pt x="459707" y="332173"/>
                  </a:lnTo>
                  <a:lnTo>
                    <a:pt x="473649" y="287290"/>
                  </a:lnTo>
                  <a:lnTo>
                    <a:pt x="478510" y="239102"/>
                  </a:lnTo>
                  <a:lnTo>
                    <a:pt x="473649" y="190914"/>
                  </a:lnTo>
                  <a:lnTo>
                    <a:pt x="459707" y="146032"/>
                  </a:lnTo>
                  <a:lnTo>
                    <a:pt x="437647" y="105417"/>
                  </a:lnTo>
                  <a:lnTo>
                    <a:pt x="408432" y="70030"/>
                  </a:lnTo>
                  <a:lnTo>
                    <a:pt x="373022" y="40834"/>
                  </a:lnTo>
                  <a:lnTo>
                    <a:pt x="332381" y="18789"/>
                  </a:lnTo>
                  <a:lnTo>
                    <a:pt x="287471" y="4857"/>
                  </a:lnTo>
                  <a:lnTo>
                    <a:pt x="239255" y="0"/>
                  </a:lnTo>
                  <a:lnTo>
                    <a:pt x="191038" y="4857"/>
                  </a:lnTo>
                  <a:lnTo>
                    <a:pt x="146128" y="18789"/>
                  </a:lnTo>
                  <a:lnTo>
                    <a:pt x="105488" y="40834"/>
                  </a:lnTo>
                  <a:lnTo>
                    <a:pt x="70078" y="70030"/>
                  </a:lnTo>
                  <a:lnTo>
                    <a:pt x="40862" y="105417"/>
                  </a:lnTo>
                  <a:lnTo>
                    <a:pt x="18802" y="146032"/>
                  </a:lnTo>
                  <a:lnTo>
                    <a:pt x="4861" y="190914"/>
                  </a:lnTo>
                  <a:lnTo>
                    <a:pt x="0" y="239102"/>
                  </a:lnTo>
                  <a:lnTo>
                    <a:pt x="4861" y="287290"/>
                  </a:lnTo>
                  <a:lnTo>
                    <a:pt x="18802" y="332173"/>
                  </a:lnTo>
                  <a:lnTo>
                    <a:pt x="40862" y="372788"/>
                  </a:lnTo>
                  <a:lnTo>
                    <a:pt x="70078" y="408174"/>
                  </a:lnTo>
                  <a:lnTo>
                    <a:pt x="105488" y="437371"/>
                  </a:lnTo>
                  <a:lnTo>
                    <a:pt x="146128" y="459416"/>
                  </a:lnTo>
                  <a:lnTo>
                    <a:pt x="191038" y="473348"/>
                  </a:lnTo>
                  <a:lnTo>
                    <a:pt x="239255" y="478205"/>
                  </a:lnTo>
                  <a:close/>
                </a:path>
              </a:pathLst>
            </a:custGeom>
            <a:ln w="6350">
              <a:solidFill>
                <a:srgbClr val="000000"/>
              </a:solidFill>
            </a:ln>
          </p:spPr>
          <p:txBody>
            <a:bodyPr wrap="square" lIns="0" tIns="0" rIns="0" bIns="0" rtlCol="0"/>
            <a:lstStyle/>
            <a:p>
              <a:endParaRPr/>
            </a:p>
          </p:txBody>
        </p:sp>
        <p:sp>
          <p:nvSpPr>
            <p:cNvPr id="26" name="object 26"/>
            <p:cNvSpPr/>
            <p:nvPr/>
          </p:nvSpPr>
          <p:spPr>
            <a:xfrm>
              <a:off x="7046584" y="3634776"/>
              <a:ext cx="188595" cy="188595"/>
            </a:xfrm>
            <a:custGeom>
              <a:avLst/>
              <a:gdLst/>
              <a:ahLst/>
              <a:cxnLst/>
              <a:rect l="l" t="t" r="r" b="b"/>
              <a:pathLst>
                <a:path w="188595" h="188595">
                  <a:moveTo>
                    <a:pt x="0" y="0"/>
                  </a:moveTo>
                  <a:lnTo>
                    <a:pt x="188188" y="188188"/>
                  </a:lnTo>
                </a:path>
              </a:pathLst>
            </a:custGeom>
            <a:ln w="63500">
              <a:solidFill>
                <a:srgbClr val="C20D0E"/>
              </a:solidFill>
            </a:ln>
          </p:spPr>
          <p:txBody>
            <a:bodyPr wrap="square" lIns="0" tIns="0" rIns="0" bIns="0" rtlCol="0"/>
            <a:lstStyle/>
            <a:p>
              <a:endParaRPr/>
            </a:p>
          </p:txBody>
        </p:sp>
        <p:sp>
          <p:nvSpPr>
            <p:cNvPr id="27" name="object 27"/>
            <p:cNvSpPr/>
            <p:nvPr/>
          </p:nvSpPr>
          <p:spPr>
            <a:xfrm>
              <a:off x="7046578" y="3634776"/>
              <a:ext cx="188595" cy="188595"/>
            </a:xfrm>
            <a:custGeom>
              <a:avLst/>
              <a:gdLst/>
              <a:ahLst/>
              <a:cxnLst/>
              <a:rect l="l" t="t" r="r" b="b"/>
              <a:pathLst>
                <a:path w="188595" h="188595">
                  <a:moveTo>
                    <a:pt x="188188" y="0"/>
                  </a:moveTo>
                  <a:lnTo>
                    <a:pt x="0" y="188188"/>
                  </a:lnTo>
                </a:path>
              </a:pathLst>
            </a:custGeom>
            <a:ln w="63500">
              <a:solidFill>
                <a:srgbClr val="C20D0E"/>
              </a:solidFill>
            </a:ln>
          </p:spPr>
          <p:txBody>
            <a:bodyPr wrap="square" lIns="0" tIns="0" rIns="0" bIns="0" rtlCol="0"/>
            <a:lstStyle/>
            <a:p>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2550160">
              <a:lnSpc>
                <a:spcPct val="100000"/>
              </a:lnSpc>
              <a:spcBef>
                <a:spcPts val="100"/>
              </a:spcBef>
            </a:pPr>
            <a:r>
              <a:rPr dirty="0"/>
              <a:t>What is </a:t>
            </a:r>
            <a:r>
              <a:rPr spc="-10" dirty="0"/>
              <a:t>biodiversity?</a:t>
            </a:r>
          </a:p>
        </p:txBody>
      </p:sp>
      <p:sp>
        <p:nvSpPr>
          <p:cNvPr id="3" name="object 3"/>
          <p:cNvSpPr txBox="1"/>
          <p:nvPr/>
        </p:nvSpPr>
        <p:spPr>
          <a:xfrm>
            <a:off x="3684634" y="1898539"/>
            <a:ext cx="1774189" cy="1092200"/>
          </a:xfrm>
          <a:prstGeom prst="rect">
            <a:avLst/>
          </a:prstGeom>
        </p:spPr>
        <p:txBody>
          <a:bodyPr vert="horz" wrap="square" lIns="0" tIns="12700" rIns="0" bIns="0" rtlCol="0">
            <a:spAutoFit/>
          </a:bodyPr>
          <a:lstStyle/>
          <a:p>
            <a:pPr marL="43180" marR="36195" algn="ctr">
              <a:lnSpc>
                <a:spcPct val="100000"/>
              </a:lnSpc>
              <a:spcBef>
                <a:spcPts val="100"/>
              </a:spcBef>
            </a:pPr>
            <a:r>
              <a:rPr sz="1400" dirty="0">
                <a:solidFill>
                  <a:srgbClr val="004D2D"/>
                </a:solidFill>
                <a:latin typeface="Arial"/>
                <a:cs typeface="Arial"/>
              </a:rPr>
              <a:t>Biodiversity</a:t>
            </a:r>
            <a:r>
              <a:rPr sz="1400" spc="-5" dirty="0">
                <a:solidFill>
                  <a:srgbClr val="004D2D"/>
                </a:solidFill>
                <a:latin typeface="Arial"/>
                <a:cs typeface="Arial"/>
              </a:rPr>
              <a:t> </a:t>
            </a:r>
            <a:r>
              <a:rPr sz="1400" dirty="0">
                <a:solidFill>
                  <a:srgbClr val="004D2D"/>
                </a:solidFill>
                <a:latin typeface="Arial"/>
                <a:cs typeface="Arial"/>
              </a:rPr>
              <a:t>is</a:t>
            </a:r>
            <a:r>
              <a:rPr sz="1400" spc="-5" dirty="0">
                <a:solidFill>
                  <a:srgbClr val="004D2D"/>
                </a:solidFill>
                <a:latin typeface="Arial"/>
                <a:cs typeface="Arial"/>
              </a:rPr>
              <a:t> </a:t>
            </a:r>
            <a:r>
              <a:rPr sz="1400" spc="-25" dirty="0">
                <a:solidFill>
                  <a:srgbClr val="004D2D"/>
                </a:solidFill>
                <a:latin typeface="Arial"/>
                <a:cs typeface="Arial"/>
              </a:rPr>
              <a:t>the </a:t>
            </a:r>
            <a:r>
              <a:rPr sz="1400" dirty="0">
                <a:solidFill>
                  <a:srgbClr val="004D2D"/>
                </a:solidFill>
                <a:latin typeface="Arial"/>
                <a:cs typeface="Arial"/>
              </a:rPr>
              <a:t>number</a:t>
            </a:r>
            <a:r>
              <a:rPr sz="1400" spc="-25" dirty="0">
                <a:solidFill>
                  <a:srgbClr val="004D2D"/>
                </a:solidFill>
                <a:latin typeface="Arial"/>
                <a:cs typeface="Arial"/>
              </a:rPr>
              <a:t> </a:t>
            </a:r>
            <a:r>
              <a:rPr sz="1400" dirty="0">
                <a:solidFill>
                  <a:srgbClr val="004D2D"/>
                </a:solidFill>
                <a:latin typeface="Arial"/>
                <a:cs typeface="Arial"/>
              </a:rPr>
              <a:t>and</a:t>
            </a:r>
            <a:r>
              <a:rPr sz="1400" spc="-20" dirty="0">
                <a:solidFill>
                  <a:srgbClr val="004D2D"/>
                </a:solidFill>
                <a:latin typeface="Arial"/>
                <a:cs typeface="Arial"/>
              </a:rPr>
              <a:t> </a:t>
            </a:r>
            <a:r>
              <a:rPr sz="1400" spc="-10" dirty="0">
                <a:solidFill>
                  <a:srgbClr val="004D2D"/>
                </a:solidFill>
                <a:latin typeface="Arial"/>
                <a:cs typeface="Arial"/>
              </a:rPr>
              <a:t>variety</a:t>
            </a:r>
            <a:r>
              <a:rPr sz="1400" spc="500" dirty="0">
                <a:solidFill>
                  <a:srgbClr val="004D2D"/>
                </a:solidFill>
                <a:latin typeface="Arial"/>
                <a:cs typeface="Arial"/>
              </a:rPr>
              <a:t> </a:t>
            </a:r>
            <a:r>
              <a:rPr sz="1400" dirty="0">
                <a:solidFill>
                  <a:srgbClr val="004D2D"/>
                </a:solidFill>
                <a:latin typeface="Arial"/>
                <a:cs typeface="Arial"/>
              </a:rPr>
              <a:t>of</a:t>
            </a:r>
            <a:r>
              <a:rPr sz="1400" spc="-20" dirty="0">
                <a:solidFill>
                  <a:srgbClr val="004D2D"/>
                </a:solidFill>
                <a:latin typeface="Arial"/>
                <a:cs typeface="Arial"/>
              </a:rPr>
              <a:t> </a:t>
            </a:r>
            <a:r>
              <a:rPr sz="1400" dirty="0">
                <a:solidFill>
                  <a:srgbClr val="004D2D"/>
                </a:solidFill>
                <a:latin typeface="Arial"/>
                <a:cs typeface="Arial"/>
              </a:rPr>
              <a:t>different</a:t>
            </a:r>
            <a:r>
              <a:rPr sz="1400" spc="-15" dirty="0">
                <a:solidFill>
                  <a:srgbClr val="004D2D"/>
                </a:solidFill>
                <a:latin typeface="Arial"/>
                <a:cs typeface="Arial"/>
              </a:rPr>
              <a:t> </a:t>
            </a:r>
            <a:r>
              <a:rPr sz="1400" dirty="0">
                <a:solidFill>
                  <a:srgbClr val="004D2D"/>
                </a:solidFill>
                <a:latin typeface="Arial"/>
                <a:cs typeface="Arial"/>
              </a:rPr>
              <a:t>species</a:t>
            </a:r>
            <a:r>
              <a:rPr sz="1400" spc="-15" dirty="0">
                <a:solidFill>
                  <a:srgbClr val="004D2D"/>
                </a:solidFill>
                <a:latin typeface="Arial"/>
                <a:cs typeface="Arial"/>
              </a:rPr>
              <a:t> </a:t>
            </a:r>
            <a:r>
              <a:rPr sz="1400" spc="-25" dirty="0">
                <a:solidFill>
                  <a:srgbClr val="004D2D"/>
                </a:solidFill>
                <a:latin typeface="Arial"/>
                <a:cs typeface="Arial"/>
              </a:rPr>
              <a:t>of</a:t>
            </a:r>
            <a:endParaRPr sz="1400">
              <a:latin typeface="Arial"/>
              <a:cs typeface="Arial"/>
            </a:endParaRPr>
          </a:p>
          <a:p>
            <a:pPr marL="12700" marR="5080" algn="ctr">
              <a:lnSpc>
                <a:spcPct val="100000"/>
              </a:lnSpc>
            </a:pPr>
            <a:r>
              <a:rPr sz="1400" dirty="0">
                <a:solidFill>
                  <a:srgbClr val="004D2D"/>
                </a:solidFill>
                <a:latin typeface="Arial"/>
                <a:cs typeface="Arial"/>
              </a:rPr>
              <a:t>organisms</a:t>
            </a:r>
            <a:r>
              <a:rPr sz="1400" spc="-20" dirty="0">
                <a:solidFill>
                  <a:srgbClr val="004D2D"/>
                </a:solidFill>
                <a:latin typeface="Arial"/>
                <a:cs typeface="Arial"/>
              </a:rPr>
              <a:t> </a:t>
            </a:r>
            <a:r>
              <a:rPr sz="1400" dirty="0">
                <a:solidFill>
                  <a:srgbClr val="004D2D"/>
                </a:solidFill>
                <a:latin typeface="Arial"/>
                <a:cs typeface="Arial"/>
              </a:rPr>
              <a:t>on</a:t>
            </a:r>
            <a:r>
              <a:rPr sz="1400" spc="-20" dirty="0">
                <a:solidFill>
                  <a:srgbClr val="004D2D"/>
                </a:solidFill>
                <a:latin typeface="Arial"/>
                <a:cs typeface="Arial"/>
              </a:rPr>
              <a:t> </a:t>
            </a:r>
            <a:r>
              <a:rPr sz="1400" dirty="0">
                <a:solidFill>
                  <a:srgbClr val="004D2D"/>
                </a:solidFill>
                <a:latin typeface="Arial"/>
                <a:cs typeface="Arial"/>
              </a:rPr>
              <a:t>Earth</a:t>
            </a:r>
            <a:r>
              <a:rPr sz="1400" spc="-15" dirty="0">
                <a:solidFill>
                  <a:srgbClr val="004D2D"/>
                </a:solidFill>
                <a:latin typeface="Arial"/>
                <a:cs typeface="Arial"/>
              </a:rPr>
              <a:t> </a:t>
            </a:r>
            <a:r>
              <a:rPr sz="1400" spc="-25" dirty="0">
                <a:solidFill>
                  <a:srgbClr val="004D2D"/>
                </a:solidFill>
                <a:latin typeface="Arial"/>
                <a:cs typeface="Arial"/>
              </a:rPr>
              <a:t>or </a:t>
            </a:r>
            <a:r>
              <a:rPr sz="1400" dirty="0">
                <a:solidFill>
                  <a:srgbClr val="004D2D"/>
                </a:solidFill>
                <a:latin typeface="Arial"/>
                <a:cs typeface="Arial"/>
              </a:rPr>
              <a:t>within</a:t>
            </a:r>
            <a:r>
              <a:rPr sz="1400" spc="-20" dirty="0">
                <a:solidFill>
                  <a:srgbClr val="004D2D"/>
                </a:solidFill>
                <a:latin typeface="Arial"/>
                <a:cs typeface="Arial"/>
              </a:rPr>
              <a:t> </a:t>
            </a:r>
            <a:r>
              <a:rPr sz="1400" dirty="0">
                <a:solidFill>
                  <a:srgbClr val="004D2D"/>
                </a:solidFill>
                <a:latin typeface="Arial"/>
                <a:cs typeface="Arial"/>
              </a:rPr>
              <a:t>an</a:t>
            </a:r>
            <a:r>
              <a:rPr sz="1400" spc="-20" dirty="0">
                <a:solidFill>
                  <a:srgbClr val="004D2D"/>
                </a:solidFill>
                <a:latin typeface="Arial"/>
                <a:cs typeface="Arial"/>
              </a:rPr>
              <a:t> </a:t>
            </a:r>
            <a:r>
              <a:rPr sz="1400" spc="-10" dirty="0">
                <a:solidFill>
                  <a:srgbClr val="004D2D"/>
                </a:solidFill>
                <a:latin typeface="Arial"/>
                <a:cs typeface="Arial"/>
              </a:rPr>
              <a:t>ecosystem.</a:t>
            </a:r>
            <a:endParaRPr sz="1400">
              <a:latin typeface="Arial"/>
              <a:cs typeface="Arial"/>
            </a:endParaRPr>
          </a:p>
        </p:txBody>
      </p:sp>
      <p:pic>
        <p:nvPicPr>
          <p:cNvPr id="4" name="object 4"/>
          <p:cNvPicPr/>
          <p:nvPr/>
        </p:nvPicPr>
        <p:blipFill>
          <a:blip r:embed="rId3" cstate="print"/>
          <a:stretch>
            <a:fillRect/>
          </a:stretch>
        </p:blipFill>
        <p:spPr>
          <a:xfrm>
            <a:off x="5935243" y="1779600"/>
            <a:ext cx="2668752" cy="2668752"/>
          </a:xfrm>
          <a:prstGeom prst="rect">
            <a:avLst/>
          </a:prstGeom>
        </p:spPr>
      </p:pic>
      <p:pic>
        <p:nvPicPr>
          <p:cNvPr id="5" name="object 5"/>
          <p:cNvPicPr/>
          <p:nvPr/>
        </p:nvPicPr>
        <p:blipFill>
          <a:blip r:embed="rId4" cstate="print"/>
          <a:stretch>
            <a:fillRect/>
          </a:stretch>
        </p:blipFill>
        <p:spPr>
          <a:xfrm>
            <a:off x="540004" y="1779600"/>
            <a:ext cx="2668752" cy="266875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 y="1374978"/>
            <a:ext cx="8089399" cy="391160"/>
          </a:xfrm>
          <a:prstGeom prst="rect">
            <a:avLst/>
          </a:prstGeom>
        </p:spPr>
        <p:txBody>
          <a:bodyPr vert="horz" wrap="square" lIns="0" tIns="12700" rIns="0" bIns="0" rtlCol="0">
            <a:spAutoFit/>
          </a:bodyPr>
          <a:lstStyle/>
          <a:p>
            <a:pPr marL="2698115" algn="l">
              <a:lnSpc>
                <a:spcPct val="100000"/>
              </a:lnSpc>
              <a:spcBef>
                <a:spcPts val="100"/>
              </a:spcBef>
            </a:pPr>
            <a:r>
              <a:rPr dirty="0" err="1"/>
              <a:t>Wh</a:t>
            </a:r>
            <a:r>
              <a:rPr lang="en-GB" dirty="0"/>
              <a:t>y</a:t>
            </a:r>
            <a:r>
              <a:rPr dirty="0"/>
              <a:t> is </a:t>
            </a:r>
            <a:r>
              <a:rPr lang="en-GB" spc="-10" dirty="0"/>
              <a:t>biodiversity important</a:t>
            </a:r>
            <a:r>
              <a:rPr spc="-10" dirty="0"/>
              <a:t>?</a:t>
            </a:r>
          </a:p>
        </p:txBody>
      </p:sp>
      <p:pic>
        <p:nvPicPr>
          <p:cNvPr id="3" name="object 3"/>
          <p:cNvPicPr/>
          <p:nvPr/>
        </p:nvPicPr>
        <p:blipFill>
          <a:blip r:embed="rId3" cstate="print"/>
          <a:stretch>
            <a:fillRect/>
          </a:stretch>
        </p:blipFill>
        <p:spPr>
          <a:xfrm>
            <a:off x="3370533" y="2026905"/>
            <a:ext cx="2258910" cy="2275093"/>
          </a:xfrm>
          <a:prstGeom prst="rect">
            <a:avLst/>
          </a:prstGeom>
        </p:spPr>
      </p:pic>
      <p:sp>
        <p:nvSpPr>
          <p:cNvPr id="4" name="object 4"/>
          <p:cNvSpPr txBox="1"/>
          <p:nvPr/>
        </p:nvSpPr>
        <p:spPr>
          <a:xfrm>
            <a:off x="3805722" y="3954609"/>
            <a:ext cx="1409065" cy="257175"/>
          </a:xfrm>
          <a:prstGeom prst="rect">
            <a:avLst/>
          </a:prstGeom>
        </p:spPr>
        <p:txBody>
          <a:bodyPr vert="horz" wrap="square" lIns="0" tIns="14604" rIns="0" bIns="0" rtlCol="0">
            <a:spAutoFit/>
          </a:bodyPr>
          <a:lstStyle/>
          <a:p>
            <a:pPr marL="12700">
              <a:lnSpc>
                <a:spcPct val="100000"/>
              </a:lnSpc>
              <a:spcBef>
                <a:spcPts val="114"/>
              </a:spcBef>
            </a:pPr>
            <a:r>
              <a:rPr sz="1500" dirty="0">
                <a:solidFill>
                  <a:srgbClr val="004D2D"/>
                </a:solidFill>
                <a:latin typeface="Arial"/>
                <a:cs typeface="Arial"/>
              </a:rPr>
              <a:t>Think</a:t>
            </a:r>
            <a:r>
              <a:rPr sz="1500" spc="25" dirty="0">
                <a:solidFill>
                  <a:srgbClr val="004D2D"/>
                </a:solidFill>
                <a:latin typeface="Arial"/>
                <a:cs typeface="Arial"/>
              </a:rPr>
              <a:t> </a:t>
            </a:r>
            <a:r>
              <a:rPr sz="1500" dirty="0">
                <a:solidFill>
                  <a:srgbClr val="004D2D"/>
                </a:solidFill>
                <a:latin typeface="Arial"/>
                <a:cs typeface="Arial"/>
              </a:rPr>
              <a:t>pair</a:t>
            </a:r>
            <a:r>
              <a:rPr sz="1500" spc="30" dirty="0">
                <a:solidFill>
                  <a:srgbClr val="004D2D"/>
                </a:solidFill>
                <a:latin typeface="Arial"/>
                <a:cs typeface="Arial"/>
              </a:rPr>
              <a:t> </a:t>
            </a:r>
            <a:r>
              <a:rPr sz="1500" spc="-10" dirty="0">
                <a:solidFill>
                  <a:srgbClr val="004D2D"/>
                </a:solidFill>
                <a:latin typeface="Arial"/>
                <a:cs typeface="Arial"/>
              </a:rPr>
              <a:t>share</a:t>
            </a:r>
            <a:endParaRPr sz="1500">
              <a:latin typeface="Arial"/>
              <a:cs typeface="Arial"/>
            </a:endParaRPr>
          </a:p>
        </p:txBody>
      </p:sp>
      <p:sp>
        <p:nvSpPr>
          <p:cNvPr id="5" name="object 5"/>
          <p:cNvSpPr txBox="1"/>
          <p:nvPr/>
        </p:nvSpPr>
        <p:spPr>
          <a:xfrm>
            <a:off x="6584343" y="2729990"/>
            <a:ext cx="1513840" cy="819785"/>
          </a:xfrm>
          <a:prstGeom prst="rect">
            <a:avLst/>
          </a:prstGeom>
        </p:spPr>
        <p:txBody>
          <a:bodyPr vert="horz" wrap="square" lIns="0" tIns="12700" rIns="0" bIns="0" rtlCol="0">
            <a:spAutoFit/>
          </a:bodyPr>
          <a:lstStyle/>
          <a:p>
            <a:pPr marL="12700" marR="78740">
              <a:lnSpc>
                <a:spcPct val="115700"/>
              </a:lnSpc>
              <a:spcBef>
                <a:spcPts val="100"/>
              </a:spcBef>
            </a:pPr>
            <a:r>
              <a:rPr sz="1500" dirty="0">
                <a:solidFill>
                  <a:srgbClr val="004D2D"/>
                </a:solidFill>
                <a:latin typeface="Arial"/>
                <a:cs typeface="Arial"/>
              </a:rPr>
              <a:t>1</a:t>
            </a:r>
            <a:r>
              <a:rPr sz="1500" spc="15" dirty="0">
                <a:solidFill>
                  <a:srgbClr val="004D2D"/>
                </a:solidFill>
                <a:latin typeface="Arial"/>
                <a:cs typeface="Arial"/>
              </a:rPr>
              <a:t> </a:t>
            </a:r>
            <a:r>
              <a:rPr sz="1500" dirty="0">
                <a:solidFill>
                  <a:srgbClr val="004D2D"/>
                </a:solidFill>
                <a:latin typeface="Arial"/>
                <a:cs typeface="Arial"/>
              </a:rPr>
              <a:t>minute</a:t>
            </a:r>
            <a:r>
              <a:rPr sz="1500" spc="30" dirty="0">
                <a:solidFill>
                  <a:srgbClr val="004D2D"/>
                </a:solidFill>
                <a:latin typeface="Arial"/>
                <a:cs typeface="Arial"/>
              </a:rPr>
              <a:t> </a:t>
            </a:r>
            <a:r>
              <a:rPr sz="1500" dirty="0">
                <a:solidFill>
                  <a:srgbClr val="004D2D"/>
                </a:solidFill>
                <a:latin typeface="Arial"/>
                <a:cs typeface="Arial"/>
              </a:rPr>
              <a:t>to</a:t>
            </a:r>
            <a:r>
              <a:rPr sz="1500" spc="25" dirty="0">
                <a:solidFill>
                  <a:srgbClr val="004D2D"/>
                </a:solidFill>
                <a:latin typeface="Arial"/>
                <a:cs typeface="Arial"/>
              </a:rPr>
              <a:t> </a:t>
            </a:r>
            <a:r>
              <a:rPr sz="1500" spc="-10" dirty="0">
                <a:solidFill>
                  <a:srgbClr val="004D2D"/>
                </a:solidFill>
                <a:latin typeface="Arial"/>
                <a:cs typeface="Arial"/>
              </a:rPr>
              <a:t>think </a:t>
            </a:r>
            <a:r>
              <a:rPr sz="1500" dirty="0">
                <a:solidFill>
                  <a:srgbClr val="004D2D"/>
                </a:solidFill>
                <a:latin typeface="Arial"/>
                <a:cs typeface="Arial"/>
              </a:rPr>
              <a:t>1</a:t>
            </a:r>
            <a:r>
              <a:rPr sz="1500" spc="15" dirty="0">
                <a:solidFill>
                  <a:srgbClr val="004D2D"/>
                </a:solidFill>
                <a:latin typeface="Arial"/>
                <a:cs typeface="Arial"/>
              </a:rPr>
              <a:t> </a:t>
            </a:r>
            <a:r>
              <a:rPr sz="1500" dirty="0">
                <a:solidFill>
                  <a:srgbClr val="004D2D"/>
                </a:solidFill>
                <a:latin typeface="Arial"/>
                <a:cs typeface="Arial"/>
              </a:rPr>
              <a:t>minute</a:t>
            </a:r>
            <a:r>
              <a:rPr sz="1500" spc="30" dirty="0">
                <a:solidFill>
                  <a:srgbClr val="004D2D"/>
                </a:solidFill>
                <a:latin typeface="Arial"/>
                <a:cs typeface="Arial"/>
              </a:rPr>
              <a:t> </a:t>
            </a:r>
            <a:r>
              <a:rPr sz="1500" dirty="0">
                <a:solidFill>
                  <a:srgbClr val="004D2D"/>
                </a:solidFill>
                <a:latin typeface="Arial"/>
                <a:cs typeface="Arial"/>
              </a:rPr>
              <a:t>to</a:t>
            </a:r>
            <a:r>
              <a:rPr sz="1500" spc="25" dirty="0">
                <a:solidFill>
                  <a:srgbClr val="004D2D"/>
                </a:solidFill>
                <a:latin typeface="Arial"/>
                <a:cs typeface="Arial"/>
              </a:rPr>
              <a:t> </a:t>
            </a:r>
            <a:r>
              <a:rPr sz="1500" spc="-20" dirty="0">
                <a:solidFill>
                  <a:srgbClr val="004D2D"/>
                </a:solidFill>
                <a:latin typeface="Arial"/>
                <a:cs typeface="Arial"/>
              </a:rPr>
              <a:t>pair</a:t>
            </a:r>
            <a:endParaRPr sz="1500">
              <a:latin typeface="Arial"/>
              <a:cs typeface="Arial"/>
            </a:endParaRPr>
          </a:p>
          <a:p>
            <a:pPr marL="12700">
              <a:lnSpc>
                <a:spcPct val="100000"/>
              </a:lnSpc>
              <a:spcBef>
                <a:spcPts val="284"/>
              </a:spcBef>
            </a:pPr>
            <a:r>
              <a:rPr sz="1500" dirty="0">
                <a:solidFill>
                  <a:srgbClr val="004D2D"/>
                </a:solidFill>
                <a:latin typeface="Arial"/>
                <a:cs typeface="Arial"/>
              </a:rPr>
              <a:t>1</a:t>
            </a:r>
            <a:r>
              <a:rPr sz="1500" spc="15" dirty="0">
                <a:solidFill>
                  <a:srgbClr val="004D2D"/>
                </a:solidFill>
                <a:latin typeface="Arial"/>
                <a:cs typeface="Arial"/>
              </a:rPr>
              <a:t> </a:t>
            </a:r>
            <a:r>
              <a:rPr sz="1500" dirty="0">
                <a:solidFill>
                  <a:srgbClr val="004D2D"/>
                </a:solidFill>
                <a:latin typeface="Arial"/>
                <a:cs typeface="Arial"/>
              </a:rPr>
              <a:t>minute</a:t>
            </a:r>
            <a:r>
              <a:rPr sz="1500" spc="30" dirty="0">
                <a:solidFill>
                  <a:srgbClr val="004D2D"/>
                </a:solidFill>
                <a:latin typeface="Arial"/>
                <a:cs typeface="Arial"/>
              </a:rPr>
              <a:t> </a:t>
            </a:r>
            <a:r>
              <a:rPr sz="1500" dirty="0">
                <a:solidFill>
                  <a:srgbClr val="004D2D"/>
                </a:solidFill>
                <a:latin typeface="Arial"/>
                <a:cs typeface="Arial"/>
              </a:rPr>
              <a:t>to</a:t>
            </a:r>
            <a:r>
              <a:rPr sz="1500" spc="25" dirty="0">
                <a:solidFill>
                  <a:srgbClr val="004D2D"/>
                </a:solidFill>
                <a:latin typeface="Arial"/>
                <a:cs typeface="Arial"/>
              </a:rPr>
              <a:t> </a:t>
            </a:r>
            <a:r>
              <a:rPr sz="1500" spc="-10" dirty="0">
                <a:solidFill>
                  <a:srgbClr val="004D2D"/>
                </a:solidFill>
                <a:latin typeface="Arial"/>
                <a:cs typeface="Arial"/>
              </a:rPr>
              <a:t>share</a:t>
            </a:r>
            <a:endParaRPr sz="1500">
              <a:latin typeface="Arial"/>
              <a:cs typeface="Arial"/>
            </a:endParaRPr>
          </a:p>
        </p:txBody>
      </p:sp>
      <p:grpSp>
        <p:nvGrpSpPr>
          <p:cNvPr id="6" name="object 6"/>
          <p:cNvGrpSpPr/>
          <p:nvPr/>
        </p:nvGrpSpPr>
        <p:grpSpPr>
          <a:xfrm>
            <a:off x="6172037" y="2995379"/>
            <a:ext cx="346075" cy="320040"/>
            <a:chOff x="6172037" y="2995379"/>
            <a:chExt cx="346075" cy="320040"/>
          </a:xfrm>
        </p:grpSpPr>
        <p:sp>
          <p:nvSpPr>
            <p:cNvPr id="7" name="object 7"/>
            <p:cNvSpPr/>
            <p:nvPr/>
          </p:nvSpPr>
          <p:spPr>
            <a:xfrm>
              <a:off x="6174717" y="2998059"/>
              <a:ext cx="340995" cy="314325"/>
            </a:xfrm>
            <a:custGeom>
              <a:avLst/>
              <a:gdLst/>
              <a:ahLst/>
              <a:cxnLst/>
              <a:rect l="l" t="t" r="r" b="b"/>
              <a:pathLst>
                <a:path w="340995" h="314325">
                  <a:moveTo>
                    <a:pt x="157124" y="0"/>
                  </a:moveTo>
                  <a:lnTo>
                    <a:pt x="107518" y="8024"/>
                  </a:lnTo>
                  <a:lnTo>
                    <a:pt x="64393" y="30359"/>
                  </a:lnTo>
                  <a:lnTo>
                    <a:pt x="30359" y="64393"/>
                  </a:lnTo>
                  <a:lnTo>
                    <a:pt x="8024" y="107518"/>
                  </a:lnTo>
                  <a:lnTo>
                    <a:pt x="0" y="157124"/>
                  </a:lnTo>
                  <a:lnTo>
                    <a:pt x="8024" y="206754"/>
                  </a:lnTo>
                  <a:lnTo>
                    <a:pt x="30359" y="249894"/>
                  </a:lnTo>
                  <a:lnTo>
                    <a:pt x="64393" y="283937"/>
                  </a:lnTo>
                  <a:lnTo>
                    <a:pt x="107518" y="306274"/>
                  </a:lnTo>
                  <a:lnTo>
                    <a:pt x="157124" y="314299"/>
                  </a:lnTo>
                  <a:lnTo>
                    <a:pt x="194332" y="310977"/>
                  </a:lnTo>
                  <a:lnTo>
                    <a:pt x="232341" y="295092"/>
                  </a:lnTo>
                  <a:lnTo>
                    <a:pt x="266772" y="269170"/>
                  </a:lnTo>
                  <a:lnTo>
                    <a:pt x="293243" y="235737"/>
                  </a:lnTo>
                  <a:lnTo>
                    <a:pt x="297205" y="228917"/>
                  </a:lnTo>
                  <a:lnTo>
                    <a:pt x="294868" y="220167"/>
                  </a:lnTo>
                  <a:lnTo>
                    <a:pt x="281165" y="212255"/>
                  </a:lnTo>
                  <a:lnTo>
                    <a:pt x="272440" y="214591"/>
                  </a:lnTo>
                  <a:lnTo>
                    <a:pt x="268516" y="221437"/>
                  </a:lnTo>
                  <a:lnTo>
                    <a:pt x="247866" y="248198"/>
                  </a:lnTo>
                  <a:lnTo>
                    <a:pt x="221378" y="268439"/>
                  </a:lnTo>
                  <a:lnTo>
                    <a:pt x="190611" y="281251"/>
                  </a:lnTo>
                  <a:lnTo>
                    <a:pt x="157124" y="285724"/>
                  </a:lnTo>
                  <a:lnTo>
                    <a:pt x="107136" y="275605"/>
                  </a:lnTo>
                  <a:lnTo>
                    <a:pt x="66270" y="248023"/>
                  </a:lnTo>
                  <a:lnTo>
                    <a:pt x="38693" y="207141"/>
                  </a:lnTo>
                  <a:lnTo>
                    <a:pt x="28575" y="157124"/>
                  </a:lnTo>
                  <a:lnTo>
                    <a:pt x="38693" y="107136"/>
                  </a:lnTo>
                  <a:lnTo>
                    <a:pt x="66270" y="66270"/>
                  </a:lnTo>
                  <a:lnTo>
                    <a:pt x="107136" y="38693"/>
                  </a:lnTo>
                  <a:lnTo>
                    <a:pt x="157124" y="28575"/>
                  </a:lnTo>
                  <a:lnTo>
                    <a:pt x="200631" y="36161"/>
                  </a:lnTo>
                  <a:lnTo>
                    <a:pt x="237777" y="57137"/>
                  </a:lnTo>
                  <a:lnTo>
                    <a:pt x="265914" y="88828"/>
                  </a:lnTo>
                  <a:lnTo>
                    <a:pt x="282397" y="128562"/>
                  </a:lnTo>
                  <a:lnTo>
                    <a:pt x="261378" y="128562"/>
                  </a:lnTo>
                  <a:lnTo>
                    <a:pt x="258978" y="128333"/>
                  </a:lnTo>
                  <a:lnTo>
                    <a:pt x="256082" y="130187"/>
                  </a:lnTo>
                  <a:lnTo>
                    <a:pt x="253720" y="135191"/>
                  </a:lnTo>
                  <a:lnTo>
                    <a:pt x="254101" y="138163"/>
                  </a:lnTo>
                  <a:lnTo>
                    <a:pt x="292950" y="184785"/>
                  </a:lnTo>
                  <a:lnTo>
                    <a:pt x="294970" y="185699"/>
                  </a:lnTo>
                  <a:lnTo>
                    <a:pt x="299212" y="185699"/>
                  </a:lnTo>
                  <a:lnTo>
                    <a:pt x="301218" y="184785"/>
                  </a:lnTo>
                  <a:lnTo>
                    <a:pt x="340067" y="138163"/>
                  </a:lnTo>
                  <a:lnTo>
                    <a:pt x="340461" y="135191"/>
                  </a:lnTo>
                  <a:lnTo>
                    <a:pt x="339293" y="132689"/>
                  </a:lnTo>
                  <a:lnTo>
                    <a:pt x="338099" y="130187"/>
                  </a:lnTo>
                  <a:lnTo>
                    <a:pt x="335584" y="128600"/>
                  </a:lnTo>
                  <a:lnTo>
                    <a:pt x="311645" y="128600"/>
                  </a:lnTo>
                  <a:lnTo>
                    <a:pt x="297780" y="87164"/>
                  </a:lnTo>
                  <a:lnTo>
                    <a:pt x="273581" y="51764"/>
                  </a:lnTo>
                  <a:lnTo>
                    <a:pt x="240862" y="24221"/>
                  </a:lnTo>
                  <a:lnTo>
                    <a:pt x="201438" y="6359"/>
                  </a:lnTo>
                  <a:lnTo>
                    <a:pt x="157124" y="0"/>
                  </a:lnTo>
                  <a:close/>
                </a:path>
              </a:pathLst>
            </a:custGeom>
            <a:solidFill>
              <a:srgbClr val="004D2D"/>
            </a:solidFill>
          </p:spPr>
          <p:txBody>
            <a:bodyPr wrap="square" lIns="0" tIns="0" rIns="0" bIns="0" rtlCol="0"/>
            <a:lstStyle/>
            <a:p>
              <a:endParaRPr/>
            </a:p>
          </p:txBody>
        </p:sp>
        <p:sp>
          <p:nvSpPr>
            <p:cNvPr id="8" name="object 8"/>
            <p:cNvSpPr/>
            <p:nvPr/>
          </p:nvSpPr>
          <p:spPr>
            <a:xfrm>
              <a:off x="6174717" y="2998059"/>
              <a:ext cx="340995" cy="314325"/>
            </a:xfrm>
            <a:custGeom>
              <a:avLst/>
              <a:gdLst/>
              <a:ahLst/>
              <a:cxnLst/>
              <a:rect l="l" t="t" r="r" b="b"/>
              <a:pathLst>
                <a:path w="340995" h="314325">
                  <a:moveTo>
                    <a:pt x="339293" y="132689"/>
                  </a:moveTo>
                  <a:lnTo>
                    <a:pt x="338099" y="130187"/>
                  </a:lnTo>
                  <a:lnTo>
                    <a:pt x="335584" y="128600"/>
                  </a:lnTo>
                  <a:lnTo>
                    <a:pt x="332803" y="128600"/>
                  </a:lnTo>
                  <a:lnTo>
                    <a:pt x="311645" y="128600"/>
                  </a:lnTo>
                  <a:lnTo>
                    <a:pt x="297780" y="87164"/>
                  </a:lnTo>
                  <a:lnTo>
                    <a:pt x="273581" y="51764"/>
                  </a:lnTo>
                  <a:lnTo>
                    <a:pt x="240862" y="24221"/>
                  </a:lnTo>
                  <a:lnTo>
                    <a:pt x="201438" y="6359"/>
                  </a:lnTo>
                  <a:lnTo>
                    <a:pt x="157124" y="0"/>
                  </a:lnTo>
                  <a:lnTo>
                    <a:pt x="107518" y="8024"/>
                  </a:lnTo>
                  <a:lnTo>
                    <a:pt x="64393" y="30359"/>
                  </a:lnTo>
                  <a:lnTo>
                    <a:pt x="30359" y="64393"/>
                  </a:lnTo>
                  <a:lnTo>
                    <a:pt x="8024" y="107518"/>
                  </a:lnTo>
                  <a:lnTo>
                    <a:pt x="0" y="157124"/>
                  </a:lnTo>
                  <a:lnTo>
                    <a:pt x="8024" y="206754"/>
                  </a:lnTo>
                  <a:lnTo>
                    <a:pt x="30359" y="249894"/>
                  </a:lnTo>
                  <a:lnTo>
                    <a:pt x="64393" y="283937"/>
                  </a:lnTo>
                  <a:lnTo>
                    <a:pt x="107518" y="306274"/>
                  </a:lnTo>
                  <a:lnTo>
                    <a:pt x="157124" y="314299"/>
                  </a:lnTo>
                  <a:lnTo>
                    <a:pt x="194332" y="310977"/>
                  </a:lnTo>
                  <a:lnTo>
                    <a:pt x="232341" y="295092"/>
                  </a:lnTo>
                  <a:lnTo>
                    <a:pt x="266772" y="269170"/>
                  </a:lnTo>
                  <a:lnTo>
                    <a:pt x="293243" y="235737"/>
                  </a:lnTo>
                  <a:lnTo>
                    <a:pt x="288010" y="216217"/>
                  </a:lnTo>
                  <a:lnTo>
                    <a:pt x="281165" y="212255"/>
                  </a:lnTo>
                  <a:lnTo>
                    <a:pt x="272440" y="214591"/>
                  </a:lnTo>
                  <a:lnTo>
                    <a:pt x="268516" y="221437"/>
                  </a:lnTo>
                  <a:lnTo>
                    <a:pt x="247866" y="248198"/>
                  </a:lnTo>
                  <a:lnTo>
                    <a:pt x="221378" y="268439"/>
                  </a:lnTo>
                  <a:lnTo>
                    <a:pt x="190611" y="281251"/>
                  </a:lnTo>
                  <a:lnTo>
                    <a:pt x="157124" y="285724"/>
                  </a:lnTo>
                  <a:lnTo>
                    <a:pt x="107136" y="275605"/>
                  </a:lnTo>
                  <a:lnTo>
                    <a:pt x="66270" y="248023"/>
                  </a:lnTo>
                  <a:lnTo>
                    <a:pt x="38693" y="207141"/>
                  </a:lnTo>
                  <a:lnTo>
                    <a:pt x="28575" y="157124"/>
                  </a:lnTo>
                  <a:lnTo>
                    <a:pt x="38693" y="107136"/>
                  </a:lnTo>
                  <a:lnTo>
                    <a:pt x="66270" y="66270"/>
                  </a:lnTo>
                  <a:lnTo>
                    <a:pt x="107136" y="38693"/>
                  </a:lnTo>
                  <a:lnTo>
                    <a:pt x="157124" y="28575"/>
                  </a:lnTo>
                  <a:lnTo>
                    <a:pt x="200631" y="36161"/>
                  </a:lnTo>
                  <a:lnTo>
                    <a:pt x="237777" y="57137"/>
                  </a:lnTo>
                  <a:lnTo>
                    <a:pt x="265914" y="88828"/>
                  </a:lnTo>
                  <a:lnTo>
                    <a:pt x="282397" y="128562"/>
                  </a:lnTo>
                  <a:lnTo>
                    <a:pt x="261378" y="128562"/>
                  </a:lnTo>
                  <a:lnTo>
                    <a:pt x="258978" y="128333"/>
                  </a:lnTo>
                  <a:lnTo>
                    <a:pt x="256082" y="130187"/>
                  </a:lnTo>
                  <a:lnTo>
                    <a:pt x="254914" y="132689"/>
                  </a:lnTo>
                  <a:lnTo>
                    <a:pt x="253720" y="135191"/>
                  </a:lnTo>
                  <a:lnTo>
                    <a:pt x="254101" y="138163"/>
                  </a:lnTo>
                  <a:lnTo>
                    <a:pt x="255917" y="140284"/>
                  </a:lnTo>
                  <a:lnTo>
                    <a:pt x="291617" y="183159"/>
                  </a:lnTo>
                  <a:lnTo>
                    <a:pt x="292950" y="184785"/>
                  </a:lnTo>
                  <a:lnTo>
                    <a:pt x="294970" y="185699"/>
                  </a:lnTo>
                  <a:lnTo>
                    <a:pt x="297091" y="185699"/>
                  </a:lnTo>
                  <a:lnTo>
                    <a:pt x="299212" y="185699"/>
                  </a:lnTo>
                  <a:lnTo>
                    <a:pt x="301218" y="184785"/>
                  </a:lnTo>
                  <a:lnTo>
                    <a:pt x="302564" y="183159"/>
                  </a:lnTo>
                  <a:lnTo>
                    <a:pt x="338302" y="140284"/>
                  </a:lnTo>
                  <a:lnTo>
                    <a:pt x="340067" y="138163"/>
                  </a:lnTo>
                  <a:lnTo>
                    <a:pt x="340461" y="135191"/>
                  </a:lnTo>
                  <a:lnTo>
                    <a:pt x="339293" y="132689"/>
                  </a:lnTo>
                  <a:close/>
                </a:path>
              </a:pathLst>
            </a:custGeom>
            <a:ln w="5359">
              <a:solidFill>
                <a:srgbClr val="004D2D"/>
              </a:solidFill>
            </a:ln>
          </p:spPr>
          <p:txBody>
            <a:bodyPr wrap="square" lIns="0" tIns="0" rIns="0" bIns="0" rtlCol="0"/>
            <a:lstStyle/>
            <a:p>
              <a:endParaRPr/>
            </a:p>
          </p:txBody>
        </p:sp>
        <p:pic>
          <p:nvPicPr>
            <p:cNvPr id="9" name="object 9"/>
            <p:cNvPicPr/>
            <p:nvPr/>
          </p:nvPicPr>
          <p:blipFill>
            <a:blip r:embed="rId4" cstate="print"/>
            <a:stretch>
              <a:fillRect/>
            </a:stretch>
          </p:blipFill>
          <p:spPr>
            <a:xfrm>
              <a:off x="6304198" y="3031083"/>
              <a:ext cx="114033" cy="180644"/>
            </a:xfrm>
            <a:prstGeom prst="rect">
              <a:avLst/>
            </a:prstGeom>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Why is biodiversity </a:t>
            </a:r>
            <a:r>
              <a:rPr spc="-10" dirty="0"/>
              <a:t>important?</a:t>
            </a:r>
          </a:p>
        </p:txBody>
      </p:sp>
      <p:sp>
        <p:nvSpPr>
          <p:cNvPr id="3" name="object 3"/>
          <p:cNvSpPr txBox="1"/>
          <p:nvPr/>
        </p:nvSpPr>
        <p:spPr>
          <a:xfrm>
            <a:off x="527300" y="2015323"/>
            <a:ext cx="5503545" cy="2398092"/>
          </a:xfrm>
          <a:prstGeom prst="rect">
            <a:avLst/>
          </a:prstGeom>
        </p:spPr>
        <p:txBody>
          <a:bodyPr vert="horz" wrap="square" lIns="0" tIns="12700" rIns="0" bIns="0" rtlCol="0">
            <a:spAutoFit/>
          </a:bodyPr>
          <a:lstStyle/>
          <a:p>
            <a:pPr marL="12700" marR="5080">
              <a:lnSpc>
                <a:spcPct val="100000"/>
              </a:lnSpc>
              <a:spcBef>
                <a:spcPts val="100"/>
              </a:spcBef>
            </a:pPr>
            <a:r>
              <a:rPr sz="1400" dirty="0">
                <a:solidFill>
                  <a:srgbClr val="004D2D"/>
                </a:solidFill>
                <a:latin typeface="Arial"/>
                <a:cs typeface="Arial"/>
              </a:rPr>
              <a:t>High</a:t>
            </a:r>
            <a:r>
              <a:rPr sz="1400" spc="60" dirty="0">
                <a:solidFill>
                  <a:srgbClr val="004D2D"/>
                </a:solidFill>
                <a:latin typeface="Arial"/>
                <a:cs typeface="Arial"/>
              </a:rPr>
              <a:t> </a:t>
            </a:r>
            <a:r>
              <a:rPr sz="1400" dirty="0">
                <a:solidFill>
                  <a:srgbClr val="004D2D"/>
                </a:solidFill>
                <a:latin typeface="Arial"/>
                <a:cs typeface="Arial"/>
              </a:rPr>
              <a:t>biodiversity</a:t>
            </a:r>
            <a:r>
              <a:rPr lang="en-GB" sz="1400" dirty="0">
                <a:solidFill>
                  <a:srgbClr val="004D2D"/>
                </a:solidFill>
                <a:latin typeface="Arial"/>
                <a:cs typeface="Arial"/>
              </a:rPr>
              <a:t> benefits all living creatures and</a:t>
            </a:r>
            <a:r>
              <a:rPr sz="1400" spc="65" dirty="0">
                <a:solidFill>
                  <a:srgbClr val="004D2D"/>
                </a:solidFill>
                <a:latin typeface="Arial"/>
                <a:cs typeface="Arial"/>
              </a:rPr>
              <a:t> </a:t>
            </a:r>
            <a:r>
              <a:rPr lang="en-GB" sz="1400" dirty="0">
                <a:solidFill>
                  <a:srgbClr val="004D2D"/>
                </a:solidFill>
                <a:latin typeface="Arial"/>
                <a:cs typeface="Arial"/>
              </a:rPr>
              <a:t>helps</a:t>
            </a:r>
            <a:r>
              <a:rPr lang="en-GB" sz="1400" spc="55" dirty="0">
                <a:solidFill>
                  <a:srgbClr val="004D2D"/>
                </a:solidFill>
                <a:latin typeface="Arial"/>
                <a:cs typeface="Arial"/>
              </a:rPr>
              <a:t> </a:t>
            </a:r>
            <a:r>
              <a:rPr lang="en-GB" sz="1400" dirty="0">
                <a:solidFill>
                  <a:srgbClr val="004D2D"/>
                </a:solidFill>
                <a:latin typeface="Arial"/>
                <a:cs typeface="Arial"/>
              </a:rPr>
              <a:t>to</a:t>
            </a:r>
            <a:r>
              <a:rPr lang="en-GB" sz="1400" spc="50" dirty="0">
                <a:solidFill>
                  <a:srgbClr val="004D2D"/>
                </a:solidFill>
                <a:latin typeface="Arial"/>
                <a:cs typeface="Arial"/>
              </a:rPr>
              <a:t> </a:t>
            </a:r>
            <a:r>
              <a:rPr lang="en-GB" sz="1400" dirty="0">
                <a:solidFill>
                  <a:srgbClr val="004D2D"/>
                </a:solidFill>
                <a:latin typeface="Arial"/>
                <a:cs typeface="Arial"/>
              </a:rPr>
              <a:t>tackle</a:t>
            </a:r>
            <a:r>
              <a:rPr lang="en-GB" sz="1400" spc="55" dirty="0">
                <a:solidFill>
                  <a:srgbClr val="004D2D"/>
                </a:solidFill>
                <a:latin typeface="Arial"/>
                <a:cs typeface="Arial"/>
              </a:rPr>
              <a:t> </a:t>
            </a:r>
            <a:r>
              <a:rPr lang="en-GB" sz="1400" dirty="0">
                <a:solidFill>
                  <a:srgbClr val="004D2D"/>
                </a:solidFill>
                <a:latin typeface="Arial"/>
                <a:cs typeface="Arial"/>
              </a:rPr>
              <a:t>climate</a:t>
            </a:r>
            <a:r>
              <a:rPr lang="en-GB" sz="1400" spc="55" dirty="0">
                <a:solidFill>
                  <a:srgbClr val="004D2D"/>
                </a:solidFill>
                <a:latin typeface="Arial"/>
                <a:cs typeface="Arial"/>
              </a:rPr>
              <a:t> </a:t>
            </a:r>
            <a:r>
              <a:rPr lang="en-GB" sz="1400" dirty="0">
                <a:solidFill>
                  <a:srgbClr val="004D2D"/>
                </a:solidFill>
                <a:latin typeface="Arial"/>
                <a:cs typeface="Arial"/>
              </a:rPr>
              <a:t>change</a:t>
            </a:r>
            <a:r>
              <a:rPr lang="en-GB" sz="1400" spc="55" dirty="0">
                <a:solidFill>
                  <a:srgbClr val="004D2D"/>
                </a:solidFill>
                <a:latin typeface="Arial"/>
                <a:cs typeface="Arial"/>
              </a:rPr>
              <a:t> </a:t>
            </a:r>
            <a:r>
              <a:rPr lang="en-GB" sz="1400" dirty="0">
                <a:solidFill>
                  <a:srgbClr val="004D2D"/>
                </a:solidFill>
                <a:latin typeface="Arial"/>
                <a:cs typeface="Arial"/>
              </a:rPr>
              <a:t>and</a:t>
            </a:r>
            <a:r>
              <a:rPr lang="en-GB" sz="1400" spc="55" dirty="0">
                <a:solidFill>
                  <a:srgbClr val="004D2D"/>
                </a:solidFill>
                <a:latin typeface="Arial"/>
                <a:cs typeface="Arial"/>
              </a:rPr>
              <a:t> </a:t>
            </a:r>
            <a:r>
              <a:rPr lang="en-GB" sz="1400" dirty="0">
                <a:solidFill>
                  <a:srgbClr val="004D2D"/>
                </a:solidFill>
                <a:latin typeface="Arial"/>
                <a:cs typeface="Arial"/>
              </a:rPr>
              <a:t>its</a:t>
            </a:r>
            <a:r>
              <a:rPr lang="en-GB" sz="1400" spc="55" dirty="0">
                <a:solidFill>
                  <a:srgbClr val="004D2D"/>
                </a:solidFill>
                <a:latin typeface="Arial"/>
                <a:cs typeface="Arial"/>
              </a:rPr>
              <a:t> </a:t>
            </a:r>
            <a:r>
              <a:rPr lang="en-GB" sz="1400" spc="-10" dirty="0">
                <a:solidFill>
                  <a:srgbClr val="004D2D"/>
                </a:solidFill>
                <a:latin typeface="Arial"/>
                <a:cs typeface="Arial"/>
              </a:rPr>
              <a:t>effect. It </a:t>
            </a:r>
            <a:r>
              <a:rPr sz="1400" dirty="0">
                <a:solidFill>
                  <a:srgbClr val="004D2D"/>
                </a:solidFill>
                <a:latin typeface="Arial"/>
                <a:cs typeface="Arial"/>
              </a:rPr>
              <a:t>improves</a:t>
            </a:r>
            <a:r>
              <a:rPr sz="1400" spc="65" dirty="0">
                <a:solidFill>
                  <a:srgbClr val="004D2D"/>
                </a:solidFill>
                <a:latin typeface="Arial"/>
                <a:cs typeface="Arial"/>
              </a:rPr>
              <a:t> </a:t>
            </a:r>
            <a:r>
              <a:rPr sz="1400" dirty="0">
                <a:solidFill>
                  <a:srgbClr val="004D2D"/>
                </a:solidFill>
                <a:latin typeface="Arial"/>
                <a:cs typeface="Arial"/>
              </a:rPr>
              <a:t>the</a:t>
            </a:r>
            <a:r>
              <a:rPr sz="1400" spc="65" dirty="0">
                <a:solidFill>
                  <a:srgbClr val="004D2D"/>
                </a:solidFill>
                <a:latin typeface="Arial"/>
                <a:cs typeface="Arial"/>
              </a:rPr>
              <a:t> </a:t>
            </a:r>
            <a:r>
              <a:rPr sz="1400" dirty="0">
                <a:solidFill>
                  <a:srgbClr val="004D2D"/>
                </a:solidFill>
                <a:latin typeface="Arial"/>
                <a:cs typeface="Arial"/>
              </a:rPr>
              <a:t>air</a:t>
            </a:r>
            <a:r>
              <a:rPr sz="1400" spc="65" dirty="0">
                <a:solidFill>
                  <a:srgbClr val="004D2D"/>
                </a:solidFill>
                <a:latin typeface="Arial"/>
                <a:cs typeface="Arial"/>
              </a:rPr>
              <a:t> </a:t>
            </a:r>
            <a:r>
              <a:rPr sz="1400" dirty="0">
                <a:solidFill>
                  <a:srgbClr val="004D2D"/>
                </a:solidFill>
                <a:latin typeface="Arial"/>
                <a:cs typeface="Arial"/>
              </a:rPr>
              <a:t>we</a:t>
            </a:r>
            <a:r>
              <a:rPr sz="1400" spc="60" dirty="0">
                <a:solidFill>
                  <a:srgbClr val="004D2D"/>
                </a:solidFill>
                <a:latin typeface="Arial"/>
                <a:cs typeface="Arial"/>
              </a:rPr>
              <a:t> </a:t>
            </a:r>
            <a:r>
              <a:rPr sz="1400" dirty="0">
                <a:solidFill>
                  <a:srgbClr val="004D2D"/>
                </a:solidFill>
                <a:latin typeface="Arial"/>
                <a:cs typeface="Arial"/>
              </a:rPr>
              <a:t>breathe</a:t>
            </a:r>
            <a:r>
              <a:rPr sz="1400" spc="65" dirty="0">
                <a:solidFill>
                  <a:srgbClr val="004D2D"/>
                </a:solidFill>
                <a:latin typeface="Arial"/>
                <a:cs typeface="Arial"/>
              </a:rPr>
              <a:t> </a:t>
            </a:r>
            <a:r>
              <a:rPr sz="1400" dirty="0">
                <a:solidFill>
                  <a:srgbClr val="004D2D"/>
                </a:solidFill>
                <a:latin typeface="Arial"/>
                <a:cs typeface="Arial"/>
              </a:rPr>
              <a:t>and</a:t>
            </a:r>
            <a:r>
              <a:rPr sz="1400" spc="65" dirty="0">
                <a:solidFill>
                  <a:srgbClr val="004D2D"/>
                </a:solidFill>
                <a:latin typeface="Arial"/>
                <a:cs typeface="Arial"/>
              </a:rPr>
              <a:t> </a:t>
            </a:r>
            <a:r>
              <a:rPr sz="1400" dirty="0">
                <a:solidFill>
                  <a:srgbClr val="004D2D"/>
                </a:solidFill>
                <a:latin typeface="Arial"/>
                <a:cs typeface="Arial"/>
              </a:rPr>
              <a:t>the</a:t>
            </a:r>
            <a:r>
              <a:rPr sz="1400" spc="65" dirty="0">
                <a:solidFill>
                  <a:srgbClr val="004D2D"/>
                </a:solidFill>
                <a:latin typeface="Arial"/>
                <a:cs typeface="Arial"/>
              </a:rPr>
              <a:t> </a:t>
            </a:r>
            <a:r>
              <a:rPr sz="1400" dirty="0">
                <a:solidFill>
                  <a:srgbClr val="004D2D"/>
                </a:solidFill>
                <a:latin typeface="Arial"/>
                <a:cs typeface="Arial"/>
              </a:rPr>
              <a:t>variety</a:t>
            </a:r>
            <a:r>
              <a:rPr sz="1400" spc="65" dirty="0">
                <a:solidFill>
                  <a:srgbClr val="004D2D"/>
                </a:solidFill>
                <a:latin typeface="Arial"/>
                <a:cs typeface="Arial"/>
              </a:rPr>
              <a:t> </a:t>
            </a:r>
            <a:r>
              <a:rPr sz="1400" dirty="0">
                <a:solidFill>
                  <a:srgbClr val="004D2D"/>
                </a:solidFill>
                <a:latin typeface="Arial"/>
                <a:cs typeface="Arial"/>
              </a:rPr>
              <a:t>of</a:t>
            </a:r>
            <a:r>
              <a:rPr sz="1400" spc="65" dirty="0">
                <a:solidFill>
                  <a:srgbClr val="004D2D"/>
                </a:solidFill>
                <a:latin typeface="Arial"/>
                <a:cs typeface="Arial"/>
              </a:rPr>
              <a:t> </a:t>
            </a:r>
            <a:r>
              <a:rPr sz="1400" spc="-20" dirty="0">
                <a:solidFill>
                  <a:srgbClr val="004D2D"/>
                </a:solidFill>
                <a:latin typeface="Arial"/>
                <a:cs typeface="Arial"/>
              </a:rPr>
              <a:t>food </a:t>
            </a:r>
            <a:r>
              <a:rPr sz="1400" dirty="0">
                <a:solidFill>
                  <a:srgbClr val="004D2D"/>
                </a:solidFill>
                <a:latin typeface="Arial"/>
                <a:cs typeface="Arial"/>
              </a:rPr>
              <a:t>we</a:t>
            </a:r>
            <a:r>
              <a:rPr sz="1400" spc="40" dirty="0">
                <a:solidFill>
                  <a:srgbClr val="004D2D"/>
                </a:solidFill>
                <a:latin typeface="Arial"/>
                <a:cs typeface="Arial"/>
              </a:rPr>
              <a:t> </a:t>
            </a:r>
            <a:r>
              <a:rPr sz="1400" dirty="0">
                <a:solidFill>
                  <a:srgbClr val="004D2D"/>
                </a:solidFill>
                <a:latin typeface="Arial"/>
                <a:cs typeface="Arial"/>
              </a:rPr>
              <a:t>can</a:t>
            </a:r>
            <a:r>
              <a:rPr sz="1400" spc="55" dirty="0">
                <a:solidFill>
                  <a:srgbClr val="004D2D"/>
                </a:solidFill>
                <a:latin typeface="Arial"/>
                <a:cs typeface="Arial"/>
              </a:rPr>
              <a:t> </a:t>
            </a:r>
            <a:r>
              <a:rPr sz="1400" dirty="0">
                <a:solidFill>
                  <a:srgbClr val="004D2D"/>
                </a:solidFill>
                <a:latin typeface="Arial"/>
                <a:cs typeface="Arial"/>
              </a:rPr>
              <a:t>eat.</a:t>
            </a:r>
            <a:endParaRPr sz="1400" dirty="0">
              <a:latin typeface="Arial"/>
              <a:cs typeface="Arial"/>
            </a:endParaRPr>
          </a:p>
          <a:p>
            <a:pPr marL="12700" marR="158115">
              <a:lnSpc>
                <a:spcPct val="100000"/>
              </a:lnSpc>
              <a:spcBef>
                <a:spcPts val="850"/>
              </a:spcBef>
            </a:pPr>
            <a:r>
              <a:rPr sz="1400" dirty="0">
                <a:solidFill>
                  <a:srgbClr val="004D2D"/>
                </a:solidFill>
                <a:latin typeface="Arial"/>
                <a:cs typeface="Arial"/>
              </a:rPr>
              <a:t>Different</a:t>
            </a:r>
            <a:r>
              <a:rPr sz="1400" spc="75" dirty="0">
                <a:solidFill>
                  <a:srgbClr val="004D2D"/>
                </a:solidFill>
                <a:latin typeface="Arial"/>
                <a:cs typeface="Arial"/>
              </a:rPr>
              <a:t> </a:t>
            </a:r>
            <a:r>
              <a:rPr sz="1400" dirty="0">
                <a:solidFill>
                  <a:srgbClr val="004D2D"/>
                </a:solidFill>
                <a:latin typeface="Arial"/>
                <a:cs typeface="Arial"/>
              </a:rPr>
              <a:t>species</a:t>
            </a:r>
            <a:r>
              <a:rPr sz="1400" spc="75" dirty="0">
                <a:solidFill>
                  <a:srgbClr val="004D2D"/>
                </a:solidFill>
                <a:latin typeface="Arial"/>
                <a:cs typeface="Arial"/>
              </a:rPr>
              <a:t> </a:t>
            </a:r>
            <a:r>
              <a:rPr sz="1400" dirty="0">
                <a:solidFill>
                  <a:srgbClr val="004D2D"/>
                </a:solidFill>
                <a:latin typeface="Arial"/>
                <a:cs typeface="Arial"/>
              </a:rPr>
              <a:t>in</a:t>
            </a:r>
            <a:r>
              <a:rPr sz="1400" spc="75" dirty="0">
                <a:solidFill>
                  <a:srgbClr val="004D2D"/>
                </a:solidFill>
                <a:latin typeface="Arial"/>
                <a:cs typeface="Arial"/>
              </a:rPr>
              <a:t> </a:t>
            </a:r>
            <a:r>
              <a:rPr sz="1400" dirty="0">
                <a:solidFill>
                  <a:srgbClr val="004D2D"/>
                </a:solidFill>
                <a:latin typeface="Arial"/>
                <a:cs typeface="Arial"/>
              </a:rPr>
              <a:t>an</a:t>
            </a:r>
            <a:r>
              <a:rPr sz="1400" spc="75" dirty="0">
                <a:solidFill>
                  <a:srgbClr val="004D2D"/>
                </a:solidFill>
                <a:latin typeface="Arial"/>
                <a:cs typeface="Arial"/>
              </a:rPr>
              <a:t> </a:t>
            </a:r>
            <a:r>
              <a:rPr sz="1400" dirty="0">
                <a:solidFill>
                  <a:srgbClr val="004D2D"/>
                </a:solidFill>
                <a:latin typeface="Arial"/>
                <a:cs typeface="Arial"/>
              </a:rPr>
              <a:t>ecosystem</a:t>
            </a:r>
            <a:r>
              <a:rPr sz="1400" spc="80" dirty="0">
                <a:solidFill>
                  <a:srgbClr val="004D2D"/>
                </a:solidFill>
                <a:latin typeface="Arial"/>
                <a:cs typeface="Arial"/>
              </a:rPr>
              <a:t> </a:t>
            </a:r>
            <a:r>
              <a:rPr sz="1400" dirty="0">
                <a:solidFill>
                  <a:srgbClr val="004D2D"/>
                </a:solidFill>
                <a:latin typeface="Arial"/>
                <a:cs typeface="Arial"/>
              </a:rPr>
              <a:t>are</a:t>
            </a:r>
            <a:r>
              <a:rPr sz="1400" spc="75" dirty="0">
                <a:solidFill>
                  <a:srgbClr val="004D2D"/>
                </a:solidFill>
                <a:latin typeface="Arial"/>
                <a:cs typeface="Arial"/>
              </a:rPr>
              <a:t> </a:t>
            </a:r>
            <a:r>
              <a:rPr sz="1400" dirty="0">
                <a:solidFill>
                  <a:srgbClr val="004D2D"/>
                </a:solidFill>
                <a:latin typeface="Arial"/>
                <a:cs typeface="Arial"/>
              </a:rPr>
              <a:t>interdependent.</a:t>
            </a:r>
            <a:r>
              <a:rPr sz="1400" spc="45" dirty="0">
                <a:solidFill>
                  <a:srgbClr val="004D2D"/>
                </a:solidFill>
                <a:latin typeface="Arial"/>
                <a:cs typeface="Arial"/>
              </a:rPr>
              <a:t> </a:t>
            </a:r>
            <a:r>
              <a:rPr sz="1400" dirty="0">
                <a:solidFill>
                  <a:srgbClr val="004D2D"/>
                </a:solidFill>
                <a:latin typeface="Arial"/>
                <a:cs typeface="Arial"/>
              </a:rPr>
              <a:t>This</a:t>
            </a:r>
            <a:r>
              <a:rPr sz="1400" spc="80" dirty="0">
                <a:solidFill>
                  <a:srgbClr val="004D2D"/>
                </a:solidFill>
                <a:latin typeface="Arial"/>
                <a:cs typeface="Arial"/>
              </a:rPr>
              <a:t> </a:t>
            </a:r>
            <a:r>
              <a:rPr sz="1400" spc="-10" dirty="0">
                <a:solidFill>
                  <a:srgbClr val="004D2D"/>
                </a:solidFill>
                <a:latin typeface="Arial"/>
                <a:cs typeface="Arial"/>
              </a:rPr>
              <a:t>means </a:t>
            </a:r>
            <a:r>
              <a:rPr sz="1400" dirty="0">
                <a:solidFill>
                  <a:srgbClr val="004D2D"/>
                </a:solidFill>
                <a:latin typeface="Arial"/>
                <a:cs typeface="Arial"/>
              </a:rPr>
              <a:t>they</a:t>
            </a:r>
            <a:r>
              <a:rPr sz="1400" spc="45" dirty="0">
                <a:solidFill>
                  <a:srgbClr val="004D2D"/>
                </a:solidFill>
                <a:latin typeface="Arial"/>
                <a:cs typeface="Arial"/>
              </a:rPr>
              <a:t> </a:t>
            </a:r>
            <a:r>
              <a:rPr sz="1400" dirty="0">
                <a:solidFill>
                  <a:srgbClr val="004D2D"/>
                </a:solidFill>
                <a:latin typeface="Arial"/>
                <a:cs typeface="Arial"/>
              </a:rPr>
              <a:t>depend</a:t>
            </a:r>
            <a:r>
              <a:rPr sz="1400" spc="55" dirty="0">
                <a:solidFill>
                  <a:srgbClr val="004D2D"/>
                </a:solidFill>
                <a:latin typeface="Arial"/>
                <a:cs typeface="Arial"/>
              </a:rPr>
              <a:t> </a:t>
            </a:r>
            <a:r>
              <a:rPr sz="1400" dirty="0">
                <a:solidFill>
                  <a:srgbClr val="004D2D"/>
                </a:solidFill>
                <a:latin typeface="Arial"/>
                <a:cs typeface="Arial"/>
              </a:rPr>
              <a:t>on</a:t>
            </a:r>
            <a:r>
              <a:rPr sz="1400" spc="55" dirty="0">
                <a:solidFill>
                  <a:srgbClr val="004D2D"/>
                </a:solidFill>
                <a:latin typeface="Arial"/>
                <a:cs typeface="Arial"/>
              </a:rPr>
              <a:t> </a:t>
            </a:r>
            <a:r>
              <a:rPr sz="1400" dirty="0">
                <a:solidFill>
                  <a:srgbClr val="004D2D"/>
                </a:solidFill>
                <a:latin typeface="Arial"/>
                <a:cs typeface="Arial"/>
              </a:rPr>
              <a:t>each</a:t>
            </a:r>
            <a:r>
              <a:rPr sz="1400" spc="55" dirty="0">
                <a:solidFill>
                  <a:srgbClr val="004D2D"/>
                </a:solidFill>
                <a:latin typeface="Arial"/>
                <a:cs typeface="Arial"/>
              </a:rPr>
              <a:t> </a:t>
            </a:r>
            <a:r>
              <a:rPr sz="1400" dirty="0">
                <a:solidFill>
                  <a:srgbClr val="004D2D"/>
                </a:solidFill>
                <a:latin typeface="Arial"/>
                <a:cs typeface="Arial"/>
              </a:rPr>
              <a:t>other</a:t>
            </a:r>
            <a:r>
              <a:rPr sz="1400" spc="60" dirty="0">
                <a:solidFill>
                  <a:srgbClr val="004D2D"/>
                </a:solidFill>
                <a:latin typeface="Arial"/>
                <a:cs typeface="Arial"/>
              </a:rPr>
              <a:t> </a:t>
            </a:r>
            <a:r>
              <a:rPr sz="1400" dirty="0">
                <a:solidFill>
                  <a:srgbClr val="004D2D"/>
                </a:solidFill>
                <a:latin typeface="Arial"/>
                <a:cs typeface="Arial"/>
              </a:rPr>
              <a:t>for</a:t>
            </a:r>
            <a:r>
              <a:rPr sz="1400" spc="55" dirty="0">
                <a:solidFill>
                  <a:srgbClr val="004D2D"/>
                </a:solidFill>
                <a:latin typeface="Arial"/>
                <a:cs typeface="Arial"/>
              </a:rPr>
              <a:t> </a:t>
            </a:r>
            <a:r>
              <a:rPr sz="1400" dirty="0">
                <a:solidFill>
                  <a:srgbClr val="004D2D"/>
                </a:solidFill>
                <a:latin typeface="Arial"/>
                <a:cs typeface="Arial"/>
              </a:rPr>
              <a:t>things</a:t>
            </a:r>
            <a:r>
              <a:rPr sz="1400" spc="55" dirty="0">
                <a:solidFill>
                  <a:srgbClr val="004D2D"/>
                </a:solidFill>
                <a:latin typeface="Arial"/>
                <a:cs typeface="Arial"/>
              </a:rPr>
              <a:t> </a:t>
            </a:r>
            <a:r>
              <a:rPr sz="1400" dirty="0">
                <a:solidFill>
                  <a:srgbClr val="004D2D"/>
                </a:solidFill>
                <a:latin typeface="Arial"/>
                <a:cs typeface="Arial"/>
              </a:rPr>
              <a:t>like</a:t>
            </a:r>
            <a:r>
              <a:rPr sz="1400" spc="55" dirty="0">
                <a:solidFill>
                  <a:srgbClr val="004D2D"/>
                </a:solidFill>
                <a:latin typeface="Arial"/>
                <a:cs typeface="Arial"/>
              </a:rPr>
              <a:t> </a:t>
            </a:r>
            <a:r>
              <a:rPr sz="1400" dirty="0">
                <a:solidFill>
                  <a:srgbClr val="004D2D"/>
                </a:solidFill>
                <a:latin typeface="Arial"/>
                <a:cs typeface="Arial"/>
              </a:rPr>
              <a:t>food</a:t>
            </a:r>
            <a:r>
              <a:rPr sz="1400" spc="55" dirty="0">
                <a:solidFill>
                  <a:srgbClr val="004D2D"/>
                </a:solidFill>
                <a:latin typeface="Arial"/>
                <a:cs typeface="Arial"/>
              </a:rPr>
              <a:t> </a:t>
            </a:r>
            <a:r>
              <a:rPr sz="1400" dirty="0">
                <a:solidFill>
                  <a:srgbClr val="004D2D"/>
                </a:solidFill>
                <a:latin typeface="Arial"/>
                <a:cs typeface="Arial"/>
              </a:rPr>
              <a:t>and</a:t>
            </a:r>
            <a:r>
              <a:rPr sz="1400" spc="60" dirty="0">
                <a:solidFill>
                  <a:srgbClr val="004D2D"/>
                </a:solidFill>
                <a:latin typeface="Arial"/>
                <a:cs typeface="Arial"/>
              </a:rPr>
              <a:t> </a:t>
            </a:r>
            <a:r>
              <a:rPr sz="1400" spc="-10" dirty="0">
                <a:solidFill>
                  <a:srgbClr val="004D2D"/>
                </a:solidFill>
                <a:latin typeface="Arial"/>
                <a:cs typeface="Arial"/>
              </a:rPr>
              <a:t>shelter.</a:t>
            </a:r>
            <a:endParaRPr sz="1400" dirty="0">
              <a:latin typeface="Arial"/>
              <a:cs typeface="Arial"/>
            </a:endParaRPr>
          </a:p>
          <a:p>
            <a:pPr marL="12700" marR="26034">
              <a:lnSpc>
                <a:spcPct val="100000"/>
              </a:lnSpc>
              <a:spcBef>
                <a:spcPts val="850"/>
              </a:spcBef>
            </a:pPr>
            <a:r>
              <a:rPr sz="1400" dirty="0">
                <a:solidFill>
                  <a:srgbClr val="004D2D"/>
                </a:solidFill>
                <a:latin typeface="Arial"/>
                <a:cs typeface="Arial"/>
              </a:rPr>
              <a:t>In</a:t>
            </a:r>
            <a:r>
              <a:rPr sz="1400" spc="55" dirty="0">
                <a:solidFill>
                  <a:srgbClr val="004D2D"/>
                </a:solidFill>
                <a:latin typeface="Arial"/>
                <a:cs typeface="Arial"/>
              </a:rPr>
              <a:t> </a:t>
            </a:r>
            <a:r>
              <a:rPr sz="1400" dirty="0">
                <a:solidFill>
                  <a:srgbClr val="004D2D"/>
                </a:solidFill>
                <a:latin typeface="Arial"/>
                <a:cs typeface="Arial"/>
              </a:rPr>
              <a:t>an</a:t>
            </a:r>
            <a:r>
              <a:rPr sz="1400" spc="55" dirty="0">
                <a:solidFill>
                  <a:srgbClr val="004D2D"/>
                </a:solidFill>
                <a:latin typeface="Arial"/>
                <a:cs typeface="Arial"/>
              </a:rPr>
              <a:t> </a:t>
            </a:r>
            <a:r>
              <a:rPr sz="1400" dirty="0">
                <a:solidFill>
                  <a:srgbClr val="004D2D"/>
                </a:solidFill>
                <a:latin typeface="Arial"/>
                <a:cs typeface="Arial"/>
              </a:rPr>
              <a:t>area</a:t>
            </a:r>
            <a:r>
              <a:rPr sz="1400" spc="60" dirty="0">
                <a:solidFill>
                  <a:srgbClr val="004D2D"/>
                </a:solidFill>
                <a:latin typeface="Arial"/>
                <a:cs typeface="Arial"/>
              </a:rPr>
              <a:t> </a:t>
            </a:r>
            <a:r>
              <a:rPr sz="1400" dirty="0">
                <a:solidFill>
                  <a:srgbClr val="004D2D"/>
                </a:solidFill>
                <a:latin typeface="Arial"/>
                <a:cs typeface="Arial"/>
              </a:rPr>
              <a:t>of</a:t>
            </a:r>
            <a:r>
              <a:rPr sz="1400" spc="55" dirty="0">
                <a:solidFill>
                  <a:srgbClr val="004D2D"/>
                </a:solidFill>
                <a:latin typeface="Arial"/>
                <a:cs typeface="Arial"/>
              </a:rPr>
              <a:t> </a:t>
            </a:r>
            <a:r>
              <a:rPr sz="1400" dirty="0">
                <a:solidFill>
                  <a:srgbClr val="004D2D"/>
                </a:solidFill>
                <a:latin typeface="Arial"/>
                <a:cs typeface="Arial"/>
              </a:rPr>
              <a:t>high</a:t>
            </a:r>
            <a:r>
              <a:rPr sz="1400" spc="55" dirty="0">
                <a:solidFill>
                  <a:srgbClr val="004D2D"/>
                </a:solidFill>
                <a:latin typeface="Arial"/>
                <a:cs typeface="Arial"/>
              </a:rPr>
              <a:t> </a:t>
            </a:r>
            <a:r>
              <a:rPr sz="1400" dirty="0">
                <a:solidFill>
                  <a:srgbClr val="004D2D"/>
                </a:solidFill>
                <a:latin typeface="Arial"/>
                <a:cs typeface="Arial"/>
              </a:rPr>
              <a:t>biodiversity</a:t>
            </a:r>
            <a:r>
              <a:rPr sz="1400" spc="60" dirty="0">
                <a:solidFill>
                  <a:srgbClr val="004D2D"/>
                </a:solidFill>
                <a:latin typeface="Arial"/>
                <a:cs typeface="Arial"/>
              </a:rPr>
              <a:t> </a:t>
            </a:r>
            <a:r>
              <a:rPr sz="1400" dirty="0">
                <a:solidFill>
                  <a:srgbClr val="004D2D"/>
                </a:solidFill>
                <a:latin typeface="Arial"/>
                <a:cs typeface="Arial"/>
              </a:rPr>
              <a:t>one</a:t>
            </a:r>
            <a:r>
              <a:rPr sz="1400" spc="55" dirty="0">
                <a:solidFill>
                  <a:srgbClr val="004D2D"/>
                </a:solidFill>
                <a:latin typeface="Arial"/>
                <a:cs typeface="Arial"/>
              </a:rPr>
              <a:t> </a:t>
            </a:r>
            <a:r>
              <a:rPr sz="1400" dirty="0">
                <a:solidFill>
                  <a:srgbClr val="004D2D"/>
                </a:solidFill>
                <a:latin typeface="Arial"/>
                <a:cs typeface="Arial"/>
              </a:rPr>
              <a:t>species</a:t>
            </a:r>
            <a:r>
              <a:rPr sz="1400" spc="55" dirty="0">
                <a:solidFill>
                  <a:srgbClr val="004D2D"/>
                </a:solidFill>
                <a:latin typeface="Arial"/>
                <a:cs typeface="Arial"/>
              </a:rPr>
              <a:t> </a:t>
            </a:r>
            <a:r>
              <a:rPr sz="1400" dirty="0">
                <a:solidFill>
                  <a:srgbClr val="004D2D"/>
                </a:solidFill>
                <a:latin typeface="Arial"/>
                <a:cs typeface="Arial"/>
              </a:rPr>
              <a:t>is</a:t>
            </a:r>
            <a:r>
              <a:rPr sz="1400" spc="60" dirty="0">
                <a:solidFill>
                  <a:srgbClr val="004D2D"/>
                </a:solidFill>
                <a:latin typeface="Arial"/>
                <a:cs typeface="Arial"/>
              </a:rPr>
              <a:t> </a:t>
            </a:r>
            <a:r>
              <a:rPr sz="1400" dirty="0">
                <a:solidFill>
                  <a:srgbClr val="004D2D"/>
                </a:solidFill>
                <a:latin typeface="Arial"/>
                <a:cs typeface="Arial"/>
              </a:rPr>
              <a:t>less</a:t>
            </a:r>
            <a:r>
              <a:rPr sz="1400" spc="55" dirty="0">
                <a:solidFill>
                  <a:srgbClr val="004D2D"/>
                </a:solidFill>
                <a:latin typeface="Arial"/>
                <a:cs typeface="Arial"/>
              </a:rPr>
              <a:t> </a:t>
            </a:r>
            <a:r>
              <a:rPr sz="1400" dirty="0">
                <a:solidFill>
                  <a:srgbClr val="004D2D"/>
                </a:solidFill>
                <a:latin typeface="Arial"/>
                <a:cs typeface="Arial"/>
              </a:rPr>
              <a:t>likely</a:t>
            </a:r>
            <a:r>
              <a:rPr sz="1400" spc="55" dirty="0">
                <a:solidFill>
                  <a:srgbClr val="004D2D"/>
                </a:solidFill>
                <a:latin typeface="Arial"/>
                <a:cs typeface="Arial"/>
              </a:rPr>
              <a:t> </a:t>
            </a:r>
            <a:r>
              <a:rPr sz="1400" dirty="0">
                <a:solidFill>
                  <a:srgbClr val="004D2D"/>
                </a:solidFill>
                <a:latin typeface="Arial"/>
                <a:cs typeface="Arial"/>
              </a:rPr>
              <a:t>to</a:t>
            </a:r>
            <a:r>
              <a:rPr sz="1400" spc="60" dirty="0">
                <a:solidFill>
                  <a:srgbClr val="004D2D"/>
                </a:solidFill>
                <a:latin typeface="Arial"/>
                <a:cs typeface="Arial"/>
              </a:rPr>
              <a:t> </a:t>
            </a:r>
            <a:r>
              <a:rPr sz="1400" spc="-10" dirty="0">
                <a:solidFill>
                  <a:srgbClr val="004D2D"/>
                </a:solidFill>
                <a:latin typeface="Arial"/>
                <a:cs typeface="Arial"/>
              </a:rPr>
              <a:t>depend</a:t>
            </a:r>
            <a:r>
              <a:rPr sz="1400" spc="500" dirty="0">
                <a:solidFill>
                  <a:srgbClr val="004D2D"/>
                </a:solidFill>
                <a:latin typeface="Arial"/>
                <a:cs typeface="Arial"/>
              </a:rPr>
              <a:t> </a:t>
            </a:r>
            <a:r>
              <a:rPr sz="1400" dirty="0">
                <a:solidFill>
                  <a:srgbClr val="004D2D"/>
                </a:solidFill>
                <a:latin typeface="Arial"/>
                <a:cs typeface="Arial"/>
              </a:rPr>
              <a:t>on</a:t>
            </a:r>
            <a:r>
              <a:rPr sz="1400" spc="50" dirty="0">
                <a:solidFill>
                  <a:srgbClr val="004D2D"/>
                </a:solidFill>
                <a:latin typeface="Arial"/>
                <a:cs typeface="Arial"/>
              </a:rPr>
              <a:t> </a:t>
            </a:r>
            <a:r>
              <a:rPr sz="1400" dirty="0">
                <a:solidFill>
                  <a:srgbClr val="004D2D"/>
                </a:solidFill>
                <a:latin typeface="Arial"/>
                <a:cs typeface="Arial"/>
              </a:rPr>
              <a:t>only</a:t>
            </a:r>
            <a:r>
              <a:rPr sz="1400" spc="50" dirty="0">
                <a:solidFill>
                  <a:srgbClr val="004D2D"/>
                </a:solidFill>
                <a:latin typeface="Arial"/>
                <a:cs typeface="Arial"/>
              </a:rPr>
              <a:t> </a:t>
            </a:r>
            <a:r>
              <a:rPr sz="1400" dirty="0">
                <a:solidFill>
                  <a:srgbClr val="004D2D"/>
                </a:solidFill>
                <a:latin typeface="Arial"/>
                <a:cs typeface="Arial"/>
              </a:rPr>
              <a:t>one</a:t>
            </a:r>
            <a:r>
              <a:rPr sz="1400" spc="50" dirty="0">
                <a:solidFill>
                  <a:srgbClr val="004D2D"/>
                </a:solidFill>
                <a:latin typeface="Arial"/>
                <a:cs typeface="Arial"/>
              </a:rPr>
              <a:t> </a:t>
            </a:r>
            <a:r>
              <a:rPr sz="1400" dirty="0">
                <a:solidFill>
                  <a:srgbClr val="004D2D"/>
                </a:solidFill>
                <a:latin typeface="Arial"/>
                <a:cs typeface="Arial"/>
              </a:rPr>
              <a:t>species</a:t>
            </a:r>
            <a:r>
              <a:rPr sz="1400" spc="50" dirty="0">
                <a:solidFill>
                  <a:srgbClr val="004D2D"/>
                </a:solidFill>
                <a:latin typeface="Arial"/>
                <a:cs typeface="Arial"/>
              </a:rPr>
              <a:t> </a:t>
            </a:r>
            <a:r>
              <a:rPr sz="1400" dirty="0">
                <a:solidFill>
                  <a:srgbClr val="004D2D"/>
                </a:solidFill>
                <a:latin typeface="Arial"/>
                <a:cs typeface="Arial"/>
              </a:rPr>
              <a:t>as</a:t>
            </a:r>
            <a:r>
              <a:rPr sz="1400" spc="50" dirty="0">
                <a:solidFill>
                  <a:srgbClr val="004D2D"/>
                </a:solidFill>
                <a:latin typeface="Arial"/>
                <a:cs typeface="Arial"/>
              </a:rPr>
              <a:t> </a:t>
            </a:r>
            <a:r>
              <a:rPr sz="1400" dirty="0">
                <a:solidFill>
                  <a:srgbClr val="004D2D"/>
                </a:solidFill>
                <a:latin typeface="Arial"/>
                <a:cs typeface="Arial"/>
              </a:rPr>
              <a:t>a</a:t>
            </a:r>
            <a:r>
              <a:rPr sz="1400" spc="50" dirty="0">
                <a:solidFill>
                  <a:srgbClr val="004D2D"/>
                </a:solidFill>
                <a:latin typeface="Arial"/>
                <a:cs typeface="Arial"/>
              </a:rPr>
              <a:t> </a:t>
            </a:r>
            <a:r>
              <a:rPr sz="1400" dirty="0">
                <a:solidFill>
                  <a:srgbClr val="004D2D"/>
                </a:solidFill>
                <a:latin typeface="Arial"/>
                <a:cs typeface="Arial"/>
              </a:rPr>
              <a:t>source</a:t>
            </a:r>
            <a:r>
              <a:rPr sz="1400" spc="50" dirty="0">
                <a:solidFill>
                  <a:srgbClr val="004D2D"/>
                </a:solidFill>
                <a:latin typeface="Arial"/>
                <a:cs typeface="Arial"/>
              </a:rPr>
              <a:t> </a:t>
            </a:r>
            <a:r>
              <a:rPr sz="1400" dirty="0">
                <a:solidFill>
                  <a:srgbClr val="004D2D"/>
                </a:solidFill>
                <a:latin typeface="Arial"/>
                <a:cs typeface="Arial"/>
              </a:rPr>
              <a:t>of</a:t>
            </a:r>
            <a:r>
              <a:rPr sz="1400" spc="50" dirty="0">
                <a:solidFill>
                  <a:srgbClr val="004D2D"/>
                </a:solidFill>
                <a:latin typeface="Arial"/>
                <a:cs typeface="Arial"/>
              </a:rPr>
              <a:t> </a:t>
            </a:r>
            <a:r>
              <a:rPr sz="1400" dirty="0">
                <a:solidFill>
                  <a:srgbClr val="004D2D"/>
                </a:solidFill>
                <a:latin typeface="Arial"/>
                <a:cs typeface="Arial"/>
              </a:rPr>
              <a:t>food</a:t>
            </a:r>
            <a:r>
              <a:rPr sz="1400" spc="50" dirty="0">
                <a:solidFill>
                  <a:srgbClr val="004D2D"/>
                </a:solidFill>
                <a:latin typeface="Arial"/>
                <a:cs typeface="Arial"/>
              </a:rPr>
              <a:t> </a:t>
            </a:r>
            <a:r>
              <a:rPr sz="1400" dirty="0">
                <a:solidFill>
                  <a:srgbClr val="004D2D"/>
                </a:solidFill>
                <a:latin typeface="Arial"/>
                <a:cs typeface="Arial"/>
              </a:rPr>
              <a:t>or</a:t>
            </a:r>
            <a:r>
              <a:rPr sz="1400" spc="50" dirty="0">
                <a:solidFill>
                  <a:srgbClr val="004D2D"/>
                </a:solidFill>
                <a:latin typeface="Arial"/>
                <a:cs typeface="Arial"/>
              </a:rPr>
              <a:t> </a:t>
            </a:r>
            <a:r>
              <a:rPr sz="1400" dirty="0">
                <a:solidFill>
                  <a:srgbClr val="004D2D"/>
                </a:solidFill>
                <a:latin typeface="Arial"/>
                <a:cs typeface="Arial"/>
              </a:rPr>
              <a:t>shelter.</a:t>
            </a:r>
            <a:r>
              <a:rPr sz="1400" spc="20" dirty="0">
                <a:solidFill>
                  <a:srgbClr val="004D2D"/>
                </a:solidFill>
                <a:latin typeface="Arial"/>
                <a:cs typeface="Arial"/>
              </a:rPr>
              <a:t> </a:t>
            </a:r>
            <a:r>
              <a:rPr sz="1400" dirty="0">
                <a:solidFill>
                  <a:srgbClr val="004D2D"/>
                </a:solidFill>
                <a:latin typeface="Arial"/>
                <a:cs typeface="Arial"/>
              </a:rPr>
              <a:t>Therefore,</a:t>
            </a:r>
            <a:r>
              <a:rPr sz="1400" spc="50" dirty="0">
                <a:solidFill>
                  <a:srgbClr val="004D2D"/>
                </a:solidFill>
                <a:latin typeface="Arial"/>
                <a:cs typeface="Arial"/>
              </a:rPr>
              <a:t> </a:t>
            </a:r>
            <a:r>
              <a:rPr sz="1400" dirty="0">
                <a:solidFill>
                  <a:srgbClr val="004D2D"/>
                </a:solidFill>
                <a:latin typeface="Arial"/>
                <a:cs typeface="Arial"/>
              </a:rPr>
              <a:t>if</a:t>
            </a:r>
            <a:r>
              <a:rPr sz="1400" spc="55" dirty="0">
                <a:solidFill>
                  <a:srgbClr val="004D2D"/>
                </a:solidFill>
                <a:latin typeface="Arial"/>
                <a:cs typeface="Arial"/>
              </a:rPr>
              <a:t> </a:t>
            </a:r>
            <a:r>
              <a:rPr sz="1400" spc="-25" dirty="0">
                <a:solidFill>
                  <a:srgbClr val="004D2D"/>
                </a:solidFill>
                <a:latin typeface="Arial"/>
                <a:cs typeface="Arial"/>
              </a:rPr>
              <a:t>one </a:t>
            </a:r>
            <a:r>
              <a:rPr sz="1400" dirty="0">
                <a:solidFill>
                  <a:srgbClr val="004D2D"/>
                </a:solidFill>
                <a:latin typeface="Arial"/>
                <a:cs typeface="Arial"/>
              </a:rPr>
              <a:t>species</a:t>
            </a:r>
            <a:r>
              <a:rPr sz="1400" spc="55" dirty="0">
                <a:solidFill>
                  <a:srgbClr val="004D2D"/>
                </a:solidFill>
                <a:latin typeface="Arial"/>
                <a:cs typeface="Arial"/>
              </a:rPr>
              <a:t> </a:t>
            </a:r>
            <a:r>
              <a:rPr sz="1400" dirty="0">
                <a:solidFill>
                  <a:srgbClr val="004D2D"/>
                </a:solidFill>
                <a:latin typeface="Arial"/>
                <a:cs typeface="Arial"/>
              </a:rPr>
              <a:t>dies</a:t>
            </a:r>
            <a:r>
              <a:rPr sz="1400" spc="55" dirty="0">
                <a:solidFill>
                  <a:srgbClr val="004D2D"/>
                </a:solidFill>
                <a:latin typeface="Arial"/>
                <a:cs typeface="Arial"/>
              </a:rPr>
              <a:t> </a:t>
            </a:r>
            <a:r>
              <a:rPr sz="1400" dirty="0">
                <a:solidFill>
                  <a:srgbClr val="004D2D"/>
                </a:solidFill>
                <a:latin typeface="Arial"/>
                <a:cs typeface="Arial"/>
              </a:rPr>
              <a:t>out,</a:t>
            </a:r>
            <a:r>
              <a:rPr sz="1400" spc="55" dirty="0">
                <a:solidFill>
                  <a:srgbClr val="004D2D"/>
                </a:solidFill>
                <a:latin typeface="Arial"/>
                <a:cs typeface="Arial"/>
              </a:rPr>
              <a:t> </a:t>
            </a:r>
            <a:r>
              <a:rPr sz="1400" dirty="0">
                <a:solidFill>
                  <a:srgbClr val="004D2D"/>
                </a:solidFill>
                <a:latin typeface="Arial"/>
                <a:cs typeface="Arial"/>
              </a:rPr>
              <a:t>the</a:t>
            </a:r>
            <a:r>
              <a:rPr sz="1400" spc="60" dirty="0">
                <a:solidFill>
                  <a:srgbClr val="004D2D"/>
                </a:solidFill>
                <a:latin typeface="Arial"/>
                <a:cs typeface="Arial"/>
              </a:rPr>
              <a:t> </a:t>
            </a:r>
            <a:r>
              <a:rPr sz="1400" dirty="0">
                <a:solidFill>
                  <a:srgbClr val="004D2D"/>
                </a:solidFill>
                <a:latin typeface="Arial"/>
                <a:cs typeface="Arial"/>
              </a:rPr>
              <a:t>rest</a:t>
            </a:r>
            <a:r>
              <a:rPr sz="1400" spc="55" dirty="0">
                <a:solidFill>
                  <a:srgbClr val="004D2D"/>
                </a:solidFill>
                <a:latin typeface="Arial"/>
                <a:cs typeface="Arial"/>
              </a:rPr>
              <a:t> </a:t>
            </a:r>
            <a:r>
              <a:rPr sz="1400" dirty="0">
                <a:solidFill>
                  <a:srgbClr val="004D2D"/>
                </a:solidFill>
                <a:latin typeface="Arial"/>
                <a:cs typeface="Arial"/>
              </a:rPr>
              <a:t>are</a:t>
            </a:r>
            <a:r>
              <a:rPr sz="1400" spc="55" dirty="0">
                <a:solidFill>
                  <a:srgbClr val="004D2D"/>
                </a:solidFill>
                <a:latin typeface="Arial"/>
                <a:cs typeface="Arial"/>
              </a:rPr>
              <a:t> </a:t>
            </a:r>
            <a:r>
              <a:rPr sz="1400" dirty="0">
                <a:solidFill>
                  <a:srgbClr val="004D2D"/>
                </a:solidFill>
                <a:latin typeface="Arial"/>
                <a:cs typeface="Arial"/>
              </a:rPr>
              <a:t>more</a:t>
            </a:r>
            <a:r>
              <a:rPr sz="1400" spc="60" dirty="0">
                <a:solidFill>
                  <a:srgbClr val="004D2D"/>
                </a:solidFill>
                <a:latin typeface="Arial"/>
                <a:cs typeface="Arial"/>
              </a:rPr>
              <a:t> </a:t>
            </a:r>
            <a:r>
              <a:rPr sz="1400" dirty="0">
                <a:solidFill>
                  <a:srgbClr val="004D2D"/>
                </a:solidFill>
                <a:latin typeface="Arial"/>
                <a:cs typeface="Arial"/>
              </a:rPr>
              <a:t>likely</a:t>
            </a:r>
            <a:r>
              <a:rPr sz="1400" spc="55" dirty="0">
                <a:solidFill>
                  <a:srgbClr val="004D2D"/>
                </a:solidFill>
                <a:latin typeface="Arial"/>
                <a:cs typeface="Arial"/>
              </a:rPr>
              <a:t> </a:t>
            </a:r>
            <a:r>
              <a:rPr sz="1400" dirty="0">
                <a:solidFill>
                  <a:srgbClr val="004D2D"/>
                </a:solidFill>
                <a:latin typeface="Arial"/>
                <a:cs typeface="Arial"/>
              </a:rPr>
              <a:t>to</a:t>
            </a:r>
            <a:r>
              <a:rPr sz="1400" spc="55" dirty="0">
                <a:solidFill>
                  <a:srgbClr val="004D2D"/>
                </a:solidFill>
                <a:latin typeface="Arial"/>
                <a:cs typeface="Arial"/>
              </a:rPr>
              <a:t> </a:t>
            </a:r>
            <a:r>
              <a:rPr sz="1400" dirty="0">
                <a:solidFill>
                  <a:srgbClr val="004D2D"/>
                </a:solidFill>
                <a:latin typeface="Arial"/>
                <a:cs typeface="Arial"/>
              </a:rPr>
              <a:t>survive</a:t>
            </a:r>
            <a:r>
              <a:rPr sz="1400" spc="60" dirty="0">
                <a:solidFill>
                  <a:srgbClr val="004D2D"/>
                </a:solidFill>
                <a:latin typeface="Arial"/>
                <a:cs typeface="Arial"/>
              </a:rPr>
              <a:t> </a:t>
            </a:r>
            <a:r>
              <a:rPr sz="1400" dirty="0">
                <a:solidFill>
                  <a:srgbClr val="004D2D"/>
                </a:solidFill>
                <a:latin typeface="Arial"/>
                <a:cs typeface="Arial"/>
              </a:rPr>
              <a:t>as</a:t>
            </a:r>
            <a:r>
              <a:rPr sz="1400" spc="55" dirty="0">
                <a:solidFill>
                  <a:srgbClr val="004D2D"/>
                </a:solidFill>
                <a:latin typeface="Arial"/>
                <a:cs typeface="Arial"/>
              </a:rPr>
              <a:t> </a:t>
            </a:r>
            <a:r>
              <a:rPr sz="1400" dirty="0">
                <a:solidFill>
                  <a:srgbClr val="004D2D"/>
                </a:solidFill>
                <a:latin typeface="Arial"/>
                <a:cs typeface="Arial"/>
              </a:rPr>
              <a:t>they</a:t>
            </a:r>
            <a:r>
              <a:rPr sz="1400" spc="55" dirty="0">
                <a:solidFill>
                  <a:srgbClr val="004D2D"/>
                </a:solidFill>
                <a:latin typeface="Arial"/>
                <a:cs typeface="Arial"/>
              </a:rPr>
              <a:t> </a:t>
            </a:r>
            <a:r>
              <a:rPr sz="1400" dirty="0">
                <a:solidFill>
                  <a:srgbClr val="004D2D"/>
                </a:solidFill>
                <a:latin typeface="Arial"/>
                <a:cs typeface="Arial"/>
              </a:rPr>
              <a:t>have</a:t>
            </a:r>
            <a:r>
              <a:rPr sz="1400" spc="60" dirty="0">
                <a:solidFill>
                  <a:srgbClr val="004D2D"/>
                </a:solidFill>
                <a:latin typeface="Arial"/>
                <a:cs typeface="Arial"/>
              </a:rPr>
              <a:t> </a:t>
            </a:r>
            <a:r>
              <a:rPr sz="1400" spc="-50" dirty="0">
                <a:solidFill>
                  <a:srgbClr val="004D2D"/>
                </a:solidFill>
                <a:latin typeface="Arial"/>
                <a:cs typeface="Arial"/>
              </a:rPr>
              <a:t>a </a:t>
            </a:r>
            <a:r>
              <a:rPr sz="1400" dirty="0">
                <a:solidFill>
                  <a:srgbClr val="004D2D"/>
                </a:solidFill>
                <a:latin typeface="Arial"/>
                <a:cs typeface="Arial"/>
              </a:rPr>
              <a:t>variety</a:t>
            </a:r>
            <a:r>
              <a:rPr sz="1400" spc="60" dirty="0">
                <a:solidFill>
                  <a:srgbClr val="004D2D"/>
                </a:solidFill>
                <a:latin typeface="Arial"/>
                <a:cs typeface="Arial"/>
              </a:rPr>
              <a:t> </a:t>
            </a:r>
            <a:r>
              <a:rPr sz="1400" dirty="0">
                <a:solidFill>
                  <a:srgbClr val="004D2D"/>
                </a:solidFill>
                <a:latin typeface="Arial"/>
                <a:cs typeface="Arial"/>
              </a:rPr>
              <a:t>of</a:t>
            </a:r>
            <a:r>
              <a:rPr sz="1400" spc="60" dirty="0">
                <a:solidFill>
                  <a:srgbClr val="004D2D"/>
                </a:solidFill>
                <a:latin typeface="Arial"/>
                <a:cs typeface="Arial"/>
              </a:rPr>
              <a:t> </a:t>
            </a:r>
            <a:r>
              <a:rPr sz="1400" dirty="0">
                <a:solidFill>
                  <a:srgbClr val="004D2D"/>
                </a:solidFill>
                <a:latin typeface="Arial"/>
                <a:cs typeface="Arial"/>
              </a:rPr>
              <a:t>options.</a:t>
            </a:r>
            <a:r>
              <a:rPr sz="1400" spc="35" dirty="0">
                <a:solidFill>
                  <a:srgbClr val="004D2D"/>
                </a:solidFill>
                <a:latin typeface="Arial"/>
                <a:cs typeface="Arial"/>
              </a:rPr>
              <a:t> </a:t>
            </a:r>
            <a:r>
              <a:rPr sz="1400" dirty="0">
                <a:solidFill>
                  <a:srgbClr val="004D2D"/>
                </a:solidFill>
                <a:latin typeface="Arial"/>
                <a:cs typeface="Arial"/>
              </a:rPr>
              <a:t>This</a:t>
            </a:r>
            <a:r>
              <a:rPr sz="1400" spc="60" dirty="0">
                <a:solidFill>
                  <a:srgbClr val="004D2D"/>
                </a:solidFill>
                <a:latin typeface="Arial"/>
                <a:cs typeface="Arial"/>
              </a:rPr>
              <a:t> </a:t>
            </a:r>
            <a:r>
              <a:rPr sz="1400" dirty="0">
                <a:solidFill>
                  <a:srgbClr val="004D2D"/>
                </a:solidFill>
                <a:latin typeface="Arial"/>
                <a:cs typeface="Arial"/>
              </a:rPr>
              <a:t>makes</a:t>
            </a:r>
            <a:r>
              <a:rPr sz="1400" spc="60" dirty="0">
                <a:solidFill>
                  <a:srgbClr val="004D2D"/>
                </a:solidFill>
                <a:latin typeface="Arial"/>
                <a:cs typeface="Arial"/>
              </a:rPr>
              <a:t> </a:t>
            </a:r>
            <a:r>
              <a:rPr sz="1400" dirty="0">
                <a:solidFill>
                  <a:srgbClr val="004D2D"/>
                </a:solidFill>
                <a:latin typeface="Arial"/>
                <a:cs typeface="Arial"/>
              </a:rPr>
              <a:t>an</a:t>
            </a:r>
            <a:r>
              <a:rPr sz="1400" spc="60" dirty="0">
                <a:solidFill>
                  <a:srgbClr val="004D2D"/>
                </a:solidFill>
                <a:latin typeface="Arial"/>
                <a:cs typeface="Arial"/>
              </a:rPr>
              <a:t> </a:t>
            </a:r>
            <a:r>
              <a:rPr sz="1400" dirty="0">
                <a:solidFill>
                  <a:srgbClr val="004D2D"/>
                </a:solidFill>
                <a:latin typeface="Arial"/>
                <a:cs typeface="Arial"/>
              </a:rPr>
              <a:t>ecosystem</a:t>
            </a:r>
            <a:r>
              <a:rPr sz="1400" spc="60" dirty="0">
                <a:solidFill>
                  <a:srgbClr val="004D2D"/>
                </a:solidFill>
                <a:latin typeface="Arial"/>
                <a:cs typeface="Arial"/>
              </a:rPr>
              <a:t> </a:t>
            </a:r>
            <a:r>
              <a:rPr sz="1400" dirty="0">
                <a:solidFill>
                  <a:srgbClr val="004D2D"/>
                </a:solidFill>
                <a:latin typeface="Arial"/>
                <a:cs typeface="Arial"/>
              </a:rPr>
              <a:t>stable</a:t>
            </a:r>
            <a:r>
              <a:rPr sz="1400" spc="65" dirty="0">
                <a:solidFill>
                  <a:srgbClr val="004D2D"/>
                </a:solidFill>
                <a:latin typeface="Arial"/>
                <a:cs typeface="Arial"/>
              </a:rPr>
              <a:t> </a:t>
            </a:r>
            <a:r>
              <a:rPr sz="1400" dirty="0">
                <a:solidFill>
                  <a:srgbClr val="004D2D"/>
                </a:solidFill>
                <a:latin typeface="Arial"/>
                <a:cs typeface="Arial"/>
              </a:rPr>
              <a:t>so</a:t>
            </a:r>
            <a:r>
              <a:rPr sz="1400" spc="60" dirty="0">
                <a:solidFill>
                  <a:srgbClr val="004D2D"/>
                </a:solidFill>
                <a:latin typeface="Arial"/>
                <a:cs typeface="Arial"/>
              </a:rPr>
              <a:t> </a:t>
            </a:r>
            <a:r>
              <a:rPr sz="1400" dirty="0">
                <a:solidFill>
                  <a:srgbClr val="004D2D"/>
                </a:solidFill>
                <a:latin typeface="Arial"/>
                <a:cs typeface="Arial"/>
              </a:rPr>
              <a:t>it</a:t>
            </a:r>
            <a:r>
              <a:rPr sz="1400" spc="60" dirty="0">
                <a:solidFill>
                  <a:srgbClr val="004D2D"/>
                </a:solidFill>
                <a:latin typeface="Arial"/>
                <a:cs typeface="Arial"/>
              </a:rPr>
              <a:t> </a:t>
            </a:r>
            <a:r>
              <a:rPr sz="1400" dirty="0">
                <a:solidFill>
                  <a:srgbClr val="004D2D"/>
                </a:solidFill>
                <a:latin typeface="Arial"/>
                <a:cs typeface="Arial"/>
              </a:rPr>
              <a:t>is</a:t>
            </a:r>
            <a:r>
              <a:rPr sz="1400" spc="60" dirty="0">
                <a:solidFill>
                  <a:srgbClr val="004D2D"/>
                </a:solidFill>
                <a:latin typeface="Arial"/>
                <a:cs typeface="Arial"/>
              </a:rPr>
              <a:t> </a:t>
            </a:r>
            <a:r>
              <a:rPr sz="1400" dirty="0">
                <a:solidFill>
                  <a:srgbClr val="004D2D"/>
                </a:solidFill>
                <a:latin typeface="Arial"/>
                <a:cs typeface="Arial"/>
              </a:rPr>
              <a:t>better</a:t>
            </a:r>
            <a:r>
              <a:rPr sz="1400" spc="65" dirty="0">
                <a:solidFill>
                  <a:srgbClr val="004D2D"/>
                </a:solidFill>
                <a:latin typeface="Arial"/>
                <a:cs typeface="Arial"/>
              </a:rPr>
              <a:t> </a:t>
            </a:r>
            <a:r>
              <a:rPr sz="1400" spc="-25" dirty="0">
                <a:solidFill>
                  <a:srgbClr val="004D2D"/>
                </a:solidFill>
                <a:latin typeface="Arial"/>
                <a:cs typeface="Arial"/>
              </a:rPr>
              <a:t>for </a:t>
            </a:r>
            <a:r>
              <a:rPr sz="1400" dirty="0">
                <a:solidFill>
                  <a:srgbClr val="004D2D"/>
                </a:solidFill>
                <a:latin typeface="Arial"/>
                <a:cs typeface="Arial"/>
              </a:rPr>
              <a:t>us</a:t>
            </a:r>
            <a:r>
              <a:rPr sz="1400" spc="40" dirty="0">
                <a:solidFill>
                  <a:srgbClr val="004D2D"/>
                </a:solidFill>
                <a:latin typeface="Arial"/>
                <a:cs typeface="Arial"/>
              </a:rPr>
              <a:t> </a:t>
            </a:r>
            <a:r>
              <a:rPr sz="1400" dirty="0">
                <a:solidFill>
                  <a:srgbClr val="004D2D"/>
                </a:solidFill>
                <a:latin typeface="Arial"/>
                <a:cs typeface="Arial"/>
              </a:rPr>
              <a:t>and</a:t>
            </a:r>
            <a:r>
              <a:rPr sz="1400" spc="40" dirty="0">
                <a:solidFill>
                  <a:srgbClr val="004D2D"/>
                </a:solidFill>
                <a:latin typeface="Arial"/>
                <a:cs typeface="Arial"/>
              </a:rPr>
              <a:t> </a:t>
            </a:r>
            <a:r>
              <a:rPr sz="1400" dirty="0">
                <a:solidFill>
                  <a:srgbClr val="004D2D"/>
                </a:solidFill>
                <a:latin typeface="Arial"/>
                <a:cs typeface="Arial"/>
              </a:rPr>
              <a:t>our</a:t>
            </a:r>
            <a:r>
              <a:rPr sz="1400" spc="45" dirty="0">
                <a:solidFill>
                  <a:srgbClr val="004D2D"/>
                </a:solidFill>
                <a:latin typeface="Arial"/>
                <a:cs typeface="Arial"/>
              </a:rPr>
              <a:t> </a:t>
            </a:r>
            <a:r>
              <a:rPr sz="1400" spc="-10" dirty="0">
                <a:solidFill>
                  <a:srgbClr val="004D2D"/>
                </a:solidFill>
                <a:latin typeface="Arial"/>
                <a:cs typeface="Arial"/>
              </a:rPr>
              <a:t>environment.</a:t>
            </a:r>
            <a:endParaRPr sz="1400" dirty="0">
              <a:latin typeface="Arial"/>
              <a:cs typeface="Arial"/>
            </a:endParaRPr>
          </a:p>
        </p:txBody>
      </p:sp>
      <p:pic>
        <p:nvPicPr>
          <p:cNvPr id="4" name="object 4"/>
          <p:cNvPicPr/>
          <p:nvPr/>
        </p:nvPicPr>
        <p:blipFill>
          <a:blip r:embed="rId3" cstate="print"/>
          <a:stretch>
            <a:fillRect/>
          </a:stretch>
        </p:blipFill>
        <p:spPr>
          <a:xfrm>
            <a:off x="7136993" y="1356537"/>
            <a:ext cx="1467815" cy="1467815"/>
          </a:xfrm>
          <a:prstGeom prst="rect">
            <a:avLst/>
          </a:prstGeom>
        </p:spPr>
      </p:pic>
      <p:pic>
        <p:nvPicPr>
          <p:cNvPr id="5" name="object 5"/>
          <p:cNvPicPr/>
          <p:nvPr/>
        </p:nvPicPr>
        <p:blipFill>
          <a:blip r:embed="rId4" cstate="print"/>
          <a:stretch>
            <a:fillRect/>
          </a:stretch>
        </p:blipFill>
        <p:spPr>
          <a:xfrm>
            <a:off x="7141336" y="2955416"/>
            <a:ext cx="1467815" cy="146781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33501" y="1345019"/>
            <a:ext cx="3278504" cy="756920"/>
          </a:xfrm>
          <a:prstGeom prst="rect">
            <a:avLst/>
          </a:prstGeom>
        </p:spPr>
        <p:txBody>
          <a:bodyPr vert="horz" wrap="square" lIns="0" tIns="12700" rIns="0" bIns="0" rtlCol="0">
            <a:spAutoFit/>
          </a:bodyPr>
          <a:lstStyle/>
          <a:p>
            <a:pPr marL="689610" marR="5080" indent="-677545">
              <a:lnSpc>
                <a:spcPct val="100000"/>
              </a:lnSpc>
              <a:spcBef>
                <a:spcPts val="100"/>
              </a:spcBef>
            </a:pPr>
            <a:r>
              <a:rPr dirty="0"/>
              <a:t>Who</a:t>
            </a:r>
            <a:r>
              <a:rPr spc="-5" dirty="0"/>
              <a:t> </a:t>
            </a:r>
            <a:r>
              <a:rPr dirty="0"/>
              <a:t>can</a:t>
            </a:r>
            <a:r>
              <a:rPr spc="-10" dirty="0"/>
              <a:t> </a:t>
            </a:r>
            <a:r>
              <a:rPr dirty="0"/>
              <a:t>help </a:t>
            </a:r>
            <a:r>
              <a:rPr spc="-10" dirty="0"/>
              <a:t>improve biodiversity?</a:t>
            </a:r>
          </a:p>
        </p:txBody>
      </p:sp>
      <p:sp>
        <p:nvSpPr>
          <p:cNvPr id="3" name="object 3"/>
          <p:cNvSpPr txBox="1"/>
          <p:nvPr/>
        </p:nvSpPr>
        <p:spPr>
          <a:xfrm>
            <a:off x="3513835" y="2243593"/>
            <a:ext cx="2114550" cy="1094740"/>
          </a:xfrm>
          <a:prstGeom prst="rect">
            <a:avLst/>
          </a:prstGeom>
        </p:spPr>
        <p:txBody>
          <a:bodyPr vert="horz" wrap="square" lIns="0" tIns="120650" rIns="0" bIns="0" rtlCol="0">
            <a:spAutoFit/>
          </a:bodyPr>
          <a:lstStyle/>
          <a:p>
            <a:pPr algn="ctr">
              <a:lnSpc>
                <a:spcPct val="100000"/>
              </a:lnSpc>
              <a:spcBef>
                <a:spcPts val="950"/>
              </a:spcBef>
            </a:pPr>
            <a:r>
              <a:rPr sz="1400" i="1" spc="-10" dirty="0">
                <a:solidFill>
                  <a:srgbClr val="004D2D"/>
                </a:solidFill>
                <a:latin typeface="Arial"/>
                <a:cs typeface="Arial"/>
              </a:rPr>
              <a:t>Please</a:t>
            </a:r>
            <a:r>
              <a:rPr sz="1400" i="1" spc="-65" dirty="0">
                <a:solidFill>
                  <a:srgbClr val="004D2D"/>
                </a:solidFill>
                <a:latin typeface="Arial"/>
                <a:cs typeface="Arial"/>
              </a:rPr>
              <a:t> </a:t>
            </a:r>
            <a:r>
              <a:rPr sz="1400" i="1" dirty="0">
                <a:solidFill>
                  <a:srgbClr val="004D2D"/>
                </a:solidFill>
                <a:latin typeface="Arial"/>
                <a:cs typeface="Arial"/>
              </a:rPr>
              <a:t>watch</a:t>
            </a:r>
            <a:r>
              <a:rPr sz="1400" i="1" spc="-65" dirty="0">
                <a:solidFill>
                  <a:srgbClr val="004D2D"/>
                </a:solidFill>
                <a:latin typeface="Arial"/>
                <a:cs typeface="Arial"/>
              </a:rPr>
              <a:t> </a:t>
            </a:r>
            <a:r>
              <a:rPr sz="1400" i="1" dirty="0">
                <a:solidFill>
                  <a:srgbClr val="004D2D"/>
                </a:solidFill>
                <a:latin typeface="Arial"/>
                <a:cs typeface="Arial"/>
              </a:rPr>
              <a:t>the</a:t>
            </a:r>
            <a:r>
              <a:rPr sz="1400" i="1" spc="-65" dirty="0">
                <a:solidFill>
                  <a:srgbClr val="004D2D"/>
                </a:solidFill>
                <a:latin typeface="Arial"/>
                <a:cs typeface="Arial"/>
              </a:rPr>
              <a:t> </a:t>
            </a:r>
            <a:r>
              <a:rPr sz="1400" i="1" spc="-10" dirty="0">
                <a:solidFill>
                  <a:srgbClr val="004D2D"/>
                </a:solidFill>
                <a:latin typeface="Arial"/>
                <a:cs typeface="Arial"/>
              </a:rPr>
              <a:t>video:</a:t>
            </a:r>
            <a:endParaRPr sz="1400" dirty="0">
              <a:latin typeface="Arial"/>
              <a:cs typeface="Arial"/>
            </a:endParaRPr>
          </a:p>
          <a:p>
            <a:pPr marL="12065" marR="5080" algn="ctr">
              <a:lnSpc>
                <a:spcPct val="100000"/>
              </a:lnSpc>
              <a:spcBef>
                <a:spcPts val="850"/>
              </a:spcBef>
            </a:pPr>
            <a:r>
              <a:rPr lang="en-GB" sz="1400" spc="-20" dirty="0">
                <a:solidFill>
                  <a:srgbClr val="004D2D"/>
                </a:solidFill>
                <a:latin typeface="Arial"/>
                <a:cs typeface="Arial"/>
                <a:hlinkClick r:id="rId3"/>
              </a:rPr>
              <a:t>How the Environment Agency can tackle climate change</a:t>
            </a:r>
            <a:endParaRPr sz="1400" dirty="0">
              <a:latin typeface="Arial"/>
              <a:cs typeface="Arial"/>
            </a:endParaRPr>
          </a:p>
        </p:txBody>
      </p:sp>
      <p:pic>
        <p:nvPicPr>
          <p:cNvPr id="6" name="Picture 5">
            <a:extLst>
              <a:ext uri="{FF2B5EF4-FFF2-40B4-BE49-F238E27FC236}">
                <a16:creationId xmlns:a16="http://schemas.microsoft.com/office/drawing/2014/main" id="{CB17EC3B-CCB5-9E69-8F7B-342ADA4394B0}"/>
              </a:ext>
            </a:extLst>
          </p:cNvPr>
          <p:cNvPicPr>
            <a:picLocks noChangeAspect="1"/>
          </p:cNvPicPr>
          <p:nvPr/>
        </p:nvPicPr>
        <p:blipFill>
          <a:blip r:embed="rId4"/>
          <a:stretch>
            <a:fillRect/>
          </a:stretch>
        </p:blipFill>
        <p:spPr>
          <a:xfrm>
            <a:off x="261163" y="1522233"/>
            <a:ext cx="2670279" cy="2664183"/>
          </a:xfrm>
          <a:prstGeom prst="rect">
            <a:avLst/>
          </a:prstGeom>
        </p:spPr>
      </p:pic>
      <p:pic>
        <p:nvPicPr>
          <p:cNvPr id="7" name="Picture 6">
            <a:extLst>
              <a:ext uri="{FF2B5EF4-FFF2-40B4-BE49-F238E27FC236}">
                <a16:creationId xmlns:a16="http://schemas.microsoft.com/office/drawing/2014/main" id="{211163FE-9022-AAE4-F81A-2F684B99E015}"/>
              </a:ext>
            </a:extLst>
          </p:cNvPr>
          <p:cNvPicPr>
            <a:picLocks noChangeAspect="1"/>
          </p:cNvPicPr>
          <p:nvPr/>
        </p:nvPicPr>
        <p:blipFill>
          <a:blip r:embed="rId5"/>
          <a:stretch>
            <a:fillRect/>
          </a:stretch>
        </p:blipFill>
        <p:spPr>
          <a:xfrm>
            <a:off x="6210778" y="1522233"/>
            <a:ext cx="2670279" cy="266418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Why</a:t>
            </a:r>
            <a:r>
              <a:rPr spc="-15" dirty="0"/>
              <a:t> </a:t>
            </a:r>
            <a:r>
              <a:rPr dirty="0"/>
              <a:t>is</a:t>
            </a:r>
            <a:r>
              <a:rPr spc="-15" dirty="0"/>
              <a:t> </a:t>
            </a:r>
            <a:r>
              <a:rPr dirty="0"/>
              <a:t>rewilding</a:t>
            </a:r>
            <a:r>
              <a:rPr spc="-15" dirty="0"/>
              <a:t> </a:t>
            </a:r>
            <a:r>
              <a:rPr spc="-10" dirty="0"/>
              <a:t>controversial?</a:t>
            </a:r>
          </a:p>
        </p:txBody>
      </p:sp>
      <p:sp>
        <p:nvSpPr>
          <p:cNvPr id="3" name="object 3"/>
          <p:cNvSpPr txBox="1"/>
          <p:nvPr/>
        </p:nvSpPr>
        <p:spPr>
          <a:xfrm>
            <a:off x="527300" y="1925323"/>
            <a:ext cx="5171440" cy="1308100"/>
          </a:xfrm>
          <a:prstGeom prst="rect">
            <a:avLst/>
          </a:prstGeom>
        </p:spPr>
        <p:txBody>
          <a:bodyPr vert="horz" wrap="square" lIns="0" tIns="12700" rIns="0" bIns="0" rtlCol="0">
            <a:spAutoFit/>
          </a:bodyPr>
          <a:lstStyle/>
          <a:p>
            <a:pPr marL="12700" marR="5080">
              <a:lnSpc>
                <a:spcPct val="100000"/>
              </a:lnSpc>
              <a:spcBef>
                <a:spcPts val="100"/>
              </a:spcBef>
            </a:pPr>
            <a:r>
              <a:rPr sz="1400" dirty="0">
                <a:solidFill>
                  <a:srgbClr val="004D2D"/>
                </a:solidFill>
                <a:latin typeface="Arial"/>
                <a:cs typeface="Arial"/>
              </a:rPr>
              <a:t>Many</a:t>
            </a:r>
            <a:r>
              <a:rPr sz="1400" spc="65" dirty="0">
                <a:solidFill>
                  <a:srgbClr val="004D2D"/>
                </a:solidFill>
                <a:latin typeface="Arial"/>
                <a:cs typeface="Arial"/>
              </a:rPr>
              <a:t> </a:t>
            </a:r>
            <a:r>
              <a:rPr sz="1400" dirty="0">
                <a:solidFill>
                  <a:srgbClr val="004D2D"/>
                </a:solidFill>
                <a:latin typeface="Arial"/>
                <a:cs typeface="Arial"/>
              </a:rPr>
              <a:t>people</a:t>
            </a:r>
            <a:r>
              <a:rPr sz="1400" spc="75" dirty="0">
                <a:solidFill>
                  <a:srgbClr val="004D2D"/>
                </a:solidFill>
                <a:latin typeface="Arial"/>
                <a:cs typeface="Arial"/>
              </a:rPr>
              <a:t> </a:t>
            </a:r>
            <a:r>
              <a:rPr sz="1400" dirty="0">
                <a:solidFill>
                  <a:srgbClr val="004D2D"/>
                </a:solidFill>
                <a:latin typeface="Arial"/>
                <a:cs typeface="Arial"/>
              </a:rPr>
              <a:t>have</a:t>
            </a:r>
            <a:r>
              <a:rPr sz="1400" spc="75" dirty="0">
                <a:solidFill>
                  <a:srgbClr val="004D2D"/>
                </a:solidFill>
                <a:latin typeface="Arial"/>
                <a:cs typeface="Arial"/>
              </a:rPr>
              <a:t> </a:t>
            </a:r>
            <a:r>
              <a:rPr sz="1400" dirty="0">
                <a:solidFill>
                  <a:srgbClr val="004D2D"/>
                </a:solidFill>
                <a:latin typeface="Arial"/>
                <a:cs typeface="Arial"/>
              </a:rPr>
              <a:t>different</a:t>
            </a:r>
            <a:r>
              <a:rPr sz="1400" spc="75" dirty="0">
                <a:solidFill>
                  <a:srgbClr val="004D2D"/>
                </a:solidFill>
                <a:latin typeface="Arial"/>
                <a:cs typeface="Arial"/>
              </a:rPr>
              <a:t> </a:t>
            </a:r>
            <a:r>
              <a:rPr sz="1400" dirty="0">
                <a:solidFill>
                  <a:srgbClr val="004D2D"/>
                </a:solidFill>
                <a:latin typeface="Arial"/>
                <a:cs typeface="Arial"/>
              </a:rPr>
              <a:t>opinions</a:t>
            </a:r>
            <a:r>
              <a:rPr sz="1400" spc="75" dirty="0">
                <a:solidFill>
                  <a:srgbClr val="004D2D"/>
                </a:solidFill>
                <a:latin typeface="Arial"/>
                <a:cs typeface="Arial"/>
              </a:rPr>
              <a:t> </a:t>
            </a:r>
            <a:r>
              <a:rPr sz="1400" dirty="0">
                <a:solidFill>
                  <a:srgbClr val="004D2D"/>
                </a:solidFill>
                <a:latin typeface="Arial"/>
                <a:cs typeface="Arial"/>
              </a:rPr>
              <a:t>about</a:t>
            </a:r>
            <a:r>
              <a:rPr sz="1400" spc="75" dirty="0">
                <a:solidFill>
                  <a:srgbClr val="004D2D"/>
                </a:solidFill>
                <a:latin typeface="Arial"/>
                <a:cs typeface="Arial"/>
              </a:rPr>
              <a:t> </a:t>
            </a:r>
            <a:r>
              <a:rPr sz="1400" dirty="0">
                <a:solidFill>
                  <a:srgbClr val="004D2D"/>
                </a:solidFill>
                <a:latin typeface="Arial"/>
                <a:cs typeface="Arial"/>
              </a:rPr>
              <a:t>rewilding</a:t>
            </a:r>
            <a:r>
              <a:rPr sz="1400" spc="80" dirty="0">
                <a:solidFill>
                  <a:srgbClr val="004D2D"/>
                </a:solidFill>
                <a:latin typeface="Arial"/>
                <a:cs typeface="Arial"/>
              </a:rPr>
              <a:t> </a:t>
            </a:r>
            <a:r>
              <a:rPr sz="1400" spc="-10" dirty="0">
                <a:solidFill>
                  <a:srgbClr val="004D2D"/>
                </a:solidFill>
                <a:latin typeface="Arial"/>
                <a:cs typeface="Arial"/>
              </a:rPr>
              <a:t>particularly </a:t>
            </a:r>
            <a:r>
              <a:rPr sz="1400" dirty="0">
                <a:solidFill>
                  <a:srgbClr val="004D2D"/>
                </a:solidFill>
                <a:latin typeface="Arial"/>
                <a:cs typeface="Arial"/>
              </a:rPr>
              <a:t>reintroducing</a:t>
            </a:r>
            <a:r>
              <a:rPr sz="1400" spc="65" dirty="0">
                <a:solidFill>
                  <a:srgbClr val="004D2D"/>
                </a:solidFill>
                <a:latin typeface="Arial"/>
                <a:cs typeface="Arial"/>
              </a:rPr>
              <a:t> </a:t>
            </a:r>
            <a:r>
              <a:rPr sz="1400" dirty="0">
                <a:solidFill>
                  <a:srgbClr val="004D2D"/>
                </a:solidFill>
                <a:latin typeface="Arial"/>
                <a:cs typeface="Arial"/>
              </a:rPr>
              <a:t>certain</a:t>
            </a:r>
            <a:r>
              <a:rPr sz="1400" spc="65" dirty="0">
                <a:solidFill>
                  <a:srgbClr val="004D2D"/>
                </a:solidFill>
                <a:latin typeface="Arial"/>
                <a:cs typeface="Arial"/>
              </a:rPr>
              <a:t> </a:t>
            </a:r>
            <a:r>
              <a:rPr sz="1400" dirty="0">
                <a:solidFill>
                  <a:srgbClr val="004D2D"/>
                </a:solidFill>
                <a:latin typeface="Arial"/>
                <a:cs typeface="Arial"/>
              </a:rPr>
              <a:t>species</a:t>
            </a:r>
            <a:r>
              <a:rPr sz="1400" spc="65" dirty="0">
                <a:solidFill>
                  <a:srgbClr val="004D2D"/>
                </a:solidFill>
                <a:latin typeface="Arial"/>
                <a:cs typeface="Arial"/>
              </a:rPr>
              <a:t> </a:t>
            </a:r>
            <a:r>
              <a:rPr sz="1400" dirty="0">
                <a:solidFill>
                  <a:srgbClr val="004D2D"/>
                </a:solidFill>
                <a:latin typeface="Arial"/>
                <a:cs typeface="Arial"/>
              </a:rPr>
              <a:t>to</a:t>
            </a:r>
            <a:r>
              <a:rPr sz="1400" spc="65" dirty="0">
                <a:solidFill>
                  <a:srgbClr val="004D2D"/>
                </a:solidFill>
                <a:latin typeface="Arial"/>
                <a:cs typeface="Arial"/>
              </a:rPr>
              <a:t> </a:t>
            </a:r>
            <a:r>
              <a:rPr sz="1400" dirty="0">
                <a:solidFill>
                  <a:srgbClr val="004D2D"/>
                </a:solidFill>
                <a:latin typeface="Arial"/>
                <a:cs typeface="Arial"/>
              </a:rPr>
              <a:t>an</a:t>
            </a:r>
            <a:r>
              <a:rPr sz="1400" spc="65" dirty="0">
                <a:solidFill>
                  <a:srgbClr val="004D2D"/>
                </a:solidFill>
                <a:latin typeface="Arial"/>
                <a:cs typeface="Arial"/>
              </a:rPr>
              <a:t> </a:t>
            </a:r>
            <a:r>
              <a:rPr sz="1400" dirty="0">
                <a:solidFill>
                  <a:srgbClr val="004D2D"/>
                </a:solidFill>
                <a:latin typeface="Arial"/>
                <a:cs typeface="Arial"/>
              </a:rPr>
              <a:t>area</a:t>
            </a:r>
            <a:r>
              <a:rPr sz="1400" spc="65" dirty="0">
                <a:solidFill>
                  <a:srgbClr val="004D2D"/>
                </a:solidFill>
                <a:latin typeface="Arial"/>
                <a:cs typeface="Arial"/>
              </a:rPr>
              <a:t> </a:t>
            </a:r>
            <a:r>
              <a:rPr sz="1400" dirty="0">
                <a:solidFill>
                  <a:srgbClr val="004D2D"/>
                </a:solidFill>
                <a:latin typeface="Arial"/>
                <a:cs typeface="Arial"/>
              </a:rPr>
              <a:t>where</a:t>
            </a:r>
            <a:r>
              <a:rPr sz="1400" spc="65" dirty="0">
                <a:solidFill>
                  <a:srgbClr val="004D2D"/>
                </a:solidFill>
                <a:latin typeface="Arial"/>
                <a:cs typeface="Arial"/>
              </a:rPr>
              <a:t> </a:t>
            </a:r>
            <a:r>
              <a:rPr sz="1400" dirty="0">
                <a:solidFill>
                  <a:srgbClr val="004D2D"/>
                </a:solidFill>
                <a:latin typeface="Arial"/>
                <a:cs typeface="Arial"/>
              </a:rPr>
              <a:t>they</a:t>
            </a:r>
            <a:r>
              <a:rPr sz="1400" spc="65" dirty="0">
                <a:solidFill>
                  <a:srgbClr val="004D2D"/>
                </a:solidFill>
                <a:latin typeface="Arial"/>
                <a:cs typeface="Arial"/>
              </a:rPr>
              <a:t> </a:t>
            </a:r>
            <a:r>
              <a:rPr sz="1400" spc="-10" dirty="0">
                <a:solidFill>
                  <a:srgbClr val="004D2D"/>
                </a:solidFill>
                <a:latin typeface="Arial"/>
                <a:cs typeface="Arial"/>
              </a:rPr>
              <a:t>live.</a:t>
            </a:r>
            <a:endParaRPr sz="1400" dirty="0">
              <a:latin typeface="Arial"/>
              <a:cs typeface="Arial"/>
            </a:endParaRPr>
          </a:p>
          <a:p>
            <a:pPr marL="12700" marR="676910">
              <a:lnSpc>
                <a:spcPct val="100000"/>
              </a:lnSpc>
              <a:spcBef>
                <a:spcPts val="850"/>
              </a:spcBef>
            </a:pPr>
            <a:r>
              <a:rPr sz="1400" dirty="0">
                <a:solidFill>
                  <a:srgbClr val="004D2D"/>
                </a:solidFill>
                <a:latin typeface="Arial"/>
                <a:cs typeface="Arial"/>
              </a:rPr>
              <a:t>Can</a:t>
            </a:r>
            <a:r>
              <a:rPr sz="1400" spc="40" dirty="0">
                <a:solidFill>
                  <a:srgbClr val="004D2D"/>
                </a:solidFill>
                <a:latin typeface="Arial"/>
                <a:cs typeface="Arial"/>
              </a:rPr>
              <a:t> </a:t>
            </a:r>
            <a:r>
              <a:rPr sz="1400" dirty="0">
                <a:solidFill>
                  <a:srgbClr val="004D2D"/>
                </a:solidFill>
                <a:latin typeface="Arial"/>
                <a:cs typeface="Arial"/>
              </a:rPr>
              <a:t>you</a:t>
            </a:r>
            <a:r>
              <a:rPr sz="1400" spc="50" dirty="0">
                <a:solidFill>
                  <a:srgbClr val="004D2D"/>
                </a:solidFill>
                <a:latin typeface="Arial"/>
                <a:cs typeface="Arial"/>
              </a:rPr>
              <a:t> </a:t>
            </a:r>
            <a:r>
              <a:rPr sz="1400" dirty="0">
                <a:solidFill>
                  <a:srgbClr val="004D2D"/>
                </a:solidFill>
                <a:latin typeface="Arial"/>
                <a:cs typeface="Arial"/>
              </a:rPr>
              <a:t>think</a:t>
            </a:r>
            <a:r>
              <a:rPr sz="1400" spc="55" dirty="0">
                <a:solidFill>
                  <a:srgbClr val="004D2D"/>
                </a:solidFill>
                <a:latin typeface="Arial"/>
                <a:cs typeface="Arial"/>
              </a:rPr>
              <a:t> </a:t>
            </a:r>
            <a:r>
              <a:rPr sz="1400" dirty="0">
                <a:solidFill>
                  <a:srgbClr val="004D2D"/>
                </a:solidFill>
                <a:latin typeface="Arial"/>
                <a:cs typeface="Arial"/>
              </a:rPr>
              <a:t>of</a:t>
            </a:r>
            <a:r>
              <a:rPr sz="1400" spc="50" dirty="0">
                <a:solidFill>
                  <a:srgbClr val="004D2D"/>
                </a:solidFill>
                <a:latin typeface="Arial"/>
                <a:cs typeface="Arial"/>
              </a:rPr>
              <a:t> </a:t>
            </a:r>
            <a:r>
              <a:rPr sz="1400" dirty="0">
                <a:solidFill>
                  <a:srgbClr val="004D2D"/>
                </a:solidFill>
                <a:latin typeface="Arial"/>
                <a:cs typeface="Arial"/>
              </a:rPr>
              <a:t>some</a:t>
            </a:r>
            <a:r>
              <a:rPr sz="1400" spc="55" dirty="0">
                <a:solidFill>
                  <a:srgbClr val="004D2D"/>
                </a:solidFill>
                <a:latin typeface="Arial"/>
                <a:cs typeface="Arial"/>
              </a:rPr>
              <a:t> </a:t>
            </a:r>
            <a:r>
              <a:rPr sz="1400" dirty="0">
                <a:solidFill>
                  <a:srgbClr val="004D2D"/>
                </a:solidFill>
                <a:latin typeface="Arial"/>
                <a:cs typeface="Arial"/>
              </a:rPr>
              <a:t>of</a:t>
            </a:r>
            <a:r>
              <a:rPr sz="1400" spc="50" dirty="0">
                <a:solidFill>
                  <a:srgbClr val="004D2D"/>
                </a:solidFill>
                <a:latin typeface="Arial"/>
                <a:cs typeface="Arial"/>
              </a:rPr>
              <a:t> </a:t>
            </a:r>
            <a:r>
              <a:rPr sz="1400" dirty="0">
                <a:solidFill>
                  <a:srgbClr val="004D2D"/>
                </a:solidFill>
                <a:latin typeface="Arial"/>
                <a:cs typeface="Arial"/>
              </a:rPr>
              <a:t>the</a:t>
            </a:r>
            <a:r>
              <a:rPr sz="1400" spc="50" dirty="0">
                <a:solidFill>
                  <a:srgbClr val="004D2D"/>
                </a:solidFill>
                <a:latin typeface="Arial"/>
                <a:cs typeface="Arial"/>
              </a:rPr>
              <a:t> </a:t>
            </a:r>
            <a:r>
              <a:rPr sz="1400" dirty="0">
                <a:solidFill>
                  <a:srgbClr val="004D2D"/>
                </a:solidFill>
                <a:latin typeface="Arial"/>
                <a:cs typeface="Arial"/>
              </a:rPr>
              <a:t>arguments</a:t>
            </a:r>
            <a:r>
              <a:rPr sz="1400" spc="55" dirty="0">
                <a:solidFill>
                  <a:srgbClr val="004D2D"/>
                </a:solidFill>
                <a:latin typeface="Arial"/>
                <a:cs typeface="Arial"/>
              </a:rPr>
              <a:t> </a:t>
            </a:r>
            <a:r>
              <a:rPr sz="1400" dirty="0">
                <a:solidFill>
                  <a:srgbClr val="004D2D"/>
                </a:solidFill>
                <a:latin typeface="Arial"/>
                <a:cs typeface="Arial"/>
              </a:rPr>
              <a:t>for</a:t>
            </a:r>
            <a:r>
              <a:rPr sz="1400" spc="50" dirty="0">
                <a:solidFill>
                  <a:srgbClr val="004D2D"/>
                </a:solidFill>
                <a:latin typeface="Arial"/>
                <a:cs typeface="Arial"/>
              </a:rPr>
              <a:t> </a:t>
            </a:r>
            <a:r>
              <a:rPr sz="1400" dirty="0">
                <a:solidFill>
                  <a:srgbClr val="004D2D"/>
                </a:solidFill>
                <a:latin typeface="Arial"/>
                <a:cs typeface="Arial"/>
              </a:rPr>
              <a:t>and</a:t>
            </a:r>
            <a:r>
              <a:rPr sz="1400" spc="55" dirty="0">
                <a:solidFill>
                  <a:srgbClr val="004D2D"/>
                </a:solidFill>
                <a:latin typeface="Arial"/>
                <a:cs typeface="Arial"/>
              </a:rPr>
              <a:t> </a:t>
            </a:r>
            <a:r>
              <a:rPr sz="1400" spc="-10" dirty="0">
                <a:solidFill>
                  <a:srgbClr val="004D2D"/>
                </a:solidFill>
                <a:latin typeface="Arial"/>
                <a:cs typeface="Arial"/>
              </a:rPr>
              <a:t>against rewilding?</a:t>
            </a:r>
            <a:endParaRPr sz="1400" dirty="0">
              <a:latin typeface="Arial"/>
              <a:cs typeface="Arial"/>
            </a:endParaRPr>
          </a:p>
          <a:p>
            <a:pPr marL="12700">
              <a:lnSpc>
                <a:spcPct val="100000"/>
              </a:lnSpc>
              <a:spcBef>
                <a:spcPts val="850"/>
              </a:spcBef>
            </a:pPr>
            <a:r>
              <a:rPr sz="1400" i="1" dirty="0">
                <a:solidFill>
                  <a:srgbClr val="004D2D"/>
                </a:solidFill>
                <a:latin typeface="Arial"/>
                <a:cs typeface="Arial"/>
              </a:rPr>
              <a:t>Write</a:t>
            </a:r>
            <a:r>
              <a:rPr sz="1400" i="1" spc="60" dirty="0">
                <a:solidFill>
                  <a:srgbClr val="004D2D"/>
                </a:solidFill>
                <a:latin typeface="Arial"/>
                <a:cs typeface="Arial"/>
              </a:rPr>
              <a:t> </a:t>
            </a:r>
            <a:r>
              <a:rPr sz="1400" i="1" dirty="0">
                <a:solidFill>
                  <a:srgbClr val="004D2D"/>
                </a:solidFill>
                <a:latin typeface="Arial"/>
                <a:cs typeface="Arial"/>
              </a:rPr>
              <a:t>your</a:t>
            </a:r>
            <a:r>
              <a:rPr sz="1400" i="1" spc="60" dirty="0">
                <a:solidFill>
                  <a:srgbClr val="004D2D"/>
                </a:solidFill>
                <a:latin typeface="Arial"/>
                <a:cs typeface="Arial"/>
              </a:rPr>
              <a:t> </a:t>
            </a:r>
            <a:r>
              <a:rPr sz="1400" i="1" dirty="0">
                <a:solidFill>
                  <a:srgbClr val="004D2D"/>
                </a:solidFill>
                <a:latin typeface="Arial"/>
                <a:cs typeface="Arial"/>
              </a:rPr>
              <a:t>thoughts</a:t>
            </a:r>
            <a:r>
              <a:rPr sz="1400" i="1" spc="60" dirty="0">
                <a:solidFill>
                  <a:srgbClr val="004D2D"/>
                </a:solidFill>
                <a:latin typeface="Arial"/>
                <a:cs typeface="Arial"/>
              </a:rPr>
              <a:t> </a:t>
            </a:r>
            <a:r>
              <a:rPr sz="1400" i="1" dirty="0">
                <a:solidFill>
                  <a:srgbClr val="004D2D"/>
                </a:solidFill>
                <a:latin typeface="Arial"/>
                <a:cs typeface="Arial"/>
              </a:rPr>
              <a:t>on</a:t>
            </a:r>
            <a:r>
              <a:rPr sz="1400" i="1" spc="60" dirty="0">
                <a:solidFill>
                  <a:srgbClr val="004D2D"/>
                </a:solidFill>
                <a:latin typeface="Arial"/>
                <a:cs typeface="Arial"/>
              </a:rPr>
              <a:t> </a:t>
            </a:r>
            <a:r>
              <a:rPr sz="1400" i="1" dirty="0">
                <a:solidFill>
                  <a:srgbClr val="004D2D"/>
                </a:solidFill>
                <a:latin typeface="Arial"/>
                <a:cs typeface="Arial"/>
              </a:rPr>
              <a:t>your</a:t>
            </a:r>
            <a:r>
              <a:rPr sz="1400" i="1" spc="65" dirty="0">
                <a:solidFill>
                  <a:srgbClr val="004D2D"/>
                </a:solidFill>
                <a:latin typeface="Arial"/>
                <a:cs typeface="Arial"/>
              </a:rPr>
              <a:t> </a:t>
            </a:r>
            <a:r>
              <a:rPr sz="1400" i="1" spc="-10" dirty="0">
                <a:solidFill>
                  <a:srgbClr val="004D2D"/>
                </a:solidFill>
                <a:latin typeface="Arial"/>
                <a:cs typeface="Arial"/>
              </a:rPr>
              <a:t>sheet.</a:t>
            </a:r>
            <a:endParaRPr sz="1400" dirty="0">
              <a:latin typeface="Arial"/>
              <a:cs typeface="Arial"/>
            </a:endParaRPr>
          </a:p>
        </p:txBody>
      </p:sp>
      <p:pic>
        <p:nvPicPr>
          <p:cNvPr id="4" name="object 4"/>
          <p:cNvPicPr/>
          <p:nvPr/>
        </p:nvPicPr>
        <p:blipFill>
          <a:blip r:embed="rId3" cstate="print"/>
          <a:stretch>
            <a:fillRect/>
          </a:stretch>
        </p:blipFill>
        <p:spPr>
          <a:xfrm>
            <a:off x="6115240" y="1746249"/>
            <a:ext cx="2668765" cy="266876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4D2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254</TotalTime>
  <Words>1911</Words>
  <Application>Microsoft Office PowerPoint</Application>
  <PresentationFormat>Custom</PresentationFormat>
  <Paragraphs>99</Paragraphs>
  <Slides>13</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Should we rewild parts of Britain?</vt:lpstr>
      <vt:lpstr>Should we rewild parts of Britain?</vt:lpstr>
      <vt:lpstr>What is rewilding?</vt:lpstr>
      <vt:lpstr>What is rewilding?</vt:lpstr>
      <vt:lpstr>What is biodiversity?</vt:lpstr>
      <vt:lpstr>Why is biodiversity important?</vt:lpstr>
      <vt:lpstr>Why is biodiversity important?</vt:lpstr>
      <vt:lpstr>Who can help improve biodiversity?</vt:lpstr>
      <vt:lpstr>Why is rewilding controversial?</vt:lpstr>
      <vt:lpstr>Should we rewild parts of Britain?</vt:lpstr>
      <vt:lpstr>Let’s hear your opinion! Time to vote (be prepared to justify it)</vt:lpstr>
      <vt:lpstr>What do you think?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Should we rewild parts of Britain?</dc:title>
  <cp:lastModifiedBy>Elizabeth Hooper</cp:lastModifiedBy>
  <cp:revision>11</cp:revision>
  <dcterms:created xsi:type="dcterms:W3CDTF">2023-01-26T16:49:02Z</dcterms:created>
  <dcterms:modified xsi:type="dcterms:W3CDTF">2023-08-22T08:32:47Z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2023-01-26T00:00:00Z</vt:filetime>
  </property>
  <property fmtid="{D5CDD505-2E9C-101B-9397-08002B2CF9AE}" pid="3" name="Creator">
    <vt:lpwstr>Adobe InDesign 18.1 (Macintosh)</vt:lpwstr>
  </property>
  <property fmtid="{D5CDD505-2E9C-101B-9397-08002B2CF9AE}" pid="4" name="LastSaved">
    <vt:filetime>2023-01-26T00:00:00Z</vt:filetime>
  </property>
  <property fmtid="{D5CDD505-2E9C-101B-9397-08002B2CF9AE}" pid="5" name="Producer">
    <vt:lpwstr>Adobe PDF Library 17.0</vt:lpwstr>
  </property>
</Properties>
</file>