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99" r:id="rId5"/>
    <p:sldId id="301" r:id="rId6"/>
    <p:sldId id="304" r:id="rId7"/>
    <p:sldId id="302" r:id="rId8"/>
    <p:sldId id="308" r:id="rId9"/>
    <p:sldId id="323" r:id="rId10"/>
    <p:sldId id="318" r:id="rId11"/>
    <p:sldId id="305" r:id="rId12"/>
    <p:sldId id="324" r:id="rId13"/>
    <p:sldId id="325" r:id="rId14"/>
    <p:sldId id="307" r:id="rId15"/>
    <p:sldId id="306" r:id="rId16"/>
    <p:sldId id="327" r:id="rId17"/>
    <p:sldId id="326" r:id="rId18"/>
    <p:sldId id="328" r:id="rId19"/>
    <p:sldId id="329" r:id="rId20"/>
    <p:sldId id="330" r:id="rId21"/>
    <p:sldId id="331" r:id="rId22"/>
    <p:sldId id="332" r:id="rId23"/>
    <p:sldId id="333" r:id="rId24"/>
    <p:sldId id="334" r:id="rId25"/>
    <p:sldId id="335" r:id="rId26"/>
    <p:sldId id="336" r:id="rId27"/>
    <p:sldId id="337" r:id="rId28"/>
    <p:sldId id="3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27332-E85D-48B9-9DE4-338BF6D4746F}" name="Nneka Oti" initials="NO" userId="S::nneka@we-worldwide.com::c397fa1b-12b2-4991-a4ca-132875afdf19" providerId="AD"/>
  <p188:author id="{91EC26D0-BE19-8F60-AF6F-ED99AADCB7CC}" name="Rohima Crook" initials="RC" userId="S::rcrook@we-worldwide.com::12d811cb-df9b-4bf5-8388-64c6d5554e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m 1" initials="S1" lastIdx="20" clrIdx="0">
    <p:extLst>
      <p:ext uri="{19B8F6BF-5375-455C-9EA6-DF929625EA0E}">
        <p15:presenceInfo xmlns:p15="http://schemas.microsoft.com/office/powerpoint/2012/main" userId="1b085ee560dbee7e" providerId="Windows Live"/>
      </p:ext>
    </p:extLst>
  </p:cmAuthor>
  <p:cmAuthor id="2" name="Sarah Nietopski" initials="SN" lastIdx="6" clrIdx="1">
    <p:extLst>
      <p:ext uri="{19B8F6BF-5375-455C-9EA6-DF929625EA0E}">
        <p15:presenceInfo xmlns:p15="http://schemas.microsoft.com/office/powerpoint/2012/main" userId="Sarah Nietop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7"/>
    <a:srgbClr val="0F8243"/>
    <a:srgbClr val="E2E2E3"/>
    <a:srgbClr val="A8BD3A"/>
    <a:srgbClr val="DF0567"/>
    <a:srgbClr val="27A0CC"/>
    <a:srgbClr val="F5F5F6"/>
    <a:srgbClr val="BCBCBD"/>
    <a:srgbClr val="707071"/>
    <a:srgbClr val="00A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490" autoAdjust="0"/>
    <p:restoredTop sz="86463" autoAdjust="0"/>
  </p:normalViewPr>
  <p:slideViewPr>
    <p:cSldViewPr snapToGrid="0" snapToObjects="1">
      <p:cViewPr varScale="1">
        <p:scale>
          <a:sx n="80" d="100"/>
          <a:sy n="80" d="100"/>
        </p:scale>
        <p:origin x="192" y="8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1A831-B3EF-5647-873A-176079092E3E}" type="datetimeFigureOut">
              <a:rPr lang="en-US" smtClean="0"/>
              <a:t>5/15/24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A5DB5-C94A-1443-8F70-8D37D4CF7639}" type="slidenum">
              <a:rPr lang="en-US" smtClean="0"/>
              <a:t>‹#›</a:t>
            </a:fld>
            <a:endParaRPr lang="en-US"/>
          </a:p>
        </p:txBody>
      </p:sp>
    </p:spTree>
    <p:extLst>
      <p:ext uri="{BB962C8B-B14F-4D97-AF65-F5344CB8AC3E}">
        <p14:creationId xmlns:p14="http://schemas.microsoft.com/office/powerpoint/2010/main" val="181740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a:t>
            </a:fld>
            <a:endParaRPr lang="en-US"/>
          </a:p>
        </p:txBody>
      </p:sp>
    </p:spTree>
    <p:extLst>
      <p:ext uri="{BB962C8B-B14F-4D97-AF65-F5344CB8AC3E}">
        <p14:creationId xmlns:p14="http://schemas.microsoft.com/office/powerpoint/2010/main" val="53735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15</a:t>
            </a:fld>
            <a:endParaRPr lang="en-US"/>
          </a:p>
        </p:txBody>
      </p:sp>
    </p:spTree>
    <p:extLst>
      <p:ext uri="{BB962C8B-B14F-4D97-AF65-F5344CB8AC3E}">
        <p14:creationId xmlns:p14="http://schemas.microsoft.com/office/powerpoint/2010/main" val="142732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16</a:t>
            </a:fld>
            <a:endParaRPr lang="en-US"/>
          </a:p>
        </p:txBody>
      </p:sp>
    </p:spTree>
    <p:extLst>
      <p:ext uri="{BB962C8B-B14F-4D97-AF65-F5344CB8AC3E}">
        <p14:creationId xmlns:p14="http://schemas.microsoft.com/office/powerpoint/2010/main" val="7671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18</a:t>
            </a:fld>
            <a:endParaRPr lang="en-US" dirty="0"/>
          </a:p>
        </p:txBody>
      </p:sp>
    </p:spTree>
    <p:extLst>
      <p:ext uri="{BB962C8B-B14F-4D97-AF65-F5344CB8AC3E}">
        <p14:creationId xmlns:p14="http://schemas.microsoft.com/office/powerpoint/2010/main" val="173356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20</a:t>
            </a:fld>
            <a:endParaRPr lang="en-US" dirty="0"/>
          </a:p>
        </p:txBody>
      </p:sp>
    </p:spTree>
    <p:extLst>
      <p:ext uri="{BB962C8B-B14F-4D97-AF65-F5344CB8AC3E}">
        <p14:creationId xmlns:p14="http://schemas.microsoft.com/office/powerpoint/2010/main" val="122272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21</a:t>
            </a:fld>
            <a:endParaRPr lang="en-US"/>
          </a:p>
        </p:txBody>
      </p:sp>
    </p:spTree>
    <p:extLst>
      <p:ext uri="{BB962C8B-B14F-4D97-AF65-F5344CB8AC3E}">
        <p14:creationId xmlns:p14="http://schemas.microsoft.com/office/powerpoint/2010/main" val="119019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22</a:t>
            </a:fld>
            <a:endParaRPr lang="en-US"/>
          </a:p>
        </p:txBody>
      </p:sp>
    </p:spTree>
    <p:extLst>
      <p:ext uri="{BB962C8B-B14F-4D97-AF65-F5344CB8AC3E}">
        <p14:creationId xmlns:p14="http://schemas.microsoft.com/office/powerpoint/2010/main" val="121675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23</a:t>
            </a:fld>
            <a:endParaRPr lang="en-US"/>
          </a:p>
        </p:txBody>
      </p:sp>
    </p:spTree>
    <p:extLst>
      <p:ext uri="{BB962C8B-B14F-4D97-AF65-F5344CB8AC3E}">
        <p14:creationId xmlns:p14="http://schemas.microsoft.com/office/powerpoint/2010/main" val="183135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24</a:t>
            </a:fld>
            <a:endParaRPr lang="en-US"/>
          </a:p>
        </p:txBody>
      </p:sp>
    </p:spTree>
    <p:extLst>
      <p:ext uri="{BB962C8B-B14F-4D97-AF65-F5344CB8AC3E}">
        <p14:creationId xmlns:p14="http://schemas.microsoft.com/office/powerpoint/2010/main" val="80028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25</a:t>
            </a:fld>
            <a:endParaRPr lang="en-US"/>
          </a:p>
        </p:txBody>
      </p:sp>
    </p:spTree>
    <p:extLst>
      <p:ext uri="{BB962C8B-B14F-4D97-AF65-F5344CB8AC3E}">
        <p14:creationId xmlns:p14="http://schemas.microsoft.com/office/powerpoint/2010/main" val="268282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3</a:t>
            </a:fld>
            <a:endParaRPr lang="en-US"/>
          </a:p>
        </p:txBody>
      </p:sp>
    </p:spTree>
    <p:extLst>
      <p:ext uri="{BB962C8B-B14F-4D97-AF65-F5344CB8AC3E}">
        <p14:creationId xmlns:p14="http://schemas.microsoft.com/office/powerpoint/2010/main" val="377085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1A5DB5-C94A-1443-8F70-8D37D4CF7639}" type="slidenum">
              <a:rPr lang="en-US" smtClean="0"/>
              <a:t>5</a:t>
            </a:fld>
            <a:endParaRPr lang="en-US"/>
          </a:p>
        </p:txBody>
      </p:sp>
    </p:spTree>
    <p:extLst>
      <p:ext uri="{BB962C8B-B14F-4D97-AF65-F5344CB8AC3E}">
        <p14:creationId xmlns:p14="http://schemas.microsoft.com/office/powerpoint/2010/main" val="276185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7</a:t>
            </a:fld>
            <a:endParaRPr lang="en-US"/>
          </a:p>
        </p:txBody>
      </p:sp>
    </p:spTree>
    <p:extLst>
      <p:ext uri="{BB962C8B-B14F-4D97-AF65-F5344CB8AC3E}">
        <p14:creationId xmlns:p14="http://schemas.microsoft.com/office/powerpoint/2010/main" val="71343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8</a:t>
            </a:fld>
            <a:endParaRPr lang="en-US"/>
          </a:p>
        </p:txBody>
      </p:sp>
    </p:spTree>
    <p:extLst>
      <p:ext uri="{BB962C8B-B14F-4D97-AF65-F5344CB8AC3E}">
        <p14:creationId xmlns:p14="http://schemas.microsoft.com/office/powerpoint/2010/main" val="283675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9</a:t>
            </a:fld>
            <a:endParaRPr lang="en-US"/>
          </a:p>
        </p:txBody>
      </p:sp>
    </p:spTree>
    <p:extLst>
      <p:ext uri="{BB962C8B-B14F-4D97-AF65-F5344CB8AC3E}">
        <p14:creationId xmlns:p14="http://schemas.microsoft.com/office/powerpoint/2010/main" val="87437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10</a:t>
            </a:fld>
            <a:endParaRPr lang="en-US"/>
          </a:p>
        </p:txBody>
      </p:sp>
    </p:spTree>
    <p:extLst>
      <p:ext uri="{BB962C8B-B14F-4D97-AF65-F5344CB8AC3E}">
        <p14:creationId xmlns:p14="http://schemas.microsoft.com/office/powerpoint/2010/main" val="218388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A5DB5-C94A-1443-8F70-8D37D4CF7639}" type="slidenum">
              <a:rPr lang="en-US" smtClean="0"/>
              <a:t>12</a:t>
            </a:fld>
            <a:endParaRPr lang="en-US"/>
          </a:p>
        </p:txBody>
      </p:sp>
    </p:spTree>
    <p:extLst>
      <p:ext uri="{BB962C8B-B14F-4D97-AF65-F5344CB8AC3E}">
        <p14:creationId xmlns:p14="http://schemas.microsoft.com/office/powerpoint/2010/main" val="41930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1A5DB5-C94A-1443-8F70-8D37D4CF7639}" type="slidenum">
              <a:rPr lang="en-US" smtClean="0"/>
              <a:t>14</a:t>
            </a:fld>
            <a:endParaRPr lang="en-US"/>
          </a:p>
        </p:txBody>
      </p:sp>
    </p:spTree>
    <p:extLst>
      <p:ext uri="{BB962C8B-B14F-4D97-AF65-F5344CB8AC3E}">
        <p14:creationId xmlns:p14="http://schemas.microsoft.com/office/powerpoint/2010/main" val="3626104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6058800"/>
            <a:ext cx="12192000" cy="815009"/>
          </a:xfrm>
          <a:prstGeom prst="rect">
            <a:avLst/>
          </a:prstGeom>
          <a:solidFill>
            <a:srgbClr val="70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9D38AF2-83FE-E64F-96D5-93C8D207FB5E}"/>
              </a:ext>
            </a:extLst>
          </p:cNvPr>
          <p:cNvSpPr>
            <a:spLocks noGrp="1"/>
          </p:cNvSpPr>
          <p:nvPr>
            <p:ph idx="1"/>
          </p:nvPr>
        </p:nvSpPr>
        <p:spPr>
          <a:xfrm>
            <a:off x="384175" y="1608649"/>
            <a:ext cx="11423650" cy="3868023"/>
          </a:xfrm>
        </p:spPr>
        <p:txBody>
          <a:bodyPr lIns="0" tIns="0" rIns="0" bIns="0" numCol="2" spcCol="180000"/>
          <a:lstStyle>
            <a:lvl1pPr>
              <a:lnSpc>
                <a:spcPct val="100000"/>
              </a:lnSpc>
              <a:buFont typeface="Arial" panose="020B0604020202020204" pitchFamily="34" charset="0"/>
              <a:buChar char="•"/>
              <a:defRPr sz="2200" b="1" i="0">
                <a:solidFill>
                  <a:srgbClr val="003B57"/>
                </a:solidFill>
                <a:latin typeface="Arial" panose="020B0604020202020204" pitchFamily="34" charset="0"/>
                <a:cs typeface="Arial" panose="020B0604020202020204" pitchFamily="34" charset="0"/>
              </a:defRPr>
            </a:lvl1pPr>
            <a:lvl2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2pPr>
            <a:lvl3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3pPr>
            <a:lvl4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4pPr>
            <a:lvl5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61200"/>
            <a:ext cx="2743200" cy="146360"/>
          </a:xfrm>
        </p:spPr>
        <p:txBody>
          <a:bodyPr lIns="0" tIns="0" rIns="0" bIns="0"/>
          <a:lstStyle>
            <a:lvl1pPr>
              <a:defRPr sz="1400" b="1" i="0">
                <a:solidFill>
                  <a:srgbClr val="F5F5F6"/>
                </a:solidFill>
                <a:latin typeface="Arial" panose="020B0604020202020204" pitchFamily="34" charset="0"/>
                <a:cs typeface="Arial" panose="020B0604020202020204" pitchFamily="34" charset="0"/>
              </a:defRPr>
            </a:lvl1pPr>
          </a:lstStyle>
          <a:p>
            <a:fld id="{C18F3714-D736-D049-B719-654047A6FCA8}" type="slidenum">
              <a:rPr lang="en-US" smtClean="0"/>
              <a:pPr/>
              <a:t>‹#›</a:t>
            </a:fld>
            <a:endParaRPr lang="en-US" dirty="0"/>
          </a:p>
        </p:txBody>
      </p:sp>
      <p:pic>
        <p:nvPicPr>
          <p:cNvPr id="4" name="Picture 3">
            <a:extLst>
              <a:ext uri="{FF2B5EF4-FFF2-40B4-BE49-F238E27FC236}">
                <a16:creationId xmlns:a16="http://schemas.microsoft.com/office/drawing/2014/main" id="{9F6734EE-8101-71D8-5BD7-D5BF8642AC16}"/>
              </a:ext>
            </a:extLst>
          </p:cNvPr>
          <p:cNvPicPr>
            <a:picLocks noChangeAspect="1"/>
          </p:cNvPicPr>
          <p:nvPr userDrawn="1"/>
        </p:nvPicPr>
        <p:blipFill>
          <a:blip r:embed="rId2"/>
          <a:stretch>
            <a:fillRect/>
          </a:stretch>
        </p:blipFill>
        <p:spPr>
          <a:xfrm>
            <a:off x="384175" y="6361200"/>
            <a:ext cx="2833016" cy="239410"/>
          </a:xfrm>
          <a:prstGeom prst="rect">
            <a:avLst/>
          </a:prstGeom>
        </p:spPr>
      </p:pic>
    </p:spTree>
    <p:extLst>
      <p:ext uri="{BB962C8B-B14F-4D97-AF65-F5344CB8AC3E}">
        <p14:creationId xmlns:p14="http://schemas.microsoft.com/office/powerpoint/2010/main" val="2080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C922-6357-5343-9E84-A9DC003A2F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7B55560-B12D-9D44-81EA-C84DFE7D32BC}"/>
              </a:ext>
            </a:extLst>
          </p:cNvPr>
          <p:cNvSpPr>
            <a:spLocks noGrp="1"/>
          </p:cNvSpPr>
          <p:nvPr>
            <p:ph type="dt" sz="half" idx="10"/>
          </p:nvPr>
        </p:nvSpPr>
        <p:spPr/>
        <p:txBody>
          <a:bodyPr/>
          <a:lstStyle/>
          <a:p>
            <a:fld id="{652EA475-3E1E-774A-A51B-BB722DC57C63}" type="datetime1">
              <a:rPr lang="en-GB" smtClean="0"/>
              <a:t>15/05/2024</a:t>
            </a:fld>
            <a:endParaRPr lang="en-US"/>
          </a:p>
        </p:txBody>
      </p:sp>
      <p:sp>
        <p:nvSpPr>
          <p:cNvPr id="4" name="Footer Placeholder 3">
            <a:extLst>
              <a:ext uri="{FF2B5EF4-FFF2-40B4-BE49-F238E27FC236}">
                <a16:creationId xmlns:a16="http://schemas.microsoft.com/office/drawing/2014/main" id="{97B6940E-8397-7642-8C5C-7573D685B6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9D03DA-B273-6643-97F2-B3924692B499}"/>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6810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48078-E75A-6347-B87C-0C49CD3E12EA}"/>
              </a:ext>
            </a:extLst>
          </p:cNvPr>
          <p:cNvSpPr>
            <a:spLocks noGrp="1"/>
          </p:cNvSpPr>
          <p:nvPr>
            <p:ph type="dt" sz="half" idx="10"/>
          </p:nvPr>
        </p:nvSpPr>
        <p:spPr/>
        <p:txBody>
          <a:bodyPr/>
          <a:lstStyle/>
          <a:p>
            <a:fld id="{C6D613D8-1A77-DE4F-B208-D0EB5307DA19}" type="datetime1">
              <a:rPr lang="en-GB" smtClean="0"/>
              <a:t>15/05/2024</a:t>
            </a:fld>
            <a:endParaRPr lang="en-US"/>
          </a:p>
        </p:txBody>
      </p:sp>
      <p:sp>
        <p:nvSpPr>
          <p:cNvPr id="3" name="Footer Placeholder 2">
            <a:extLst>
              <a:ext uri="{FF2B5EF4-FFF2-40B4-BE49-F238E27FC236}">
                <a16:creationId xmlns:a16="http://schemas.microsoft.com/office/drawing/2014/main" id="{67B70C0A-F321-7D44-8615-A3A30538F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75D2F-E950-C246-9DBF-7891F02508DC}"/>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1894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63E2-F094-884D-B9BE-FBADB746E0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317333-6DB7-7848-AE8C-6A8A82FC7B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AE2F566-5956-8F4D-90A0-E7EB6170E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BFA351-A3D0-9541-894C-3EE6FE0B4D0C}"/>
              </a:ext>
            </a:extLst>
          </p:cNvPr>
          <p:cNvSpPr>
            <a:spLocks noGrp="1"/>
          </p:cNvSpPr>
          <p:nvPr>
            <p:ph type="dt" sz="half" idx="10"/>
          </p:nvPr>
        </p:nvSpPr>
        <p:spPr/>
        <p:txBody>
          <a:bodyPr/>
          <a:lstStyle/>
          <a:p>
            <a:fld id="{0ADEB5C7-23AA-754E-9A6B-CE555A4CB63B}" type="datetime1">
              <a:rPr lang="en-GB" smtClean="0"/>
              <a:t>15/05/2024</a:t>
            </a:fld>
            <a:endParaRPr lang="en-US"/>
          </a:p>
        </p:txBody>
      </p:sp>
      <p:sp>
        <p:nvSpPr>
          <p:cNvPr id="6" name="Footer Placeholder 5">
            <a:extLst>
              <a:ext uri="{FF2B5EF4-FFF2-40B4-BE49-F238E27FC236}">
                <a16:creationId xmlns:a16="http://schemas.microsoft.com/office/drawing/2014/main" id="{0DE194C4-B068-1144-A5FD-D81B6B46E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59999-EE3E-8A43-A2B4-AE3C53ED16AD}"/>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113073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537A-C4E6-714A-A71F-A478623175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E6B74A-7B2F-FF40-B4C7-33BF7E2CD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F4722E-CEEF-734A-94CD-88C65F679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365BB9-6944-CC48-B202-E5CED4D2F400}"/>
              </a:ext>
            </a:extLst>
          </p:cNvPr>
          <p:cNvSpPr>
            <a:spLocks noGrp="1"/>
          </p:cNvSpPr>
          <p:nvPr>
            <p:ph type="dt" sz="half" idx="10"/>
          </p:nvPr>
        </p:nvSpPr>
        <p:spPr/>
        <p:txBody>
          <a:bodyPr/>
          <a:lstStyle/>
          <a:p>
            <a:fld id="{DD69195D-6A18-7A4A-855B-092B951093C7}" type="datetime1">
              <a:rPr lang="en-GB" smtClean="0"/>
              <a:t>15/05/2024</a:t>
            </a:fld>
            <a:endParaRPr lang="en-US"/>
          </a:p>
        </p:txBody>
      </p:sp>
      <p:sp>
        <p:nvSpPr>
          <p:cNvPr id="6" name="Footer Placeholder 5">
            <a:extLst>
              <a:ext uri="{FF2B5EF4-FFF2-40B4-BE49-F238E27FC236}">
                <a16:creationId xmlns:a16="http://schemas.microsoft.com/office/drawing/2014/main" id="{60279759-19D6-AB4C-9305-11600099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F60C3-290D-FC4D-802A-03391455AF15}"/>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850074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3D38-929D-3D49-9BE3-048BF40E30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BD11F8-3457-FE42-A7BA-5178D03377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D47404-8D44-6444-A981-CEBBE88B7E6B}"/>
              </a:ext>
            </a:extLst>
          </p:cNvPr>
          <p:cNvSpPr>
            <a:spLocks noGrp="1"/>
          </p:cNvSpPr>
          <p:nvPr>
            <p:ph type="dt" sz="half" idx="10"/>
          </p:nvPr>
        </p:nvSpPr>
        <p:spPr/>
        <p:txBody>
          <a:bodyPr/>
          <a:lstStyle/>
          <a:p>
            <a:fld id="{7AAA64CB-0C48-C04B-BA3E-DA850F9BF4C4}" type="datetime1">
              <a:rPr lang="en-GB" smtClean="0"/>
              <a:t>15/05/2024</a:t>
            </a:fld>
            <a:endParaRPr lang="en-US"/>
          </a:p>
        </p:txBody>
      </p:sp>
      <p:sp>
        <p:nvSpPr>
          <p:cNvPr id="5" name="Footer Placeholder 4">
            <a:extLst>
              <a:ext uri="{FF2B5EF4-FFF2-40B4-BE49-F238E27FC236}">
                <a16:creationId xmlns:a16="http://schemas.microsoft.com/office/drawing/2014/main" id="{BD5D4D05-6EE0-BF4A-903E-09D8973F8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2E77B-8D74-EB49-9AA6-2437900F8109}"/>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9609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C0314-5E1C-0C40-A3C8-19BC8F42BE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DD2818-72F5-6D4F-9785-07695AB6B1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10A30E-8D09-2948-9F0E-66C023E51500}"/>
              </a:ext>
            </a:extLst>
          </p:cNvPr>
          <p:cNvSpPr>
            <a:spLocks noGrp="1"/>
          </p:cNvSpPr>
          <p:nvPr>
            <p:ph type="dt" sz="half" idx="10"/>
          </p:nvPr>
        </p:nvSpPr>
        <p:spPr/>
        <p:txBody>
          <a:bodyPr/>
          <a:lstStyle/>
          <a:p>
            <a:fld id="{93E3F2A1-C8C0-4D48-838A-14514AF35D99}" type="datetime1">
              <a:rPr lang="en-GB" smtClean="0"/>
              <a:t>15/05/2024</a:t>
            </a:fld>
            <a:endParaRPr lang="en-US"/>
          </a:p>
        </p:txBody>
      </p:sp>
      <p:sp>
        <p:nvSpPr>
          <p:cNvPr id="5" name="Footer Placeholder 4">
            <a:extLst>
              <a:ext uri="{FF2B5EF4-FFF2-40B4-BE49-F238E27FC236}">
                <a16:creationId xmlns:a16="http://schemas.microsoft.com/office/drawing/2014/main" id="{9B705707-F1C6-E840-B6DC-6D6CC8D29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7AD04-970C-FA49-945F-AC1C2A65EBF6}"/>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37682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1"/>
            <a:ext cx="12192000" cy="6857999"/>
          </a:xfrm>
          <a:prstGeom prst="rect">
            <a:avLst/>
          </a:prstGeom>
          <a:gradFill>
            <a:gsLst>
              <a:gs pos="0">
                <a:srgbClr val="F5F5F6"/>
              </a:gs>
              <a:gs pos="99000">
                <a:srgbClr val="707071"/>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3" name="Slide Number Placeholder 5">
            <a:extLst>
              <a:ext uri="{FF2B5EF4-FFF2-40B4-BE49-F238E27FC236}">
                <a16:creationId xmlns:a16="http://schemas.microsoft.com/office/drawing/2014/main" id="{A7854372-CBB0-5E74-4242-B375509875FB}"/>
              </a:ext>
            </a:extLst>
          </p:cNvPr>
          <p:cNvSpPr>
            <a:spLocks noGrp="1"/>
          </p:cNvSpPr>
          <p:nvPr>
            <p:ph type="sldNum" sz="quarter" idx="12"/>
          </p:nvPr>
        </p:nvSpPr>
        <p:spPr>
          <a:xfrm>
            <a:off x="9064625" y="6337562"/>
            <a:ext cx="2743200" cy="146360"/>
          </a:xfrm>
        </p:spPr>
        <p:txBody>
          <a:bodyPr lIns="0" tIns="0" rIns="0" bIns="0"/>
          <a:lstStyle>
            <a:lvl1pPr>
              <a:defRPr sz="1400" b="1" i="0">
                <a:solidFill>
                  <a:srgbClr val="003B57"/>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7" name="Picture 6">
            <a:extLst>
              <a:ext uri="{FF2B5EF4-FFF2-40B4-BE49-F238E27FC236}">
                <a16:creationId xmlns:a16="http://schemas.microsoft.com/office/drawing/2014/main" id="{AD5EBC4D-BFE6-E47C-272E-2D6B2485293C}"/>
              </a:ext>
            </a:extLst>
          </p:cNvPr>
          <p:cNvPicPr>
            <a:picLocks noChangeAspect="1"/>
          </p:cNvPicPr>
          <p:nvPr userDrawn="1"/>
        </p:nvPicPr>
        <p:blipFill>
          <a:blip r:embed="rId2"/>
          <a:stretch>
            <a:fillRect/>
          </a:stretch>
        </p:blipFill>
        <p:spPr>
          <a:xfrm>
            <a:off x="384175" y="6337562"/>
            <a:ext cx="1731925" cy="149212"/>
          </a:xfrm>
          <a:prstGeom prst="rect">
            <a:avLst/>
          </a:prstGeom>
        </p:spPr>
      </p:pic>
    </p:spTree>
    <p:extLst>
      <p:ext uri="{BB962C8B-B14F-4D97-AF65-F5344CB8AC3E}">
        <p14:creationId xmlns:p14="http://schemas.microsoft.com/office/powerpoint/2010/main" val="168840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0"/>
            <a:ext cx="12192000" cy="6858000"/>
          </a:xfrm>
          <a:prstGeom prst="rect">
            <a:avLst/>
          </a:pr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rgbClr val="003B57"/>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2" name="Picture 1">
            <a:extLst>
              <a:ext uri="{FF2B5EF4-FFF2-40B4-BE49-F238E27FC236}">
                <a16:creationId xmlns:a16="http://schemas.microsoft.com/office/drawing/2014/main" id="{C64AD316-0523-3FBA-D3D6-D0411828CB65}"/>
              </a:ext>
            </a:extLst>
          </p:cNvPr>
          <p:cNvPicPr>
            <a:picLocks noChangeAspect="1"/>
          </p:cNvPicPr>
          <p:nvPr userDrawn="1"/>
        </p:nvPicPr>
        <p:blipFill>
          <a:blip r:embed="rId2"/>
          <a:stretch>
            <a:fillRect/>
          </a:stretch>
        </p:blipFill>
        <p:spPr>
          <a:xfrm>
            <a:off x="384175" y="6361884"/>
            <a:ext cx="2833016" cy="244075"/>
          </a:xfrm>
          <a:prstGeom prst="rect">
            <a:avLst/>
          </a:prstGeom>
        </p:spPr>
      </p:pic>
    </p:spTree>
    <p:extLst>
      <p:ext uri="{BB962C8B-B14F-4D97-AF65-F5344CB8AC3E}">
        <p14:creationId xmlns:p14="http://schemas.microsoft.com/office/powerpoint/2010/main" val="134917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1"/>
            <a:ext cx="12192000" cy="6858000"/>
          </a:xfrm>
          <a:prstGeom prst="rect">
            <a:avLst/>
          </a:prstGeom>
          <a:gradFill>
            <a:gsLst>
              <a:gs pos="100000">
                <a:srgbClr val="003C57"/>
              </a:gs>
              <a:gs pos="0">
                <a:srgbClr val="27A0CC"/>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chemeClr val="bg1"/>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5" name="Picture 4">
            <a:extLst>
              <a:ext uri="{FF2B5EF4-FFF2-40B4-BE49-F238E27FC236}">
                <a16:creationId xmlns:a16="http://schemas.microsoft.com/office/drawing/2014/main" id="{08E6C1C8-CA17-D1BB-02C7-0769C869EC93}"/>
              </a:ext>
            </a:extLst>
          </p:cNvPr>
          <p:cNvPicPr>
            <a:picLocks noChangeAspect="1"/>
          </p:cNvPicPr>
          <p:nvPr userDrawn="1"/>
        </p:nvPicPr>
        <p:blipFill>
          <a:blip r:embed="rId2"/>
          <a:stretch>
            <a:fillRect/>
          </a:stretch>
        </p:blipFill>
        <p:spPr>
          <a:xfrm>
            <a:off x="384175" y="6257474"/>
            <a:ext cx="2833016" cy="239410"/>
          </a:xfrm>
          <a:prstGeom prst="rect">
            <a:avLst/>
          </a:prstGeom>
        </p:spPr>
      </p:pic>
    </p:spTree>
    <p:extLst>
      <p:ext uri="{BB962C8B-B14F-4D97-AF65-F5344CB8AC3E}">
        <p14:creationId xmlns:p14="http://schemas.microsoft.com/office/powerpoint/2010/main" val="41010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8B3507-84F6-154D-AE20-489F69E4AD4D}"/>
              </a:ext>
            </a:extLst>
          </p:cNvPr>
          <p:cNvSpPr/>
          <p:nvPr userDrawn="1"/>
        </p:nvSpPr>
        <p:spPr>
          <a:xfrm>
            <a:off x="0" y="0"/>
            <a:ext cx="12192000" cy="6858000"/>
          </a:xfrm>
          <a:prstGeom prst="rect">
            <a:avLst/>
          </a:prstGeom>
          <a:gradFill>
            <a:gsLst>
              <a:gs pos="0">
                <a:srgbClr val="27A0CC"/>
              </a:gs>
              <a:gs pos="100000">
                <a:srgbClr val="003C57"/>
              </a:gs>
            </a:gsLst>
            <a:lin ang="19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2" name="Title 1">
            <a:extLst>
              <a:ext uri="{FF2B5EF4-FFF2-40B4-BE49-F238E27FC236}">
                <a16:creationId xmlns:a16="http://schemas.microsoft.com/office/drawing/2014/main" id="{D9348405-5F7C-5243-BA01-A38D356B0468}"/>
              </a:ext>
            </a:extLst>
          </p:cNvPr>
          <p:cNvSpPr>
            <a:spLocks noGrp="1"/>
          </p:cNvSpPr>
          <p:nvPr>
            <p:ph type="title"/>
          </p:nvPr>
        </p:nvSpPr>
        <p:spPr>
          <a:xfrm>
            <a:off x="384175" y="387350"/>
            <a:ext cx="6678106" cy="862114"/>
          </a:xfrm>
          <a:noFill/>
          <a:ln w="19050">
            <a:noFill/>
          </a:ln>
        </p:spPr>
        <p:txBody>
          <a:bodyPr wrap="square" lIns="0" tIns="180000" rIns="180000" bIns="180000" anchor="t" anchorCtr="0">
            <a:spAutoFit/>
          </a:bodyPr>
          <a:lstStyle>
            <a:lvl1pPr>
              <a:defRPr sz="3600" b="1" i="0">
                <a:solidFill>
                  <a:srgbClr val="003B57"/>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9D38AF2-83FE-E64F-96D5-93C8D207FB5E}"/>
              </a:ext>
            </a:extLst>
          </p:cNvPr>
          <p:cNvSpPr>
            <a:spLocks noGrp="1"/>
          </p:cNvSpPr>
          <p:nvPr>
            <p:ph idx="1"/>
          </p:nvPr>
        </p:nvSpPr>
        <p:spPr>
          <a:xfrm>
            <a:off x="384175" y="1608649"/>
            <a:ext cx="6678106" cy="3868023"/>
          </a:xfrm>
        </p:spPr>
        <p:txBody>
          <a:bodyPr lIns="0" tIns="0" rIns="0" bIns="0" numCol="1" spcCol="180000"/>
          <a:lstStyle>
            <a:lvl1pPr>
              <a:lnSpc>
                <a:spcPct val="100000"/>
              </a:lnSpc>
              <a:buFont typeface="Arial" panose="020B0604020202020204" pitchFamily="34" charset="0"/>
              <a:buChar char="•"/>
              <a:defRPr sz="2200" b="1" i="0">
                <a:solidFill>
                  <a:srgbClr val="003B57"/>
                </a:solidFill>
                <a:latin typeface="Arial" panose="020B0604020202020204" pitchFamily="34" charset="0"/>
                <a:cs typeface="Arial" panose="020B0604020202020204" pitchFamily="34" charset="0"/>
              </a:defRPr>
            </a:lvl1pPr>
            <a:lvl2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2pPr>
            <a:lvl3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3pPr>
            <a:lvl4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4pPr>
            <a:lvl5pPr>
              <a:lnSpc>
                <a:spcPct val="100000"/>
              </a:lnSpc>
              <a:buFont typeface="Arial" panose="020B0604020202020204" pitchFamily="34" charset="0"/>
              <a:buChar char="•"/>
              <a:defRPr sz="1800">
                <a:solidFill>
                  <a:srgbClr val="003B57"/>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F99D6BAE-3171-D541-94B7-B7CFF8778428}"/>
              </a:ext>
            </a:extLst>
          </p:cNvPr>
          <p:cNvSpPr>
            <a:spLocks noGrp="1"/>
          </p:cNvSpPr>
          <p:nvPr>
            <p:ph type="sldNum" sz="quarter" idx="12"/>
          </p:nvPr>
        </p:nvSpPr>
        <p:spPr>
          <a:xfrm>
            <a:off x="9064625" y="6337562"/>
            <a:ext cx="2743200" cy="146360"/>
          </a:xfrm>
        </p:spPr>
        <p:txBody>
          <a:bodyPr lIns="0" tIns="0" rIns="0" bIns="0"/>
          <a:lstStyle>
            <a:lvl1pPr>
              <a:defRPr sz="1400" b="1" i="0">
                <a:solidFill>
                  <a:schemeClr val="bg1"/>
                </a:solidFill>
                <a:latin typeface="Arial" panose="020B0604020202020204" pitchFamily="34" charset="0"/>
                <a:cs typeface="Arial" panose="020B0604020202020204" pitchFamily="34" charset="0"/>
              </a:defRPr>
            </a:lvl1pPr>
          </a:lstStyle>
          <a:p>
            <a:fld id="{7B19C9B4-2561-AD4E-B2B6-89E2EBE28AF7}" type="slidenum">
              <a:rPr lang="en-US" smtClean="0"/>
              <a:pPr/>
              <a:t>‹#›</a:t>
            </a:fld>
            <a:endParaRPr lang="en-US" dirty="0"/>
          </a:p>
        </p:txBody>
      </p:sp>
      <p:pic>
        <p:nvPicPr>
          <p:cNvPr id="4" name="Picture 3">
            <a:extLst>
              <a:ext uri="{FF2B5EF4-FFF2-40B4-BE49-F238E27FC236}">
                <a16:creationId xmlns:a16="http://schemas.microsoft.com/office/drawing/2014/main" id="{0FCC1481-C1D7-9FDC-D19A-9D399A3922A0}"/>
              </a:ext>
            </a:extLst>
          </p:cNvPr>
          <p:cNvPicPr>
            <a:picLocks noChangeAspect="1"/>
          </p:cNvPicPr>
          <p:nvPr userDrawn="1"/>
        </p:nvPicPr>
        <p:blipFill>
          <a:blip r:embed="rId2"/>
          <a:stretch>
            <a:fillRect/>
          </a:stretch>
        </p:blipFill>
        <p:spPr>
          <a:xfrm>
            <a:off x="384175" y="6257474"/>
            <a:ext cx="2833016" cy="239410"/>
          </a:xfrm>
          <a:prstGeom prst="rect">
            <a:avLst/>
          </a:prstGeom>
        </p:spPr>
      </p:pic>
    </p:spTree>
    <p:extLst>
      <p:ext uri="{BB962C8B-B14F-4D97-AF65-F5344CB8AC3E}">
        <p14:creationId xmlns:p14="http://schemas.microsoft.com/office/powerpoint/2010/main" val="39400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60F-946E-0F48-80DD-FEE5F56FCE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A391AA-D1AB-2346-90D9-04CABAA66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E84F2A-641A-0149-A2D5-52C2CE114C42}"/>
              </a:ext>
            </a:extLst>
          </p:cNvPr>
          <p:cNvSpPr>
            <a:spLocks noGrp="1"/>
          </p:cNvSpPr>
          <p:nvPr>
            <p:ph type="dt" sz="half" idx="10"/>
          </p:nvPr>
        </p:nvSpPr>
        <p:spPr/>
        <p:txBody>
          <a:bodyPr/>
          <a:lstStyle/>
          <a:p>
            <a:fld id="{9DD9B9F6-B58C-9248-85DA-F97EA82EE40E}" type="datetime1">
              <a:rPr lang="en-GB" smtClean="0"/>
              <a:t>15/05/2024</a:t>
            </a:fld>
            <a:endParaRPr lang="en-US"/>
          </a:p>
        </p:txBody>
      </p:sp>
      <p:sp>
        <p:nvSpPr>
          <p:cNvPr id="5" name="Footer Placeholder 4">
            <a:extLst>
              <a:ext uri="{FF2B5EF4-FFF2-40B4-BE49-F238E27FC236}">
                <a16:creationId xmlns:a16="http://schemas.microsoft.com/office/drawing/2014/main" id="{2065FE2E-64F5-EE49-94CA-79E2B34B2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B9DA0-5EAC-724E-A39C-7703C113A022}"/>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59362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E1D-DFF9-EC49-A0A6-02E4AF8A48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C4EC46-8D25-DA43-8FE8-07ACF3803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9E188A-F38D-B14E-971C-B303F854F91D}"/>
              </a:ext>
            </a:extLst>
          </p:cNvPr>
          <p:cNvSpPr>
            <a:spLocks noGrp="1"/>
          </p:cNvSpPr>
          <p:nvPr>
            <p:ph type="dt" sz="half" idx="10"/>
          </p:nvPr>
        </p:nvSpPr>
        <p:spPr/>
        <p:txBody>
          <a:bodyPr/>
          <a:lstStyle/>
          <a:p>
            <a:fld id="{602E8876-AB9A-A64B-A24B-33F292041A07}" type="datetime1">
              <a:rPr lang="en-GB" smtClean="0"/>
              <a:t>15/05/2024</a:t>
            </a:fld>
            <a:endParaRPr lang="en-US"/>
          </a:p>
        </p:txBody>
      </p:sp>
      <p:sp>
        <p:nvSpPr>
          <p:cNvPr id="5" name="Footer Placeholder 4">
            <a:extLst>
              <a:ext uri="{FF2B5EF4-FFF2-40B4-BE49-F238E27FC236}">
                <a16:creationId xmlns:a16="http://schemas.microsoft.com/office/drawing/2014/main" id="{88533A23-8415-DC4E-9451-9A1666E24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27298-6F59-9145-B524-3D2C711FD0E3}"/>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249994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7620-E885-7646-B4DB-5B438E3FB5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BD5449-09FA-9547-9267-6654E22489B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2EB886-1DF8-CF4E-96F7-46E776C72F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D656E1-B861-014C-969E-D7258F876A3B}"/>
              </a:ext>
            </a:extLst>
          </p:cNvPr>
          <p:cNvSpPr>
            <a:spLocks noGrp="1"/>
          </p:cNvSpPr>
          <p:nvPr>
            <p:ph type="dt" sz="half" idx="10"/>
          </p:nvPr>
        </p:nvSpPr>
        <p:spPr/>
        <p:txBody>
          <a:bodyPr/>
          <a:lstStyle/>
          <a:p>
            <a:fld id="{AB6E2A8C-0B18-DC42-BBC1-BF8921F00615}" type="datetime1">
              <a:rPr lang="en-GB" smtClean="0"/>
              <a:t>15/05/2024</a:t>
            </a:fld>
            <a:endParaRPr lang="en-US"/>
          </a:p>
        </p:txBody>
      </p:sp>
      <p:sp>
        <p:nvSpPr>
          <p:cNvPr id="6" name="Footer Placeholder 5">
            <a:extLst>
              <a:ext uri="{FF2B5EF4-FFF2-40B4-BE49-F238E27FC236}">
                <a16:creationId xmlns:a16="http://schemas.microsoft.com/office/drawing/2014/main" id="{D209EAA6-4D7A-2F4C-A24B-959EFF95E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BE843-FD19-ED42-AE6D-E3E32A69E585}"/>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3321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1D39-E28C-C849-BE8C-8FC03279B1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4CB63-AD2B-1641-A0C0-4E2EFC268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A7BD7C-FA87-7A46-B343-AD97E74D68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CA5B7AE-6D77-7F47-A068-521F879D2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409F46-5C83-454D-B8C4-B7B197D15C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ECAF49-9A54-1849-BD27-70AADF71DD40}"/>
              </a:ext>
            </a:extLst>
          </p:cNvPr>
          <p:cNvSpPr>
            <a:spLocks noGrp="1"/>
          </p:cNvSpPr>
          <p:nvPr>
            <p:ph type="dt" sz="half" idx="10"/>
          </p:nvPr>
        </p:nvSpPr>
        <p:spPr/>
        <p:txBody>
          <a:bodyPr/>
          <a:lstStyle/>
          <a:p>
            <a:fld id="{73690836-E385-914A-9CD0-EDD9861319CD}" type="datetime1">
              <a:rPr lang="en-GB" smtClean="0"/>
              <a:t>15/05/2024</a:t>
            </a:fld>
            <a:endParaRPr lang="en-US"/>
          </a:p>
        </p:txBody>
      </p:sp>
      <p:sp>
        <p:nvSpPr>
          <p:cNvPr id="8" name="Footer Placeholder 7">
            <a:extLst>
              <a:ext uri="{FF2B5EF4-FFF2-40B4-BE49-F238E27FC236}">
                <a16:creationId xmlns:a16="http://schemas.microsoft.com/office/drawing/2014/main" id="{B712460F-9D2D-C043-B304-D32E779B0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F007A-5042-D148-8279-ABB4A790D407}"/>
              </a:ext>
            </a:extLst>
          </p:cNvPr>
          <p:cNvSpPr>
            <a:spLocks noGrp="1"/>
          </p:cNvSpPr>
          <p:nvPr>
            <p:ph type="sldNum" sz="quarter" idx="12"/>
          </p:nvPr>
        </p:nvSpPr>
        <p:spPr/>
        <p:txBody>
          <a:bodyPr/>
          <a:lstStyle/>
          <a:p>
            <a:fld id="{B611DB40-893A-0844-9539-DE81D035BA5B}" type="slidenum">
              <a:rPr lang="en-US" smtClean="0"/>
              <a:t>‹#›</a:t>
            </a:fld>
            <a:endParaRPr lang="en-US"/>
          </a:p>
        </p:txBody>
      </p:sp>
    </p:spTree>
    <p:extLst>
      <p:ext uri="{BB962C8B-B14F-4D97-AF65-F5344CB8AC3E}">
        <p14:creationId xmlns:p14="http://schemas.microsoft.com/office/powerpoint/2010/main" val="38191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6F18D-947F-DF48-BCF1-F0B6DBF20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25EB74E-4AF9-EE4B-994D-5CC026E5E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2660F3A-D9CF-4D4C-B54A-5C599562F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93F4F-9A69-B648-BA1A-FCD4FCFE47EA}" type="datetime1">
              <a:rPr lang="en-GB" smtClean="0"/>
              <a:t>15/05/2024</a:t>
            </a:fld>
            <a:endParaRPr lang="en-US"/>
          </a:p>
        </p:txBody>
      </p:sp>
      <p:sp>
        <p:nvSpPr>
          <p:cNvPr id="5" name="Footer Placeholder 4">
            <a:extLst>
              <a:ext uri="{FF2B5EF4-FFF2-40B4-BE49-F238E27FC236}">
                <a16:creationId xmlns:a16="http://schemas.microsoft.com/office/drawing/2014/main" id="{DD2160C6-1FE0-514F-9B73-B6CFC4EA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BC5C1-9E0F-A943-BCF8-C04B26FAD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1DB40-893A-0844-9539-DE81D035BA5B}" type="slidenum">
              <a:rPr lang="en-US" smtClean="0"/>
              <a:t>‹#›</a:t>
            </a:fld>
            <a:endParaRPr lang="en-US"/>
          </a:p>
        </p:txBody>
      </p:sp>
    </p:spTree>
    <p:extLst>
      <p:ext uri="{BB962C8B-B14F-4D97-AF65-F5344CB8AC3E}">
        <p14:creationId xmlns:p14="http://schemas.microsoft.com/office/powerpoint/2010/main" val="1512700886"/>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0" r:id="rId3"/>
    <p:sldLayoutId id="2147483661" r:id="rId4"/>
    <p:sldLayoutId id="2147483663" r:id="rId5"/>
    <p:sldLayoutId id="2147483649"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methodology/methodologytopicsandstatisticalconcepts/uncertaintyandhowwemeasurei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78C26-09AE-07E0-78A3-F9E733996C0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4175" y="6361884"/>
            <a:ext cx="2833016" cy="244075"/>
          </a:xfrm>
          <a:prstGeom prst="rect">
            <a:avLst/>
          </a:prstGeom>
        </p:spPr>
      </p:pic>
      <p:pic>
        <p:nvPicPr>
          <p:cNvPr id="4" name="Picture 3" descr="Slide title: Navigating numbers: How data are used to create statistics.&#10;&#10;Teacher Guide&#10;&#10;Use this introductory pack to familiarise yourself with the key principles in data and statistics, as a great foundation for the five 'Navigating numbers' toolkits. ">
            <a:extLst>
              <a:ext uri="{FF2B5EF4-FFF2-40B4-BE49-F238E27FC236}">
                <a16:creationId xmlns:a16="http://schemas.microsoft.com/office/drawing/2014/main" id="{A068A32E-8AA4-F41C-C7D4-551549D5EC7E}"/>
              </a:ext>
            </a:extLst>
          </p:cNvPr>
          <p:cNvPicPr>
            <a:picLocks noChangeAspect="1"/>
          </p:cNvPicPr>
          <p:nvPr/>
        </p:nvPicPr>
        <p:blipFill>
          <a:blip r:embed="rId3"/>
          <a:stretch>
            <a:fillRect/>
          </a:stretch>
        </p:blipFill>
        <p:spPr>
          <a:xfrm>
            <a:off x="12700" y="12700"/>
            <a:ext cx="12179300" cy="6839731"/>
          </a:xfrm>
          <a:prstGeom prst="rect">
            <a:avLst/>
          </a:prstGeom>
        </p:spPr>
      </p:pic>
    </p:spTree>
    <p:extLst>
      <p:ext uri="{BB962C8B-B14F-4D97-AF65-F5344CB8AC3E}">
        <p14:creationId xmlns:p14="http://schemas.microsoft.com/office/powerpoint/2010/main" val="66335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10</a:t>
            </a:fld>
            <a:endParaRPr lang="en-US" dirty="0"/>
          </a:p>
        </p:txBody>
      </p:sp>
      <p:sp>
        <p:nvSpPr>
          <p:cNvPr id="2" name="Title 1">
            <a:extLst>
              <a:ext uri="{FF2B5EF4-FFF2-40B4-BE49-F238E27FC236}">
                <a16:creationId xmlns:a16="http://schemas.microsoft.com/office/drawing/2014/main" id="{ACFA5A4E-7063-8D2D-ED02-1BD6BC3F1AAC}"/>
              </a:ext>
            </a:extLst>
          </p:cNvPr>
          <p:cNvSpPr txBox="1">
            <a:spLocks noGrp="1"/>
          </p:cNvSpPr>
          <p:nvPr>
            <p:ph type="title" idx="4294967295"/>
          </p:nvPr>
        </p:nvSpPr>
        <p:spPr>
          <a:xfrm>
            <a:off x="384176" y="522941"/>
            <a:ext cx="918313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Estimation is the process of creating estimates</a:t>
            </a:r>
            <a:r>
              <a:rPr lang="en-US" sz="3600" b="1" dirty="0">
                <a:solidFill>
                  <a:srgbClr val="003B57"/>
                </a:solidFill>
                <a:latin typeface="Arial" panose="020B0604020202020204" pitchFamily="34" charset="0"/>
                <a:cs typeface="Arial" panose="020B0604020202020204" pitchFamily="34" charset="0"/>
              </a:rPr>
              <a:t> from data.</a:t>
            </a:r>
            <a:endPar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endParaRPr>
          </a:p>
        </p:txBody>
      </p:sp>
      <p:sp>
        <p:nvSpPr>
          <p:cNvPr id="6" name="Content Placeholder 2">
            <a:extLst>
              <a:ext uri="{FF2B5EF4-FFF2-40B4-BE49-F238E27FC236}">
                <a16:creationId xmlns:a16="http://schemas.microsoft.com/office/drawing/2014/main" id="{F381B149-CD44-3EDF-CF78-03A63F156C14}"/>
              </a:ext>
            </a:extLst>
          </p:cNvPr>
          <p:cNvSpPr txBox="1">
            <a:spLocks/>
          </p:cNvSpPr>
          <p:nvPr/>
        </p:nvSpPr>
        <p:spPr>
          <a:xfrm>
            <a:off x="384174" y="2256007"/>
            <a:ext cx="6702425" cy="381642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At the ONS, we use estimates when calculating the characteristics of the population as a whole from the responses given by those people and businesses responding to a sample survey. </a:t>
            </a:r>
          </a:p>
          <a:p>
            <a:pPr marL="0" indent="0">
              <a:lnSpc>
                <a:spcPct val="100000"/>
              </a:lnSpc>
              <a:spcBef>
                <a:spcPts val="0"/>
              </a:spcBef>
              <a:buNone/>
            </a:pP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Estimation is usually achieved through ‘weighting’.</a:t>
            </a: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Responses from a sample are weighted to ensure they represent the entire population without bias, producing good quality outputs.</a:t>
            </a: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p:txBody>
      </p:sp>
      <p:pic>
        <p:nvPicPr>
          <p:cNvPr id="5" name="Picture 4" descr="A person holding a phone in front of a computer looking at data">
            <a:extLst>
              <a:ext uri="{FF2B5EF4-FFF2-40B4-BE49-F238E27FC236}">
                <a16:creationId xmlns:a16="http://schemas.microsoft.com/office/drawing/2014/main" id="{944F54CD-AE3C-DA9B-C3E4-A658E7383CB7}"/>
              </a:ext>
            </a:extLst>
          </p:cNvPr>
          <p:cNvPicPr>
            <a:picLocks noChangeAspect="1"/>
          </p:cNvPicPr>
          <p:nvPr/>
        </p:nvPicPr>
        <p:blipFill>
          <a:blip r:embed="rId3"/>
          <a:stretch>
            <a:fillRect/>
          </a:stretch>
        </p:blipFill>
        <p:spPr>
          <a:xfrm>
            <a:off x="7359650" y="936765"/>
            <a:ext cx="5397500" cy="5397500"/>
          </a:xfrm>
          <a:prstGeom prst="rect">
            <a:avLst/>
          </a:prstGeom>
        </p:spPr>
      </p:pic>
      <p:sp>
        <p:nvSpPr>
          <p:cNvPr id="9" name="Oval 8">
            <a:extLst>
              <a:ext uri="{FF2B5EF4-FFF2-40B4-BE49-F238E27FC236}">
                <a16:creationId xmlns:a16="http://schemas.microsoft.com/office/drawing/2014/main" id="{77FF9024-C176-A864-79CA-1428B3BCC9E7}"/>
              </a:ext>
              <a:ext uri="{C183D7F6-B498-43B3-948B-1728B52AA6E4}">
                <adec:decorative xmlns:adec="http://schemas.microsoft.com/office/drawing/2017/decorative" val="1"/>
              </a:ext>
            </a:extLst>
          </p:cNvPr>
          <p:cNvSpPr/>
          <p:nvPr/>
        </p:nvSpPr>
        <p:spPr>
          <a:xfrm>
            <a:off x="8596411" y="5502120"/>
            <a:ext cx="970901" cy="970901"/>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17C6972-427F-B492-FBA7-FF90C8DE88B8}"/>
              </a:ext>
              <a:ext uri="{C183D7F6-B498-43B3-948B-1728B52AA6E4}">
                <adec:decorative xmlns:adec="http://schemas.microsoft.com/office/drawing/2017/decorative" val="1"/>
              </a:ext>
            </a:extLst>
          </p:cNvPr>
          <p:cNvSpPr/>
          <p:nvPr/>
        </p:nvSpPr>
        <p:spPr>
          <a:xfrm>
            <a:off x="9801243" y="6252969"/>
            <a:ext cx="229300" cy="229300"/>
          </a:xfrm>
          <a:prstGeom prst="ellipse">
            <a:avLst/>
          </a:prstGeom>
          <a:solidFill>
            <a:srgbClr val="E2E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53B927A-96A4-AF56-6224-2D602C47EA06}"/>
              </a:ext>
              <a:ext uri="{C183D7F6-B498-43B3-948B-1728B52AA6E4}">
                <adec:decorative xmlns:adec="http://schemas.microsoft.com/office/drawing/2017/decorative" val="1"/>
              </a:ext>
            </a:extLst>
          </p:cNvPr>
          <p:cNvSpPr/>
          <p:nvPr/>
        </p:nvSpPr>
        <p:spPr>
          <a:xfrm>
            <a:off x="8213478" y="5944449"/>
            <a:ext cx="617040" cy="617040"/>
          </a:xfrm>
          <a:prstGeom prst="ellipse">
            <a:avLst/>
          </a:prstGeom>
          <a:solidFill>
            <a:srgbClr val="00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77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11</a:t>
            </a:fld>
            <a:endParaRPr lang="en-US" dirty="0"/>
          </a:p>
        </p:txBody>
      </p:sp>
      <p:pic>
        <p:nvPicPr>
          <p:cNvPr id="6" name="Picture 5">
            <a:extLst>
              <a:ext uri="{FF2B5EF4-FFF2-40B4-BE49-F238E27FC236}">
                <a16:creationId xmlns:a16="http://schemas.microsoft.com/office/drawing/2014/main" id="{664770B0-079F-B914-B5A2-EB68F8AD14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9" name="Picture 8">
            <a:extLst>
              <a:ext uri="{FF2B5EF4-FFF2-40B4-BE49-F238E27FC236}">
                <a16:creationId xmlns:a16="http://schemas.microsoft.com/office/drawing/2014/main" id="{5F2ABD1D-AE39-6CFC-E4CD-9040527FDA4E}"/>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7" name="Picture 6" descr="3. Time series">
            <a:extLst>
              <a:ext uri="{FF2B5EF4-FFF2-40B4-BE49-F238E27FC236}">
                <a16:creationId xmlns:a16="http://schemas.microsoft.com/office/drawing/2014/main" id="{6AA1A3B9-C7CD-7C99-7804-6C357BB6274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1534" y="1822382"/>
            <a:ext cx="6286500" cy="1066800"/>
          </a:xfrm>
          <a:prstGeom prst="rect">
            <a:avLst/>
          </a:prstGeom>
        </p:spPr>
      </p:pic>
    </p:spTree>
    <p:extLst>
      <p:ext uri="{BB962C8B-B14F-4D97-AF65-F5344CB8AC3E}">
        <p14:creationId xmlns:p14="http://schemas.microsoft.com/office/powerpoint/2010/main" val="177536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C0E716-8FEA-E793-A968-6559029DE718}"/>
              </a:ext>
              <a:ext uri="{C183D7F6-B498-43B3-948B-1728B52AA6E4}">
                <adec:decorative xmlns:adec="http://schemas.microsoft.com/office/drawing/2017/decorative" val="1"/>
              </a:ext>
            </a:extLst>
          </p:cNvPr>
          <p:cNvSpPr/>
          <p:nvPr/>
        </p:nvSpPr>
        <p:spPr>
          <a:xfrm>
            <a:off x="0" y="2075542"/>
            <a:ext cx="12192000" cy="3988397"/>
          </a:xfrm>
          <a:prstGeom prst="rect">
            <a:avLst/>
          </a:prstGeom>
          <a:solidFill>
            <a:srgbClr val="F5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9C7"/>
              </a:solidFill>
            </a:endParaRPr>
          </a:p>
        </p:txBody>
      </p:sp>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12</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5" y="790271"/>
            <a:ext cx="9157390"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107"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A time series is a series of data points indexed in time order.</a:t>
            </a:r>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403257" y="2607207"/>
            <a:ext cx="5527644" cy="1785104"/>
          </a:xfrm>
          <a:prstGeom prst="rect">
            <a:avLst/>
          </a:prstGeom>
        </p:spPr>
        <p:txBody>
          <a:bodyPr vert="horz" wrap="square" lIns="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 time series is typically plotted on a line chart and is often used to show the history of a subject. For example, looking at changes in spending on a certain item over time. </a:t>
            </a:r>
            <a:endParaRPr lang="en-US" sz="2200" dirty="0">
              <a:solidFill>
                <a:srgbClr val="003B57"/>
              </a:solidFill>
              <a:latin typeface="Arial" panose="020B0604020202020204" pitchFamily="34" charset="0"/>
              <a:cs typeface="Arial" panose="020B0604020202020204" pitchFamily="34" charset="0"/>
            </a:endParaRPr>
          </a:p>
        </p:txBody>
      </p:sp>
      <p:pic>
        <p:nvPicPr>
          <p:cNvPr id="8" name="Picture 7" descr="A line graph showing volume and value sales, seasonally adjusted. Great Britain, February 2019">
            <a:extLst>
              <a:ext uri="{FF2B5EF4-FFF2-40B4-BE49-F238E27FC236}">
                <a16:creationId xmlns:a16="http://schemas.microsoft.com/office/drawing/2014/main" id="{B3C30670-20AD-C063-9892-107374597691}"/>
              </a:ext>
            </a:extLst>
          </p:cNvPr>
          <p:cNvPicPr>
            <a:picLocks noChangeAspect="1"/>
          </p:cNvPicPr>
          <p:nvPr/>
        </p:nvPicPr>
        <p:blipFill>
          <a:blip r:embed="rId3"/>
          <a:stretch>
            <a:fillRect/>
          </a:stretch>
        </p:blipFill>
        <p:spPr>
          <a:xfrm>
            <a:off x="6334158" y="2288589"/>
            <a:ext cx="5320177" cy="3483674"/>
          </a:xfrm>
          <a:prstGeom prst="rect">
            <a:avLst/>
          </a:prstGeom>
        </p:spPr>
      </p:pic>
    </p:spTree>
    <p:extLst>
      <p:ext uri="{BB962C8B-B14F-4D97-AF65-F5344CB8AC3E}">
        <p14:creationId xmlns:p14="http://schemas.microsoft.com/office/powerpoint/2010/main" val="176444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13</a:t>
            </a:fld>
            <a:endParaRPr lang="en-US" dirty="0"/>
          </a:p>
        </p:txBody>
      </p:sp>
      <p:pic>
        <p:nvPicPr>
          <p:cNvPr id="6" name="Picture 5">
            <a:extLst>
              <a:ext uri="{FF2B5EF4-FFF2-40B4-BE49-F238E27FC236}">
                <a16:creationId xmlns:a16="http://schemas.microsoft.com/office/drawing/2014/main" id="{664770B0-079F-B914-B5A2-EB68F8AD14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9" name="Picture 8">
            <a:extLst>
              <a:ext uri="{FF2B5EF4-FFF2-40B4-BE49-F238E27FC236}">
                <a16:creationId xmlns:a16="http://schemas.microsoft.com/office/drawing/2014/main" id="{5F2ABD1D-AE39-6CFC-E4CD-9040527FDA4E}"/>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7" name="Picture 6" descr="4. Index numbers">
            <a:extLst>
              <a:ext uri="{FF2B5EF4-FFF2-40B4-BE49-F238E27FC236}">
                <a16:creationId xmlns:a16="http://schemas.microsoft.com/office/drawing/2014/main" id="{2664CD5D-AAA4-2A05-8BC1-A37EBBA228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9900" y="1829102"/>
            <a:ext cx="7518400" cy="1066800"/>
          </a:xfrm>
          <a:prstGeom prst="rect">
            <a:avLst/>
          </a:prstGeom>
        </p:spPr>
      </p:pic>
    </p:spTree>
    <p:extLst>
      <p:ext uri="{BB962C8B-B14F-4D97-AF65-F5344CB8AC3E}">
        <p14:creationId xmlns:p14="http://schemas.microsoft.com/office/powerpoint/2010/main" val="123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14</a:t>
            </a:fld>
            <a:endParaRPr lang="en-US" dirty="0"/>
          </a:p>
        </p:txBody>
      </p:sp>
      <p:sp>
        <p:nvSpPr>
          <p:cNvPr id="2" name="Title 1">
            <a:extLst>
              <a:ext uri="{FF2B5EF4-FFF2-40B4-BE49-F238E27FC236}">
                <a16:creationId xmlns:a16="http://schemas.microsoft.com/office/drawing/2014/main" id="{F5A48CE3-70DA-7117-C98C-B514752ED8A8}"/>
              </a:ext>
              <a:ext uri="{C183D7F6-B498-43B3-948B-1728B52AA6E4}">
                <adec:decorative xmlns:adec="http://schemas.microsoft.com/office/drawing/2017/decorative" val="0"/>
              </a:ext>
            </a:extLst>
          </p:cNvPr>
          <p:cNvSpPr>
            <a:spLocks noGrp="1"/>
          </p:cNvSpPr>
          <p:nvPr>
            <p:ph type="title"/>
          </p:nvPr>
        </p:nvSpPr>
        <p:spPr>
          <a:xfrm>
            <a:off x="384174" y="377866"/>
            <a:ext cx="6678106" cy="862114"/>
          </a:xfrm>
        </p:spPr>
        <p:txBody>
          <a:bodyPr vert="horz" wrap="square" lIns="0" tIns="180000" rIns="180000" bIns="180000" rtlCol="0" anchor="b" anchorCtr="0">
            <a:spAutoFit/>
          </a:bodyPr>
          <a:lstStyle/>
          <a:p>
            <a:r>
              <a:rPr lang="en-US" dirty="0"/>
              <a:t>What are index numbers?</a:t>
            </a:r>
            <a:endParaRPr lang="en-GB" dirty="0"/>
          </a:p>
        </p:txBody>
      </p:sp>
      <p:sp>
        <p:nvSpPr>
          <p:cNvPr id="10" name="Round Diagonal Corner of Rectangle 9">
            <a:extLst>
              <a:ext uri="{FF2B5EF4-FFF2-40B4-BE49-F238E27FC236}">
                <a16:creationId xmlns:a16="http://schemas.microsoft.com/office/drawing/2014/main" id="{3F5F6B3F-2A0E-7661-825F-1C8797AA75A3}"/>
              </a:ext>
              <a:ext uri="{C183D7F6-B498-43B3-948B-1728B52AA6E4}">
                <adec:decorative xmlns:adec="http://schemas.microsoft.com/office/drawing/2017/decorative" val="1"/>
              </a:ext>
            </a:extLst>
          </p:cNvPr>
          <p:cNvSpPr/>
          <p:nvPr/>
        </p:nvSpPr>
        <p:spPr>
          <a:xfrm>
            <a:off x="875221" y="1922741"/>
            <a:ext cx="5397499" cy="2751915"/>
          </a:xfrm>
          <a:prstGeom prst="round2DiagRect">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3D115DDA-08D2-E170-1C88-75E617367C11}"/>
              </a:ext>
              <a:ext uri="{C183D7F6-B498-43B3-948B-1728B52AA6E4}">
                <adec:decorative xmlns:adec="http://schemas.microsoft.com/office/drawing/2017/decorative" val="1"/>
              </a:ext>
            </a:extLst>
          </p:cNvPr>
          <p:cNvSpPr/>
          <p:nvPr/>
        </p:nvSpPr>
        <p:spPr>
          <a:xfrm>
            <a:off x="711090" y="1754938"/>
            <a:ext cx="5397499" cy="2751915"/>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ED9077-DBC1-5BB3-4DC1-C80D52C1B07A}"/>
              </a:ext>
            </a:extLst>
          </p:cNvPr>
          <p:cNvSpPr txBox="1"/>
          <p:nvPr/>
        </p:nvSpPr>
        <p:spPr>
          <a:xfrm>
            <a:off x="1254086" y="2174270"/>
            <a:ext cx="4564056" cy="2062103"/>
          </a:xfrm>
          <a:prstGeom prst="rect">
            <a:avLst/>
          </a:prstGeom>
          <a:noFill/>
        </p:spPr>
        <p:txBody>
          <a:bodyPr wrap="square" rtlCol="0">
            <a:spAutoFit/>
          </a:bodyPr>
          <a:lstStyle/>
          <a:p>
            <a:pPr marL="0" marR="0" lvl="0" indent="0" algn="ctr" rtl="0">
              <a:spcBef>
                <a:spcPts val="0"/>
              </a:spcBef>
              <a:spcAft>
                <a:spcPts val="0"/>
              </a:spcAft>
              <a:buNone/>
            </a:pPr>
            <a:r>
              <a:rPr lang="en-US" sz="3200" b="1" dirty="0">
                <a:solidFill>
                  <a:srgbClr val="003B57"/>
                </a:solidFill>
                <a:latin typeface="Arial" panose="020B0604020202020204" pitchFamily="34" charset="0"/>
                <a:ea typeface="Helvetica Neue"/>
                <a:cs typeface="Arial" panose="020B0604020202020204" pitchFamily="34" charset="0"/>
                <a:sym typeface="Helvetica Neue"/>
              </a:rPr>
              <a:t>Index numbers are used to measure changes and simplify comparisons.</a:t>
            </a:r>
            <a:endParaRPr lang="en-US" sz="2400" b="1" dirty="0">
              <a:solidFill>
                <a:srgbClr val="003B57"/>
              </a:solidFill>
              <a:latin typeface="Arial" panose="020B0604020202020204" pitchFamily="34" charset="0"/>
              <a:cs typeface="Arial" panose="020B0604020202020204" pitchFamily="34" charset="0"/>
            </a:endParaRPr>
          </a:p>
        </p:txBody>
      </p:sp>
      <p:pic>
        <p:nvPicPr>
          <p:cNvPr id="3" name="Picture 2" descr="A person using a tablet">
            <a:extLst>
              <a:ext uri="{FF2B5EF4-FFF2-40B4-BE49-F238E27FC236}">
                <a16:creationId xmlns:a16="http://schemas.microsoft.com/office/drawing/2014/main" id="{4288D246-1F23-56B1-F17B-B28E017198C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985000" y="306546"/>
            <a:ext cx="5797550" cy="5797550"/>
          </a:xfrm>
          <a:prstGeom prst="rect">
            <a:avLst/>
          </a:prstGeom>
        </p:spPr>
      </p:pic>
      <p:sp>
        <p:nvSpPr>
          <p:cNvPr id="8" name="Oval 7">
            <a:extLst>
              <a:ext uri="{FF2B5EF4-FFF2-40B4-BE49-F238E27FC236}">
                <a16:creationId xmlns:a16="http://schemas.microsoft.com/office/drawing/2014/main" id="{7EBD5DCD-7BF4-B926-86BF-987F6C907814}"/>
              </a:ext>
              <a:ext uri="{C183D7F6-B498-43B3-948B-1728B52AA6E4}">
                <adec:decorative xmlns:adec="http://schemas.microsoft.com/office/drawing/2017/decorative" val="1"/>
              </a:ext>
            </a:extLst>
          </p:cNvPr>
          <p:cNvSpPr/>
          <p:nvPr/>
        </p:nvSpPr>
        <p:spPr>
          <a:xfrm>
            <a:off x="7384614" y="4446298"/>
            <a:ext cx="1291044" cy="1291044"/>
          </a:xfrm>
          <a:prstGeom prst="ellipse">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1B1CCAA-7B62-FB0F-D886-CEC8775DCE90}"/>
              </a:ext>
              <a:ext uri="{C183D7F6-B498-43B3-948B-1728B52AA6E4}">
                <adec:decorative xmlns:adec="http://schemas.microsoft.com/office/drawing/2017/decorative" val="1"/>
              </a:ext>
            </a:extLst>
          </p:cNvPr>
          <p:cNvSpPr/>
          <p:nvPr/>
        </p:nvSpPr>
        <p:spPr>
          <a:xfrm>
            <a:off x="8438873" y="5131357"/>
            <a:ext cx="625752" cy="625752"/>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32D1288-9341-20F1-179A-1437C8C90FA6}"/>
              </a:ext>
              <a:ext uri="{C183D7F6-B498-43B3-948B-1728B52AA6E4}">
                <adec:decorative xmlns:adec="http://schemas.microsoft.com/office/drawing/2017/decorative" val="1"/>
              </a:ext>
            </a:extLst>
          </p:cNvPr>
          <p:cNvSpPr/>
          <p:nvPr/>
        </p:nvSpPr>
        <p:spPr>
          <a:xfrm>
            <a:off x="8769577" y="5899867"/>
            <a:ext cx="295048" cy="295048"/>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93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15</a:t>
            </a:fld>
            <a:endParaRPr lang="en-US" dirty="0"/>
          </a:p>
        </p:txBody>
      </p:sp>
      <p:sp>
        <p:nvSpPr>
          <p:cNvPr id="7" name="Title 6">
            <a:extLst>
              <a:ext uri="{FF2B5EF4-FFF2-40B4-BE49-F238E27FC236}">
                <a16:creationId xmlns:a16="http://schemas.microsoft.com/office/drawing/2014/main" id="{B46F19F9-8710-ACC7-C2F1-78F148999652}"/>
              </a:ext>
            </a:extLst>
          </p:cNvPr>
          <p:cNvSpPr>
            <a:spLocks noGrp="1"/>
          </p:cNvSpPr>
          <p:nvPr>
            <p:ph type="title"/>
          </p:nvPr>
        </p:nvSpPr>
        <p:spPr>
          <a:xfrm>
            <a:off x="384175" y="406967"/>
            <a:ext cx="6678106" cy="862114"/>
          </a:xfrm>
        </p:spPr>
        <p:txBody>
          <a:bodyPr vert="horz" wrap="square" lIns="0" tIns="180000" rIns="180000" bIns="180000" rtlCol="0" anchor="b" anchorCtr="0">
            <a:spAutoFit/>
          </a:bodyPr>
          <a:lstStyle/>
          <a:p>
            <a:r>
              <a:rPr lang="en-US" dirty="0"/>
              <a:t>What are index numbers?</a:t>
            </a:r>
            <a:endParaRPr lang="en-GB" dirty="0"/>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5" y="1352982"/>
            <a:ext cx="5159344" cy="3816429"/>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effectLst/>
                <a:latin typeface="Arial" panose="020B0604020202020204" pitchFamily="34" charset="0"/>
                <a:cs typeface="Arial" panose="020B0604020202020204" pitchFamily="34" charset="0"/>
              </a:rPr>
              <a:t>Sometimes, we’re most interested in how things have changed, rather than the actual values over time. For example, instead of saying that the average cost of a pint of milk has gone from 80p to 84p, we’d say the price has risen by 5%. An index is a statistical measure designed to help understand change</a:t>
            </a:r>
            <a:r>
              <a:rPr lang="en-US" sz="2200" dirty="0">
                <a:solidFill>
                  <a:srgbClr val="003B57"/>
                </a:solidFill>
                <a:latin typeface="Arial" panose="020B0604020202020204" pitchFamily="34" charset="0"/>
                <a:cs typeface="Arial" panose="020B0604020202020204" pitchFamily="34" charset="0"/>
              </a:rPr>
              <a:t> and</a:t>
            </a:r>
            <a:r>
              <a:rPr lang="en-US" sz="2200" dirty="0">
                <a:solidFill>
                  <a:srgbClr val="003B57"/>
                </a:solidFill>
                <a:latin typeface="Arial" panose="020B0604020202020204" pitchFamily="34" charset="0"/>
                <a:ea typeface="Helvetica Neue"/>
                <a:cs typeface="Arial" panose="020B0604020202020204" pitchFamily="34" charset="0"/>
                <a:sym typeface="Helvetica Neue"/>
              </a:rPr>
              <a:t> is a statistical </a:t>
            </a:r>
            <a:r>
              <a:rPr lang="en-US" sz="2200" b="1" dirty="0">
                <a:solidFill>
                  <a:srgbClr val="003B57"/>
                </a:solidFill>
                <a:latin typeface="Arial" panose="020B0604020202020204" pitchFamily="34" charset="0"/>
                <a:ea typeface="Helvetica Neue"/>
                <a:cs typeface="Arial" panose="020B0604020202020204" pitchFamily="34" charset="0"/>
                <a:sym typeface="Helvetica Neue"/>
              </a:rPr>
              <a:t>measure of average change</a:t>
            </a:r>
            <a:r>
              <a:rPr lang="en-US" sz="2200" dirty="0">
                <a:solidFill>
                  <a:srgbClr val="003B57"/>
                </a:solidFill>
                <a:latin typeface="Arial" panose="020B0604020202020204" pitchFamily="34" charset="0"/>
                <a:ea typeface="Helvetica Neue"/>
                <a:cs typeface="Arial" panose="020B0604020202020204" pitchFamily="34" charset="0"/>
                <a:sym typeface="Helvetica Neue"/>
              </a:rPr>
              <a:t>. </a:t>
            </a: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p:txBody>
      </p:sp>
      <p:pic>
        <p:nvPicPr>
          <p:cNvPr id="2" name="Picture 1">
            <a:extLst>
              <a:ext uri="{FF2B5EF4-FFF2-40B4-BE49-F238E27FC236}">
                <a16:creationId xmlns:a16="http://schemas.microsoft.com/office/drawing/2014/main" id="{0033E4B3-89DE-DF68-5089-7800615E5070}"/>
              </a:ext>
              <a:ext uri="{C183D7F6-B498-43B3-948B-1728B52AA6E4}">
                <adec:decorative xmlns:adec="http://schemas.microsoft.com/office/drawing/2017/decorative" val="1"/>
              </a:ext>
            </a:extLst>
          </p:cNvPr>
          <p:cNvPicPr>
            <a:picLocks noChangeAspect="1"/>
          </p:cNvPicPr>
          <p:nvPr/>
        </p:nvPicPr>
        <p:blipFill rotWithShape="1">
          <a:blip r:embed="rId3"/>
          <a:srcRect r="28897" b="52758"/>
          <a:stretch/>
        </p:blipFill>
        <p:spPr>
          <a:xfrm>
            <a:off x="7353300" y="4896047"/>
            <a:ext cx="4794250" cy="1152898"/>
          </a:xfrm>
          <a:prstGeom prst="rect">
            <a:avLst/>
          </a:prstGeom>
        </p:spPr>
      </p:pic>
      <p:sp>
        <p:nvSpPr>
          <p:cNvPr id="3" name="Round Diagonal Corner of Rectangle 2">
            <a:extLst>
              <a:ext uri="{FF2B5EF4-FFF2-40B4-BE49-F238E27FC236}">
                <a16:creationId xmlns:a16="http://schemas.microsoft.com/office/drawing/2014/main" id="{011DF0D0-EDBB-934B-8DFE-1A255CF6E0EB}"/>
              </a:ext>
              <a:ext uri="{C183D7F6-B498-43B3-948B-1728B52AA6E4}">
                <adec:decorative xmlns:adec="http://schemas.microsoft.com/office/drawing/2017/decorative" val="1"/>
              </a:ext>
            </a:extLst>
          </p:cNvPr>
          <p:cNvSpPr/>
          <p:nvPr/>
        </p:nvSpPr>
        <p:spPr>
          <a:xfrm>
            <a:off x="6410326" y="1520785"/>
            <a:ext cx="5397499" cy="3021331"/>
          </a:xfrm>
          <a:prstGeom prst="round2DiagRect">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of Rectangle 4">
            <a:extLst>
              <a:ext uri="{FF2B5EF4-FFF2-40B4-BE49-F238E27FC236}">
                <a16:creationId xmlns:a16="http://schemas.microsoft.com/office/drawing/2014/main" id="{176EE428-DB56-EF49-740A-0C6C586E0E60}"/>
              </a:ext>
              <a:ext uri="{C183D7F6-B498-43B3-948B-1728B52AA6E4}">
                <adec:decorative xmlns:adec="http://schemas.microsoft.com/office/drawing/2017/decorative" val="1"/>
              </a:ext>
            </a:extLst>
          </p:cNvPr>
          <p:cNvSpPr/>
          <p:nvPr/>
        </p:nvSpPr>
        <p:spPr>
          <a:xfrm>
            <a:off x="6246195" y="1352982"/>
            <a:ext cx="5397499" cy="3021331"/>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0DA7EE-D084-A6E6-5394-BE12C7583698}"/>
              </a:ext>
            </a:extLst>
          </p:cNvPr>
          <p:cNvSpPr txBox="1"/>
          <p:nvPr/>
        </p:nvSpPr>
        <p:spPr>
          <a:xfrm>
            <a:off x="6410326" y="1686401"/>
            <a:ext cx="4965700" cy="2354491"/>
          </a:xfrm>
          <a:prstGeom prst="rect">
            <a:avLst/>
          </a:prstGeom>
          <a:noFill/>
        </p:spPr>
        <p:txBody>
          <a:bodyPr wrap="square" rtlCol="0">
            <a:spAutoFit/>
          </a:bodyPr>
          <a:lstStyle/>
          <a:p>
            <a:pPr marL="0" marR="0" lvl="0" indent="0" algn="ctr" rtl="0">
              <a:spcBef>
                <a:spcPts val="600"/>
              </a:spcBef>
              <a:spcAft>
                <a:spcPts val="1200"/>
              </a:spcAft>
              <a:buNone/>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The Consumer Price Index (CPI)</a:t>
            </a:r>
          </a:p>
          <a:p>
            <a:pPr marL="0" marR="0" lvl="0" indent="0" algn="ctr" rtl="0">
              <a:spcBef>
                <a:spcPts val="600"/>
              </a:spcBef>
              <a:spcAft>
                <a:spcPts val="1200"/>
              </a:spcAft>
              <a:buNone/>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Tracks the variation in prices for different consumer goods and services over time for the country. It’s used to help calculate inflation, which is the change in prices. </a:t>
            </a:r>
            <a:endParaRPr lang="en-US" sz="2200" b="1" dirty="0">
              <a:solidFill>
                <a:srgbClr val="003B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98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16</a:t>
            </a:fld>
            <a:endParaRPr lang="en-US" dirty="0"/>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5" y="1210520"/>
            <a:ext cx="7083425" cy="4832092"/>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Index numbers </a:t>
            </a:r>
            <a:r>
              <a:rPr lang="en-US" sz="2200" b="1" dirty="0">
                <a:solidFill>
                  <a:srgbClr val="003B57"/>
                </a:solidFill>
                <a:latin typeface="Arial" panose="020B0604020202020204" pitchFamily="34" charset="0"/>
                <a:ea typeface="Helvetica Neue"/>
                <a:cs typeface="Arial" panose="020B0604020202020204" pitchFamily="34" charset="0"/>
                <a:sym typeface="Helvetica Neue"/>
              </a:rPr>
              <a:t>typically measure average change over time</a:t>
            </a:r>
            <a:r>
              <a:rPr lang="en-US" sz="2200" dirty="0">
                <a:solidFill>
                  <a:srgbClr val="003B57"/>
                </a:solidFill>
                <a:latin typeface="Arial" panose="020B0604020202020204" pitchFamily="34" charset="0"/>
                <a:ea typeface="Helvetica Neue"/>
                <a:cs typeface="Arial" panose="020B0604020202020204" pitchFamily="34" charset="0"/>
                <a:sym typeface="Helvetica Neue"/>
              </a:rPr>
              <a:t>, such as inflation, cost of living, house prices and employment. They can also be used to make other comparisons, such as between regions of the UK.</a:t>
            </a: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Mathematically, an index number is a figure reflecting price or quantity </a:t>
            </a:r>
            <a:r>
              <a:rPr lang="en-US" sz="2200" b="1" dirty="0">
                <a:solidFill>
                  <a:srgbClr val="003B57"/>
                </a:solidFill>
                <a:latin typeface="Arial" panose="020B0604020202020204" pitchFamily="34" charset="0"/>
                <a:ea typeface="Helvetica Neue"/>
                <a:cs typeface="Arial" panose="020B0604020202020204" pitchFamily="34" charset="0"/>
                <a:sym typeface="Helvetica Neue"/>
              </a:rPr>
              <a:t>compared with a standard or base value</a:t>
            </a:r>
            <a:r>
              <a:rPr lang="en-US" sz="2200" dirty="0">
                <a:solidFill>
                  <a:srgbClr val="003B57"/>
                </a:solidFill>
                <a:latin typeface="Arial" panose="020B0604020202020204" pitchFamily="34" charset="0"/>
                <a:ea typeface="Helvetica Neue"/>
                <a:cs typeface="Arial" panose="020B0604020202020204" pitchFamily="34" charset="0"/>
                <a:sym typeface="Helvetica Neue"/>
              </a:rPr>
              <a:t>. Usually, the base equals 100, with the index number expressed as 100 times the ratio to the base value. Here’s an example. </a:t>
            </a: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The original average price for a pint of milk was 80p and we can set this as 100. If it rises to 84p, the index becomes (84/80 x 100) = 105. This clearly shows the 5% increase.</a:t>
            </a:r>
            <a:endParaRPr lang="en-US" sz="2200" dirty="0">
              <a:solidFill>
                <a:srgbClr val="003B57"/>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033E4B3-89DE-DF68-5089-7800615E5070}"/>
              </a:ext>
              <a:ext uri="{C183D7F6-B498-43B3-948B-1728B52AA6E4}">
                <adec:decorative xmlns:adec="http://schemas.microsoft.com/office/drawing/2017/decorative" val="1"/>
              </a:ext>
            </a:extLst>
          </p:cNvPr>
          <p:cNvPicPr>
            <a:picLocks noChangeAspect="1"/>
          </p:cNvPicPr>
          <p:nvPr/>
        </p:nvPicPr>
        <p:blipFill rotWithShape="1">
          <a:blip r:embed="rId3"/>
          <a:srcRect r="28897" b="52758"/>
          <a:stretch/>
        </p:blipFill>
        <p:spPr>
          <a:xfrm>
            <a:off x="7353300" y="4896047"/>
            <a:ext cx="4794250" cy="1152898"/>
          </a:xfrm>
          <a:prstGeom prst="rect">
            <a:avLst/>
          </a:prstGeom>
        </p:spPr>
      </p:pic>
      <p:sp>
        <p:nvSpPr>
          <p:cNvPr id="3" name="Round Diagonal Corner of Rectangle 2">
            <a:extLst>
              <a:ext uri="{FF2B5EF4-FFF2-40B4-BE49-F238E27FC236}">
                <a16:creationId xmlns:a16="http://schemas.microsoft.com/office/drawing/2014/main" id="{8B9FFB98-9206-0269-18C0-427C0FA292D0}"/>
              </a:ext>
              <a:ext uri="{C183D7F6-B498-43B3-948B-1728B52AA6E4}">
                <adec:decorative xmlns:adec="http://schemas.microsoft.com/office/drawing/2017/decorative" val="1"/>
              </a:ext>
            </a:extLst>
          </p:cNvPr>
          <p:cNvSpPr/>
          <p:nvPr/>
        </p:nvSpPr>
        <p:spPr>
          <a:xfrm>
            <a:off x="7631731" y="1421888"/>
            <a:ext cx="4176094" cy="3021331"/>
          </a:xfrm>
          <a:prstGeom prst="round2DiagRect">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of Rectangle 4">
            <a:extLst>
              <a:ext uri="{FF2B5EF4-FFF2-40B4-BE49-F238E27FC236}">
                <a16:creationId xmlns:a16="http://schemas.microsoft.com/office/drawing/2014/main" id="{A1E8413A-B319-B326-3A42-7B7A1D703DE9}"/>
              </a:ext>
              <a:ext uri="{C183D7F6-B498-43B3-948B-1728B52AA6E4}">
                <adec:decorative xmlns:adec="http://schemas.microsoft.com/office/drawing/2017/decorative" val="1"/>
              </a:ext>
            </a:extLst>
          </p:cNvPr>
          <p:cNvSpPr/>
          <p:nvPr/>
        </p:nvSpPr>
        <p:spPr>
          <a:xfrm>
            <a:off x="7467600" y="1254085"/>
            <a:ext cx="4176094" cy="3021331"/>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17EC692-29E4-67FE-F95E-24ADB28549FC}"/>
              </a:ext>
            </a:extLst>
          </p:cNvPr>
          <p:cNvSpPr txBox="1">
            <a:spLocks noGrp="1"/>
          </p:cNvSpPr>
          <p:nvPr>
            <p:ph type="title" idx="4294967295"/>
          </p:nvPr>
        </p:nvSpPr>
        <p:spPr>
          <a:xfrm>
            <a:off x="7759700" y="1587504"/>
            <a:ext cx="3616326" cy="23544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en-US" sz="2200" b="1" i="0" u="none" strike="noStrike" kern="120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sym typeface="Helvetica Neue"/>
              </a:rPr>
              <a:t>INTERESTING FACT!</a:t>
            </a:r>
            <a:endParaRPr kumimoji="0" lang="en-US" sz="2200" b="1" i="0" u="none" strike="noStrike" kern="1200" cap="none" spc="0" normalizeH="0" baseline="0" noProof="0" dirty="0">
              <a:ln>
                <a:noFill/>
              </a:ln>
              <a:solidFill>
                <a:srgbClr val="003B57"/>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en-US" sz="2200" b="1" i="0" u="none" strike="noStrike" kern="1200" cap="none" spc="0" normalizeH="0" baseline="0" noProof="0" dirty="0">
                <a:ln>
                  <a:noFill/>
                </a:ln>
                <a:solidFill>
                  <a:srgbClr val="003B57"/>
                </a:solidFill>
                <a:effectLst/>
                <a:uLnTx/>
                <a:uFillTx/>
                <a:latin typeface="Arial" panose="020B0604020202020204" pitchFamily="34" charset="0"/>
                <a:ea typeface="Helvetica Neue"/>
                <a:cs typeface="Arial" panose="020B0604020202020204" pitchFamily="34" charset="0"/>
                <a:sym typeface="Helvetica Neue"/>
              </a:rPr>
              <a:t>Index numbers are most often used in economics as they allow economists to turn complex data into easily understood terms.</a:t>
            </a:r>
            <a:endParaRPr kumimoji="0" lang="en-US" sz="2200" b="1" i="0" u="none" strike="noStrike" kern="120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49605766-C547-992F-F89D-8B1A703F7E21}"/>
              </a:ext>
            </a:extLst>
          </p:cNvPr>
          <p:cNvSpPr>
            <a:spLocks noGrp="1"/>
          </p:cNvSpPr>
          <p:nvPr>
            <p:ph type="title"/>
          </p:nvPr>
        </p:nvSpPr>
        <p:spPr>
          <a:xfrm>
            <a:off x="384175" y="406967"/>
            <a:ext cx="6678106" cy="862114"/>
          </a:xfrm>
        </p:spPr>
        <p:txBody>
          <a:bodyPr vert="horz" wrap="square" lIns="0" tIns="180000" rIns="180000" bIns="180000" rtlCol="0" anchor="b" anchorCtr="0">
            <a:spAutoFit/>
          </a:bodyPr>
          <a:lstStyle/>
          <a:p>
            <a:r>
              <a:rPr lang="en-US" dirty="0"/>
              <a:t>What are index numbers?</a:t>
            </a:r>
            <a:endParaRPr lang="en-GB" dirty="0"/>
          </a:p>
        </p:txBody>
      </p:sp>
    </p:spTree>
    <p:extLst>
      <p:ext uri="{BB962C8B-B14F-4D97-AF65-F5344CB8AC3E}">
        <p14:creationId xmlns:p14="http://schemas.microsoft.com/office/powerpoint/2010/main" val="64555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17</a:t>
            </a:fld>
            <a:endParaRPr lang="en-US" dirty="0"/>
          </a:p>
        </p:txBody>
      </p:sp>
      <p:pic>
        <p:nvPicPr>
          <p:cNvPr id="6" name="Picture 5">
            <a:extLst>
              <a:ext uri="{FF2B5EF4-FFF2-40B4-BE49-F238E27FC236}">
                <a16:creationId xmlns:a16="http://schemas.microsoft.com/office/drawing/2014/main" id="{664770B0-079F-B914-B5A2-EB68F8AD14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9" name="Picture 8">
            <a:extLst>
              <a:ext uri="{FF2B5EF4-FFF2-40B4-BE49-F238E27FC236}">
                <a16:creationId xmlns:a16="http://schemas.microsoft.com/office/drawing/2014/main" id="{5F2ABD1D-AE39-6CFC-E4CD-9040527FDA4E}"/>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7" name="Picture 6" descr="5. Measuring uncertainty">
            <a:extLst>
              <a:ext uri="{FF2B5EF4-FFF2-40B4-BE49-F238E27FC236}">
                <a16:creationId xmlns:a16="http://schemas.microsoft.com/office/drawing/2014/main" id="{2153C3D5-5992-0BA9-3177-E8DF023E2E3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57314" y="1829103"/>
            <a:ext cx="10892660" cy="1035048"/>
          </a:xfrm>
          <a:prstGeom prst="rect">
            <a:avLst/>
          </a:prstGeom>
        </p:spPr>
      </p:pic>
    </p:spTree>
    <p:extLst>
      <p:ext uri="{BB962C8B-B14F-4D97-AF65-F5344CB8AC3E}">
        <p14:creationId xmlns:p14="http://schemas.microsoft.com/office/powerpoint/2010/main" val="330432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18</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4" y="790271"/>
            <a:ext cx="10829925"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107"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Using a sample means that statistics are uncertain, an estimate might differ from the ‘true value’.</a:t>
            </a:r>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4" y="2179287"/>
            <a:ext cx="11026744" cy="3631763"/>
          </a:xfrm>
          <a:prstGeom prst="rect">
            <a:avLst/>
          </a:prstGeom>
        </p:spPr>
        <p:txBody>
          <a:bodyPr vert="horz" wrap="square" lIns="0" tIns="45720" rIns="91440" bIns="45720" numCol="2"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At the ONS, the methods we use to report uncertainty in our statistics include:</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standard error</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confidence interval</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coefficient of variation</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statistical significance</a:t>
            </a: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Further explanations of the </a:t>
            </a:r>
            <a:r>
              <a:rPr lang="en-US" sz="2200" dirty="0">
                <a:solidFill>
                  <a:srgbClr val="003B57"/>
                </a:solidFill>
                <a:latin typeface="Arial" panose="020B0604020202020204" pitchFamily="34" charset="0"/>
                <a:ea typeface="Helvetica Neue"/>
                <a:cs typeface="Arial" panose="020B0604020202020204" pitchFamily="34" charset="0"/>
                <a:sym typeface="Helvetica Neue"/>
                <a:hlinkClick r:id="rId3"/>
              </a:rPr>
              <a:t>individual methodologies </a:t>
            </a:r>
            <a:r>
              <a:rPr lang="en-US" sz="2200" dirty="0">
                <a:solidFill>
                  <a:srgbClr val="003B57"/>
                </a:solidFill>
                <a:latin typeface="Arial" panose="020B0604020202020204" pitchFamily="34" charset="0"/>
                <a:ea typeface="Helvetica Neue"/>
                <a:cs typeface="Arial" panose="020B0604020202020204" pitchFamily="34" charset="0"/>
                <a:sym typeface="Helvetica Neue"/>
              </a:rPr>
              <a:t>are available. </a:t>
            </a: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Understanding sampling and the effect it has on statistics is also important for interpreting these measures of uncertainty. As well as random sampling, we also report on other factors that impact the quality of our estimates. This helps to make sure that people use our statistics correctly. </a:t>
            </a:r>
            <a:endParaRPr lang="en-US" sz="2200" dirty="0">
              <a:solidFill>
                <a:srgbClr val="003B57"/>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033E4B3-89DE-DF68-5089-7800615E5070}"/>
              </a:ext>
              <a:ext uri="{C183D7F6-B498-43B3-948B-1728B52AA6E4}">
                <adec:decorative xmlns:adec="http://schemas.microsoft.com/office/drawing/2017/decorative" val="1"/>
              </a:ext>
            </a:extLst>
          </p:cNvPr>
          <p:cNvPicPr>
            <a:picLocks noChangeAspect="1"/>
          </p:cNvPicPr>
          <p:nvPr/>
        </p:nvPicPr>
        <p:blipFill rotWithShape="1">
          <a:blip r:embed="rId4"/>
          <a:srcRect r="28897" b="52758"/>
          <a:stretch/>
        </p:blipFill>
        <p:spPr>
          <a:xfrm>
            <a:off x="7353300" y="4896047"/>
            <a:ext cx="4794250" cy="1152898"/>
          </a:xfrm>
          <a:prstGeom prst="rect">
            <a:avLst/>
          </a:prstGeom>
        </p:spPr>
      </p:pic>
    </p:spTree>
    <p:extLst>
      <p:ext uri="{BB962C8B-B14F-4D97-AF65-F5344CB8AC3E}">
        <p14:creationId xmlns:p14="http://schemas.microsoft.com/office/powerpoint/2010/main" val="137817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19</a:t>
            </a:fld>
            <a:endParaRPr lang="en-US" dirty="0"/>
          </a:p>
        </p:txBody>
      </p:sp>
      <p:pic>
        <p:nvPicPr>
          <p:cNvPr id="6" name="Picture 5">
            <a:extLst>
              <a:ext uri="{FF2B5EF4-FFF2-40B4-BE49-F238E27FC236}">
                <a16:creationId xmlns:a16="http://schemas.microsoft.com/office/drawing/2014/main" id="{664770B0-079F-B914-B5A2-EB68F8AD14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9" name="Picture 8">
            <a:extLst>
              <a:ext uri="{FF2B5EF4-FFF2-40B4-BE49-F238E27FC236}">
                <a16:creationId xmlns:a16="http://schemas.microsoft.com/office/drawing/2014/main" id="{5F2ABD1D-AE39-6CFC-E4CD-9040527FDA4E}"/>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5" name="Picture 4" descr="6. Communicating data and statistics">
            <a:extLst>
              <a:ext uri="{FF2B5EF4-FFF2-40B4-BE49-F238E27FC236}">
                <a16:creationId xmlns:a16="http://schemas.microsoft.com/office/drawing/2014/main" id="{C7630008-B04E-7C98-F270-F16E97DD6DC8}"/>
              </a:ext>
            </a:extLst>
          </p:cNvPr>
          <p:cNvPicPr>
            <a:picLocks noChangeAspect="1"/>
          </p:cNvPicPr>
          <p:nvPr/>
        </p:nvPicPr>
        <p:blipFill>
          <a:blip r:embed="rId3"/>
          <a:stretch>
            <a:fillRect/>
          </a:stretch>
        </p:blipFill>
        <p:spPr>
          <a:xfrm>
            <a:off x="434788" y="1226197"/>
            <a:ext cx="9228295" cy="2202799"/>
          </a:xfrm>
          <a:prstGeom prst="rect">
            <a:avLst/>
          </a:prstGeom>
        </p:spPr>
      </p:pic>
    </p:spTree>
    <p:extLst>
      <p:ext uri="{BB962C8B-B14F-4D97-AF65-F5344CB8AC3E}">
        <p14:creationId xmlns:p14="http://schemas.microsoft.com/office/powerpoint/2010/main" val="420113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a:t>
            </a:fld>
            <a:endParaRPr lang="en-US" dirty="0"/>
          </a:p>
        </p:txBody>
      </p:sp>
      <p:sp>
        <p:nvSpPr>
          <p:cNvPr id="14" name="Title 1">
            <a:extLst>
              <a:ext uri="{FF2B5EF4-FFF2-40B4-BE49-F238E27FC236}">
                <a16:creationId xmlns:a16="http://schemas.microsoft.com/office/drawing/2014/main" id="{311E9759-C5FB-16C8-9A33-AA3F789EAA99}"/>
              </a:ext>
            </a:extLst>
          </p:cNvPr>
          <p:cNvSpPr>
            <a:spLocks noGrp="1"/>
          </p:cNvSpPr>
          <p:nvPr>
            <p:ph type="title"/>
          </p:nvPr>
        </p:nvSpPr>
        <p:spPr>
          <a:xfrm>
            <a:off x="384175" y="387350"/>
            <a:ext cx="6937362" cy="1348401"/>
          </a:xfrm>
          <a:noFill/>
          <a:ln>
            <a:noFill/>
          </a:ln>
        </p:spPr>
        <p:txBody>
          <a:bodyPr/>
          <a:lstStyle/>
          <a:p>
            <a:pPr>
              <a:lnSpc>
                <a:spcPct val="100000"/>
              </a:lnSpc>
              <a:spcAft>
                <a:spcPts val="1200"/>
              </a:spcAft>
            </a:pPr>
            <a:r>
              <a:rPr lang="en-GB" sz="3200" dirty="0"/>
              <a:t>Hello, we’re the Office for National Statistics, or the ONS.</a:t>
            </a:r>
          </a:p>
        </p:txBody>
      </p:sp>
      <p:sp>
        <p:nvSpPr>
          <p:cNvPr id="15" name="Content Placeholder 2">
            <a:extLst>
              <a:ext uri="{FF2B5EF4-FFF2-40B4-BE49-F238E27FC236}">
                <a16:creationId xmlns:a16="http://schemas.microsoft.com/office/drawing/2014/main" id="{BA73BDF8-2961-B821-1A03-467AF6809826}"/>
              </a:ext>
            </a:extLst>
          </p:cNvPr>
          <p:cNvSpPr txBox="1">
            <a:spLocks/>
          </p:cNvSpPr>
          <p:nvPr/>
        </p:nvSpPr>
        <p:spPr>
          <a:xfrm>
            <a:off x="384173" y="2055344"/>
            <a:ext cx="6937364" cy="3939540"/>
          </a:xfrm>
          <a:prstGeom prst="rect">
            <a:avLst/>
          </a:prstGeom>
        </p:spPr>
        <p:txBody>
          <a:bodyPr vert="horz" wrap="square" lIns="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60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We’re an independent producer of official statistics and the recognised national statistical institute of the UK. </a:t>
            </a:r>
          </a:p>
          <a:p>
            <a:pPr marL="0" marR="0" lvl="0" indent="0" algn="l" rtl="0">
              <a:lnSpc>
                <a:spcPct val="100000"/>
              </a:lnSpc>
              <a:spcBef>
                <a:spcPts val="60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At the ONS, we collect, </a:t>
            </a:r>
            <a:r>
              <a:rPr lang="en-US" sz="2200" dirty="0" err="1">
                <a:solidFill>
                  <a:srgbClr val="003B57"/>
                </a:solidFill>
                <a:latin typeface="Arial" panose="020B0604020202020204" pitchFamily="34" charset="0"/>
                <a:ea typeface="Helvetica Neue"/>
                <a:cs typeface="Arial" panose="020B0604020202020204" pitchFamily="34" charset="0"/>
                <a:sym typeface="Helvetica Neue"/>
              </a:rPr>
              <a:t>analyse</a:t>
            </a:r>
            <a:r>
              <a:rPr lang="en-US" sz="2200" dirty="0">
                <a:solidFill>
                  <a:srgbClr val="003B57"/>
                </a:solidFill>
                <a:latin typeface="Arial" panose="020B0604020202020204" pitchFamily="34" charset="0"/>
                <a:ea typeface="Helvetica Neue"/>
                <a:cs typeface="Arial" panose="020B0604020202020204" pitchFamily="34" charset="0"/>
                <a:sym typeface="Helvetica Neue"/>
              </a:rPr>
              <a:t> and disseminate statistics about the UK's economy, society and population. </a:t>
            </a:r>
          </a:p>
          <a:p>
            <a:pPr marL="0" marR="0" lvl="0" indent="0" algn="l" rtl="0">
              <a:lnSpc>
                <a:spcPct val="100000"/>
              </a:lnSpc>
              <a:spcBef>
                <a:spcPts val="60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The government, charities, community groups, businesses and individuals use these statistics to make informed decisions on important issues that affect us all - everything from healthcare and school places to environmental issues.</a:t>
            </a:r>
            <a:endParaRPr lang="en-US" sz="2200" dirty="0">
              <a:solidFill>
                <a:srgbClr val="003B57"/>
              </a:solidFill>
              <a:latin typeface="Arial" panose="020B0604020202020204" pitchFamily="34" charset="0"/>
              <a:cs typeface="Arial" panose="020B0604020202020204" pitchFamily="34" charset="0"/>
            </a:endParaRPr>
          </a:p>
        </p:txBody>
      </p:sp>
      <p:sp>
        <p:nvSpPr>
          <p:cNvPr id="3" name="Round Diagonal Corner of Rectangle 2">
            <a:extLst>
              <a:ext uri="{FF2B5EF4-FFF2-40B4-BE49-F238E27FC236}">
                <a16:creationId xmlns:a16="http://schemas.microsoft.com/office/drawing/2014/main" id="{B0182D42-EE1F-A90D-7786-EF34463B36EC}"/>
              </a:ext>
              <a:ext uri="{C183D7F6-B498-43B3-948B-1728B52AA6E4}">
                <adec:decorative xmlns:adec="http://schemas.microsoft.com/office/drawing/2017/decorative" val="1"/>
              </a:ext>
            </a:extLst>
          </p:cNvPr>
          <p:cNvSpPr/>
          <p:nvPr/>
        </p:nvSpPr>
        <p:spPr>
          <a:xfrm>
            <a:off x="7830656" y="1149801"/>
            <a:ext cx="3747338" cy="4586748"/>
          </a:xfrm>
          <a:prstGeom prst="round2DiagRect">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of Rectangle 4">
            <a:extLst>
              <a:ext uri="{FF2B5EF4-FFF2-40B4-BE49-F238E27FC236}">
                <a16:creationId xmlns:a16="http://schemas.microsoft.com/office/drawing/2014/main" id="{9E6F55EE-891F-3AF0-9E14-76DAC4E0E756}"/>
              </a:ext>
              <a:ext uri="{C183D7F6-B498-43B3-948B-1728B52AA6E4}">
                <adec:decorative xmlns:adec="http://schemas.microsoft.com/office/drawing/2017/decorative" val="1"/>
              </a:ext>
            </a:extLst>
          </p:cNvPr>
          <p:cNvSpPr/>
          <p:nvPr/>
        </p:nvSpPr>
        <p:spPr>
          <a:xfrm>
            <a:off x="7586147" y="988142"/>
            <a:ext cx="3842463" cy="458674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C534D1-47CD-C043-3404-9ABAD10B39FD}"/>
              </a:ext>
            </a:extLst>
          </p:cNvPr>
          <p:cNvSpPr txBox="1"/>
          <p:nvPr/>
        </p:nvSpPr>
        <p:spPr>
          <a:xfrm>
            <a:off x="7698658" y="1962679"/>
            <a:ext cx="3729952" cy="3631763"/>
          </a:xfrm>
          <a:prstGeom prst="rect">
            <a:avLst/>
          </a:prstGeom>
          <a:noFill/>
        </p:spPr>
        <p:txBody>
          <a:bodyPr wrap="square" rtlCol="0">
            <a:spAutoFit/>
          </a:bodyPr>
          <a:lstStyle/>
          <a:p>
            <a:pPr algn="ctr">
              <a:spcBef>
                <a:spcPts val="600"/>
              </a:spcBef>
              <a:spcAft>
                <a:spcPts val="1200"/>
              </a:spcAft>
            </a:pPr>
            <a:r>
              <a:rPr lang="en-US" sz="2000" b="1" dirty="0">
                <a:solidFill>
                  <a:srgbClr val="003B57"/>
                </a:solidFill>
                <a:latin typeface="Arial" panose="020B0604020202020204" pitchFamily="34" charset="0"/>
                <a:cs typeface="Arial" panose="020B0604020202020204" pitchFamily="34" charset="0"/>
              </a:rPr>
              <a:t>We have created five toolkits based on real world themes.</a:t>
            </a:r>
          </a:p>
          <a:p>
            <a:pPr algn="ctr">
              <a:spcBef>
                <a:spcPts val="600"/>
              </a:spcBef>
              <a:spcAft>
                <a:spcPts val="1200"/>
              </a:spcAft>
            </a:pPr>
            <a:r>
              <a:rPr lang="en-US" sz="2000" b="1" dirty="0">
                <a:solidFill>
                  <a:srgbClr val="003B57"/>
                </a:solidFill>
                <a:latin typeface="Arial" panose="020B0604020202020204" pitchFamily="34" charset="0"/>
                <a:cs typeface="Arial" panose="020B0604020202020204" pitchFamily="34" charset="0"/>
              </a:rPr>
              <a:t>Each toolkit introduces a different tool or dataset to help you explore some of the data we use in our statistics. </a:t>
            </a:r>
          </a:p>
          <a:p>
            <a:pPr algn="ctr">
              <a:spcBef>
                <a:spcPts val="600"/>
              </a:spcBef>
              <a:spcAft>
                <a:spcPts val="1200"/>
              </a:spcAft>
            </a:pPr>
            <a:r>
              <a:rPr lang="en-US" sz="2000" b="1" dirty="0">
                <a:solidFill>
                  <a:srgbClr val="003B57"/>
                </a:solidFill>
                <a:latin typeface="Arial" panose="020B0604020202020204" pitchFamily="34" charset="0"/>
                <a:cs typeface="Arial" panose="020B0604020202020204" pitchFamily="34" charset="0"/>
              </a:rPr>
              <a:t>You will also find three activity or project ideas in each toolkit to get you started.</a:t>
            </a:r>
          </a:p>
        </p:txBody>
      </p:sp>
      <p:pic>
        <p:nvPicPr>
          <p:cNvPr id="8" name="Picture 7">
            <a:extLst>
              <a:ext uri="{FF2B5EF4-FFF2-40B4-BE49-F238E27FC236}">
                <a16:creationId xmlns:a16="http://schemas.microsoft.com/office/drawing/2014/main" id="{9722131C-20B2-D9D8-6D40-B5E0A651FA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02578" y="1142258"/>
            <a:ext cx="609600" cy="711200"/>
          </a:xfrm>
          <a:prstGeom prst="rect">
            <a:avLst/>
          </a:prstGeom>
        </p:spPr>
      </p:pic>
    </p:spTree>
    <p:extLst>
      <p:ext uri="{BB962C8B-B14F-4D97-AF65-F5344CB8AC3E}">
        <p14:creationId xmlns:p14="http://schemas.microsoft.com/office/powerpoint/2010/main" val="100343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20</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4" y="790271"/>
            <a:ext cx="9166225"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Communicating data and statistics is more than just presenting the numbers.</a:t>
            </a:r>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4" y="2179287"/>
            <a:ext cx="11026744" cy="3293209"/>
          </a:xfrm>
          <a:prstGeom prst="rect">
            <a:avLst/>
          </a:prstGeom>
        </p:spPr>
        <p:txBody>
          <a:bodyPr vert="horz" wrap="square" lIns="0" tIns="45720" rIns="91440" bIns="45720" numCol="2"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60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At the ONS, we deal with a lot of complex data and concepts. Good communication can help ensure data is interpreted accurately and used appropriately. It also allows us to be completely open about the methods we use to collect data and calculate statistics.</a:t>
            </a:r>
          </a:p>
          <a:p>
            <a:pPr marL="0" marR="0" lvl="0" indent="0" algn="l" rtl="0">
              <a:lnSpc>
                <a:spcPct val="100000"/>
              </a:lnSpc>
              <a:spcBef>
                <a:spcPts val="600"/>
              </a:spcBef>
              <a:spcAft>
                <a:spcPts val="120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600"/>
              </a:spcBef>
              <a:spcAft>
                <a:spcPts val="120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Some common challenges include: </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working out which statistical terms and classifications can be simplified, and which cannot</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finding out which facts are most important and deciding whether to make those more prominent</a:t>
            </a:r>
            <a:endParaRPr lang="en-US" sz="2200" dirty="0">
              <a:solidFill>
                <a:srgbClr val="003B57"/>
              </a:solidFill>
              <a:latin typeface="Arial" panose="020B0604020202020204" pitchFamily="34" charset="0"/>
              <a:cs typeface="Arial" panose="020B0604020202020204" pitchFamily="34" charset="0"/>
            </a:endParaRPr>
          </a:p>
          <a:p>
            <a:pPr marL="539753" marR="0" lvl="1" indent="-269875" algn="l" rtl="0">
              <a:lnSpc>
                <a:spcPct val="100000"/>
              </a:lnSpc>
              <a:spcBef>
                <a:spcPts val="0"/>
              </a:spcBef>
              <a:spcAft>
                <a:spcPts val="0"/>
              </a:spcAft>
              <a:buClr>
                <a:srgbClr val="172427"/>
              </a:buClr>
              <a:buSzPts val="2500"/>
              <a:buFont typeface="Arial"/>
              <a:buChar char="•"/>
            </a:pPr>
            <a:r>
              <a:rPr lang="en-US" sz="2200" dirty="0">
                <a:solidFill>
                  <a:srgbClr val="003B57"/>
                </a:solidFill>
                <a:latin typeface="Arial" panose="020B0604020202020204" pitchFamily="34" charset="0"/>
                <a:cs typeface="Arial" panose="020B0604020202020204" pitchFamily="34" charset="0"/>
                <a:sym typeface="Helvetica Neue"/>
              </a:rPr>
              <a:t>making it clear what conclusions the statistics do, and do not, support</a:t>
            </a:r>
            <a:endParaRPr lang="en-US" sz="2200" dirty="0">
              <a:solidFill>
                <a:srgbClr val="003B57"/>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033E4B3-89DE-DF68-5089-7800615E5070}"/>
              </a:ext>
              <a:ext uri="{C183D7F6-B498-43B3-948B-1728B52AA6E4}">
                <adec:decorative xmlns:adec="http://schemas.microsoft.com/office/drawing/2017/decorative" val="1"/>
              </a:ext>
            </a:extLst>
          </p:cNvPr>
          <p:cNvPicPr>
            <a:picLocks noChangeAspect="1"/>
          </p:cNvPicPr>
          <p:nvPr/>
        </p:nvPicPr>
        <p:blipFill rotWithShape="1">
          <a:blip r:embed="rId3"/>
          <a:srcRect r="28897" b="52758"/>
          <a:stretch/>
        </p:blipFill>
        <p:spPr>
          <a:xfrm>
            <a:off x="150714" y="5262991"/>
            <a:ext cx="3346450" cy="804738"/>
          </a:xfrm>
          <a:prstGeom prst="rect">
            <a:avLst/>
          </a:prstGeom>
        </p:spPr>
      </p:pic>
    </p:spTree>
    <p:extLst>
      <p:ext uri="{BB962C8B-B14F-4D97-AF65-F5344CB8AC3E}">
        <p14:creationId xmlns:p14="http://schemas.microsoft.com/office/powerpoint/2010/main" val="349275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21</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5" y="790271"/>
            <a:ext cx="9276660"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Data visualisation is the graphical representation of information and data.</a:t>
            </a:r>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4" y="2179287"/>
            <a:ext cx="7070726" cy="3477875"/>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Tables of estimates presented as rows and columns of numbers can be difficult to read. Using visual elements, such as charts, graphs and maps, we can provide an accessible way to see and understand trends, outliers and patterns in data.</a:t>
            </a:r>
          </a:p>
          <a:p>
            <a:pPr marL="0" indent="0">
              <a:lnSpc>
                <a:spcPct val="100000"/>
              </a:lnSpc>
              <a:spcBef>
                <a:spcPts val="0"/>
              </a:spcBef>
              <a:buNone/>
            </a:pP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A graph should look good, but it should also present information in a way that can be easily understood and analysed. </a:t>
            </a: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p:txBody>
      </p:sp>
      <p:pic>
        <p:nvPicPr>
          <p:cNvPr id="3" name="Picture 2" descr="A person sitting at a desk using a computer&#10;&#10;Description automatically generated">
            <a:extLst>
              <a:ext uri="{FF2B5EF4-FFF2-40B4-BE49-F238E27FC236}">
                <a16:creationId xmlns:a16="http://schemas.microsoft.com/office/drawing/2014/main" id="{7188DB45-2AE4-2635-D523-6E2B32C470E8}"/>
              </a:ext>
            </a:extLst>
          </p:cNvPr>
          <p:cNvPicPr>
            <a:picLocks noChangeAspect="1"/>
          </p:cNvPicPr>
          <p:nvPr/>
        </p:nvPicPr>
        <p:blipFill>
          <a:blip r:embed="rId3"/>
          <a:stretch>
            <a:fillRect/>
          </a:stretch>
        </p:blipFill>
        <p:spPr>
          <a:xfrm>
            <a:off x="7383311" y="1422935"/>
            <a:ext cx="5397500" cy="5397500"/>
          </a:xfrm>
          <a:prstGeom prst="rect">
            <a:avLst/>
          </a:prstGeom>
        </p:spPr>
      </p:pic>
      <p:sp>
        <p:nvSpPr>
          <p:cNvPr id="6" name="Oval 5">
            <a:extLst>
              <a:ext uri="{FF2B5EF4-FFF2-40B4-BE49-F238E27FC236}">
                <a16:creationId xmlns:a16="http://schemas.microsoft.com/office/drawing/2014/main" id="{6537C4F9-D0B6-AA11-9F15-D599B9019A7A}"/>
              </a:ext>
              <a:ext uri="{C183D7F6-B498-43B3-948B-1728B52AA6E4}">
                <adec:decorative xmlns:adec="http://schemas.microsoft.com/office/drawing/2017/decorative" val="1"/>
              </a:ext>
            </a:extLst>
          </p:cNvPr>
          <p:cNvSpPr/>
          <p:nvPr/>
        </p:nvSpPr>
        <p:spPr>
          <a:xfrm>
            <a:off x="9211951" y="790271"/>
            <a:ext cx="1291044" cy="1291044"/>
          </a:xfrm>
          <a:prstGeom prst="ellipse">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44AD939-85DE-BD1E-149A-3DF00C74F06F}"/>
              </a:ext>
              <a:ext uri="{C183D7F6-B498-43B3-948B-1728B52AA6E4}">
                <adec:decorative xmlns:adec="http://schemas.microsoft.com/office/drawing/2017/decorative" val="1"/>
              </a:ext>
            </a:extLst>
          </p:cNvPr>
          <p:cNvSpPr/>
          <p:nvPr/>
        </p:nvSpPr>
        <p:spPr>
          <a:xfrm>
            <a:off x="10317103" y="1094017"/>
            <a:ext cx="625752" cy="625752"/>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7C39F6D-46AA-9013-9A0A-F051B2847893}"/>
              </a:ext>
              <a:ext uri="{C183D7F6-B498-43B3-948B-1728B52AA6E4}">
                <adec:decorative xmlns:adec="http://schemas.microsoft.com/office/drawing/2017/decorative" val="1"/>
              </a:ext>
            </a:extLst>
          </p:cNvPr>
          <p:cNvSpPr/>
          <p:nvPr/>
        </p:nvSpPr>
        <p:spPr>
          <a:xfrm>
            <a:off x="10942855" y="1738918"/>
            <a:ext cx="295048" cy="295048"/>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05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22</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5" y="398989"/>
            <a:ext cx="6204886"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Charts for change over time</a:t>
            </a:r>
          </a:p>
        </p:txBody>
      </p:sp>
      <p:sp>
        <p:nvSpPr>
          <p:cNvPr id="3" name="Round Diagonal Corner of Rectangle 2">
            <a:extLst>
              <a:ext uri="{FF2B5EF4-FFF2-40B4-BE49-F238E27FC236}">
                <a16:creationId xmlns:a16="http://schemas.microsoft.com/office/drawing/2014/main" id="{071995B4-6819-CF40-922D-499AB00B4938}"/>
              </a:ext>
              <a:ext uri="{C183D7F6-B498-43B3-948B-1728B52AA6E4}">
                <adec:decorative xmlns:adec="http://schemas.microsoft.com/office/drawing/2017/decorative" val="1"/>
              </a:ext>
            </a:extLst>
          </p:cNvPr>
          <p:cNvSpPr/>
          <p:nvPr/>
        </p:nvSpPr>
        <p:spPr>
          <a:xfrm>
            <a:off x="6792689" y="468530"/>
            <a:ext cx="4761113"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of Rectangle 5">
            <a:extLst>
              <a:ext uri="{FF2B5EF4-FFF2-40B4-BE49-F238E27FC236}">
                <a16:creationId xmlns:a16="http://schemas.microsoft.com/office/drawing/2014/main" id="{7330650F-843F-DAC2-0EBB-7C274BBEB948}"/>
              </a:ext>
              <a:ext uri="{C183D7F6-B498-43B3-948B-1728B52AA6E4}">
                <adec:decorative xmlns:adec="http://schemas.microsoft.com/office/drawing/2017/decorative" val="1"/>
              </a:ext>
            </a:extLst>
          </p:cNvPr>
          <p:cNvSpPr/>
          <p:nvPr/>
        </p:nvSpPr>
        <p:spPr>
          <a:xfrm>
            <a:off x="6792690" y="3119104"/>
            <a:ext cx="4761114"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of Rectangle 4">
            <a:extLst>
              <a:ext uri="{FF2B5EF4-FFF2-40B4-BE49-F238E27FC236}">
                <a16:creationId xmlns:a16="http://schemas.microsoft.com/office/drawing/2014/main" id="{376B8F94-F8D3-1D03-6C20-3C016CCF6B7E}"/>
              </a:ext>
              <a:ext uri="{C183D7F6-B498-43B3-948B-1728B52AA6E4}">
                <adec:decorative xmlns:adec="http://schemas.microsoft.com/office/drawing/2017/decorative" val="1"/>
              </a:ext>
            </a:extLst>
          </p:cNvPr>
          <p:cNvSpPr/>
          <p:nvPr/>
        </p:nvSpPr>
        <p:spPr>
          <a:xfrm>
            <a:off x="702353" y="3122755"/>
            <a:ext cx="4762800"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3" y="1474833"/>
            <a:ext cx="5410199" cy="144655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These charts usually have time on the horizontal axis, moving from left to right, with the variable of interest’s values on the vertical axis. </a:t>
            </a:r>
            <a:endParaRPr lang="en-US" sz="2200" dirty="0">
              <a:solidFill>
                <a:srgbClr val="003B57"/>
              </a:solidFill>
              <a:latin typeface="Arial" panose="020B0604020202020204" pitchFamily="34" charset="0"/>
              <a:cs typeface="Arial" panose="020B0604020202020204" pitchFamily="34" charset="0"/>
            </a:endParaRPr>
          </a:p>
        </p:txBody>
      </p:sp>
      <p:pic>
        <p:nvPicPr>
          <p:cNvPr id="9" name="Picture 8" descr="Bar chart icon">
            <a:extLst>
              <a:ext uri="{FF2B5EF4-FFF2-40B4-BE49-F238E27FC236}">
                <a16:creationId xmlns:a16="http://schemas.microsoft.com/office/drawing/2014/main" id="{899917CB-3040-76AF-C992-58860CDAF031}"/>
              </a:ext>
            </a:extLst>
          </p:cNvPr>
          <p:cNvPicPr>
            <a:picLocks noChangeAspect="1"/>
          </p:cNvPicPr>
          <p:nvPr/>
        </p:nvPicPr>
        <p:blipFill>
          <a:blip r:embed="rId3"/>
          <a:stretch>
            <a:fillRect/>
          </a:stretch>
        </p:blipFill>
        <p:spPr>
          <a:xfrm>
            <a:off x="2559845" y="3389518"/>
            <a:ext cx="1196384" cy="971258"/>
          </a:xfrm>
          <a:prstGeom prst="rect">
            <a:avLst/>
          </a:prstGeom>
        </p:spPr>
      </p:pic>
      <p:sp>
        <p:nvSpPr>
          <p:cNvPr id="2" name="Content Placeholder 2">
            <a:extLst>
              <a:ext uri="{FF2B5EF4-FFF2-40B4-BE49-F238E27FC236}">
                <a16:creationId xmlns:a16="http://schemas.microsoft.com/office/drawing/2014/main" id="{766727DE-EAE7-A75D-B684-7653D0EF5BD0}"/>
              </a:ext>
            </a:extLst>
          </p:cNvPr>
          <p:cNvSpPr txBox="1">
            <a:spLocks/>
          </p:cNvSpPr>
          <p:nvPr/>
        </p:nvSpPr>
        <p:spPr>
          <a:xfrm>
            <a:off x="1201047" y="4574769"/>
            <a:ext cx="3913980"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Bar charts</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Show value through the heights of bars from a baseline.</a:t>
            </a:r>
          </a:p>
        </p:txBody>
      </p:sp>
      <p:pic>
        <p:nvPicPr>
          <p:cNvPr id="11" name="Picture 10" descr="Line chart icon">
            <a:extLst>
              <a:ext uri="{FF2B5EF4-FFF2-40B4-BE49-F238E27FC236}">
                <a16:creationId xmlns:a16="http://schemas.microsoft.com/office/drawing/2014/main" id="{1319562C-3D0B-13BD-EE69-70A3DADE2657}"/>
              </a:ext>
            </a:extLst>
          </p:cNvPr>
          <p:cNvPicPr>
            <a:picLocks noChangeAspect="1"/>
          </p:cNvPicPr>
          <p:nvPr/>
        </p:nvPicPr>
        <p:blipFill>
          <a:blip r:embed="rId4"/>
          <a:stretch>
            <a:fillRect/>
          </a:stretch>
        </p:blipFill>
        <p:spPr>
          <a:xfrm>
            <a:off x="8606745" y="815894"/>
            <a:ext cx="929373" cy="958599"/>
          </a:xfrm>
          <a:prstGeom prst="rect">
            <a:avLst/>
          </a:prstGeom>
        </p:spPr>
      </p:pic>
      <p:sp>
        <p:nvSpPr>
          <p:cNvPr id="17" name="Content Placeholder 2">
            <a:extLst>
              <a:ext uri="{FF2B5EF4-FFF2-40B4-BE49-F238E27FC236}">
                <a16:creationId xmlns:a16="http://schemas.microsoft.com/office/drawing/2014/main" id="{D4E4A422-75F6-DAF1-45C2-F9C1F0FB075D}"/>
              </a:ext>
            </a:extLst>
          </p:cNvPr>
          <p:cNvSpPr txBox="1">
            <a:spLocks/>
          </p:cNvSpPr>
          <p:nvPr/>
        </p:nvSpPr>
        <p:spPr>
          <a:xfrm>
            <a:off x="6848931" y="1998053"/>
            <a:ext cx="4640716"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Line charts</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Allows more flexibility with the y-axis or when there would be too many bars to plot.</a:t>
            </a:r>
          </a:p>
        </p:txBody>
      </p:sp>
      <p:pic>
        <p:nvPicPr>
          <p:cNvPr id="16" name="Picture 15" descr="Box plot icon">
            <a:extLst>
              <a:ext uri="{FF2B5EF4-FFF2-40B4-BE49-F238E27FC236}">
                <a16:creationId xmlns:a16="http://schemas.microsoft.com/office/drawing/2014/main" id="{05993E39-E461-E2DA-3ECA-AD3EA9C7EBC5}"/>
              </a:ext>
            </a:extLst>
          </p:cNvPr>
          <p:cNvPicPr>
            <a:picLocks noChangeAspect="1"/>
          </p:cNvPicPr>
          <p:nvPr/>
        </p:nvPicPr>
        <p:blipFill rotWithShape="1">
          <a:blip r:embed="rId5"/>
          <a:srcRect b="64196"/>
          <a:stretch/>
        </p:blipFill>
        <p:spPr>
          <a:xfrm>
            <a:off x="8606745" y="3303523"/>
            <a:ext cx="1062035" cy="1071406"/>
          </a:xfrm>
          <a:prstGeom prst="rect">
            <a:avLst/>
          </a:prstGeom>
        </p:spPr>
      </p:pic>
      <p:sp>
        <p:nvSpPr>
          <p:cNvPr id="12" name="Content Placeholder 2">
            <a:extLst>
              <a:ext uri="{FF2B5EF4-FFF2-40B4-BE49-F238E27FC236}">
                <a16:creationId xmlns:a16="http://schemas.microsoft.com/office/drawing/2014/main" id="{73D85E00-6934-E408-78C5-08A494F167E5}"/>
              </a:ext>
            </a:extLst>
          </p:cNvPr>
          <p:cNvSpPr txBox="1">
            <a:spLocks/>
          </p:cNvSpPr>
          <p:nvPr/>
        </p:nvSpPr>
        <p:spPr>
          <a:xfrm>
            <a:off x="6811282" y="4381058"/>
            <a:ext cx="4678365" cy="1200329"/>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Box plot</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When there’s a distribution of values for each time period, a box plot is helpful to </a:t>
            </a:r>
            <a:r>
              <a:rPr lang="en-US" sz="1800" dirty="0" err="1">
                <a:solidFill>
                  <a:srgbClr val="003B57"/>
                </a:solidFill>
                <a:latin typeface="Arial" panose="020B0604020202020204" pitchFamily="34" charset="0"/>
                <a:ea typeface="Helvetica Neue"/>
                <a:cs typeface="Arial" panose="020B0604020202020204" pitchFamily="34" charset="0"/>
                <a:sym typeface="Helvetica Neue"/>
              </a:rPr>
              <a:t>visualise</a:t>
            </a:r>
            <a:r>
              <a:rPr lang="en-US" sz="1800" dirty="0">
                <a:solidFill>
                  <a:srgbClr val="003B57"/>
                </a:solidFill>
                <a:latin typeface="Arial" panose="020B0604020202020204" pitchFamily="34" charset="0"/>
                <a:ea typeface="Helvetica Neue"/>
                <a:cs typeface="Arial" panose="020B0604020202020204" pitchFamily="34" charset="0"/>
                <a:sym typeface="Helvetica Neue"/>
              </a:rPr>
              <a:t> the most common data values.</a:t>
            </a:r>
            <a:endParaRPr lang="en-US" sz="1800" dirty="0">
              <a:solidFill>
                <a:srgbClr val="003B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8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23</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5" y="398989"/>
            <a:ext cx="8569326"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Charts for composition</a:t>
            </a:r>
          </a:p>
        </p:txBody>
      </p:sp>
      <p:sp>
        <p:nvSpPr>
          <p:cNvPr id="3" name="Round Diagonal Corner of Rectangle 2">
            <a:extLst>
              <a:ext uri="{FF2B5EF4-FFF2-40B4-BE49-F238E27FC236}">
                <a16:creationId xmlns:a16="http://schemas.microsoft.com/office/drawing/2014/main" id="{3BFD61BA-39A1-7896-AAD7-8781F9F2395E}"/>
              </a:ext>
              <a:ext uri="{C183D7F6-B498-43B3-948B-1728B52AA6E4}">
                <adec:decorative xmlns:adec="http://schemas.microsoft.com/office/drawing/2017/decorative" val="1"/>
              </a:ext>
            </a:extLst>
          </p:cNvPr>
          <p:cNvSpPr/>
          <p:nvPr/>
        </p:nvSpPr>
        <p:spPr>
          <a:xfrm>
            <a:off x="6792689" y="468530"/>
            <a:ext cx="4761113"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of Rectangle 5">
            <a:extLst>
              <a:ext uri="{FF2B5EF4-FFF2-40B4-BE49-F238E27FC236}">
                <a16:creationId xmlns:a16="http://schemas.microsoft.com/office/drawing/2014/main" id="{7BFED450-2394-2FE9-87B3-03F5EA9F8ABE}"/>
              </a:ext>
              <a:ext uri="{C183D7F6-B498-43B3-948B-1728B52AA6E4}">
                <adec:decorative xmlns:adec="http://schemas.microsoft.com/office/drawing/2017/decorative" val="1"/>
              </a:ext>
            </a:extLst>
          </p:cNvPr>
          <p:cNvSpPr/>
          <p:nvPr/>
        </p:nvSpPr>
        <p:spPr>
          <a:xfrm>
            <a:off x="6792690" y="3119104"/>
            <a:ext cx="4761114"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of Rectangle 6">
            <a:extLst>
              <a:ext uri="{FF2B5EF4-FFF2-40B4-BE49-F238E27FC236}">
                <a16:creationId xmlns:a16="http://schemas.microsoft.com/office/drawing/2014/main" id="{D07A4582-A73D-B62F-E2BF-0EA4619B8081}"/>
              </a:ext>
              <a:ext uri="{C183D7F6-B498-43B3-948B-1728B52AA6E4}">
                <adec:decorative xmlns:adec="http://schemas.microsoft.com/office/drawing/2017/decorative" val="1"/>
              </a:ext>
            </a:extLst>
          </p:cNvPr>
          <p:cNvSpPr/>
          <p:nvPr/>
        </p:nvSpPr>
        <p:spPr>
          <a:xfrm>
            <a:off x="702353" y="3122755"/>
            <a:ext cx="4762800"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3" y="1474833"/>
            <a:ext cx="5410199" cy="769441"/>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Used to show the different components of a total.</a:t>
            </a:r>
            <a:endParaRPr lang="en-US" sz="2200" dirty="0">
              <a:solidFill>
                <a:srgbClr val="003B57"/>
              </a:solidFill>
              <a:latin typeface="Arial" panose="020B0604020202020204" pitchFamily="34" charset="0"/>
              <a:cs typeface="Arial" panose="020B0604020202020204" pitchFamily="34" charset="0"/>
            </a:endParaRPr>
          </a:p>
        </p:txBody>
      </p:sp>
      <p:pic>
        <p:nvPicPr>
          <p:cNvPr id="5" name="Picture 4" descr="Pie chart icon">
            <a:extLst>
              <a:ext uri="{FF2B5EF4-FFF2-40B4-BE49-F238E27FC236}">
                <a16:creationId xmlns:a16="http://schemas.microsoft.com/office/drawing/2014/main" id="{FEAF90DC-2294-C029-D450-EC39C70A45D7}"/>
              </a:ext>
            </a:extLst>
          </p:cNvPr>
          <p:cNvPicPr>
            <a:picLocks noChangeAspect="1"/>
          </p:cNvPicPr>
          <p:nvPr/>
        </p:nvPicPr>
        <p:blipFill>
          <a:blip r:embed="rId3"/>
          <a:stretch>
            <a:fillRect/>
          </a:stretch>
        </p:blipFill>
        <p:spPr>
          <a:xfrm>
            <a:off x="2383801" y="3429000"/>
            <a:ext cx="1781799" cy="1053660"/>
          </a:xfrm>
          <a:prstGeom prst="rect">
            <a:avLst/>
          </a:prstGeom>
        </p:spPr>
      </p:pic>
      <p:sp>
        <p:nvSpPr>
          <p:cNvPr id="2" name="Content Placeholder 2">
            <a:extLst>
              <a:ext uri="{FF2B5EF4-FFF2-40B4-BE49-F238E27FC236}">
                <a16:creationId xmlns:a16="http://schemas.microsoft.com/office/drawing/2014/main" id="{766727DE-EAE7-A75D-B684-7653D0EF5BD0}"/>
              </a:ext>
            </a:extLst>
          </p:cNvPr>
          <p:cNvSpPr txBox="1">
            <a:spLocks/>
          </p:cNvSpPr>
          <p:nvPr/>
        </p:nvSpPr>
        <p:spPr>
          <a:xfrm>
            <a:off x="1159669" y="4665196"/>
            <a:ext cx="3766345"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Pie chart</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Represent the whole with a circle, divided into parts.</a:t>
            </a:r>
          </a:p>
        </p:txBody>
      </p:sp>
      <p:pic>
        <p:nvPicPr>
          <p:cNvPr id="10" name="Picture 9" descr="Stacked bar chart icon">
            <a:extLst>
              <a:ext uri="{FF2B5EF4-FFF2-40B4-BE49-F238E27FC236}">
                <a16:creationId xmlns:a16="http://schemas.microsoft.com/office/drawing/2014/main" id="{E89AB4DC-E44C-E70A-E0B2-5FE9543CF522}"/>
              </a:ext>
            </a:extLst>
          </p:cNvPr>
          <p:cNvPicPr>
            <a:picLocks noChangeAspect="1"/>
          </p:cNvPicPr>
          <p:nvPr/>
        </p:nvPicPr>
        <p:blipFill>
          <a:blip r:embed="rId4"/>
          <a:stretch>
            <a:fillRect/>
          </a:stretch>
        </p:blipFill>
        <p:spPr>
          <a:xfrm>
            <a:off x="8760943" y="840503"/>
            <a:ext cx="824604" cy="856942"/>
          </a:xfrm>
          <a:prstGeom prst="rect">
            <a:avLst/>
          </a:prstGeom>
        </p:spPr>
      </p:pic>
      <p:sp>
        <p:nvSpPr>
          <p:cNvPr id="17" name="Content Placeholder 2">
            <a:extLst>
              <a:ext uri="{FF2B5EF4-FFF2-40B4-BE49-F238E27FC236}">
                <a16:creationId xmlns:a16="http://schemas.microsoft.com/office/drawing/2014/main" id="{D4E4A422-75F6-DAF1-45C2-F9C1F0FB075D}"/>
              </a:ext>
            </a:extLst>
          </p:cNvPr>
          <p:cNvSpPr txBox="1">
            <a:spLocks/>
          </p:cNvSpPr>
          <p:nvPr/>
        </p:nvSpPr>
        <p:spPr>
          <a:xfrm>
            <a:off x="7094412" y="1816365"/>
            <a:ext cx="4157666" cy="1200329"/>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Stacked bar chart</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Each bar is divided into multiple sub-bars, for demonstrating composition of multiple values.</a:t>
            </a:r>
          </a:p>
        </p:txBody>
      </p:sp>
      <p:pic>
        <p:nvPicPr>
          <p:cNvPr id="18" name="Picture 17" descr="Stacked area chart icon">
            <a:extLst>
              <a:ext uri="{FF2B5EF4-FFF2-40B4-BE49-F238E27FC236}">
                <a16:creationId xmlns:a16="http://schemas.microsoft.com/office/drawing/2014/main" id="{2E287144-6F33-B5A9-4E71-13958C586854}"/>
              </a:ext>
            </a:extLst>
          </p:cNvPr>
          <p:cNvPicPr>
            <a:picLocks noChangeAspect="1"/>
          </p:cNvPicPr>
          <p:nvPr/>
        </p:nvPicPr>
        <p:blipFill>
          <a:blip r:embed="rId5"/>
          <a:stretch>
            <a:fillRect/>
          </a:stretch>
        </p:blipFill>
        <p:spPr>
          <a:xfrm>
            <a:off x="8760943" y="3544093"/>
            <a:ext cx="940707" cy="935649"/>
          </a:xfrm>
          <a:prstGeom prst="rect">
            <a:avLst/>
          </a:prstGeom>
        </p:spPr>
      </p:pic>
      <p:sp>
        <p:nvSpPr>
          <p:cNvPr id="12" name="Content Placeholder 2">
            <a:extLst>
              <a:ext uri="{FF2B5EF4-FFF2-40B4-BE49-F238E27FC236}">
                <a16:creationId xmlns:a16="http://schemas.microsoft.com/office/drawing/2014/main" id="{73D85E00-6934-E408-78C5-08A494F167E5}"/>
              </a:ext>
            </a:extLst>
          </p:cNvPr>
          <p:cNvSpPr txBox="1">
            <a:spLocks/>
          </p:cNvSpPr>
          <p:nvPr/>
        </p:nvSpPr>
        <p:spPr>
          <a:xfrm>
            <a:off x="7294558" y="4665196"/>
            <a:ext cx="4157665"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Stacked area chart</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Show composition of cumulated totals over time.</a:t>
            </a:r>
            <a:endParaRPr lang="en-US" sz="1800" dirty="0">
              <a:solidFill>
                <a:srgbClr val="003B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7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24</a:t>
            </a:fld>
            <a:endParaRPr lang="en-US" dirty="0"/>
          </a:p>
        </p:txBody>
      </p:sp>
      <p:sp>
        <p:nvSpPr>
          <p:cNvPr id="14" name="Title 1">
            <a:extLst>
              <a:ext uri="{FF2B5EF4-FFF2-40B4-BE49-F238E27FC236}">
                <a16:creationId xmlns:a16="http://schemas.microsoft.com/office/drawing/2014/main" id="{B4EF57C1-26AD-925D-F86C-561BBD36C084}"/>
              </a:ext>
            </a:extLst>
          </p:cNvPr>
          <p:cNvSpPr txBox="1">
            <a:spLocks noGrp="1"/>
          </p:cNvSpPr>
          <p:nvPr>
            <p:ph type="title" idx="4294967295"/>
          </p:nvPr>
        </p:nvSpPr>
        <p:spPr>
          <a:xfrm>
            <a:off x="384175" y="398989"/>
            <a:ext cx="8569326"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Charts for data distribution</a:t>
            </a:r>
          </a:p>
        </p:txBody>
      </p:sp>
      <p:sp>
        <p:nvSpPr>
          <p:cNvPr id="3" name="Round Diagonal Corner of Rectangle 2">
            <a:extLst>
              <a:ext uri="{FF2B5EF4-FFF2-40B4-BE49-F238E27FC236}">
                <a16:creationId xmlns:a16="http://schemas.microsoft.com/office/drawing/2014/main" id="{1051E583-253B-D7A5-C864-A0702770067B}"/>
              </a:ext>
              <a:ext uri="{C183D7F6-B498-43B3-948B-1728B52AA6E4}">
                <adec:decorative xmlns:adec="http://schemas.microsoft.com/office/drawing/2017/decorative" val="1"/>
              </a:ext>
            </a:extLst>
          </p:cNvPr>
          <p:cNvSpPr/>
          <p:nvPr/>
        </p:nvSpPr>
        <p:spPr>
          <a:xfrm>
            <a:off x="6792690" y="1308720"/>
            <a:ext cx="4761114" cy="4378302"/>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of Rectangle 4">
            <a:extLst>
              <a:ext uri="{FF2B5EF4-FFF2-40B4-BE49-F238E27FC236}">
                <a16:creationId xmlns:a16="http://schemas.microsoft.com/office/drawing/2014/main" id="{1F6C30E3-D658-648E-14A4-8B3365018261}"/>
              </a:ext>
              <a:ext uri="{C183D7F6-B498-43B3-948B-1728B52AA6E4}">
                <adec:decorative xmlns:adec="http://schemas.microsoft.com/office/drawing/2017/decorative" val="1"/>
              </a:ext>
            </a:extLst>
          </p:cNvPr>
          <p:cNvSpPr/>
          <p:nvPr/>
        </p:nvSpPr>
        <p:spPr>
          <a:xfrm>
            <a:off x="702353" y="3122755"/>
            <a:ext cx="4762800"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E577143-EFB9-509B-F851-ED832041F332}"/>
              </a:ext>
            </a:extLst>
          </p:cNvPr>
          <p:cNvSpPr txBox="1">
            <a:spLocks/>
          </p:cNvSpPr>
          <p:nvPr/>
        </p:nvSpPr>
        <p:spPr>
          <a:xfrm>
            <a:off x="384173" y="1474833"/>
            <a:ext cx="5410199" cy="769441"/>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Used to show the different components of a total.</a:t>
            </a:r>
            <a:endParaRPr lang="en-US" sz="2200" dirty="0">
              <a:solidFill>
                <a:srgbClr val="003B57"/>
              </a:solidFill>
              <a:latin typeface="Arial" panose="020B0604020202020204" pitchFamily="34" charset="0"/>
              <a:cs typeface="Arial" panose="020B0604020202020204" pitchFamily="34" charset="0"/>
            </a:endParaRPr>
          </a:p>
        </p:txBody>
      </p:sp>
      <p:pic>
        <p:nvPicPr>
          <p:cNvPr id="8" name="Picture 7" descr="Bar chart icon">
            <a:extLst>
              <a:ext uri="{FF2B5EF4-FFF2-40B4-BE49-F238E27FC236}">
                <a16:creationId xmlns:a16="http://schemas.microsoft.com/office/drawing/2014/main" id="{C222603C-B6B6-C4AC-1A77-C99811EAC0B7}"/>
              </a:ext>
            </a:extLst>
          </p:cNvPr>
          <p:cNvPicPr>
            <a:picLocks noChangeAspect="1"/>
          </p:cNvPicPr>
          <p:nvPr/>
        </p:nvPicPr>
        <p:blipFill>
          <a:blip r:embed="rId3"/>
          <a:stretch>
            <a:fillRect/>
          </a:stretch>
        </p:blipFill>
        <p:spPr>
          <a:xfrm>
            <a:off x="2559845" y="3429000"/>
            <a:ext cx="1112269" cy="902971"/>
          </a:xfrm>
          <a:prstGeom prst="rect">
            <a:avLst/>
          </a:prstGeom>
        </p:spPr>
      </p:pic>
      <p:sp>
        <p:nvSpPr>
          <p:cNvPr id="7" name="Content Placeholder 2">
            <a:extLst>
              <a:ext uri="{FF2B5EF4-FFF2-40B4-BE49-F238E27FC236}">
                <a16:creationId xmlns:a16="http://schemas.microsoft.com/office/drawing/2014/main" id="{874B6124-2112-EFEA-341B-E7515963A71A}"/>
              </a:ext>
            </a:extLst>
          </p:cNvPr>
          <p:cNvSpPr txBox="1">
            <a:spLocks/>
          </p:cNvSpPr>
          <p:nvPr/>
        </p:nvSpPr>
        <p:spPr>
          <a:xfrm>
            <a:off x="1051707" y="4500524"/>
            <a:ext cx="4212659"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Bar charts</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Ideal for when a variable is qualitative and has discrete values.</a:t>
            </a:r>
          </a:p>
        </p:txBody>
      </p:sp>
      <p:pic>
        <p:nvPicPr>
          <p:cNvPr id="11" name="Picture 10" descr="Histogram icon">
            <a:extLst>
              <a:ext uri="{FF2B5EF4-FFF2-40B4-BE49-F238E27FC236}">
                <a16:creationId xmlns:a16="http://schemas.microsoft.com/office/drawing/2014/main" id="{50AAB90B-5FCE-DA5E-E66D-73B64B3BA257}"/>
              </a:ext>
            </a:extLst>
          </p:cNvPr>
          <p:cNvPicPr>
            <a:picLocks noChangeAspect="1"/>
          </p:cNvPicPr>
          <p:nvPr/>
        </p:nvPicPr>
        <p:blipFill>
          <a:blip r:embed="rId4"/>
          <a:stretch>
            <a:fillRect/>
          </a:stretch>
        </p:blipFill>
        <p:spPr>
          <a:xfrm>
            <a:off x="8783695" y="1543219"/>
            <a:ext cx="919153" cy="938504"/>
          </a:xfrm>
          <a:prstGeom prst="rect">
            <a:avLst/>
          </a:prstGeom>
        </p:spPr>
      </p:pic>
      <p:sp>
        <p:nvSpPr>
          <p:cNvPr id="17" name="Content Placeholder 2">
            <a:extLst>
              <a:ext uri="{FF2B5EF4-FFF2-40B4-BE49-F238E27FC236}">
                <a16:creationId xmlns:a16="http://schemas.microsoft.com/office/drawing/2014/main" id="{D4E4A422-75F6-DAF1-45C2-F9C1F0FB075D}"/>
              </a:ext>
            </a:extLst>
          </p:cNvPr>
          <p:cNvSpPr txBox="1">
            <a:spLocks/>
          </p:cNvSpPr>
          <p:nvPr/>
        </p:nvSpPr>
        <p:spPr>
          <a:xfrm>
            <a:off x="7059376" y="2744847"/>
            <a:ext cx="4367789" cy="2569934"/>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Histogram</a:t>
            </a:r>
          </a:p>
          <a:p>
            <a:pPr marL="0" marR="0" lvl="0" indent="0" algn="ctr" rtl="0">
              <a:lnSpc>
                <a:spcPct val="100000"/>
              </a:lnSpc>
              <a:spcBef>
                <a:spcPts val="600"/>
              </a:spcBef>
              <a:spcAft>
                <a:spcPts val="120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Ideal for analysing data of an ordered categorical variable.</a:t>
            </a:r>
            <a:endParaRPr lang="en-US" sz="1800" dirty="0">
              <a:solidFill>
                <a:srgbClr val="003B57"/>
              </a:solidFill>
              <a:latin typeface="Arial" panose="020B0604020202020204" pitchFamily="34" charset="0"/>
              <a:cs typeface="Arial" panose="020B0604020202020204" pitchFamily="34" charset="0"/>
              <a:sym typeface="Helvetica Neue"/>
            </a:endParaRPr>
          </a:p>
          <a:p>
            <a:pPr marL="0" marR="0" lvl="0" indent="0" algn="ctr" rtl="0">
              <a:lnSpc>
                <a:spcPct val="100000"/>
              </a:lnSpc>
              <a:spcBef>
                <a:spcPts val="600"/>
              </a:spcBef>
              <a:spcAft>
                <a:spcPts val="1200"/>
              </a:spcAft>
              <a:buNone/>
            </a:pPr>
            <a:r>
              <a:rPr lang="en-US" sz="1800" dirty="0">
                <a:solidFill>
                  <a:srgbClr val="003B57"/>
                </a:solidFill>
                <a:latin typeface="Arial" panose="020B0604020202020204" pitchFamily="34" charset="0"/>
                <a:cs typeface="Arial" panose="020B0604020202020204" pitchFamily="34" charset="0"/>
                <a:sym typeface="Helvetica Neue"/>
              </a:rPr>
              <a:t>If ordered, focus on the shape of the distribution by bringing the bars together. </a:t>
            </a:r>
          </a:p>
          <a:p>
            <a:pPr marL="0" marR="0" lvl="0" indent="0" algn="ctr" rtl="0">
              <a:lnSpc>
                <a:spcPct val="100000"/>
              </a:lnSpc>
              <a:spcBef>
                <a:spcPts val="600"/>
              </a:spcBef>
              <a:spcAft>
                <a:spcPts val="1200"/>
              </a:spcAft>
              <a:buNone/>
            </a:pPr>
            <a:r>
              <a:rPr lang="en-US" sz="1800" dirty="0">
                <a:solidFill>
                  <a:srgbClr val="003B57"/>
                </a:solidFill>
                <a:latin typeface="Arial" panose="020B0604020202020204" pitchFamily="34" charset="0"/>
                <a:cs typeface="Arial" panose="020B0604020202020204" pitchFamily="34" charset="0"/>
                <a:sym typeface="Helvetica Neue"/>
              </a:rPr>
              <a:t>If you move the bars apart, it becomes a </a:t>
            </a:r>
            <a:r>
              <a:rPr lang="en-US" sz="1800">
                <a:solidFill>
                  <a:srgbClr val="003B57"/>
                </a:solidFill>
                <a:latin typeface="Arial" panose="020B0604020202020204" pitchFamily="34" charset="0"/>
                <a:cs typeface="Arial" panose="020B0604020202020204" pitchFamily="34" charset="0"/>
                <a:sym typeface="Helvetica Neue"/>
              </a:rPr>
              <a:t>bar chart.</a:t>
            </a:r>
            <a:endParaRPr lang="en-US" sz="1800" dirty="0">
              <a:solidFill>
                <a:srgbClr val="003B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26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25</a:t>
            </a:fld>
            <a:endParaRPr lang="en-US" dirty="0"/>
          </a:p>
        </p:txBody>
      </p:sp>
      <p:sp>
        <p:nvSpPr>
          <p:cNvPr id="3" name="Title 1">
            <a:extLst>
              <a:ext uri="{FF2B5EF4-FFF2-40B4-BE49-F238E27FC236}">
                <a16:creationId xmlns:a16="http://schemas.microsoft.com/office/drawing/2014/main" id="{BC81F519-1551-027F-0ECE-38EF609EBF11}"/>
              </a:ext>
            </a:extLst>
          </p:cNvPr>
          <p:cNvSpPr txBox="1">
            <a:spLocks noGrp="1"/>
          </p:cNvSpPr>
          <p:nvPr>
            <p:ph type="title" idx="4294967295"/>
          </p:nvPr>
        </p:nvSpPr>
        <p:spPr>
          <a:xfrm>
            <a:off x="384175" y="398989"/>
            <a:ext cx="6169025" cy="909731"/>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B57"/>
                </a:solidFill>
                <a:effectLst/>
                <a:uLnTx/>
                <a:uFillTx/>
                <a:latin typeface="Arial" panose="020B0604020202020204" pitchFamily="34" charset="0"/>
                <a:ea typeface="+mn-ea"/>
                <a:cs typeface="Arial" panose="020B0604020202020204" pitchFamily="34" charset="0"/>
              </a:rPr>
              <a:t>Charts for relationships between variables</a:t>
            </a:r>
          </a:p>
        </p:txBody>
      </p:sp>
      <p:sp>
        <p:nvSpPr>
          <p:cNvPr id="6" name="Content Placeholder 2">
            <a:extLst>
              <a:ext uri="{FF2B5EF4-FFF2-40B4-BE49-F238E27FC236}">
                <a16:creationId xmlns:a16="http://schemas.microsoft.com/office/drawing/2014/main" id="{CFE3CEA6-44DE-8ED5-F853-8E6467E022FF}"/>
              </a:ext>
            </a:extLst>
          </p:cNvPr>
          <p:cNvSpPr txBox="1">
            <a:spLocks/>
          </p:cNvSpPr>
          <p:nvPr/>
        </p:nvSpPr>
        <p:spPr>
          <a:xfrm>
            <a:off x="384173" y="2037674"/>
            <a:ext cx="5410199" cy="1107996"/>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For analysing two or more variables against one another, and to observe trends and patterns between them.</a:t>
            </a:r>
            <a:endParaRPr lang="en-US" sz="2200" dirty="0">
              <a:solidFill>
                <a:srgbClr val="003B57"/>
              </a:solidFill>
              <a:latin typeface="Arial" panose="020B0604020202020204" pitchFamily="34" charset="0"/>
              <a:cs typeface="Arial" panose="020B0604020202020204" pitchFamily="34" charset="0"/>
            </a:endParaRPr>
          </a:p>
        </p:txBody>
      </p:sp>
      <p:sp>
        <p:nvSpPr>
          <p:cNvPr id="5" name="Round Diagonal Corner of Rectangle 4">
            <a:extLst>
              <a:ext uri="{FF2B5EF4-FFF2-40B4-BE49-F238E27FC236}">
                <a16:creationId xmlns:a16="http://schemas.microsoft.com/office/drawing/2014/main" id="{1BE251B3-C7F2-EBB5-3D37-8CC74B45DA37}"/>
              </a:ext>
              <a:ext uri="{C183D7F6-B498-43B3-948B-1728B52AA6E4}">
                <adec:decorative xmlns:adec="http://schemas.microsoft.com/office/drawing/2017/decorative" val="1"/>
              </a:ext>
            </a:extLst>
          </p:cNvPr>
          <p:cNvSpPr/>
          <p:nvPr/>
        </p:nvSpPr>
        <p:spPr>
          <a:xfrm>
            <a:off x="6792689" y="468530"/>
            <a:ext cx="4761113" cy="2567918"/>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of Rectangle 8">
            <a:extLst>
              <a:ext uri="{FF2B5EF4-FFF2-40B4-BE49-F238E27FC236}">
                <a16:creationId xmlns:a16="http://schemas.microsoft.com/office/drawing/2014/main" id="{24265190-56F2-B661-6894-0155B21E6A9B}"/>
              </a:ext>
              <a:ext uri="{C183D7F6-B498-43B3-948B-1728B52AA6E4}">
                <adec:decorative xmlns:adec="http://schemas.microsoft.com/office/drawing/2017/decorative" val="1"/>
              </a:ext>
            </a:extLst>
          </p:cNvPr>
          <p:cNvSpPr/>
          <p:nvPr/>
        </p:nvSpPr>
        <p:spPr>
          <a:xfrm>
            <a:off x="702353" y="3122754"/>
            <a:ext cx="4762800" cy="2597853"/>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of Rectangle 6">
            <a:extLst>
              <a:ext uri="{FF2B5EF4-FFF2-40B4-BE49-F238E27FC236}">
                <a16:creationId xmlns:a16="http://schemas.microsoft.com/office/drawing/2014/main" id="{5C1E5D37-CD30-AB71-1ADD-2E9EDF622FF6}"/>
              </a:ext>
              <a:ext uri="{C183D7F6-B498-43B3-948B-1728B52AA6E4}">
                <adec:decorative xmlns:adec="http://schemas.microsoft.com/office/drawing/2017/decorative" val="1"/>
              </a:ext>
            </a:extLst>
          </p:cNvPr>
          <p:cNvSpPr/>
          <p:nvPr/>
        </p:nvSpPr>
        <p:spPr>
          <a:xfrm>
            <a:off x="6792690" y="3119104"/>
            <a:ext cx="4761114" cy="2601504"/>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atter plot icon">
            <a:extLst>
              <a:ext uri="{FF2B5EF4-FFF2-40B4-BE49-F238E27FC236}">
                <a16:creationId xmlns:a16="http://schemas.microsoft.com/office/drawing/2014/main" id="{87BD0B4B-4FA9-073D-B455-2B2685080C01}"/>
              </a:ext>
            </a:extLst>
          </p:cNvPr>
          <p:cNvPicPr>
            <a:picLocks noChangeAspect="1"/>
          </p:cNvPicPr>
          <p:nvPr/>
        </p:nvPicPr>
        <p:blipFill>
          <a:blip r:embed="rId3"/>
          <a:stretch>
            <a:fillRect/>
          </a:stretch>
        </p:blipFill>
        <p:spPr>
          <a:xfrm>
            <a:off x="2489880" y="3346474"/>
            <a:ext cx="1102286" cy="1107997"/>
          </a:xfrm>
          <a:prstGeom prst="rect">
            <a:avLst/>
          </a:prstGeom>
        </p:spPr>
      </p:pic>
      <p:sp>
        <p:nvSpPr>
          <p:cNvPr id="2" name="Content Placeholder 2">
            <a:extLst>
              <a:ext uri="{FF2B5EF4-FFF2-40B4-BE49-F238E27FC236}">
                <a16:creationId xmlns:a16="http://schemas.microsoft.com/office/drawing/2014/main" id="{766727DE-EAE7-A75D-B684-7653D0EF5BD0}"/>
              </a:ext>
            </a:extLst>
          </p:cNvPr>
          <p:cNvSpPr txBox="1">
            <a:spLocks/>
          </p:cNvSpPr>
          <p:nvPr/>
        </p:nvSpPr>
        <p:spPr>
          <a:xfrm>
            <a:off x="1276032" y="4655275"/>
            <a:ext cx="3615441" cy="923330"/>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Scatter plot</a:t>
            </a:r>
          </a:p>
          <a:p>
            <a:pPr marL="0" marR="0" lvl="0" indent="0" algn="ctr" rtl="0">
              <a:lnSpc>
                <a:spcPct val="100000"/>
              </a:lnSpc>
              <a:spcBef>
                <a:spcPts val="0"/>
              </a:spcBef>
              <a:spcAft>
                <a:spcPts val="0"/>
              </a:spcAft>
              <a:buNone/>
            </a:pPr>
            <a:r>
              <a:rPr lang="en-US" sz="1800" dirty="0">
                <a:solidFill>
                  <a:srgbClr val="003B57"/>
                </a:solidFill>
                <a:latin typeface="Arial" panose="020B0604020202020204" pitchFamily="34" charset="0"/>
                <a:ea typeface="Helvetica Neue"/>
                <a:cs typeface="Arial" panose="020B0604020202020204" pitchFamily="34" charset="0"/>
                <a:sym typeface="Helvetica Neue"/>
              </a:rPr>
              <a:t>Shows the relationship between two variables.</a:t>
            </a:r>
          </a:p>
        </p:txBody>
      </p:sp>
      <p:pic>
        <p:nvPicPr>
          <p:cNvPr id="8" name="Picture 7" descr="Bubble chart icon">
            <a:extLst>
              <a:ext uri="{FF2B5EF4-FFF2-40B4-BE49-F238E27FC236}">
                <a16:creationId xmlns:a16="http://schemas.microsoft.com/office/drawing/2014/main" id="{915FCF52-6995-AD9A-0DF3-361D339DF63E}"/>
              </a:ext>
            </a:extLst>
          </p:cNvPr>
          <p:cNvPicPr>
            <a:picLocks noChangeAspect="1"/>
          </p:cNvPicPr>
          <p:nvPr/>
        </p:nvPicPr>
        <p:blipFill>
          <a:blip r:embed="rId4"/>
          <a:stretch>
            <a:fillRect/>
          </a:stretch>
        </p:blipFill>
        <p:spPr>
          <a:xfrm>
            <a:off x="8639560" y="642869"/>
            <a:ext cx="850129" cy="872620"/>
          </a:xfrm>
          <a:prstGeom prst="rect">
            <a:avLst/>
          </a:prstGeom>
        </p:spPr>
      </p:pic>
      <p:sp>
        <p:nvSpPr>
          <p:cNvPr id="17" name="Content Placeholder 2">
            <a:extLst>
              <a:ext uri="{FF2B5EF4-FFF2-40B4-BE49-F238E27FC236}">
                <a16:creationId xmlns:a16="http://schemas.microsoft.com/office/drawing/2014/main" id="{D4E4A422-75F6-DAF1-45C2-F9C1F0FB075D}"/>
              </a:ext>
            </a:extLst>
          </p:cNvPr>
          <p:cNvSpPr txBox="1">
            <a:spLocks/>
          </p:cNvSpPr>
          <p:nvPr/>
        </p:nvSpPr>
        <p:spPr>
          <a:xfrm>
            <a:off x="6792689" y="1689828"/>
            <a:ext cx="4813300" cy="1154162"/>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Bubble chart</a:t>
            </a:r>
          </a:p>
          <a:p>
            <a:pPr marL="0" marR="0" lvl="0" indent="0" algn="ctr" rtl="0">
              <a:lnSpc>
                <a:spcPct val="100000"/>
              </a:lnSpc>
              <a:spcBef>
                <a:spcPts val="0"/>
              </a:spcBef>
              <a:spcAft>
                <a:spcPts val="0"/>
              </a:spcAft>
              <a:buNone/>
            </a:pPr>
            <a:r>
              <a:rPr lang="en-US" sz="1700" dirty="0">
                <a:solidFill>
                  <a:srgbClr val="003B57"/>
                </a:solidFill>
                <a:latin typeface="Arial" panose="020B0604020202020204" pitchFamily="34" charset="0"/>
                <a:ea typeface="Helvetica Neue"/>
                <a:cs typeface="Arial" panose="020B0604020202020204" pitchFamily="34" charset="0"/>
                <a:sym typeface="Helvetica Neue"/>
              </a:rPr>
              <a:t>Like the scatter plot but can be used to include more than two variables by adding colour, shape or size to each point as indicators.</a:t>
            </a:r>
          </a:p>
        </p:txBody>
      </p:sp>
      <p:pic>
        <p:nvPicPr>
          <p:cNvPr id="16" name="Picture 15" descr="Combination chart icon">
            <a:extLst>
              <a:ext uri="{FF2B5EF4-FFF2-40B4-BE49-F238E27FC236}">
                <a16:creationId xmlns:a16="http://schemas.microsoft.com/office/drawing/2014/main" id="{73797F98-9E33-1425-418C-889146B604B3}"/>
              </a:ext>
            </a:extLst>
          </p:cNvPr>
          <p:cNvPicPr>
            <a:picLocks noChangeAspect="1"/>
          </p:cNvPicPr>
          <p:nvPr/>
        </p:nvPicPr>
        <p:blipFill>
          <a:blip r:embed="rId5"/>
          <a:stretch>
            <a:fillRect/>
          </a:stretch>
        </p:blipFill>
        <p:spPr>
          <a:xfrm>
            <a:off x="8906431" y="3310557"/>
            <a:ext cx="682204" cy="682204"/>
          </a:xfrm>
          <a:prstGeom prst="rect">
            <a:avLst/>
          </a:prstGeom>
        </p:spPr>
      </p:pic>
      <p:sp>
        <p:nvSpPr>
          <p:cNvPr id="12" name="Content Placeholder 2">
            <a:extLst>
              <a:ext uri="{FF2B5EF4-FFF2-40B4-BE49-F238E27FC236}">
                <a16:creationId xmlns:a16="http://schemas.microsoft.com/office/drawing/2014/main" id="{73D85E00-6934-E408-78C5-08A494F167E5}"/>
              </a:ext>
            </a:extLst>
          </p:cNvPr>
          <p:cNvSpPr txBox="1">
            <a:spLocks/>
          </p:cNvSpPr>
          <p:nvPr/>
        </p:nvSpPr>
        <p:spPr>
          <a:xfrm>
            <a:off x="7028431" y="4043226"/>
            <a:ext cx="4461216" cy="1677382"/>
          </a:xfrm>
          <a:prstGeom prst="rect">
            <a:avLst/>
          </a:prstGeom>
        </p:spPr>
        <p:txBody>
          <a:bodyPr vert="horz" wrap="square" lIns="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US" sz="1800" b="1" dirty="0">
                <a:solidFill>
                  <a:srgbClr val="0F8243"/>
                </a:solidFill>
                <a:latin typeface="Arial" panose="020B0604020202020204" pitchFamily="34" charset="0"/>
                <a:ea typeface="Helvetica Neue"/>
                <a:cs typeface="Arial" panose="020B0604020202020204" pitchFamily="34" charset="0"/>
                <a:sym typeface="Helvetica Neue"/>
              </a:rPr>
              <a:t>Combination chart</a:t>
            </a:r>
          </a:p>
          <a:p>
            <a:pPr marL="0" marR="0" lvl="0" indent="0" algn="ctr" rtl="0">
              <a:lnSpc>
                <a:spcPct val="100000"/>
              </a:lnSpc>
              <a:spcBef>
                <a:spcPts val="0"/>
              </a:spcBef>
              <a:spcAft>
                <a:spcPts val="0"/>
              </a:spcAft>
              <a:buNone/>
            </a:pPr>
            <a:r>
              <a:rPr lang="en-US" sz="1700" dirty="0">
                <a:solidFill>
                  <a:srgbClr val="003B57"/>
                </a:solidFill>
                <a:latin typeface="Arial" panose="020B0604020202020204" pitchFamily="34" charset="0"/>
                <a:ea typeface="Helvetica Neue"/>
                <a:cs typeface="Arial" panose="020B0604020202020204" pitchFamily="34" charset="0"/>
                <a:sym typeface="Helvetica Neue"/>
              </a:rPr>
              <a:t>Dual axis charts combine two different types of charts that share an X axis but have separate Y axes. Used </a:t>
            </a:r>
            <a:r>
              <a:rPr lang="en-US" sz="1700">
                <a:solidFill>
                  <a:srgbClr val="003B57"/>
                </a:solidFill>
                <a:latin typeface="Arial" panose="020B0604020202020204" pitchFamily="34" charset="0"/>
                <a:ea typeface="Helvetica Neue"/>
                <a:cs typeface="Arial" panose="020B0604020202020204" pitchFamily="34" charset="0"/>
                <a:sym typeface="Helvetica Neue"/>
              </a:rPr>
              <a:t>to illustrate </a:t>
            </a:r>
            <a:r>
              <a:rPr lang="en-US" sz="1700" dirty="0">
                <a:solidFill>
                  <a:srgbClr val="003B57"/>
                </a:solidFill>
                <a:latin typeface="Arial" panose="020B0604020202020204" pitchFamily="34" charset="0"/>
                <a:ea typeface="Helvetica Neue"/>
                <a:cs typeface="Arial" panose="020B0604020202020204" pitchFamily="34" charset="0"/>
                <a:sym typeface="Helvetica Neue"/>
              </a:rPr>
              <a:t>relationships or correlations between variables with different scales.</a:t>
            </a:r>
            <a:endParaRPr lang="en-US" sz="1700" dirty="0">
              <a:solidFill>
                <a:srgbClr val="003B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28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3</a:t>
            </a:fld>
            <a:endParaRPr lang="en-US" dirty="0"/>
          </a:p>
        </p:txBody>
      </p:sp>
      <p:sp>
        <p:nvSpPr>
          <p:cNvPr id="5" name="Title 1">
            <a:extLst>
              <a:ext uri="{FF2B5EF4-FFF2-40B4-BE49-F238E27FC236}">
                <a16:creationId xmlns:a16="http://schemas.microsoft.com/office/drawing/2014/main" id="{35F5D27F-534C-EDA8-D51D-3E4740FAD808}"/>
              </a:ext>
            </a:extLst>
          </p:cNvPr>
          <p:cNvSpPr txBox="1">
            <a:spLocks noGrp="1"/>
          </p:cNvSpPr>
          <p:nvPr>
            <p:ph type="title" idx="4294967295"/>
          </p:nvPr>
        </p:nvSpPr>
        <p:spPr>
          <a:xfrm>
            <a:off x="403257" y="374078"/>
            <a:ext cx="7767730" cy="1471511"/>
          </a:xfrm>
          <a:prstGeom prst="rect">
            <a:avLst/>
          </a:prstGeom>
          <a:noFill/>
          <a:ln w="19050">
            <a:noFill/>
            <a:prstDash/>
          </a:ln>
          <a:effectLst/>
        </p:spPr>
        <p:txBody>
          <a:bodyPr rot="0" spcFirstLastPara="0" vertOverflow="overflow" horzOverflow="overflow" vert="horz" wrap="square" lIns="0" tIns="180000" rIns="180000" bIns="180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Main principles in data and statistics</a:t>
            </a:r>
          </a:p>
        </p:txBody>
      </p:sp>
      <p:sp>
        <p:nvSpPr>
          <p:cNvPr id="12" name="Content Placeholder 2">
            <a:extLst>
              <a:ext uri="{FF2B5EF4-FFF2-40B4-BE49-F238E27FC236}">
                <a16:creationId xmlns:a16="http://schemas.microsoft.com/office/drawing/2014/main" id="{678C699E-2C95-5494-EE19-C1C16AEB4653}"/>
              </a:ext>
            </a:extLst>
          </p:cNvPr>
          <p:cNvSpPr txBox="1">
            <a:spLocks/>
          </p:cNvSpPr>
          <p:nvPr/>
        </p:nvSpPr>
        <p:spPr>
          <a:xfrm>
            <a:off x="403257" y="1932360"/>
            <a:ext cx="6671547" cy="3939540"/>
          </a:xfrm>
          <a:prstGeom prst="rect">
            <a:avLst/>
          </a:prstGeom>
        </p:spPr>
        <p:txBody>
          <a:bodyPr vert="horz" wrap="square" lIns="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ea typeface="Helvetica Neue"/>
                <a:cs typeface="Arial" panose="020B0604020202020204" pitchFamily="34" charset="0"/>
                <a:sym typeface="Helvetica Neue"/>
              </a:rPr>
              <a:t>The following slides will help you get familiar with some common terms and statistical concepts, including:</a:t>
            </a: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ea typeface="Helvetica Neue"/>
              <a:cs typeface="Arial" panose="020B0604020202020204" pitchFamily="34" charset="0"/>
              <a:sym typeface="Helvetica Neue"/>
            </a:endParaRPr>
          </a:p>
          <a:p>
            <a:pPr marL="194312" marR="0" lvl="1" indent="0" algn="l" rtl="0">
              <a:lnSpc>
                <a:spcPct val="100000"/>
              </a:lnSpc>
              <a:spcBef>
                <a:spcPts val="600"/>
              </a:spcBef>
              <a:spcAft>
                <a:spcPts val="0"/>
              </a:spcAft>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1. collecting data and making statistics</a:t>
            </a:r>
          </a:p>
          <a:p>
            <a:pPr marL="194312" lvl="1" indent="0">
              <a:lnSpc>
                <a:spcPct val="100000"/>
              </a:lnSpc>
              <a:spcBef>
                <a:spcPts val="600"/>
              </a:spcBef>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2. sample design and estimation</a:t>
            </a:r>
            <a:endParaRPr lang="en-US" sz="2200" dirty="0">
              <a:solidFill>
                <a:srgbClr val="003B57"/>
              </a:solidFill>
              <a:latin typeface="Arial" panose="020B0604020202020204" pitchFamily="34" charset="0"/>
              <a:ea typeface="Helvetica Neue"/>
              <a:cs typeface="Arial" panose="020B0604020202020204" pitchFamily="34" charset="0"/>
            </a:endParaRPr>
          </a:p>
          <a:p>
            <a:pPr marL="194312" lvl="1" indent="0">
              <a:lnSpc>
                <a:spcPct val="100000"/>
              </a:lnSpc>
              <a:spcBef>
                <a:spcPts val="600"/>
              </a:spcBef>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3. time series</a:t>
            </a:r>
          </a:p>
          <a:p>
            <a:pPr marL="194312" lvl="1" indent="0">
              <a:lnSpc>
                <a:spcPct val="100000"/>
              </a:lnSpc>
              <a:spcBef>
                <a:spcPts val="600"/>
              </a:spcBef>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4. index numbers</a:t>
            </a:r>
            <a:endParaRPr lang="en-US" sz="2200" dirty="0">
              <a:solidFill>
                <a:srgbClr val="003B57"/>
              </a:solidFill>
              <a:latin typeface="Arial" panose="020B0604020202020204" pitchFamily="34" charset="0"/>
              <a:cs typeface="Arial" panose="020B0604020202020204" pitchFamily="34" charset="0"/>
            </a:endParaRPr>
          </a:p>
          <a:p>
            <a:pPr marL="194312" marR="0" lvl="1" indent="0" algn="l" rtl="0">
              <a:lnSpc>
                <a:spcPct val="100000"/>
              </a:lnSpc>
              <a:spcBef>
                <a:spcPts val="600"/>
              </a:spcBef>
              <a:spcAft>
                <a:spcPts val="0"/>
              </a:spcAft>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5. measuring uncertainty</a:t>
            </a:r>
            <a:endParaRPr lang="en-US" sz="2200" dirty="0">
              <a:solidFill>
                <a:srgbClr val="003B57"/>
              </a:solidFill>
              <a:latin typeface="Arial" panose="020B0604020202020204" pitchFamily="34" charset="0"/>
              <a:cs typeface="Arial" panose="020B0604020202020204" pitchFamily="34" charset="0"/>
            </a:endParaRPr>
          </a:p>
          <a:p>
            <a:pPr marL="194312" marR="0" lvl="1" indent="0" algn="l" rtl="0">
              <a:lnSpc>
                <a:spcPct val="100000"/>
              </a:lnSpc>
              <a:spcBef>
                <a:spcPts val="600"/>
              </a:spcBef>
              <a:spcAft>
                <a:spcPts val="0"/>
              </a:spcAft>
              <a:buClr>
                <a:srgbClr val="172427"/>
              </a:buClr>
              <a:buSzPts val="1800"/>
              <a:buNone/>
            </a:pPr>
            <a:r>
              <a:rPr lang="en-US" sz="2200" u="none" strike="noStrike" cap="none" dirty="0">
                <a:solidFill>
                  <a:srgbClr val="003B57"/>
                </a:solidFill>
                <a:latin typeface="Arial" panose="020B0604020202020204" pitchFamily="34" charset="0"/>
                <a:ea typeface="Helvetica Neue"/>
                <a:cs typeface="Arial" panose="020B0604020202020204" pitchFamily="34" charset="0"/>
                <a:sym typeface="Helvetica Neue"/>
              </a:rPr>
              <a:t>6. communicating data and statistics</a:t>
            </a:r>
            <a:endParaRPr lang="en-US" sz="2200" dirty="0">
              <a:solidFill>
                <a:srgbClr val="003B57"/>
              </a:solidFill>
              <a:latin typeface="Arial" panose="020B0604020202020204" pitchFamily="34" charset="0"/>
              <a:cs typeface="Arial" panose="020B0604020202020204" pitchFamily="34" charset="0"/>
            </a:endParaRPr>
          </a:p>
        </p:txBody>
      </p:sp>
      <p:pic>
        <p:nvPicPr>
          <p:cNvPr id="3" name="Picture 2" descr="A person typing on a computer looking at graphs">
            <a:extLst>
              <a:ext uri="{FF2B5EF4-FFF2-40B4-BE49-F238E27FC236}">
                <a16:creationId xmlns:a16="http://schemas.microsoft.com/office/drawing/2014/main" id="{AD5005AF-01A5-BE02-50DD-2C50E1C6FDD0}"/>
              </a:ext>
            </a:extLst>
          </p:cNvPr>
          <p:cNvPicPr>
            <a:picLocks noChangeAspect="1"/>
          </p:cNvPicPr>
          <p:nvPr/>
        </p:nvPicPr>
        <p:blipFill>
          <a:blip r:embed="rId3"/>
          <a:stretch>
            <a:fillRect/>
          </a:stretch>
        </p:blipFill>
        <p:spPr>
          <a:xfrm>
            <a:off x="6794500" y="238046"/>
            <a:ext cx="5397500" cy="5397500"/>
          </a:xfrm>
          <a:prstGeom prst="rect">
            <a:avLst/>
          </a:prstGeom>
        </p:spPr>
      </p:pic>
      <p:sp>
        <p:nvSpPr>
          <p:cNvPr id="20" name="Oval 19">
            <a:extLst>
              <a:ext uri="{FF2B5EF4-FFF2-40B4-BE49-F238E27FC236}">
                <a16:creationId xmlns:a16="http://schemas.microsoft.com/office/drawing/2014/main" id="{F0FD8D79-2F8F-469E-3315-329B601F9AD8}"/>
              </a:ext>
              <a:ext uri="{C183D7F6-B498-43B3-948B-1728B52AA6E4}">
                <adec:decorative xmlns:adec="http://schemas.microsoft.com/office/drawing/2017/decorative" val="1"/>
              </a:ext>
            </a:extLst>
          </p:cNvPr>
          <p:cNvSpPr/>
          <p:nvPr/>
        </p:nvSpPr>
        <p:spPr>
          <a:xfrm>
            <a:off x="8170987" y="4446702"/>
            <a:ext cx="1291044" cy="1291044"/>
          </a:xfrm>
          <a:prstGeom prst="ellipse">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CF843F3-574C-2FDE-62DB-88A7727CD130}"/>
              </a:ext>
              <a:ext uri="{C183D7F6-B498-43B3-948B-1728B52AA6E4}">
                <adec:decorative xmlns:adec="http://schemas.microsoft.com/office/drawing/2017/decorative" val="1"/>
              </a:ext>
            </a:extLst>
          </p:cNvPr>
          <p:cNvSpPr/>
          <p:nvPr/>
        </p:nvSpPr>
        <p:spPr>
          <a:xfrm>
            <a:off x="7510903" y="4952043"/>
            <a:ext cx="824176" cy="824176"/>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816BA06-62F6-00AF-F3BD-34C0FA7FAD2F}"/>
              </a:ext>
              <a:ext uri="{C183D7F6-B498-43B3-948B-1728B52AA6E4}">
                <adec:decorative xmlns:adec="http://schemas.microsoft.com/office/drawing/2017/decorative" val="1"/>
              </a:ext>
            </a:extLst>
          </p:cNvPr>
          <p:cNvSpPr/>
          <p:nvPr/>
        </p:nvSpPr>
        <p:spPr>
          <a:xfrm>
            <a:off x="7151922" y="4656995"/>
            <a:ext cx="295048" cy="295048"/>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205125C-4AFE-2EB1-0716-5980C207BF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56354" y="4709233"/>
            <a:ext cx="711200" cy="698500"/>
          </a:xfrm>
          <a:prstGeom prst="rect">
            <a:avLst/>
          </a:prstGeom>
        </p:spPr>
      </p:pic>
    </p:spTree>
    <p:extLst>
      <p:ext uri="{BB962C8B-B14F-4D97-AF65-F5344CB8AC3E}">
        <p14:creationId xmlns:p14="http://schemas.microsoft.com/office/powerpoint/2010/main" val="91520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4</a:t>
            </a:fld>
            <a:endParaRPr lang="en-US" dirty="0"/>
          </a:p>
        </p:txBody>
      </p:sp>
      <p:pic>
        <p:nvPicPr>
          <p:cNvPr id="4" name="Picture 3">
            <a:extLst>
              <a:ext uri="{FF2B5EF4-FFF2-40B4-BE49-F238E27FC236}">
                <a16:creationId xmlns:a16="http://schemas.microsoft.com/office/drawing/2014/main" id="{A7D66836-B56C-4CE5-CA1C-20A32C66DF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5" name="Picture 4">
            <a:extLst>
              <a:ext uri="{FF2B5EF4-FFF2-40B4-BE49-F238E27FC236}">
                <a16:creationId xmlns:a16="http://schemas.microsoft.com/office/drawing/2014/main" id="{2F5CB571-0027-C7A1-C0BC-52641B64CEA2}"/>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8" name="Picture 7" descr="1. Collecting data and making statistics">
            <a:extLst>
              <a:ext uri="{FF2B5EF4-FFF2-40B4-BE49-F238E27FC236}">
                <a16:creationId xmlns:a16="http://schemas.microsoft.com/office/drawing/2014/main" id="{076AFAD6-7477-20A8-0DB3-C43676543668}"/>
              </a:ext>
            </a:extLst>
          </p:cNvPr>
          <p:cNvPicPr>
            <a:picLocks noChangeAspect="1"/>
          </p:cNvPicPr>
          <p:nvPr/>
        </p:nvPicPr>
        <p:blipFill>
          <a:blip r:embed="rId3"/>
          <a:stretch>
            <a:fillRect/>
          </a:stretch>
        </p:blipFill>
        <p:spPr>
          <a:xfrm>
            <a:off x="509241" y="1312829"/>
            <a:ext cx="9346449" cy="1991866"/>
          </a:xfrm>
          <a:prstGeom prst="rect">
            <a:avLst/>
          </a:prstGeom>
        </p:spPr>
      </p:pic>
    </p:spTree>
    <p:extLst>
      <p:ext uri="{BB962C8B-B14F-4D97-AF65-F5344CB8AC3E}">
        <p14:creationId xmlns:p14="http://schemas.microsoft.com/office/powerpoint/2010/main" val="338436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5</a:t>
            </a:fld>
            <a:endParaRPr lang="en-US" dirty="0"/>
          </a:p>
        </p:txBody>
      </p:sp>
      <p:sp>
        <p:nvSpPr>
          <p:cNvPr id="10" name="Round Diagonal Corner of Rectangle 9">
            <a:extLst>
              <a:ext uri="{FF2B5EF4-FFF2-40B4-BE49-F238E27FC236}">
                <a16:creationId xmlns:a16="http://schemas.microsoft.com/office/drawing/2014/main" id="{3F5F6B3F-2A0E-7661-825F-1C8797AA75A3}"/>
              </a:ext>
              <a:ext uri="{C183D7F6-B498-43B3-948B-1728B52AA6E4}">
                <adec:decorative xmlns:adec="http://schemas.microsoft.com/office/drawing/2017/decorative" val="1"/>
              </a:ext>
            </a:extLst>
          </p:cNvPr>
          <p:cNvSpPr/>
          <p:nvPr/>
        </p:nvSpPr>
        <p:spPr>
          <a:xfrm>
            <a:off x="5847381" y="1650102"/>
            <a:ext cx="5397499" cy="3926152"/>
          </a:xfrm>
          <a:prstGeom prst="round2DiagRect">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of Rectangle 10">
            <a:extLst>
              <a:ext uri="{FF2B5EF4-FFF2-40B4-BE49-F238E27FC236}">
                <a16:creationId xmlns:a16="http://schemas.microsoft.com/office/drawing/2014/main" id="{3D115DDA-08D2-E170-1C88-75E617367C11}"/>
              </a:ext>
              <a:ext uri="{C183D7F6-B498-43B3-948B-1728B52AA6E4}">
                <adec:decorative xmlns:adec="http://schemas.microsoft.com/office/drawing/2017/decorative" val="1"/>
              </a:ext>
            </a:extLst>
          </p:cNvPr>
          <p:cNvSpPr/>
          <p:nvPr/>
        </p:nvSpPr>
        <p:spPr>
          <a:xfrm>
            <a:off x="5683250" y="1444198"/>
            <a:ext cx="5397499" cy="3970765"/>
          </a:xfrm>
          <a:prstGeom prst="round2DiagRect">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ED9077-DBC1-5BB3-4DC1-C80D52C1B07A}"/>
              </a:ext>
            </a:extLst>
          </p:cNvPr>
          <p:cNvSpPr txBox="1"/>
          <p:nvPr/>
        </p:nvSpPr>
        <p:spPr>
          <a:xfrm>
            <a:off x="6113206" y="1820927"/>
            <a:ext cx="4645282" cy="3293209"/>
          </a:xfrm>
          <a:prstGeom prst="rect">
            <a:avLst/>
          </a:prstGeom>
          <a:noFill/>
        </p:spPr>
        <p:txBody>
          <a:bodyPr wrap="square" rtlCol="0">
            <a:spAutoFit/>
          </a:bodyPr>
          <a:lstStyle/>
          <a:p>
            <a:pPr marL="0" marR="0" lvl="0" indent="0" rtl="0">
              <a:spcBef>
                <a:spcPts val="0"/>
              </a:spcBef>
              <a:spcAft>
                <a:spcPts val="1200"/>
              </a:spcAft>
              <a:buNone/>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To create statistics, we collect data from a variety of sources, including:</a:t>
            </a:r>
          </a:p>
          <a:p>
            <a:pPr marL="342900" marR="0" lvl="0" indent="-342900" rtl="0">
              <a:spcBef>
                <a:spcPts val="0"/>
              </a:spcBef>
              <a:spcAft>
                <a:spcPts val="0"/>
              </a:spcAft>
              <a:buFont typeface="Arial" panose="020B0604020202020204" pitchFamily="34" charset="0"/>
              <a:buChar char="•"/>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our own surveys</a:t>
            </a:r>
          </a:p>
          <a:p>
            <a:pPr marL="342900" marR="0" lvl="0" indent="-342900" rtl="0">
              <a:spcBef>
                <a:spcPts val="0"/>
              </a:spcBef>
              <a:spcAft>
                <a:spcPts val="0"/>
              </a:spcAft>
              <a:buFont typeface="Arial" panose="020B0604020202020204" pitchFamily="34" charset="0"/>
              <a:buChar char="•"/>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the census that happens every 10 years</a:t>
            </a:r>
          </a:p>
          <a:p>
            <a:pPr marL="342900" marR="0" lvl="0" indent="-342900" rtl="0">
              <a:spcBef>
                <a:spcPts val="0"/>
              </a:spcBef>
              <a:spcAft>
                <a:spcPts val="0"/>
              </a:spcAft>
              <a:buFont typeface="Arial" panose="020B0604020202020204" pitchFamily="34" charset="0"/>
              <a:buChar char="•"/>
            </a:pPr>
            <a:r>
              <a:rPr lang="en-US" sz="2200" b="1" dirty="0">
                <a:solidFill>
                  <a:srgbClr val="003B57"/>
                </a:solidFill>
                <a:latin typeface="Arial" panose="020B0604020202020204" pitchFamily="34" charset="0"/>
                <a:ea typeface="Helvetica Neue"/>
                <a:cs typeface="Arial" panose="020B0604020202020204" pitchFamily="34" charset="0"/>
                <a:sym typeface="Helvetica Neue"/>
              </a:rPr>
              <a:t>data that other organisations collect, which is known as admin data</a:t>
            </a:r>
          </a:p>
        </p:txBody>
      </p:sp>
      <p:pic>
        <p:nvPicPr>
          <p:cNvPr id="14" name="Picture 13" descr="A group of young people sitting around a table looking at a presentation on a screen">
            <a:extLst>
              <a:ext uri="{FF2B5EF4-FFF2-40B4-BE49-F238E27FC236}">
                <a16:creationId xmlns:a16="http://schemas.microsoft.com/office/drawing/2014/main" id="{8E04B5E1-E163-56F5-7823-E4B45735F141}"/>
              </a:ext>
            </a:extLst>
          </p:cNvPr>
          <p:cNvPicPr>
            <a:picLocks noChangeAspect="1"/>
          </p:cNvPicPr>
          <p:nvPr/>
        </p:nvPicPr>
        <p:blipFill rotWithShape="1">
          <a:blip r:embed="rId3"/>
          <a:srcRect b="15826"/>
          <a:stretch/>
        </p:blipFill>
        <p:spPr>
          <a:xfrm>
            <a:off x="0" y="1517652"/>
            <a:ext cx="5397500" cy="4543300"/>
          </a:xfrm>
          <a:prstGeom prst="rect">
            <a:avLst/>
          </a:prstGeom>
        </p:spPr>
      </p:pic>
      <p:sp>
        <p:nvSpPr>
          <p:cNvPr id="12" name="Oval 11">
            <a:extLst>
              <a:ext uri="{FF2B5EF4-FFF2-40B4-BE49-F238E27FC236}">
                <a16:creationId xmlns:a16="http://schemas.microsoft.com/office/drawing/2014/main" id="{21B1CCAA-7B62-FB0F-D886-CEC8775DCE90}"/>
              </a:ext>
              <a:ext uri="{C183D7F6-B498-43B3-948B-1728B52AA6E4}">
                <adec:decorative xmlns:adec="http://schemas.microsoft.com/office/drawing/2017/decorative" val="1"/>
              </a:ext>
            </a:extLst>
          </p:cNvPr>
          <p:cNvSpPr/>
          <p:nvPr/>
        </p:nvSpPr>
        <p:spPr>
          <a:xfrm>
            <a:off x="3536114" y="5737342"/>
            <a:ext cx="625752" cy="625752"/>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32D1288-9341-20F1-179A-1437C8C90FA6}"/>
              </a:ext>
              <a:ext uri="{C183D7F6-B498-43B3-948B-1728B52AA6E4}">
                <adec:decorative xmlns:adec="http://schemas.microsoft.com/office/drawing/2017/decorative" val="1"/>
              </a:ext>
            </a:extLst>
          </p:cNvPr>
          <p:cNvSpPr/>
          <p:nvPr/>
        </p:nvSpPr>
        <p:spPr>
          <a:xfrm>
            <a:off x="4315634" y="6158865"/>
            <a:ext cx="295048" cy="295048"/>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45E94A7-32DA-3DE7-42F4-889367DAEE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07558" y="5114136"/>
            <a:ext cx="711200" cy="558800"/>
          </a:xfrm>
          <a:prstGeom prst="rect">
            <a:avLst/>
          </a:prstGeom>
        </p:spPr>
      </p:pic>
      <p:sp>
        <p:nvSpPr>
          <p:cNvPr id="8" name="Oval 7">
            <a:extLst>
              <a:ext uri="{FF2B5EF4-FFF2-40B4-BE49-F238E27FC236}">
                <a16:creationId xmlns:a16="http://schemas.microsoft.com/office/drawing/2014/main" id="{7EBD5DCD-7BF4-B926-86BF-987F6C907814}"/>
              </a:ext>
              <a:ext uri="{C183D7F6-B498-43B3-948B-1728B52AA6E4}">
                <adec:decorative xmlns:adec="http://schemas.microsoft.com/office/drawing/2017/decorative" val="1"/>
              </a:ext>
            </a:extLst>
          </p:cNvPr>
          <p:cNvSpPr/>
          <p:nvPr/>
        </p:nvSpPr>
        <p:spPr>
          <a:xfrm>
            <a:off x="3821864" y="4712756"/>
            <a:ext cx="1291044" cy="1291044"/>
          </a:xfrm>
          <a:prstGeom prst="ellipse">
            <a:avLst/>
          </a:prstGeom>
          <a:solidFill>
            <a:srgbClr val="F5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CADCBF57-DAD5-D10D-FD4E-70455E839B64}"/>
              </a:ext>
            </a:extLst>
          </p:cNvPr>
          <p:cNvSpPr txBox="1">
            <a:spLocks/>
          </p:cNvSpPr>
          <p:nvPr/>
        </p:nvSpPr>
        <p:spPr>
          <a:xfrm>
            <a:off x="384174" y="420794"/>
            <a:ext cx="9217026" cy="862114"/>
          </a:xfrm>
          <a:prstGeom prst="rect">
            <a:avLst/>
          </a:prstGeom>
          <a:noFill/>
          <a:ln w="19050">
            <a:noFill/>
          </a:ln>
        </p:spPr>
        <p:txBody>
          <a:bodyPr vert="horz" wrap="square" lIns="0" tIns="180000" rIns="180000" bIns="180000" rtlCol="0" anchor="t" anchorCtr="0">
            <a:spAutoFit/>
          </a:bodyPr>
          <a:lstStyle>
            <a:lvl1pPr algn="l" defTabSz="914400" rtl="0" eaLnBrk="1" latinLnBrk="0" hangingPunct="1">
              <a:lnSpc>
                <a:spcPct val="90000"/>
              </a:lnSpc>
              <a:spcBef>
                <a:spcPct val="0"/>
              </a:spcBef>
              <a:buNone/>
              <a:defRPr sz="3600" b="1" i="0" kern="1200">
                <a:solidFill>
                  <a:srgbClr val="003B57"/>
                </a:solidFill>
                <a:latin typeface="Arial" panose="020B0604020202020204" pitchFamily="34" charset="0"/>
                <a:ea typeface="+mj-ea"/>
                <a:cs typeface="Arial" panose="020B0604020202020204" pitchFamily="34" charset="0"/>
              </a:defRPr>
            </a:lvl1pPr>
          </a:lstStyle>
          <a:p>
            <a:r>
              <a:rPr lang="en-GB" dirty="0"/>
              <a:t>Collecting data and making statistics</a:t>
            </a:r>
          </a:p>
        </p:txBody>
      </p:sp>
    </p:spTree>
    <p:extLst>
      <p:ext uri="{BB962C8B-B14F-4D97-AF65-F5344CB8AC3E}">
        <p14:creationId xmlns:p14="http://schemas.microsoft.com/office/powerpoint/2010/main" val="400310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D0801-0E7C-46E4-9C33-AFC500D8D618}"/>
              </a:ext>
              <a:ext uri="{C183D7F6-B498-43B3-948B-1728B52AA6E4}">
                <adec:decorative xmlns:adec="http://schemas.microsoft.com/office/drawing/2017/decorative" val="1"/>
              </a:ext>
            </a:extLst>
          </p:cNvPr>
          <p:cNvSpPr>
            <a:spLocks noGrp="1"/>
          </p:cNvSpPr>
          <p:nvPr>
            <p:ph type="sldNum" sz="quarter" idx="12"/>
          </p:nvPr>
        </p:nvSpPr>
        <p:spPr/>
        <p:txBody>
          <a:bodyPr/>
          <a:lstStyle/>
          <a:p>
            <a:fld id="{7B19C9B4-2561-AD4E-B2B6-89E2EBE28AF7}" type="slidenum">
              <a:rPr lang="en-US" smtClean="0"/>
              <a:pPr/>
              <a:t>6</a:t>
            </a:fld>
            <a:endParaRPr lang="en-US" dirty="0"/>
          </a:p>
        </p:txBody>
      </p:sp>
      <p:pic>
        <p:nvPicPr>
          <p:cNvPr id="4" name="Picture 3">
            <a:extLst>
              <a:ext uri="{FF2B5EF4-FFF2-40B4-BE49-F238E27FC236}">
                <a16:creationId xmlns:a16="http://schemas.microsoft.com/office/drawing/2014/main" id="{A7D66836-B56C-4CE5-CA1C-20A32C66DF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6933" y="3428998"/>
            <a:ext cx="6544586" cy="2368749"/>
          </a:xfrm>
          <a:prstGeom prst="rect">
            <a:avLst/>
          </a:prstGeom>
        </p:spPr>
      </p:pic>
      <p:pic>
        <p:nvPicPr>
          <p:cNvPr id="5" name="Picture 4">
            <a:extLst>
              <a:ext uri="{FF2B5EF4-FFF2-40B4-BE49-F238E27FC236}">
                <a16:creationId xmlns:a16="http://schemas.microsoft.com/office/drawing/2014/main" id="{2F5CB571-0027-C7A1-C0BC-52641B64CEA2}"/>
              </a:ext>
              <a:ext uri="{C183D7F6-B498-43B3-948B-1728B52AA6E4}">
                <adec:decorative xmlns:adec="http://schemas.microsoft.com/office/drawing/2017/decorative" val="1"/>
              </a:ext>
            </a:extLst>
          </p:cNvPr>
          <p:cNvPicPr>
            <a:picLocks noChangeAspect="1"/>
          </p:cNvPicPr>
          <p:nvPr/>
        </p:nvPicPr>
        <p:blipFill rotWithShape="1">
          <a:blip r:embed="rId2"/>
          <a:srcRect l="20778"/>
          <a:stretch/>
        </p:blipFill>
        <p:spPr>
          <a:xfrm flipH="1">
            <a:off x="213691" y="3428997"/>
            <a:ext cx="5184777" cy="2368749"/>
          </a:xfrm>
          <a:prstGeom prst="rect">
            <a:avLst/>
          </a:prstGeom>
        </p:spPr>
      </p:pic>
      <p:pic>
        <p:nvPicPr>
          <p:cNvPr id="9" name="Picture 8" descr="2. Sample design and estimation">
            <a:extLst>
              <a:ext uri="{FF2B5EF4-FFF2-40B4-BE49-F238E27FC236}">
                <a16:creationId xmlns:a16="http://schemas.microsoft.com/office/drawing/2014/main" id="{5710F3B9-B444-5261-18C8-EA31B87161A5}"/>
              </a:ext>
            </a:extLst>
          </p:cNvPr>
          <p:cNvPicPr>
            <a:picLocks noChangeAspect="1"/>
          </p:cNvPicPr>
          <p:nvPr/>
        </p:nvPicPr>
        <p:blipFill>
          <a:blip r:embed="rId3"/>
          <a:stretch>
            <a:fillRect/>
          </a:stretch>
        </p:blipFill>
        <p:spPr>
          <a:xfrm>
            <a:off x="213691" y="1060252"/>
            <a:ext cx="7772400" cy="2118605"/>
          </a:xfrm>
          <a:prstGeom prst="rect">
            <a:avLst/>
          </a:prstGeom>
        </p:spPr>
      </p:pic>
    </p:spTree>
    <p:extLst>
      <p:ext uri="{BB962C8B-B14F-4D97-AF65-F5344CB8AC3E}">
        <p14:creationId xmlns:p14="http://schemas.microsoft.com/office/powerpoint/2010/main" val="273294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7</a:t>
            </a:fld>
            <a:endParaRPr lang="en-US" dirty="0"/>
          </a:p>
        </p:txBody>
      </p:sp>
      <p:sp>
        <p:nvSpPr>
          <p:cNvPr id="2" name="Title 1">
            <a:extLst>
              <a:ext uri="{FF2B5EF4-FFF2-40B4-BE49-F238E27FC236}">
                <a16:creationId xmlns:a16="http://schemas.microsoft.com/office/drawing/2014/main" id="{ACFA5A4E-7063-8D2D-ED02-1BD6BC3F1AAC}"/>
              </a:ext>
            </a:extLst>
          </p:cNvPr>
          <p:cNvSpPr txBox="1">
            <a:spLocks noGrp="1"/>
          </p:cNvSpPr>
          <p:nvPr>
            <p:ph type="title" idx="4294967295"/>
          </p:nvPr>
        </p:nvSpPr>
        <p:spPr>
          <a:xfrm>
            <a:off x="384176" y="522941"/>
            <a:ext cx="918313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B57"/>
                </a:solidFill>
                <a:effectLst/>
                <a:uLnTx/>
                <a:uFillTx/>
                <a:latin typeface="Arial" panose="020B0604020202020204" pitchFamily="34" charset="0"/>
                <a:ea typeface="+mj-ea"/>
                <a:cs typeface="Arial" panose="020B0604020202020204" pitchFamily="34" charset="0"/>
              </a:rPr>
              <a:t>Sample design refers to how the samples in surveys are specified and selected.</a:t>
            </a:r>
          </a:p>
        </p:txBody>
      </p:sp>
      <p:sp>
        <p:nvSpPr>
          <p:cNvPr id="6" name="Content Placeholder 2">
            <a:extLst>
              <a:ext uri="{FF2B5EF4-FFF2-40B4-BE49-F238E27FC236}">
                <a16:creationId xmlns:a16="http://schemas.microsoft.com/office/drawing/2014/main" id="{F381B149-CD44-3EDF-CF78-03A63F156C14}"/>
              </a:ext>
            </a:extLst>
          </p:cNvPr>
          <p:cNvSpPr txBox="1">
            <a:spLocks/>
          </p:cNvSpPr>
          <p:nvPr/>
        </p:nvSpPr>
        <p:spPr>
          <a:xfrm>
            <a:off x="384174" y="2282797"/>
            <a:ext cx="6614503" cy="313932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US" sz="2200" dirty="0">
                <a:solidFill>
                  <a:srgbClr val="003B57"/>
                </a:solidFill>
                <a:effectLst/>
                <a:latin typeface="Arial" panose="020B0604020202020204" pitchFamily="34" charset="0"/>
                <a:cs typeface="Arial" panose="020B0604020202020204" pitchFamily="34" charset="0"/>
              </a:rPr>
              <a:t>For some statistics, we collect the data using surveys based on a sample of people, households, businesses, or whatever we want to find out about. The samples we use can be complicated, so we need to design them carefully for high quality statistics about the economy and society.</a:t>
            </a:r>
          </a:p>
          <a:p>
            <a:pPr marL="0" marR="0" lvl="0" indent="0" algn="l" rtl="0">
              <a:lnSpc>
                <a:spcPct val="100000"/>
              </a:lnSpc>
              <a:spcBef>
                <a:spcPts val="0"/>
              </a:spcBef>
              <a:spcAft>
                <a:spcPts val="0"/>
              </a:spcAft>
              <a:buNone/>
            </a:pPr>
            <a:endParaRPr lang="en-US" sz="2200" dirty="0">
              <a:solidFill>
                <a:srgbClr val="003B57"/>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r>
              <a:rPr lang="en-US" sz="2200" dirty="0">
                <a:solidFill>
                  <a:srgbClr val="003B57"/>
                </a:solidFill>
                <a:latin typeface="Arial" panose="020B0604020202020204" pitchFamily="34" charset="0"/>
                <a:cs typeface="Arial" panose="020B0604020202020204" pitchFamily="34" charset="0"/>
              </a:rPr>
              <a:t>Larger samples produce statistics that are more precise, or more likely to be close to the true value.</a:t>
            </a:r>
          </a:p>
        </p:txBody>
      </p:sp>
      <p:sp>
        <p:nvSpPr>
          <p:cNvPr id="8" name="Oval 7">
            <a:extLst>
              <a:ext uri="{FF2B5EF4-FFF2-40B4-BE49-F238E27FC236}">
                <a16:creationId xmlns:a16="http://schemas.microsoft.com/office/drawing/2014/main" id="{B7E538E5-3A38-3B3F-8C87-0C384BEF4662}"/>
              </a:ext>
              <a:ext uri="{C183D7F6-B498-43B3-948B-1728B52AA6E4}">
                <adec:decorative xmlns:adec="http://schemas.microsoft.com/office/drawing/2017/decorative" val="1"/>
              </a:ext>
            </a:extLst>
          </p:cNvPr>
          <p:cNvSpPr/>
          <p:nvPr/>
        </p:nvSpPr>
        <p:spPr>
          <a:xfrm>
            <a:off x="9192000" y="1476761"/>
            <a:ext cx="3072214" cy="3072214"/>
          </a:xfrm>
          <a:prstGeom prst="ellipse">
            <a:avLst/>
          </a:prstGeom>
          <a:solidFill>
            <a:srgbClr val="BCBC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wo women smiling and talking in an office">
            <a:extLst>
              <a:ext uri="{FF2B5EF4-FFF2-40B4-BE49-F238E27FC236}">
                <a16:creationId xmlns:a16="http://schemas.microsoft.com/office/drawing/2014/main" id="{A0997B57-C432-A85C-41C2-34857BAF02E2}"/>
              </a:ext>
            </a:extLst>
          </p:cNvPr>
          <p:cNvPicPr>
            <a:picLocks noChangeAspect="1"/>
          </p:cNvPicPr>
          <p:nvPr/>
        </p:nvPicPr>
        <p:blipFill>
          <a:blip r:embed="rId3"/>
          <a:stretch>
            <a:fillRect/>
          </a:stretch>
        </p:blipFill>
        <p:spPr>
          <a:xfrm>
            <a:off x="7648161" y="1759239"/>
            <a:ext cx="4738943" cy="4738943"/>
          </a:xfrm>
          <a:prstGeom prst="rect">
            <a:avLst/>
          </a:prstGeom>
        </p:spPr>
      </p:pic>
      <p:sp>
        <p:nvSpPr>
          <p:cNvPr id="9" name="Oval 8">
            <a:extLst>
              <a:ext uri="{FF2B5EF4-FFF2-40B4-BE49-F238E27FC236}">
                <a16:creationId xmlns:a16="http://schemas.microsoft.com/office/drawing/2014/main" id="{77FF9024-C176-A864-79CA-1428B3BCC9E7}"/>
              </a:ext>
              <a:ext uri="{C183D7F6-B498-43B3-948B-1728B52AA6E4}">
                <adec:decorative xmlns:adec="http://schemas.microsoft.com/office/drawing/2017/decorative" val="1"/>
              </a:ext>
            </a:extLst>
          </p:cNvPr>
          <p:cNvSpPr/>
          <p:nvPr/>
        </p:nvSpPr>
        <p:spPr>
          <a:xfrm>
            <a:off x="8245460" y="5461146"/>
            <a:ext cx="1187438" cy="1187438"/>
          </a:xfrm>
          <a:prstGeom prst="ellipse">
            <a:avLst/>
          </a:prstGeom>
          <a:solidFill>
            <a:srgbClr val="E2E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C5F28AD-3AE0-2AE8-3A31-2A35268EC4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80800" y="5775465"/>
            <a:ext cx="711200" cy="558800"/>
          </a:xfrm>
          <a:prstGeom prst="rect">
            <a:avLst/>
          </a:prstGeom>
        </p:spPr>
      </p:pic>
      <p:sp>
        <p:nvSpPr>
          <p:cNvPr id="19" name="Oval 18">
            <a:extLst>
              <a:ext uri="{FF2B5EF4-FFF2-40B4-BE49-F238E27FC236}">
                <a16:creationId xmlns:a16="http://schemas.microsoft.com/office/drawing/2014/main" id="{E17C6972-427F-B492-FBA7-FF90C8DE88B8}"/>
              </a:ext>
              <a:ext uri="{C183D7F6-B498-43B3-948B-1728B52AA6E4}">
                <adec:decorative xmlns:adec="http://schemas.microsoft.com/office/drawing/2017/decorative" val="1"/>
              </a:ext>
            </a:extLst>
          </p:cNvPr>
          <p:cNvSpPr/>
          <p:nvPr/>
        </p:nvSpPr>
        <p:spPr>
          <a:xfrm>
            <a:off x="7843267" y="6288226"/>
            <a:ext cx="229300" cy="229300"/>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53B927A-96A4-AF56-6224-2D602C47EA06}"/>
              </a:ext>
              <a:ext uri="{C183D7F6-B498-43B3-948B-1728B52AA6E4}">
                <adec:decorative xmlns:adec="http://schemas.microsoft.com/office/drawing/2017/decorative" val="1"/>
              </a:ext>
            </a:extLst>
          </p:cNvPr>
          <p:cNvSpPr/>
          <p:nvPr/>
        </p:nvSpPr>
        <p:spPr>
          <a:xfrm>
            <a:off x="7845013" y="5425362"/>
            <a:ext cx="617040" cy="617040"/>
          </a:xfrm>
          <a:prstGeom prst="ellipse">
            <a:avLst/>
          </a:prstGeom>
          <a:solidFill>
            <a:srgbClr val="27A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33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8</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384174" y="420794"/>
            <a:ext cx="4453297" cy="803322"/>
          </a:xfrm>
          <a:noFill/>
          <a:ln>
            <a:noFill/>
          </a:ln>
        </p:spPr>
        <p:txBody>
          <a:bodyPr/>
          <a:lstStyle/>
          <a:p>
            <a:r>
              <a:rPr lang="en-GB" dirty="0"/>
              <a:t>Stratified sampling</a:t>
            </a:r>
          </a:p>
        </p:txBody>
      </p:sp>
      <p:sp>
        <p:nvSpPr>
          <p:cNvPr id="8" name="Content Placeholder 2">
            <a:extLst>
              <a:ext uri="{FF2B5EF4-FFF2-40B4-BE49-F238E27FC236}">
                <a16:creationId xmlns:a16="http://schemas.microsoft.com/office/drawing/2014/main" id="{5289A5DB-338A-D592-B3FB-7186D9EB9395}"/>
              </a:ext>
            </a:extLst>
          </p:cNvPr>
          <p:cNvSpPr>
            <a:spLocks noGrp="1"/>
          </p:cNvSpPr>
          <p:nvPr>
            <p:ph idx="1"/>
          </p:nvPr>
        </p:nvSpPr>
        <p:spPr>
          <a:xfrm>
            <a:off x="403256" y="1623381"/>
            <a:ext cx="11367831" cy="4630594"/>
          </a:xfrm>
        </p:spPr>
        <p:txBody>
          <a:bodyPr wrap="none" numCol="2">
            <a:noAutofit/>
          </a:bodyPr>
          <a:lstStyle/>
          <a:p>
            <a:pPr marL="0" marR="0" lvl="0" indent="0" algn="l" rtl="0">
              <a:spcBef>
                <a:spcPts val="0"/>
              </a:spcBef>
              <a:spcAft>
                <a:spcPts val="0"/>
              </a:spcAft>
              <a:buNone/>
            </a:pPr>
            <a:r>
              <a:rPr lang="en-US" b="0" dirty="0">
                <a:effectLst/>
              </a:rPr>
              <a:t>Stratification is dividing the list we are sampling from into groups, or strata, and drawing independent samples from each of these strata. </a:t>
            </a:r>
          </a:p>
          <a:p>
            <a:pPr marL="0" marR="0" lvl="0" indent="0" algn="l" rtl="0">
              <a:spcBef>
                <a:spcPts val="0"/>
              </a:spcBef>
              <a:spcAft>
                <a:spcPts val="0"/>
              </a:spcAft>
              <a:buNone/>
            </a:pPr>
            <a:endParaRPr lang="en-US" b="0" dirty="0">
              <a:effectLst/>
            </a:endParaRPr>
          </a:p>
          <a:p>
            <a:pPr marL="0" marR="0" lvl="0" indent="0" algn="l" rtl="0">
              <a:spcBef>
                <a:spcPts val="0"/>
              </a:spcBef>
              <a:spcAft>
                <a:spcPts val="0"/>
              </a:spcAft>
              <a:buNone/>
            </a:pPr>
            <a:r>
              <a:rPr lang="en-US" b="0" dirty="0">
                <a:effectLst/>
              </a:rPr>
              <a:t>This is more efficient than using a simple random sampling approach, which could by chance result in a sample that does not look like the population. For example, a health survey sampling more people in older age groups would show more ill health than the true health of the population. Or it could work </a:t>
            </a:r>
            <a:br>
              <a:rPr lang="en-US" b="0" dirty="0">
                <a:effectLst/>
              </a:rPr>
            </a:br>
            <a:endParaRPr lang="en-US" b="0" dirty="0">
              <a:effectLst/>
            </a:endParaRPr>
          </a:p>
          <a:p>
            <a:pPr marL="0" marR="0" lvl="0" indent="0" algn="l" rtl="0">
              <a:spcBef>
                <a:spcPts val="0"/>
              </a:spcBef>
              <a:spcAft>
                <a:spcPts val="0"/>
              </a:spcAft>
              <a:buNone/>
            </a:pPr>
            <a:endParaRPr lang="en-US" b="0" dirty="0"/>
          </a:p>
          <a:p>
            <a:pPr marL="0" marR="0" lvl="0" indent="0" algn="l" rtl="0">
              <a:spcBef>
                <a:spcPts val="0"/>
              </a:spcBef>
              <a:spcAft>
                <a:spcPts val="0"/>
              </a:spcAft>
              <a:buNone/>
            </a:pPr>
            <a:endParaRPr lang="en-US" b="0" dirty="0">
              <a:effectLst/>
            </a:endParaRPr>
          </a:p>
          <a:p>
            <a:pPr marL="0" marR="0" lvl="0" indent="0" algn="l" rtl="0">
              <a:spcBef>
                <a:spcPts val="0"/>
              </a:spcBef>
              <a:spcAft>
                <a:spcPts val="0"/>
              </a:spcAft>
              <a:buNone/>
            </a:pPr>
            <a:r>
              <a:rPr lang="en-US" b="0" dirty="0">
                <a:effectLst/>
              </a:rPr>
              <a:t>the other way with more younger people.</a:t>
            </a:r>
          </a:p>
          <a:p>
            <a:pPr marL="0" marR="0" lvl="0" indent="0" algn="l" rtl="0">
              <a:spcBef>
                <a:spcPts val="0"/>
              </a:spcBef>
              <a:spcAft>
                <a:spcPts val="0"/>
              </a:spcAft>
              <a:buNone/>
            </a:pPr>
            <a:r>
              <a:rPr lang="en-US" b="0" dirty="0">
                <a:effectLst/>
              </a:rPr>
              <a:t>If we know information about the people on the list, or sampling frame, we can divide it into strata, such as age group. Then we can decide how much of the sample to take from each stratum.</a:t>
            </a:r>
          </a:p>
          <a:p>
            <a:pPr marL="0" marR="0" lvl="0" indent="0" algn="l" rtl="0">
              <a:spcBef>
                <a:spcPts val="0"/>
              </a:spcBef>
              <a:spcAft>
                <a:spcPts val="0"/>
              </a:spcAft>
              <a:buNone/>
            </a:pPr>
            <a:endParaRPr lang="en-US" b="0" dirty="0">
              <a:effectLst/>
            </a:endParaRPr>
          </a:p>
          <a:p>
            <a:pPr marL="0" marR="0" lvl="0" indent="0" algn="l" rtl="0">
              <a:spcBef>
                <a:spcPts val="0"/>
              </a:spcBef>
              <a:spcAft>
                <a:spcPts val="0"/>
              </a:spcAft>
              <a:buNone/>
            </a:pPr>
            <a:r>
              <a:rPr lang="en-US" b="0" dirty="0">
                <a:effectLst/>
              </a:rPr>
              <a:t>For many surveys, we would sample in proportion to the size of the stratum. For example, if 10% of addresses were in a region, we would draw 10% of the sample from that region.</a:t>
            </a:r>
          </a:p>
          <a:p>
            <a:pPr marL="0" marR="0" lvl="0" indent="0" algn="l" rtl="0">
              <a:spcBef>
                <a:spcPts val="0"/>
              </a:spcBef>
              <a:spcAft>
                <a:spcPts val="0"/>
              </a:spcAft>
              <a:buNone/>
            </a:pPr>
            <a:br>
              <a:rPr lang="en-US" b="0" dirty="0">
                <a:effectLst/>
              </a:rPr>
            </a:br>
            <a:br>
              <a:rPr lang="en-US" b="0" dirty="0">
                <a:effectLst/>
              </a:rPr>
            </a:br>
            <a:endParaRPr lang="en-US" b="0" dirty="0"/>
          </a:p>
        </p:txBody>
      </p:sp>
      <p:sp>
        <p:nvSpPr>
          <p:cNvPr id="12" name="Oval 11">
            <a:extLst>
              <a:ext uri="{FF2B5EF4-FFF2-40B4-BE49-F238E27FC236}">
                <a16:creationId xmlns:a16="http://schemas.microsoft.com/office/drawing/2014/main" id="{616AEE11-394F-1025-BFD4-047079A75A6C}"/>
              </a:ext>
              <a:ext uri="{C183D7F6-B498-43B3-948B-1728B52AA6E4}">
                <adec:decorative xmlns:adec="http://schemas.microsoft.com/office/drawing/2017/decorative" val="1"/>
              </a:ext>
            </a:extLst>
          </p:cNvPr>
          <p:cNvSpPr/>
          <p:nvPr/>
        </p:nvSpPr>
        <p:spPr>
          <a:xfrm>
            <a:off x="10396890" y="5584674"/>
            <a:ext cx="1187438" cy="1187438"/>
          </a:xfrm>
          <a:prstGeom prst="ellipse">
            <a:avLst/>
          </a:prstGeom>
          <a:solidFill>
            <a:srgbClr val="E2E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21D7B95-60E0-8046-C0A9-A4496EDE14E5}"/>
              </a:ext>
              <a:ext uri="{C183D7F6-B498-43B3-948B-1728B52AA6E4}">
                <adec:decorative xmlns:adec="http://schemas.microsoft.com/office/drawing/2017/decorative" val="1"/>
              </a:ext>
            </a:extLst>
          </p:cNvPr>
          <p:cNvSpPr/>
          <p:nvPr/>
        </p:nvSpPr>
        <p:spPr>
          <a:xfrm>
            <a:off x="11844118" y="5937385"/>
            <a:ext cx="229300" cy="229300"/>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0167999-C6C1-D836-7F68-0151F0F0E88C}"/>
              </a:ext>
              <a:ext uri="{C183D7F6-B498-43B3-948B-1728B52AA6E4}">
                <adec:decorative xmlns:adec="http://schemas.microsoft.com/office/drawing/2017/decorative" val="1"/>
              </a:ext>
            </a:extLst>
          </p:cNvPr>
          <p:cNvSpPr/>
          <p:nvPr/>
        </p:nvSpPr>
        <p:spPr>
          <a:xfrm>
            <a:off x="9957155" y="6154277"/>
            <a:ext cx="617040" cy="617040"/>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FA160F-A101-D67C-C398-F901BA929F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4195" y="5782624"/>
            <a:ext cx="766612" cy="766612"/>
          </a:xfrm>
          <a:prstGeom prst="rect">
            <a:avLst/>
          </a:prstGeom>
        </p:spPr>
      </p:pic>
    </p:spTree>
    <p:extLst>
      <p:ext uri="{BB962C8B-B14F-4D97-AF65-F5344CB8AC3E}">
        <p14:creationId xmlns:p14="http://schemas.microsoft.com/office/powerpoint/2010/main" val="380870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FB501D-34FC-79E5-5858-4A9DC3D135FC}"/>
              </a:ext>
            </a:extLst>
          </p:cNvPr>
          <p:cNvSpPr>
            <a:spLocks noGrp="1"/>
          </p:cNvSpPr>
          <p:nvPr>
            <p:ph type="sldNum" sz="quarter" idx="12"/>
          </p:nvPr>
        </p:nvSpPr>
        <p:spPr>
          <a:xfrm>
            <a:off x="9064625" y="6402876"/>
            <a:ext cx="2743200" cy="146360"/>
          </a:xfrm>
        </p:spPr>
        <p:txBody>
          <a:bodyPr/>
          <a:lstStyle/>
          <a:p>
            <a:fld id="{C18F3714-D736-D049-B719-654047A6FCA8}" type="slidenum">
              <a:rPr lang="en-US" smtClean="0"/>
              <a:pPr/>
              <a:t>9</a:t>
            </a:fld>
            <a:endParaRPr lang="en-US" dirty="0"/>
          </a:p>
        </p:txBody>
      </p:sp>
      <p:sp>
        <p:nvSpPr>
          <p:cNvPr id="7" name="Title 1">
            <a:extLst>
              <a:ext uri="{FF2B5EF4-FFF2-40B4-BE49-F238E27FC236}">
                <a16:creationId xmlns:a16="http://schemas.microsoft.com/office/drawing/2014/main" id="{22C0DACA-0F74-37A0-0889-6BF42F676D62}"/>
              </a:ext>
            </a:extLst>
          </p:cNvPr>
          <p:cNvSpPr>
            <a:spLocks noGrp="1"/>
          </p:cNvSpPr>
          <p:nvPr>
            <p:ph type="title"/>
          </p:nvPr>
        </p:nvSpPr>
        <p:spPr>
          <a:xfrm>
            <a:off x="384174" y="420794"/>
            <a:ext cx="7286626" cy="751178"/>
          </a:xfrm>
          <a:noFill/>
          <a:ln>
            <a:noFill/>
          </a:ln>
        </p:spPr>
        <p:txBody>
          <a:bodyPr/>
          <a:lstStyle/>
          <a:p>
            <a:r>
              <a:rPr lang="en-GB" dirty="0"/>
              <a:t>Cluster or multi-stage sampling</a:t>
            </a:r>
          </a:p>
        </p:txBody>
      </p:sp>
      <p:sp>
        <p:nvSpPr>
          <p:cNvPr id="8" name="Content Placeholder 2">
            <a:extLst>
              <a:ext uri="{FF2B5EF4-FFF2-40B4-BE49-F238E27FC236}">
                <a16:creationId xmlns:a16="http://schemas.microsoft.com/office/drawing/2014/main" id="{5289A5DB-338A-D592-B3FB-7186D9EB9395}"/>
              </a:ext>
            </a:extLst>
          </p:cNvPr>
          <p:cNvSpPr>
            <a:spLocks noGrp="1"/>
          </p:cNvSpPr>
          <p:nvPr>
            <p:ph idx="1"/>
          </p:nvPr>
        </p:nvSpPr>
        <p:spPr>
          <a:xfrm>
            <a:off x="403256" y="1623377"/>
            <a:ext cx="11153743" cy="4431983"/>
          </a:xfrm>
        </p:spPr>
        <p:txBody>
          <a:bodyPr wrap="square" numCol="2">
            <a:spAutoFit/>
          </a:bodyPr>
          <a:lstStyle/>
          <a:p>
            <a:pPr marL="0" indent="0">
              <a:spcBef>
                <a:spcPts val="0"/>
              </a:spcBef>
              <a:buNone/>
            </a:pPr>
            <a:r>
              <a:rPr lang="en-US" b="0" dirty="0">
                <a:effectLst/>
              </a:rPr>
              <a:t>If we need to visit people to collect data, it’s more efficient if the addresses we need to visit are close together.</a:t>
            </a:r>
            <a:br>
              <a:rPr lang="en-US" b="0" dirty="0">
                <a:effectLst/>
              </a:rPr>
            </a:br>
            <a:br>
              <a:rPr lang="en-US" b="0" dirty="0">
                <a:effectLst/>
              </a:rPr>
            </a:br>
            <a:r>
              <a:rPr lang="en-US" b="0" dirty="0">
                <a:effectLst/>
              </a:rPr>
              <a:t>We can achieve this by dividing the sampling frame into groups, or clusters, of addresses. We can then draw a random sample of those clusters. </a:t>
            </a:r>
            <a:r>
              <a:rPr lang="en-US" b="0" dirty="0"/>
              <a:t>W</a:t>
            </a:r>
            <a:r>
              <a:rPr lang="en-US" b="0" dirty="0">
                <a:effectLst/>
              </a:rPr>
              <a:t>e can take all the addresses within those sampled clusters, or a random sample within the cluster.</a:t>
            </a:r>
            <a:br>
              <a:rPr lang="en-US" b="0" dirty="0">
                <a:effectLst/>
              </a:rPr>
            </a:br>
            <a:br>
              <a:rPr lang="en-US" b="0" dirty="0">
                <a:effectLst/>
              </a:rPr>
            </a:br>
            <a:endParaRPr lang="en-US" b="0" dirty="0">
              <a:effectLst/>
            </a:endParaRPr>
          </a:p>
          <a:p>
            <a:pPr marL="0" indent="0">
              <a:spcBef>
                <a:spcPts val="0"/>
              </a:spcBef>
              <a:buNone/>
            </a:pPr>
            <a:r>
              <a:rPr lang="en-US" b="0" dirty="0">
                <a:effectLst/>
              </a:rPr>
              <a:t>Estimates from a clustered sample are less precise than from a non-clustered sample of the same size, but the cost of collecting the data is less. So, this comes down to a balance of cost and precision.</a:t>
            </a:r>
          </a:p>
        </p:txBody>
      </p:sp>
      <p:sp>
        <p:nvSpPr>
          <p:cNvPr id="12" name="Oval 11">
            <a:extLst>
              <a:ext uri="{FF2B5EF4-FFF2-40B4-BE49-F238E27FC236}">
                <a16:creationId xmlns:a16="http://schemas.microsoft.com/office/drawing/2014/main" id="{616AEE11-394F-1025-BFD4-047079A75A6C}"/>
              </a:ext>
              <a:ext uri="{C183D7F6-B498-43B3-948B-1728B52AA6E4}">
                <adec:decorative xmlns:adec="http://schemas.microsoft.com/office/drawing/2017/decorative" val="1"/>
              </a:ext>
            </a:extLst>
          </p:cNvPr>
          <p:cNvSpPr/>
          <p:nvPr/>
        </p:nvSpPr>
        <p:spPr>
          <a:xfrm>
            <a:off x="10508018" y="5289413"/>
            <a:ext cx="1187438" cy="1187438"/>
          </a:xfrm>
          <a:prstGeom prst="ellipse">
            <a:avLst/>
          </a:prstGeom>
          <a:solidFill>
            <a:srgbClr val="E2E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21D7B95-60E0-8046-C0A9-A4496EDE14E5}"/>
              </a:ext>
              <a:ext uri="{C183D7F6-B498-43B3-948B-1728B52AA6E4}">
                <adec:decorative xmlns:adec="http://schemas.microsoft.com/office/drawing/2017/decorative" val="1"/>
              </a:ext>
            </a:extLst>
          </p:cNvPr>
          <p:cNvSpPr/>
          <p:nvPr/>
        </p:nvSpPr>
        <p:spPr>
          <a:xfrm>
            <a:off x="11771088" y="5332849"/>
            <a:ext cx="229300" cy="229300"/>
          </a:xfrm>
          <a:prstGeom prst="ellipse">
            <a:avLst/>
          </a:prstGeom>
          <a:solidFill>
            <a:srgbClr val="0F8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0167999-C6C1-D836-7F68-0151F0F0E88C}"/>
              </a:ext>
              <a:ext uri="{C183D7F6-B498-43B3-948B-1728B52AA6E4}">
                <adec:decorative xmlns:adec="http://schemas.microsoft.com/office/drawing/2017/decorative" val="1"/>
              </a:ext>
            </a:extLst>
          </p:cNvPr>
          <p:cNvSpPr/>
          <p:nvPr/>
        </p:nvSpPr>
        <p:spPr>
          <a:xfrm>
            <a:off x="10068283" y="5859016"/>
            <a:ext cx="617040" cy="617040"/>
          </a:xfrm>
          <a:prstGeom prst="ellipse">
            <a:avLst/>
          </a:prstGeom>
          <a:solidFill>
            <a:srgbClr val="A8B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FA160F-A101-D67C-C398-F901BA929F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5323" y="5487363"/>
            <a:ext cx="766612" cy="766612"/>
          </a:xfrm>
          <a:prstGeom prst="rect">
            <a:avLst/>
          </a:prstGeom>
        </p:spPr>
      </p:pic>
    </p:spTree>
    <p:extLst>
      <p:ext uri="{BB962C8B-B14F-4D97-AF65-F5344CB8AC3E}">
        <p14:creationId xmlns:p14="http://schemas.microsoft.com/office/powerpoint/2010/main" val="91623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BD4B85EBE914F8B1DF1EB65A7E609" ma:contentTypeVersion="15" ma:contentTypeDescription="Create a new document." ma:contentTypeScope="" ma:versionID="0eb3d1e25e52e074f0ae4151a3c0c8bf">
  <xsd:schema xmlns:xsd="http://www.w3.org/2001/XMLSchema" xmlns:xs="http://www.w3.org/2001/XMLSchema" xmlns:p="http://schemas.microsoft.com/office/2006/metadata/properties" xmlns:ns2="35ed8814-a8fc-4225-9c79-6944df39462d" xmlns:ns3="8479eeb2-9040-44ca-a6ac-220915e64d16" targetNamespace="http://schemas.microsoft.com/office/2006/metadata/properties" ma:root="true" ma:fieldsID="5ad5d6f9df0d2ed2d18fa6a0a81563c5" ns2:_="" ns3:_="">
    <xsd:import namespace="35ed8814-a8fc-4225-9c79-6944df39462d"/>
    <xsd:import namespace="8479eeb2-9040-44ca-a6ac-220915e64d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d8814-a8fc-4225-9c79-6944df394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c754ed-6b8d-47f3-b51f-af8d6409c1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79eeb2-9040-44ca-a6ac-220915e64d1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ef93766-251b-41ec-bdfe-2a3d0a003c39}" ma:internalName="TaxCatchAll" ma:showField="CatchAllData" ma:web="8479eeb2-9040-44ca-a6ac-220915e64d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ed8814-a8fc-4225-9c79-6944df39462d">
      <Terms xmlns="http://schemas.microsoft.com/office/infopath/2007/PartnerControls"/>
    </lcf76f155ced4ddcb4097134ff3c332f>
    <TaxCatchAll xmlns="8479eeb2-9040-44ca-a6ac-220915e64d16" xsi:nil="true"/>
  </documentManagement>
</p:properties>
</file>

<file path=customXml/itemProps1.xml><?xml version="1.0" encoding="utf-8"?>
<ds:datastoreItem xmlns:ds="http://schemas.openxmlformats.org/officeDocument/2006/customXml" ds:itemID="{E6658610-F7DE-41CD-B7F2-8FE7D4D2C417}"/>
</file>

<file path=customXml/itemProps2.xml><?xml version="1.0" encoding="utf-8"?>
<ds:datastoreItem xmlns:ds="http://schemas.openxmlformats.org/officeDocument/2006/customXml" ds:itemID="{4886E5C3-FBCB-4177-9863-EE914F58E8BA}">
  <ds:schemaRefs>
    <ds:schemaRef ds:uri="http://schemas.microsoft.com/sharepoint/v3/contenttype/forms"/>
  </ds:schemaRefs>
</ds:datastoreItem>
</file>

<file path=customXml/itemProps3.xml><?xml version="1.0" encoding="utf-8"?>
<ds:datastoreItem xmlns:ds="http://schemas.openxmlformats.org/officeDocument/2006/customXml" ds:itemID="{1ED54440-7A03-481E-80E0-6D373CFCD635}">
  <ds:schemaRefs>
    <ds:schemaRef ds:uri="http://schemas.microsoft.com/office/2006/metadata/properties"/>
    <ds:schemaRef ds:uri="http://schemas.microsoft.com/office/infopath/2007/PartnerControls"/>
    <ds:schemaRef ds:uri="da89698b-20b5-40d4-9534-6c47454d1826"/>
    <ds:schemaRef ds:uri="070b6eb8-d7dc-4707-a34b-9c66b9d1b495"/>
  </ds:schemaRefs>
</ds:datastoreItem>
</file>

<file path=docProps/app.xml><?xml version="1.0" encoding="utf-8"?>
<Properties xmlns="http://schemas.openxmlformats.org/officeDocument/2006/extended-properties" xmlns:vt="http://schemas.openxmlformats.org/officeDocument/2006/docPropsVTypes">
  <TotalTime>4049</TotalTime>
  <Words>1675</Words>
  <Application>Microsoft Macintosh PowerPoint</Application>
  <PresentationFormat>Widescreen</PresentationFormat>
  <Paragraphs>155</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Hello, we’re the Office for National Statistics, or the ONS.</vt:lpstr>
      <vt:lpstr>Main principles in data and statistics</vt:lpstr>
      <vt:lpstr>PowerPoint Presentation</vt:lpstr>
      <vt:lpstr>PowerPoint Presentation</vt:lpstr>
      <vt:lpstr>PowerPoint Presentation</vt:lpstr>
      <vt:lpstr>Sample design refers to how the samples in surveys are specified and selected.</vt:lpstr>
      <vt:lpstr>Stratified sampling</vt:lpstr>
      <vt:lpstr>Cluster or multi-stage sampling</vt:lpstr>
      <vt:lpstr>Estimation is the process of creating estimates from data.</vt:lpstr>
      <vt:lpstr>PowerPoint Presentation</vt:lpstr>
      <vt:lpstr>A time series is a series of data points indexed in time order.</vt:lpstr>
      <vt:lpstr>PowerPoint Presentation</vt:lpstr>
      <vt:lpstr>What are index numbers?</vt:lpstr>
      <vt:lpstr>What are index numbers?</vt:lpstr>
      <vt:lpstr>INTERESTING FACT! Index numbers are most often used in economics as they allow economists to turn complex data into easily understood terms.</vt:lpstr>
      <vt:lpstr>PowerPoint Presentation</vt:lpstr>
      <vt:lpstr>Using a sample means that statistics are uncertain, an estimate might differ from the ‘true value’.</vt:lpstr>
      <vt:lpstr>PowerPoint Presentation</vt:lpstr>
      <vt:lpstr>Communicating data and statistics is more than just presenting the numbers.</vt:lpstr>
      <vt:lpstr>Data visualisation is the graphical representation of information and data.</vt:lpstr>
      <vt:lpstr>Charts for change over time</vt:lpstr>
      <vt:lpstr>Charts for composition</vt:lpstr>
      <vt:lpstr>Charts for data distribution</vt:lpstr>
      <vt:lpstr>Charts for relationships between variables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make our story count!</dc:title>
  <dc:subject>History and Geography Lesson Activities, Key Stage 3</dc:subject>
  <dc:creator>Census 2021</dc:creator>
  <cp:keywords>History, Geography, Resource, KS3</cp:keywords>
  <dc:description/>
  <cp:lastModifiedBy>Nicola Cockerell</cp:lastModifiedBy>
  <cp:revision>218</cp:revision>
  <dcterms:created xsi:type="dcterms:W3CDTF">2020-10-20T12:00:12Z</dcterms:created>
  <dcterms:modified xsi:type="dcterms:W3CDTF">2024-05-15T12:26:35Z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0x0101009D0BD4B85EBE914F8B1DF1EB65A7E609</vt:lpwstr>
  </property>
  <property fmtid="{D5CDD505-2E9C-101B-9397-08002B2CF9AE}" pid="3" name="MediaServiceImageTags">
    <vt:lpwstr/>
  </property>
</Properties>
</file>