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99" r:id="rId5"/>
    <p:sldId id="303" r:id="rId6"/>
    <p:sldId id="302" r:id="rId7"/>
    <p:sldId id="304" r:id="rId8"/>
    <p:sldId id="328" r:id="rId9"/>
    <p:sldId id="313" r:id="rId10"/>
    <p:sldId id="305" r:id="rId11"/>
    <p:sldId id="323" r:id="rId12"/>
    <p:sldId id="324" r:id="rId13"/>
    <p:sldId id="307" r:id="rId14"/>
    <p:sldId id="309" r:id="rId15"/>
    <p:sldId id="326" r:id="rId16"/>
    <p:sldId id="316" r:id="rId17"/>
    <p:sldId id="317" r:id="rId18"/>
    <p:sldId id="331" r:id="rId19"/>
    <p:sldId id="332" r:id="rId20"/>
    <p:sldId id="319" r:id="rId21"/>
    <p:sldId id="322" r:id="rId22"/>
    <p:sldId id="3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27332-E85D-48B9-9DE4-338BF6D4746F}" name="Nneka Oti" initials="NO" userId="S::nneka@we-worldwide.com::c397fa1b-12b2-4991-a4ca-132875afdf19" providerId="AD"/>
  <p188:author id="{8836E33F-01EA-162A-AF20-9B9ABC1296BC}" name="Nneka Oti" initials="NO" userId="S::Nneka@we-worldwide.com::c397fa1b-12b2-4991-a4ca-132875afdf19" providerId="AD"/>
  <p188:author id="{91EC26D0-BE19-8F60-AF6F-ED99AADCB7CC}" name="Rohima Crook" initials="RC" userId="S::rcrook@we-worldwide.com::12d811cb-df9b-4bf5-8388-64c6d5554e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m 1" initials="S1" lastIdx="20" clrIdx="0">
    <p:extLst>
      <p:ext uri="{19B8F6BF-5375-455C-9EA6-DF929625EA0E}">
        <p15:presenceInfo xmlns:p15="http://schemas.microsoft.com/office/powerpoint/2012/main" userId="1b085ee560dbee7e" providerId="Windows Live"/>
      </p:ext>
    </p:extLst>
  </p:cmAuthor>
  <p:cmAuthor id="2" name="Sarah Nietopski" initials="SN" lastIdx="6" clrIdx="1">
    <p:extLst>
      <p:ext uri="{19B8F6BF-5375-455C-9EA6-DF929625EA0E}">
        <p15:presenceInfo xmlns:p15="http://schemas.microsoft.com/office/powerpoint/2012/main" userId="Sarah Nietop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7"/>
    <a:srgbClr val="FBC900"/>
    <a:srgbClr val="206095"/>
    <a:srgbClr val="DF0567"/>
    <a:srgbClr val="A8BD3A"/>
    <a:srgbClr val="27A0CC"/>
    <a:srgbClr val="F5F5F6"/>
    <a:srgbClr val="E2E2E3"/>
    <a:srgbClr val="BCBCBD"/>
    <a:srgbClr val="707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86" autoAdjust="0"/>
    <p:restoredTop sz="86395" autoAdjust="0"/>
  </p:normalViewPr>
  <p:slideViewPr>
    <p:cSldViewPr snapToGrid="0" snapToObjects="1">
      <p:cViewPr varScale="1">
        <p:scale>
          <a:sx n="86" d="100"/>
          <a:sy n="86" d="100"/>
        </p:scale>
        <p:origin x="248" y="7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1A831-B3EF-5647-873A-176079092E3E}" type="datetimeFigureOut">
              <a:rPr lang="en-US" smtClean="0"/>
              <a:t>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A5DB5-C94A-1443-8F70-8D37D4CF7639}" type="slidenum">
              <a:rPr lang="en-US" smtClean="0"/>
              <a:t>‹#›</a:t>
            </a:fld>
            <a:endParaRPr lang="en-US"/>
          </a:p>
        </p:txBody>
      </p:sp>
    </p:spTree>
    <p:extLst>
      <p:ext uri="{BB962C8B-B14F-4D97-AF65-F5344CB8AC3E}">
        <p14:creationId xmlns:p14="http://schemas.microsoft.com/office/powerpoint/2010/main" val="181740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1A5DB5-C94A-1443-8F70-8D37D4CF7639}" type="slidenum">
              <a:rPr lang="en-US" smtClean="0"/>
              <a:t>1</a:t>
            </a:fld>
            <a:endParaRPr lang="en-US"/>
          </a:p>
        </p:txBody>
      </p:sp>
    </p:spTree>
    <p:extLst>
      <p:ext uri="{BB962C8B-B14F-4D97-AF65-F5344CB8AC3E}">
        <p14:creationId xmlns:p14="http://schemas.microsoft.com/office/powerpoint/2010/main" val="398159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12</a:t>
            </a:fld>
            <a:endParaRPr lang="en-US"/>
          </a:p>
        </p:txBody>
      </p:sp>
    </p:spTree>
    <p:extLst>
      <p:ext uri="{BB962C8B-B14F-4D97-AF65-F5344CB8AC3E}">
        <p14:creationId xmlns:p14="http://schemas.microsoft.com/office/powerpoint/2010/main" val="288530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14</a:t>
            </a:fld>
            <a:endParaRPr lang="en-US"/>
          </a:p>
        </p:txBody>
      </p:sp>
    </p:spTree>
    <p:extLst>
      <p:ext uri="{BB962C8B-B14F-4D97-AF65-F5344CB8AC3E}">
        <p14:creationId xmlns:p14="http://schemas.microsoft.com/office/powerpoint/2010/main" val="161849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15</a:t>
            </a:fld>
            <a:endParaRPr lang="en-US"/>
          </a:p>
        </p:txBody>
      </p:sp>
    </p:spTree>
    <p:extLst>
      <p:ext uri="{BB962C8B-B14F-4D97-AF65-F5344CB8AC3E}">
        <p14:creationId xmlns:p14="http://schemas.microsoft.com/office/powerpoint/2010/main" val="152375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16</a:t>
            </a:fld>
            <a:endParaRPr lang="en-US"/>
          </a:p>
        </p:txBody>
      </p:sp>
    </p:spTree>
    <p:extLst>
      <p:ext uri="{BB962C8B-B14F-4D97-AF65-F5344CB8AC3E}">
        <p14:creationId xmlns:p14="http://schemas.microsoft.com/office/powerpoint/2010/main" val="376623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18</a:t>
            </a:fld>
            <a:endParaRPr lang="en-US"/>
          </a:p>
        </p:txBody>
      </p:sp>
    </p:spTree>
    <p:extLst>
      <p:ext uri="{BB962C8B-B14F-4D97-AF65-F5344CB8AC3E}">
        <p14:creationId xmlns:p14="http://schemas.microsoft.com/office/powerpoint/2010/main" val="134638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19</a:t>
            </a:fld>
            <a:endParaRPr lang="en-US"/>
          </a:p>
        </p:txBody>
      </p:sp>
    </p:spTree>
    <p:extLst>
      <p:ext uri="{BB962C8B-B14F-4D97-AF65-F5344CB8AC3E}">
        <p14:creationId xmlns:p14="http://schemas.microsoft.com/office/powerpoint/2010/main" val="211147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a:t>
            </a:fld>
            <a:endParaRPr lang="en-US"/>
          </a:p>
        </p:txBody>
      </p:sp>
    </p:spTree>
    <p:extLst>
      <p:ext uri="{BB962C8B-B14F-4D97-AF65-F5344CB8AC3E}">
        <p14:creationId xmlns:p14="http://schemas.microsoft.com/office/powerpoint/2010/main" val="49765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4</a:t>
            </a:fld>
            <a:endParaRPr lang="en-US"/>
          </a:p>
        </p:txBody>
      </p:sp>
    </p:spTree>
    <p:extLst>
      <p:ext uri="{BB962C8B-B14F-4D97-AF65-F5344CB8AC3E}">
        <p14:creationId xmlns:p14="http://schemas.microsoft.com/office/powerpoint/2010/main" val="377085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5</a:t>
            </a:fld>
            <a:endParaRPr lang="en-US"/>
          </a:p>
        </p:txBody>
      </p:sp>
    </p:spTree>
    <p:extLst>
      <p:ext uri="{BB962C8B-B14F-4D97-AF65-F5344CB8AC3E}">
        <p14:creationId xmlns:p14="http://schemas.microsoft.com/office/powerpoint/2010/main" val="66399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6</a:t>
            </a:fld>
            <a:endParaRPr lang="en-US"/>
          </a:p>
        </p:txBody>
      </p:sp>
    </p:spTree>
    <p:extLst>
      <p:ext uri="{BB962C8B-B14F-4D97-AF65-F5344CB8AC3E}">
        <p14:creationId xmlns:p14="http://schemas.microsoft.com/office/powerpoint/2010/main" val="387939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7</a:t>
            </a:fld>
            <a:endParaRPr lang="en-US"/>
          </a:p>
        </p:txBody>
      </p:sp>
    </p:spTree>
    <p:extLst>
      <p:ext uri="{BB962C8B-B14F-4D97-AF65-F5344CB8AC3E}">
        <p14:creationId xmlns:p14="http://schemas.microsoft.com/office/powerpoint/2010/main" val="283675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8</a:t>
            </a:fld>
            <a:endParaRPr lang="en-US"/>
          </a:p>
        </p:txBody>
      </p:sp>
    </p:spTree>
    <p:extLst>
      <p:ext uri="{BB962C8B-B14F-4D97-AF65-F5344CB8AC3E}">
        <p14:creationId xmlns:p14="http://schemas.microsoft.com/office/powerpoint/2010/main" val="5998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9</a:t>
            </a:fld>
            <a:endParaRPr lang="en-US"/>
          </a:p>
        </p:txBody>
      </p:sp>
    </p:spTree>
    <p:extLst>
      <p:ext uri="{BB962C8B-B14F-4D97-AF65-F5344CB8AC3E}">
        <p14:creationId xmlns:p14="http://schemas.microsoft.com/office/powerpoint/2010/main" val="145879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11</a:t>
            </a:fld>
            <a:endParaRPr lang="en-US"/>
          </a:p>
        </p:txBody>
      </p:sp>
    </p:spTree>
    <p:extLst>
      <p:ext uri="{BB962C8B-B14F-4D97-AF65-F5344CB8AC3E}">
        <p14:creationId xmlns:p14="http://schemas.microsoft.com/office/powerpoint/2010/main" val="17405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6058800"/>
            <a:ext cx="12192000" cy="815009"/>
          </a:xfrm>
          <a:prstGeom prst="rect">
            <a:avLst/>
          </a:prstGeom>
          <a:solidFill>
            <a:srgbClr val="70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2" name="Title 1">
            <a:extLst>
              <a:ext uri="{FF2B5EF4-FFF2-40B4-BE49-F238E27FC236}">
                <a16:creationId xmlns:a16="http://schemas.microsoft.com/office/drawing/2014/main" id="{D9348405-5F7C-5243-BA01-A38D356B0468}"/>
              </a:ext>
            </a:extLst>
          </p:cNvPr>
          <p:cNvSpPr>
            <a:spLocks noGrp="1"/>
          </p:cNvSpPr>
          <p:nvPr>
            <p:ph type="title"/>
          </p:nvPr>
        </p:nvSpPr>
        <p:spPr>
          <a:xfrm>
            <a:off x="384175" y="387350"/>
            <a:ext cx="6678106" cy="862114"/>
          </a:xfrm>
          <a:noFill/>
          <a:ln w="19050">
            <a:noFill/>
          </a:ln>
        </p:spPr>
        <p:txBody>
          <a:bodyPr wrap="square" lIns="0" tIns="180000" rIns="180000" bIns="180000" anchor="t" anchorCtr="0">
            <a:spAutoFit/>
          </a:bodyPr>
          <a:lstStyle>
            <a:lvl1pPr>
              <a:defRPr sz="3600" b="1" i="0">
                <a:solidFill>
                  <a:srgbClr val="003B57"/>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9D38AF2-83FE-E64F-96D5-93C8D207FB5E}"/>
              </a:ext>
            </a:extLst>
          </p:cNvPr>
          <p:cNvSpPr>
            <a:spLocks noGrp="1"/>
          </p:cNvSpPr>
          <p:nvPr>
            <p:ph idx="1"/>
          </p:nvPr>
        </p:nvSpPr>
        <p:spPr>
          <a:xfrm>
            <a:off x="384175" y="1608649"/>
            <a:ext cx="11423650" cy="3868023"/>
          </a:xfrm>
        </p:spPr>
        <p:txBody>
          <a:bodyPr lIns="0" tIns="0" rIns="0" bIns="0" numCol="2" spcCol="180000"/>
          <a:lstStyle>
            <a:lvl1pPr>
              <a:lnSpc>
                <a:spcPct val="100000"/>
              </a:lnSpc>
              <a:buFont typeface="Arial" panose="020B0604020202020204" pitchFamily="34" charset="0"/>
              <a:buChar char="•"/>
              <a:defRPr sz="2200" b="1" i="0">
                <a:solidFill>
                  <a:srgbClr val="003B57"/>
                </a:solidFill>
                <a:latin typeface="Arial" panose="020B0604020202020204" pitchFamily="34" charset="0"/>
                <a:cs typeface="Arial" panose="020B0604020202020204" pitchFamily="34" charset="0"/>
              </a:defRPr>
            </a:lvl1pPr>
            <a:lvl2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2pPr>
            <a:lvl3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3pPr>
            <a:lvl4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4pPr>
            <a:lvl5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61200"/>
            <a:ext cx="2743200" cy="146360"/>
          </a:xfrm>
        </p:spPr>
        <p:txBody>
          <a:bodyPr lIns="0" tIns="0" rIns="0" bIns="0"/>
          <a:lstStyle>
            <a:lvl1pPr>
              <a:defRPr sz="1400" b="1" i="0">
                <a:solidFill>
                  <a:srgbClr val="F5F5F6"/>
                </a:solidFill>
                <a:latin typeface="Arial" panose="020B0604020202020204" pitchFamily="34" charset="0"/>
                <a:cs typeface="Arial" panose="020B0604020202020204" pitchFamily="34" charset="0"/>
              </a:defRPr>
            </a:lvl1pPr>
          </a:lstStyle>
          <a:p>
            <a:fld id="{C18F3714-D736-D049-B719-654047A6FCA8}" type="slidenum">
              <a:rPr lang="en-US" smtClean="0"/>
              <a:pPr/>
              <a:t>‹#›</a:t>
            </a:fld>
            <a:endParaRPr lang="en-US" dirty="0"/>
          </a:p>
        </p:txBody>
      </p:sp>
      <p:pic>
        <p:nvPicPr>
          <p:cNvPr id="4" name="Picture 3">
            <a:extLst>
              <a:ext uri="{FF2B5EF4-FFF2-40B4-BE49-F238E27FC236}">
                <a16:creationId xmlns:a16="http://schemas.microsoft.com/office/drawing/2014/main" id="{9F6734EE-8101-71D8-5BD7-D5BF8642AC16}"/>
              </a:ext>
            </a:extLst>
          </p:cNvPr>
          <p:cNvPicPr>
            <a:picLocks noChangeAspect="1"/>
          </p:cNvPicPr>
          <p:nvPr userDrawn="1"/>
        </p:nvPicPr>
        <p:blipFill>
          <a:blip r:embed="rId2"/>
          <a:stretch>
            <a:fillRect/>
          </a:stretch>
        </p:blipFill>
        <p:spPr>
          <a:xfrm>
            <a:off x="384175" y="6361200"/>
            <a:ext cx="2833016" cy="239410"/>
          </a:xfrm>
          <a:prstGeom prst="rect">
            <a:avLst/>
          </a:prstGeom>
        </p:spPr>
      </p:pic>
    </p:spTree>
    <p:extLst>
      <p:ext uri="{BB962C8B-B14F-4D97-AF65-F5344CB8AC3E}">
        <p14:creationId xmlns:p14="http://schemas.microsoft.com/office/powerpoint/2010/main" val="2080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C922-6357-5343-9E84-A9DC003A2F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B55560-B12D-9D44-81EA-C84DFE7D32BC}"/>
              </a:ext>
            </a:extLst>
          </p:cNvPr>
          <p:cNvSpPr>
            <a:spLocks noGrp="1"/>
          </p:cNvSpPr>
          <p:nvPr>
            <p:ph type="dt" sz="half" idx="10"/>
          </p:nvPr>
        </p:nvSpPr>
        <p:spPr/>
        <p:txBody>
          <a:bodyPr/>
          <a:lstStyle/>
          <a:p>
            <a:fld id="{652EA475-3E1E-774A-A51B-BB722DC57C63}" type="datetime1">
              <a:rPr lang="en-GB" smtClean="0"/>
              <a:t>20/05/2024</a:t>
            </a:fld>
            <a:endParaRPr lang="en-US"/>
          </a:p>
        </p:txBody>
      </p:sp>
      <p:sp>
        <p:nvSpPr>
          <p:cNvPr id="4" name="Footer Placeholder 3">
            <a:extLst>
              <a:ext uri="{FF2B5EF4-FFF2-40B4-BE49-F238E27FC236}">
                <a16:creationId xmlns:a16="http://schemas.microsoft.com/office/drawing/2014/main" id="{97B6940E-8397-7642-8C5C-7573D685B6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9D03DA-B273-6643-97F2-B3924692B499}"/>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6810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48078-E75A-6347-B87C-0C49CD3E12EA}"/>
              </a:ext>
            </a:extLst>
          </p:cNvPr>
          <p:cNvSpPr>
            <a:spLocks noGrp="1"/>
          </p:cNvSpPr>
          <p:nvPr>
            <p:ph type="dt" sz="half" idx="10"/>
          </p:nvPr>
        </p:nvSpPr>
        <p:spPr/>
        <p:txBody>
          <a:bodyPr/>
          <a:lstStyle/>
          <a:p>
            <a:fld id="{C6D613D8-1A77-DE4F-B208-D0EB5307DA19}" type="datetime1">
              <a:rPr lang="en-GB" smtClean="0"/>
              <a:t>20/05/2024</a:t>
            </a:fld>
            <a:endParaRPr lang="en-US"/>
          </a:p>
        </p:txBody>
      </p:sp>
      <p:sp>
        <p:nvSpPr>
          <p:cNvPr id="3" name="Footer Placeholder 2">
            <a:extLst>
              <a:ext uri="{FF2B5EF4-FFF2-40B4-BE49-F238E27FC236}">
                <a16:creationId xmlns:a16="http://schemas.microsoft.com/office/drawing/2014/main" id="{67B70C0A-F321-7D44-8615-A3A30538F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75D2F-E950-C246-9DBF-7891F02508DC}"/>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1894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63E2-F094-884D-B9BE-FBADB746E0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317333-6DB7-7848-AE8C-6A8A82FC7B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E2F566-5956-8F4D-90A0-E7EB6170E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BFA351-A3D0-9541-894C-3EE6FE0B4D0C}"/>
              </a:ext>
            </a:extLst>
          </p:cNvPr>
          <p:cNvSpPr>
            <a:spLocks noGrp="1"/>
          </p:cNvSpPr>
          <p:nvPr>
            <p:ph type="dt" sz="half" idx="10"/>
          </p:nvPr>
        </p:nvSpPr>
        <p:spPr/>
        <p:txBody>
          <a:bodyPr/>
          <a:lstStyle/>
          <a:p>
            <a:fld id="{0ADEB5C7-23AA-754E-9A6B-CE555A4CB63B}" type="datetime1">
              <a:rPr lang="en-GB" smtClean="0"/>
              <a:t>20/05/2024</a:t>
            </a:fld>
            <a:endParaRPr lang="en-US"/>
          </a:p>
        </p:txBody>
      </p:sp>
      <p:sp>
        <p:nvSpPr>
          <p:cNvPr id="6" name="Footer Placeholder 5">
            <a:extLst>
              <a:ext uri="{FF2B5EF4-FFF2-40B4-BE49-F238E27FC236}">
                <a16:creationId xmlns:a16="http://schemas.microsoft.com/office/drawing/2014/main" id="{0DE194C4-B068-1144-A5FD-D81B6B46E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59999-EE3E-8A43-A2B4-AE3C53ED16AD}"/>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113073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537A-C4E6-714A-A71F-A478623175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E6B74A-7B2F-FF40-B4C7-33BF7E2CD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F4722E-CEEF-734A-94CD-88C65F679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365BB9-6944-CC48-B202-E5CED4D2F400}"/>
              </a:ext>
            </a:extLst>
          </p:cNvPr>
          <p:cNvSpPr>
            <a:spLocks noGrp="1"/>
          </p:cNvSpPr>
          <p:nvPr>
            <p:ph type="dt" sz="half" idx="10"/>
          </p:nvPr>
        </p:nvSpPr>
        <p:spPr/>
        <p:txBody>
          <a:bodyPr/>
          <a:lstStyle/>
          <a:p>
            <a:fld id="{DD69195D-6A18-7A4A-855B-092B951093C7}" type="datetime1">
              <a:rPr lang="en-GB" smtClean="0"/>
              <a:t>20/05/2024</a:t>
            </a:fld>
            <a:endParaRPr lang="en-US"/>
          </a:p>
        </p:txBody>
      </p:sp>
      <p:sp>
        <p:nvSpPr>
          <p:cNvPr id="6" name="Footer Placeholder 5">
            <a:extLst>
              <a:ext uri="{FF2B5EF4-FFF2-40B4-BE49-F238E27FC236}">
                <a16:creationId xmlns:a16="http://schemas.microsoft.com/office/drawing/2014/main" id="{60279759-19D6-AB4C-9305-11600099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F60C3-290D-FC4D-802A-03391455AF15}"/>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85007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3D38-929D-3D49-9BE3-048BF40E30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BD11F8-3457-FE42-A7BA-5178D03377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D47404-8D44-6444-A981-CEBBE88B7E6B}"/>
              </a:ext>
            </a:extLst>
          </p:cNvPr>
          <p:cNvSpPr>
            <a:spLocks noGrp="1"/>
          </p:cNvSpPr>
          <p:nvPr>
            <p:ph type="dt" sz="half" idx="10"/>
          </p:nvPr>
        </p:nvSpPr>
        <p:spPr/>
        <p:txBody>
          <a:bodyPr/>
          <a:lstStyle/>
          <a:p>
            <a:fld id="{7AAA64CB-0C48-C04B-BA3E-DA850F9BF4C4}" type="datetime1">
              <a:rPr lang="en-GB" smtClean="0"/>
              <a:t>20/05/2024</a:t>
            </a:fld>
            <a:endParaRPr lang="en-US"/>
          </a:p>
        </p:txBody>
      </p:sp>
      <p:sp>
        <p:nvSpPr>
          <p:cNvPr id="5" name="Footer Placeholder 4">
            <a:extLst>
              <a:ext uri="{FF2B5EF4-FFF2-40B4-BE49-F238E27FC236}">
                <a16:creationId xmlns:a16="http://schemas.microsoft.com/office/drawing/2014/main" id="{BD5D4D05-6EE0-BF4A-903E-09D8973F8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2E77B-8D74-EB49-9AA6-2437900F8109}"/>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29609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C0314-5E1C-0C40-A3C8-19BC8F42BE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1DD2818-72F5-6D4F-9785-07695AB6B1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10A30E-8D09-2948-9F0E-66C023E51500}"/>
              </a:ext>
            </a:extLst>
          </p:cNvPr>
          <p:cNvSpPr>
            <a:spLocks noGrp="1"/>
          </p:cNvSpPr>
          <p:nvPr>
            <p:ph type="dt" sz="half" idx="10"/>
          </p:nvPr>
        </p:nvSpPr>
        <p:spPr/>
        <p:txBody>
          <a:bodyPr/>
          <a:lstStyle/>
          <a:p>
            <a:fld id="{93E3F2A1-C8C0-4D48-838A-14514AF35D99}" type="datetime1">
              <a:rPr lang="en-GB" smtClean="0"/>
              <a:t>20/05/2024</a:t>
            </a:fld>
            <a:endParaRPr lang="en-US"/>
          </a:p>
        </p:txBody>
      </p:sp>
      <p:sp>
        <p:nvSpPr>
          <p:cNvPr id="5" name="Footer Placeholder 4">
            <a:extLst>
              <a:ext uri="{FF2B5EF4-FFF2-40B4-BE49-F238E27FC236}">
                <a16:creationId xmlns:a16="http://schemas.microsoft.com/office/drawing/2014/main" id="{9B705707-F1C6-E840-B6DC-6D6CC8D29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7AD04-970C-FA49-945F-AC1C2A65EBF6}"/>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237682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1"/>
            <a:ext cx="12192000" cy="6857999"/>
          </a:xfrm>
          <a:prstGeom prst="rect">
            <a:avLst/>
          </a:prstGeom>
          <a:gradFill>
            <a:gsLst>
              <a:gs pos="0">
                <a:srgbClr val="F5F5F6"/>
              </a:gs>
              <a:gs pos="99000">
                <a:srgbClr val="707071"/>
              </a:gs>
            </a:gsLst>
            <a:lin ang="19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3" name="Slide Number Placeholder 5">
            <a:extLst>
              <a:ext uri="{FF2B5EF4-FFF2-40B4-BE49-F238E27FC236}">
                <a16:creationId xmlns:a16="http://schemas.microsoft.com/office/drawing/2014/main" id="{A7854372-CBB0-5E74-4242-B375509875FB}"/>
              </a:ext>
            </a:extLst>
          </p:cNvPr>
          <p:cNvSpPr>
            <a:spLocks noGrp="1"/>
          </p:cNvSpPr>
          <p:nvPr>
            <p:ph type="sldNum" sz="quarter" idx="12"/>
          </p:nvPr>
        </p:nvSpPr>
        <p:spPr>
          <a:xfrm>
            <a:off x="9064625" y="6337562"/>
            <a:ext cx="2743200" cy="146360"/>
          </a:xfrm>
        </p:spPr>
        <p:txBody>
          <a:bodyPr lIns="0" tIns="0" rIns="0" bIns="0"/>
          <a:lstStyle>
            <a:lvl1pPr>
              <a:defRPr sz="1400" b="1" i="0">
                <a:solidFill>
                  <a:srgbClr val="003B57"/>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7" name="Picture 6">
            <a:extLst>
              <a:ext uri="{FF2B5EF4-FFF2-40B4-BE49-F238E27FC236}">
                <a16:creationId xmlns:a16="http://schemas.microsoft.com/office/drawing/2014/main" id="{AD5EBC4D-BFE6-E47C-272E-2D6B2485293C}"/>
              </a:ext>
            </a:extLst>
          </p:cNvPr>
          <p:cNvPicPr>
            <a:picLocks noChangeAspect="1"/>
          </p:cNvPicPr>
          <p:nvPr userDrawn="1"/>
        </p:nvPicPr>
        <p:blipFill>
          <a:blip r:embed="rId2"/>
          <a:stretch>
            <a:fillRect/>
          </a:stretch>
        </p:blipFill>
        <p:spPr>
          <a:xfrm>
            <a:off x="384175" y="6337562"/>
            <a:ext cx="1731925" cy="149212"/>
          </a:xfrm>
          <a:prstGeom prst="rect">
            <a:avLst/>
          </a:prstGeom>
        </p:spPr>
      </p:pic>
    </p:spTree>
    <p:extLst>
      <p:ext uri="{BB962C8B-B14F-4D97-AF65-F5344CB8AC3E}">
        <p14:creationId xmlns:p14="http://schemas.microsoft.com/office/powerpoint/2010/main" val="168840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0"/>
            <a:ext cx="12192000" cy="6858000"/>
          </a:xfrm>
          <a:prstGeom prst="rect">
            <a:avLst/>
          </a:pr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37562"/>
            <a:ext cx="2743200" cy="146360"/>
          </a:xfrm>
        </p:spPr>
        <p:txBody>
          <a:bodyPr lIns="0" tIns="0" rIns="0" bIns="0"/>
          <a:lstStyle>
            <a:lvl1pPr>
              <a:defRPr sz="1400" b="1" i="0">
                <a:solidFill>
                  <a:srgbClr val="003B57"/>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2" name="Picture 1">
            <a:extLst>
              <a:ext uri="{FF2B5EF4-FFF2-40B4-BE49-F238E27FC236}">
                <a16:creationId xmlns:a16="http://schemas.microsoft.com/office/drawing/2014/main" id="{C64AD316-0523-3FBA-D3D6-D0411828CB65}"/>
              </a:ext>
            </a:extLst>
          </p:cNvPr>
          <p:cNvPicPr>
            <a:picLocks noChangeAspect="1"/>
          </p:cNvPicPr>
          <p:nvPr userDrawn="1"/>
        </p:nvPicPr>
        <p:blipFill>
          <a:blip r:embed="rId2"/>
          <a:stretch>
            <a:fillRect/>
          </a:stretch>
        </p:blipFill>
        <p:spPr>
          <a:xfrm>
            <a:off x="384175" y="6361884"/>
            <a:ext cx="2833016" cy="244075"/>
          </a:xfrm>
          <a:prstGeom prst="rect">
            <a:avLst/>
          </a:prstGeom>
        </p:spPr>
      </p:pic>
    </p:spTree>
    <p:extLst>
      <p:ext uri="{BB962C8B-B14F-4D97-AF65-F5344CB8AC3E}">
        <p14:creationId xmlns:p14="http://schemas.microsoft.com/office/powerpoint/2010/main" val="134917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1"/>
            <a:ext cx="12192000" cy="6858000"/>
          </a:xfrm>
          <a:prstGeom prst="rect">
            <a:avLst/>
          </a:prstGeom>
          <a:gradFill>
            <a:gsLst>
              <a:gs pos="100000">
                <a:srgbClr val="003C57"/>
              </a:gs>
              <a:gs pos="0">
                <a:srgbClr val="27A0CC"/>
              </a:gs>
            </a:gsLst>
            <a:lin ang="19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2" name="Title 1">
            <a:extLst>
              <a:ext uri="{FF2B5EF4-FFF2-40B4-BE49-F238E27FC236}">
                <a16:creationId xmlns:a16="http://schemas.microsoft.com/office/drawing/2014/main" id="{D9348405-5F7C-5243-BA01-A38D356B0468}"/>
              </a:ext>
            </a:extLst>
          </p:cNvPr>
          <p:cNvSpPr>
            <a:spLocks noGrp="1"/>
          </p:cNvSpPr>
          <p:nvPr>
            <p:ph type="title"/>
          </p:nvPr>
        </p:nvSpPr>
        <p:spPr>
          <a:xfrm>
            <a:off x="384175" y="387350"/>
            <a:ext cx="6678106" cy="862114"/>
          </a:xfrm>
          <a:noFill/>
          <a:ln w="19050">
            <a:noFill/>
          </a:ln>
        </p:spPr>
        <p:txBody>
          <a:bodyPr wrap="square" lIns="0" tIns="180000" rIns="180000" bIns="180000" anchor="t" anchorCtr="0">
            <a:spAutoFit/>
          </a:bodyPr>
          <a:lstStyle>
            <a:lvl1pPr>
              <a:defRPr sz="3600" b="1" i="0">
                <a:solidFill>
                  <a:srgbClr val="003B57"/>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37562"/>
            <a:ext cx="2743200" cy="146360"/>
          </a:xfrm>
        </p:spPr>
        <p:txBody>
          <a:bodyPr lIns="0" tIns="0" rIns="0" bIns="0"/>
          <a:lstStyle>
            <a:lvl1pPr>
              <a:defRPr sz="1400" b="1" i="0">
                <a:solidFill>
                  <a:schemeClr val="bg1"/>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5" name="Picture 4">
            <a:extLst>
              <a:ext uri="{FF2B5EF4-FFF2-40B4-BE49-F238E27FC236}">
                <a16:creationId xmlns:a16="http://schemas.microsoft.com/office/drawing/2014/main" id="{08E6C1C8-CA17-D1BB-02C7-0769C869EC93}"/>
              </a:ext>
            </a:extLst>
          </p:cNvPr>
          <p:cNvPicPr>
            <a:picLocks noChangeAspect="1"/>
          </p:cNvPicPr>
          <p:nvPr userDrawn="1"/>
        </p:nvPicPr>
        <p:blipFill>
          <a:blip r:embed="rId2"/>
          <a:stretch>
            <a:fillRect/>
          </a:stretch>
        </p:blipFill>
        <p:spPr>
          <a:xfrm>
            <a:off x="384175" y="6257474"/>
            <a:ext cx="2833016" cy="239410"/>
          </a:xfrm>
          <a:prstGeom prst="rect">
            <a:avLst/>
          </a:prstGeom>
        </p:spPr>
      </p:pic>
    </p:spTree>
    <p:extLst>
      <p:ext uri="{BB962C8B-B14F-4D97-AF65-F5344CB8AC3E}">
        <p14:creationId xmlns:p14="http://schemas.microsoft.com/office/powerpoint/2010/main" val="410100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0"/>
            <a:ext cx="12192000" cy="6858000"/>
          </a:xfrm>
          <a:prstGeom prst="rect">
            <a:avLst/>
          </a:prstGeom>
          <a:gradFill>
            <a:gsLst>
              <a:gs pos="0">
                <a:srgbClr val="27A0CC"/>
              </a:gs>
              <a:gs pos="100000">
                <a:srgbClr val="003C57"/>
              </a:gs>
            </a:gsLst>
            <a:lin ang="19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2" name="Title 1">
            <a:extLst>
              <a:ext uri="{FF2B5EF4-FFF2-40B4-BE49-F238E27FC236}">
                <a16:creationId xmlns:a16="http://schemas.microsoft.com/office/drawing/2014/main" id="{D9348405-5F7C-5243-BA01-A38D356B0468}"/>
              </a:ext>
            </a:extLst>
          </p:cNvPr>
          <p:cNvSpPr>
            <a:spLocks noGrp="1"/>
          </p:cNvSpPr>
          <p:nvPr>
            <p:ph type="title"/>
          </p:nvPr>
        </p:nvSpPr>
        <p:spPr>
          <a:xfrm>
            <a:off x="384175" y="387350"/>
            <a:ext cx="6678106" cy="862114"/>
          </a:xfrm>
          <a:noFill/>
          <a:ln w="19050">
            <a:noFill/>
          </a:ln>
        </p:spPr>
        <p:txBody>
          <a:bodyPr wrap="square" lIns="0" tIns="180000" rIns="180000" bIns="180000" anchor="t" anchorCtr="0">
            <a:spAutoFit/>
          </a:bodyPr>
          <a:lstStyle>
            <a:lvl1pPr>
              <a:defRPr sz="3600" b="1" i="0">
                <a:solidFill>
                  <a:srgbClr val="003B57"/>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9D38AF2-83FE-E64F-96D5-93C8D207FB5E}"/>
              </a:ext>
            </a:extLst>
          </p:cNvPr>
          <p:cNvSpPr>
            <a:spLocks noGrp="1"/>
          </p:cNvSpPr>
          <p:nvPr>
            <p:ph idx="1"/>
          </p:nvPr>
        </p:nvSpPr>
        <p:spPr>
          <a:xfrm>
            <a:off x="384175" y="1608649"/>
            <a:ext cx="6678106" cy="3868023"/>
          </a:xfrm>
        </p:spPr>
        <p:txBody>
          <a:bodyPr lIns="0" tIns="0" rIns="0" bIns="0" numCol="1" spcCol="180000"/>
          <a:lstStyle>
            <a:lvl1pPr>
              <a:lnSpc>
                <a:spcPct val="100000"/>
              </a:lnSpc>
              <a:buFont typeface="Arial" panose="020B0604020202020204" pitchFamily="34" charset="0"/>
              <a:buChar char="•"/>
              <a:defRPr sz="2200" b="1" i="0">
                <a:solidFill>
                  <a:srgbClr val="003B57"/>
                </a:solidFill>
                <a:latin typeface="Arial" panose="020B0604020202020204" pitchFamily="34" charset="0"/>
                <a:cs typeface="Arial" panose="020B0604020202020204" pitchFamily="34" charset="0"/>
              </a:defRPr>
            </a:lvl1pPr>
            <a:lvl2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2pPr>
            <a:lvl3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3pPr>
            <a:lvl4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4pPr>
            <a:lvl5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37562"/>
            <a:ext cx="2743200" cy="146360"/>
          </a:xfrm>
        </p:spPr>
        <p:txBody>
          <a:bodyPr lIns="0" tIns="0" rIns="0" bIns="0"/>
          <a:lstStyle>
            <a:lvl1pPr>
              <a:defRPr sz="1400" b="1" i="0">
                <a:solidFill>
                  <a:schemeClr val="bg1"/>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4" name="Picture 3">
            <a:extLst>
              <a:ext uri="{FF2B5EF4-FFF2-40B4-BE49-F238E27FC236}">
                <a16:creationId xmlns:a16="http://schemas.microsoft.com/office/drawing/2014/main" id="{0FCC1481-C1D7-9FDC-D19A-9D399A3922A0}"/>
              </a:ext>
            </a:extLst>
          </p:cNvPr>
          <p:cNvPicPr>
            <a:picLocks noChangeAspect="1"/>
          </p:cNvPicPr>
          <p:nvPr userDrawn="1"/>
        </p:nvPicPr>
        <p:blipFill>
          <a:blip r:embed="rId2"/>
          <a:stretch>
            <a:fillRect/>
          </a:stretch>
        </p:blipFill>
        <p:spPr>
          <a:xfrm>
            <a:off x="384175" y="6257474"/>
            <a:ext cx="2833016" cy="239410"/>
          </a:xfrm>
          <a:prstGeom prst="rect">
            <a:avLst/>
          </a:prstGeom>
        </p:spPr>
      </p:pic>
    </p:spTree>
    <p:extLst>
      <p:ext uri="{BB962C8B-B14F-4D97-AF65-F5344CB8AC3E}">
        <p14:creationId xmlns:p14="http://schemas.microsoft.com/office/powerpoint/2010/main" val="39400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60F-946E-0F48-80DD-FEE5F56FCE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A391AA-D1AB-2346-90D9-04CABAA66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E84F2A-641A-0149-A2D5-52C2CE114C42}"/>
              </a:ext>
            </a:extLst>
          </p:cNvPr>
          <p:cNvSpPr>
            <a:spLocks noGrp="1"/>
          </p:cNvSpPr>
          <p:nvPr>
            <p:ph type="dt" sz="half" idx="10"/>
          </p:nvPr>
        </p:nvSpPr>
        <p:spPr/>
        <p:txBody>
          <a:bodyPr/>
          <a:lstStyle/>
          <a:p>
            <a:fld id="{9DD9B9F6-B58C-9248-85DA-F97EA82EE40E}" type="datetime1">
              <a:rPr lang="en-GB" smtClean="0"/>
              <a:t>20/05/2024</a:t>
            </a:fld>
            <a:endParaRPr lang="en-US"/>
          </a:p>
        </p:txBody>
      </p:sp>
      <p:sp>
        <p:nvSpPr>
          <p:cNvPr id="5" name="Footer Placeholder 4">
            <a:extLst>
              <a:ext uri="{FF2B5EF4-FFF2-40B4-BE49-F238E27FC236}">
                <a16:creationId xmlns:a16="http://schemas.microsoft.com/office/drawing/2014/main" id="{2065FE2E-64F5-EE49-94CA-79E2B34B2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B9DA0-5EAC-724E-A39C-7703C113A022}"/>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59362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E1D-DFF9-EC49-A0A6-02E4AF8A48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C4EC46-8D25-DA43-8FE8-07ACF3803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9E188A-F38D-B14E-971C-B303F854F91D}"/>
              </a:ext>
            </a:extLst>
          </p:cNvPr>
          <p:cNvSpPr>
            <a:spLocks noGrp="1"/>
          </p:cNvSpPr>
          <p:nvPr>
            <p:ph type="dt" sz="half" idx="10"/>
          </p:nvPr>
        </p:nvSpPr>
        <p:spPr/>
        <p:txBody>
          <a:bodyPr/>
          <a:lstStyle/>
          <a:p>
            <a:fld id="{602E8876-AB9A-A64B-A24B-33F292041A07}" type="datetime1">
              <a:rPr lang="en-GB" smtClean="0"/>
              <a:t>20/05/2024</a:t>
            </a:fld>
            <a:endParaRPr lang="en-US"/>
          </a:p>
        </p:txBody>
      </p:sp>
      <p:sp>
        <p:nvSpPr>
          <p:cNvPr id="5" name="Footer Placeholder 4">
            <a:extLst>
              <a:ext uri="{FF2B5EF4-FFF2-40B4-BE49-F238E27FC236}">
                <a16:creationId xmlns:a16="http://schemas.microsoft.com/office/drawing/2014/main" id="{88533A23-8415-DC4E-9451-9A1666E24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27298-6F59-9145-B524-3D2C711FD0E3}"/>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249994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7620-E885-7646-B4DB-5B438E3FB5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BD5449-09FA-9547-9267-6654E2248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2EB886-1DF8-CF4E-96F7-46E776C72F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D656E1-B861-014C-969E-D7258F876A3B}"/>
              </a:ext>
            </a:extLst>
          </p:cNvPr>
          <p:cNvSpPr>
            <a:spLocks noGrp="1"/>
          </p:cNvSpPr>
          <p:nvPr>
            <p:ph type="dt" sz="half" idx="10"/>
          </p:nvPr>
        </p:nvSpPr>
        <p:spPr/>
        <p:txBody>
          <a:bodyPr/>
          <a:lstStyle/>
          <a:p>
            <a:fld id="{AB6E2A8C-0B18-DC42-BBC1-BF8921F00615}" type="datetime1">
              <a:rPr lang="en-GB" smtClean="0"/>
              <a:t>20/05/2024</a:t>
            </a:fld>
            <a:endParaRPr lang="en-US"/>
          </a:p>
        </p:txBody>
      </p:sp>
      <p:sp>
        <p:nvSpPr>
          <p:cNvPr id="6" name="Footer Placeholder 5">
            <a:extLst>
              <a:ext uri="{FF2B5EF4-FFF2-40B4-BE49-F238E27FC236}">
                <a16:creationId xmlns:a16="http://schemas.microsoft.com/office/drawing/2014/main" id="{D209EAA6-4D7A-2F4C-A24B-959EFF95E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BE843-FD19-ED42-AE6D-E3E32A69E585}"/>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3321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1D39-E28C-C849-BE8C-8FC03279B1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D4CB63-AD2B-1641-A0C0-4E2EFC268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A7BD7C-FA87-7A46-B343-AD97E74D68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A5B7AE-6D77-7F47-A068-521F879D2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409F46-5C83-454D-B8C4-B7B197D15C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ECAF49-9A54-1849-BD27-70AADF71DD40}"/>
              </a:ext>
            </a:extLst>
          </p:cNvPr>
          <p:cNvSpPr>
            <a:spLocks noGrp="1"/>
          </p:cNvSpPr>
          <p:nvPr>
            <p:ph type="dt" sz="half" idx="10"/>
          </p:nvPr>
        </p:nvSpPr>
        <p:spPr/>
        <p:txBody>
          <a:bodyPr/>
          <a:lstStyle/>
          <a:p>
            <a:fld id="{73690836-E385-914A-9CD0-EDD9861319CD}" type="datetime1">
              <a:rPr lang="en-GB" smtClean="0"/>
              <a:t>20/05/2024</a:t>
            </a:fld>
            <a:endParaRPr lang="en-US"/>
          </a:p>
        </p:txBody>
      </p:sp>
      <p:sp>
        <p:nvSpPr>
          <p:cNvPr id="8" name="Footer Placeholder 7">
            <a:extLst>
              <a:ext uri="{FF2B5EF4-FFF2-40B4-BE49-F238E27FC236}">
                <a16:creationId xmlns:a16="http://schemas.microsoft.com/office/drawing/2014/main" id="{B712460F-9D2D-C043-B304-D32E779B0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F007A-5042-D148-8279-ABB4A790D407}"/>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381915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6F18D-947F-DF48-BCF1-F0B6DBF20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25EB74E-4AF9-EE4B-994D-5CC026E5E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2660F3A-D9CF-4D4C-B54A-5C599562F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93F4F-9A69-B648-BA1A-FCD4FCFE47EA}" type="datetime1">
              <a:rPr lang="en-GB" smtClean="0"/>
              <a:t>20/05/2024</a:t>
            </a:fld>
            <a:endParaRPr lang="en-US"/>
          </a:p>
        </p:txBody>
      </p:sp>
      <p:sp>
        <p:nvSpPr>
          <p:cNvPr id="5" name="Footer Placeholder 4">
            <a:extLst>
              <a:ext uri="{FF2B5EF4-FFF2-40B4-BE49-F238E27FC236}">
                <a16:creationId xmlns:a16="http://schemas.microsoft.com/office/drawing/2014/main" id="{DD2160C6-1FE0-514F-9B73-B6CFC4EA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BC5C1-9E0F-A943-BCF8-C04B26FAD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1DB40-893A-0844-9539-DE81D035BA5B}" type="slidenum">
              <a:rPr lang="en-US" smtClean="0"/>
              <a:t>‹#›</a:t>
            </a:fld>
            <a:endParaRPr lang="en-US"/>
          </a:p>
        </p:txBody>
      </p:sp>
    </p:spTree>
    <p:extLst>
      <p:ext uri="{BB962C8B-B14F-4D97-AF65-F5344CB8AC3E}">
        <p14:creationId xmlns:p14="http://schemas.microsoft.com/office/powerpoint/2010/main" val="1512700886"/>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0" r:id="rId3"/>
    <p:sldLayoutId id="2147483661" r:id="rId4"/>
    <p:sldLayoutId id="2147483663" r:id="rId5"/>
    <p:sldLayoutId id="2147483649"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healthandwellbeing/bulletins/healthinengland/2015to202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healthandwellbeing/bulletins/healthinengland/2015to202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youtu.be/Lnmc76jRl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youtube.com/watch?v=p8blXE2b7NE" TargetMode="Externa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who.int/about/governance/constitu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78C26-09AE-07E0-78A3-F9E733996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4175" y="6361884"/>
            <a:ext cx="2833016" cy="244075"/>
          </a:xfrm>
          <a:prstGeom prst="rect">
            <a:avLst/>
          </a:prstGeom>
        </p:spPr>
      </p:pic>
      <p:pic>
        <p:nvPicPr>
          <p:cNvPr id="4" name="Picture 3" descr="Navigating numbers: Health and well-being &#10;&#10;Explore the importance of health and well-being measures in assessing individual and community health outcomes. Learn about the main concepts and terminology related to health indicators, social determinants of health and health disparities. ">
            <a:extLst>
              <a:ext uri="{FF2B5EF4-FFF2-40B4-BE49-F238E27FC236}">
                <a16:creationId xmlns:a16="http://schemas.microsoft.com/office/drawing/2014/main" id="{D703C64C-074F-E6AD-D9DE-21358517977C}"/>
              </a:ext>
            </a:extLst>
          </p:cNvPr>
          <p:cNvPicPr>
            <a:picLocks noChangeAspect="1"/>
          </p:cNvPicPr>
          <p:nvPr/>
        </p:nvPicPr>
        <p:blipFill>
          <a:blip r:embed="rId4"/>
          <a:stretch>
            <a:fillRect/>
          </a:stretch>
        </p:blipFill>
        <p:spPr>
          <a:xfrm>
            <a:off x="-2290" y="3279"/>
            <a:ext cx="12205992" cy="6854721"/>
          </a:xfrm>
          <a:prstGeom prst="rect">
            <a:avLst/>
          </a:prstGeom>
        </p:spPr>
      </p:pic>
    </p:spTree>
    <p:extLst>
      <p:ext uri="{BB962C8B-B14F-4D97-AF65-F5344CB8AC3E}">
        <p14:creationId xmlns:p14="http://schemas.microsoft.com/office/powerpoint/2010/main" val="66335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10</a:t>
            </a:fld>
            <a:endParaRPr lang="en-US" dirty="0"/>
          </a:p>
        </p:txBody>
      </p:sp>
      <p:pic>
        <p:nvPicPr>
          <p:cNvPr id="3" name="Picture 2">
            <a:extLst>
              <a:ext uri="{FF2B5EF4-FFF2-40B4-BE49-F238E27FC236}">
                <a16:creationId xmlns:a16="http://schemas.microsoft.com/office/drawing/2014/main" id="{C4514951-6F52-8842-B949-F695432A4B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1" y="3422083"/>
            <a:ext cx="6544587" cy="2368749"/>
          </a:xfrm>
          <a:prstGeom prst="rect">
            <a:avLst/>
          </a:prstGeom>
        </p:spPr>
      </p:pic>
      <p:pic>
        <p:nvPicPr>
          <p:cNvPr id="5" name="Picture 4">
            <a:extLst>
              <a:ext uri="{FF2B5EF4-FFF2-40B4-BE49-F238E27FC236}">
                <a16:creationId xmlns:a16="http://schemas.microsoft.com/office/drawing/2014/main" id="{CD273BA3-F7F0-021A-3110-FA69B443FDAD}"/>
              </a:ext>
              <a:ext uri="{C183D7F6-B498-43B3-948B-1728B52AA6E4}">
                <adec:decorative xmlns:adec="http://schemas.microsoft.com/office/drawing/2017/decorative" val="1"/>
              </a:ext>
            </a:extLst>
          </p:cNvPr>
          <p:cNvPicPr>
            <a:picLocks noChangeAspect="1"/>
          </p:cNvPicPr>
          <p:nvPr/>
        </p:nvPicPr>
        <p:blipFill rotWithShape="1">
          <a:blip r:embed="rId2"/>
          <a:srcRect l="20625"/>
          <a:stretch/>
        </p:blipFill>
        <p:spPr>
          <a:xfrm flipH="1">
            <a:off x="203733" y="3423480"/>
            <a:ext cx="5194738" cy="2368749"/>
          </a:xfrm>
          <a:prstGeom prst="rect">
            <a:avLst/>
          </a:prstGeom>
        </p:spPr>
      </p:pic>
      <p:pic>
        <p:nvPicPr>
          <p:cNvPr id="6" name="Picture 5" descr="Slide title: The ONS's findings">
            <a:extLst>
              <a:ext uri="{FF2B5EF4-FFF2-40B4-BE49-F238E27FC236}">
                <a16:creationId xmlns:a16="http://schemas.microsoft.com/office/drawing/2014/main" id="{AB89089A-95B7-A6D1-2468-9208A8B61006}"/>
              </a:ext>
            </a:extLst>
          </p:cNvPr>
          <p:cNvPicPr>
            <a:picLocks noChangeAspect="1"/>
          </p:cNvPicPr>
          <p:nvPr/>
        </p:nvPicPr>
        <p:blipFill>
          <a:blip r:embed="rId3"/>
          <a:stretch>
            <a:fillRect/>
          </a:stretch>
        </p:blipFill>
        <p:spPr>
          <a:xfrm>
            <a:off x="536573" y="1861795"/>
            <a:ext cx="8089907" cy="1066800"/>
          </a:xfrm>
          <a:prstGeom prst="rect">
            <a:avLst/>
          </a:prstGeom>
        </p:spPr>
      </p:pic>
    </p:spTree>
    <p:extLst>
      <p:ext uri="{BB962C8B-B14F-4D97-AF65-F5344CB8AC3E}">
        <p14:creationId xmlns:p14="http://schemas.microsoft.com/office/powerpoint/2010/main" val="17753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90A2A-6973-3058-E990-32D8BABF6F85}"/>
              </a:ext>
              <a:ext uri="{C183D7F6-B498-43B3-948B-1728B52AA6E4}">
                <adec:decorative xmlns:adec="http://schemas.microsoft.com/office/drawing/2017/decorative" val="1"/>
              </a:ext>
            </a:extLst>
          </p:cNvPr>
          <p:cNvSpPr/>
          <p:nvPr/>
        </p:nvSpPr>
        <p:spPr>
          <a:xfrm>
            <a:off x="6417732" y="0"/>
            <a:ext cx="5774267" cy="6062133"/>
          </a:xfrm>
          <a:prstGeom prst="rect">
            <a:avLst/>
          </a:pr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11</a:t>
            </a:fld>
            <a:endParaRPr lang="en-US" dirty="0"/>
          </a:p>
        </p:txBody>
      </p:sp>
      <p:sp>
        <p:nvSpPr>
          <p:cNvPr id="5" name="Title 4">
            <a:extLst>
              <a:ext uri="{FF2B5EF4-FFF2-40B4-BE49-F238E27FC236}">
                <a16:creationId xmlns:a16="http://schemas.microsoft.com/office/drawing/2014/main" id="{42D264E0-2A1F-5B40-EB7E-184F9FD79251}"/>
              </a:ext>
            </a:extLst>
          </p:cNvPr>
          <p:cNvSpPr>
            <a:spLocks noGrp="1"/>
          </p:cNvSpPr>
          <p:nvPr>
            <p:ph type="title"/>
          </p:nvPr>
        </p:nvSpPr>
        <p:spPr>
          <a:xfrm>
            <a:off x="540000" y="432000"/>
            <a:ext cx="6678106" cy="997196"/>
          </a:xfrm>
        </p:spPr>
        <p:txBody>
          <a:bodyPr tIns="0" rIns="0" bIns="0"/>
          <a:lstStyle/>
          <a:p>
            <a:r>
              <a:rPr lang="en-US" dirty="0"/>
              <a:t>Important statistics for England</a:t>
            </a:r>
          </a:p>
        </p:txBody>
      </p:sp>
      <p:sp>
        <p:nvSpPr>
          <p:cNvPr id="6" name="Content Placeholder 2">
            <a:extLst>
              <a:ext uri="{FF2B5EF4-FFF2-40B4-BE49-F238E27FC236}">
                <a16:creationId xmlns:a16="http://schemas.microsoft.com/office/drawing/2014/main" id="{2998FFF2-75A5-BE44-7411-AC77067AB8AC}"/>
              </a:ext>
            </a:extLst>
          </p:cNvPr>
          <p:cNvSpPr>
            <a:spLocks noGrp="1"/>
          </p:cNvSpPr>
          <p:nvPr>
            <p:ph idx="1"/>
          </p:nvPr>
        </p:nvSpPr>
        <p:spPr>
          <a:xfrm>
            <a:off x="540000" y="1800000"/>
            <a:ext cx="5321235" cy="2031325"/>
          </a:xfrm>
        </p:spPr>
        <p:txBody>
          <a:bodyPr wrap="square" numCol="1">
            <a:spAutoFit/>
          </a:bodyPr>
          <a:lstStyle/>
          <a:p>
            <a:pPr marL="0" lvl="0" indent="0" algn="l">
              <a:spcBef>
                <a:spcPct val="0"/>
              </a:spcBef>
              <a:buNone/>
            </a:pPr>
            <a:r>
              <a:rPr lang="en-US" b="0" dirty="0"/>
              <a:t>The graph shows the latest scores of health in England in 2021. The score is a number relative to the 2015 baseline of 100. A score higher than 100 signifies an improvement since 2015 and a score lower signifies a decline. </a:t>
            </a:r>
          </a:p>
        </p:txBody>
      </p:sp>
      <p:sp>
        <p:nvSpPr>
          <p:cNvPr id="17" name="Title 1">
            <a:extLst>
              <a:ext uri="{FF2B5EF4-FFF2-40B4-BE49-F238E27FC236}">
                <a16:creationId xmlns:a16="http://schemas.microsoft.com/office/drawing/2014/main" id="{AA89D3AF-C295-A27D-A91C-09273BC085F0}"/>
              </a:ext>
              <a:ext uri="{C183D7F6-B498-43B3-948B-1728B52AA6E4}">
                <adec:decorative xmlns:adec="http://schemas.microsoft.com/office/drawing/2017/decorative" val="1"/>
              </a:ext>
            </a:extLst>
          </p:cNvPr>
          <p:cNvSpPr txBox="1">
            <a:spLocks/>
          </p:cNvSpPr>
          <p:nvPr/>
        </p:nvSpPr>
        <p:spPr>
          <a:xfrm>
            <a:off x="7864721" y="5509382"/>
            <a:ext cx="4745544" cy="166199"/>
          </a:xfrm>
          <a:prstGeom prst="rect">
            <a:avLst/>
          </a:prstGeom>
          <a:noFill/>
          <a:ln w="19050">
            <a:noFill/>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pPr algn="l"/>
            <a:r>
              <a:rPr lang="en-GB" sz="1200" b="0" i="0" u="none" strike="noStrike" dirty="0">
                <a:solidFill>
                  <a:srgbClr val="FFFFFF"/>
                </a:solidFill>
                <a:effectLst/>
                <a:hlinkClick r:id="rId3"/>
              </a:rPr>
              <a:t>Health in England: 2015 to 2021</a:t>
            </a:r>
            <a:endParaRPr lang="en-GB" sz="1200" b="0" u="none" strike="noStrike" dirty="0">
              <a:solidFill>
                <a:srgbClr val="FFFFFF"/>
              </a:solidFill>
              <a:effectLst/>
            </a:endParaRPr>
          </a:p>
        </p:txBody>
      </p:sp>
      <p:pic>
        <p:nvPicPr>
          <p:cNvPr id="3" name="Picture 2">
            <a:extLst>
              <a:ext uri="{FF2B5EF4-FFF2-40B4-BE49-F238E27FC236}">
                <a16:creationId xmlns:a16="http://schemas.microsoft.com/office/drawing/2014/main" id="{FAF4FE4F-8FBF-B525-D694-48EF0A9B98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75811" y="387350"/>
            <a:ext cx="3959691" cy="4901681"/>
          </a:xfrm>
          <a:prstGeom prst="rect">
            <a:avLst/>
          </a:prstGeom>
        </p:spPr>
      </p:pic>
      <p:pic>
        <p:nvPicPr>
          <p:cNvPr id="7" name="Picture 6">
            <a:extLst>
              <a:ext uri="{FF2B5EF4-FFF2-40B4-BE49-F238E27FC236}">
                <a16:creationId xmlns:a16="http://schemas.microsoft.com/office/drawing/2014/main" id="{C3357310-C145-2570-C76D-A4F16FD62874}"/>
              </a:ext>
              <a:ext uri="{C183D7F6-B498-43B3-948B-1728B52AA6E4}">
                <adec:decorative xmlns:adec="http://schemas.microsoft.com/office/drawing/2017/decorative" val="1"/>
              </a:ext>
            </a:extLst>
          </p:cNvPr>
          <p:cNvPicPr>
            <a:picLocks noChangeAspect="1"/>
          </p:cNvPicPr>
          <p:nvPr/>
        </p:nvPicPr>
        <p:blipFill rotWithShape="1">
          <a:blip r:embed="rId5"/>
          <a:srcRect r="58614" b="45313"/>
          <a:stretch/>
        </p:blipFill>
        <p:spPr>
          <a:xfrm>
            <a:off x="89416" y="4514396"/>
            <a:ext cx="3127917" cy="1495962"/>
          </a:xfrm>
          <a:prstGeom prst="rect">
            <a:avLst/>
          </a:prstGeom>
        </p:spPr>
      </p:pic>
    </p:spTree>
    <p:extLst>
      <p:ext uri="{BB962C8B-B14F-4D97-AF65-F5344CB8AC3E}">
        <p14:creationId xmlns:p14="http://schemas.microsoft.com/office/powerpoint/2010/main" val="416529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90A2A-6973-3058-E990-32D8BABF6F85}"/>
              </a:ext>
              <a:ext uri="{C183D7F6-B498-43B3-948B-1728B52AA6E4}">
                <adec:decorative xmlns:adec="http://schemas.microsoft.com/office/drawing/2017/decorative" val="1"/>
              </a:ext>
            </a:extLst>
          </p:cNvPr>
          <p:cNvSpPr/>
          <p:nvPr/>
        </p:nvSpPr>
        <p:spPr>
          <a:xfrm>
            <a:off x="6417732" y="0"/>
            <a:ext cx="5774267" cy="6062133"/>
          </a:xfrm>
          <a:prstGeom prst="rect">
            <a:avLst/>
          </a:pr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12</a:t>
            </a:fld>
            <a:endParaRPr lang="en-US" dirty="0"/>
          </a:p>
        </p:txBody>
      </p:sp>
      <p:sp>
        <p:nvSpPr>
          <p:cNvPr id="6" name="Content Placeholder 2">
            <a:extLst>
              <a:ext uri="{FF2B5EF4-FFF2-40B4-BE49-F238E27FC236}">
                <a16:creationId xmlns:a16="http://schemas.microsoft.com/office/drawing/2014/main" id="{2998FFF2-75A5-BE44-7411-AC77067AB8AC}"/>
              </a:ext>
            </a:extLst>
          </p:cNvPr>
          <p:cNvSpPr>
            <a:spLocks noGrp="1"/>
          </p:cNvSpPr>
          <p:nvPr>
            <p:ph idx="1"/>
          </p:nvPr>
        </p:nvSpPr>
        <p:spPr>
          <a:xfrm>
            <a:off x="540000" y="1658361"/>
            <a:ext cx="5668776" cy="3190617"/>
          </a:xfrm>
        </p:spPr>
        <p:txBody>
          <a:bodyPr wrap="square" numCol="1">
            <a:spAutoFit/>
          </a:bodyPr>
          <a:lstStyle/>
          <a:p>
            <a:pPr marL="0" indent="0">
              <a:spcAft>
                <a:spcPts val="1200"/>
              </a:spcAft>
              <a:buNone/>
            </a:pPr>
            <a:r>
              <a:rPr lang="en-US" b="0" dirty="0">
                <a:hlinkClick r:id="rId3">
                  <a:extLst>
                    <a:ext uri="{A12FA001-AC4F-418D-AE19-62706E023703}">
                      <ahyp:hlinkClr xmlns:ahyp="http://schemas.microsoft.com/office/drawing/2018/hyperlinkcolor" val="tx"/>
                    </a:ext>
                  </a:extLst>
                </a:hlinkClick>
              </a:rPr>
              <a:t>Health in England - Office for National Statistics (ons.gov.uk)</a:t>
            </a:r>
            <a:endParaRPr lang="en-US" b="0" dirty="0"/>
          </a:p>
          <a:p>
            <a:pPr marL="0" indent="0">
              <a:spcAft>
                <a:spcPts val="1200"/>
              </a:spcAft>
              <a:buNone/>
            </a:pPr>
            <a:r>
              <a:rPr lang="en-US" b="0" dirty="0"/>
              <a:t>Used to explore the Health Index results across the three different areas: </a:t>
            </a:r>
          </a:p>
          <a:p>
            <a:pPr>
              <a:spcAft>
                <a:spcPts val="600"/>
              </a:spcAft>
            </a:pPr>
            <a:r>
              <a:rPr lang="en-US" b="0" dirty="0"/>
              <a:t>healthy people </a:t>
            </a:r>
          </a:p>
          <a:p>
            <a:pPr>
              <a:spcBef>
                <a:spcPts val="400"/>
              </a:spcBef>
              <a:spcAft>
                <a:spcPts val="600"/>
              </a:spcAft>
            </a:pPr>
            <a:r>
              <a:rPr lang="en-US" b="0" dirty="0"/>
              <a:t>healthy lives</a:t>
            </a:r>
          </a:p>
          <a:p>
            <a:pPr>
              <a:spcBef>
                <a:spcPts val="400"/>
              </a:spcBef>
              <a:spcAft>
                <a:spcPts val="1200"/>
              </a:spcAft>
            </a:pPr>
            <a:r>
              <a:rPr lang="en-US" b="0" dirty="0"/>
              <a:t>healthy places</a:t>
            </a:r>
            <a:endParaRPr lang="en-GB" b="0" dirty="0"/>
          </a:p>
        </p:txBody>
      </p:sp>
      <p:pic>
        <p:nvPicPr>
          <p:cNvPr id="3" name="Picture 2">
            <a:extLst>
              <a:ext uri="{FF2B5EF4-FFF2-40B4-BE49-F238E27FC236}">
                <a16:creationId xmlns:a16="http://schemas.microsoft.com/office/drawing/2014/main" id="{76EB4B44-A966-0E0D-3C63-CC2E672D53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17780" y="643077"/>
            <a:ext cx="5374220" cy="5221186"/>
          </a:xfrm>
          <a:prstGeom prst="rect">
            <a:avLst/>
          </a:prstGeom>
        </p:spPr>
      </p:pic>
      <p:sp>
        <p:nvSpPr>
          <p:cNvPr id="11" name="Title 4">
            <a:extLst>
              <a:ext uri="{FF2B5EF4-FFF2-40B4-BE49-F238E27FC236}">
                <a16:creationId xmlns:a16="http://schemas.microsoft.com/office/drawing/2014/main" id="{E19636CD-8F71-FB1B-E628-EEB21184299F}"/>
              </a:ext>
            </a:extLst>
          </p:cNvPr>
          <p:cNvSpPr>
            <a:spLocks noGrp="1"/>
          </p:cNvSpPr>
          <p:nvPr>
            <p:ph type="title"/>
          </p:nvPr>
        </p:nvSpPr>
        <p:spPr>
          <a:xfrm>
            <a:off x="540000" y="432000"/>
            <a:ext cx="6678106" cy="997196"/>
          </a:xfrm>
        </p:spPr>
        <p:txBody>
          <a:bodyPr tIns="0" rIns="0" bIns="0"/>
          <a:lstStyle/>
          <a:p>
            <a:r>
              <a:rPr lang="en-US" dirty="0"/>
              <a:t>Important statistics for England</a:t>
            </a:r>
          </a:p>
        </p:txBody>
      </p:sp>
    </p:spTree>
    <p:extLst>
      <p:ext uri="{BB962C8B-B14F-4D97-AF65-F5344CB8AC3E}">
        <p14:creationId xmlns:p14="http://schemas.microsoft.com/office/powerpoint/2010/main" val="28927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13</a:t>
            </a:fld>
            <a:endParaRPr lang="en-US" dirty="0"/>
          </a:p>
        </p:txBody>
      </p:sp>
      <p:pic>
        <p:nvPicPr>
          <p:cNvPr id="7" name="Picture 6" descr="Slide title: Challenges">
            <a:extLst>
              <a:ext uri="{FF2B5EF4-FFF2-40B4-BE49-F238E27FC236}">
                <a16:creationId xmlns:a16="http://schemas.microsoft.com/office/drawing/2014/main" id="{C6B6A90A-8ABE-5C86-395B-34880ECBE27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99917" y="1965998"/>
            <a:ext cx="4334129" cy="989312"/>
          </a:xfrm>
          <a:prstGeom prst="rect">
            <a:avLst/>
          </a:prstGeom>
        </p:spPr>
      </p:pic>
      <p:pic>
        <p:nvPicPr>
          <p:cNvPr id="3" name="Picture 2">
            <a:extLst>
              <a:ext uri="{FF2B5EF4-FFF2-40B4-BE49-F238E27FC236}">
                <a16:creationId xmlns:a16="http://schemas.microsoft.com/office/drawing/2014/main" id="{80087E8A-FBF3-9DD6-60E6-9999E548F3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76931" y="3422083"/>
            <a:ext cx="6544587" cy="2368749"/>
          </a:xfrm>
          <a:prstGeom prst="rect">
            <a:avLst/>
          </a:prstGeom>
        </p:spPr>
      </p:pic>
      <p:pic>
        <p:nvPicPr>
          <p:cNvPr id="4" name="Picture 3">
            <a:extLst>
              <a:ext uri="{FF2B5EF4-FFF2-40B4-BE49-F238E27FC236}">
                <a16:creationId xmlns:a16="http://schemas.microsoft.com/office/drawing/2014/main" id="{7BE126AD-003C-7542-9DDC-872D350EADCF}"/>
              </a:ext>
              <a:ext uri="{C183D7F6-B498-43B3-948B-1728B52AA6E4}">
                <adec:decorative xmlns:adec="http://schemas.microsoft.com/office/drawing/2017/decorative" val="1"/>
              </a:ext>
            </a:extLst>
          </p:cNvPr>
          <p:cNvPicPr>
            <a:picLocks noChangeAspect="1"/>
          </p:cNvPicPr>
          <p:nvPr/>
        </p:nvPicPr>
        <p:blipFill rotWithShape="1">
          <a:blip r:embed="rId3"/>
          <a:srcRect l="20625"/>
          <a:stretch/>
        </p:blipFill>
        <p:spPr>
          <a:xfrm flipH="1">
            <a:off x="203733" y="3423480"/>
            <a:ext cx="5194738" cy="2368749"/>
          </a:xfrm>
          <a:prstGeom prst="rect">
            <a:avLst/>
          </a:prstGeom>
        </p:spPr>
      </p:pic>
    </p:spTree>
    <p:extLst>
      <p:ext uri="{BB962C8B-B14F-4D97-AF65-F5344CB8AC3E}">
        <p14:creationId xmlns:p14="http://schemas.microsoft.com/office/powerpoint/2010/main" val="37185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EA11FBFC-74B7-EDC0-1726-66A1D1273E93}"/>
              </a:ext>
              <a:ext uri="{C183D7F6-B498-43B3-948B-1728B52AA6E4}">
                <adec:decorative xmlns:adec="http://schemas.microsoft.com/office/drawing/2017/decorative" val="1"/>
              </a:ext>
            </a:extLst>
          </p:cNvPr>
          <p:cNvSpPr/>
          <p:nvPr/>
        </p:nvSpPr>
        <p:spPr>
          <a:xfrm>
            <a:off x="1187995" y="1889622"/>
            <a:ext cx="9552983" cy="3012428"/>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of Rectangle 11">
            <a:extLst>
              <a:ext uri="{FF2B5EF4-FFF2-40B4-BE49-F238E27FC236}">
                <a16:creationId xmlns:a16="http://schemas.microsoft.com/office/drawing/2014/main" id="{66E800A6-6B3B-28E1-4CA5-FC6EED1D7979}"/>
              </a:ext>
              <a:ext uri="{C183D7F6-B498-43B3-948B-1728B52AA6E4}">
                <adec:decorative xmlns:adec="http://schemas.microsoft.com/office/drawing/2017/decorative" val="1"/>
              </a:ext>
            </a:extLst>
          </p:cNvPr>
          <p:cNvSpPr/>
          <p:nvPr/>
        </p:nvSpPr>
        <p:spPr>
          <a:xfrm>
            <a:off x="1023864" y="1721819"/>
            <a:ext cx="9552982" cy="297101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14</a:t>
            </a:fld>
            <a:endParaRPr lang="en-US" dirty="0"/>
          </a:p>
        </p:txBody>
      </p:sp>
      <p:sp>
        <p:nvSpPr>
          <p:cNvPr id="5" name="Title 1">
            <a:extLst>
              <a:ext uri="{FF2B5EF4-FFF2-40B4-BE49-F238E27FC236}">
                <a16:creationId xmlns:a16="http://schemas.microsoft.com/office/drawing/2014/main" id="{8E61C715-C8D0-7425-6E90-A3D0ED39B736}"/>
              </a:ext>
            </a:extLst>
          </p:cNvPr>
          <p:cNvSpPr txBox="1">
            <a:spLocks/>
          </p:cNvSpPr>
          <p:nvPr/>
        </p:nvSpPr>
        <p:spPr>
          <a:xfrm>
            <a:off x="701198" y="562149"/>
            <a:ext cx="10789603" cy="861773"/>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03B57"/>
                </a:solidFill>
                <a:latin typeface="Arial" panose="020B0604020202020204" pitchFamily="34" charset="0"/>
                <a:cs typeface="Arial" panose="020B0604020202020204" pitchFamily="34" charset="0"/>
              </a:rPr>
              <a:t>There are lots of challenges when it comes to calculating health and well-being. Some common ones include: </a:t>
            </a:r>
          </a:p>
        </p:txBody>
      </p:sp>
      <p:sp>
        <p:nvSpPr>
          <p:cNvPr id="13" name="Title 1">
            <a:extLst>
              <a:ext uri="{FF2B5EF4-FFF2-40B4-BE49-F238E27FC236}">
                <a16:creationId xmlns:a16="http://schemas.microsoft.com/office/drawing/2014/main" id="{F147A5BF-A0F3-7FFB-9F36-0A05229EFEAA}"/>
              </a:ext>
            </a:extLst>
          </p:cNvPr>
          <p:cNvSpPr txBox="1">
            <a:spLocks/>
          </p:cNvSpPr>
          <p:nvPr/>
        </p:nvSpPr>
        <p:spPr>
          <a:xfrm>
            <a:off x="1303756" y="2013112"/>
            <a:ext cx="6346192" cy="791518"/>
          </a:xfrm>
          <a:prstGeom prst="rect">
            <a:avLst/>
          </a:prstGeom>
          <a:noFill/>
          <a:ln w="19050">
            <a:noFill/>
          </a:ln>
        </p:spPr>
        <p:txBody>
          <a:bodyPr vert="horz" wrap="square" lIns="0" tIns="180000" rIns="180000" bIns="180000" rtlCol="0" anchor="t" anchorCtr="0">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pPr marL="0" lvl="1" indent="0" algn="l">
              <a:lnSpc>
                <a:spcPts val="3592"/>
              </a:lnSpc>
            </a:pPr>
            <a:r>
              <a:rPr lang="en-US" sz="2800" b="1" dirty="0">
                <a:solidFill>
                  <a:srgbClr val="003B57"/>
                </a:solidFill>
                <a:latin typeface="Arial" panose="020B0604020202020204" pitchFamily="34" charset="0"/>
                <a:cs typeface="Arial" panose="020B0604020202020204" pitchFamily="34" charset="0"/>
              </a:rPr>
              <a:t>Data sources and methodology</a:t>
            </a:r>
          </a:p>
        </p:txBody>
      </p:sp>
      <p:sp>
        <p:nvSpPr>
          <p:cNvPr id="14" name="Content Placeholder 2">
            <a:extLst>
              <a:ext uri="{FF2B5EF4-FFF2-40B4-BE49-F238E27FC236}">
                <a16:creationId xmlns:a16="http://schemas.microsoft.com/office/drawing/2014/main" id="{66964C25-CE04-8CE9-684A-0A9E772C66D7}"/>
              </a:ext>
            </a:extLst>
          </p:cNvPr>
          <p:cNvSpPr txBox="1">
            <a:spLocks/>
          </p:cNvSpPr>
          <p:nvPr/>
        </p:nvSpPr>
        <p:spPr>
          <a:xfrm>
            <a:off x="1225266" y="2911252"/>
            <a:ext cx="9225363" cy="160556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solidFill>
                  <a:srgbClr val="003B57"/>
                </a:solidFill>
                <a:latin typeface="Arial" panose="020B0604020202020204" pitchFamily="34" charset="0"/>
                <a:cs typeface="Arial" panose="020B0604020202020204" pitchFamily="34" charset="0"/>
              </a:rPr>
              <a:t>A lot of indicators use repurposed data. For this reason, the indicators do not always measure health concepts in the best way.</a:t>
            </a:r>
          </a:p>
          <a:p>
            <a:pPr marL="0" indent="0">
              <a:lnSpc>
                <a:spcPct val="100000"/>
              </a:lnSpc>
              <a:buNone/>
            </a:pPr>
            <a:r>
              <a:rPr lang="en-US" sz="1800" dirty="0">
                <a:solidFill>
                  <a:srgbClr val="003B57"/>
                </a:solidFill>
                <a:latin typeface="Arial" panose="020B0604020202020204" pitchFamily="34" charset="0"/>
                <a:cs typeface="Arial" panose="020B0604020202020204" pitchFamily="34" charset="0"/>
              </a:rPr>
              <a:t>For example, the indicator for alcohol misuse consists of alcohol-related hospital admissions. This does not measure all alcohol misuse, but it still indicates the patterns and trends expected to be present in alcohol misuse as a whole.</a:t>
            </a:r>
          </a:p>
        </p:txBody>
      </p:sp>
    </p:spTree>
    <p:extLst>
      <p:ext uri="{BB962C8B-B14F-4D97-AF65-F5344CB8AC3E}">
        <p14:creationId xmlns:p14="http://schemas.microsoft.com/office/powerpoint/2010/main" val="27099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EA11FBFC-74B7-EDC0-1726-66A1D1273E93}"/>
              </a:ext>
              <a:ext uri="{C183D7F6-B498-43B3-948B-1728B52AA6E4}">
                <adec:decorative xmlns:adec="http://schemas.microsoft.com/office/drawing/2017/decorative" val="1"/>
              </a:ext>
            </a:extLst>
          </p:cNvPr>
          <p:cNvSpPr/>
          <p:nvPr/>
        </p:nvSpPr>
        <p:spPr>
          <a:xfrm>
            <a:off x="1187995" y="2106772"/>
            <a:ext cx="9552983" cy="2468092"/>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of Rectangle 11">
            <a:extLst>
              <a:ext uri="{FF2B5EF4-FFF2-40B4-BE49-F238E27FC236}">
                <a16:creationId xmlns:a16="http://schemas.microsoft.com/office/drawing/2014/main" id="{66E800A6-6B3B-28E1-4CA5-FC6EED1D7979}"/>
              </a:ext>
              <a:ext uri="{C183D7F6-B498-43B3-948B-1728B52AA6E4}">
                <adec:decorative xmlns:adec="http://schemas.microsoft.com/office/drawing/2017/decorative" val="1"/>
              </a:ext>
            </a:extLst>
          </p:cNvPr>
          <p:cNvSpPr/>
          <p:nvPr/>
        </p:nvSpPr>
        <p:spPr>
          <a:xfrm>
            <a:off x="1023864" y="1938969"/>
            <a:ext cx="9552982" cy="246809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15</a:t>
            </a:fld>
            <a:endParaRPr lang="en-US" dirty="0"/>
          </a:p>
        </p:txBody>
      </p:sp>
      <p:sp>
        <p:nvSpPr>
          <p:cNvPr id="5" name="Title 1">
            <a:extLst>
              <a:ext uri="{FF2B5EF4-FFF2-40B4-BE49-F238E27FC236}">
                <a16:creationId xmlns:a16="http://schemas.microsoft.com/office/drawing/2014/main" id="{8E61C715-C8D0-7425-6E90-A3D0ED39B736}"/>
              </a:ext>
            </a:extLst>
          </p:cNvPr>
          <p:cNvSpPr txBox="1">
            <a:spLocks/>
          </p:cNvSpPr>
          <p:nvPr/>
        </p:nvSpPr>
        <p:spPr>
          <a:xfrm>
            <a:off x="702000" y="561600"/>
            <a:ext cx="10499726" cy="861774"/>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03B57"/>
                </a:solidFill>
                <a:latin typeface="Arial" panose="020B0604020202020204" pitchFamily="34" charset="0"/>
                <a:cs typeface="Arial" panose="020B0604020202020204" pitchFamily="34" charset="0"/>
              </a:rPr>
              <a:t>There are lots of challenges when it comes to calculating health and well-being. Some common ones include: </a:t>
            </a:r>
          </a:p>
        </p:txBody>
      </p:sp>
      <p:sp>
        <p:nvSpPr>
          <p:cNvPr id="13" name="Title 1">
            <a:extLst>
              <a:ext uri="{FF2B5EF4-FFF2-40B4-BE49-F238E27FC236}">
                <a16:creationId xmlns:a16="http://schemas.microsoft.com/office/drawing/2014/main" id="{F147A5BF-A0F3-7FFB-9F36-0A05229EFEAA}"/>
              </a:ext>
            </a:extLst>
          </p:cNvPr>
          <p:cNvSpPr txBox="1">
            <a:spLocks/>
          </p:cNvSpPr>
          <p:nvPr/>
        </p:nvSpPr>
        <p:spPr>
          <a:xfrm>
            <a:off x="1303756" y="2230262"/>
            <a:ext cx="6346192" cy="791518"/>
          </a:xfrm>
          <a:prstGeom prst="rect">
            <a:avLst/>
          </a:prstGeom>
          <a:noFill/>
          <a:ln w="19050">
            <a:noFill/>
          </a:ln>
        </p:spPr>
        <p:txBody>
          <a:bodyPr vert="horz" wrap="square" lIns="0" tIns="180000" rIns="180000" bIns="180000" rtlCol="0" anchor="t" anchorCtr="0">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pPr marL="0" lvl="1" indent="0" algn="l">
              <a:lnSpc>
                <a:spcPts val="3592"/>
              </a:lnSpc>
            </a:pPr>
            <a:r>
              <a:rPr lang="en-US" sz="2800" b="1" dirty="0">
                <a:solidFill>
                  <a:srgbClr val="003B57"/>
                </a:solidFill>
                <a:latin typeface="Arial" panose="020B0604020202020204" pitchFamily="34" charset="0"/>
                <a:cs typeface="Arial" panose="020B0604020202020204" pitchFamily="34" charset="0"/>
              </a:rPr>
              <a:t>Availability bias</a:t>
            </a:r>
          </a:p>
        </p:txBody>
      </p:sp>
      <p:sp>
        <p:nvSpPr>
          <p:cNvPr id="14" name="Content Placeholder 2">
            <a:extLst>
              <a:ext uri="{FF2B5EF4-FFF2-40B4-BE49-F238E27FC236}">
                <a16:creationId xmlns:a16="http://schemas.microsoft.com/office/drawing/2014/main" id="{66964C25-CE04-8CE9-684A-0A9E772C66D7}"/>
              </a:ext>
            </a:extLst>
          </p:cNvPr>
          <p:cNvSpPr txBox="1">
            <a:spLocks/>
          </p:cNvSpPr>
          <p:nvPr/>
        </p:nvSpPr>
        <p:spPr>
          <a:xfrm>
            <a:off x="1225266" y="3128402"/>
            <a:ext cx="9225363" cy="96648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kern="100" dirty="0">
                <a:solidFill>
                  <a:srgbClr val="003B57"/>
                </a:solidFill>
                <a:effectLst/>
                <a:latin typeface="Arial" panose="020B0604020202020204" pitchFamily="34" charset="0"/>
                <a:ea typeface="Calibri" panose="020F0502020204030204" pitchFamily="34" charset="0"/>
                <a:cs typeface="Times New Roman" panose="02020603050405020304" pitchFamily="18" charset="0"/>
              </a:rPr>
              <a:t>Some aspects of health cannot currently be included in the Health Index because no suitable data are available. These other topics could be represented more fully if there was more comprehensive data about them​.</a:t>
            </a:r>
            <a:endParaRPr lang="en-GB" sz="1800" kern="100" dirty="0">
              <a:solidFill>
                <a:srgbClr val="003B5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35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EA11FBFC-74B7-EDC0-1726-66A1D1273E93}"/>
              </a:ext>
              <a:ext uri="{C183D7F6-B498-43B3-948B-1728B52AA6E4}">
                <adec:decorative xmlns:adec="http://schemas.microsoft.com/office/drawing/2017/decorative" val="1"/>
              </a:ext>
            </a:extLst>
          </p:cNvPr>
          <p:cNvSpPr/>
          <p:nvPr/>
        </p:nvSpPr>
        <p:spPr>
          <a:xfrm>
            <a:off x="1187995" y="2106771"/>
            <a:ext cx="9552983" cy="2653007"/>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of Rectangle 11">
            <a:extLst>
              <a:ext uri="{FF2B5EF4-FFF2-40B4-BE49-F238E27FC236}">
                <a16:creationId xmlns:a16="http://schemas.microsoft.com/office/drawing/2014/main" id="{66E800A6-6B3B-28E1-4CA5-FC6EED1D7979}"/>
              </a:ext>
              <a:ext uri="{C183D7F6-B498-43B3-948B-1728B52AA6E4}">
                <adec:decorative xmlns:adec="http://schemas.microsoft.com/office/drawing/2017/decorative" val="1"/>
              </a:ext>
            </a:extLst>
          </p:cNvPr>
          <p:cNvSpPr/>
          <p:nvPr/>
        </p:nvSpPr>
        <p:spPr>
          <a:xfrm>
            <a:off x="1023864" y="1938969"/>
            <a:ext cx="9552982" cy="265300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16</a:t>
            </a:fld>
            <a:endParaRPr lang="en-US" dirty="0"/>
          </a:p>
        </p:txBody>
      </p:sp>
      <p:sp>
        <p:nvSpPr>
          <p:cNvPr id="5" name="Title 1">
            <a:extLst>
              <a:ext uri="{FF2B5EF4-FFF2-40B4-BE49-F238E27FC236}">
                <a16:creationId xmlns:a16="http://schemas.microsoft.com/office/drawing/2014/main" id="{8E61C715-C8D0-7425-6E90-A3D0ED39B736}"/>
              </a:ext>
            </a:extLst>
          </p:cNvPr>
          <p:cNvSpPr txBox="1">
            <a:spLocks/>
          </p:cNvSpPr>
          <p:nvPr/>
        </p:nvSpPr>
        <p:spPr>
          <a:xfrm>
            <a:off x="702000" y="561600"/>
            <a:ext cx="10499726" cy="861774"/>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03B57"/>
                </a:solidFill>
                <a:latin typeface="Arial" panose="020B0604020202020204" pitchFamily="34" charset="0"/>
                <a:cs typeface="Arial" panose="020B0604020202020204" pitchFamily="34" charset="0"/>
              </a:rPr>
              <a:t>There are lots of challenges when it comes to calculating health and well-being. Some common ones include: </a:t>
            </a:r>
          </a:p>
        </p:txBody>
      </p:sp>
      <p:sp>
        <p:nvSpPr>
          <p:cNvPr id="13" name="Title 1">
            <a:extLst>
              <a:ext uri="{FF2B5EF4-FFF2-40B4-BE49-F238E27FC236}">
                <a16:creationId xmlns:a16="http://schemas.microsoft.com/office/drawing/2014/main" id="{F147A5BF-A0F3-7FFB-9F36-0A05229EFEAA}"/>
              </a:ext>
            </a:extLst>
          </p:cNvPr>
          <p:cNvSpPr txBox="1">
            <a:spLocks/>
          </p:cNvSpPr>
          <p:nvPr/>
        </p:nvSpPr>
        <p:spPr>
          <a:xfrm>
            <a:off x="1303756" y="2230262"/>
            <a:ext cx="6346192" cy="791518"/>
          </a:xfrm>
          <a:prstGeom prst="rect">
            <a:avLst/>
          </a:prstGeom>
          <a:noFill/>
          <a:ln w="19050">
            <a:noFill/>
          </a:ln>
        </p:spPr>
        <p:txBody>
          <a:bodyPr vert="horz" wrap="square" lIns="0" tIns="180000" rIns="180000" bIns="180000" rtlCol="0" anchor="t" anchorCtr="0">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pPr marL="0" lvl="1" indent="0" algn="l">
              <a:lnSpc>
                <a:spcPts val="3592"/>
              </a:lnSpc>
            </a:pPr>
            <a:r>
              <a:rPr lang="en-US" sz="2800" b="1" dirty="0">
                <a:solidFill>
                  <a:srgbClr val="003B57"/>
                </a:solidFill>
                <a:latin typeface="Arial" panose="020B0604020202020204" pitchFamily="34" charset="0"/>
                <a:cs typeface="Arial" panose="020B0604020202020204" pitchFamily="34" charset="0"/>
              </a:rPr>
              <a:t>Value judgements</a:t>
            </a:r>
          </a:p>
        </p:txBody>
      </p:sp>
      <p:sp>
        <p:nvSpPr>
          <p:cNvPr id="14" name="Content Placeholder 2">
            <a:extLst>
              <a:ext uri="{FF2B5EF4-FFF2-40B4-BE49-F238E27FC236}">
                <a16:creationId xmlns:a16="http://schemas.microsoft.com/office/drawing/2014/main" id="{66964C25-CE04-8CE9-684A-0A9E772C66D7}"/>
              </a:ext>
            </a:extLst>
          </p:cNvPr>
          <p:cNvSpPr txBox="1">
            <a:spLocks/>
          </p:cNvSpPr>
          <p:nvPr/>
        </p:nvSpPr>
        <p:spPr>
          <a:xfrm>
            <a:off x="1225266" y="3128402"/>
            <a:ext cx="9225363" cy="125630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kern="100" dirty="0">
                <a:solidFill>
                  <a:srgbClr val="003B57"/>
                </a:solidFill>
                <a:effectLst/>
                <a:latin typeface="Arial" panose="020B0604020202020204" pitchFamily="34" charset="0"/>
                <a:ea typeface="Calibri" panose="020F0502020204030204" pitchFamily="34" charset="0"/>
                <a:cs typeface="Times New Roman" panose="02020603050405020304" pitchFamily="18" charset="0"/>
              </a:rPr>
              <a:t>The Health Index uses a hierarchical structure, which means there are multiple levels that wil</a:t>
            </a:r>
            <a:r>
              <a:rPr lang="en-GB" sz="1800" kern="100" dirty="0">
                <a:solidFill>
                  <a:srgbClr val="003B57"/>
                </a:solidFill>
                <a:latin typeface="Arial" panose="020B0604020202020204" pitchFamily="34" charset="0"/>
                <a:ea typeface="Calibri" panose="020F0502020204030204" pitchFamily="34" charset="0"/>
                <a:cs typeface="Times New Roman" panose="02020603050405020304" pitchFamily="18" charset="0"/>
              </a:rPr>
              <a:t>l need to be weighted. </a:t>
            </a:r>
            <a:r>
              <a:rPr lang="en-GB" sz="1800" kern="100" dirty="0">
                <a:solidFill>
                  <a:srgbClr val="003B57"/>
                </a:solidFill>
                <a:effectLst/>
                <a:latin typeface="Arial" panose="020B0604020202020204" pitchFamily="34" charset="0"/>
                <a:ea typeface="Calibri" panose="020F0502020204030204" pitchFamily="34" charset="0"/>
                <a:cs typeface="Times New Roman" panose="02020603050405020304" pitchFamily="18" charset="0"/>
              </a:rPr>
              <a:t>Weighting in an index often comes down to value judgements. The ONS Health Index for England has all weights determined through statistical factor analysis.</a:t>
            </a:r>
          </a:p>
        </p:txBody>
      </p:sp>
    </p:spTree>
    <p:extLst>
      <p:ext uri="{BB962C8B-B14F-4D97-AF65-F5344CB8AC3E}">
        <p14:creationId xmlns:p14="http://schemas.microsoft.com/office/powerpoint/2010/main" val="281427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Lst>
          </p:cNvPr>
          <p:cNvSpPr>
            <a:spLocks noGrp="1"/>
          </p:cNvSpPr>
          <p:nvPr>
            <p:ph type="sldNum" sz="quarter" idx="12"/>
          </p:nvPr>
        </p:nvSpPr>
        <p:spPr/>
        <p:txBody>
          <a:bodyPr/>
          <a:lstStyle/>
          <a:p>
            <a:fld id="{7B19C9B4-2561-AD4E-B2B6-89E2EBE28AF7}" type="slidenum">
              <a:rPr lang="en-US" smtClean="0"/>
              <a:pPr/>
              <a:t>17</a:t>
            </a:fld>
            <a:endParaRPr lang="en-US" dirty="0"/>
          </a:p>
        </p:txBody>
      </p:sp>
      <p:pic>
        <p:nvPicPr>
          <p:cNvPr id="3" name="Picture 2">
            <a:extLst>
              <a:ext uri="{FF2B5EF4-FFF2-40B4-BE49-F238E27FC236}">
                <a16:creationId xmlns:a16="http://schemas.microsoft.com/office/drawing/2014/main" id="{BD7B4A5D-AF32-7953-B17F-3C1D36D3DB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1" y="3422083"/>
            <a:ext cx="6544587" cy="2368749"/>
          </a:xfrm>
          <a:prstGeom prst="rect">
            <a:avLst/>
          </a:prstGeom>
        </p:spPr>
      </p:pic>
      <p:pic>
        <p:nvPicPr>
          <p:cNvPr id="5" name="Picture 4">
            <a:extLst>
              <a:ext uri="{FF2B5EF4-FFF2-40B4-BE49-F238E27FC236}">
                <a16:creationId xmlns:a16="http://schemas.microsoft.com/office/drawing/2014/main" id="{1D44DAD2-4BDE-6B2C-4268-8C83ECA966F9}"/>
              </a:ext>
              <a:ext uri="{C183D7F6-B498-43B3-948B-1728B52AA6E4}">
                <adec:decorative xmlns:adec="http://schemas.microsoft.com/office/drawing/2017/decorative" val="1"/>
              </a:ext>
            </a:extLst>
          </p:cNvPr>
          <p:cNvPicPr>
            <a:picLocks noChangeAspect="1"/>
          </p:cNvPicPr>
          <p:nvPr/>
        </p:nvPicPr>
        <p:blipFill rotWithShape="1">
          <a:blip r:embed="rId2"/>
          <a:srcRect l="20625"/>
          <a:stretch/>
        </p:blipFill>
        <p:spPr>
          <a:xfrm flipH="1">
            <a:off x="203733" y="3423480"/>
            <a:ext cx="5194738" cy="2368749"/>
          </a:xfrm>
          <a:prstGeom prst="rect">
            <a:avLst/>
          </a:prstGeom>
        </p:spPr>
      </p:pic>
      <p:pic>
        <p:nvPicPr>
          <p:cNvPr id="10" name="Picture 9" descr="Slide title: The ONS's tools and datasets">
            <a:extLst>
              <a:ext uri="{FF2B5EF4-FFF2-40B4-BE49-F238E27FC236}">
                <a16:creationId xmlns:a16="http://schemas.microsoft.com/office/drawing/2014/main" id="{420D8E43-2546-9A6C-2D4C-B1CA0C4149FE}"/>
              </a:ext>
            </a:extLst>
          </p:cNvPr>
          <p:cNvPicPr>
            <a:picLocks noChangeAspect="1"/>
          </p:cNvPicPr>
          <p:nvPr/>
        </p:nvPicPr>
        <p:blipFill>
          <a:blip r:embed="rId3"/>
          <a:stretch>
            <a:fillRect/>
          </a:stretch>
        </p:blipFill>
        <p:spPr>
          <a:xfrm>
            <a:off x="533292" y="1118131"/>
            <a:ext cx="6692900" cy="2146300"/>
          </a:xfrm>
          <a:prstGeom prst="rect">
            <a:avLst/>
          </a:prstGeom>
        </p:spPr>
      </p:pic>
    </p:spTree>
    <p:extLst>
      <p:ext uri="{BB962C8B-B14F-4D97-AF65-F5344CB8AC3E}">
        <p14:creationId xmlns:p14="http://schemas.microsoft.com/office/powerpoint/2010/main" val="343966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18</a:t>
            </a:fld>
            <a:endParaRPr lang="en-US" dirty="0"/>
          </a:p>
        </p:txBody>
      </p:sp>
      <p:sp>
        <p:nvSpPr>
          <p:cNvPr id="5" name="Title 1">
            <a:extLst>
              <a:ext uri="{FF2B5EF4-FFF2-40B4-BE49-F238E27FC236}">
                <a16:creationId xmlns:a16="http://schemas.microsoft.com/office/drawing/2014/main" id="{A1A784EE-A113-917D-0FCE-3FD525EEAAFD}"/>
              </a:ext>
            </a:extLst>
          </p:cNvPr>
          <p:cNvSpPr txBox="1">
            <a:spLocks noGrp="1"/>
          </p:cNvSpPr>
          <p:nvPr>
            <p:ph type="title" idx="4294967295"/>
          </p:nvPr>
        </p:nvSpPr>
        <p:spPr>
          <a:xfrm>
            <a:off x="540000" y="432000"/>
            <a:ext cx="7908924"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Health index calculator</a:t>
            </a:r>
          </a:p>
        </p:txBody>
      </p:sp>
      <p:sp>
        <p:nvSpPr>
          <p:cNvPr id="9" name="TextBox 8">
            <a:extLst>
              <a:ext uri="{FF2B5EF4-FFF2-40B4-BE49-F238E27FC236}">
                <a16:creationId xmlns:a16="http://schemas.microsoft.com/office/drawing/2014/main" id="{01158075-1AE9-EA4B-885D-2B5CB83CF363}"/>
              </a:ext>
            </a:extLst>
          </p:cNvPr>
          <p:cNvSpPr txBox="1"/>
          <p:nvPr/>
        </p:nvSpPr>
        <p:spPr>
          <a:xfrm>
            <a:off x="540000" y="1800000"/>
            <a:ext cx="5391877" cy="1362617"/>
          </a:xfrm>
          <a:prstGeom prst="rect">
            <a:avLst/>
          </a:prstGeom>
          <a:noFill/>
        </p:spPr>
        <p:txBody>
          <a:bodyPr wrap="square" lIns="0" tIns="0" rIns="0" bIns="0" rtlCol="0">
            <a:spAutoFit/>
          </a:bodyPr>
          <a:lstStyle/>
          <a:p>
            <a:pPr>
              <a:lnSpc>
                <a:spcPts val="2659"/>
              </a:lnSpc>
            </a:pPr>
            <a:r>
              <a:rPr lang="en-US" sz="2200" dirty="0">
                <a:solidFill>
                  <a:srgbClr val="003B57"/>
                </a:solidFill>
                <a:latin typeface="Arial" panose="020B0604020202020204" pitchFamily="34" charset="0"/>
                <a:cs typeface="Arial" panose="020B0604020202020204" pitchFamily="34" charset="0"/>
              </a:rPr>
              <a:t>Use the ONS’s interactive tool to see how health changed in each local authority area across England between 2015 and 2021, according to the Health Index.</a:t>
            </a:r>
          </a:p>
        </p:txBody>
      </p:sp>
      <p:pic>
        <p:nvPicPr>
          <p:cNvPr id="3" name="Picture 2">
            <a:extLst>
              <a:ext uri="{FF2B5EF4-FFF2-40B4-BE49-F238E27FC236}">
                <a16:creationId xmlns:a16="http://schemas.microsoft.com/office/drawing/2014/main" id="{D5DE1562-4A96-6E88-D6F7-B66B8C6D32CF}"/>
              </a:ext>
              <a:ext uri="{C183D7F6-B498-43B3-948B-1728B52AA6E4}">
                <adec:decorative xmlns:adec="http://schemas.microsoft.com/office/drawing/2017/decorative" val="1"/>
              </a:ext>
            </a:extLst>
          </p:cNvPr>
          <p:cNvPicPr>
            <a:picLocks noChangeAspect="1"/>
          </p:cNvPicPr>
          <p:nvPr/>
        </p:nvPicPr>
        <p:blipFill rotWithShape="1">
          <a:blip r:embed="rId3"/>
          <a:srcRect r="58614" b="45313"/>
          <a:stretch/>
        </p:blipFill>
        <p:spPr>
          <a:xfrm>
            <a:off x="89416" y="4514396"/>
            <a:ext cx="3127917" cy="1495962"/>
          </a:xfrm>
          <a:prstGeom prst="rect">
            <a:avLst/>
          </a:prstGeom>
        </p:spPr>
      </p:pic>
      <p:pic>
        <p:nvPicPr>
          <p:cNvPr id="6" name="Picture 5" descr="A screenshot of the health index calculator tool">
            <a:hlinkClick r:id="rId4"/>
            <a:extLst>
              <a:ext uri="{FF2B5EF4-FFF2-40B4-BE49-F238E27FC236}">
                <a16:creationId xmlns:a16="http://schemas.microsoft.com/office/drawing/2014/main" id="{3BDBF9D2-0F0C-3499-B147-603749E72B71}"/>
              </a:ext>
            </a:extLst>
          </p:cNvPr>
          <p:cNvPicPr>
            <a:picLocks noChangeAspect="1"/>
          </p:cNvPicPr>
          <p:nvPr/>
        </p:nvPicPr>
        <p:blipFill>
          <a:blip r:embed="rId5"/>
          <a:stretch>
            <a:fillRect/>
          </a:stretch>
        </p:blipFill>
        <p:spPr>
          <a:xfrm>
            <a:off x="6513990" y="1848870"/>
            <a:ext cx="5238757" cy="3162617"/>
          </a:xfrm>
          <a:prstGeom prst="rect">
            <a:avLst/>
          </a:prstGeom>
        </p:spPr>
      </p:pic>
    </p:spTree>
    <p:extLst>
      <p:ext uri="{BB962C8B-B14F-4D97-AF65-F5344CB8AC3E}">
        <p14:creationId xmlns:p14="http://schemas.microsoft.com/office/powerpoint/2010/main" val="58541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BCB404-684D-A397-BFBE-9B63950C758C}"/>
              </a:ext>
              <a:ext uri="{C183D7F6-B498-43B3-948B-1728B52AA6E4}">
                <adec:decorative xmlns:adec="http://schemas.microsoft.com/office/drawing/2017/decorative" val="1"/>
              </a:ext>
            </a:extLst>
          </p:cNvPr>
          <p:cNvPicPr>
            <a:picLocks noChangeAspect="1"/>
          </p:cNvPicPr>
          <p:nvPr/>
        </p:nvPicPr>
        <p:blipFill rotWithShape="1">
          <a:blip r:embed="rId3"/>
          <a:srcRect l="17062" b="17217"/>
          <a:stretch/>
        </p:blipFill>
        <p:spPr>
          <a:xfrm>
            <a:off x="-10554" y="854200"/>
            <a:ext cx="5284931" cy="5275032"/>
          </a:xfrm>
          <a:prstGeom prst="rect">
            <a:avLst/>
          </a:prstGeom>
        </p:spPr>
      </p:pic>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19</a:t>
            </a:fld>
            <a:endParaRPr lang="en-US" dirty="0"/>
          </a:p>
        </p:txBody>
      </p:sp>
      <p:sp>
        <p:nvSpPr>
          <p:cNvPr id="5" name="Title 1">
            <a:extLst>
              <a:ext uri="{FF2B5EF4-FFF2-40B4-BE49-F238E27FC236}">
                <a16:creationId xmlns:a16="http://schemas.microsoft.com/office/drawing/2014/main" id="{A1A784EE-A113-917D-0FCE-3FD525EEAAFD}"/>
              </a:ext>
            </a:extLst>
          </p:cNvPr>
          <p:cNvSpPr txBox="1">
            <a:spLocks noGrp="1"/>
          </p:cNvSpPr>
          <p:nvPr>
            <p:ph type="title" idx="4294967295"/>
          </p:nvPr>
        </p:nvSpPr>
        <p:spPr>
          <a:xfrm>
            <a:off x="540000" y="432000"/>
            <a:ext cx="7908924"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Health index data</a:t>
            </a:r>
          </a:p>
        </p:txBody>
      </p:sp>
      <p:pic>
        <p:nvPicPr>
          <p:cNvPr id="2" name="Picture 1">
            <a:extLst>
              <a:ext uri="{FF2B5EF4-FFF2-40B4-BE49-F238E27FC236}">
                <a16:creationId xmlns:a16="http://schemas.microsoft.com/office/drawing/2014/main" id="{CEFC01E0-BD61-226D-9370-F386B215777F}"/>
              </a:ext>
              <a:ext uri="{C183D7F6-B498-43B3-948B-1728B52AA6E4}">
                <adec:decorative xmlns:adec="http://schemas.microsoft.com/office/drawing/2017/decorative" val="1"/>
              </a:ext>
            </a:extLst>
          </p:cNvPr>
          <p:cNvPicPr>
            <a:picLocks noChangeAspect="1"/>
          </p:cNvPicPr>
          <p:nvPr/>
        </p:nvPicPr>
        <p:blipFill rotWithShape="1">
          <a:blip r:embed="rId4"/>
          <a:srcRect r="15369"/>
          <a:stretch/>
        </p:blipFill>
        <p:spPr>
          <a:xfrm>
            <a:off x="8667207" y="91984"/>
            <a:ext cx="3524793" cy="1507435"/>
          </a:xfrm>
          <a:prstGeom prst="rect">
            <a:avLst/>
          </a:prstGeom>
        </p:spPr>
      </p:pic>
      <p:sp>
        <p:nvSpPr>
          <p:cNvPr id="6" name="Oval 5">
            <a:extLst>
              <a:ext uri="{FF2B5EF4-FFF2-40B4-BE49-F238E27FC236}">
                <a16:creationId xmlns:a16="http://schemas.microsoft.com/office/drawing/2014/main" id="{537FF526-ED71-E348-21BE-796F311E3636}"/>
              </a:ext>
              <a:ext uri="{C183D7F6-B498-43B3-948B-1728B52AA6E4}">
                <adec:decorative xmlns:adec="http://schemas.microsoft.com/office/drawing/2017/decorative" val="1"/>
              </a:ext>
            </a:extLst>
          </p:cNvPr>
          <p:cNvSpPr/>
          <p:nvPr/>
        </p:nvSpPr>
        <p:spPr>
          <a:xfrm>
            <a:off x="3821864" y="4712756"/>
            <a:ext cx="1291044" cy="1291044"/>
          </a:xfrm>
          <a:prstGeom prst="ellipse">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11A4B26-AC1C-7402-22DE-722D21B4654F}"/>
              </a:ext>
              <a:ext uri="{C183D7F6-B498-43B3-948B-1728B52AA6E4}">
                <adec:decorative xmlns:adec="http://schemas.microsoft.com/office/drawing/2017/decorative" val="1"/>
              </a:ext>
            </a:extLst>
          </p:cNvPr>
          <p:cNvSpPr/>
          <p:nvPr/>
        </p:nvSpPr>
        <p:spPr>
          <a:xfrm>
            <a:off x="3536114" y="5737342"/>
            <a:ext cx="625752" cy="625752"/>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082A2E4-E164-D20E-B14D-4C40CF9DE20A}"/>
              </a:ext>
              <a:ext uri="{C183D7F6-B498-43B3-948B-1728B52AA6E4}">
                <adec:decorative xmlns:adec="http://schemas.microsoft.com/office/drawing/2017/decorative" val="1"/>
              </a:ext>
            </a:extLst>
          </p:cNvPr>
          <p:cNvSpPr/>
          <p:nvPr/>
        </p:nvSpPr>
        <p:spPr>
          <a:xfrm>
            <a:off x="4315634" y="6158865"/>
            <a:ext cx="295048" cy="295048"/>
          </a:xfrm>
          <a:prstGeom prst="ellipse">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1A6E48-393F-43FB-4891-F208CB96F31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07558" y="5119275"/>
            <a:ext cx="711200" cy="558800"/>
          </a:xfrm>
          <a:prstGeom prst="rect">
            <a:avLst/>
          </a:prstGeom>
        </p:spPr>
      </p:pic>
      <p:pic>
        <p:nvPicPr>
          <p:cNvPr id="10" name="Picture 9" descr="A screenshot of the health index underlying data tool">
            <a:hlinkClick r:id="rId6"/>
            <a:extLst>
              <a:ext uri="{FF2B5EF4-FFF2-40B4-BE49-F238E27FC236}">
                <a16:creationId xmlns:a16="http://schemas.microsoft.com/office/drawing/2014/main" id="{D257E5F2-A6EA-CAD9-FCF6-73133FEEECEA}"/>
              </a:ext>
            </a:extLst>
          </p:cNvPr>
          <p:cNvPicPr>
            <a:picLocks noChangeAspect="1"/>
          </p:cNvPicPr>
          <p:nvPr/>
        </p:nvPicPr>
        <p:blipFill>
          <a:blip r:embed="rId7"/>
          <a:stretch>
            <a:fillRect/>
          </a:stretch>
        </p:blipFill>
        <p:spPr>
          <a:xfrm>
            <a:off x="6381095" y="1810706"/>
            <a:ext cx="5128462" cy="3102403"/>
          </a:xfrm>
          <a:prstGeom prst="rect">
            <a:avLst/>
          </a:prstGeom>
        </p:spPr>
      </p:pic>
    </p:spTree>
    <p:extLst>
      <p:ext uri="{BB962C8B-B14F-4D97-AF65-F5344CB8AC3E}">
        <p14:creationId xmlns:p14="http://schemas.microsoft.com/office/powerpoint/2010/main" val="396725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a:t>
            </a:fld>
            <a:endParaRPr lang="en-US" dirty="0"/>
          </a:p>
        </p:txBody>
      </p:sp>
      <p:sp>
        <p:nvSpPr>
          <p:cNvPr id="7" name="Title 1">
            <a:extLst>
              <a:ext uri="{FF2B5EF4-FFF2-40B4-BE49-F238E27FC236}">
                <a16:creationId xmlns:a16="http://schemas.microsoft.com/office/drawing/2014/main" id="{22C0DACA-0F74-37A0-0889-6BF42F676D62}"/>
              </a:ext>
            </a:extLst>
          </p:cNvPr>
          <p:cNvSpPr>
            <a:spLocks noGrp="1"/>
          </p:cNvSpPr>
          <p:nvPr>
            <p:ph type="title"/>
          </p:nvPr>
        </p:nvSpPr>
        <p:spPr>
          <a:xfrm>
            <a:off x="540000" y="432000"/>
            <a:ext cx="3665311" cy="498598"/>
          </a:xfrm>
          <a:noFill/>
          <a:ln>
            <a:noFill/>
          </a:ln>
        </p:spPr>
        <p:txBody>
          <a:bodyPr tIns="0" rIns="0" bIns="0"/>
          <a:lstStyle/>
          <a:p>
            <a:r>
              <a:rPr lang="en-GB" dirty="0"/>
              <a:t>Contents</a:t>
            </a:r>
          </a:p>
        </p:txBody>
      </p:sp>
      <p:sp>
        <p:nvSpPr>
          <p:cNvPr id="5" name="Content Placeholder 2">
            <a:extLst>
              <a:ext uri="{FF2B5EF4-FFF2-40B4-BE49-F238E27FC236}">
                <a16:creationId xmlns:a16="http://schemas.microsoft.com/office/drawing/2014/main" id="{FB2C097E-D9CE-A49E-EFA0-B4DC0FCDD409}"/>
              </a:ext>
            </a:extLst>
          </p:cNvPr>
          <p:cNvSpPr txBox="1">
            <a:spLocks/>
          </p:cNvSpPr>
          <p:nvPr/>
        </p:nvSpPr>
        <p:spPr>
          <a:xfrm>
            <a:off x="540000" y="1800000"/>
            <a:ext cx="6289100" cy="251889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50000"/>
              </a:lnSpc>
            </a:pPr>
            <a:r>
              <a:rPr lang="en-GB" sz="2600" b="1" dirty="0">
                <a:solidFill>
                  <a:srgbClr val="003B57"/>
                </a:solidFill>
                <a:latin typeface="Arial" panose="020B0604020202020204" pitchFamily="34" charset="0"/>
                <a:cs typeface="Arial" panose="020B0604020202020204" pitchFamily="34" charset="0"/>
              </a:rPr>
              <a:t>Calculating health and well-being</a:t>
            </a:r>
          </a:p>
          <a:p>
            <a:pPr marL="457200" lvl="1" indent="-457200">
              <a:lnSpc>
                <a:spcPct val="150000"/>
              </a:lnSpc>
            </a:pPr>
            <a:r>
              <a:rPr lang="en-GB" sz="2600" b="1" dirty="0">
                <a:solidFill>
                  <a:srgbClr val="003B57"/>
                </a:solidFill>
                <a:latin typeface="Arial" panose="020B0604020202020204" pitchFamily="34" charset="0"/>
                <a:cs typeface="Arial" panose="020B0604020202020204" pitchFamily="34" charset="0"/>
              </a:rPr>
              <a:t>The ONS’s findings</a:t>
            </a:r>
          </a:p>
          <a:p>
            <a:pPr marL="457200" lvl="1" indent="-457200">
              <a:lnSpc>
                <a:spcPct val="150000"/>
              </a:lnSpc>
            </a:pPr>
            <a:r>
              <a:rPr lang="en-GB" sz="2600" b="1" dirty="0">
                <a:solidFill>
                  <a:srgbClr val="003B57"/>
                </a:solidFill>
                <a:latin typeface="Arial" panose="020B0604020202020204" pitchFamily="34" charset="0"/>
                <a:cs typeface="Arial" panose="020B0604020202020204" pitchFamily="34" charset="0"/>
              </a:rPr>
              <a:t>Challenges</a:t>
            </a:r>
          </a:p>
          <a:p>
            <a:pPr marL="457200" lvl="1" indent="-457200">
              <a:lnSpc>
                <a:spcPct val="150000"/>
              </a:lnSpc>
            </a:pPr>
            <a:r>
              <a:rPr lang="en-GB" sz="2600" b="1" dirty="0">
                <a:solidFill>
                  <a:srgbClr val="003B57"/>
                </a:solidFill>
                <a:latin typeface="Arial" panose="020B0604020202020204" pitchFamily="34" charset="0"/>
                <a:cs typeface="Arial" panose="020B0604020202020204" pitchFamily="34" charset="0"/>
              </a:rPr>
              <a:t>The ONS’s tools and datasets </a:t>
            </a:r>
          </a:p>
        </p:txBody>
      </p:sp>
      <p:pic>
        <p:nvPicPr>
          <p:cNvPr id="3" name="Picture 2">
            <a:extLst>
              <a:ext uri="{FF2B5EF4-FFF2-40B4-BE49-F238E27FC236}">
                <a16:creationId xmlns:a16="http://schemas.microsoft.com/office/drawing/2014/main" id="{146FCACF-7431-2573-546A-E8F1EB55251A}"/>
              </a:ext>
              <a:ext uri="{C183D7F6-B498-43B3-948B-1728B52AA6E4}">
                <adec:decorative xmlns:adec="http://schemas.microsoft.com/office/drawing/2017/decorative" val="1"/>
              </a:ext>
            </a:extLst>
          </p:cNvPr>
          <p:cNvPicPr>
            <a:picLocks noChangeAspect="1"/>
          </p:cNvPicPr>
          <p:nvPr/>
        </p:nvPicPr>
        <p:blipFill rotWithShape="1">
          <a:blip r:embed="rId3"/>
          <a:srcRect l="37433" b="30754"/>
          <a:stretch/>
        </p:blipFill>
        <p:spPr>
          <a:xfrm>
            <a:off x="6829100" y="3916265"/>
            <a:ext cx="5362900" cy="2148280"/>
          </a:xfrm>
          <a:prstGeom prst="rect">
            <a:avLst/>
          </a:prstGeom>
        </p:spPr>
      </p:pic>
    </p:spTree>
    <p:extLst>
      <p:ext uri="{BB962C8B-B14F-4D97-AF65-F5344CB8AC3E}">
        <p14:creationId xmlns:p14="http://schemas.microsoft.com/office/powerpoint/2010/main" val="299382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3</a:t>
            </a:fld>
            <a:endParaRPr lang="en-US" dirty="0"/>
          </a:p>
        </p:txBody>
      </p:sp>
      <p:pic>
        <p:nvPicPr>
          <p:cNvPr id="4" name="Picture 3">
            <a:extLst>
              <a:ext uri="{FF2B5EF4-FFF2-40B4-BE49-F238E27FC236}">
                <a16:creationId xmlns:a16="http://schemas.microsoft.com/office/drawing/2014/main" id="{5AE2A62B-6173-DE29-6864-23928BA243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1" y="3422083"/>
            <a:ext cx="6544587" cy="2368749"/>
          </a:xfrm>
          <a:prstGeom prst="rect">
            <a:avLst/>
          </a:prstGeom>
        </p:spPr>
      </p:pic>
      <p:pic>
        <p:nvPicPr>
          <p:cNvPr id="5" name="Picture 4">
            <a:extLst>
              <a:ext uri="{FF2B5EF4-FFF2-40B4-BE49-F238E27FC236}">
                <a16:creationId xmlns:a16="http://schemas.microsoft.com/office/drawing/2014/main" id="{04897251-4E86-C6CC-F0A8-792CD7E207AD}"/>
              </a:ext>
              <a:ext uri="{C183D7F6-B498-43B3-948B-1728B52AA6E4}">
                <adec:decorative xmlns:adec="http://schemas.microsoft.com/office/drawing/2017/decorative" val="1"/>
              </a:ext>
            </a:extLst>
          </p:cNvPr>
          <p:cNvPicPr>
            <a:picLocks noChangeAspect="1"/>
          </p:cNvPicPr>
          <p:nvPr/>
        </p:nvPicPr>
        <p:blipFill rotWithShape="1">
          <a:blip r:embed="rId2"/>
          <a:srcRect l="20625"/>
          <a:stretch/>
        </p:blipFill>
        <p:spPr>
          <a:xfrm flipH="1">
            <a:off x="203733" y="3423480"/>
            <a:ext cx="5194738" cy="2368749"/>
          </a:xfrm>
          <a:prstGeom prst="rect">
            <a:avLst/>
          </a:prstGeom>
        </p:spPr>
      </p:pic>
      <p:pic>
        <p:nvPicPr>
          <p:cNvPr id="8" name="Picture 7" descr="Slide title: Calculating health and well-being">
            <a:extLst>
              <a:ext uri="{FF2B5EF4-FFF2-40B4-BE49-F238E27FC236}">
                <a16:creationId xmlns:a16="http://schemas.microsoft.com/office/drawing/2014/main" id="{47F034F6-5670-0F8D-B3DE-A16E20042829}"/>
              </a:ext>
            </a:extLst>
          </p:cNvPr>
          <p:cNvPicPr>
            <a:picLocks noChangeAspect="1"/>
          </p:cNvPicPr>
          <p:nvPr/>
        </p:nvPicPr>
        <p:blipFill>
          <a:blip r:embed="rId3"/>
          <a:stretch>
            <a:fillRect/>
          </a:stretch>
        </p:blipFill>
        <p:spPr>
          <a:xfrm>
            <a:off x="425843" y="996274"/>
            <a:ext cx="8660717" cy="2152443"/>
          </a:xfrm>
          <a:prstGeom prst="rect">
            <a:avLst/>
          </a:prstGeom>
        </p:spPr>
      </p:pic>
    </p:spTree>
    <p:extLst>
      <p:ext uri="{BB962C8B-B14F-4D97-AF65-F5344CB8AC3E}">
        <p14:creationId xmlns:p14="http://schemas.microsoft.com/office/powerpoint/2010/main" val="338436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4</a:t>
            </a:fld>
            <a:endParaRPr lang="en-US" dirty="0"/>
          </a:p>
        </p:txBody>
      </p:sp>
      <p:sp>
        <p:nvSpPr>
          <p:cNvPr id="5" name="Title 1">
            <a:extLst>
              <a:ext uri="{FF2B5EF4-FFF2-40B4-BE49-F238E27FC236}">
                <a16:creationId xmlns:a16="http://schemas.microsoft.com/office/drawing/2014/main" id="{35F5D27F-534C-EDA8-D51D-3E4740FAD808}"/>
              </a:ext>
            </a:extLst>
          </p:cNvPr>
          <p:cNvSpPr txBox="1">
            <a:spLocks noGrp="1"/>
          </p:cNvSpPr>
          <p:nvPr>
            <p:ph type="title" idx="4294967295"/>
          </p:nvPr>
        </p:nvSpPr>
        <p:spPr>
          <a:xfrm>
            <a:off x="540000" y="494271"/>
            <a:ext cx="7798111" cy="1107996"/>
          </a:xfrm>
          <a:prstGeom prst="rect">
            <a:avLst/>
          </a:prstGeom>
          <a:noFill/>
          <a:ln w="19050">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Many countries aim to measure health as a broad topic</a:t>
            </a:r>
            <a:r>
              <a:rPr lang="en-US" sz="2400" dirty="0"/>
              <a:t>. They </a:t>
            </a:r>
            <a:r>
              <a:rPr kumimoji="0" lang="en-US" sz="24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typically include health outcomes, </a:t>
            </a:r>
            <a:br>
              <a:rPr kumimoji="0" lang="en-US" sz="24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health-related behaviors</a:t>
            </a:r>
            <a:r>
              <a:rPr lang="en-US" sz="2400" dirty="0"/>
              <a:t> </a:t>
            </a:r>
            <a:r>
              <a:rPr kumimoji="0" lang="en-US" sz="24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and wider drivers of health. </a:t>
            </a:r>
          </a:p>
        </p:txBody>
      </p:sp>
      <p:sp>
        <p:nvSpPr>
          <p:cNvPr id="12" name="Content Placeholder 2">
            <a:extLst>
              <a:ext uri="{FF2B5EF4-FFF2-40B4-BE49-F238E27FC236}">
                <a16:creationId xmlns:a16="http://schemas.microsoft.com/office/drawing/2014/main" id="{678C699E-2C95-5494-EE19-C1C16AEB4653}"/>
              </a:ext>
            </a:extLst>
          </p:cNvPr>
          <p:cNvSpPr txBox="1">
            <a:spLocks/>
          </p:cNvSpPr>
          <p:nvPr/>
        </p:nvSpPr>
        <p:spPr>
          <a:xfrm>
            <a:off x="540000" y="1938350"/>
            <a:ext cx="6671547" cy="101566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dirty="0">
                <a:solidFill>
                  <a:srgbClr val="003B57"/>
                </a:solidFill>
                <a:latin typeface="Arial" panose="020B0604020202020204" pitchFamily="34" charset="0"/>
                <a:cs typeface="Arial" panose="020B0604020202020204" pitchFamily="34" charset="0"/>
              </a:rPr>
              <a:t>There is no universal calculation for health and well-being. It is a broad category that might include many variables, such as:</a:t>
            </a:r>
          </a:p>
        </p:txBody>
      </p:sp>
      <p:pic>
        <p:nvPicPr>
          <p:cNvPr id="3" name="Picture 2">
            <a:extLst>
              <a:ext uri="{FF2B5EF4-FFF2-40B4-BE49-F238E27FC236}">
                <a16:creationId xmlns:a16="http://schemas.microsoft.com/office/drawing/2014/main" id="{329DCF47-0612-BA79-015B-FBB6A8BB28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3954" y="527821"/>
            <a:ext cx="5397500" cy="5397500"/>
          </a:xfrm>
          <a:prstGeom prst="rect">
            <a:avLst/>
          </a:prstGeom>
        </p:spPr>
      </p:pic>
      <p:sp>
        <p:nvSpPr>
          <p:cNvPr id="20" name="Oval 19">
            <a:extLst>
              <a:ext uri="{FF2B5EF4-FFF2-40B4-BE49-F238E27FC236}">
                <a16:creationId xmlns:a16="http://schemas.microsoft.com/office/drawing/2014/main" id="{F0FD8D79-2F8F-469E-3315-329B601F9AD8}"/>
              </a:ext>
              <a:ext uri="{C183D7F6-B498-43B3-948B-1728B52AA6E4}">
                <adec:decorative xmlns:adec="http://schemas.microsoft.com/office/drawing/2017/decorative" val="1"/>
              </a:ext>
            </a:extLst>
          </p:cNvPr>
          <p:cNvSpPr/>
          <p:nvPr/>
        </p:nvSpPr>
        <p:spPr>
          <a:xfrm>
            <a:off x="8338111" y="4897078"/>
            <a:ext cx="1123919" cy="1123919"/>
          </a:xfrm>
          <a:prstGeom prst="ellipse">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CF843F3-574C-2FDE-62DB-88A7727CD130}"/>
              </a:ext>
              <a:ext uri="{C183D7F6-B498-43B3-948B-1728B52AA6E4}">
                <adec:decorative xmlns:adec="http://schemas.microsoft.com/office/drawing/2017/decorative" val="1"/>
              </a:ext>
            </a:extLst>
          </p:cNvPr>
          <p:cNvSpPr/>
          <p:nvPr/>
        </p:nvSpPr>
        <p:spPr>
          <a:xfrm>
            <a:off x="7939672" y="5509257"/>
            <a:ext cx="618578" cy="618578"/>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816BA06-62F6-00AF-F3BD-34C0FA7FAD2F}"/>
              </a:ext>
              <a:ext uri="{C183D7F6-B498-43B3-948B-1728B52AA6E4}">
                <adec:decorative xmlns:adec="http://schemas.microsoft.com/office/drawing/2017/decorative" val="1"/>
              </a:ext>
            </a:extLst>
          </p:cNvPr>
          <p:cNvSpPr/>
          <p:nvPr/>
        </p:nvSpPr>
        <p:spPr>
          <a:xfrm>
            <a:off x="7473243" y="5214209"/>
            <a:ext cx="295048" cy="295048"/>
          </a:xfrm>
          <a:prstGeom prst="ellipse">
            <a:avLst/>
          </a:prstGeom>
          <a:solidFill>
            <a:srgbClr val="A8B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45F2AD8-C2E3-5857-11CA-3135E8BAD9B4}"/>
              </a:ext>
            </a:extLst>
          </p:cNvPr>
          <p:cNvSpPr txBox="1"/>
          <p:nvPr/>
        </p:nvSpPr>
        <p:spPr>
          <a:xfrm>
            <a:off x="540000" y="3251008"/>
            <a:ext cx="7399672" cy="2769989"/>
          </a:xfrm>
          <a:prstGeom prst="rect">
            <a:avLst/>
          </a:prstGeom>
          <a:noFill/>
        </p:spPr>
        <p:txBody>
          <a:bodyPr wrap="square" lIns="0" numCol="2" spcCol="180000" rtlCol="0">
            <a:spAutoFit/>
          </a:bodyPr>
          <a:lstStyle/>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mental health</a:t>
            </a:r>
          </a:p>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mortality</a:t>
            </a:r>
          </a:p>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personal well-being</a:t>
            </a:r>
          </a:p>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physical health conditions</a:t>
            </a:r>
          </a:p>
          <a:p>
            <a:pPr marL="342900" indent="-342900">
              <a:lnSpc>
                <a:spcPct val="100000"/>
              </a:lnSpc>
              <a:spcBef>
                <a:spcPts val="400"/>
              </a:spcBef>
              <a:buFont typeface="Arial" panose="020B0604020202020204" pitchFamily="34" charset="0"/>
              <a:buChar char="•"/>
            </a:pPr>
            <a:endParaRPr lang="en-US" sz="2200" dirty="0">
              <a:solidFill>
                <a:srgbClr val="003B57"/>
              </a:solidFill>
              <a:latin typeface="Arial" panose="020B0604020202020204" pitchFamily="34" charset="0"/>
              <a:cs typeface="Arial" panose="020B0604020202020204" pitchFamily="34" charset="0"/>
            </a:endParaRPr>
          </a:p>
          <a:p>
            <a:pPr marL="342900" indent="-342900">
              <a:lnSpc>
                <a:spcPct val="100000"/>
              </a:lnSpc>
              <a:spcBef>
                <a:spcPts val="400"/>
              </a:spcBef>
              <a:buFont typeface="Arial" panose="020B0604020202020204" pitchFamily="34" charset="0"/>
              <a:buChar char="•"/>
            </a:pPr>
            <a:endParaRPr lang="en-US" sz="2200" dirty="0">
              <a:solidFill>
                <a:srgbClr val="003B57"/>
              </a:solidFill>
              <a:latin typeface="Arial" panose="020B0604020202020204" pitchFamily="34" charset="0"/>
              <a:cs typeface="Arial" panose="020B0604020202020204" pitchFamily="34" charset="0"/>
            </a:endParaRPr>
          </a:p>
          <a:p>
            <a:pPr marL="342900" indent="-342900">
              <a:lnSpc>
                <a:spcPct val="100000"/>
              </a:lnSpc>
              <a:spcBef>
                <a:spcPts val="400"/>
              </a:spcBef>
              <a:buFont typeface="Arial" panose="020B0604020202020204" pitchFamily="34" charset="0"/>
              <a:buChar char="•"/>
            </a:pPr>
            <a:endParaRPr lang="en-US" sz="2200" dirty="0">
              <a:solidFill>
                <a:srgbClr val="003B57"/>
              </a:solidFill>
              <a:latin typeface="Arial" panose="020B0604020202020204" pitchFamily="34" charset="0"/>
              <a:cs typeface="Arial" panose="020B0604020202020204" pitchFamily="34" charset="0"/>
            </a:endParaRPr>
          </a:p>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behavioral risk factors</a:t>
            </a:r>
          </a:p>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access to green space</a:t>
            </a:r>
          </a:p>
          <a:p>
            <a:pPr marL="342900" indent="-342900">
              <a:lnSpc>
                <a:spcPct val="100000"/>
              </a:lnSpc>
              <a:spcBef>
                <a:spcPts val="400"/>
              </a:spcBef>
              <a:buFont typeface="Arial" panose="020B0604020202020204" pitchFamily="34" charset="0"/>
              <a:buChar char="•"/>
            </a:pPr>
            <a:r>
              <a:rPr lang="en-US" sz="2200" dirty="0">
                <a:solidFill>
                  <a:srgbClr val="003B57"/>
                </a:solidFill>
                <a:latin typeface="Arial" panose="020B0604020202020204" pitchFamily="34" charset="0"/>
                <a:cs typeface="Arial" panose="020B0604020202020204" pitchFamily="34" charset="0"/>
              </a:rPr>
              <a:t>access to services</a:t>
            </a:r>
          </a:p>
        </p:txBody>
      </p:sp>
      <p:sp>
        <p:nvSpPr>
          <p:cNvPr id="6" name="TextBox 5">
            <a:extLst>
              <a:ext uri="{FF2B5EF4-FFF2-40B4-BE49-F238E27FC236}">
                <a16:creationId xmlns:a16="http://schemas.microsoft.com/office/drawing/2014/main" id="{09EB3326-5873-8FAE-D1AA-6224CDB0BC6A}"/>
              </a:ext>
            </a:extLst>
          </p:cNvPr>
          <p:cNvSpPr txBox="1"/>
          <p:nvPr/>
        </p:nvSpPr>
        <p:spPr>
          <a:xfrm>
            <a:off x="540000" y="5211294"/>
            <a:ext cx="6899259" cy="430886"/>
          </a:xfrm>
          <a:prstGeom prst="rect">
            <a:avLst/>
          </a:prstGeom>
          <a:noFill/>
        </p:spPr>
        <p:txBody>
          <a:bodyPr wrap="square" lIns="0" rtlCol="0">
            <a:spAutoFit/>
          </a:bodyPr>
          <a:lstStyle/>
          <a:p>
            <a:r>
              <a:rPr lang="en-US" sz="2200" b="1" dirty="0">
                <a:solidFill>
                  <a:srgbClr val="206095"/>
                </a:solidFill>
                <a:latin typeface="Arial" panose="020B0604020202020204" pitchFamily="34" charset="0"/>
                <a:cs typeface="Arial" panose="020B0604020202020204" pitchFamily="34" charset="0"/>
              </a:rPr>
              <a:t>So, how do we calculate health and well-being? </a:t>
            </a:r>
          </a:p>
        </p:txBody>
      </p:sp>
    </p:spTree>
    <p:extLst>
      <p:ext uri="{BB962C8B-B14F-4D97-AF65-F5344CB8AC3E}">
        <p14:creationId xmlns:p14="http://schemas.microsoft.com/office/powerpoint/2010/main" val="91520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running in a field&#10;&#10;Description automatically generated">
            <a:extLst>
              <a:ext uri="{FF2B5EF4-FFF2-40B4-BE49-F238E27FC236}">
                <a16:creationId xmlns:a16="http://schemas.microsoft.com/office/drawing/2014/main" id="{E8453C89-920B-2311-C485-B16BE30D9992}"/>
              </a:ext>
            </a:extLst>
          </p:cNvPr>
          <p:cNvPicPr>
            <a:picLocks noChangeAspect="1"/>
          </p:cNvPicPr>
          <p:nvPr/>
        </p:nvPicPr>
        <p:blipFill>
          <a:blip r:embed="rId3"/>
          <a:stretch>
            <a:fillRect/>
          </a:stretch>
        </p:blipFill>
        <p:spPr>
          <a:xfrm>
            <a:off x="7224483" y="1169233"/>
            <a:ext cx="5286694" cy="5286694"/>
          </a:xfrm>
          <a:prstGeom prst="rect">
            <a:avLst/>
          </a:prstGeom>
        </p:spPr>
      </p:pic>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5</a:t>
            </a:fld>
            <a:endParaRPr lang="en-US" dirty="0"/>
          </a:p>
        </p:txBody>
      </p:sp>
      <p:sp>
        <p:nvSpPr>
          <p:cNvPr id="2" name="Content Placeholder 2">
            <a:extLst>
              <a:ext uri="{FF2B5EF4-FFF2-40B4-BE49-F238E27FC236}">
                <a16:creationId xmlns:a16="http://schemas.microsoft.com/office/drawing/2014/main" id="{4325C545-7264-FB6D-FA5B-B143A603472B}"/>
              </a:ext>
            </a:extLst>
          </p:cNvPr>
          <p:cNvSpPr>
            <a:spLocks noGrp="1"/>
          </p:cNvSpPr>
          <p:nvPr>
            <p:ph type="title" idx="4294967295"/>
          </p:nvPr>
        </p:nvSpPr>
        <p:spPr>
          <a:xfrm>
            <a:off x="539750" y="797243"/>
            <a:ext cx="7832725" cy="1293812"/>
          </a:xfrm>
          <a:prstGeom prst="rect">
            <a:avLst/>
          </a:prstGeom>
          <a:noFill/>
          <a:ln>
            <a:noFill/>
            <a:prstDash/>
          </a:ln>
          <a:effectLst/>
        </p:spPr>
        <p:txBody>
          <a:bodyPr rot="0" spcFirstLastPara="0" vertOverflow="overflow" horzOverflow="overflow" vert="horz" wrap="square" lIns="0" tIns="0" rIns="0" bIns="0" numCol="1" spcCol="18000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400"/>
              </a:spcBef>
              <a:spcAft>
                <a:spcPts val="24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The ONS calculates the Health Index to measure health outcomes and risk factors over time, for different geographic areas.</a:t>
            </a:r>
          </a:p>
        </p:txBody>
      </p:sp>
      <p:sp>
        <p:nvSpPr>
          <p:cNvPr id="5" name="TextBox 4">
            <a:extLst>
              <a:ext uri="{FF2B5EF4-FFF2-40B4-BE49-F238E27FC236}">
                <a16:creationId xmlns:a16="http://schemas.microsoft.com/office/drawing/2014/main" id="{B2C53661-3C6E-712A-FB94-F708A11C2C73}"/>
              </a:ext>
            </a:extLst>
          </p:cNvPr>
          <p:cNvSpPr txBox="1"/>
          <p:nvPr/>
        </p:nvSpPr>
        <p:spPr>
          <a:xfrm>
            <a:off x="539750" y="2335867"/>
            <a:ext cx="7040146" cy="2667397"/>
          </a:xfrm>
          <a:prstGeom prst="rect">
            <a:avLst/>
          </a:prstGeom>
          <a:noFill/>
        </p:spPr>
        <p:txBody>
          <a:bodyPr wrap="square" lIns="0" rtlCol="0">
            <a:spAutoFit/>
          </a:bodyPr>
          <a:lstStyle/>
          <a:p>
            <a:pPr marL="0" indent="0">
              <a:spcBef>
                <a:spcPts val="400"/>
              </a:spcBef>
              <a:spcAft>
                <a:spcPts val="1200"/>
              </a:spcAft>
              <a:buNone/>
            </a:pPr>
            <a:r>
              <a:rPr lang="en-US" sz="2200" dirty="0">
                <a:solidFill>
                  <a:srgbClr val="003B57"/>
                </a:solidFill>
                <a:latin typeface="Arial" panose="020B0604020202020204" pitchFamily="34" charset="0"/>
                <a:cs typeface="Arial" panose="020B0604020202020204" pitchFamily="34" charset="0"/>
              </a:rPr>
              <a:t>The Health Index aims to measure health and its drivers rather than direct measures of health services. It is based on a broad definition that aligns with the </a:t>
            </a:r>
            <a:r>
              <a:rPr lang="en-US" sz="2200" dirty="0">
                <a:solidFill>
                  <a:srgbClr val="003B57"/>
                </a:solidFill>
                <a:latin typeface="Arial" panose="020B0604020202020204" pitchFamily="34" charset="0"/>
                <a:cs typeface="Arial" panose="020B0604020202020204" pitchFamily="34" charset="0"/>
                <a:hlinkClick r:id="rId4" tooltip="https://www.who.int/about/governance/constitution">
                  <a:extLst>
                    <a:ext uri="{A12FA001-AC4F-418D-AE19-62706E023703}">
                      <ahyp:hlinkClr xmlns:ahyp="http://schemas.microsoft.com/office/drawing/2018/hyperlinkcolor" val="tx"/>
                    </a:ext>
                  </a:extLst>
                </a:hlinkClick>
              </a:rPr>
              <a:t>World Health Organization's (WHO's) definition of health</a:t>
            </a:r>
            <a:r>
              <a:rPr lang="en-US" sz="2200" dirty="0">
                <a:solidFill>
                  <a:srgbClr val="003B57"/>
                </a:solidFill>
                <a:latin typeface="Arial" panose="020B0604020202020204" pitchFamily="34" charset="0"/>
                <a:cs typeface="Arial" panose="020B0604020202020204" pitchFamily="34" charset="0"/>
              </a:rPr>
              <a:t>: </a:t>
            </a:r>
          </a:p>
          <a:p>
            <a:pPr marL="0" indent="0">
              <a:spcBef>
                <a:spcPts val="400"/>
              </a:spcBef>
              <a:spcAft>
                <a:spcPts val="1200"/>
              </a:spcAft>
              <a:buNone/>
            </a:pPr>
            <a:r>
              <a:rPr lang="en-US" sz="2200" b="1" dirty="0">
                <a:solidFill>
                  <a:srgbClr val="003B57"/>
                </a:solidFill>
                <a:latin typeface="Arial" panose="020B0604020202020204" pitchFamily="34" charset="0"/>
                <a:cs typeface="Arial" panose="020B0604020202020204" pitchFamily="34" charset="0"/>
              </a:rPr>
              <a:t>“Health is a state of complete physical, mental and social well-being, and not merely the absence of disease or infirmity”.</a:t>
            </a:r>
          </a:p>
        </p:txBody>
      </p:sp>
      <p:sp>
        <p:nvSpPr>
          <p:cNvPr id="9" name="Oval 8">
            <a:extLst>
              <a:ext uri="{FF2B5EF4-FFF2-40B4-BE49-F238E27FC236}">
                <a16:creationId xmlns:a16="http://schemas.microsoft.com/office/drawing/2014/main" id="{04636050-DDB2-67E8-6D51-4ABF32F2E123}"/>
              </a:ext>
              <a:ext uri="{C183D7F6-B498-43B3-948B-1728B52AA6E4}">
                <adec:decorative xmlns:adec="http://schemas.microsoft.com/office/drawing/2017/decorative" val="1"/>
              </a:ext>
            </a:extLst>
          </p:cNvPr>
          <p:cNvSpPr/>
          <p:nvPr/>
        </p:nvSpPr>
        <p:spPr>
          <a:xfrm>
            <a:off x="8735632" y="5691082"/>
            <a:ext cx="627109" cy="627109"/>
          </a:xfrm>
          <a:prstGeom prst="ellipse">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7AD878E-3E3D-52EC-BD6B-3FA8A9E5F04F}"/>
              </a:ext>
              <a:ext uri="{C183D7F6-B498-43B3-948B-1728B52AA6E4}">
                <adec:decorative xmlns:adec="http://schemas.microsoft.com/office/drawing/2017/decorative" val="1"/>
              </a:ext>
            </a:extLst>
          </p:cNvPr>
          <p:cNvSpPr/>
          <p:nvPr/>
        </p:nvSpPr>
        <p:spPr>
          <a:xfrm>
            <a:off x="9660858" y="6159728"/>
            <a:ext cx="363099" cy="363099"/>
          </a:xfrm>
          <a:prstGeom prst="ellipse">
            <a:avLst/>
          </a:prstGeom>
          <a:solidFill>
            <a:srgbClr val="00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59F180C-E05F-C868-DE32-1281F4C728A8}"/>
              </a:ext>
              <a:ext uri="{C183D7F6-B498-43B3-948B-1728B52AA6E4}">
                <adec:decorative xmlns:adec="http://schemas.microsoft.com/office/drawing/2017/decorative" val="1"/>
              </a:ext>
            </a:extLst>
          </p:cNvPr>
          <p:cNvSpPr/>
          <p:nvPr/>
        </p:nvSpPr>
        <p:spPr>
          <a:xfrm>
            <a:off x="9282500" y="6341277"/>
            <a:ext cx="229300" cy="229300"/>
          </a:xfrm>
          <a:prstGeom prst="ellipse">
            <a:avLst/>
          </a:prstGeom>
          <a:solidFill>
            <a:srgbClr val="A8B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082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6</a:t>
            </a:fld>
            <a:endParaRPr lang="en-US" dirty="0"/>
          </a:p>
        </p:txBody>
      </p:sp>
      <p:sp>
        <p:nvSpPr>
          <p:cNvPr id="2" name="Round Diagonal Corner of Rectangle 1">
            <a:extLst>
              <a:ext uri="{FF2B5EF4-FFF2-40B4-BE49-F238E27FC236}">
                <a16:creationId xmlns:a16="http://schemas.microsoft.com/office/drawing/2014/main" id="{5E1CCB19-269B-A73B-3838-89C171B46C1B}"/>
              </a:ext>
              <a:ext uri="{C183D7F6-B498-43B3-948B-1728B52AA6E4}">
                <adec:decorative xmlns:adec="http://schemas.microsoft.com/office/drawing/2017/decorative" val="1"/>
              </a:ext>
            </a:extLst>
          </p:cNvPr>
          <p:cNvSpPr/>
          <p:nvPr/>
        </p:nvSpPr>
        <p:spPr>
          <a:xfrm>
            <a:off x="621333" y="1156397"/>
            <a:ext cx="3930398" cy="3475761"/>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Diagonal Corner of Rectangle 2">
            <a:extLst>
              <a:ext uri="{FF2B5EF4-FFF2-40B4-BE49-F238E27FC236}">
                <a16:creationId xmlns:a16="http://schemas.microsoft.com/office/drawing/2014/main" id="{DC62DBF1-51C3-6680-17C0-BECF224712A5}"/>
              </a:ext>
              <a:ext uri="{C183D7F6-B498-43B3-948B-1728B52AA6E4}">
                <adec:decorative xmlns:adec="http://schemas.microsoft.com/office/drawing/2017/decorative" val="1"/>
              </a:ext>
            </a:extLst>
          </p:cNvPr>
          <p:cNvSpPr/>
          <p:nvPr/>
        </p:nvSpPr>
        <p:spPr>
          <a:xfrm>
            <a:off x="457201" y="998621"/>
            <a:ext cx="3930399" cy="3475761"/>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2C53661-3C6E-712A-FB94-F708A11C2C73}"/>
              </a:ext>
            </a:extLst>
          </p:cNvPr>
          <p:cNvSpPr txBox="1"/>
          <p:nvPr/>
        </p:nvSpPr>
        <p:spPr>
          <a:xfrm>
            <a:off x="712608" y="1264728"/>
            <a:ext cx="3674991" cy="2985433"/>
          </a:xfrm>
          <a:prstGeom prst="rect">
            <a:avLst/>
          </a:prstGeom>
          <a:noFill/>
        </p:spPr>
        <p:txBody>
          <a:bodyPr wrap="square" lIns="0" rtlCol="0">
            <a:spAutoFit/>
          </a:bodyPr>
          <a:lstStyle/>
          <a:p>
            <a:pPr marL="0" indent="0">
              <a:spcBef>
                <a:spcPts val="400"/>
              </a:spcBef>
              <a:spcAft>
                <a:spcPts val="1200"/>
              </a:spcAft>
              <a:buNone/>
            </a:pPr>
            <a:r>
              <a:rPr lang="en-US" sz="2400" b="1" dirty="0">
                <a:solidFill>
                  <a:srgbClr val="003B57"/>
                </a:solidFill>
                <a:latin typeface="Arial" panose="020B0604020202020204" pitchFamily="34" charset="0"/>
                <a:cs typeface="Arial" panose="020B0604020202020204" pitchFamily="34" charset="0"/>
              </a:rPr>
              <a:t>The Health Index consists of 56 different indicators across three categories, which are:</a:t>
            </a:r>
          </a:p>
          <a:p>
            <a:pPr marL="342900" indent="-342900">
              <a:spcBef>
                <a:spcPts val="400"/>
              </a:spcBef>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healthy people</a:t>
            </a:r>
          </a:p>
          <a:p>
            <a:pPr marL="342900" indent="-342900">
              <a:spcBef>
                <a:spcPts val="400"/>
              </a:spcBef>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healthy lives</a:t>
            </a:r>
          </a:p>
          <a:p>
            <a:pPr marL="342900" indent="-342900">
              <a:spcBef>
                <a:spcPts val="400"/>
              </a:spcBef>
              <a:spcAft>
                <a:spcPts val="1200"/>
              </a:spcAft>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healthy places</a:t>
            </a:r>
          </a:p>
        </p:txBody>
      </p:sp>
      <p:sp>
        <p:nvSpPr>
          <p:cNvPr id="7" name="Round Diagonal Corner of Rectangle 6">
            <a:extLst>
              <a:ext uri="{FF2B5EF4-FFF2-40B4-BE49-F238E27FC236}">
                <a16:creationId xmlns:a16="http://schemas.microsoft.com/office/drawing/2014/main" id="{F9C1CEE6-BBF1-3736-9800-51F054EBF8AE}"/>
              </a:ext>
              <a:ext uri="{C183D7F6-B498-43B3-948B-1728B52AA6E4}">
                <adec:decorative xmlns:adec="http://schemas.microsoft.com/office/drawing/2017/decorative" val="1"/>
              </a:ext>
            </a:extLst>
          </p:cNvPr>
          <p:cNvSpPr/>
          <p:nvPr/>
        </p:nvSpPr>
        <p:spPr>
          <a:xfrm>
            <a:off x="5099108" y="1156397"/>
            <a:ext cx="4888443" cy="3254893"/>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of Rectangle 7">
            <a:extLst>
              <a:ext uri="{FF2B5EF4-FFF2-40B4-BE49-F238E27FC236}">
                <a16:creationId xmlns:a16="http://schemas.microsoft.com/office/drawing/2014/main" id="{0E6A03D3-D770-5137-7D72-EF24A884DE68}"/>
              </a:ext>
              <a:ext uri="{C183D7F6-B498-43B3-948B-1728B52AA6E4}">
                <adec:decorative xmlns:adec="http://schemas.microsoft.com/office/drawing/2017/decorative" val="1"/>
              </a:ext>
            </a:extLst>
          </p:cNvPr>
          <p:cNvSpPr/>
          <p:nvPr/>
        </p:nvSpPr>
        <p:spPr>
          <a:xfrm>
            <a:off x="4934977" y="998621"/>
            <a:ext cx="4888444" cy="325489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9BD4E3-6CBD-F728-81AB-30849F55807F}"/>
              </a:ext>
            </a:extLst>
          </p:cNvPr>
          <p:cNvSpPr txBox="1"/>
          <p:nvPr/>
        </p:nvSpPr>
        <p:spPr>
          <a:xfrm>
            <a:off x="5217247" y="1264728"/>
            <a:ext cx="4725864" cy="2718693"/>
          </a:xfrm>
          <a:prstGeom prst="rect">
            <a:avLst/>
          </a:prstGeom>
          <a:noFill/>
        </p:spPr>
        <p:txBody>
          <a:bodyPr wrap="square" rtlCol="0">
            <a:spAutoFit/>
          </a:bodyPr>
          <a:lstStyle/>
          <a:p>
            <a:pPr marL="0" indent="0">
              <a:spcBef>
                <a:spcPts val="400"/>
              </a:spcBef>
              <a:spcAft>
                <a:spcPts val="1200"/>
              </a:spcAft>
              <a:buNone/>
            </a:pPr>
            <a:r>
              <a:rPr lang="en-US" sz="2400" b="1" dirty="0">
                <a:solidFill>
                  <a:srgbClr val="003B57"/>
                </a:solidFill>
                <a:latin typeface="Arial" panose="020B0604020202020204" pitchFamily="34" charset="0"/>
                <a:cs typeface="Arial" panose="020B0604020202020204" pitchFamily="34" charset="0"/>
              </a:rPr>
              <a:t>These measures include:</a:t>
            </a:r>
          </a:p>
          <a:p>
            <a:pPr marL="342900" indent="-342900">
              <a:spcBef>
                <a:spcPts val="400"/>
              </a:spcBef>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diabetes</a:t>
            </a:r>
          </a:p>
          <a:p>
            <a:pPr marL="342900" indent="-342900">
              <a:spcBef>
                <a:spcPts val="400"/>
              </a:spcBef>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anxiety</a:t>
            </a:r>
          </a:p>
          <a:p>
            <a:pPr marL="342900" indent="-342900">
              <a:spcBef>
                <a:spcPts val="400"/>
              </a:spcBef>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local unemployment</a:t>
            </a:r>
          </a:p>
          <a:p>
            <a:pPr marL="342900" indent="-342900">
              <a:spcBef>
                <a:spcPts val="400"/>
              </a:spcBef>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road safety</a:t>
            </a:r>
          </a:p>
          <a:p>
            <a:pPr marL="342900" indent="-342900">
              <a:spcBef>
                <a:spcPts val="400"/>
              </a:spcBef>
              <a:spcAft>
                <a:spcPts val="1200"/>
              </a:spcAft>
              <a:buFont typeface="Arial" panose="020B0604020202020204" pitchFamily="34" charset="0"/>
              <a:buChar char="•"/>
            </a:pPr>
            <a:r>
              <a:rPr lang="en-US" sz="2400" dirty="0">
                <a:solidFill>
                  <a:srgbClr val="003B57"/>
                </a:solidFill>
                <a:latin typeface="Arial" panose="020B0604020202020204" pitchFamily="34" charset="0"/>
                <a:cs typeface="Arial" panose="020B0604020202020204" pitchFamily="34" charset="0"/>
              </a:rPr>
              <a:t>behaviors like healthy eating</a:t>
            </a:r>
          </a:p>
        </p:txBody>
      </p:sp>
      <p:pic>
        <p:nvPicPr>
          <p:cNvPr id="13" name="Picture 12">
            <a:extLst>
              <a:ext uri="{FF2B5EF4-FFF2-40B4-BE49-F238E27FC236}">
                <a16:creationId xmlns:a16="http://schemas.microsoft.com/office/drawing/2014/main" id="{A2731D54-0262-4D0C-5CBE-8CE4EF9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34095" y="3280295"/>
            <a:ext cx="3120236" cy="3120236"/>
          </a:xfrm>
          <a:prstGeom prst="rect">
            <a:avLst/>
          </a:prstGeom>
        </p:spPr>
      </p:pic>
      <p:sp>
        <p:nvSpPr>
          <p:cNvPr id="9" name="Oval 8">
            <a:extLst>
              <a:ext uri="{FF2B5EF4-FFF2-40B4-BE49-F238E27FC236}">
                <a16:creationId xmlns:a16="http://schemas.microsoft.com/office/drawing/2014/main" id="{04636050-DDB2-67E8-6D51-4ABF32F2E123}"/>
              </a:ext>
              <a:ext uri="{C183D7F6-B498-43B3-948B-1728B52AA6E4}">
                <adec:decorative xmlns:adec="http://schemas.microsoft.com/office/drawing/2017/decorative" val="1"/>
              </a:ext>
            </a:extLst>
          </p:cNvPr>
          <p:cNvSpPr/>
          <p:nvPr/>
        </p:nvSpPr>
        <p:spPr>
          <a:xfrm>
            <a:off x="8735632" y="5691082"/>
            <a:ext cx="627109" cy="627109"/>
          </a:xfrm>
          <a:prstGeom prst="ellipse">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59F180C-E05F-C868-DE32-1281F4C728A8}"/>
              </a:ext>
              <a:ext uri="{C183D7F6-B498-43B3-948B-1728B52AA6E4}">
                <adec:decorative xmlns:adec="http://schemas.microsoft.com/office/drawing/2017/decorative" val="1"/>
              </a:ext>
            </a:extLst>
          </p:cNvPr>
          <p:cNvSpPr/>
          <p:nvPr/>
        </p:nvSpPr>
        <p:spPr>
          <a:xfrm>
            <a:off x="9282500" y="6341277"/>
            <a:ext cx="229300" cy="229300"/>
          </a:xfrm>
          <a:prstGeom prst="ellipse">
            <a:avLst/>
          </a:prstGeom>
          <a:solidFill>
            <a:srgbClr val="A8B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7AD878E-3E3D-52EC-BD6B-3FA8A9E5F04F}"/>
              </a:ext>
              <a:ext uri="{C183D7F6-B498-43B3-948B-1728B52AA6E4}">
                <adec:decorative xmlns:adec="http://schemas.microsoft.com/office/drawing/2017/decorative" val="1"/>
              </a:ext>
            </a:extLst>
          </p:cNvPr>
          <p:cNvSpPr/>
          <p:nvPr/>
        </p:nvSpPr>
        <p:spPr>
          <a:xfrm>
            <a:off x="9660858" y="6159728"/>
            <a:ext cx="363099" cy="363099"/>
          </a:xfrm>
          <a:prstGeom prst="ellipse">
            <a:avLst/>
          </a:prstGeom>
          <a:solidFill>
            <a:srgbClr val="00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68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7</a:t>
            </a:fld>
            <a:endParaRPr lang="en-US" dirty="0"/>
          </a:p>
        </p:txBody>
      </p:sp>
      <p:sp>
        <p:nvSpPr>
          <p:cNvPr id="7" name="Title 1">
            <a:extLst>
              <a:ext uri="{FF2B5EF4-FFF2-40B4-BE49-F238E27FC236}">
                <a16:creationId xmlns:a16="http://schemas.microsoft.com/office/drawing/2014/main" id="{22C0DACA-0F74-37A0-0889-6BF42F676D62}"/>
              </a:ext>
            </a:extLst>
          </p:cNvPr>
          <p:cNvSpPr>
            <a:spLocks noGrp="1"/>
          </p:cNvSpPr>
          <p:nvPr>
            <p:ph type="title"/>
          </p:nvPr>
        </p:nvSpPr>
        <p:spPr>
          <a:xfrm>
            <a:off x="540000" y="432000"/>
            <a:ext cx="3665311" cy="498598"/>
          </a:xfrm>
          <a:noFill/>
          <a:ln>
            <a:noFill/>
          </a:ln>
        </p:spPr>
        <p:txBody>
          <a:bodyPr tIns="0" rIns="0" bIns="0"/>
          <a:lstStyle/>
          <a:p>
            <a:r>
              <a:rPr lang="en-GB" dirty="0"/>
              <a:t>Healthy people</a:t>
            </a:r>
          </a:p>
        </p:txBody>
      </p:sp>
      <p:sp>
        <p:nvSpPr>
          <p:cNvPr id="8" name="Content Placeholder 2">
            <a:extLst>
              <a:ext uri="{FF2B5EF4-FFF2-40B4-BE49-F238E27FC236}">
                <a16:creationId xmlns:a16="http://schemas.microsoft.com/office/drawing/2014/main" id="{5289A5DB-338A-D592-B3FB-7186D9EB9395}"/>
              </a:ext>
            </a:extLst>
          </p:cNvPr>
          <p:cNvSpPr>
            <a:spLocks noGrp="1"/>
          </p:cNvSpPr>
          <p:nvPr>
            <p:ph idx="1"/>
          </p:nvPr>
        </p:nvSpPr>
        <p:spPr>
          <a:xfrm>
            <a:off x="540000" y="1800000"/>
            <a:ext cx="5420027" cy="1897955"/>
          </a:xfrm>
        </p:spPr>
        <p:txBody>
          <a:bodyPr wrap="square" numCol="1">
            <a:spAutoFit/>
          </a:bodyPr>
          <a:lstStyle/>
          <a:p>
            <a:pPr marL="0" indent="0">
              <a:spcBef>
                <a:spcPts val="400"/>
              </a:spcBef>
              <a:spcAft>
                <a:spcPts val="1200"/>
              </a:spcAft>
              <a:buNone/>
            </a:pPr>
            <a:r>
              <a:rPr lang="en-US" b="0" dirty="0"/>
              <a:t>This covers health outcomes, including mortality, and the impact of physical and mental health conditions.</a:t>
            </a:r>
          </a:p>
          <a:p>
            <a:pPr marL="0" indent="0">
              <a:spcBef>
                <a:spcPts val="400"/>
              </a:spcBef>
              <a:spcAft>
                <a:spcPts val="1200"/>
              </a:spcAft>
              <a:buNone/>
            </a:pPr>
            <a:r>
              <a:rPr lang="en-US" b="0" dirty="0"/>
              <a:t>Within each subcategory there are a number of indicators.</a:t>
            </a:r>
          </a:p>
        </p:txBody>
      </p:sp>
      <p:sp>
        <p:nvSpPr>
          <p:cNvPr id="10" name="Round Diagonal Corner of Rectangle 9">
            <a:extLst>
              <a:ext uri="{FF2B5EF4-FFF2-40B4-BE49-F238E27FC236}">
                <a16:creationId xmlns:a16="http://schemas.microsoft.com/office/drawing/2014/main" id="{3F5F6B3F-2A0E-7661-825F-1C8797AA75A3}"/>
              </a:ext>
              <a:ext uri="{C183D7F6-B498-43B3-948B-1728B52AA6E4}">
                <adec:decorative xmlns:adec="http://schemas.microsoft.com/office/drawing/2017/decorative" val="1"/>
              </a:ext>
            </a:extLst>
          </p:cNvPr>
          <p:cNvSpPr/>
          <p:nvPr/>
        </p:nvSpPr>
        <p:spPr>
          <a:xfrm>
            <a:off x="6685248" y="2175061"/>
            <a:ext cx="4888443" cy="3254893"/>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10">
            <a:extLst>
              <a:ext uri="{FF2B5EF4-FFF2-40B4-BE49-F238E27FC236}">
                <a16:creationId xmlns:a16="http://schemas.microsoft.com/office/drawing/2014/main" id="{3D115DDA-08D2-E170-1C88-75E617367C11}"/>
              </a:ext>
              <a:ext uri="{C183D7F6-B498-43B3-948B-1728B52AA6E4}">
                <adec:decorative xmlns:adec="http://schemas.microsoft.com/office/drawing/2017/decorative" val="1"/>
              </a:ext>
            </a:extLst>
          </p:cNvPr>
          <p:cNvSpPr/>
          <p:nvPr/>
        </p:nvSpPr>
        <p:spPr>
          <a:xfrm>
            <a:off x="6521117" y="2017285"/>
            <a:ext cx="4888444" cy="325489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B43FEC-29E5-B459-00A9-0E1CF7E0EC4A}"/>
              </a:ext>
            </a:extLst>
          </p:cNvPr>
          <p:cNvSpPr txBox="1"/>
          <p:nvPr/>
        </p:nvSpPr>
        <p:spPr>
          <a:xfrm>
            <a:off x="6763560" y="2367458"/>
            <a:ext cx="4403557" cy="255454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Difficulties in daily life</a:t>
            </a:r>
          </a:p>
          <a:p>
            <a:pPr marL="342900" indent="-342900">
              <a:spcBef>
                <a:spcPts val="12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Mental health</a:t>
            </a:r>
          </a:p>
          <a:p>
            <a:pPr marL="342900" indent="-342900">
              <a:spcBef>
                <a:spcPts val="12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Mortality</a:t>
            </a:r>
          </a:p>
          <a:p>
            <a:pPr marL="342900" indent="-342900">
              <a:spcBef>
                <a:spcPts val="12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Personal well-being</a:t>
            </a:r>
          </a:p>
          <a:p>
            <a:pPr marL="342900" indent="-342900">
              <a:spcBef>
                <a:spcPts val="12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Physical health conditions</a:t>
            </a:r>
          </a:p>
        </p:txBody>
      </p:sp>
      <p:pic>
        <p:nvPicPr>
          <p:cNvPr id="2" name="Picture 1">
            <a:extLst>
              <a:ext uri="{FF2B5EF4-FFF2-40B4-BE49-F238E27FC236}">
                <a16:creationId xmlns:a16="http://schemas.microsoft.com/office/drawing/2014/main" id="{CB86BBE5-F405-8876-B013-7410A70761F9}"/>
              </a:ext>
              <a:ext uri="{C183D7F6-B498-43B3-948B-1728B52AA6E4}">
                <adec:decorative xmlns:adec="http://schemas.microsoft.com/office/drawing/2017/decorative" val="1"/>
              </a:ext>
            </a:extLst>
          </p:cNvPr>
          <p:cNvPicPr>
            <a:picLocks noChangeAspect="1"/>
          </p:cNvPicPr>
          <p:nvPr/>
        </p:nvPicPr>
        <p:blipFill rotWithShape="1">
          <a:blip r:embed="rId3"/>
          <a:srcRect r="15369"/>
          <a:stretch/>
        </p:blipFill>
        <p:spPr>
          <a:xfrm>
            <a:off x="8667207" y="91984"/>
            <a:ext cx="3524793" cy="1507435"/>
          </a:xfrm>
          <a:prstGeom prst="rect">
            <a:avLst/>
          </a:prstGeom>
        </p:spPr>
      </p:pic>
    </p:spTree>
    <p:extLst>
      <p:ext uri="{BB962C8B-B14F-4D97-AF65-F5344CB8AC3E}">
        <p14:creationId xmlns:p14="http://schemas.microsoft.com/office/powerpoint/2010/main" val="380870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8</a:t>
            </a:fld>
            <a:endParaRPr lang="en-US" dirty="0"/>
          </a:p>
        </p:txBody>
      </p:sp>
      <p:sp>
        <p:nvSpPr>
          <p:cNvPr id="7" name="Title 1">
            <a:extLst>
              <a:ext uri="{FF2B5EF4-FFF2-40B4-BE49-F238E27FC236}">
                <a16:creationId xmlns:a16="http://schemas.microsoft.com/office/drawing/2014/main" id="{22C0DACA-0F74-37A0-0889-6BF42F676D62}"/>
              </a:ext>
            </a:extLst>
          </p:cNvPr>
          <p:cNvSpPr>
            <a:spLocks noGrp="1"/>
          </p:cNvSpPr>
          <p:nvPr>
            <p:ph type="title"/>
          </p:nvPr>
        </p:nvSpPr>
        <p:spPr>
          <a:xfrm>
            <a:off x="540000" y="432000"/>
            <a:ext cx="3665311" cy="498598"/>
          </a:xfrm>
          <a:noFill/>
          <a:ln>
            <a:noFill/>
          </a:ln>
        </p:spPr>
        <p:txBody>
          <a:bodyPr tIns="0" rIns="0" bIns="0"/>
          <a:lstStyle/>
          <a:p>
            <a:r>
              <a:rPr lang="en-GB" dirty="0"/>
              <a:t>Healthy lives</a:t>
            </a:r>
          </a:p>
        </p:txBody>
      </p:sp>
      <p:sp>
        <p:nvSpPr>
          <p:cNvPr id="8" name="Content Placeholder 2">
            <a:extLst>
              <a:ext uri="{FF2B5EF4-FFF2-40B4-BE49-F238E27FC236}">
                <a16:creationId xmlns:a16="http://schemas.microsoft.com/office/drawing/2014/main" id="{5289A5DB-338A-D592-B3FB-7186D9EB9395}"/>
              </a:ext>
            </a:extLst>
          </p:cNvPr>
          <p:cNvSpPr>
            <a:spLocks noGrp="1"/>
          </p:cNvSpPr>
          <p:nvPr>
            <p:ph idx="1"/>
          </p:nvPr>
        </p:nvSpPr>
        <p:spPr>
          <a:xfrm>
            <a:off x="540000" y="1800000"/>
            <a:ext cx="5576438" cy="1974900"/>
          </a:xfrm>
        </p:spPr>
        <p:txBody>
          <a:bodyPr wrap="square" numCol="1">
            <a:spAutoFit/>
          </a:bodyPr>
          <a:lstStyle/>
          <a:p>
            <a:pPr marL="0" indent="0">
              <a:spcAft>
                <a:spcPts val="1200"/>
              </a:spcAft>
              <a:buNone/>
            </a:pPr>
            <a:r>
              <a:rPr lang="en-US" b="0" dirty="0"/>
              <a:t>This covers risk factors that individuals can control themselves and wider social factors they can't change directly.</a:t>
            </a:r>
          </a:p>
          <a:p>
            <a:pPr marL="0" indent="0">
              <a:spcAft>
                <a:spcPts val="1200"/>
              </a:spcAft>
              <a:buNone/>
            </a:pPr>
            <a:r>
              <a:rPr lang="en-US" b="0" dirty="0"/>
              <a:t>Within each subcategory there are a number of indicators.</a:t>
            </a:r>
          </a:p>
        </p:txBody>
      </p:sp>
      <p:sp>
        <p:nvSpPr>
          <p:cNvPr id="10" name="Round Diagonal Corner of Rectangle 9">
            <a:extLst>
              <a:ext uri="{FF2B5EF4-FFF2-40B4-BE49-F238E27FC236}">
                <a16:creationId xmlns:a16="http://schemas.microsoft.com/office/drawing/2014/main" id="{3F5F6B3F-2A0E-7661-825F-1C8797AA75A3}"/>
              </a:ext>
              <a:ext uri="{C183D7F6-B498-43B3-948B-1728B52AA6E4}">
                <adec:decorative xmlns:adec="http://schemas.microsoft.com/office/drawing/2017/decorative" val="1"/>
              </a:ext>
            </a:extLst>
          </p:cNvPr>
          <p:cNvSpPr/>
          <p:nvPr/>
        </p:nvSpPr>
        <p:spPr>
          <a:xfrm>
            <a:off x="6685248" y="2175061"/>
            <a:ext cx="4888443" cy="3254893"/>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10">
            <a:extLst>
              <a:ext uri="{FF2B5EF4-FFF2-40B4-BE49-F238E27FC236}">
                <a16:creationId xmlns:a16="http://schemas.microsoft.com/office/drawing/2014/main" id="{3D115DDA-08D2-E170-1C88-75E617367C11}"/>
              </a:ext>
              <a:ext uri="{C183D7F6-B498-43B3-948B-1728B52AA6E4}">
                <adec:decorative xmlns:adec="http://schemas.microsoft.com/office/drawing/2017/decorative" val="1"/>
              </a:ext>
            </a:extLst>
          </p:cNvPr>
          <p:cNvSpPr/>
          <p:nvPr/>
        </p:nvSpPr>
        <p:spPr>
          <a:xfrm>
            <a:off x="6521117" y="2017285"/>
            <a:ext cx="4888444" cy="325489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B43FEC-29E5-B459-00A9-0E1CF7E0EC4A}"/>
              </a:ext>
            </a:extLst>
          </p:cNvPr>
          <p:cNvSpPr txBox="1"/>
          <p:nvPr/>
        </p:nvSpPr>
        <p:spPr>
          <a:xfrm>
            <a:off x="6882064" y="2369931"/>
            <a:ext cx="4219674" cy="2631490"/>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Behavioural risk factors</a:t>
            </a:r>
          </a:p>
          <a:p>
            <a:pPr marL="342900" indent="-342900">
              <a:spcBef>
                <a:spcPts val="18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Children and young people</a:t>
            </a:r>
          </a:p>
          <a:p>
            <a:pPr marL="342900" indent="-342900">
              <a:spcBef>
                <a:spcPts val="18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Physical risk factors</a:t>
            </a:r>
          </a:p>
          <a:p>
            <a:pPr marL="342900" indent="-342900">
              <a:spcBef>
                <a:spcPts val="18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Protective measures</a:t>
            </a:r>
          </a:p>
        </p:txBody>
      </p:sp>
      <p:pic>
        <p:nvPicPr>
          <p:cNvPr id="2" name="Picture 1">
            <a:extLst>
              <a:ext uri="{FF2B5EF4-FFF2-40B4-BE49-F238E27FC236}">
                <a16:creationId xmlns:a16="http://schemas.microsoft.com/office/drawing/2014/main" id="{CB86BBE5-F405-8876-B013-7410A70761F9}"/>
              </a:ext>
              <a:ext uri="{C183D7F6-B498-43B3-948B-1728B52AA6E4}">
                <adec:decorative xmlns:adec="http://schemas.microsoft.com/office/drawing/2017/decorative" val="1"/>
              </a:ext>
            </a:extLst>
          </p:cNvPr>
          <p:cNvPicPr>
            <a:picLocks noChangeAspect="1"/>
          </p:cNvPicPr>
          <p:nvPr/>
        </p:nvPicPr>
        <p:blipFill rotWithShape="1">
          <a:blip r:embed="rId3"/>
          <a:srcRect r="15369"/>
          <a:stretch/>
        </p:blipFill>
        <p:spPr>
          <a:xfrm>
            <a:off x="8667207" y="91984"/>
            <a:ext cx="3524793" cy="1507435"/>
          </a:xfrm>
          <a:prstGeom prst="rect">
            <a:avLst/>
          </a:prstGeom>
        </p:spPr>
      </p:pic>
    </p:spTree>
    <p:extLst>
      <p:ext uri="{BB962C8B-B14F-4D97-AF65-F5344CB8AC3E}">
        <p14:creationId xmlns:p14="http://schemas.microsoft.com/office/powerpoint/2010/main" val="41439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9</a:t>
            </a:fld>
            <a:endParaRPr lang="en-US" dirty="0"/>
          </a:p>
        </p:txBody>
      </p:sp>
      <p:sp>
        <p:nvSpPr>
          <p:cNvPr id="7" name="Title 1">
            <a:extLst>
              <a:ext uri="{FF2B5EF4-FFF2-40B4-BE49-F238E27FC236}">
                <a16:creationId xmlns:a16="http://schemas.microsoft.com/office/drawing/2014/main" id="{22C0DACA-0F74-37A0-0889-6BF42F676D62}"/>
              </a:ext>
            </a:extLst>
          </p:cNvPr>
          <p:cNvSpPr>
            <a:spLocks noGrp="1"/>
          </p:cNvSpPr>
          <p:nvPr>
            <p:ph type="title"/>
          </p:nvPr>
        </p:nvSpPr>
        <p:spPr>
          <a:xfrm>
            <a:off x="540000" y="432000"/>
            <a:ext cx="3665311" cy="498598"/>
          </a:xfrm>
          <a:noFill/>
          <a:ln>
            <a:noFill/>
          </a:ln>
        </p:spPr>
        <p:txBody>
          <a:bodyPr tIns="0" rIns="0" bIns="0"/>
          <a:lstStyle/>
          <a:p>
            <a:r>
              <a:rPr lang="en-GB" dirty="0"/>
              <a:t>Healthy places</a:t>
            </a:r>
          </a:p>
        </p:txBody>
      </p:sp>
      <p:sp>
        <p:nvSpPr>
          <p:cNvPr id="8" name="Content Placeholder 2">
            <a:extLst>
              <a:ext uri="{FF2B5EF4-FFF2-40B4-BE49-F238E27FC236}">
                <a16:creationId xmlns:a16="http://schemas.microsoft.com/office/drawing/2014/main" id="{5289A5DB-338A-D592-B3FB-7186D9EB9395}"/>
              </a:ext>
            </a:extLst>
          </p:cNvPr>
          <p:cNvSpPr>
            <a:spLocks noGrp="1"/>
          </p:cNvSpPr>
          <p:nvPr>
            <p:ph idx="1"/>
          </p:nvPr>
        </p:nvSpPr>
        <p:spPr>
          <a:xfrm>
            <a:off x="540000" y="1800000"/>
            <a:ext cx="5420027" cy="1974900"/>
          </a:xfrm>
        </p:spPr>
        <p:txBody>
          <a:bodyPr wrap="square" numCol="1">
            <a:spAutoFit/>
          </a:bodyPr>
          <a:lstStyle/>
          <a:p>
            <a:pPr marL="0" indent="0">
              <a:spcAft>
                <a:spcPts val="1200"/>
              </a:spcAft>
              <a:buNone/>
            </a:pPr>
            <a:r>
              <a:rPr lang="en-US" b="0" dirty="0"/>
              <a:t>This includes social and environmental risk factors for health that affect the population at a collective level. </a:t>
            </a:r>
          </a:p>
          <a:p>
            <a:pPr marL="0" indent="0">
              <a:spcAft>
                <a:spcPts val="1200"/>
              </a:spcAft>
              <a:buNone/>
            </a:pPr>
            <a:r>
              <a:rPr lang="en-US" b="0" dirty="0"/>
              <a:t>Within each subcategory there are a number of indicators.</a:t>
            </a:r>
          </a:p>
        </p:txBody>
      </p:sp>
      <p:sp>
        <p:nvSpPr>
          <p:cNvPr id="10" name="Round Diagonal Corner of Rectangle 9">
            <a:extLst>
              <a:ext uri="{FF2B5EF4-FFF2-40B4-BE49-F238E27FC236}">
                <a16:creationId xmlns:a16="http://schemas.microsoft.com/office/drawing/2014/main" id="{3F5F6B3F-2A0E-7661-825F-1C8797AA75A3}"/>
              </a:ext>
              <a:ext uri="{C183D7F6-B498-43B3-948B-1728B52AA6E4}">
                <adec:decorative xmlns:adec="http://schemas.microsoft.com/office/drawing/2017/decorative" val="1"/>
              </a:ext>
            </a:extLst>
          </p:cNvPr>
          <p:cNvSpPr/>
          <p:nvPr/>
        </p:nvSpPr>
        <p:spPr>
          <a:xfrm>
            <a:off x="6685248" y="2175061"/>
            <a:ext cx="4888443" cy="3254893"/>
          </a:xfrm>
          <a:prstGeom prst="round2DiagRect">
            <a:avLst/>
          </a:prstGeom>
          <a:solidFill>
            <a:srgbClr val="FBC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10">
            <a:extLst>
              <a:ext uri="{FF2B5EF4-FFF2-40B4-BE49-F238E27FC236}">
                <a16:creationId xmlns:a16="http://schemas.microsoft.com/office/drawing/2014/main" id="{3D115DDA-08D2-E170-1C88-75E617367C11}"/>
              </a:ext>
              <a:ext uri="{C183D7F6-B498-43B3-948B-1728B52AA6E4}">
                <adec:decorative xmlns:adec="http://schemas.microsoft.com/office/drawing/2017/decorative" val="1"/>
              </a:ext>
            </a:extLst>
          </p:cNvPr>
          <p:cNvSpPr/>
          <p:nvPr/>
        </p:nvSpPr>
        <p:spPr>
          <a:xfrm>
            <a:off x="6521117" y="2017285"/>
            <a:ext cx="4888444" cy="325489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B43FEC-29E5-B459-00A9-0E1CF7E0EC4A}"/>
              </a:ext>
            </a:extLst>
          </p:cNvPr>
          <p:cNvSpPr txBox="1"/>
          <p:nvPr/>
        </p:nvSpPr>
        <p:spPr>
          <a:xfrm>
            <a:off x="6855502" y="2340568"/>
            <a:ext cx="4219674" cy="261610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Access to green space</a:t>
            </a:r>
          </a:p>
          <a:p>
            <a:pPr marL="342900" indent="-342900">
              <a:spcBef>
                <a:spcPts val="6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Access to services</a:t>
            </a:r>
          </a:p>
          <a:p>
            <a:pPr marL="342900" indent="-342900">
              <a:spcBef>
                <a:spcPts val="6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Crime</a:t>
            </a:r>
          </a:p>
          <a:p>
            <a:pPr marL="342900" indent="-342900">
              <a:spcBef>
                <a:spcPts val="6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Economic and working conditions</a:t>
            </a:r>
          </a:p>
          <a:p>
            <a:pPr marL="342900" indent="-342900">
              <a:spcBef>
                <a:spcPts val="600"/>
              </a:spcBef>
              <a:buFont typeface="Arial" panose="020B0604020202020204" pitchFamily="34" charset="0"/>
              <a:buChar char="•"/>
            </a:pPr>
            <a:r>
              <a:rPr lang="en-US" sz="2400" b="1" dirty="0">
                <a:solidFill>
                  <a:srgbClr val="003B57"/>
                </a:solidFill>
                <a:latin typeface="Arial" panose="020B0604020202020204" pitchFamily="34" charset="0"/>
                <a:cs typeface="Arial" panose="020B0604020202020204" pitchFamily="34" charset="0"/>
              </a:rPr>
              <a:t>Living conditions</a:t>
            </a:r>
          </a:p>
        </p:txBody>
      </p:sp>
      <p:pic>
        <p:nvPicPr>
          <p:cNvPr id="2" name="Picture 1">
            <a:extLst>
              <a:ext uri="{FF2B5EF4-FFF2-40B4-BE49-F238E27FC236}">
                <a16:creationId xmlns:a16="http://schemas.microsoft.com/office/drawing/2014/main" id="{CB86BBE5-F405-8876-B013-7410A70761F9}"/>
              </a:ext>
              <a:ext uri="{C183D7F6-B498-43B3-948B-1728B52AA6E4}">
                <adec:decorative xmlns:adec="http://schemas.microsoft.com/office/drawing/2017/decorative" val="1"/>
              </a:ext>
            </a:extLst>
          </p:cNvPr>
          <p:cNvPicPr>
            <a:picLocks noChangeAspect="1"/>
          </p:cNvPicPr>
          <p:nvPr/>
        </p:nvPicPr>
        <p:blipFill rotWithShape="1">
          <a:blip r:embed="rId3"/>
          <a:srcRect r="15369"/>
          <a:stretch/>
        </p:blipFill>
        <p:spPr>
          <a:xfrm>
            <a:off x="8667207" y="91984"/>
            <a:ext cx="3524793" cy="1507435"/>
          </a:xfrm>
          <a:prstGeom prst="rect">
            <a:avLst/>
          </a:prstGeom>
        </p:spPr>
      </p:pic>
    </p:spTree>
    <p:extLst>
      <p:ext uri="{BB962C8B-B14F-4D97-AF65-F5344CB8AC3E}">
        <p14:creationId xmlns:p14="http://schemas.microsoft.com/office/powerpoint/2010/main" val="532583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63E6341A272247B8CBEAD5007AF2C7" ma:contentTypeVersion="15" ma:contentTypeDescription="Create a new document." ma:contentTypeScope="" ma:versionID="e9a1eb001fc42fc5f2e9f1d7092c258d">
  <xsd:schema xmlns:xsd="http://www.w3.org/2001/XMLSchema" xmlns:xs="http://www.w3.org/2001/XMLSchema" xmlns:p="http://schemas.microsoft.com/office/2006/metadata/properties" xmlns:ns2="616d0064-2112-4372-8d32-8677545044a1" xmlns:ns3="18b2bf22-d53c-46e5-ab9b-7a3f6bfeb171" targetNamespace="http://schemas.microsoft.com/office/2006/metadata/properties" ma:root="true" ma:fieldsID="0d2735b844e2112e7becab16c7719407" ns2:_="" ns3:_="">
    <xsd:import namespace="616d0064-2112-4372-8d32-8677545044a1"/>
    <xsd:import namespace="18b2bf22-d53c-46e5-ab9b-7a3f6bfeb1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d0064-2112-4372-8d32-867754504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777adb1-cd82-4d41-919b-dc414cff66f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b2bf22-d53c-46e5-ab9b-7a3f6bfeb17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927dcbe-a378-4910-8c7d-7a6c98ad7a14}" ma:internalName="TaxCatchAll" ma:showField="CatchAllData" ma:web="18b2bf22-d53c-46e5-ab9b-7a3f6bfeb17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6d0064-2112-4372-8d32-8677545044a1">
      <Terms xmlns="http://schemas.microsoft.com/office/infopath/2007/PartnerControls"/>
    </lcf76f155ced4ddcb4097134ff3c332f>
    <TaxCatchAll xmlns="18b2bf22-d53c-46e5-ab9b-7a3f6bfeb171" xsi:nil="true"/>
  </documentManagement>
</p:properties>
</file>

<file path=customXml/itemProps1.xml><?xml version="1.0" encoding="utf-8"?>
<ds:datastoreItem xmlns:ds="http://schemas.openxmlformats.org/officeDocument/2006/customXml" ds:itemID="{4886E5C3-FBCB-4177-9863-EE914F58E8BA}">
  <ds:schemaRefs>
    <ds:schemaRef ds:uri="http://schemas.microsoft.com/sharepoint/v3/contenttype/forms"/>
  </ds:schemaRefs>
</ds:datastoreItem>
</file>

<file path=customXml/itemProps2.xml><?xml version="1.0" encoding="utf-8"?>
<ds:datastoreItem xmlns:ds="http://schemas.openxmlformats.org/officeDocument/2006/customXml" ds:itemID="{F1EB028E-F2DD-47A6-8825-3F2C704F5270}"/>
</file>

<file path=customXml/itemProps3.xml><?xml version="1.0" encoding="utf-8"?>
<ds:datastoreItem xmlns:ds="http://schemas.openxmlformats.org/officeDocument/2006/customXml" ds:itemID="{9BDD77F9-0DFB-4B8C-8BE5-2E9F13EFFEC7}">
  <ds:schemaRefs>
    <ds:schemaRef ds:uri="http://schemas.microsoft.com/office/2006/metadata/properties"/>
    <ds:schemaRef ds:uri="http://schemas.microsoft.com/office/infopath/2007/PartnerControls"/>
    <ds:schemaRef ds:uri="da89698b-20b5-40d4-9534-6c47454d1826"/>
    <ds:schemaRef ds:uri="070b6eb8-d7dc-4707-a34b-9c66b9d1b495"/>
  </ds:schemaRefs>
</ds:datastoreItem>
</file>

<file path=docProps/app.xml><?xml version="1.0" encoding="utf-8"?>
<Properties xmlns="http://schemas.openxmlformats.org/officeDocument/2006/extended-properties" xmlns:vt="http://schemas.openxmlformats.org/officeDocument/2006/docPropsVTypes">
  <TotalTime>4329</TotalTime>
  <Words>713</Words>
  <Application>Microsoft Macintosh PowerPoint</Application>
  <PresentationFormat>Widescreen</PresentationFormat>
  <Paragraphs>109</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Contents</vt:lpstr>
      <vt:lpstr>PowerPoint Presentation</vt:lpstr>
      <vt:lpstr>Many countries aim to measure health as a broad topic. They typically include health outcomes,  health-related behaviors and wider drivers of health. </vt:lpstr>
      <vt:lpstr>The ONS calculates the Health Index to measure health outcomes and risk factors over time, for different geographic areas.</vt:lpstr>
      <vt:lpstr>PowerPoint Presentation</vt:lpstr>
      <vt:lpstr>Healthy people</vt:lpstr>
      <vt:lpstr>Healthy lives</vt:lpstr>
      <vt:lpstr>Healthy places</vt:lpstr>
      <vt:lpstr>PowerPoint Presentation</vt:lpstr>
      <vt:lpstr>Important statistics for England</vt:lpstr>
      <vt:lpstr>Important statistics for England</vt:lpstr>
      <vt:lpstr>PowerPoint Presentation</vt:lpstr>
      <vt:lpstr>PowerPoint Presentation</vt:lpstr>
      <vt:lpstr>PowerPoint Presentation</vt:lpstr>
      <vt:lpstr>PowerPoint Presentation</vt:lpstr>
      <vt:lpstr>PowerPoint Presentation</vt:lpstr>
      <vt:lpstr>Health index calculator</vt:lpstr>
      <vt:lpstr>Health index data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make our story count!</dc:title>
  <dc:subject>History and Geography Lesson Activities, Key Stage 3</dc:subject>
  <dc:creator>Census 2021</dc:creator>
  <cp:keywords>History, Geography, Resource, KS3</cp:keywords>
  <dc:description/>
  <cp:lastModifiedBy>Nicola Cockerell</cp:lastModifiedBy>
  <cp:revision>220</cp:revision>
  <dcterms:created xsi:type="dcterms:W3CDTF">2020-10-20T12:00:12Z</dcterms:created>
  <dcterms:modified xsi:type="dcterms:W3CDTF">2024-05-20T16:06:54Z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0x010100B063E6341A272247B8CBEAD5007AF2C7</vt:lpwstr>
  </property>
  <property fmtid="{D5CDD505-2E9C-101B-9397-08002B2CF9AE}" pid="3" name="MediaServiceImageTags">
    <vt:lpwstr/>
  </property>
</Properties>
</file>