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708650"/>
  <p:notesSz cx="9144000" cy="57086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3.xml"/><Relationship Id="rId3" Type="http://schemas.openxmlformats.org/officeDocument/2006/relationships/viewProps" Target="viewProps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ustomXml" Target="../customXml/item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1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69681"/>
            <a:ext cx="7772400" cy="1198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196844"/>
            <a:ext cx="6400800" cy="1427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312989"/>
            <a:ext cx="3977640" cy="3767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9994" y="4836312"/>
            <a:ext cx="1226540" cy="52351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431090" y="4921313"/>
            <a:ext cx="1352259" cy="35656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273353" y="-12"/>
            <a:ext cx="1872614" cy="975360"/>
          </a:xfrm>
          <a:custGeom>
            <a:avLst/>
            <a:gdLst/>
            <a:ahLst/>
            <a:cxnLst/>
            <a:rect l="l" t="t" r="r" b="b"/>
            <a:pathLst>
              <a:path w="1872615" h="975360">
                <a:moveTo>
                  <a:pt x="1872449" y="0"/>
                </a:moveTo>
                <a:lnTo>
                  <a:pt x="0" y="0"/>
                </a:lnTo>
                <a:lnTo>
                  <a:pt x="0" y="975245"/>
                </a:lnTo>
                <a:lnTo>
                  <a:pt x="1872449" y="975245"/>
                </a:lnTo>
                <a:lnTo>
                  <a:pt x="1872449" y="0"/>
                </a:lnTo>
                <a:close/>
              </a:path>
            </a:pathLst>
          </a:custGeom>
          <a:solidFill>
            <a:srgbClr val="E0113C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-1803" y="-12"/>
            <a:ext cx="7275195" cy="975360"/>
          </a:xfrm>
          <a:custGeom>
            <a:avLst/>
            <a:gdLst/>
            <a:ahLst/>
            <a:cxnLst/>
            <a:rect l="l" t="t" r="r" b="b"/>
            <a:pathLst>
              <a:path w="7275195" h="975360">
                <a:moveTo>
                  <a:pt x="7275144" y="0"/>
                </a:moveTo>
                <a:lnTo>
                  <a:pt x="0" y="0"/>
                </a:lnTo>
                <a:lnTo>
                  <a:pt x="0" y="975245"/>
                </a:lnTo>
                <a:lnTo>
                  <a:pt x="7275144" y="975245"/>
                </a:lnTo>
                <a:lnTo>
                  <a:pt x="7275144" y="0"/>
                </a:lnTo>
                <a:close/>
              </a:path>
            </a:pathLst>
          </a:custGeom>
          <a:solidFill>
            <a:srgbClr val="E011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409886" y="281505"/>
            <a:ext cx="2012950" cy="412750"/>
          </a:xfrm>
          <a:custGeom>
            <a:avLst/>
            <a:gdLst/>
            <a:ahLst/>
            <a:cxnLst/>
            <a:rect l="l" t="t" r="r" b="b"/>
            <a:pathLst>
              <a:path w="2012950" h="412750">
                <a:moveTo>
                  <a:pt x="1963470" y="0"/>
                </a:moveTo>
                <a:lnTo>
                  <a:pt x="0" y="0"/>
                </a:lnTo>
                <a:lnTo>
                  <a:pt x="0" y="412216"/>
                </a:lnTo>
                <a:lnTo>
                  <a:pt x="1963470" y="412216"/>
                </a:lnTo>
                <a:lnTo>
                  <a:pt x="1982546" y="408366"/>
                </a:lnTo>
                <a:lnTo>
                  <a:pt x="1998124" y="397867"/>
                </a:lnTo>
                <a:lnTo>
                  <a:pt x="2008628" y="382293"/>
                </a:lnTo>
                <a:lnTo>
                  <a:pt x="2012480" y="363220"/>
                </a:lnTo>
                <a:lnTo>
                  <a:pt x="2012480" y="49009"/>
                </a:lnTo>
                <a:lnTo>
                  <a:pt x="2008628" y="29934"/>
                </a:lnTo>
                <a:lnTo>
                  <a:pt x="1998124" y="14355"/>
                </a:lnTo>
                <a:lnTo>
                  <a:pt x="1982546" y="3851"/>
                </a:lnTo>
                <a:lnTo>
                  <a:pt x="19634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409886" y="281505"/>
            <a:ext cx="2012950" cy="412750"/>
          </a:xfrm>
          <a:custGeom>
            <a:avLst/>
            <a:gdLst/>
            <a:ahLst/>
            <a:cxnLst/>
            <a:rect l="l" t="t" r="r" b="b"/>
            <a:pathLst>
              <a:path w="2012950" h="412750">
                <a:moveTo>
                  <a:pt x="0" y="0"/>
                </a:moveTo>
                <a:lnTo>
                  <a:pt x="0" y="412216"/>
                </a:lnTo>
                <a:lnTo>
                  <a:pt x="1963470" y="412216"/>
                </a:lnTo>
                <a:lnTo>
                  <a:pt x="1982546" y="408366"/>
                </a:lnTo>
                <a:lnTo>
                  <a:pt x="1998124" y="397867"/>
                </a:lnTo>
                <a:lnTo>
                  <a:pt x="2008628" y="382293"/>
                </a:lnTo>
                <a:lnTo>
                  <a:pt x="2012480" y="363220"/>
                </a:lnTo>
                <a:lnTo>
                  <a:pt x="2012480" y="49009"/>
                </a:lnTo>
                <a:lnTo>
                  <a:pt x="2008628" y="29934"/>
                </a:lnTo>
                <a:lnTo>
                  <a:pt x="1998124" y="14355"/>
                </a:lnTo>
                <a:lnTo>
                  <a:pt x="1982546" y="3851"/>
                </a:lnTo>
                <a:lnTo>
                  <a:pt x="1963470" y="0"/>
                </a:lnTo>
                <a:lnTo>
                  <a:pt x="0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3670" y="339857"/>
            <a:ext cx="3354704" cy="283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900" y="2740198"/>
            <a:ext cx="8505825" cy="1562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5309044"/>
            <a:ext cx="292608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5309044"/>
            <a:ext cx="2103120" cy="285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0" y="277181"/>
            <a:ext cx="9145270" cy="4196080"/>
            <a:chOff x="0" y="277181"/>
            <a:chExt cx="9145270" cy="4196080"/>
          </a:xfrm>
        </p:grpSpPr>
        <p:sp>
          <p:nvSpPr>
            <p:cNvPr id="5" name="object 5" descr=""/>
            <p:cNvSpPr/>
            <p:nvPr/>
          </p:nvSpPr>
          <p:spPr>
            <a:xfrm>
              <a:off x="444908" y="281505"/>
              <a:ext cx="2977515" cy="412750"/>
            </a:xfrm>
            <a:custGeom>
              <a:avLst/>
              <a:gdLst/>
              <a:ahLst/>
              <a:cxnLst/>
              <a:rect l="l" t="t" r="r" b="b"/>
              <a:pathLst>
                <a:path w="2977515" h="412750">
                  <a:moveTo>
                    <a:pt x="49009" y="0"/>
                  </a:moveTo>
                  <a:lnTo>
                    <a:pt x="29934" y="3851"/>
                  </a:lnTo>
                  <a:lnTo>
                    <a:pt x="14355" y="14355"/>
                  </a:lnTo>
                  <a:lnTo>
                    <a:pt x="3851" y="29934"/>
                  </a:lnTo>
                  <a:lnTo>
                    <a:pt x="0" y="49009"/>
                  </a:lnTo>
                  <a:lnTo>
                    <a:pt x="0" y="363220"/>
                  </a:lnTo>
                  <a:lnTo>
                    <a:pt x="3851" y="382293"/>
                  </a:lnTo>
                  <a:lnTo>
                    <a:pt x="14355" y="397867"/>
                  </a:lnTo>
                  <a:lnTo>
                    <a:pt x="29934" y="408366"/>
                  </a:lnTo>
                  <a:lnTo>
                    <a:pt x="49009" y="412216"/>
                  </a:lnTo>
                  <a:lnTo>
                    <a:pt x="2928454" y="412216"/>
                  </a:lnTo>
                  <a:lnTo>
                    <a:pt x="2947530" y="408366"/>
                  </a:lnTo>
                  <a:lnTo>
                    <a:pt x="2963108" y="397867"/>
                  </a:lnTo>
                  <a:lnTo>
                    <a:pt x="2973612" y="382293"/>
                  </a:lnTo>
                  <a:lnTo>
                    <a:pt x="2977464" y="363220"/>
                  </a:lnTo>
                  <a:lnTo>
                    <a:pt x="2977464" y="49009"/>
                  </a:lnTo>
                  <a:lnTo>
                    <a:pt x="2973612" y="29934"/>
                  </a:lnTo>
                  <a:lnTo>
                    <a:pt x="2963108" y="14355"/>
                  </a:lnTo>
                  <a:lnTo>
                    <a:pt x="2947530" y="3851"/>
                  </a:lnTo>
                  <a:lnTo>
                    <a:pt x="2928454" y="0"/>
                  </a:lnTo>
                  <a:lnTo>
                    <a:pt x="49009" y="0"/>
                  </a:lnTo>
                  <a:close/>
                </a:path>
              </a:pathLst>
            </a:custGeom>
            <a:ln w="864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984237"/>
              <a:ext cx="9144000" cy="3489325"/>
            </a:xfrm>
            <a:custGeom>
              <a:avLst/>
              <a:gdLst/>
              <a:ahLst/>
              <a:cxnLst/>
              <a:rect l="l" t="t" r="r" b="b"/>
              <a:pathLst>
                <a:path w="9144000" h="3489325">
                  <a:moveTo>
                    <a:pt x="9144000" y="0"/>
                  </a:moveTo>
                  <a:lnTo>
                    <a:pt x="0" y="0"/>
                  </a:lnTo>
                  <a:lnTo>
                    <a:pt x="0" y="3488753"/>
                  </a:lnTo>
                  <a:lnTo>
                    <a:pt x="9144000" y="348875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3374A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179559" y="984243"/>
              <a:ext cx="3965194" cy="3488753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10" name="object 10" descr=""/>
          <p:cNvSpPr txBox="1"/>
          <p:nvPr/>
        </p:nvSpPr>
        <p:spPr>
          <a:xfrm>
            <a:off x="635299" y="2146147"/>
            <a:ext cx="358203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80" b="1">
                <a:solidFill>
                  <a:srgbClr val="FFFFFF"/>
                </a:solidFill>
                <a:latin typeface="Trebuchet MS"/>
                <a:cs typeface="Trebuchet MS"/>
              </a:rPr>
              <a:t>Resource</a:t>
            </a:r>
            <a:r>
              <a:rPr dirty="0" sz="3600" spc="-24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7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r>
              <a:rPr dirty="0" sz="3600" spc="-24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75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3600" spc="-23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3600" spc="-25">
                <a:solidFill>
                  <a:srgbClr val="FFFFFF"/>
                </a:solidFill>
                <a:latin typeface="Arial"/>
                <a:cs typeface="Arial"/>
              </a:rPr>
              <a:t>How </a:t>
            </a:r>
            <a:r>
              <a:rPr dirty="0" sz="3600" spc="-30">
                <a:solidFill>
                  <a:srgbClr val="FFFFFF"/>
                </a:solidFill>
                <a:latin typeface="Arial"/>
                <a:cs typeface="Arial"/>
              </a:rPr>
              <a:t>many</a:t>
            </a:r>
            <a:r>
              <a:rPr dirty="0" sz="3600" spc="-2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95">
                <a:solidFill>
                  <a:srgbClr val="FFFFFF"/>
                </a:solidFill>
                <a:latin typeface="Arial"/>
                <a:cs typeface="Arial"/>
              </a:rPr>
              <a:t>employees?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8345170" cy="69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9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25" b="1">
                <a:solidFill>
                  <a:srgbClr val="4A494A"/>
                </a:solidFill>
                <a:latin typeface="Trebuchet MS"/>
                <a:cs typeface="Trebuchet MS"/>
              </a:rPr>
              <a:t>F</a:t>
            </a:r>
            <a:r>
              <a:rPr dirty="0" sz="1600" spc="-9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8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scheduled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761360"/>
            <a:ext cx="8429625" cy="1560830"/>
            <a:chOff x="361586" y="2761360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761360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048799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302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556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3811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063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764549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764535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764549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764549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764549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764549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051967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050379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303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6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558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3813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064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303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558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3813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064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758199"/>
            <a:ext cx="8429625" cy="1573530"/>
            <a:chOff x="360000" y="2758199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050379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761374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05168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087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05196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087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303257"/>
            <a:ext cx="4826635" cy="252095"/>
            <a:chOff x="1361884" y="330325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30325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30325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339555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339555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55772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594080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982921" y="3558438"/>
            <a:ext cx="1606550" cy="252095"/>
          </a:xfrm>
          <a:custGeom>
            <a:avLst/>
            <a:gdLst/>
            <a:ahLst/>
            <a:cxnLst/>
            <a:rect l="l" t="t" r="r" b="b"/>
            <a:pathLst>
              <a:path w="1606550" h="252095">
                <a:moveTo>
                  <a:pt x="1606321" y="0"/>
                </a:moveTo>
                <a:lnTo>
                  <a:pt x="0" y="0"/>
                </a:lnTo>
                <a:lnTo>
                  <a:pt x="0" y="252006"/>
                </a:lnTo>
                <a:lnTo>
                  <a:pt x="1606321" y="252006"/>
                </a:lnTo>
                <a:lnTo>
                  <a:pt x="1606321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5585219" y="3556853"/>
            <a:ext cx="20447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384681" y="3556853"/>
            <a:ext cx="3022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5789127" y="3556853"/>
            <a:ext cx="2641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6958965" cy="69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10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20" b="1">
                <a:solidFill>
                  <a:srgbClr val="4A494A"/>
                </a:solidFill>
                <a:latin typeface="Trebuchet MS"/>
                <a:cs typeface="Trebuchet MS"/>
              </a:rPr>
              <a:t>G</a:t>
            </a:r>
            <a:r>
              <a:rPr dirty="0" sz="1600" spc="-10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6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but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John.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761360"/>
            <a:ext cx="8429625" cy="1560830"/>
            <a:chOff x="361586" y="2761360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761360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048799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302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556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3811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063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764549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764535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764549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764549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764549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764549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051967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050379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303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558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3813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064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303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558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3813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064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758199"/>
            <a:ext cx="8429625" cy="1573530"/>
            <a:chOff x="360000" y="2758199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050379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761374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05168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087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05196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087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303257"/>
            <a:ext cx="4826635" cy="252095"/>
            <a:chOff x="1361884" y="330325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30325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30325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339555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339555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55772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594080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982921" y="3558438"/>
            <a:ext cx="1606550" cy="252095"/>
          </a:xfrm>
          <a:custGeom>
            <a:avLst/>
            <a:gdLst/>
            <a:ahLst/>
            <a:cxnLst/>
            <a:rect l="l" t="t" r="r" b="b"/>
            <a:pathLst>
              <a:path w="1606550" h="252095">
                <a:moveTo>
                  <a:pt x="1606321" y="0"/>
                </a:moveTo>
                <a:lnTo>
                  <a:pt x="0" y="0"/>
                </a:lnTo>
                <a:lnTo>
                  <a:pt x="0" y="252006"/>
                </a:lnTo>
                <a:lnTo>
                  <a:pt x="1606321" y="252006"/>
                </a:lnTo>
                <a:lnTo>
                  <a:pt x="1606321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5585219" y="3556853"/>
            <a:ext cx="20447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384681" y="3556853"/>
            <a:ext cx="3022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5789127" y="3556853"/>
            <a:ext cx="2641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6191097" y="3303612"/>
            <a:ext cx="1206500" cy="252095"/>
          </a:xfrm>
          <a:custGeom>
            <a:avLst/>
            <a:gdLst/>
            <a:ahLst/>
            <a:cxnLst/>
            <a:rect l="l" t="t" r="r" b="b"/>
            <a:pathLst>
              <a:path w="1206500" h="252095">
                <a:moveTo>
                  <a:pt x="1206004" y="0"/>
                </a:moveTo>
                <a:lnTo>
                  <a:pt x="0" y="0"/>
                </a:lnTo>
                <a:lnTo>
                  <a:pt x="0" y="252006"/>
                </a:lnTo>
                <a:lnTo>
                  <a:pt x="1206004" y="252006"/>
                </a:lnTo>
                <a:lnTo>
                  <a:pt x="1206004" y="0"/>
                </a:lnTo>
                <a:close/>
              </a:path>
            </a:pathLst>
          </a:custGeom>
          <a:solidFill>
            <a:srgbClr val="9D9D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6591284" y="3302027"/>
            <a:ext cx="20320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6390746" y="3302027"/>
            <a:ext cx="3022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6794092" y="3302027"/>
            <a:ext cx="2768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 spc="-1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(6)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7770495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9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H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12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Alice,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scheduled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Jasmin leaving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18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available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her.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995371"/>
            <a:ext cx="8429625" cy="1560830"/>
            <a:chOff x="361586" y="2995371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995371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282797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536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790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4045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297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998544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998546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2859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284378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537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792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4047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18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298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537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792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4047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298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992194"/>
            <a:ext cx="8429625" cy="1573530"/>
            <a:chOff x="360000" y="2992194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284378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995369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28569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321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28597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321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537267"/>
            <a:ext cx="4826635" cy="252095"/>
            <a:chOff x="1361884" y="353726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53726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53726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573554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573554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79173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828081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982921" y="3792448"/>
            <a:ext cx="1606550" cy="252095"/>
          </a:xfrm>
          <a:custGeom>
            <a:avLst/>
            <a:gdLst/>
            <a:ahLst/>
            <a:cxnLst/>
            <a:rect l="l" t="t" r="r" b="b"/>
            <a:pathLst>
              <a:path w="1606550" h="252095">
                <a:moveTo>
                  <a:pt x="1606321" y="0"/>
                </a:moveTo>
                <a:lnTo>
                  <a:pt x="0" y="0"/>
                </a:lnTo>
                <a:lnTo>
                  <a:pt x="0" y="251993"/>
                </a:lnTo>
                <a:lnTo>
                  <a:pt x="1606321" y="251993"/>
                </a:lnTo>
                <a:lnTo>
                  <a:pt x="1606321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5585219" y="3790853"/>
            <a:ext cx="20447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384681" y="3790853"/>
            <a:ext cx="3022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5789127" y="3790853"/>
            <a:ext cx="2641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6191097" y="3537622"/>
            <a:ext cx="1206500" cy="252095"/>
          </a:xfrm>
          <a:custGeom>
            <a:avLst/>
            <a:gdLst/>
            <a:ahLst/>
            <a:cxnLst/>
            <a:rect l="l" t="t" r="r" b="b"/>
            <a:pathLst>
              <a:path w="1206500" h="252095">
                <a:moveTo>
                  <a:pt x="1206004" y="0"/>
                </a:moveTo>
                <a:lnTo>
                  <a:pt x="0" y="0"/>
                </a:lnTo>
                <a:lnTo>
                  <a:pt x="0" y="251993"/>
                </a:lnTo>
                <a:lnTo>
                  <a:pt x="1206004" y="251993"/>
                </a:lnTo>
                <a:lnTo>
                  <a:pt x="1206004" y="0"/>
                </a:lnTo>
                <a:close/>
              </a:path>
            </a:pathLst>
          </a:custGeom>
          <a:solidFill>
            <a:srgbClr val="9D9D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6591284" y="3536027"/>
            <a:ext cx="20320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6390746" y="3536027"/>
            <a:ext cx="3022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6794092" y="3536027"/>
            <a:ext cx="2768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 spc="-1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(6)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 descr=""/>
          <p:cNvSpPr/>
          <p:nvPr/>
        </p:nvSpPr>
        <p:spPr>
          <a:xfrm>
            <a:off x="1361884" y="4047273"/>
            <a:ext cx="2409190" cy="248920"/>
          </a:xfrm>
          <a:custGeom>
            <a:avLst/>
            <a:gdLst/>
            <a:ahLst/>
            <a:cxnLst/>
            <a:rect l="l" t="t" r="r" b="b"/>
            <a:pathLst>
              <a:path w="2409190" h="248920">
                <a:moveTo>
                  <a:pt x="2409113" y="0"/>
                </a:moveTo>
                <a:lnTo>
                  <a:pt x="0" y="0"/>
                </a:lnTo>
                <a:lnTo>
                  <a:pt x="0" y="248754"/>
                </a:lnTo>
                <a:lnTo>
                  <a:pt x="2409113" y="248754"/>
                </a:lnTo>
                <a:lnTo>
                  <a:pt x="2409113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 descr=""/>
          <p:cNvSpPr txBox="1"/>
          <p:nvPr/>
        </p:nvSpPr>
        <p:spPr>
          <a:xfrm>
            <a:off x="2255884" y="4083002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8373109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I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10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Alice,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scheduled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8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available.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995371"/>
            <a:ext cx="8429625" cy="1560830"/>
            <a:chOff x="361586" y="2995371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995371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282797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536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790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4045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297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998544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998546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2859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284378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537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792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4047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8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298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537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792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4047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298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992194"/>
            <a:ext cx="8429625" cy="1573530"/>
            <a:chOff x="360000" y="2992194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284378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995369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28569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321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28597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321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537267"/>
            <a:ext cx="4826635" cy="252095"/>
            <a:chOff x="1361884" y="353726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53726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53726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573554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573554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79173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828081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982921" y="3792448"/>
            <a:ext cx="1606550" cy="252095"/>
          </a:xfrm>
          <a:custGeom>
            <a:avLst/>
            <a:gdLst/>
            <a:ahLst/>
            <a:cxnLst/>
            <a:rect l="l" t="t" r="r" b="b"/>
            <a:pathLst>
              <a:path w="1606550" h="252095">
                <a:moveTo>
                  <a:pt x="1606321" y="0"/>
                </a:moveTo>
                <a:lnTo>
                  <a:pt x="0" y="0"/>
                </a:lnTo>
                <a:lnTo>
                  <a:pt x="0" y="251993"/>
                </a:lnTo>
                <a:lnTo>
                  <a:pt x="1606321" y="251993"/>
                </a:lnTo>
                <a:lnTo>
                  <a:pt x="1606321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5585219" y="3790853"/>
            <a:ext cx="20447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384681" y="3790853"/>
            <a:ext cx="3022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5789127" y="3790853"/>
            <a:ext cx="2641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6191097" y="3537622"/>
            <a:ext cx="1206500" cy="252095"/>
          </a:xfrm>
          <a:custGeom>
            <a:avLst/>
            <a:gdLst/>
            <a:ahLst/>
            <a:cxnLst/>
            <a:rect l="l" t="t" r="r" b="b"/>
            <a:pathLst>
              <a:path w="1206500" h="252095">
                <a:moveTo>
                  <a:pt x="1206004" y="0"/>
                </a:moveTo>
                <a:lnTo>
                  <a:pt x="0" y="0"/>
                </a:lnTo>
                <a:lnTo>
                  <a:pt x="0" y="251993"/>
                </a:lnTo>
                <a:lnTo>
                  <a:pt x="1206004" y="251993"/>
                </a:lnTo>
                <a:lnTo>
                  <a:pt x="1206004" y="0"/>
                </a:lnTo>
                <a:close/>
              </a:path>
            </a:pathLst>
          </a:custGeom>
          <a:solidFill>
            <a:srgbClr val="9D9D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6591284" y="3536027"/>
            <a:ext cx="20320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6390746" y="3536027"/>
            <a:ext cx="3022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6794092" y="3536027"/>
            <a:ext cx="2768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 spc="-1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(6)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 descr=""/>
          <p:cNvSpPr/>
          <p:nvPr/>
        </p:nvSpPr>
        <p:spPr>
          <a:xfrm>
            <a:off x="1361884" y="4047273"/>
            <a:ext cx="2409190" cy="248920"/>
          </a:xfrm>
          <a:custGeom>
            <a:avLst/>
            <a:gdLst/>
            <a:ahLst/>
            <a:cxnLst/>
            <a:rect l="l" t="t" r="r" b="b"/>
            <a:pathLst>
              <a:path w="2409190" h="248920">
                <a:moveTo>
                  <a:pt x="2409113" y="0"/>
                </a:moveTo>
                <a:lnTo>
                  <a:pt x="0" y="0"/>
                </a:lnTo>
                <a:lnTo>
                  <a:pt x="0" y="248754"/>
                </a:lnTo>
                <a:lnTo>
                  <a:pt x="2409113" y="248754"/>
                </a:lnTo>
                <a:lnTo>
                  <a:pt x="2409113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 descr=""/>
          <p:cNvSpPr txBox="1"/>
          <p:nvPr/>
        </p:nvSpPr>
        <p:spPr>
          <a:xfrm>
            <a:off x="2255884" y="4083002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 descr=""/>
          <p:cNvSpPr/>
          <p:nvPr/>
        </p:nvSpPr>
        <p:spPr>
          <a:xfrm>
            <a:off x="3772687" y="4047273"/>
            <a:ext cx="2015489" cy="248920"/>
          </a:xfrm>
          <a:custGeom>
            <a:avLst/>
            <a:gdLst/>
            <a:ahLst/>
            <a:cxnLst/>
            <a:rect l="l" t="t" r="r" b="b"/>
            <a:pathLst>
              <a:path w="2015489" h="248920">
                <a:moveTo>
                  <a:pt x="2015121" y="0"/>
                </a:moveTo>
                <a:lnTo>
                  <a:pt x="0" y="0"/>
                </a:lnTo>
                <a:lnTo>
                  <a:pt x="0" y="248754"/>
                </a:lnTo>
                <a:lnTo>
                  <a:pt x="2015121" y="248754"/>
                </a:lnTo>
                <a:lnTo>
                  <a:pt x="2015121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 descr=""/>
          <p:cNvSpPr txBox="1"/>
          <p:nvPr/>
        </p:nvSpPr>
        <p:spPr>
          <a:xfrm>
            <a:off x="4376569" y="4045678"/>
            <a:ext cx="289560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4577107" y="4045678"/>
            <a:ext cx="229235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4810480" y="4083002"/>
            <a:ext cx="2565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8246109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10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55" b="1">
                <a:solidFill>
                  <a:srgbClr val="4A494A"/>
                </a:solidFill>
                <a:latin typeface="Trebuchet MS"/>
                <a:cs typeface="Trebuchet MS"/>
              </a:rPr>
              <a:t>J</a:t>
            </a:r>
            <a:r>
              <a:rPr dirty="0" sz="1600" spc="-9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12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workers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Alice,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John,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Jasmine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scheduled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18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available.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995371"/>
            <a:ext cx="8429625" cy="1560830"/>
            <a:chOff x="361586" y="2995371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995371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282797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536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790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4045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297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998544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998546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2859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284378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537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792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4047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8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298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18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537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792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4047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298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992194"/>
            <a:ext cx="8429625" cy="1573530"/>
            <a:chOff x="360000" y="2992194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284378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995369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28569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321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28597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321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537267"/>
            <a:ext cx="4826635" cy="252095"/>
            <a:chOff x="1361884" y="353726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53726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53726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573554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573554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79173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828081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982921" y="3792448"/>
            <a:ext cx="1606550" cy="252095"/>
          </a:xfrm>
          <a:custGeom>
            <a:avLst/>
            <a:gdLst/>
            <a:ahLst/>
            <a:cxnLst/>
            <a:rect l="l" t="t" r="r" b="b"/>
            <a:pathLst>
              <a:path w="1606550" h="252095">
                <a:moveTo>
                  <a:pt x="1606321" y="0"/>
                </a:moveTo>
                <a:lnTo>
                  <a:pt x="0" y="0"/>
                </a:lnTo>
                <a:lnTo>
                  <a:pt x="0" y="251993"/>
                </a:lnTo>
                <a:lnTo>
                  <a:pt x="1606321" y="251993"/>
                </a:lnTo>
                <a:lnTo>
                  <a:pt x="1606321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5585219" y="3790853"/>
            <a:ext cx="20447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384681" y="3790853"/>
            <a:ext cx="3022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5789127" y="3790853"/>
            <a:ext cx="2641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6191097" y="3537622"/>
            <a:ext cx="1206500" cy="252095"/>
          </a:xfrm>
          <a:custGeom>
            <a:avLst/>
            <a:gdLst/>
            <a:ahLst/>
            <a:cxnLst/>
            <a:rect l="l" t="t" r="r" b="b"/>
            <a:pathLst>
              <a:path w="1206500" h="252095">
                <a:moveTo>
                  <a:pt x="1206004" y="0"/>
                </a:moveTo>
                <a:lnTo>
                  <a:pt x="0" y="0"/>
                </a:lnTo>
                <a:lnTo>
                  <a:pt x="0" y="251993"/>
                </a:lnTo>
                <a:lnTo>
                  <a:pt x="1206004" y="251993"/>
                </a:lnTo>
                <a:lnTo>
                  <a:pt x="1206004" y="0"/>
                </a:lnTo>
                <a:close/>
              </a:path>
            </a:pathLst>
          </a:custGeom>
          <a:solidFill>
            <a:srgbClr val="9D9D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6591284" y="3536027"/>
            <a:ext cx="20320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6390746" y="3536027"/>
            <a:ext cx="3022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6794092" y="3536027"/>
            <a:ext cx="2768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 spc="-1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(6)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 descr=""/>
          <p:cNvSpPr/>
          <p:nvPr/>
        </p:nvSpPr>
        <p:spPr>
          <a:xfrm>
            <a:off x="1361884" y="4047273"/>
            <a:ext cx="2409190" cy="248920"/>
          </a:xfrm>
          <a:custGeom>
            <a:avLst/>
            <a:gdLst/>
            <a:ahLst/>
            <a:cxnLst/>
            <a:rect l="l" t="t" r="r" b="b"/>
            <a:pathLst>
              <a:path w="2409190" h="248920">
                <a:moveTo>
                  <a:pt x="2409113" y="0"/>
                </a:moveTo>
                <a:lnTo>
                  <a:pt x="0" y="0"/>
                </a:lnTo>
                <a:lnTo>
                  <a:pt x="0" y="248754"/>
                </a:lnTo>
                <a:lnTo>
                  <a:pt x="2409113" y="248754"/>
                </a:lnTo>
                <a:lnTo>
                  <a:pt x="2409113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 descr=""/>
          <p:cNvSpPr txBox="1"/>
          <p:nvPr/>
        </p:nvSpPr>
        <p:spPr>
          <a:xfrm>
            <a:off x="2255884" y="4083002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 descr=""/>
          <p:cNvSpPr/>
          <p:nvPr/>
        </p:nvSpPr>
        <p:spPr>
          <a:xfrm>
            <a:off x="3772687" y="4047273"/>
            <a:ext cx="2015489" cy="248920"/>
          </a:xfrm>
          <a:custGeom>
            <a:avLst/>
            <a:gdLst/>
            <a:ahLst/>
            <a:cxnLst/>
            <a:rect l="l" t="t" r="r" b="b"/>
            <a:pathLst>
              <a:path w="2015489" h="248920">
                <a:moveTo>
                  <a:pt x="2015121" y="0"/>
                </a:moveTo>
                <a:lnTo>
                  <a:pt x="0" y="0"/>
                </a:lnTo>
                <a:lnTo>
                  <a:pt x="0" y="248754"/>
                </a:lnTo>
                <a:lnTo>
                  <a:pt x="2015121" y="248754"/>
                </a:lnTo>
                <a:lnTo>
                  <a:pt x="2015121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 descr=""/>
          <p:cNvSpPr txBox="1"/>
          <p:nvPr/>
        </p:nvSpPr>
        <p:spPr>
          <a:xfrm>
            <a:off x="4376569" y="4045678"/>
            <a:ext cx="289560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4577107" y="4045678"/>
            <a:ext cx="229235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4810480" y="4083002"/>
            <a:ext cx="2565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 descr=""/>
          <p:cNvSpPr/>
          <p:nvPr/>
        </p:nvSpPr>
        <p:spPr>
          <a:xfrm>
            <a:off x="1361884" y="4299483"/>
            <a:ext cx="2409190" cy="257175"/>
          </a:xfrm>
          <a:custGeom>
            <a:avLst/>
            <a:gdLst/>
            <a:ahLst/>
            <a:cxnLst/>
            <a:rect l="l" t="t" r="r" b="b"/>
            <a:pathLst>
              <a:path w="2409190" h="257175">
                <a:moveTo>
                  <a:pt x="2409113" y="0"/>
                </a:moveTo>
                <a:lnTo>
                  <a:pt x="0" y="0"/>
                </a:lnTo>
                <a:lnTo>
                  <a:pt x="0" y="257035"/>
                </a:lnTo>
                <a:lnTo>
                  <a:pt x="2409113" y="257035"/>
                </a:lnTo>
                <a:lnTo>
                  <a:pt x="2409113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 descr=""/>
          <p:cNvSpPr txBox="1"/>
          <p:nvPr/>
        </p:nvSpPr>
        <p:spPr>
          <a:xfrm>
            <a:off x="2265433" y="4344763"/>
            <a:ext cx="605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7789545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solution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uses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5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employees.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However,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Alice,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have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14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available between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them.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4A494A"/>
                </a:solidFill>
                <a:latin typeface="Trebuchet MS"/>
                <a:cs typeface="Trebuchet MS"/>
              </a:rPr>
              <a:t>Can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a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45" b="1">
                <a:solidFill>
                  <a:srgbClr val="4A494A"/>
                </a:solidFill>
                <a:latin typeface="Trebuchet MS"/>
                <a:cs typeface="Trebuchet MS"/>
              </a:rPr>
              <a:t>solution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70" b="1">
                <a:solidFill>
                  <a:srgbClr val="4A494A"/>
                </a:solidFill>
                <a:latin typeface="Trebuchet MS"/>
                <a:cs typeface="Trebuchet MS"/>
              </a:rPr>
              <a:t>be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50" b="1">
                <a:solidFill>
                  <a:srgbClr val="4A494A"/>
                </a:solidFill>
                <a:latin typeface="Trebuchet MS"/>
                <a:cs typeface="Trebuchet MS"/>
              </a:rPr>
              <a:t>found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70" b="1">
                <a:solidFill>
                  <a:srgbClr val="4A494A"/>
                </a:solidFill>
                <a:latin typeface="Trebuchet MS"/>
                <a:cs typeface="Trebuchet MS"/>
              </a:rPr>
              <a:t>which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55" b="1">
                <a:solidFill>
                  <a:srgbClr val="4A494A"/>
                </a:solidFill>
                <a:latin typeface="Trebuchet MS"/>
                <a:cs typeface="Trebuchet MS"/>
              </a:rPr>
              <a:t>only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uses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4A494A"/>
                </a:solidFill>
                <a:latin typeface="Trebuchet MS"/>
                <a:cs typeface="Trebuchet MS"/>
              </a:rPr>
              <a:t>4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workers?</a:t>
            </a:r>
            <a:endParaRPr sz="1600">
              <a:latin typeface="Trebuchet MS"/>
              <a:cs typeface="Trebuchet MS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995371"/>
            <a:ext cx="8429625" cy="1560830"/>
            <a:chOff x="361586" y="2995371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995371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282797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536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790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4045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297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998544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998546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2859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284378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537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792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4047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8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298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18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537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792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4047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298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992194"/>
            <a:ext cx="8429625" cy="1573530"/>
            <a:chOff x="360000" y="2992194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284378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995369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28569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321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28597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321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537267"/>
            <a:ext cx="4826635" cy="252095"/>
            <a:chOff x="1361884" y="353726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53726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53726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573554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573554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79173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828081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/>
          <p:nvPr/>
        </p:nvSpPr>
        <p:spPr>
          <a:xfrm>
            <a:off x="4982921" y="3792448"/>
            <a:ext cx="1606550" cy="252095"/>
          </a:xfrm>
          <a:custGeom>
            <a:avLst/>
            <a:gdLst/>
            <a:ahLst/>
            <a:cxnLst/>
            <a:rect l="l" t="t" r="r" b="b"/>
            <a:pathLst>
              <a:path w="1606550" h="252095">
                <a:moveTo>
                  <a:pt x="1606321" y="0"/>
                </a:moveTo>
                <a:lnTo>
                  <a:pt x="0" y="0"/>
                </a:lnTo>
                <a:lnTo>
                  <a:pt x="0" y="251993"/>
                </a:lnTo>
                <a:lnTo>
                  <a:pt x="1606321" y="251993"/>
                </a:lnTo>
                <a:lnTo>
                  <a:pt x="1606321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 descr=""/>
          <p:cNvSpPr txBox="1"/>
          <p:nvPr/>
        </p:nvSpPr>
        <p:spPr>
          <a:xfrm>
            <a:off x="5585219" y="3790853"/>
            <a:ext cx="20447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5384681" y="3790853"/>
            <a:ext cx="3022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5789127" y="3790853"/>
            <a:ext cx="264160" cy="255270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6191097" y="3537622"/>
            <a:ext cx="1206500" cy="252095"/>
          </a:xfrm>
          <a:custGeom>
            <a:avLst/>
            <a:gdLst/>
            <a:ahLst/>
            <a:cxnLst/>
            <a:rect l="l" t="t" r="r" b="b"/>
            <a:pathLst>
              <a:path w="1206500" h="252095">
                <a:moveTo>
                  <a:pt x="1206004" y="0"/>
                </a:moveTo>
                <a:lnTo>
                  <a:pt x="0" y="0"/>
                </a:lnTo>
                <a:lnTo>
                  <a:pt x="0" y="251993"/>
                </a:lnTo>
                <a:lnTo>
                  <a:pt x="1206004" y="251993"/>
                </a:lnTo>
                <a:lnTo>
                  <a:pt x="1206004" y="0"/>
                </a:lnTo>
                <a:close/>
              </a:path>
            </a:pathLst>
          </a:custGeom>
          <a:solidFill>
            <a:srgbClr val="9D9D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6591284" y="3536027"/>
            <a:ext cx="20320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8382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6390746" y="3536027"/>
            <a:ext cx="3022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6794092" y="3536027"/>
            <a:ext cx="2768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 spc="-1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(6)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 descr=""/>
          <p:cNvSpPr/>
          <p:nvPr/>
        </p:nvSpPr>
        <p:spPr>
          <a:xfrm>
            <a:off x="1361884" y="4047273"/>
            <a:ext cx="2409190" cy="248920"/>
          </a:xfrm>
          <a:custGeom>
            <a:avLst/>
            <a:gdLst/>
            <a:ahLst/>
            <a:cxnLst/>
            <a:rect l="l" t="t" r="r" b="b"/>
            <a:pathLst>
              <a:path w="2409190" h="248920">
                <a:moveTo>
                  <a:pt x="2409113" y="0"/>
                </a:moveTo>
                <a:lnTo>
                  <a:pt x="0" y="0"/>
                </a:lnTo>
                <a:lnTo>
                  <a:pt x="0" y="248754"/>
                </a:lnTo>
                <a:lnTo>
                  <a:pt x="2409113" y="248754"/>
                </a:lnTo>
                <a:lnTo>
                  <a:pt x="2409113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 descr=""/>
          <p:cNvSpPr txBox="1"/>
          <p:nvPr/>
        </p:nvSpPr>
        <p:spPr>
          <a:xfrm>
            <a:off x="2255884" y="4083002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 descr=""/>
          <p:cNvSpPr/>
          <p:nvPr/>
        </p:nvSpPr>
        <p:spPr>
          <a:xfrm>
            <a:off x="3772687" y="4047273"/>
            <a:ext cx="2015489" cy="248920"/>
          </a:xfrm>
          <a:custGeom>
            <a:avLst/>
            <a:gdLst/>
            <a:ahLst/>
            <a:cxnLst/>
            <a:rect l="l" t="t" r="r" b="b"/>
            <a:pathLst>
              <a:path w="2015489" h="248920">
                <a:moveTo>
                  <a:pt x="2015121" y="0"/>
                </a:moveTo>
                <a:lnTo>
                  <a:pt x="0" y="0"/>
                </a:lnTo>
                <a:lnTo>
                  <a:pt x="0" y="248754"/>
                </a:lnTo>
                <a:lnTo>
                  <a:pt x="2015121" y="248754"/>
                </a:lnTo>
                <a:lnTo>
                  <a:pt x="2015121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 descr=""/>
          <p:cNvSpPr txBox="1"/>
          <p:nvPr/>
        </p:nvSpPr>
        <p:spPr>
          <a:xfrm>
            <a:off x="4376569" y="4045678"/>
            <a:ext cx="289560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13144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4577107" y="4045678"/>
            <a:ext cx="229235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74295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4810480" y="4083002"/>
            <a:ext cx="2565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 descr=""/>
          <p:cNvSpPr/>
          <p:nvPr/>
        </p:nvSpPr>
        <p:spPr>
          <a:xfrm>
            <a:off x="1361884" y="4299483"/>
            <a:ext cx="2409190" cy="257175"/>
          </a:xfrm>
          <a:custGeom>
            <a:avLst/>
            <a:gdLst/>
            <a:ahLst/>
            <a:cxnLst/>
            <a:rect l="l" t="t" r="r" b="b"/>
            <a:pathLst>
              <a:path w="2409190" h="257175">
                <a:moveTo>
                  <a:pt x="2409113" y="0"/>
                </a:moveTo>
                <a:lnTo>
                  <a:pt x="0" y="0"/>
                </a:lnTo>
                <a:lnTo>
                  <a:pt x="0" y="257035"/>
                </a:lnTo>
                <a:lnTo>
                  <a:pt x="2409113" y="257035"/>
                </a:lnTo>
                <a:lnTo>
                  <a:pt x="2409113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 descr=""/>
          <p:cNvSpPr txBox="1"/>
          <p:nvPr/>
        </p:nvSpPr>
        <p:spPr>
          <a:xfrm>
            <a:off x="2265433" y="4344763"/>
            <a:ext cx="605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5201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05" b="1">
                <a:solidFill>
                  <a:srgbClr val="E0113C"/>
                </a:solidFill>
                <a:latin typeface="Trebuchet MS"/>
                <a:cs typeface="Trebuchet MS"/>
              </a:rPr>
              <a:t>Three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4517390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25" b="1">
                <a:solidFill>
                  <a:srgbClr val="E0113C"/>
                </a:solidFill>
                <a:latin typeface="Trebuchet MS"/>
                <a:cs typeface="Trebuchet MS"/>
              </a:rPr>
              <a:t>decreasing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first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step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reorder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into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decreasing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order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based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upon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time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take.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6555587" y="1952990"/>
          <a:ext cx="2310130" cy="2653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3480"/>
                <a:gridCol w="1056005"/>
              </a:tblGrid>
              <a:tr h="356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1206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65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6350">
                      <a:solidFill>
                        <a:srgbClr val="4A494A"/>
                      </a:solidFill>
                      <a:prstDash val="solid"/>
                    </a:lnL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184150" marR="45720" indent="-165735">
                        <a:lnSpc>
                          <a:spcPct val="103299"/>
                        </a:lnSpc>
                        <a:spcBef>
                          <a:spcPts val="520"/>
                        </a:spcBef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65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65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6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complete</a:t>
                      </a:r>
                      <a:r>
                        <a:rPr dirty="0" sz="650" spc="5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650" spc="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(minutes)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6040"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E0113C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7939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2410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F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731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50272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2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50" b="1">
                <a:solidFill>
                  <a:srgbClr val="E0113C"/>
                </a:solidFill>
                <a:latin typeface="Trebuchet MS"/>
                <a:cs typeface="Trebuchet MS"/>
              </a:rPr>
              <a:t>Three:</a:t>
            </a:r>
            <a:r>
              <a:rPr dirty="0" sz="2400" spc="-12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30" b="1">
                <a:solidFill>
                  <a:srgbClr val="E0113C"/>
                </a:solidFill>
                <a:latin typeface="Trebuchet MS"/>
                <a:cs typeface="Trebuchet MS"/>
              </a:rPr>
              <a:t>Schedule</a:t>
            </a:r>
            <a:r>
              <a:rPr dirty="0" sz="2400" spc="-12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10" b="1">
                <a:solidFill>
                  <a:srgbClr val="E0113C"/>
                </a:solidFill>
                <a:latin typeface="Trebuchet MS"/>
                <a:cs typeface="Trebuchet MS"/>
              </a:rPr>
              <a:t>the</a:t>
            </a:r>
            <a:r>
              <a:rPr dirty="0" sz="2400" spc="-12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0" b="1">
                <a:solidFill>
                  <a:srgbClr val="E0113C"/>
                </a:solidFill>
                <a:latin typeface="Trebuchet MS"/>
                <a:cs typeface="Trebuchet MS"/>
              </a:rPr>
              <a:t>employees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9999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5241290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25" b="1">
                <a:solidFill>
                  <a:srgbClr val="E0113C"/>
                </a:solidFill>
                <a:latin typeface="Trebuchet MS"/>
                <a:cs typeface="Trebuchet MS"/>
              </a:rPr>
              <a:t>decreasing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Apply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first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70">
                <a:solidFill>
                  <a:srgbClr val="4A494A"/>
                </a:solidFill>
                <a:latin typeface="Arial"/>
                <a:cs typeface="Arial"/>
              </a:rPr>
              <a:t>fit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algorithm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using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new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order.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50" b="1">
                <a:solidFill>
                  <a:srgbClr val="4A494A"/>
                </a:solidFill>
                <a:latin typeface="Trebuchet MS"/>
                <a:cs typeface="Trebuchet MS"/>
              </a:rPr>
              <a:t>Which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55" b="1">
                <a:solidFill>
                  <a:srgbClr val="4A494A"/>
                </a:solidFill>
                <a:latin typeface="Trebuchet MS"/>
                <a:cs typeface="Trebuchet MS"/>
              </a:rPr>
              <a:t>algorithm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40" b="1">
                <a:solidFill>
                  <a:srgbClr val="4A494A"/>
                </a:solidFill>
                <a:latin typeface="Trebuchet MS"/>
                <a:cs typeface="Trebuchet MS"/>
              </a:rPr>
              <a:t>works</a:t>
            </a:r>
            <a:r>
              <a:rPr dirty="0" sz="1600" spc="-8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05" b="1">
                <a:solidFill>
                  <a:srgbClr val="4A494A"/>
                </a:solidFill>
                <a:latin typeface="Trebuchet MS"/>
                <a:cs typeface="Trebuchet MS"/>
              </a:rPr>
              <a:t>better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65" b="1">
                <a:solidFill>
                  <a:srgbClr val="4A494A"/>
                </a:solidFill>
                <a:latin typeface="Trebuchet MS"/>
                <a:cs typeface="Trebuchet MS"/>
              </a:rPr>
              <a:t>in</a:t>
            </a:r>
            <a:r>
              <a:rPr dirty="0" sz="1600" spc="-9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4A494A"/>
                </a:solidFill>
                <a:latin typeface="Trebuchet MS"/>
                <a:cs typeface="Trebuchet MS"/>
              </a:rPr>
              <a:t>this</a:t>
            </a:r>
            <a:r>
              <a:rPr dirty="0" sz="1600" spc="-8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situation?</a:t>
            </a:r>
            <a:endParaRPr sz="1600">
              <a:latin typeface="Trebuchet MS"/>
              <a:cs typeface="Trebuchet MS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60000" y="2992194"/>
          <a:ext cx="8505825" cy="156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950"/>
                <a:gridCol w="200659"/>
                <a:gridCol w="200659"/>
                <a:gridCol w="200659"/>
                <a:gridCol w="200659"/>
                <a:gridCol w="203200"/>
                <a:gridCol w="200660"/>
                <a:gridCol w="200660"/>
                <a:gridCol w="203835"/>
                <a:gridCol w="200660"/>
                <a:gridCol w="200660"/>
                <a:gridCol w="200660"/>
                <a:gridCol w="200660"/>
                <a:gridCol w="203200"/>
                <a:gridCol w="200660"/>
                <a:gridCol w="200660"/>
                <a:gridCol w="200660"/>
                <a:gridCol w="203835"/>
                <a:gridCol w="200660"/>
                <a:gridCol w="203200"/>
                <a:gridCol w="200660"/>
                <a:gridCol w="200660"/>
                <a:gridCol w="203835"/>
                <a:gridCol w="200660"/>
                <a:gridCol w="200660"/>
                <a:gridCol w="200660"/>
                <a:gridCol w="200660"/>
                <a:gridCol w="203200"/>
                <a:gridCol w="200659"/>
                <a:gridCol w="200659"/>
                <a:gridCol w="203834"/>
                <a:gridCol w="1387475"/>
              </a:tblGrid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7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Hours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available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000000">
                        <a:alpha val="79998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Alice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John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Jasmin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Robyn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5201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05" b="1">
                <a:solidFill>
                  <a:srgbClr val="E0113C"/>
                </a:solidFill>
                <a:latin typeface="Trebuchet MS"/>
                <a:cs typeface="Trebuchet MS"/>
              </a:rPr>
              <a:t>Three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7703184" cy="69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25" b="1">
                <a:solidFill>
                  <a:srgbClr val="E0113C"/>
                </a:solidFill>
                <a:latin typeface="Trebuchet MS"/>
                <a:cs typeface="Trebuchet MS"/>
              </a:rPr>
              <a:t>decreasing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Using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 this algorithm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produces the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following solution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 only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requires</a:t>
            </a:r>
            <a:r>
              <a:rPr dirty="0" sz="1600" spc="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employees.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761360"/>
            <a:ext cx="8429625" cy="1560830"/>
            <a:chOff x="361586" y="2761360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761360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048799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302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556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3811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063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764549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764535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764549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764549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764549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764549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764549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764549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051967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050379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303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558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0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3813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064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303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558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3813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064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758199"/>
            <a:ext cx="8429625" cy="1573530"/>
            <a:chOff x="360000" y="2758199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050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762956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5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050379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761374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051784"/>
              <a:ext cx="3618229" cy="248920"/>
            </a:xfrm>
            <a:custGeom>
              <a:avLst/>
              <a:gdLst/>
              <a:ahLst/>
              <a:cxnLst/>
              <a:rect l="l" t="t" r="r" b="b"/>
              <a:pathLst>
                <a:path w="3618229" h="248920">
                  <a:moveTo>
                    <a:pt x="3617645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617645" y="248754"/>
                  </a:lnTo>
                  <a:lnTo>
                    <a:pt x="3617645" y="0"/>
                  </a:lnTo>
                  <a:close/>
                </a:path>
              </a:pathLst>
            </a:custGeom>
            <a:solidFill>
              <a:srgbClr val="4A4A49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4578489" y="3303054"/>
              <a:ext cx="2818765" cy="252095"/>
            </a:xfrm>
            <a:custGeom>
              <a:avLst/>
              <a:gdLst/>
              <a:ahLst/>
              <a:cxnLst/>
              <a:rect l="l" t="t" r="r" b="b"/>
              <a:pathLst>
                <a:path w="2818765" h="252095">
                  <a:moveTo>
                    <a:pt x="2818434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8434" y="252006"/>
                  </a:lnTo>
                  <a:lnTo>
                    <a:pt x="2818434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3773525" y="3558298"/>
              <a:ext cx="2414270" cy="252095"/>
            </a:xfrm>
            <a:custGeom>
              <a:avLst/>
              <a:gdLst/>
              <a:ahLst/>
              <a:cxnLst/>
              <a:rect l="l" t="t" r="r" b="b"/>
              <a:pathLst>
                <a:path w="2414270" h="252095">
                  <a:moveTo>
                    <a:pt x="2414155" y="0"/>
                  </a:moveTo>
                  <a:lnTo>
                    <a:pt x="0" y="0"/>
                  </a:lnTo>
                  <a:lnTo>
                    <a:pt x="0" y="251637"/>
                  </a:lnTo>
                  <a:lnTo>
                    <a:pt x="2414155" y="251637"/>
                  </a:lnTo>
                  <a:lnTo>
                    <a:pt x="2414155" y="0"/>
                  </a:lnTo>
                  <a:close/>
                </a:path>
              </a:pathLst>
            </a:custGeom>
            <a:solidFill>
              <a:srgbClr val="C6C6C6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1361884" y="3555771"/>
              <a:ext cx="2409190" cy="256540"/>
            </a:xfrm>
            <a:custGeom>
              <a:avLst/>
              <a:gdLst/>
              <a:ahLst/>
              <a:cxnLst/>
              <a:rect l="l" t="t" r="r" b="b"/>
              <a:pathLst>
                <a:path w="2409190" h="256539">
                  <a:moveTo>
                    <a:pt x="2409113" y="0"/>
                  </a:moveTo>
                  <a:lnTo>
                    <a:pt x="0" y="0"/>
                  </a:lnTo>
                  <a:lnTo>
                    <a:pt x="0" y="255955"/>
                  </a:lnTo>
                  <a:lnTo>
                    <a:pt x="2409113" y="255955"/>
                  </a:lnTo>
                  <a:lnTo>
                    <a:pt x="2409113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4979530" y="3051771"/>
              <a:ext cx="2417445" cy="249554"/>
            </a:xfrm>
            <a:custGeom>
              <a:avLst/>
              <a:gdLst/>
              <a:ahLst/>
              <a:cxnLst/>
              <a:rect l="l" t="t" r="r" b="b"/>
              <a:pathLst>
                <a:path w="2417445" h="249554">
                  <a:moveTo>
                    <a:pt x="2417394" y="0"/>
                  </a:moveTo>
                  <a:lnTo>
                    <a:pt x="0" y="0"/>
                  </a:lnTo>
                  <a:lnTo>
                    <a:pt x="0" y="249085"/>
                  </a:lnTo>
                  <a:lnTo>
                    <a:pt x="2417394" y="249085"/>
                  </a:lnTo>
                  <a:lnTo>
                    <a:pt x="2417394" y="0"/>
                  </a:lnTo>
                  <a:close/>
                </a:path>
              </a:pathLst>
            </a:custGeom>
            <a:solidFill>
              <a:srgbClr val="C6C6C6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1361884" y="3303054"/>
              <a:ext cx="3213100" cy="252729"/>
            </a:xfrm>
            <a:custGeom>
              <a:avLst/>
              <a:gdLst/>
              <a:ahLst/>
              <a:cxnLst/>
              <a:rect l="l" t="t" r="r" b="b"/>
              <a:pathLst>
                <a:path w="3213100" h="252729">
                  <a:moveTo>
                    <a:pt x="3212998" y="0"/>
                  </a:moveTo>
                  <a:lnTo>
                    <a:pt x="0" y="0"/>
                  </a:lnTo>
                  <a:lnTo>
                    <a:pt x="0" y="252717"/>
                  </a:lnTo>
                  <a:lnTo>
                    <a:pt x="3212998" y="252717"/>
                  </a:lnTo>
                  <a:lnTo>
                    <a:pt x="3212998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9" name="object 129" descr=""/>
          <p:cNvSpPr txBox="1"/>
          <p:nvPr/>
        </p:nvSpPr>
        <p:spPr>
          <a:xfrm>
            <a:off x="2663605" y="3339464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0" name="object 130" descr=""/>
          <p:cNvSpPr txBox="1"/>
          <p:nvPr/>
        </p:nvSpPr>
        <p:spPr>
          <a:xfrm>
            <a:off x="2870488" y="3088131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/>
          <p:nvPr/>
        </p:nvSpPr>
        <p:spPr>
          <a:xfrm>
            <a:off x="5385599" y="3813530"/>
            <a:ext cx="1609090" cy="248920"/>
          </a:xfrm>
          <a:custGeom>
            <a:avLst/>
            <a:gdLst/>
            <a:ahLst/>
            <a:cxnLst/>
            <a:rect l="l" t="t" r="r" b="b"/>
            <a:pathLst>
              <a:path w="1609090" h="248920">
                <a:moveTo>
                  <a:pt x="1608480" y="0"/>
                </a:moveTo>
                <a:lnTo>
                  <a:pt x="0" y="0"/>
                </a:lnTo>
                <a:lnTo>
                  <a:pt x="0" y="248399"/>
                </a:lnTo>
                <a:lnTo>
                  <a:pt x="1608480" y="248399"/>
                </a:lnTo>
                <a:lnTo>
                  <a:pt x="1608480" y="0"/>
                </a:lnTo>
                <a:close/>
              </a:path>
            </a:pathLst>
          </a:custGeom>
          <a:solidFill>
            <a:srgbClr val="706F6F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 descr=""/>
          <p:cNvSpPr txBox="1"/>
          <p:nvPr/>
        </p:nvSpPr>
        <p:spPr>
          <a:xfrm>
            <a:off x="5989668" y="3811678"/>
            <a:ext cx="200660" cy="252095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370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3" name="object 133" descr=""/>
          <p:cNvSpPr txBox="1"/>
          <p:nvPr/>
        </p:nvSpPr>
        <p:spPr>
          <a:xfrm>
            <a:off x="5789127" y="3811678"/>
            <a:ext cx="302260" cy="252095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70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4" name="object 134" descr=""/>
          <p:cNvSpPr txBox="1"/>
          <p:nvPr/>
        </p:nvSpPr>
        <p:spPr>
          <a:xfrm>
            <a:off x="6190205" y="3811678"/>
            <a:ext cx="264160" cy="252095"/>
          </a:xfrm>
          <a:prstGeom prst="rect">
            <a:avLst/>
          </a:prstGeom>
          <a:solidFill>
            <a:srgbClr val="706F6F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0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(8)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5" name="object 135" descr=""/>
          <p:cNvSpPr txBox="1"/>
          <p:nvPr/>
        </p:nvSpPr>
        <p:spPr>
          <a:xfrm>
            <a:off x="5682276" y="3339365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6" name="object 136" descr=""/>
          <p:cNvSpPr txBox="1"/>
          <p:nvPr/>
        </p:nvSpPr>
        <p:spPr>
          <a:xfrm>
            <a:off x="4681642" y="3601366"/>
            <a:ext cx="6057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60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7" name="object 137" descr=""/>
          <p:cNvSpPr txBox="1"/>
          <p:nvPr/>
        </p:nvSpPr>
        <p:spPr>
          <a:xfrm>
            <a:off x="2255815" y="3592730"/>
            <a:ext cx="62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8" name="object 138" descr=""/>
          <p:cNvSpPr/>
          <p:nvPr/>
        </p:nvSpPr>
        <p:spPr>
          <a:xfrm>
            <a:off x="3372840" y="3813175"/>
            <a:ext cx="2009775" cy="248920"/>
          </a:xfrm>
          <a:custGeom>
            <a:avLst/>
            <a:gdLst/>
            <a:ahLst/>
            <a:cxnLst/>
            <a:rect l="l" t="t" r="r" b="b"/>
            <a:pathLst>
              <a:path w="2009775" h="248920">
                <a:moveTo>
                  <a:pt x="2009165" y="0"/>
                </a:moveTo>
                <a:lnTo>
                  <a:pt x="0" y="0"/>
                </a:lnTo>
                <a:lnTo>
                  <a:pt x="0" y="248754"/>
                </a:lnTo>
                <a:lnTo>
                  <a:pt x="2009165" y="248754"/>
                </a:lnTo>
                <a:lnTo>
                  <a:pt x="200916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 descr=""/>
          <p:cNvSpPr txBox="1"/>
          <p:nvPr/>
        </p:nvSpPr>
        <p:spPr>
          <a:xfrm>
            <a:off x="3975488" y="3811678"/>
            <a:ext cx="276860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13017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0" name="object 140" descr=""/>
          <p:cNvSpPr txBox="1"/>
          <p:nvPr/>
        </p:nvSpPr>
        <p:spPr>
          <a:xfrm>
            <a:off x="4176029" y="3811678"/>
            <a:ext cx="226060" cy="252095"/>
          </a:xfrm>
          <a:prstGeom prst="rect">
            <a:avLst/>
          </a:prstGeom>
          <a:solidFill>
            <a:srgbClr val="4A4A49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73025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1" name="object 141" descr=""/>
          <p:cNvSpPr txBox="1"/>
          <p:nvPr/>
        </p:nvSpPr>
        <p:spPr>
          <a:xfrm>
            <a:off x="4408160" y="3848910"/>
            <a:ext cx="2565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2" name="object 142" descr=""/>
          <p:cNvSpPr/>
          <p:nvPr/>
        </p:nvSpPr>
        <p:spPr>
          <a:xfrm>
            <a:off x="1361884" y="3813530"/>
            <a:ext cx="2007870" cy="248920"/>
          </a:xfrm>
          <a:custGeom>
            <a:avLst/>
            <a:gdLst/>
            <a:ahLst/>
            <a:cxnLst/>
            <a:rect l="l" t="t" r="r" b="b"/>
            <a:pathLst>
              <a:path w="2007870" h="248920">
                <a:moveTo>
                  <a:pt x="2007717" y="0"/>
                </a:moveTo>
                <a:lnTo>
                  <a:pt x="0" y="0"/>
                </a:lnTo>
                <a:lnTo>
                  <a:pt x="0" y="248399"/>
                </a:lnTo>
                <a:lnTo>
                  <a:pt x="2007717" y="248399"/>
                </a:lnTo>
                <a:lnTo>
                  <a:pt x="2007717" y="0"/>
                </a:lnTo>
                <a:close/>
              </a:path>
            </a:pathLst>
          </a:custGeom>
          <a:solidFill>
            <a:srgbClr val="B3B2B2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 descr=""/>
          <p:cNvSpPr txBox="1"/>
          <p:nvPr/>
        </p:nvSpPr>
        <p:spPr>
          <a:xfrm>
            <a:off x="2059753" y="3846222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4" name="object 144" descr=""/>
          <p:cNvSpPr/>
          <p:nvPr/>
        </p:nvSpPr>
        <p:spPr>
          <a:xfrm>
            <a:off x="6191961" y="3558285"/>
            <a:ext cx="1206500" cy="252095"/>
          </a:xfrm>
          <a:custGeom>
            <a:avLst/>
            <a:gdLst/>
            <a:ahLst/>
            <a:cxnLst/>
            <a:rect l="l" t="t" r="r" b="b"/>
            <a:pathLst>
              <a:path w="1206500" h="252095">
                <a:moveTo>
                  <a:pt x="1206004" y="0"/>
                </a:moveTo>
                <a:lnTo>
                  <a:pt x="0" y="0"/>
                </a:lnTo>
                <a:lnTo>
                  <a:pt x="0" y="252006"/>
                </a:lnTo>
                <a:lnTo>
                  <a:pt x="1206004" y="252006"/>
                </a:lnTo>
                <a:lnTo>
                  <a:pt x="1206004" y="0"/>
                </a:lnTo>
                <a:close/>
              </a:path>
            </a:pathLst>
          </a:custGeom>
          <a:solidFill>
            <a:srgbClr val="9D9D9C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 descr=""/>
          <p:cNvSpPr txBox="1"/>
          <p:nvPr/>
        </p:nvSpPr>
        <p:spPr>
          <a:xfrm>
            <a:off x="6591284" y="3556853"/>
            <a:ext cx="20320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85090">
              <a:lnSpc>
                <a:spcPct val="100000"/>
              </a:lnSpc>
              <a:spcBef>
                <a:spcPts val="395"/>
              </a:spcBef>
            </a:pPr>
            <a:r>
              <a:rPr dirty="0" sz="1000" spc="-5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6" name="object 146" descr=""/>
          <p:cNvSpPr txBox="1"/>
          <p:nvPr/>
        </p:nvSpPr>
        <p:spPr>
          <a:xfrm>
            <a:off x="6390746" y="3556853"/>
            <a:ext cx="3022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algn="r">
              <a:lnSpc>
                <a:spcPct val="100000"/>
              </a:lnSpc>
              <a:spcBef>
                <a:spcPts val="395"/>
              </a:spcBef>
            </a:pP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Jo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7" name="object 147" descr=""/>
          <p:cNvSpPr txBox="1"/>
          <p:nvPr/>
        </p:nvSpPr>
        <p:spPr>
          <a:xfrm>
            <a:off x="6794092" y="3556853"/>
            <a:ext cx="276860" cy="255270"/>
          </a:xfrm>
          <a:prstGeom prst="rect">
            <a:avLst/>
          </a:prstGeom>
          <a:solidFill>
            <a:srgbClr val="9D9D9C">
              <a:alpha val="79998"/>
            </a:srgbClr>
          </a:solidFill>
          <a:ln w="3175">
            <a:solidFill>
              <a:srgbClr val="4A494A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95"/>
              </a:spcBef>
            </a:pPr>
            <a:r>
              <a:rPr dirty="0" sz="1000" spc="-11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000" spc="-25">
                <a:solidFill>
                  <a:srgbClr val="FFFFFF"/>
                </a:solidFill>
                <a:latin typeface="Arial"/>
                <a:cs typeface="Arial"/>
              </a:rPr>
              <a:t> (6)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8" name="object 148" descr=""/>
          <p:cNvSpPr txBox="1"/>
          <p:nvPr/>
        </p:nvSpPr>
        <p:spPr>
          <a:xfrm>
            <a:off x="5883960" y="308747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4724" y="1258244"/>
            <a:ext cx="17373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 b="1">
                <a:solidFill>
                  <a:srgbClr val="E0113C"/>
                </a:solidFill>
                <a:latin typeface="Trebuchet MS"/>
                <a:cs typeface="Trebuchet MS"/>
              </a:rPr>
              <a:t>The </a:t>
            </a:r>
            <a:r>
              <a:rPr dirty="0" sz="2400" spc="-60" b="1">
                <a:solidFill>
                  <a:srgbClr val="E0113C"/>
                </a:solidFill>
                <a:latin typeface="Trebuchet MS"/>
                <a:cs typeface="Trebuchet MS"/>
              </a:rPr>
              <a:t>problem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7424" y="1691315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4724" y="1878004"/>
            <a:ext cx="4424045" cy="2696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699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Norwest</a:t>
            </a:r>
            <a:r>
              <a:rPr dirty="0" sz="1600" spc="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small</a:t>
            </a:r>
            <a:r>
              <a:rPr dirty="0" sz="1600" spc="9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chain</a:t>
            </a:r>
            <a:r>
              <a:rPr dirty="0" sz="1600" spc="8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5">
                <a:solidFill>
                  <a:srgbClr val="4A494A"/>
                </a:solidFill>
                <a:latin typeface="Arial"/>
                <a:cs typeface="Arial"/>
              </a:rPr>
              <a:t>mini</a:t>
            </a:r>
            <a:r>
              <a:rPr dirty="0" sz="1600" spc="9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supermarkets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serving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small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towns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North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West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England.</a:t>
            </a:r>
            <a:endParaRPr sz="1600">
              <a:latin typeface="Arial"/>
              <a:cs typeface="Arial"/>
            </a:endParaRPr>
          </a:p>
          <a:p>
            <a:pPr marL="12700" marR="335915">
              <a:lnSpc>
                <a:spcPct val="100000"/>
              </a:lnSpc>
              <a:spcBef>
                <a:spcPts val="1415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manager</a:t>
            </a:r>
            <a:r>
              <a:rPr dirty="0" sz="1600" spc="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head</a:t>
            </a:r>
            <a:r>
              <a:rPr dirty="0" sz="1600" spc="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office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has</a:t>
            </a:r>
            <a:r>
              <a:rPr dirty="0" sz="1600" spc="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ten</a:t>
            </a:r>
            <a:r>
              <a:rPr dirty="0" sz="1600" spc="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jobs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which</a:t>
            </a:r>
            <a:r>
              <a:rPr dirty="0" sz="1600" spc="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need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week.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employee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per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week.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done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any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order</a:t>
            </a:r>
            <a:r>
              <a:rPr dirty="0" sz="1600" spc="-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1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any</a:t>
            </a:r>
            <a:r>
              <a:rPr dirty="0" sz="1600" spc="-1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employee.</a:t>
            </a:r>
            <a:endParaRPr sz="1600">
              <a:latin typeface="Arial"/>
              <a:cs typeface="Arial"/>
            </a:endParaRPr>
          </a:p>
          <a:p>
            <a:pPr marL="12700" marR="706755">
              <a:lnSpc>
                <a:spcPct val="100000"/>
              </a:lnSpc>
              <a:spcBef>
                <a:spcPts val="1420"/>
              </a:spcBef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8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only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done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one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person.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split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divided.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5046821" y="1920627"/>
          <a:ext cx="3818890" cy="2645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5415"/>
                <a:gridCol w="1052830"/>
              </a:tblGrid>
              <a:tr h="355600">
                <a:tc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2704465" algn="l"/>
                        </a:tabLst>
                      </a:pPr>
                      <a:r>
                        <a:rPr dirty="0" baseline="-34188" sz="975" spc="-37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Job</a:t>
                      </a:r>
                      <a:r>
                        <a:rPr dirty="0" baseline="-34188" sz="97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	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6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r>
                        <a:rPr dirty="0" sz="65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65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complete</a:t>
                      </a:r>
                      <a:endParaRPr sz="650">
                        <a:latin typeface="Arial"/>
                        <a:cs typeface="Arial"/>
                      </a:endParaRPr>
                    </a:p>
                    <a:p>
                      <a:pPr algn="r" marR="2101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3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650" spc="4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(minutes)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L w="6350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E0113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A: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Organise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delivered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store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B: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Decide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store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will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get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deliveries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day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C: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Write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down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goods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returned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store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 spc="-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D: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much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money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store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has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taken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650" spc="-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E: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stock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9844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 spc="-6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F:</a:t>
                      </a:r>
                      <a:r>
                        <a:rPr dirty="0" sz="650" spc="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Check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650" spc="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working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650" spc="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each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store</a:t>
                      </a:r>
                      <a:r>
                        <a:rPr dirty="0" sz="650" spc="3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650" spc="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G: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Clean</a:t>
                      </a:r>
                      <a:r>
                        <a:rPr dirty="0" sz="650" spc="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offices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H: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Write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adverts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social</a:t>
                      </a:r>
                      <a:r>
                        <a:rPr dirty="0" sz="650" spc="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media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I: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Pay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bills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goods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received</a:t>
                      </a:r>
                      <a:r>
                        <a:rPr dirty="0" sz="650" spc="4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dirty="0" sz="650" spc="4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week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  <a:tr h="227329">
                <a:tc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J:</a:t>
                      </a:r>
                      <a:r>
                        <a:rPr dirty="0" sz="650" spc="-5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Organise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pay</a:t>
                      </a:r>
                      <a:r>
                        <a:rPr dirty="0" sz="650" spc="-5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sure</a:t>
                      </a:r>
                      <a:r>
                        <a:rPr dirty="0" sz="650" spc="-5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workers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get</a:t>
                      </a:r>
                      <a:r>
                        <a:rPr dirty="0" sz="650" spc="-5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paid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65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correct</a:t>
                      </a:r>
                      <a:r>
                        <a:rPr dirty="0" sz="650" spc="-5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5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6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47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2865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55" b="1">
                <a:solidFill>
                  <a:srgbClr val="E0113C"/>
                </a:solidFill>
                <a:latin typeface="Trebuchet MS"/>
                <a:cs typeface="Trebuchet MS"/>
              </a:rPr>
              <a:t>One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8291195" cy="1910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0" b="1">
                <a:solidFill>
                  <a:srgbClr val="E0113C"/>
                </a:solidFill>
                <a:latin typeface="Trebuchet MS"/>
                <a:cs typeface="Trebuchet MS"/>
              </a:rPr>
              <a:t>How</a:t>
            </a:r>
            <a:r>
              <a:rPr dirty="0" sz="1600" spc="-8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20" b="1">
                <a:solidFill>
                  <a:srgbClr val="E0113C"/>
                </a:solidFill>
                <a:latin typeface="Trebuchet MS"/>
                <a:cs typeface="Trebuchet MS"/>
              </a:rPr>
              <a:t>many</a:t>
            </a:r>
            <a:r>
              <a:rPr dirty="0" sz="1600" spc="-7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employees</a:t>
            </a:r>
            <a:r>
              <a:rPr dirty="0" sz="1600" spc="-75" b="1">
                <a:solidFill>
                  <a:srgbClr val="E0113C"/>
                </a:solidFill>
                <a:latin typeface="Trebuchet MS"/>
                <a:cs typeface="Trebuchet MS"/>
              </a:rPr>
              <a:t> are</a:t>
            </a:r>
            <a:r>
              <a:rPr dirty="0" sz="1600" spc="-8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required?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thinks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4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employees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will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needed.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because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required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118.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If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divide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118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get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3.93.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65" b="1">
                <a:solidFill>
                  <a:srgbClr val="4A494A"/>
                </a:solidFill>
                <a:latin typeface="Trebuchet MS"/>
                <a:cs typeface="Trebuchet MS"/>
              </a:rPr>
              <a:t>Explain</a:t>
            </a:r>
            <a:r>
              <a:rPr dirty="0" sz="1600" spc="-8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whether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think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correct?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you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think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reason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why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able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four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people?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2865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55" b="1">
                <a:solidFill>
                  <a:srgbClr val="E0113C"/>
                </a:solidFill>
                <a:latin typeface="Trebuchet MS"/>
                <a:cs typeface="Trebuchet MS"/>
              </a:rPr>
              <a:t>One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8079105" cy="2730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Solution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Total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number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required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118.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118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divided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employee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maximum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of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  <a:p>
            <a:pPr marL="12700" marR="537845">
              <a:lnSpc>
                <a:spcPct val="100000"/>
              </a:lnSpc>
              <a:spcBef>
                <a:spcPts val="1130"/>
              </a:spcBef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118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divided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gives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3.93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indicating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that,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theory,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four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employees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are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required</a:t>
            </a: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to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jobs.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600" spc="-60">
                <a:solidFill>
                  <a:srgbClr val="4A494A"/>
                </a:solidFill>
                <a:latin typeface="Arial"/>
                <a:cs typeface="Arial"/>
              </a:rPr>
              <a:t>However,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this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relies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on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most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employees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working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full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split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65">
                <a:solidFill>
                  <a:srgbClr val="4A494A"/>
                </a:solidFill>
                <a:latin typeface="Arial"/>
                <a:cs typeface="Arial"/>
              </a:rPr>
              <a:t>it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not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possible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employees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exactly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sz="1600" spc="-105">
                <a:solidFill>
                  <a:srgbClr val="4A494A"/>
                </a:solidFill>
                <a:latin typeface="Arial"/>
                <a:cs typeface="Arial"/>
              </a:rPr>
              <a:t>We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need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allocate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4A494A"/>
                </a:solidFill>
                <a:latin typeface="Arial"/>
                <a:cs typeface="Arial"/>
              </a:rPr>
              <a:t>employees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4A494A"/>
                </a:solidFill>
                <a:latin typeface="Arial"/>
                <a:cs typeface="Arial"/>
              </a:rPr>
              <a:t>to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confirm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how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many</a:t>
            </a: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4A494A"/>
                </a:solidFill>
                <a:latin typeface="Arial"/>
                <a:cs typeface="Arial"/>
              </a:rPr>
              <a:t>are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required.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48139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2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35" b="1">
                <a:solidFill>
                  <a:srgbClr val="E0113C"/>
                </a:solidFill>
                <a:latin typeface="Trebuchet MS"/>
                <a:cs typeface="Trebuchet MS"/>
              </a:rPr>
              <a:t>Two:</a:t>
            </a:r>
            <a:r>
              <a:rPr dirty="0" sz="2400" spc="-12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30" b="1">
                <a:solidFill>
                  <a:srgbClr val="E0113C"/>
                </a:solidFill>
                <a:latin typeface="Trebuchet MS"/>
                <a:cs typeface="Trebuchet MS"/>
              </a:rPr>
              <a:t>Schedule</a:t>
            </a:r>
            <a:r>
              <a:rPr dirty="0" sz="2400" spc="-12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10" b="1">
                <a:solidFill>
                  <a:srgbClr val="E0113C"/>
                </a:solidFill>
                <a:latin typeface="Trebuchet MS"/>
                <a:cs typeface="Trebuchet MS"/>
              </a:rPr>
              <a:t>the</a:t>
            </a:r>
            <a:r>
              <a:rPr dirty="0" sz="2400" spc="-13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10" b="1">
                <a:solidFill>
                  <a:srgbClr val="E0113C"/>
                </a:solidFill>
                <a:latin typeface="Trebuchet MS"/>
                <a:cs typeface="Trebuchet MS"/>
              </a:rPr>
              <a:t>employees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59999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3430270" cy="69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35">
                <a:solidFill>
                  <a:srgbClr val="4A494A"/>
                </a:solidFill>
                <a:latin typeface="Arial"/>
                <a:cs typeface="Arial"/>
              </a:rPr>
              <a:t>Each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employee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work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60000" y="2740198"/>
          <a:ext cx="8505825" cy="156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950"/>
                <a:gridCol w="200659"/>
                <a:gridCol w="200659"/>
                <a:gridCol w="200659"/>
                <a:gridCol w="200659"/>
                <a:gridCol w="203200"/>
                <a:gridCol w="200660"/>
                <a:gridCol w="200660"/>
                <a:gridCol w="203835"/>
                <a:gridCol w="200660"/>
                <a:gridCol w="200660"/>
                <a:gridCol w="200660"/>
                <a:gridCol w="200660"/>
                <a:gridCol w="203200"/>
                <a:gridCol w="200660"/>
                <a:gridCol w="200660"/>
                <a:gridCol w="200660"/>
                <a:gridCol w="203835"/>
                <a:gridCol w="200660"/>
                <a:gridCol w="203200"/>
                <a:gridCol w="200660"/>
                <a:gridCol w="200660"/>
                <a:gridCol w="203835"/>
                <a:gridCol w="200660"/>
                <a:gridCol w="200660"/>
                <a:gridCol w="200660"/>
                <a:gridCol w="200660"/>
                <a:gridCol w="203200"/>
                <a:gridCol w="200659"/>
                <a:gridCol w="200659"/>
                <a:gridCol w="203834"/>
                <a:gridCol w="1387475"/>
              </a:tblGrid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7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Hours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available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000000">
                        <a:alpha val="79998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10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10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10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10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dirty="0" sz="1000" spc="-3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5544820" cy="69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114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A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16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14</a:t>
            </a:r>
            <a:r>
              <a:rPr dirty="0" sz="1600" spc="-7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60000" y="2740198"/>
          <a:ext cx="8653143" cy="156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950"/>
                <a:gridCol w="200659"/>
                <a:gridCol w="200659"/>
                <a:gridCol w="200659"/>
                <a:gridCol w="200659"/>
                <a:gridCol w="203200"/>
                <a:gridCol w="200660"/>
                <a:gridCol w="255905"/>
                <a:gridCol w="240665"/>
                <a:gridCol w="255905"/>
                <a:gridCol w="200660"/>
                <a:gridCol w="200660"/>
                <a:gridCol w="200660"/>
                <a:gridCol w="203200"/>
                <a:gridCol w="200660"/>
                <a:gridCol w="200660"/>
                <a:gridCol w="200660"/>
                <a:gridCol w="203835"/>
                <a:gridCol w="200660"/>
                <a:gridCol w="203200"/>
                <a:gridCol w="200660"/>
                <a:gridCol w="200660"/>
                <a:gridCol w="203835"/>
                <a:gridCol w="200660"/>
                <a:gridCol w="200660"/>
                <a:gridCol w="200660"/>
                <a:gridCol w="200660"/>
                <a:gridCol w="203200"/>
                <a:gridCol w="200659"/>
                <a:gridCol w="200659"/>
                <a:gridCol w="203834"/>
                <a:gridCol w="1387475"/>
              </a:tblGrid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48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304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48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7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Hours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available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000000">
                        <a:alpha val="79998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Alice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John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Jasmin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Robyn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6699250" cy="69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75" b="1">
                <a:solidFill>
                  <a:srgbClr val="4A494A"/>
                </a:solidFill>
                <a:latin typeface="Trebuchet MS"/>
                <a:cs typeface="Trebuchet MS"/>
              </a:rPr>
              <a:t>B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12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also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available.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360000" y="2740198"/>
          <a:ext cx="8800461" cy="1562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950"/>
                <a:gridCol w="200659"/>
                <a:gridCol w="200659"/>
                <a:gridCol w="200659"/>
                <a:gridCol w="200659"/>
                <a:gridCol w="203200"/>
                <a:gridCol w="200660"/>
                <a:gridCol w="255905"/>
                <a:gridCol w="240665"/>
                <a:gridCol w="255905"/>
                <a:gridCol w="200660"/>
                <a:gridCol w="200660"/>
                <a:gridCol w="200660"/>
                <a:gridCol w="203200"/>
                <a:gridCol w="200660"/>
                <a:gridCol w="200660"/>
                <a:gridCol w="200660"/>
                <a:gridCol w="203835"/>
                <a:gridCol w="200660"/>
                <a:gridCol w="203200"/>
                <a:gridCol w="200660"/>
                <a:gridCol w="255905"/>
                <a:gridCol w="240665"/>
                <a:gridCol w="255905"/>
                <a:gridCol w="200660"/>
                <a:gridCol w="200660"/>
                <a:gridCol w="200660"/>
                <a:gridCol w="203200"/>
                <a:gridCol w="200659"/>
                <a:gridCol w="200659"/>
                <a:gridCol w="203834"/>
                <a:gridCol w="1387475"/>
              </a:tblGrid>
              <a:tr h="288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48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304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66040" marR="48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48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21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304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22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 marR="488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23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24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25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26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27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28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29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30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175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Hours</a:t>
                      </a:r>
                      <a:r>
                        <a:rPr dirty="0" sz="1000" spc="-105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available</a:t>
                      </a:r>
                      <a:endParaRPr sz="1000">
                        <a:latin typeface="Trebuchet MS"/>
                        <a:cs typeface="Trebuchet MS"/>
                      </a:endParaRPr>
                    </a:p>
                  </a:txBody>
                  <a:tcPr marL="0" marR="0" marB="0" marT="70485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6350">
                      <a:solidFill>
                        <a:srgbClr val="4A494A"/>
                      </a:solidFill>
                      <a:prstDash val="solid"/>
                    </a:lnT>
                    <a:solidFill>
                      <a:srgbClr val="000000">
                        <a:alpha val="79998"/>
                      </a:srgbClr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Alice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9D9D9C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Jo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00" spc="-2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6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572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000" spc="-5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C6C6C6">
                        <a:alpha val="799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00" spc="-1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John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 spc="-2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Ali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1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Jasmin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3175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Robyn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6350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0113C">
                        <a:alpha val="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4A494A"/>
                      </a:solidFill>
                      <a:prstDash val="solid"/>
                    </a:lnL>
                    <a:lnR w="3175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0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000" spc="-5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4A494A"/>
                          </a:solidFill>
                          <a:latin typeface="Arial"/>
                          <a:cs typeface="Arial"/>
                        </a:rPr>
                        <a:t>hours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3175">
                      <a:solidFill>
                        <a:srgbClr val="4A494A"/>
                      </a:solidFill>
                      <a:prstDash val="solid"/>
                    </a:lnL>
                    <a:lnR w="6350">
                      <a:solidFill>
                        <a:srgbClr val="4A494A"/>
                      </a:solidFill>
                      <a:prstDash val="solid"/>
                    </a:lnR>
                    <a:lnT w="3175">
                      <a:solidFill>
                        <a:srgbClr val="4A494A"/>
                      </a:solidFill>
                      <a:prstDash val="solid"/>
                    </a:lnT>
                    <a:lnB w="6350">
                      <a:solidFill>
                        <a:srgbClr val="4A494A"/>
                      </a:solidFill>
                      <a:prstDash val="solid"/>
                    </a:lnB>
                    <a:solidFill>
                      <a:srgbClr val="ED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8228965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C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14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3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and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10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D</a:t>
            </a:r>
            <a:r>
              <a:rPr dirty="0" sz="1600" spc="-110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10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33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but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both</a:t>
            </a:r>
            <a:r>
              <a:rPr dirty="0" sz="1600" spc="-6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jobs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</a:t>
            </a:r>
            <a:r>
              <a:rPr dirty="0" sz="1600" spc="-7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be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</a:t>
            </a:r>
            <a:r>
              <a:rPr dirty="0" sz="1600" spc="-4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6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995371"/>
            <a:ext cx="8429625" cy="1560830"/>
            <a:chOff x="361586" y="2995371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995371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282797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536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790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4045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297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998544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998546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2859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284378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537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6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792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4047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298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537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792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4047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298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992194"/>
            <a:ext cx="8429625" cy="1573530"/>
            <a:chOff x="360000" y="2992194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284378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995369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28569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321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28597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321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537267"/>
            <a:ext cx="4826635" cy="252095"/>
            <a:chOff x="1361884" y="353726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53726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53726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573554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573554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414211" y="337106"/>
            <a:ext cx="2002155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8905">
              <a:lnSpc>
                <a:spcPct val="100000"/>
              </a:lnSpc>
              <a:spcBef>
                <a:spcPts val="90"/>
              </a:spcBef>
            </a:pPr>
            <a:r>
              <a:rPr dirty="0" sz="1700" b="1">
                <a:solidFill>
                  <a:srgbClr val="E0113C"/>
                </a:solidFill>
                <a:latin typeface="Trebuchet MS"/>
                <a:cs typeface="Trebuchet MS"/>
              </a:rPr>
              <a:t>Packing</a:t>
            </a:r>
            <a:r>
              <a:rPr dirty="0" sz="1700" spc="-1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700" spc="-10" b="1">
                <a:solidFill>
                  <a:srgbClr val="E0113C"/>
                </a:solidFill>
                <a:latin typeface="Trebuchet MS"/>
                <a:cs typeface="Trebuchet MS"/>
              </a:rPr>
              <a:t>problems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51159" y="285829"/>
            <a:ext cx="954405" cy="40386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286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495"/>
              </a:spcBef>
            </a:pPr>
            <a:r>
              <a:rPr dirty="0" sz="1700" spc="-10">
                <a:solidFill>
                  <a:srgbClr val="F2E55B"/>
                </a:solidFill>
                <a:latin typeface="Arial"/>
                <a:cs typeface="Arial"/>
              </a:rPr>
              <a:t>MATHS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444908" y="281505"/>
            <a:ext cx="2977515" cy="412750"/>
          </a:xfrm>
          <a:custGeom>
            <a:avLst/>
            <a:gdLst/>
            <a:ahLst/>
            <a:cxnLst/>
            <a:rect l="l" t="t" r="r" b="b"/>
            <a:pathLst>
              <a:path w="2977515" h="412750">
                <a:moveTo>
                  <a:pt x="49009" y="0"/>
                </a:moveTo>
                <a:lnTo>
                  <a:pt x="29934" y="3851"/>
                </a:lnTo>
                <a:lnTo>
                  <a:pt x="14355" y="14355"/>
                </a:lnTo>
                <a:lnTo>
                  <a:pt x="3851" y="29934"/>
                </a:lnTo>
                <a:lnTo>
                  <a:pt x="0" y="49009"/>
                </a:lnTo>
                <a:lnTo>
                  <a:pt x="0" y="363220"/>
                </a:lnTo>
                <a:lnTo>
                  <a:pt x="3851" y="382293"/>
                </a:lnTo>
                <a:lnTo>
                  <a:pt x="14355" y="397867"/>
                </a:lnTo>
                <a:lnTo>
                  <a:pt x="29934" y="408366"/>
                </a:lnTo>
                <a:lnTo>
                  <a:pt x="49009" y="412216"/>
                </a:lnTo>
                <a:lnTo>
                  <a:pt x="2928454" y="412216"/>
                </a:lnTo>
                <a:lnTo>
                  <a:pt x="2947530" y="408366"/>
                </a:lnTo>
                <a:lnTo>
                  <a:pt x="2963108" y="397867"/>
                </a:lnTo>
                <a:lnTo>
                  <a:pt x="2973612" y="382293"/>
                </a:lnTo>
                <a:lnTo>
                  <a:pt x="2977464" y="363220"/>
                </a:lnTo>
                <a:lnTo>
                  <a:pt x="2977464" y="49009"/>
                </a:lnTo>
                <a:lnTo>
                  <a:pt x="2973612" y="29934"/>
                </a:lnTo>
                <a:lnTo>
                  <a:pt x="2963108" y="14355"/>
                </a:lnTo>
                <a:lnTo>
                  <a:pt x="2947530" y="3851"/>
                </a:lnTo>
                <a:lnTo>
                  <a:pt x="2928454" y="0"/>
                </a:lnTo>
                <a:lnTo>
                  <a:pt x="49009" y="0"/>
                </a:lnTo>
                <a:close/>
              </a:path>
            </a:pathLst>
          </a:custGeom>
          <a:ln w="864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570918" y="339823"/>
            <a:ext cx="1266190" cy="2838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700" spc="-35" b="1">
                <a:solidFill>
                  <a:srgbClr val="E0113C"/>
                </a:solidFill>
                <a:latin typeface="Trebuchet MS"/>
                <a:cs typeface="Trebuchet MS"/>
              </a:rPr>
              <a:t>Presentation</a:t>
            </a:r>
            <a:endParaRPr sz="17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 b="1">
                <a:latin typeface="Trebuchet MS"/>
                <a:cs typeface="Trebuchet MS"/>
              </a:rPr>
              <a:t>Resource</a:t>
            </a:r>
            <a:r>
              <a:rPr dirty="0" spc="-170" b="1">
                <a:latin typeface="Trebuchet MS"/>
                <a:cs typeface="Trebuchet MS"/>
              </a:rPr>
              <a:t> </a:t>
            </a:r>
            <a:r>
              <a:rPr dirty="0" spc="-30" b="1">
                <a:latin typeface="Trebuchet MS"/>
                <a:cs typeface="Trebuchet MS"/>
              </a:rPr>
              <a:t>1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b="1">
                <a:latin typeface="Trebuchet MS"/>
                <a:cs typeface="Trebuchet MS"/>
              </a:rPr>
              <a:t>-</a:t>
            </a:r>
            <a:r>
              <a:rPr dirty="0" spc="-160" b="1">
                <a:latin typeface="Trebuchet MS"/>
                <a:cs typeface="Trebuchet MS"/>
              </a:rPr>
              <a:t> </a:t>
            </a:r>
            <a:r>
              <a:rPr dirty="0" spc="-25"/>
              <a:t>How</a:t>
            </a:r>
            <a:r>
              <a:rPr dirty="0" spc="-130"/>
              <a:t> </a:t>
            </a:r>
            <a:r>
              <a:rPr dirty="0" spc="-30"/>
              <a:t>many</a:t>
            </a:r>
            <a:r>
              <a:rPr dirty="0" spc="-125"/>
              <a:t> </a:t>
            </a:r>
            <a:r>
              <a:rPr dirty="0" spc="-45"/>
              <a:t>employees?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347300" y="1266487"/>
            <a:ext cx="13068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E0113C"/>
                </a:solidFill>
                <a:latin typeface="Trebuchet MS"/>
                <a:cs typeface="Trebuchet MS"/>
              </a:rPr>
              <a:t>Task</a:t>
            </a:r>
            <a:r>
              <a:rPr dirty="0" sz="2400" spc="-16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2400" spc="-80" b="1">
                <a:solidFill>
                  <a:srgbClr val="E0113C"/>
                </a:solidFill>
                <a:latin typeface="Trebuchet MS"/>
                <a:cs typeface="Trebuchet MS"/>
              </a:rPr>
              <a:t>Two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360000" y="1699556"/>
            <a:ext cx="8429625" cy="0"/>
          </a:xfrm>
          <a:custGeom>
            <a:avLst/>
            <a:gdLst/>
            <a:ahLst/>
            <a:cxnLst/>
            <a:rect l="l" t="t" r="r" b="b"/>
            <a:pathLst>
              <a:path w="8429625" h="0">
                <a:moveTo>
                  <a:pt x="0" y="0"/>
                </a:moveTo>
                <a:lnTo>
                  <a:pt x="8429155" y="0"/>
                </a:lnTo>
              </a:path>
            </a:pathLst>
          </a:custGeom>
          <a:ln w="12700">
            <a:solidFill>
              <a:srgbClr val="4A49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347299" y="1886246"/>
            <a:ext cx="7853680" cy="9347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Using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E0113C"/>
                </a:solidFill>
                <a:latin typeface="Trebuchet MS"/>
                <a:cs typeface="Trebuchet MS"/>
              </a:rPr>
              <a:t>a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35" b="1">
                <a:solidFill>
                  <a:srgbClr val="E0113C"/>
                </a:solidFill>
                <a:latin typeface="Trebuchet MS"/>
                <a:cs typeface="Trebuchet MS"/>
              </a:rPr>
              <a:t>first</a:t>
            </a:r>
            <a:r>
              <a:rPr dirty="0" sz="1600" spc="-50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60" b="1">
                <a:solidFill>
                  <a:srgbClr val="E0113C"/>
                </a:solidFill>
                <a:latin typeface="Trebuchet MS"/>
                <a:cs typeface="Trebuchet MS"/>
              </a:rPr>
              <a:t>fit</a:t>
            </a:r>
            <a:r>
              <a:rPr dirty="0" sz="1600" spc="-55" b="1">
                <a:solidFill>
                  <a:srgbClr val="E0113C"/>
                </a:solidFill>
                <a:latin typeface="Trebuchet MS"/>
                <a:cs typeface="Trebuchet MS"/>
              </a:rPr>
              <a:t> </a:t>
            </a:r>
            <a:r>
              <a:rPr dirty="0" sz="1600" spc="-10" b="1">
                <a:solidFill>
                  <a:srgbClr val="E0113C"/>
                </a:solidFill>
                <a:latin typeface="Trebuchet MS"/>
                <a:cs typeface="Trebuchet MS"/>
              </a:rPr>
              <a:t>algorithm</a:t>
            </a:r>
            <a:endParaRPr sz="1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400"/>
              </a:spcBef>
            </a:pPr>
            <a:r>
              <a:rPr dirty="0" sz="1600" spc="-10" b="1">
                <a:solidFill>
                  <a:srgbClr val="4A494A"/>
                </a:solidFill>
                <a:latin typeface="Trebuchet MS"/>
                <a:cs typeface="Trebuchet MS"/>
              </a:rPr>
              <a:t>Job</a:t>
            </a:r>
            <a:r>
              <a:rPr dirty="0" sz="1600" spc="-9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b="1">
                <a:solidFill>
                  <a:srgbClr val="4A494A"/>
                </a:solidFill>
                <a:latin typeface="Trebuchet MS"/>
                <a:cs typeface="Trebuchet MS"/>
              </a:rPr>
              <a:t>E</a:t>
            </a:r>
            <a:r>
              <a:rPr dirty="0" sz="1600" spc="-95" b="1">
                <a:solidFill>
                  <a:srgbClr val="4A494A"/>
                </a:solidFill>
                <a:latin typeface="Trebuchet MS"/>
                <a:cs typeface="Trebuchet MS"/>
              </a:rPr>
              <a:t> </a:t>
            </a:r>
            <a:r>
              <a:rPr dirty="0" sz="1600" spc="-110">
                <a:solidFill>
                  <a:srgbClr val="4A494A"/>
                </a:solidFill>
                <a:latin typeface="Arial"/>
                <a:cs typeface="Arial"/>
              </a:rPr>
              <a:t>-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18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cannot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4A494A"/>
                </a:solidFill>
                <a:latin typeface="Arial"/>
                <a:cs typeface="Arial"/>
              </a:rPr>
              <a:t>be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completed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by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or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so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is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scheduled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for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4A494A"/>
                </a:solidFill>
                <a:latin typeface="Arial"/>
                <a:cs typeface="Arial"/>
              </a:rPr>
              <a:t>Ali</a:t>
            </a:r>
            <a:r>
              <a:rPr dirty="0" sz="1600" spc="-5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leaving</a:t>
            </a:r>
            <a:r>
              <a:rPr dirty="0" sz="1600" spc="-50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4A494A"/>
                </a:solidFill>
                <a:latin typeface="Arial"/>
                <a:cs typeface="Arial"/>
              </a:rPr>
              <a:t>12 </a:t>
            </a:r>
            <a:r>
              <a:rPr dirty="0" sz="1600" spc="-10">
                <a:solidFill>
                  <a:srgbClr val="4A494A"/>
                </a:solidFill>
                <a:latin typeface="Arial"/>
                <a:cs typeface="Arial"/>
              </a:rPr>
              <a:t>hours.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361586" y="2995371"/>
            <a:ext cx="8429625" cy="1560830"/>
            <a:chOff x="361586" y="2995371"/>
            <a:chExt cx="8429625" cy="1560830"/>
          </a:xfrm>
        </p:grpSpPr>
        <p:sp>
          <p:nvSpPr>
            <p:cNvPr id="11" name="object 11" descr=""/>
            <p:cNvSpPr/>
            <p:nvPr/>
          </p:nvSpPr>
          <p:spPr>
            <a:xfrm>
              <a:off x="363169" y="2995371"/>
              <a:ext cx="7034530" cy="289560"/>
            </a:xfrm>
            <a:custGeom>
              <a:avLst/>
              <a:gdLst/>
              <a:ahLst/>
              <a:cxnLst/>
              <a:rect l="l" t="t" r="r" b="b"/>
              <a:pathLst>
                <a:path w="7034530" h="289560">
                  <a:moveTo>
                    <a:pt x="7034123" y="0"/>
                  </a:moveTo>
                  <a:lnTo>
                    <a:pt x="0" y="0"/>
                  </a:lnTo>
                  <a:lnTo>
                    <a:pt x="0" y="289013"/>
                  </a:lnTo>
                  <a:lnTo>
                    <a:pt x="7034123" y="289013"/>
                  </a:lnTo>
                  <a:lnTo>
                    <a:pt x="7034123" y="0"/>
                  </a:lnTo>
                  <a:close/>
                </a:path>
              </a:pathLst>
            </a:custGeom>
            <a:solidFill>
              <a:srgbClr val="E0113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397292" y="3282797"/>
              <a:ext cx="1386205" cy="1273175"/>
            </a:xfrm>
            <a:custGeom>
              <a:avLst/>
              <a:gdLst/>
              <a:ahLst/>
              <a:cxnLst/>
              <a:rect l="l" t="t" r="r" b="b"/>
              <a:pathLst>
                <a:path w="1386204" h="1273175">
                  <a:moveTo>
                    <a:pt x="1385798" y="0"/>
                  </a:moveTo>
                  <a:lnTo>
                    <a:pt x="0" y="0"/>
                  </a:lnTo>
                  <a:lnTo>
                    <a:pt x="0" y="1273073"/>
                  </a:lnTo>
                  <a:lnTo>
                    <a:pt x="1385798" y="1273073"/>
                  </a:lnTo>
                  <a:lnTo>
                    <a:pt x="138579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63174" y="3536027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63174" y="3790853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63174" y="404567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363174" y="4297328"/>
              <a:ext cx="8426450" cy="0"/>
            </a:xfrm>
            <a:custGeom>
              <a:avLst/>
              <a:gdLst/>
              <a:ahLst/>
              <a:cxnLst/>
              <a:rect l="l" t="t" r="r" b="b"/>
              <a:pathLst>
                <a:path w="8426450" h="0">
                  <a:moveTo>
                    <a:pt x="0" y="0"/>
                  </a:moveTo>
                  <a:lnTo>
                    <a:pt x="8426272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1361884" y="2998544"/>
            <a:ext cx="19812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7397292" y="2998546"/>
            <a:ext cx="1386205" cy="286385"/>
          </a:xfrm>
          <a:prstGeom prst="rect">
            <a:avLst/>
          </a:prstGeom>
          <a:solidFill>
            <a:srgbClr val="000000">
              <a:alpha val="79998"/>
            </a:srgbClr>
          </a:solidFill>
        </p:spPr>
        <p:txBody>
          <a:bodyPr wrap="square" lIns="0" tIns="673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530"/>
              </a:spcBef>
            </a:pPr>
            <a:r>
              <a:rPr dirty="0" sz="1000" spc="-20" b="1">
                <a:solidFill>
                  <a:srgbClr val="FFFFFF"/>
                </a:solidFill>
                <a:latin typeface="Trebuchet MS"/>
                <a:cs typeface="Trebuchet MS"/>
              </a:rPr>
              <a:t>Hours</a:t>
            </a:r>
            <a:r>
              <a:rPr dirty="0" sz="1000" spc="-10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Trebuchet MS"/>
                <a:cs typeface="Trebuchet MS"/>
              </a:rPr>
              <a:t>available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972112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79071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164318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6675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98292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774270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6592871" y="2998544"/>
            <a:ext cx="20002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175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176323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578695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33020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373191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19179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256766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7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38626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21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17761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15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9621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70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317265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9125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367125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185728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977076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7956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1963779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4782383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3573730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392334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2768203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64769">
              <a:lnSpc>
                <a:spcPct val="100000"/>
              </a:lnSpc>
              <a:spcBef>
                <a:spcPts val="530"/>
              </a:spcBef>
            </a:pPr>
            <a:r>
              <a:rPr dirty="0" sz="1000" spc="-50" b="1">
                <a:solidFill>
                  <a:srgbClr val="FFFFFF"/>
                </a:solidFill>
                <a:latin typeface="Trebuchet MS"/>
                <a:cs typeface="Trebuchet MS"/>
              </a:rPr>
              <a:t>8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586807" y="2998544"/>
            <a:ext cx="20129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22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4378157" y="2998544"/>
            <a:ext cx="197485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16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196759" y="2998544"/>
            <a:ext cx="200660" cy="284480"/>
          </a:xfrm>
          <a:prstGeom prst="rect">
            <a:avLst/>
          </a:prstGeom>
          <a:solidFill>
            <a:srgbClr val="E0113C"/>
          </a:solidFill>
        </p:spPr>
        <p:txBody>
          <a:bodyPr wrap="square" lIns="0" tIns="67310" rIns="0" bIns="0" rtlCol="0" vert="horz">
            <a:spAutoFit/>
          </a:bodyPr>
          <a:lstStyle/>
          <a:p>
            <a:pPr marL="29845">
              <a:lnSpc>
                <a:spcPct val="100000"/>
              </a:lnSpc>
              <a:spcBef>
                <a:spcPts val="530"/>
              </a:spcBef>
            </a:pPr>
            <a:r>
              <a:rPr dirty="0" sz="1000" spc="-25" b="1">
                <a:solidFill>
                  <a:srgbClr val="FFFFFF"/>
                </a:solidFill>
                <a:latin typeface="Trebuchet MS"/>
                <a:cs typeface="Trebuchet MS"/>
              </a:rPr>
              <a:t>30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366350" y="32859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Alice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400473" y="3284378"/>
            <a:ext cx="1383030" cy="25019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762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2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400473" y="3537615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6</a:t>
            </a:r>
            <a:r>
              <a:rPr dirty="0" sz="1000" spc="-1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00473" y="3792440"/>
            <a:ext cx="1383030" cy="25209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9530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90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12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400473" y="4047266"/>
            <a:ext cx="1383030" cy="248920"/>
          </a:xfrm>
          <a:prstGeom prst="rect">
            <a:avLst/>
          </a:prstGeom>
          <a:solidFill>
            <a:srgbClr val="EDEDED"/>
          </a:solidFill>
        </p:spPr>
        <p:txBody>
          <a:bodyPr wrap="square" lIns="0" tIns="46355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365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7400473" y="4298915"/>
            <a:ext cx="1383030" cy="257175"/>
          </a:xfrm>
          <a:prstGeom prst="rect">
            <a:avLst/>
          </a:prstGeom>
          <a:solidFill>
            <a:srgbClr val="EDEDED"/>
          </a:solidFill>
        </p:spPr>
        <p:txBody>
          <a:bodyPr wrap="square" lIns="0" tIns="52069" rIns="0" bIns="0" rtlCol="0" vert="horz">
            <a:spAutoFit/>
          </a:bodyPr>
          <a:lstStyle/>
          <a:p>
            <a:pPr marL="478155">
              <a:lnSpc>
                <a:spcPct val="100000"/>
              </a:lnSpc>
              <a:spcBef>
                <a:spcPts val="409"/>
              </a:spcBef>
            </a:pPr>
            <a:r>
              <a:rPr dirty="0" sz="1000">
                <a:solidFill>
                  <a:srgbClr val="4A494A"/>
                </a:solidFill>
                <a:latin typeface="Arial"/>
                <a:cs typeface="Arial"/>
              </a:rPr>
              <a:t>30</a:t>
            </a:r>
            <a:r>
              <a:rPr dirty="0" sz="1000" spc="-5">
                <a:solidFill>
                  <a:srgbClr val="4A494A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hours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6350" y="3537615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John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66350" y="3792440"/>
            <a:ext cx="992505" cy="25209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953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90"/>
              </a:spcBef>
            </a:pPr>
            <a:r>
              <a:rPr dirty="0" sz="1000" spc="-25">
                <a:solidFill>
                  <a:srgbClr val="4A494A"/>
                </a:solidFill>
                <a:latin typeface="Arial"/>
                <a:cs typeface="Arial"/>
              </a:rPr>
              <a:t>Ali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6350" y="4047266"/>
            <a:ext cx="992505" cy="248920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46355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365"/>
              </a:spcBef>
            </a:pPr>
            <a:r>
              <a:rPr dirty="0" sz="1000" spc="-10">
                <a:solidFill>
                  <a:srgbClr val="4A494A"/>
                </a:solidFill>
                <a:latin typeface="Arial"/>
                <a:cs typeface="Arial"/>
              </a:rPr>
              <a:t>Jasmin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366350" y="4298915"/>
            <a:ext cx="992505" cy="257175"/>
          </a:xfrm>
          <a:prstGeom prst="rect">
            <a:avLst/>
          </a:prstGeom>
          <a:solidFill>
            <a:srgbClr val="E0113C">
              <a:alpha val="9999"/>
            </a:srgbClr>
          </a:solidFill>
        </p:spPr>
        <p:txBody>
          <a:bodyPr wrap="square" lIns="0" tIns="52069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09"/>
              </a:spcBef>
            </a:pPr>
            <a:r>
              <a:rPr dirty="0" sz="1000" spc="-20">
                <a:solidFill>
                  <a:srgbClr val="4A494A"/>
                </a:solidFill>
                <a:latin typeface="Arial"/>
                <a:cs typeface="Arial"/>
              </a:rPr>
              <a:t>Robyn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58" name="object 58" descr=""/>
          <p:cNvGrpSpPr/>
          <p:nvPr/>
        </p:nvGrpSpPr>
        <p:grpSpPr>
          <a:xfrm>
            <a:off x="360000" y="2992194"/>
            <a:ext cx="8429625" cy="1573530"/>
            <a:chOff x="360000" y="2992194"/>
            <a:chExt cx="8429625" cy="1573530"/>
          </a:xfrm>
        </p:grpSpPr>
        <p:sp>
          <p:nvSpPr>
            <p:cNvPr id="59" name="object 59" descr=""/>
            <p:cNvSpPr/>
            <p:nvPr/>
          </p:nvSpPr>
          <p:spPr>
            <a:xfrm>
              <a:off x="136029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297052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578912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56111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317106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598966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236553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518414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3975488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679409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196219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478079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357214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639074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276661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58521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37656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19517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739888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176164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337160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6190205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2566076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38468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4176029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699463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2162731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4981333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3772682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591284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4577107" y="3284378"/>
              <a:ext cx="0" cy="1279525"/>
            </a:xfrm>
            <a:custGeom>
              <a:avLst/>
              <a:gdLst/>
              <a:ahLst/>
              <a:cxnLst/>
              <a:rect l="l" t="t" r="r" b="b"/>
              <a:pathLst>
                <a:path w="0" h="1279525">
                  <a:moveTo>
                    <a:pt x="0" y="0"/>
                  </a:moveTo>
                  <a:lnTo>
                    <a:pt x="0" y="1279423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136029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297052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578912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156111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317106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598966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36553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518414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3975488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679409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196219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478079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357214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639074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276661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558521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437656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19517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739888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176164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337160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190205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2566076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538468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4176029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99463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2162731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4981333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3772682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6591284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4577107" y="2996955"/>
              <a:ext cx="0" cy="287655"/>
            </a:xfrm>
            <a:custGeom>
              <a:avLst/>
              <a:gdLst/>
              <a:ahLst/>
              <a:cxnLst/>
              <a:rect l="l" t="t" r="r" b="b"/>
              <a:pathLst>
                <a:path w="0" h="287654">
                  <a:moveTo>
                    <a:pt x="0" y="0"/>
                  </a:moveTo>
                  <a:lnTo>
                    <a:pt x="0" y="287426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363174" y="3284378"/>
              <a:ext cx="7034530" cy="0"/>
            </a:xfrm>
            <a:custGeom>
              <a:avLst/>
              <a:gdLst/>
              <a:ahLst/>
              <a:cxnLst/>
              <a:rect l="l" t="t" r="r" b="b"/>
              <a:pathLst>
                <a:path w="7034530" h="0">
                  <a:moveTo>
                    <a:pt x="0" y="0"/>
                  </a:moveTo>
                  <a:lnTo>
                    <a:pt x="7034123" y="0"/>
                  </a:lnTo>
                </a:path>
              </a:pathLst>
            </a:custGeom>
            <a:ln w="3175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363175" y="2995369"/>
              <a:ext cx="8423275" cy="1564005"/>
            </a:xfrm>
            <a:custGeom>
              <a:avLst/>
              <a:gdLst/>
              <a:ahLst/>
              <a:cxnLst/>
              <a:rect l="l" t="t" r="r" b="b"/>
              <a:pathLst>
                <a:path w="8423275" h="1564004">
                  <a:moveTo>
                    <a:pt x="0" y="0"/>
                  </a:moveTo>
                  <a:lnTo>
                    <a:pt x="0" y="1563674"/>
                  </a:lnTo>
                  <a:lnTo>
                    <a:pt x="8423097" y="1563674"/>
                  </a:lnTo>
                  <a:lnTo>
                    <a:pt x="8423097" y="155651"/>
                  </a:lnTo>
                  <a:lnTo>
                    <a:pt x="8423097" y="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4A494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1361884" y="3285692"/>
              <a:ext cx="3213735" cy="248920"/>
            </a:xfrm>
            <a:custGeom>
              <a:avLst/>
              <a:gdLst/>
              <a:ahLst/>
              <a:cxnLst/>
              <a:rect l="l" t="t" r="r" b="b"/>
              <a:pathLst>
                <a:path w="3213735" h="248920">
                  <a:moveTo>
                    <a:pt x="3213633" y="0"/>
                  </a:moveTo>
                  <a:lnTo>
                    <a:pt x="0" y="0"/>
                  </a:lnTo>
                  <a:lnTo>
                    <a:pt x="0" y="248754"/>
                  </a:lnTo>
                  <a:lnTo>
                    <a:pt x="3213633" y="248754"/>
                  </a:lnTo>
                  <a:lnTo>
                    <a:pt x="3213633" y="0"/>
                  </a:lnTo>
                  <a:close/>
                </a:path>
              </a:pathLst>
            </a:custGeom>
            <a:solidFill>
              <a:srgbClr val="9D9D9C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4" name="object 124" descr=""/>
          <p:cNvSpPr txBox="1"/>
          <p:nvPr/>
        </p:nvSpPr>
        <p:spPr>
          <a:xfrm>
            <a:off x="2663605" y="3321418"/>
            <a:ext cx="6165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5" name="object 125" descr=""/>
          <p:cNvSpPr/>
          <p:nvPr/>
        </p:nvSpPr>
        <p:spPr>
          <a:xfrm>
            <a:off x="4578693" y="3285972"/>
            <a:ext cx="2414905" cy="248920"/>
          </a:xfrm>
          <a:custGeom>
            <a:avLst/>
            <a:gdLst/>
            <a:ahLst/>
            <a:cxnLst/>
            <a:rect l="l" t="t" r="r" b="b"/>
            <a:pathLst>
              <a:path w="2414904" h="248920">
                <a:moveTo>
                  <a:pt x="2414346" y="0"/>
                </a:moveTo>
                <a:lnTo>
                  <a:pt x="0" y="0"/>
                </a:lnTo>
                <a:lnTo>
                  <a:pt x="0" y="248475"/>
                </a:lnTo>
                <a:lnTo>
                  <a:pt x="2414346" y="248475"/>
                </a:lnTo>
                <a:lnTo>
                  <a:pt x="2414346" y="0"/>
                </a:lnTo>
                <a:close/>
              </a:path>
            </a:pathLst>
          </a:custGeom>
          <a:solidFill>
            <a:srgbClr val="C6C6C6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 descr=""/>
          <p:cNvSpPr txBox="1"/>
          <p:nvPr/>
        </p:nvSpPr>
        <p:spPr>
          <a:xfrm>
            <a:off x="5481509" y="3321501"/>
            <a:ext cx="6159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(12)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7" name="object 127" descr=""/>
          <p:cNvGrpSpPr/>
          <p:nvPr/>
        </p:nvGrpSpPr>
        <p:grpSpPr>
          <a:xfrm>
            <a:off x="1361884" y="3537267"/>
            <a:ext cx="4826635" cy="252095"/>
            <a:chOff x="1361884" y="3537267"/>
            <a:chExt cx="4826635" cy="252095"/>
          </a:xfrm>
        </p:grpSpPr>
        <p:sp>
          <p:nvSpPr>
            <p:cNvPr id="128" name="object 128" descr=""/>
            <p:cNvSpPr/>
            <p:nvPr/>
          </p:nvSpPr>
          <p:spPr>
            <a:xfrm>
              <a:off x="1361884" y="3537267"/>
              <a:ext cx="2812415" cy="252095"/>
            </a:xfrm>
            <a:custGeom>
              <a:avLst/>
              <a:gdLst/>
              <a:ahLst/>
              <a:cxnLst/>
              <a:rect l="l" t="t" r="r" b="b"/>
              <a:pathLst>
                <a:path w="2812415" h="252095">
                  <a:moveTo>
                    <a:pt x="2811957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811957" y="252006"/>
                  </a:lnTo>
                  <a:lnTo>
                    <a:pt x="2811957" y="0"/>
                  </a:lnTo>
                  <a:close/>
                </a:path>
              </a:pathLst>
            </a:custGeom>
            <a:solidFill>
              <a:srgbClr val="706F6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177449" y="3537267"/>
              <a:ext cx="2011045" cy="252095"/>
            </a:xfrm>
            <a:custGeom>
              <a:avLst/>
              <a:gdLst/>
              <a:ahLst/>
              <a:cxnLst/>
              <a:rect l="l" t="t" r="r" b="b"/>
              <a:pathLst>
                <a:path w="2011045" h="252095">
                  <a:moveTo>
                    <a:pt x="2010956" y="0"/>
                  </a:moveTo>
                  <a:lnTo>
                    <a:pt x="0" y="0"/>
                  </a:lnTo>
                  <a:lnTo>
                    <a:pt x="0" y="252006"/>
                  </a:lnTo>
                  <a:lnTo>
                    <a:pt x="2010956" y="252006"/>
                  </a:lnTo>
                  <a:lnTo>
                    <a:pt x="2010956" y="0"/>
                  </a:lnTo>
                  <a:close/>
                </a:path>
              </a:pathLst>
            </a:custGeom>
            <a:solidFill>
              <a:srgbClr val="B3B2B2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0" name="object 130" descr=""/>
          <p:cNvSpPr txBox="1"/>
          <p:nvPr/>
        </p:nvSpPr>
        <p:spPr>
          <a:xfrm>
            <a:off x="2462392" y="3573554"/>
            <a:ext cx="6153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(14)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1" name="object 131" descr=""/>
          <p:cNvSpPr txBox="1"/>
          <p:nvPr/>
        </p:nvSpPr>
        <p:spPr>
          <a:xfrm>
            <a:off x="4875265" y="3573554"/>
            <a:ext cx="6184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(10)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2" name="object 132" descr=""/>
          <p:cNvSpPr/>
          <p:nvPr/>
        </p:nvSpPr>
        <p:spPr>
          <a:xfrm>
            <a:off x="1361884" y="3791737"/>
            <a:ext cx="3618229" cy="252729"/>
          </a:xfrm>
          <a:custGeom>
            <a:avLst/>
            <a:gdLst/>
            <a:ahLst/>
            <a:cxnLst/>
            <a:rect l="l" t="t" r="r" b="b"/>
            <a:pathLst>
              <a:path w="3618229" h="252729">
                <a:moveTo>
                  <a:pt x="3617645" y="0"/>
                </a:moveTo>
                <a:lnTo>
                  <a:pt x="0" y="0"/>
                </a:lnTo>
                <a:lnTo>
                  <a:pt x="0" y="252361"/>
                </a:lnTo>
                <a:lnTo>
                  <a:pt x="3617645" y="252361"/>
                </a:lnTo>
                <a:lnTo>
                  <a:pt x="3617645" y="0"/>
                </a:lnTo>
                <a:close/>
              </a:path>
            </a:pathLst>
          </a:custGeom>
          <a:solidFill>
            <a:srgbClr val="4A4A49">
              <a:alpha val="799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 descr=""/>
          <p:cNvSpPr txBox="1"/>
          <p:nvPr/>
        </p:nvSpPr>
        <p:spPr>
          <a:xfrm>
            <a:off x="2870481" y="3828081"/>
            <a:ext cx="6083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95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FFFFFF"/>
                </a:solidFill>
                <a:latin typeface="Arial"/>
                <a:cs typeface="Arial"/>
              </a:rPr>
              <a:t>(18)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63E6341A272247B8CBEAD5007AF2C7" ma:contentTypeVersion="15" ma:contentTypeDescription="Create a new document." ma:contentTypeScope="" ma:versionID="e9a1eb001fc42fc5f2e9f1d7092c258d">
  <xsd:schema xmlns:xsd="http://www.w3.org/2001/XMLSchema" xmlns:xs="http://www.w3.org/2001/XMLSchema" xmlns:p="http://schemas.microsoft.com/office/2006/metadata/properties" xmlns:ns2="616d0064-2112-4372-8d32-8677545044a1" xmlns:ns3="18b2bf22-d53c-46e5-ab9b-7a3f6bfeb171" targetNamespace="http://schemas.microsoft.com/office/2006/metadata/properties" ma:root="true" ma:fieldsID="0d2735b844e2112e7becab16c7719407" ns2:_="" ns3:_="">
    <xsd:import namespace="616d0064-2112-4372-8d32-8677545044a1"/>
    <xsd:import namespace="18b2bf22-d53c-46e5-ab9b-7a3f6bfeb1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6d0064-2112-4372-8d32-867754504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bf22-d53c-46e5-ab9b-7a3f6bfeb1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927dcbe-a378-4910-8c7d-7a6c98ad7a14}" ma:internalName="TaxCatchAll" ma:showField="CatchAllData" ma:web="18b2bf22-d53c-46e5-ab9b-7a3f6bfeb1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6d0064-2112-4372-8d32-8677545044a1">
      <Terms xmlns="http://schemas.microsoft.com/office/infopath/2007/PartnerControls"/>
    </lcf76f155ced4ddcb4097134ff3c332f>
    <TaxCatchAll xmlns="18b2bf22-d53c-46e5-ab9b-7a3f6bfeb171" xsi:nil="true"/>
  </documentManagement>
</p:properties>
</file>

<file path=customXml/itemProps1.xml><?xml version="1.0" encoding="utf-8"?>
<ds:datastoreItem xmlns:ds="http://schemas.openxmlformats.org/officeDocument/2006/customXml" ds:itemID="{7A14825D-478F-4AD6-9E23-91962A41B401}"/>
</file>

<file path=customXml/itemProps2.xml><?xml version="1.0" encoding="utf-8"?>
<ds:datastoreItem xmlns:ds="http://schemas.openxmlformats.org/officeDocument/2006/customXml" ds:itemID="{5F1FC600-5418-456E-A596-BA16DC321819}"/>
</file>

<file path=customXml/itemProps3.xml><?xml version="1.0" encoding="utf-8"?>
<ds:datastoreItem xmlns:ds="http://schemas.openxmlformats.org/officeDocument/2006/customXml" ds:itemID="{2EB388CC-E4DB-4AC8-84DB-593675D1EDC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2024-07-03T20:59:52Z</dcterms:created>
  <dcterms:modified xsi:type="dcterms:W3CDTF">2024-07-03T20:59:52Z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2024-07-03T00:00:00Z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0x010100B063E6341A272247B8CBEAD5007AF2C7</vt:lpwstr>
  </property>
</Properties>
</file>