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60" r:id="rId3"/>
    <p:sldId id="261" r:id="rId4"/>
    <p:sldId id="271" r:id="rId5"/>
    <p:sldId id="272" r:id="rId6"/>
    <p:sldId id="276" r:id="rId7"/>
    <p:sldId id="273" r:id="rId8"/>
    <p:sldId id="274" r:id="rId9"/>
    <p:sldId id="27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88983" autoAdjust="0"/>
  </p:normalViewPr>
  <p:slideViewPr>
    <p:cSldViewPr snapToGrid="0" snapToObjects="1">
      <p:cViewPr varScale="1">
        <p:scale>
          <a:sx n="76" d="100"/>
          <a:sy n="76" d="100"/>
        </p:scale>
        <p:origin x="1550"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what is meant by a virtual cockpit and the supporting technologies, such as AI (artificial intelligence), AR (augmented reality) and VR (virtual reality). The following weblink shows work that BAE are doing in this area and is useful for context: https://www.imeche.org/news/news-article/the-'wearable-cockpit'-could-change-fighter-jet-controls-forever</a:t>
            </a:r>
          </a:p>
        </p:txBody>
      </p:sp>
      <p:sp>
        <p:nvSpPr>
          <p:cNvPr id="4" name="Slide Number Placeholder 3"/>
          <p:cNvSpPr>
            <a:spLocks noGrp="1"/>
          </p:cNvSpPr>
          <p:nvPr>
            <p:ph type="sldNum" sz="quarter" idx="5"/>
          </p:nvPr>
        </p:nvSpPr>
        <p:spPr/>
        <p:txBody>
          <a:bodyPr/>
          <a:lstStyle/>
          <a:p>
            <a:fld id="{36FFA728-7C25-4CCC-8013-DCE6384EC718}" type="slidenum">
              <a:rPr lang="en-GB" smtClean="0"/>
              <a:t>3</a:t>
            </a:fld>
            <a:endParaRPr lang="en-GB"/>
          </a:p>
        </p:txBody>
      </p:sp>
    </p:spTree>
    <p:extLst>
      <p:ext uri="{BB962C8B-B14F-4D97-AF65-F5344CB8AC3E}">
        <p14:creationId xmlns:p14="http://schemas.microsoft.com/office/powerpoint/2010/main" val="958246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for discussion during the activity:</a:t>
            </a:r>
          </a:p>
          <a:p>
            <a:r>
              <a:rPr lang="en-GB" dirty="0"/>
              <a:t>How would the pilot interact with the controls?</a:t>
            </a:r>
          </a:p>
          <a:p>
            <a:r>
              <a:rPr lang="en-GB" dirty="0"/>
              <a:t>Could the pilot’s gaze cause a display to enlarge when looked at?</a:t>
            </a:r>
          </a:p>
          <a:p>
            <a:r>
              <a:rPr lang="en-GB" dirty="0"/>
              <a:t>Could their gesture make something happen?</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a:p>
        </p:txBody>
      </p:sp>
    </p:spTree>
    <p:extLst>
      <p:ext uri="{BB962C8B-B14F-4D97-AF65-F5344CB8AC3E}">
        <p14:creationId xmlns:p14="http://schemas.microsoft.com/office/powerpoint/2010/main" val="1678082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produce a mind map of the controls needed to assist with their design thinking. A template for this is given on the activity sheet.</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285691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1508268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an extension, learners could produce a card model of their design.</a:t>
            </a:r>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a:p>
        </p:txBody>
      </p:sp>
    </p:spTree>
    <p:extLst>
      <p:ext uri="{BB962C8B-B14F-4D97-AF65-F5344CB8AC3E}">
        <p14:creationId xmlns:p14="http://schemas.microsoft.com/office/powerpoint/2010/main" val="2601360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use the template on the activity sheet to sketch initial ideas for a wearable cockpit helmet.</a:t>
            </a:r>
          </a:p>
          <a:p>
            <a:r>
              <a:rPr lang="en-GB" dirty="0"/>
              <a:t>There is also space provided on the activity sheet for producing a final, neat and fully labelled design sketch.</a:t>
            </a:r>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a:p>
        </p:txBody>
      </p:sp>
    </p:spTree>
    <p:extLst>
      <p:ext uri="{BB962C8B-B14F-4D97-AF65-F5344CB8AC3E}">
        <p14:creationId xmlns:p14="http://schemas.microsoft.com/office/powerpoint/2010/main" val="3714972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the success of a design is usually measured against the original specification, so it is important to evaluate against this.</a:t>
            </a:r>
          </a:p>
          <a:p>
            <a:r>
              <a:rPr lang="en-GB" dirty="0"/>
              <a:t>This is a good opportunity to include peer/self assessment, as learners could evaluate each other’s designs.</a:t>
            </a:r>
          </a:p>
          <a:p>
            <a:r>
              <a:rPr lang="en-GB" dirty="0"/>
              <a:t>The activity sheet gives a set of questions and a table that can be filled in to assist with this task.</a:t>
            </a:r>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a:p>
        </p:txBody>
      </p:sp>
    </p:spTree>
    <p:extLst>
      <p:ext uri="{BB962C8B-B14F-4D97-AF65-F5344CB8AC3E}">
        <p14:creationId xmlns:p14="http://schemas.microsoft.com/office/powerpoint/2010/main" val="3414880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688157" y="5150675"/>
            <a:ext cx="7711125" cy="8309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Using modern technologies to enhance flight</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Wearable cockpit</a:t>
            </a:r>
            <a:endParaRPr lang="en-GB" sz="4800" b="1"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D062794C-52EB-D41A-C360-DA9F60AE6708}"/>
              </a:ext>
            </a:extLst>
          </p:cNvPr>
          <p:cNvPicPr>
            <a:picLocks noChangeAspect="1"/>
          </p:cNvPicPr>
          <p:nvPr/>
        </p:nvPicPr>
        <p:blipFill>
          <a:blip r:embed="rId2"/>
          <a:stretch>
            <a:fillRect/>
          </a:stretch>
        </p:blipFill>
        <p:spPr>
          <a:xfrm>
            <a:off x="622810" y="2239546"/>
            <a:ext cx="3828511" cy="2567443"/>
          </a:xfrm>
          <a:prstGeom prst="rect">
            <a:avLst/>
          </a:prstGeom>
        </p:spPr>
      </p:pic>
      <p:pic>
        <p:nvPicPr>
          <p:cNvPr id="8" name="Picture 7">
            <a:extLst>
              <a:ext uri="{FF2B5EF4-FFF2-40B4-BE49-F238E27FC236}">
                <a16:creationId xmlns:a16="http://schemas.microsoft.com/office/drawing/2014/main" id="{8EBE4B40-4357-0EF8-A248-301E400C2EC4}"/>
              </a:ext>
            </a:extLst>
          </p:cNvPr>
          <p:cNvPicPr>
            <a:picLocks noChangeAspect="1"/>
          </p:cNvPicPr>
          <p:nvPr/>
        </p:nvPicPr>
        <p:blipFill>
          <a:blip r:embed="rId3"/>
          <a:stretch>
            <a:fillRect/>
          </a:stretch>
        </p:blipFill>
        <p:spPr>
          <a:xfrm>
            <a:off x="4692681" y="2239546"/>
            <a:ext cx="3862524" cy="2567442"/>
          </a:xfrm>
          <a:prstGeom prst="rect">
            <a:avLst/>
          </a:prstGeom>
        </p:spPr>
      </p:pic>
    </p:spTree>
    <p:extLst>
      <p:ext uri="{BB962C8B-B14F-4D97-AF65-F5344CB8AC3E}">
        <p14:creationId xmlns:p14="http://schemas.microsoft.com/office/powerpoint/2010/main" val="2614606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Design brief</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7" y="1838850"/>
            <a:ext cx="5294552" cy="2677656"/>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Modern technologies, such as artificial intelligence (AI), augmented reality (AR) and virtual reality (VR), have the potential to completely change how pilots interact with and control their aircraft.</a:t>
            </a:r>
          </a:p>
        </p:txBody>
      </p:sp>
      <p:pic>
        <p:nvPicPr>
          <p:cNvPr id="5" name="Picture 4">
            <a:extLst>
              <a:ext uri="{FF2B5EF4-FFF2-40B4-BE49-F238E27FC236}">
                <a16:creationId xmlns:a16="http://schemas.microsoft.com/office/drawing/2014/main" id="{175F94F6-710A-BE58-600E-6E0370D7FC6B}"/>
              </a:ext>
            </a:extLst>
          </p:cNvPr>
          <p:cNvPicPr>
            <a:picLocks noChangeAspect="1"/>
          </p:cNvPicPr>
          <p:nvPr/>
        </p:nvPicPr>
        <p:blipFill>
          <a:blip r:embed="rId3"/>
          <a:stretch>
            <a:fillRect/>
          </a:stretch>
        </p:blipFill>
        <p:spPr>
          <a:xfrm>
            <a:off x="5407639" y="1803847"/>
            <a:ext cx="3489452" cy="2324016"/>
          </a:xfrm>
          <a:prstGeom prst="rect">
            <a:avLst/>
          </a:prstGeom>
        </p:spPr>
      </p:pic>
      <p:sp>
        <p:nvSpPr>
          <p:cNvPr id="2" name="TextBox 1">
            <a:extLst>
              <a:ext uri="{FF2B5EF4-FFF2-40B4-BE49-F238E27FC236}">
                <a16:creationId xmlns:a16="http://schemas.microsoft.com/office/drawing/2014/main" id="{A69F1401-46DA-E6B2-593D-7AA92EA31448}"/>
              </a:ext>
            </a:extLst>
          </p:cNvPr>
          <p:cNvSpPr txBox="1"/>
          <p:nvPr/>
        </p:nvSpPr>
        <p:spPr>
          <a:xfrm>
            <a:off x="231037" y="4512796"/>
            <a:ext cx="8681926" cy="1569660"/>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design a helmet that acts as a ‘wearable cockpit’ for aircraft pilots. You must design the layout of the controls and show how modern technologies would be used.</a:t>
            </a:r>
          </a:p>
        </p:txBody>
      </p:sp>
    </p:spTree>
    <p:extLst>
      <p:ext uri="{BB962C8B-B14F-4D97-AF65-F5344CB8AC3E}">
        <p14:creationId xmlns:p14="http://schemas.microsoft.com/office/powerpoint/2010/main" val="1914796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2">
            <a:extLst>
              <a:ext uri="{FF2B5EF4-FFF2-40B4-BE49-F238E27FC236}">
                <a16:creationId xmlns:a16="http://schemas.microsoft.com/office/drawing/2014/main" id="{D8C7457C-7435-73DA-DDD7-DC01FADE7F73}"/>
              </a:ext>
            </a:extLst>
          </p:cNvPr>
          <p:cNvSpPr/>
          <p:nvPr/>
        </p:nvSpPr>
        <p:spPr>
          <a:xfrm>
            <a:off x="450150" y="1977719"/>
            <a:ext cx="4078954" cy="3662081"/>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49B2F2A6-931C-1C1D-349C-4C5AE3AEA95E}"/>
              </a:ext>
            </a:extLst>
          </p:cNvPr>
          <p:cNvCxnSpPr>
            <a:cxnSpLocks/>
          </p:cNvCxnSpPr>
          <p:nvPr/>
        </p:nvCxnSpPr>
        <p:spPr>
          <a:xfrm>
            <a:off x="951109" y="1977718"/>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0E1B4A6-D324-DF5B-CD16-B2D1BF2DA718}"/>
              </a:ext>
            </a:extLst>
          </p:cNvPr>
          <p:cNvCxnSpPr>
            <a:cxnSpLocks/>
          </p:cNvCxnSpPr>
          <p:nvPr/>
        </p:nvCxnSpPr>
        <p:spPr>
          <a:xfrm>
            <a:off x="446710" y="2805138"/>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E1D5EF0-3373-B0D9-FDC6-0E1C71E2F1F4}"/>
              </a:ext>
            </a:extLst>
          </p:cNvPr>
          <p:cNvCxnSpPr>
            <a:cxnSpLocks/>
          </p:cNvCxnSpPr>
          <p:nvPr/>
        </p:nvCxnSpPr>
        <p:spPr>
          <a:xfrm>
            <a:off x="453461" y="3281679"/>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E68F9AA-762C-E327-45EE-B4CDC8BF4BD0}"/>
              </a:ext>
            </a:extLst>
          </p:cNvPr>
          <p:cNvCxnSpPr>
            <a:cxnSpLocks/>
          </p:cNvCxnSpPr>
          <p:nvPr/>
        </p:nvCxnSpPr>
        <p:spPr>
          <a:xfrm>
            <a:off x="453461" y="378121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7C1CC18-2486-415B-15D6-31DA333C4A22}"/>
              </a:ext>
            </a:extLst>
          </p:cNvPr>
          <p:cNvCxnSpPr>
            <a:cxnSpLocks/>
          </p:cNvCxnSpPr>
          <p:nvPr/>
        </p:nvCxnSpPr>
        <p:spPr>
          <a:xfrm>
            <a:off x="453461" y="4280745"/>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1151D18-8066-AC2A-6417-355C7547B61F}"/>
              </a:ext>
            </a:extLst>
          </p:cNvPr>
          <p:cNvCxnSpPr>
            <a:cxnSpLocks/>
          </p:cNvCxnSpPr>
          <p:nvPr/>
        </p:nvCxnSpPr>
        <p:spPr>
          <a:xfrm>
            <a:off x="453461" y="4780278"/>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4679F3E-A3B2-7619-9AF1-FE7C4341470C}"/>
              </a:ext>
            </a:extLst>
          </p:cNvPr>
          <p:cNvCxnSpPr>
            <a:cxnSpLocks/>
          </p:cNvCxnSpPr>
          <p:nvPr/>
        </p:nvCxnSpPr>
        <p:spPr>
          <a:xfrm>
            <a:off x="453461" y="5279811"/>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8EC278F-58B9-5038-C330-749F03D92CD2}"/>
              </a:ext>
            </a:extLst>
          </p:cNvPr>
          <p:cNvSpPr txBox="1"/>
          <p:nvPr/>
        </p:nvSpPr>
        <p:spPr>
          <a:xfrm>
            <a:off x="1039185" y="2376577"/>
            <a:ext cx="3457296" cy="461665"/>
          </a:xfrm>
          <a:prstGeom prst="rect">
            <a:avLst/>
          </a:prstGeom>
          <a:noFill/>
        </p:spPr>
        <p:txBody>
          <a:bodyPr wrap="square" rtlCol="0">
            <a:spAutoFit/>
          </a:bodyPr>
          <a:lstStyle/>
          <a:p>
            <a:r>
              <a:rPr lang="en-GB" sz="2400" dirty="0"/>
              <a:t>Wearable cockpit controls</a:t>
            </a:r>
            <a:endParaRPr lang="en-GB" sz="24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9FBF7A79-88FD-0AE0-6801-18650E5BFAE0}"/>
              </a:ext>
            </a:extLst>
          </p:cNvPr>
          <p:cNvSpPr txBox="1"/>
          <p:nvPr/>
        </p:nvSpPr>
        <p:spPr>
          <a:xfrm>
            <a:off x="1030154" y="2847764"/>
            <a:ext cx="3253014"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Eye Tracking</a:t>
            </a:r>
          </a:p>
        </p:txBody>
      </p:sp>
      <p:sp>
        <p:nvSpPr>
          <p:cNvPr id="18" name="TextBox 17">
            <a:extLst>
              <a:ext uri="{FF2B5EF4-FFF2-40B4-BE49-F238E27FC236}">
                <a16:creationId xmlns:a16="http://schemas.microsoft.com/office/drawing/2014/main" id="{C2D848F2-ED2B-5D95-A7B6-3E82425DE0F9}"/>
              </a:ext>
            </a:extLst>
          </p:cNvPr>
          <p:cNvSpPr txBox="1"/>
          <p:nvPr/>
        </p:nvSpPr>
        <p:spPr>
          <a:xfrm>
            <a:off x="1030153" y="3346187"/>
            <a:ext cx="2652661"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Voice Controls</a:t>
            </a:r>
          </a:p>
        </p:txBody>
      </p:sp>
      <p:sp>
        <p:nvSpPr>
          <p:cNvPr id="20" name="TextBox 19">
            <a:extLst>
              <a:ext uri="{FF2B5EF4-FFF2-40B4-BE49-F238E27FC236}">
                <a16:creationId xmlns:a16="http://schemas.microsoft.com/office/drawing/2014/main" id="{095A38D9-AB02-119E-B6C5-EC5B9AC7E8CB}"/>
              </a:ext>
            </a:extLst>
          </p:cNvPr>
          <p:cNvSpPr txBox="1"/>
          <p:nvPr/>
        </p:nvSpPr>
        <p:spPr>
          <a:xfrm>
            <a:off x="1030152" y="3850452"/>
            <a:ext cx="3253016"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Gesture Control</a:t>
            </a:r>
          </a:p>
        </p:txBody>
      </p:sp>
      <p:sp>
        <p:nvSpPr>
          <p:cNvPr id="21" name="TextBox 20">
            <a:extLst>
              <a:ext uri="{FF2B5EF4-FFF2-40B4-BE49-F238E27FC236}">
                <a16:creationId xmlns:a16="http://schemas.microsoft.com/office/drawing/2014/main" id="{E4469913-A762-D6B3-ED82-9EF1B8A0714B}"/>
              </a:ext>
            </a:extLst>
          </p:cNvPr>
          <p:cNvSpPr txBox="1"/>
          <p:nvPr/>
        </p:nvSpPr>
        <p:spPr>
          <a:xfrm>
            <a:off x="1031874" y="4346766"/>
            <a:ext cx="3481027"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Throttle</a:t>
            </a:r>
          </a:p>
        </p:txBody>
      </p:sp>
      <p:sp>
        <p:nvSpPr>
          <p:cNvPr id="22" name="Title 1">
            <a:extLst>
              <a:ext uri="{FF2B5EF4-FFF2-40B4-BE49-F238E27FC236}">
                <a16:creationId xmlns:a16="http://schemas.microsoft.com/office/drawing/2014/main" id="{50750454-79C5-F869-0EE6-B6BF9A435B3A}"/>
              </a:ext>
            </a:extLst>
          </p:cNvPr>
          <p:cNvSpPr txBox="1">
            <a:spLocks/>
          </p:cNvSpPr>
          <p:nvPr/>
        </p:nvSpPr>
        <p:spPr>
          <a:xfrm>
            <a:off x="285982" y="1055360"/>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Specification</a:t>
            </a:r>
          </a:p>
        </p:txBody>
      </p:sp>
      <p:sp>
        <p:nvSpPr>
          <p:cNvPr id="23" name="TextBox 22">
            <a:extLst>
              <a:ext uri="{FF2B5EF4-FFF2-40B4-BE49-F238E27FC236}">
                <a16:creationId xmlns:a16="http://schemas.microsoft.com/office/drawing/2014/main" id="{89A68C30-2899-2ADB-9764-AE5C4CA1172A}"/>
              </a:ext>
            </a:extLst>
          </p:cNvPr>
          <p:cNvSpPr txBox="1"/>
          <p:nvPr/>
        </p:nvSpPr>
        <p:spPr>
          <a:xfrm>
            <a:off x="1023283" y="4884167"/>
            <a:ext cx="3481027"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Joystick</a:t>
            </a:r>
          </a:p>
        </p:txBody>
      </p:sp>
      <p:sp>
        <p:nvSpPr>
          <p:cNvPr id="24" name="TextBox 23">
            <a:extLst>
              <a:ext uri="{FF2B5EF4-FFF2-40B4-BE49-F238E27FC236}">
                <a16:creationId xmlns:a16="http://schemas.microsoft.com/office/drawing/2014/main" id="{F76EC436-57B2-02F3-3EF3-93031500FAB0}"/>
              </a:ext>
            </a:extLst>
          </p:cNvPr>
          <p:cNvSpPr txBox="1"/>
          <p:nvPr/>
        </p:nvSpPr>
        <p:spPr>
          <a:xfrm>
            <a:off x="4686018" y="1909123"/>
            <a:ext cx="4187214" cy="4154984"/>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Produce a specification for the controls needed</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How you integrate these into the wearable cockpit is up to you</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Think about how each these controls would be used to control the aircraft</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5031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6E4FF12-F280-EAD9-C945-0079523A5A8B}"/>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Mind map</a:t>
            </a:r>
          </a:p>
        </p:txBody>
      </p:sp>
      <p:sp>
        <p:nvSpPr>
          <p:cNvPr id="9" name="TextBox 8">
            <a:extLst>
              <a:ext uri="{FF2B5EF4-FFF2-40B4-BE49-F238E27FC236}">
                <a16:creationId xmlns:a16="http://schemas.microsoft.com/office/drawing/2014/main" id="{6A3E5979-8922-3CB1-764E-22942844A99C}"/>
              </a:ext>
            </a:extLst>
          </p:cNvPr>
          <p:cNvSpPr txBox="1"/>
          <p:nvPr/>
        </p:nvSpPr>
        <p:spPr>
          <a:xfrm>
            <a:off x="3802995" y="3370481"/>
            <a:ext cx="1866818"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VR Helmet</a:t>
            </a:r>
          </a:p>
        </p:txBody>
      </p:sp>
      <p:sp>
        <p:nvSpPr>
          <p:cNvPr id="10" name="TextBox 9">
            <a:extLst>
              <a:ext uri="{FF2B5EF4-FFF2-40B4-BE49-F238E27FC236}">
                <a16:creationId xmlns:a16="http://schemas.microsoft.com/office/drawing/2014/main" id="{58FB8C7B-63AF-8A82-3EC0-1CD3122BFBC6}"/>
              </a:ext>
            </a:extLst>
          </p:cNvPr>
          <p:cNvSpPr txBox="1"/>
          <p:nvPr/>
        </p:nvSpPr>
        <p:spPr>
          <a:xfrm>
            <a:off x="1519996" y="2502956"/>
            <a:ext cx="3253014"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Eye Tracking</a:t>
            </a:r>
          </a:p>
        </p:txBody>
      </p:sp>
      <p:sp>
        <p:nvSpPr>
          <p:cNvPr id="11" name="TextBox 10">
            <a:extLst>
              <a:ext uri="{FF2B5EF4-FFF2-40B4-BE49-F238E27FC236}">
                <a16:creationId xmlns:a16="http://schemas.microsoft.com/office/drawing/2014/main" id="{768FB987-05B6-CE51-C52C-BF2C2B668BEC}"/>
              </a:ext>
            </a:extLst>
          </p:cNvPr>
          <p:cNvSpPr txBox="1"/>
          <p:nvPr/>
        </p:nvSpPr>
        <p:spPr>
          <a:xfrm>
            <a:off x="5887458" y="2502955"/>
            <a:ext cx="2652661"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Voice Controls</a:t>
            </a:r>
          </a:p>
        </p:txBody>
      </p:sp>
      <p:sp>
        <p:nvSpPr>
          <p:cNvPr id="12" name="TextBox 11">
            <a:extLst>
              <a:ext uri="{FF2B5EF4-FFF2-40B4-BE49-F238E27FC236}">
                <a16:creationId xmlns:a16="http://schemas.microsoft.com/office/drawing/2014/main" id="{9713DC0D-F494-1ED6-B8E2-31386EDF4406}"/>
              </a:ext>
            </a:extLst>
          </p:cNvPr>
          <p:cNvSpPr txBox="1"/>
          <p:nvPr/>
        </p:nvSpPr>
        <p:spPr>
          <a:xfrm>
            <a:off x="623157" y="4315169"/>
            <a:ext cx="2424843"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Gesture Control</a:t>
            </a:r>
          </a:p>
        </p:txBody>
      </p:sp>
      <p:sp>
        <p:nvSpPr>
          <p:cNvPr id="13" name="TextBox 12">
            <a:extLst>
              <a:ext uri="{FF2B5EF4-FFF2-40B4-BE49-F238E27FC236}">
                <a16:creationId xmlns:a16="http://schemas.microsoft.com/office/drawing/2014/main" id="{C6FC3E85-E9E3-3525-68EE-34F5F9F47912}"/>
              </a:ext>
            </a:extLst>
          </p:cNvPr>
          <p:cNvSpPr txBox="1"/>
          <p:nvPr/>
        </p:nvSpPr>
        <p:spPr>
          <a:xfrm>
            <a:off x="3954863" y="4847078"/>
            <a:ext cx="1328338"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Throttle</a:t>
            </a:r>
          </a:p>
        </p:txBody>
      </p:sp>
      <p:sp>
        <p:nvSpPr>
          <p:cNvPr id="14" name="TextBox 13">
            <a:extLst>
              <a:ext uri="{FF2B5EF4-FFF2-40B4-BE49-F238E27FC236}">
                <a16:creationId xmlns:a16="http://schemas.microsoft.com/office/drawing/2014/main" id="{3EE26AE7-94B7-C661-4C1A-C55412514751}"/>
              </a:ext>
            </a:extLst>
          </p:cNvPr>
          <p:cNvSpPr txBox="1"/>
          <p:nvPr/>
        </p:nvSpPr>
        <p:spPr>
          <a:xfrm>
            <a:off x="6946700" y="4385413"/>
            <a:ext cx="1677068"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Joystick</a:t>
            </a:r>
          </a:p>
        </p:txBody>
      </p:sp>
      <p:cxnSp>
        <p:nvCxnSpPr>
          <p:cNvPr id="15" name="Straight Connector 14">
            <a:extLst>
              <a:ext uri="{FF2B5EF4-FFF2-40B4-BE49-F238E27FC236}">
                <a16:creationId xmlns:a16="http://schemas.microsoft.com/office/drawing/2014/main" id="{ACC7631A-CC19-B185-22E2-FC63C6170C28}"/>
              </a:ext>
            </a:extLst>
          </p:cNvPr>
          <p:cNvCxnSpPr/>
          <p:nvPr/>
        </p:nvCxnSpPr>
        <p:spPr>
          <a:xfrm>
            <a:off x="4572000" y="3801871"/>
            <a:ext cx="0" cy="10452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D2B575D-5B39-C155-6D9F-BE3A3EA67FD5}"/>
              </a:ext>
            </a:extLst>
          </p:cNvPr>
          <p:cNvCxnSpPr>
            <a:cxnSpLocks/>
          </p:cNvCxnSpPr>
          <p:nvPr/>
        </p:nvCxnSpPr>
        <p:spPr>
          <a:xfrm flipH="1">
            <a:off x="2959768" y="3781589"/>
            <a:ext cx="1090863" cy="658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11B7A85-B7B7-D516-EA31-B2DDEB2D4B6A}"/>
              </a:ext>
            </a:extLst>
          </p:cNvPr>
          <p:cNvCxnSpPr>
            <a:cxnSpLocks/>
          </p:cNvCxnSpPr>
          <p:nvPr/>
        </p:nvCxnSpPr>
        <p:spPr>
          <a:xfrm>
            <a:off x="5442285" y="3782945"/>
            <a:ext cx="1512697" cy="6944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5CC3FA9-9F66-52AF-ACE0-B05F335359E2}"/>
              </a:ext>
            </a:extLst>
          </p:cNvPr>
          <p:cNvCxnSpPr>
            <a:cxnSpLocks/>
          </p:cNvCxnSpPr>
          <p:nvPr/>
        </p:nvCxnSpPr>
        <p:spPr>
          <a:xfrm>
            <a:off x="2438400" y="2964621"/>
            <a:ext cx="1364595" cy="61873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22C2C7E-A62D-63E1-F1BA-8753CFC5E479}"/>
              </a:ext>
            </a:extLst>
          </p:cNvPr>
          <p:cNvCxnSpPr>
            <a:cxnSpLocks/>
          </p:cNvCxnSpPr>
          <p:nvPr/>
        </p:nvCxnSpPr>
        <p:spPr>
          <a:xfrm flipH="1">
            <a:off x="5442285" y="2964621"/>
            <a:ext cx="1095427" cy="5126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83BE494-0D4F-1350-BA78-5043CB72209D}"/>
              </a:ext>
            </a:extLst>
          </p:cNvPr>
          <p:cNvCxnSpPr>
            <a:cxnSpLocks/>
          </p:cNvCxnSpPr>
          <p:nvPr/>
        </p:nvCxnSpPr>
        <p:spPr>
          <a:xfrm flipH="1">
            <a:off x="601579" y="4822904"/>
            <a:ext cx="72251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843D20-7739-787D-F1BD-075BACED1E27}"/>
              </a:ext>
            </a:extLst>
          </p:cNvPr>
          <p:cNvCxnSpPr>
            <a:cxnSpLocks/>
          </p:cNvCxnSpPr>
          <p:nvPr/>
        </p:nvCxnSpPr>
        <p:spPr>
          <a:xfrm flipH="1">
            <a:off x="1759233" y="4802623"/>
            <a:ext cx="1" cy="563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A4F3AAC-14DC-6C0F-97AE-7941DDED2CEC}"/>
              </a:ext>
            </a:extLst>
          </p:cNvPr>
          <p:cNvCxnSpPr>
            <a:cxnSpLocks/>
          </p:cNvCxnSpPr>
          <p:nvPr/>
        </p:nvCxnSpPr>
        <p:spPr>
          <a:xfrm>
            <a:off x="2350924" y="4822904"/>
            <a:ext cx="50612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DC19188-9B68-A496-B90F-7758288A6AB4}"/>
              </a:ext>
            </a:extLst>
          </p:cNvPr>
          <p:cNvCxnSpPr>
            <a:cxnSpLocks/>
          </p:cNvCxnSpPr>
          <p:nvPr/>
        </p:nvCxnSpPr>
        <p:spPr>
          <a:xfrm flipH="1">
            <a:off x="3414345" y="5311653"/>
            <a:ext cx="72251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A0019C-6D41-DAFB-03E5-86D4AE09AA9E}"/>
              </a:ext>
            </a:extLst>
          </p:cNvPr>
          <p:cNvCxnSpPr>
            <a:cxnSpLocks/>
          </p:cNvCxnSpPr>
          <p:nvPr/>
        </p:nvCxnSpPr>
        <p:spPr>
          <a:xfrm flipH="1">
            <a:off x="4571999" y="5291372"/>
            <a:ext cx="1" cy="563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8CBE358-3ABD-7ACB-6690-17F06F48951C}"/>
              </a:ext>
            </a:extLst>
          </p:cNvPr>
          <p:cNvCxnSpPr>
            <a:cxnSpLocks/>
          </p:cNvCxnSpPr>
          <p:nvPr/>
        </p:nvCxnSpPr>
        <p:spPr>
          <a:xfrm>
            <a:off x="5163690" y="5311653"/>
            <a:ext cx="50612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E162CDB-F73D-C2DD-98D4-F7B80F339878}"/>
              </a:ext>
            </a:extLst>
          </p:cNvPr>
          <p:cNvCxnSpPr>
            <a:cxnSpLocks/>
          </p:cNvCxnSpPr>
          <p:nvPr/>
        </p:nvCxnSpPr>
        <p:spPr>
          <a:xfrm flipH="1">
            <a:off x="6537712" y="4873847"/>
            <a:ext cx="72251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199F237-5393-90E7-AFC5-53D43ED4890F}"/>
              </a:ext>
            </a:extLst>
          </p:cNvPr>
          <p:cNvCxnSpPr>
            <a:cxnSpLocks/>
          </p:cNvCxnSpPr>
          <p:nvPr/>
        </p:nvCxnSpPr>
        <p:spPr>
          <a:xfrm flipH="1">
            <a:off x="7695366" y="4853566"/>
            <a:ext cx="1" cy="563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402B65F-1B6A-686C-EAB9-00B7DD0DD876}"/>
              </a:ext>
            </a:extLst>
          </p:cNvPr>
          <p:cNvCxnSpPr>
            <a:cxnSpLocks/>
          </p:cNvCxnSpPr>
          <p:nvPr/>
        </p:nvCxnSpPr>
        <p:spPr>
          <a:xfrm>
            <a:off x="8128124" y="4847078"/>
            <a:ext cx="506123" cy="48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6DCF5D2-8C80-79B7-0E8C-6FFD1AB6F9AE}"/>
              </a:ext>
            </a:extLst>
          </p:cNvPr>
          <p:cNvCxnSpPr>
            <a:cxnSpLocks/>
          </p:cNvCxnSpPr>
          <p:nvPr/>
        </p:nvCxnSpPr>
        <p:spPr>
          <a:xfrm>
            <a:off x="6075947" y="1964051"/>
            <a:ext cx="461765" cy="498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70324E2-67B3-7662-DEB2-9B9E3BCF9461}"/>
              </a:ext>
            </a:extLst>
          </p:cNvPr>
          <p:cNvCxnSpPr>
            <a:cxnSpLocks/>
          </p:cNvCxnSpPr>
          <p:nvPr/>
        </p:nvCxnSpPr>
        <p:spPr>
          <a:xfrm flipH="1">
            <a:off x="7083410" y="1926405"/>
            <a:ext cx="2" cy="563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A49FF3F-0FDA-406F-B56A-66432567374C}"/>
              </a:ext>
            </a:extLst>
          </p:cNvPr>
          <p:cNvCxnSpPr>
            <a:cxnSpLocks/>
          </p:cNvCxnSpPr>
          <p:nvPr/>
        </p:nvCxnSpPr>
        <p:spPr>
          <a:xfrm flipH="1">
            <a:off x="7435889" y="1964051"/>
            <a:ext cx="851168" cy="510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5ACBE34-6C92-99DF-6DD3-EA2FD0718AEA}"/>
              </a:ext>
            </a:extLst>
          </p:cNvPr>
          <p:cNvCxnSpPr>
            <a:cxnSpLocks/>
          </p:cNvCxnSpPr>
          <p:nvPr/>
        </p:nvCxnSpPr>
        <p:spPr>
          <a:xfrm>
            <a:off x="1343461" y="2048175"/>
            <a:ext cx="461765" cy="498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10C2078-E24E-5082-410A-14BAE52D5C75}"/>
              </a:ext>
            </a:extLst>
          </p:cNvPr>
          <p:cNvCxnSpPr>
            <a:cxnSpLocks/>
          </p:cNvCxnSpPr>
          <p:nvPr/>
        </p:nvCxnSpPr>
        <p:spPr>
          <a:xfrm flipH="1">
            <a:off x="2346093" y="1987556"/>
            <a:ext cx="2" cy="563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66EE5A9-BBDE-1C38-0E99-DEC76EED4BB4}"/>
              </a:ext>
            </a:extLst>
          </p:cNvPr>
          <p:cNvCxnSpPr>
            <a:cxnSpLocks/>
          </p:cNvCxnSpPr>
          <p:nvPr/>
        </p:nvCxnSpPr>
        <p:spPr>
          <a:xfrm flipH="1">
            <a:off x="2703403" y="2048175"/>
            <a:ext cx="851168" cy="5109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315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7288F22-48B2-84FF-E523-AC2030420631}"/>
              </a:ext>
            </a:extLst>
          </p:cNvPr>
          <p:cNvSpPr txBox="1"/>
          <p:nvPr/>
        </p:nvSpPr>
        <p:spPr>
          <a:xfrm>
            <a:off x="208107" y="1057986"/>
            <a:ext cx="8139059"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Points to consider – virtual display</a:t>
            </a:r>
          </a:p>
        </p:txBody>
      </p:sp>
      <p:sp>
        <p:nvSpPr>
          <p:cNvPr id="11" name="TextBox 10">
            <a:extLst>
              <a:ext uri="{FF2B5EF4-FFF2-40B4-BE49-F238E27FC236}">
                <a16:creationId xmlns:a16="http://schemas.microsoft.com/office/drawing/2014/main" id="{DBEE84D6-C331-5CB0-E9A8-7FF1F3F9B6C4}"/>
              </a:ext>
            </a:extLst>
          </p:cNvPr>
          <p:cNvSpPr txBox="1"/>
          <p:nvPr/>
        </p:nvSpPr>
        <p:spPr>
          <a:xfrm>
            <a:off x="208107" y="1773880"/>
            <a:ext cx="3475619" cy="401648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What will the display look like?</a:t>
            </a:r>
          </a:p>
          <a:p>
            <a:pPr marL="285750" indent="-28575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Have all the controls been included?</a:t>
            </a:r>
          </a:p>
          <a:p>
            <a:pPr marL="285750" indent="-28575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How will the pilot interact with the controls?</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What are the other key features you need to think about?</a:t>
            </a:r>
          </a:p>
        </p:txBody>
      </p:sp>
      <p:pic>
        <p:nvPicPr>
          <p:cNvPr id="5" name="Picture 4" descr="The inside of an airplane&#10;&#10;Description automatically generated with low confidence">
            <a:extLst>
              <a:ext uri="{FF2B5EF4-FFF2-40B4-BE49-F238E27FC236}">
                <a16:creationId xmlns:a16="http://schemas.microsoft.com/office/drawing/2014/main" id="{FE31C67A-454F-5146-46A6-173B7E15E7E1}"/>
              </a:ext>
            </a:extLst>
          </p:cNvPr>
          <p:cNvPicPr>
            <a:picLocks noChangeAspect="1"/>
          </p:cNvPicPr>
          <p:nvPr/>
        </p:nvPicPr>
        <p:blipFill>
          <a:blip r:embed="rId3"/>
          <a:stretch>
            <a:fillRect/>
          </a:stretch>
        </p:blipFill>
        <p:spPr>
          <a:xfrm>
            <a:off x="3801292" y="1987751"/>
            <a:ext cx="5003074" cy="3335383"/>
          </a:xfrm>
          <a:prstGeom prst="rect">
            <a:avLst/>
          </a:prstGeom>
        </p:spPr>
      </p:pic>
    </p:spTree>
    <p:extLst>
      <p:ext uri="{BB962C8B-B14F-4D97-AF65-F5344CB8AC3E}">
        <p14:creationId xmlns:p14="http://schemas.microsoft.com/office/powerpoint/2010/main" val="3370569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7288F22-48B2-84FF-E523-AC2030420631}"/>
              </a:ext>
            </a:extLst>
          </p:cNvPr>
          <p:cNvSpPr txBox="1"/>
          <p:nvPr/>
        </p:nvSpPr>
        <p:spPr>
          <a:xfrm>
            <a:off x="208107" y="1057986"/>
            <a:ext cx="6480075"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Points to consider - helmet</a:t>
            </a:r>
          </a:p>
        </p:txBody>
      </p:sp>
      <p:sp>
        <p:nvSpPr>
          <p:cNvPr id="11" name="TextBox 10">
            <a:extLst>
              <a:ext uri="{FF2B5EF4-FFF2-40B4-BE49-F238E27FC236}">
                <a16:creationId xmlns:a16="http://schemas.microsoft.com/office/drawing/2014/main" id="{DBEE84D6-C331-5CB0-E9A8-7FF1F3F9B6C4}"/>
              </a:ext>
            </a:extLst>
          </p:cNvPr>
          <p:cNvSpPr txBox="1"/>
          <p:nvPr/>
        </p:nvSpPr>
        <p:spPr>
          <a:xfrm>
            <a:off x="208108" y="1803889"/>
            <a:ext cx="5136052" cy="246221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Does the cockpit helmet need to cover the whole head?</a:t>
            </a:r>
          </a:p>
          <a:p>
            <a:pPr marL="285750" indent="-28575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Could you use ergonomics and anthropometric data?</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What are the other key features you need to think about?</a:t>
            </a:r>
          </a:p>
        </p:txBody>
      </p:sp>
      <p:pic>
        <p:nvPicPr>
          <p:cNvPr id="14" name="Picture 13">
            <a:extLst>
              <a:ext uri="{FF2B5EF4-FFF2-40B4-BE49-F238E27FC236}">
                <a16:creationId xmlns:a16="http://schemas.microsoft.com/office/drawing/2014/main" id="{8C03104D-F02E-6D28-DE48-1CF8229AB4D9}"/>
              </a:ext>
            </a:extLst>
          </p:cNvPr>
          <p:cNvPicPr>
            <a:picLocks noChangeAspect="1"/>
          </p:cNvPicPr>
          <p:nvPr/>
        </p:nvPicPr>
        <p:blipFill>
          <a:blip r:embed="rId3"/>
          <a:stretch>
            <a:fillRect/>
          </a:stretch>
        </p:blipFill>
        <p:spPr>
          <a:xfrm>
            <a:off x="5344160" y="1873787"/>
            <a:ext cx="3629604" cy="2434054"/>
          </a:xfrm>
          <a:prstGeom prst="rect">
            <a:avLst/>
          </a:prstGeom>
        </p:spPr>
      </p:pic>
      <p:sp>
        <p:nvSpPr>
          <p:cNvPr id="2" name="TextBox 1">
            <a:extLst>
              <a:ext uri="{FF2B5EF4-FFF2-40B4-BE49-F238E27FC236}">
                <a16:creationId xmlns:a16="http://schemas.microsoft.com/office/drawing/2014/main" id="{5C4E3CE1-1B5F-E53D-9694-2EB288D702AD}"/>
              </a:ext>
            </a:extLst>
          </p:cNvPr>
          <p:cNvSpPr txBox="1"/>
          <p:nvPr/>
        </p:nvSpPr>
        <p:spPr>
          <a:xfrm>
            <a:off x="4604500" y="4519749"/>
            <a:ext cx="3371116" cy="1200329"/>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Use the templates to help your designing</a:t>
            </a:r>
          </a:p>
        </p:txBody>
      </p:sp>
      <p:pic>
        <p:nvPicPr>
          <p:cNvPr id="4" name="Picture 3">
            <a:extLst>
              <a:ext uri="{FF2B5EF4-FFF2-40B4-BE49-F238E27FC236}">
                <a16:creationId xmlns:a16="http://schemas.microsoft.com/office/drawing/2014/main" id="{E2998794-772D-D5DC-A5AB-3C794FD8D9EE}"/>
              </a:ext>
            </a:extLst>
          </p:cNvPr>
          <p:cNvPicPr>
            <a:picLocks noChangeAspect="1"/>
          </p:cNvPicPr>
          <p:nvPr/>
        </p:nvPicPr>
        <p:blipFill>
          <a:blip r:embed="rId4"/>
          <a:stretch>
            <a:fillRect/>
          </a:stretch>
        </p:blipFill>
        <p:spPr>
          <a:xfrm>
            <a:off x="1756253" y="4519749"/>
            <a:ext cx="2599469" cy="1435862"/>
          </a:xfrm>
          <a:prstGeom prst="rect">
            <a:avLst/>
          </a:prstGeom>
        </p:spPr>
      </p:pic>
    </p:spTree>
    <p:extLst>
      <p:ext uri="{BB962C8B-B14F-4D97-AF65-F5344CB8AC3E}">
        <p14:creationId xmlns:p14="http://schemas.microsoft.com/office/powerpoint/2010/main" val="61250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FA6E064-C6A4-75CC-69F1-641981EE663C}"/>
              </a:ext>
            </a:extLst>
          </p:cNvPr>
          <p:cNvSpPr txBox="1"/>
          <p:nvPr/>
        </p:nvSpPr>
        <p:spPr>
          <a:xfrm>
            <a:off x="208107" y="1057986"/>
            <a:ext cx="8517881"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Initial helmet ideas design template</a:t>
            </a:r>
          </a:p>
        </p:txBody>
      </p:sp>
      <p:pic>
        <p:nvPicPr>
          <p:cNvPr id="12" name="Picture 11">
            <a:extLst>
              <a:ext uri="{FF2B5EF4-FFF2-40B4-BE49-F238E27FC236}">
                <a16:creationId xmlns:a16="http://schemas.microsoft.com/office/drawing/2014/main" id="{E430D572-5DE9-3FF5-E7A2-8BA381762F71}"/>
              </a:ext>
            </a:extLst>
          </p:cNvPr>
          <p:cNvPicPr>
            <a:picLocks noChangeAspect="1"/>
          </p:cNvPicPr>
          <p:nvPr/>
        </p:nvPicPr>
        <p:blipFill>
          <a:blip r:embed="rId3"/>
          <a:stretch>
            <a:fillRect/>
          </a:stretch>
        </p:blipFill>
        <p:spPr>
          <a:xfrm>
            <a:off x="4839009" y="1881342"/>
            <a:ext cx="2936959" cy="3918672"/>
          </a:xfrm>
          <a:prstGeom prst="rect">
            <a:avLst/>
          </a:prstGeom>
        </p:spPr>
      </p:pic>
      <p:pic>
        <p:nvPicPr>
          <p:cNvPr id="13" name="Picture 12">
            <a:extLst>
              <a:ext uri="{FF2B5EF4-FFF2-40B4-BE49-F238E27FC236}">
                <a16:creationId xmlns:a16="http://schemas.microsoft.com/office/drawing/2014/main" id="{AFD6C098-13D7-31AC-136D-5A232F8FE068}"/>
              </a:ext>
            </a:extLst>
          </p:cNvPr>
          <p:cNvPicPr>
            <a:picLocks noChangeAspect="1"/>
          </p:cNvPicPr>
          <p:nvPr/>
        </p:nvPicPr>
        <p:blipFill>
          <a:blip r:embed="rId4"/>
          <a:stretch>
            <a:fillRect/>
          </a:stretch>
        </p:blipFill>
        <p:spPr>
          <a:xfrm>
            <a:off x="1357139" y="2170100"/>
            <a:ext cx="2255275" cy="3047020"/>
          </a:xfrm>
          <a:prstGeom prst="rect">
            <a:avLst/>
          </a:prstGeom>
        </p:spPr>
      </p:pic>
    </p:spTree>
    <p:extLst>
      <p:ext uri="{BB962C8B-B14F-4D97-AF65-F5344CB8AC3E}">
        <p14:creationId xmlns:p14="http://schemas.microsoft.com/office/powerpoint/2010/main" val="3907667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FA6E064-C6A4-75CC-69F1-641981EE663C}"/>
              </a:ext>
            </a:extLst>
          </p:cNvPr>
          <p:cNvSpPr txBox="1"/>
          <p:nvPr/>
        </p:nvSpPr>
        <p:spPr>
          <a:xfrm>
            <a:off x="208108" y="1057986"/>
            <a:ext cx="7323660"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Evaluation of design</a:t>
            </a:r>
          </a:p>
        </p:txBody>
      </p:sp>
      <p:graphicFrame>
        <p:nvGraphicFramePr>
          <p:cNvPr id="7" name="Table 6">
            <a:extLst>
              <a:ext uri="{FF2B5EF4-FFF2-40B4-BE49-F238E27FC236}">
                <a16:creationId xmlns:a16="http://schemas.microsoft.com/office/drawing/2014/main" id="{1280B3E7-341F-E3B5-8F3F-8F103DDCBC20}"/>
              </a:ext>
            </a:extLst>
          </p:cNvPr>
          <p:cNvGraphicFramePr>
            <a:graphicFrameLocks noGrp="1"/>
          </p:cNvGraphicFramePr>
          <p:nvPr>
            <p:extLst>
              <p:ext uri="{D42A27DB-BD31-4B8C-83A1-F6EECF244321}">
                <p14:modId xmlns:p14="http://schemas.microsoft.com/office/powerpoint/2010/main" val="3000956027"/>
              </p:ext>
            </p:extLst>
          </p:nvPr>
        </p:nvGraphicFramePr>
        <p:xfrm>
          <a:off x="1218678" y="3834159"/>
          <a:ext cx="6559151" cy="2059369"/>
        </p:xfrm>
        <a:graphic>
          <a:graphicData uri="http://schemas.openxmlformats.org/drawingml/2006/table">
            <a:tbl>
              <a:tblPr firstRow="1" firstCol="1" bandRow="1"/>
              <a:tblGrid>
                <a:gridCol w="1677389">
                  <a:extLst>
                    <a:ext uri="{9D8B030D-6E8A-4147-A177-3AD203B41FA5}">
                      <a16:colId xmlns:a16="http://schemas.microsoft.com/office/drawing/2014/main" val="1918081075"/>
                    </a:ext>
                  </a:extLst>
                </a:gridCol>
                <a:gridCol w="867335">
                  <a:extLst>
                    <a:ext uri="{9D8B030D-6E8A-4147-A177-3AD203B41FA5}">
                      <a16:colId xmlns:a16="http://schemas.microsoft.com/office/drawing/2014/main" val="2408830682"/>
                    </a:ext>
                  </a:extLst>
                </a:gridCol>
                <a:gridCol w="4014427">
                  <a:extLst>
                    <a:ext uri="{9D8B030D-6E8A-4147-A177-3AD203B41FA5}">
                      <a16:colId xmlns:a16="http://schemas.microsoft.com/office/drawing/2014/main" val="4111342547"/>
                    </a:ext>
                  </a:extLst>
                </a:gridCol>
              </a:tblGrid>
              <a:tr h="323850">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Specification point</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Included (</a:t>
                      </a:r>
                      <a:r>
                        <a:rPr lang="en-GB" sz="1400" dirty="0">
                          <a:effectLst/>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a:t>
                      </a:r>
                      <a:r>
                        <a:rPr lang="en-GB" sz="1400" dirty="0">
                          <a:effectLst/>
                          <a:latin typeface="Arial" panose="020B0604020202020204" pitchFamily="34" charset="0"/>
                          <a:ea typeface="Calibri" panose="020F0502020204030204" pitchFamily="34" charset="0"/>
                          <a:cs typeface="Arial" panose="020B0604020202020204" pitchFamily="34" charset="0"/>
                        </a:rPr>
                        <a:t> or </a:t>
                      </a:r>
                      <a:r>
                        <a:rPr lang="en-GB" sz="1400" dirty="0">
                          <a:effectLst/>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a:t>
                      </a:r>
                      <a:r>
                        <a:rPr lang="en-GB" sz="1400" dirty="0">
                          <a:effectLst/>
                          <a:latin typeface="Arial" panose="020B0604020202020204" pitchFamily="34" charset="0"/>
                          <a:ea typeface="Calibri" panose="020F0502020204030204" pitchFamily="34" charset="0"/>
                          <a:cs typeface="Arial" panose="020B0604020202020204" pitchFamily="34" charset="0"/>
                        </a:rPr>
                        <a:t>)</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Reason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835282"/>
                  </a:ext>
                </a:extLst>
              </a:tr>
              <a:tr h="323850">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Joystick</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 </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9499738"/>
                  </a:ext>
                </a:extLst>
              </a:tr>
              <a:tr h="323850">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Throttle</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 </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endParaRPr lang="en-GB"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7546972"/>
                  </a:ext>
                </a:extLst>
              </a:tr>
              <a:tr h="32385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40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Eye Control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a:effectLst/>
                          <a:latin typeface="Arial" panose="020B0604020202020204" pitchFamily="34" charset="0"/>
                          <a:ea typeface="Calibri" panose="020F0502020204030204" pitchFamily="34" charset="0"/>
                          <a:cs typeface="Arial" panose="020B0604020202020204" pitchFamily="34" charset="0"/>
                        </a:rPr>
                        <a:t> </a:t>
                      </a:r>
                      <a:endParaRPr lang="en-GB"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7582392"/>
                  </a:ext>
                </a:extLst>
              </a:tr>
              <a:tr h="323850">
                <a:tc>
                  <a:txBody>
                    <a:bodyPr/>
                    <a:lstStyle/>
                    <a:p>
                      <a:pPr marL="0" algn="l" defTabSz="914400" rtl="0" eaLnBrk="1" latinLnBrk="0" hangingPunct="1">
                        <a:lnSpc>
                          <a:spcPct val="107000"/>
                        </a:lnSpc>
                        <a:spcAft>
                          <a:spcPts val="0"/>
                        </a:spcAft>
                      </a:pPr>
                      <a:r>
                        <a:rPr lang="en-GB" sz="140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Gesture Control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a:effectLst/>
                          <a:latin typeface="Arial" panose="020B0604020202020204" pitchFamily="34" charset="0"/>
                          <a:ea typeface="Calibri" panose="020F0502020204030204" pitchFamily="34" charset="0"/>
                          <a:cs typeface="Arial" panose="020B0604020202020204" pitchFamily="34" charset="0"/>
                        </a:rPr>
                        <a:t> </a:t>
                      </a:r>
                      <a:endParaRPr lang="en-GB"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6194787"/>
                  </a:ext>
                </a:extLst>
              </a:tr>
              <a:tr h="323850">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 Voice Control</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400" dirty="0">
                          <a:effectLst/>
                          <a:latin typeface="Arial" panose="020B0604020202020204" pitchFamily="34" charset="0"/>
                          <a:ea typeface="Calibri" panose="020F0502020204030204" pitchFamily="34" charset="0"/>
                          <a:cs typeface="Arial" panose="020B0604020202020204" pitchFamily="34" charset="0"/>
                        </a:rPr>
                        <a:t> </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654616"/>
                  </a:ext>
                </a:extLst>
              </a:tr>
            </a:tbl>
          </a:graphicData>
        </a:graphic>
      </p:graphicFrame>
      <p:sp>
        <p:nvSpPr>
          <p:cNvPr id="8" name="TextBox 7">
            <a:extLst>
              <a:ext uri="{FF2B5EF4-FFF2-40B4-BE49-F238E27FC236}">
                <a16:creationId xmlns:a16="http://schemas.microsoft.com/office/drawing/2014/main" id="{82C0E0FC-F249-AF48-51E8-ABEE35136E23}"/>
              </a:ext>
            </a:extLst>
          </p:cNvPr>
          <p:cNvSpPr txBox="1"/>
          <p:nvPr/>
        </p:nvSpPr>
        <p:spPr>
          <a:xfrm>
            <a:off x="208108" y="1704317"/>
            <a:ext cx="8580292"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Check your design ideas against your specification</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Answer all the questions on the activity sheet</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Have you managed to cover all of the points?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How could you improve your design?</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Is there anything else you added?</a:t>
            </a:r>
          </a:p>
        </p:txBody>
      </p:sp>
    </p:spTree>
    <p:extLst>
      <p:ext uri="{BB962C8B-B14F-4D97-AF65-F5344CB8AC3E}">
        <p14:creationId xmlns:p14="http://schemas.microsoft.com/office/powerpoint/2010/main" val="24525930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242</TotalTime>
  <Words>663</Words>
  <Application>Microsoft Office PowerPoint</Application>
  <PresentationFormat>On-screen Show (4:3)</PresentationFormat>
  <Paragraphs>82</Paragraphs>
  <Slides>9</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Segoe UI Emoji</vt:lpstr>
      <vt:lpstr>Symbol</vt:lpstr>
      <vt:lpstr>Times New Roman</vt:lpstr>
      <vt:lpstr>Office Theme</vt:lpstr>
      <vt:lpstr>PowerPoint Presentation</vt:lpstr>
      <vt:lpstr>PowerPoint Presentation</vt:lpstr>
      <vt:lpstr>Design brief</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Wearable cockpit presentation</dc:title>
  <dc:subject>Using modern technologies to enhance flight.</dc:subject>
  <dc:creator>Attainment in Education</dc:creator>
  <cp:keywords>artificial intelligence, augmented reality, cockpit, design ideas, evaluation, future of flight, specification, virtual reality, KS3 understand design,</cp:keywords>
  <cp:lastModifiedBy>Marie Neighbour</cp:lastModifiedBy>
  <cp:revision>104</cp:revision>
  <dcterms:created xsi:type="dcterms:W3CDTF">2017-06-28T15:11:57Z</dcterms:created>
  <dcterms:modified xsi:type="dcterms:W3CDTF">2022-10-11T07:55:41Z</dcterms:modified>
</cp:coreProperties>
</file>