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61" r:id="rId2"/>
    <p:sldId id="257" r:id="rId3"/>
    <p:sldId id="266" r:id="rId4"/>
    <p:sldId id="288" r:id="rId5"/>
    <p:sldId id="303" r:id="rId6"/>
    <p:sldId id="289" r:id="rId7"/>
    <p:sldId id="292" r:id="rId8"/>
    <p:sldId id="294" r:id="rId9"/>
    <p:sldId id="302" r:id="rId10"/>
    <p:sldId id="300" r:id="rId11"/>
    <p:sldId id="296" r:id="rId12"/>
    <p:sldId id="30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4867" autoAdjust="0"/>
  </p:normalViewPr>
  <p:slideViewPr>
    <p:cSldViewPr snapToGrid="0" snapToObjects="1">
      <p:cViewPr varScale="1">
        <p:scale>
          <a:sx n="72" d="100"/>
          <a:sy n="72" d="100"/>
        </p:scale>
        <p:origin x="636"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19/02/2023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2/19/2023</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businessinsider.com/under-armour-hovr-review-smart-shoes-2018-3" TargetMode="External"/><Relationship Id="rId2" Type="http://schemas.openxmlformats.org/officeDocument/2006/relationships/hyperlink" Target="https://qz.com/quartzy/1402863/whats-next-for-hyperadapt-nikes-auto-lacing-sneakers-pro-sports/"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xiaomi-mi.com/news-and-actions/mijia-smart-shoes-a-pair-of-smart-sneakers-created-in-cooperation-with-inte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100635" y="1181435"/>
            <a:ext cx="8826797" cy="646331"/>
          </a:xfrm>
          <a:prstGeom prst="rect">
            <a:avLst/>
          </a:prstGeom>
          <a:noFill/>
        </p:spPr>
        <p:txBody>
          <a:bodyPr wrap="square" rtlCol="0">
            <a:spAutoFit/>
          </a:bodyPr>
          <a:lstStyle/>
          <a:p>
            <a:pPr algn="ctr"/>
            <a:r>
              <a:rPr lang="en-GB" sz="3600" b="1" dirty="0">
                <a:solidFill>
                  <a:srgbClr val="0093D3"/>
                </a:solidFill>
                <a:latin typeface="Arial"/>
                <a:cs typeface="Arial"/>
              </a:rPr>
              <a:t>Designing the Trainers of the Future</a:t>
            </a:r>
          </a:p>
        </p:txBody>
      </p:sp>
      <p:sp>
        <p:nvSpPr>
          <p:cNvPr id="4" name="TextBox 3">
            <a:extLst>
              <a:ext uri="{FF2B5EF4-FFF2-40B4-BE49-F238E27FC236}">
                <a16:creationId xmlns:a16="http://schemas.microsoft.com/office/drawing/2014/main" id="{D7D83397-CCC0-4BFA-B43F-C32B14DC99B0}"/>
              </a:ext>
            </a:extLst>
          </p:cNvPr>
          <p:cNvSpPr txBox="1"/>
          <p:nvPr/>
        </p:nvSpPr>
        <p:spPr>
          <a:xfrm>
            <a:off x="100635" y="5261066"/>
            <a:ext cx="8648663"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Designing footwear for sports use</a:t>
            </a:r>
          </a:p>
        </p:txBody>
      </p:sp>
      <p:pic>
        <p:nvPicPr>
          <p:cNvPr id="2" name="Picture 1">
            <a:extLst>
              <a:ext uri="{FF2B5EF4-FFF2-40B4-BE49-F238E27FC236}">
                <a16:creationId xmlns:a16="http://schemas.microsoft.com/office/drawing/2014/main" id="{47C4E234-80D2-44EA-8167-6750618D5B07}"/>
              </a:ext>
            </a:extLst>
          </p:cNvPr>
          <p:cNvPicPr>
            <a:picLocks noChangeAspect="1"/>
          </p:cNvPicPr>
          <p:nvPr/>
        </p:nvPicPr>
        <p:blipFill>
          <a:blip r:embed="rId2"/>
          <a:stretch>
            <a:fillRect/>
          </a:stretch>
        </p:blipFill>
        <p:spPr>
          <a:xfrm>
            <a:off x="1790700" y="1946592"/>
            <a:ext cx="5327552" cy="3101657"/>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5714390" cy="646331"/>
          </a:xfrm>
          <a:prstGeom prst="rect">
            <a:avLst/>
          </a:prstGeom>
          <a:noFill/>
        </p:spPr>
        <p:txBody>
          <a:bodyPr wrap="square" rtlCol="0">
            <a:spAutoFit/>
          </a:bodyPr>
          <a:lstStyle/>
          <a:p>
            <a:r>
              <a:rPr lang="en-GB" sz="3600" b="1" dirty="0">
                <a:ea typeface="+mj-ea"/>
                <a:cs typeface="Arial" panose="020B0604020202020204" pitchFamily="34" charset="0"/>
              </a:rPr>
              <a:t>Technology – Smart Shoes</a:t>
            </a:r>
          </a:p>
        </p:txBody>
      </p:sp>
      <p:sp>
        <p:nvSpPr>
          <p:cNvPr id="4" name="TextBox 3">
            <a:extLst>
              <a:ext uri="{FF2B5EF4-FFF2-40B4-BE49-F238E27FC236}">
                <a16:creationId xmlns:a16="http://schemas.microsoft.com/office/drawing/2014/main" id="{2A97BD64-4FEF-46F6-9FF1-19BB34C04478}"/>
              </a:ext>
            </a:extLst>
          </p:cNvPr>
          <p:cNvSpPr txBox="1"/>
          <p:nvPr/>
        </p:nvSpPr>
        <p:spPr>
          <a:xfrm>
            <a:off x="436098" y="1913206"/>
            <a:ext cx="7343336" cy="2862322"/>
          </a:xfrm>
          <a:prstGeom prst="rect">
            <a:avLst/>
          </a:prstGeom>
          <a:noFill/>
        </p:spPr>
        <p:txBody>
          <a:bodyPr wrap="square" rtlCol="0">
            <a:spAutoFit/>
          </a:bodyPr>
          <a:lstStyle/>
          <a:p>
            <a:r>
              <a:rPr lang="en-GB" sz="2400" dirty="0"/>
              <a:t>Using your work sheet, research into the following;</a:t>
            </a:r>
          </a:p>
          <a:p>
            <a:endParaRPr lang="en-GB" dirty="0"/>
          </a:p>
          <a:p>
            <a:pPr marL="342900" indent="-342900">
              <a:buFont typeface="Arial" panose="020B0604020202020204" pitchFamily="34" charset="0"/>
              <a:buChar char="•"/>
            </a:pPr>
            <a:r>
              <a:rPr lang="en-GB" sz="2400" dirty="0"/>
              <a:t>Nike </a:t>
            </a:r>
            <a:r>
              <a:rPr lang="en-GB" sz="2400" dirty="0">
                <a:hlinkClick r:id="rId2">
                  <a:extLst>
                    <a:ext uri="{A12FA001-AC4F-418D-AE19-62706E023703}">
                      <ahyp:hlinkClr xmlns:ahyp="http://schemas.microsoft.com/office/drawing/2018/hyperlinkcolor" val="tx"/>
                    </a:ext>
                  </a:extLst>
                </a:hlinkClick>
              </a:rPr>
              <a:t>self-lacing </a:t>
            </a:r>
            <a:r>
              <a:rPr lang="en-GB" sz="2400" dirty="0" err="1">
                <a:hlinkClick r:id="rId2">
                  <a:extLst>
                    <a:ext uri="{A12FA001-AC4F-418D-AE19-62706E023703}">
                      <ahyp:hlinkClr xmlns:ahyp="http://schemas.microsoft.com/office/drawing/2018/hyperlinkcolor" val="tx"/>
                    </a:ext>
                  </a:extLst>
                </a:hlinkClick>
              </a:rPr>
              <a:t>HyperAdapt</a:t>
            </a:r>
            <a:r>
              <a:rPr lang="en-GB" sz="2400" dirty="0">
                <a:hlinkClick r:id="rId2">
                  <a:extLst>
                    <a:ext uri="{A12FA001-AC4F-418D-AE19-62706E023703}">
                      <ahyp:hlinkClr xmlns:ahyp="http://schemas.microsoft.com/office/drawing/2018/hyperlinkcolor" val="tx"/>
                    </a:ext>
                  </a:extLst>
                </a:hlinkClick>
              </a:rPr>
              <a:t> 1.0</a:t>
            </a:r>
            <a:endParaRPr lang="en-GB" sz="2400" dirty="0"/>
          </a:p>
          <a:p>
            <a:pPr marL="342900" indent="-342900">
              <a:buFont typeface="Arial" panose="020B0604020202020204" pitchFamily="34" charset="0"/>
              <a:buChar char="•"/>
            </a:pPr>
            <a:r>
              <a:rPr lang="en-GB" sz="2400" dirty="0"/>
              <a:t>Under Armour </a:t>
            </a:r>
            <a:r>
              <a:rPr lang="en-US" sz="2400" dirty="0">
                <a:hlinkClick r:id="rId3"/>
              </a:rPr>
              <a:t>HOVR</a:t>
            </a:r>
            <a:r>
              <a:rPr lang="en-US" sz="2400" dirty="0"/>
              <a:t> Phantom and HOVR Sonic</a:t>
            </a:r>
          </a:p>
          <a:p>
            <a:pPr marL="342900" indent="-342900">
              <a:buFont typeface="Arial" panose="020B0604020202020204" pitchFamily="34" charset="0"/>
              <a:buChar char="•"/>
            </a:pPr>
            <a:r>
              <a:rPr lang="en-US" sz="2400" dirty="0" err="1"/>
              <a:t>Digitsole</a:t>
            </a:r>
            <a:endParaRPr lang="en-US" sz="2400" dirty="0"/>
          </a:p>
          <a:p>
            <a:pPr marL="342900" indent="-342900">
              <a:buFont typeface="Arial" panose="020B0604020202020204" pitchFamily="34" charset="0"/>
              <a:buChar char="•"/>
            </a:pPr>
            <a:r>
              <a:rPr lang="en-US" sz="2400" dirty="0"/>
              <a:t>Xiaomi </a:t>
            </a:r>
            <a:r>
              <a:rPr lang="en-US" sz="2400" dirty="0" err="1">
                <a:hlinkClick r:id="rId4"/>
              </a:rPr>
              <a:t>MiJia</a:t>
            </a:r>
            <a:r>
              <a:rPr lang="en-US" sz="2400" dirty="0">
                <a:hlinkClick r:id="rId4"/>
              </a:rPr>
              <a:t> smart shoes</a:t>
            </a:r>
            <a:endParaRPr lang="en-US" sz="2400" dirty="0"/>
          </a:p>
          <a:p>
            <a:pPr marL="342900" indent="-342900">
              <a:buFont typeface="Arial" panose="020B0604020202020204" pitchFamily="34" charset="0"/>
              <a:buChar char="•"/>
            </a:pPr>
            <a:r>
              <a:rPr lang="en-GB" sz="2400" dirty="0" err="1"/>
              <a:t>Altra</a:t>
            </a:r>
            <a:r>
              <a:rPr lang="en-GB" sz="2400" dirty="0"/>
              <a:t> </a:t>
            </a:r>
            <a:r>
              <a:rPr lang="en-GB" sz="2400" dirty="0" err="1"/>
              <a:t>Torin</a:t>
            </a:r>
            <a:r>
              <a:rPr lang="en-GB" sz="2400" dirty="0"/>
              <a:t> IQ</a:t>
            </a:r>
            <a:endParaRPr lang="en-GB" sz="2400" b="1" dirty="0"/>
          </a:p>
          <a:p>
            <a:endParaRPr lang="en-GB" dirty="0"/>
          </a:p>
        </p:txBody>
      </p:sp>
      <p:pic>
        <p:nvPicPr>
          <p:cNvPr id="3" name="Picture 2">
            <a:extLst>
              <a:ext uri="{FF2B5EF4-FFF2-40B4-BE49-F238E27FC236}">
                <a16:creationId xmlns:a16="http://schemas.microsoft.com/office/drawing/2014/main" id="{B36C6D94-C0DE-4266-A60A-91A7AB27EA1A}"/>
              </a:ext>
            </a:extLst>
          </p:cNvPr>
          <p:cNvPicPr>
            <a:picLocks noChangeAspect="1"/>
          </p:cNvPicPr>
          <p:nvPr/>
        </p:nvPicPr>
        <p:blipFill>
          <a:blip r:embed="rId5"/>
          <a:stretch>
            <a:fillRect/>
          </a:stretch>
        </p:blipFill>
        <p:spPr>
          <a:xfrm>
            <a:off x="4743376" y="3713034"/>
            <a:ext cx="4231811" cy="2378208"/>
          </a:xfrm>
          <a:prstGeom prst="rect">
            <a:avLst/>
          </a:prstGeom>
        </p:spPr>
      </p:pic>
    </p:spTree>
    <p:extLst>
      <p:ext uri="{BB962C8B-B14F-4D97-AF65-F5344CB8AC3E}">
        <p14:creationId xmlns:p14="http://schemas.microsoft.com/office/powerpoint/2010/main" val="3323062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7" y="1057986"/>
            <a:ext cx="6699129" cy="646331"/>
          </a:xfrm>
          <a:prstGeom prst="rect">
            <a:avLst/>
          </a:prstGeom>
          <a:noFill/>
        </p:spPr>
        <p:txBody>
          <a:bodyPr wrap="square" rtlCol="0">
            <a:spAutoFit/>
          </a:bodyPr>
          <a:lstStyle/>
          <a:p>
            <a:r>
              <a:rPr lang="en-GB" sz="3600" b="1" dirty="0">
                <a:ea typeface="+mj-ea"/>
                <a:cs typeface="Arial" panose="020B0604020202020204" pitchFamily="34" charset="0"/>
              </a:rPr>
              <a:t>Design your Trainer of the Future</a:t>
            </a:r>
          </a:p>
        </p:txBody>
      </p:sp>
      <p:sp>
        <p:nvSpPr>
          <p:cNvPr id="3" name="Rectangle 2">
            <a:extLst>
              <a:ext uri="{FF2B5EF4-FFF2-40B4-BE49-F238E27FC236}">
                <a16:creationId xmlns:a16="http://schemas.microsoft.com/office/drawing/2014/main" id="{A4695739-AB95-416E-A477-7D6D336CEB4A}"/>
              </a:ext>
            </a:extLst>
          </p:cNvPr>
          <p:cNvSpPr/>
          <p:nvPr/>
        </p:nvSpPr>
        <p:spPr>
          <a:xfrm>
            <a:off x="328215" y="2039989"/>
            <a:ext cx="4243786" cy="4339650"/>
          </a:xfrm>
          <a:prstGeom prst="rect">
            <a:avLst/>
          </a:prstGeom>
        </p:spPr>
        <p:txBody>
          <a:bodyPr wrap="square">
            <a:spAutoFit/>
          </a:bodyPr>
          <a:lstStyle/>
          <a:p>
            <a:pPr marL="342900" indent="-342900">
              <a:buFont typeface="Arial" panose="020B0604020202020204" pitchFamily="34" charset="0"/>
              <a:buChar char="•"/>
            </a:pPr>
            <a:r>
              <a:rPr lang="en-US" sz="2400" dirty="0"/>
              <a:t>Select any sport (not just the ones done for this activity) and sketch a design of the ideal footwear for that sport.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Incorporate at least one technology or feature identified in the previous activities </a:t>
            </a:r>
          </a:p>
          <a:p>
            <a:endParaRPr lang="en-US" sz="2400" dirty="0"/>
          </a:p>
          <a:p>
            <a:endParaRPr lang="en-US" dirty="0"/>
          </a:p>
          <a:p>
            <a:endParaRPr lang="en-GB" dirty="0"/>
          </a:p>
        </p:txBody>
      </p:sp>
      <p:pic>
        <p:nvPicPr>
          <p:cNvPr id="4" name="Picture 3">
            <a:extLst>
              <a:ext uri="{FF2B5EF4-FFF2-40B4-BE49-F238E27FC236}">
                <a16:creationId xmlns:a16="http://schemas.microsoft.com/office/drawing/2014/main" id="{832EB876-1882-4030-AB9E-55FD207E536C}"/>
              </a:ext>
            </a:extLst>
          </p:cNvPr>
          <p:cNvPicPr>
            <a:picLocks noChangeAspect="1"/>
          </p:cNvPicPr>
          <p:nvPr/>
        </p:nvPicPr>
        <p:blipFill>
          <a:blip r:embed="rId2"/>
          <a:stretch>
            <a:fillRect/>
          </a:stretch>
        </p:blipFill>
        <p:spPr>
          <a:xfrm>
            <a:off x="4572001" y="2432928"/>
            <a:ext cx="4267167" cy="2844778"/>
          </a:xfrm>
          <a:prstGeom prst="rect">
            <a:avLst/>
          </a:prstGeom>
        </p:spPr>
      </p:pic>
    </p:spTree>
    <p:extLst>
      <p:ext uri="{BB962C8B-B14F-4D97-AF65-F5344CB8AC3E}">
        <p14:creationId xmlns:p14="http://schemas.microsoft.com/office/powerpoint/2010/main" val="2138244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7" y="1057986"/>
            <a:ext cx="6699129" cy="646331"/>
          </a:xfrm>
          <a:prstGeom prst="rect">
            <a:avLst/>
          </a:prstGeom>
          <a:noFill/>
        </p:spPr>
        <p:txBody>
          <a:bodyPr wrap="square" rtlCol="0">
            <a:spAutoFit/>
          </a:bodyPr>
          <a:lstStyle/>
          <a:p>
            <a:r>
              <a:rPr lang="en-GB" sz="3600" b="1" dirty="0">
                <a:ea typeface="+mj-ea"/>
                <a:cs typeface="Arial" panose="020B0604020202020204" pitchFamily="34" charset="0"/>
              </a:rPr>
              <a:t>Then do this…</a:t>
            </a:r>
          </a:p>
        </p:txBody>
      </p:sp>
      <p:sp>
        <p:nvSpPr>
          <p:cNvPr id="3" name="Rectangle 2">
            <a:extLst>
              <a:ext uri="{FF2B5EF4-FFF2-40B4-BE49-F238E27FC236}">
                <a16:creationId xmlns:a16="http://schemas.microsoft.com/office/drawing/2014/main" id="{A4695739-AB95-416E-A477-7D6D336CEB4A}"/>
              </a:ext>
            </a:extLst>
          </p:cNvPr>
          <p:cNvSpPr/>
          <p:nvPr/>
        </p:nvSpPr>
        <p:spPr>
          <a:xfrm>
            <a:off x="448322" y="1702366"/>
            <a:ext cx="5446041" cy="2831544"/>
          </a:xfrm>
          <a:prstGeom prst="rect">
            <a:avLst/>
          </a:prstGeom>
        </p:spPr>
        <p:txBody>
          <a:bodyPr wrap="square">
            <a:spAutoFit/>
          </a:bodyPr>
          <a:lstStyle/>
          <a:p>
            <a:pPr marL="342900" indent="-342900">
              <a:spcAft>
                <a:spcPts val="1200"/>
              </a:spcAft>
              <a:buFont typeface="Arial" panose="020B0604020202020204" pitchFamily="34" charset="0"/>
              <a:buChar char="•"/>
            </a:pPr>
            <a:r>
              <a:rPr lang="en-US" sz="2400" dirty="0"/>
              <a:t>Investigate if your design for a pair of trainers could be made with a budget of £100 </a:t>
            </a:r>
          </a:p>
          <a:p>
            <a:pPr marL="342900" indent="-342900">
              <a:buFont typeface="Arial" panose="020B0604020202020204" pitchFamily="34" charset="0"/>
              <a:buChar char="•"/>
            </a:pPr>
            <a:r>
              <a:rPr lang="en-GB" sz="2400" dirty="0"/>
              <a:t>Make a list of sports that have similar types of foot motions. Do these sports need the same kind of shoes or different ones? Why?</a:t>
            </a:r>
            <a:endParaRPr lang="en-US" sz="2400" dirty="0"/>
          </a:p>
        </p:txBody>
      </p:sp>
      <p:pic>
        <p:nvPicPr>
          <p:cNvPr id="4" name="Picture 3">
            <a:extLst>
              <a:ext uri="{FF2B5EF4-FFF2-40B4-BE49-F238E27FC236}">
                <a16:creationId xmlns:a16="http://schemas.microsoft.com/office/drawing/2014/main" id="{6FA690A8-FDCD-42E1-AD2F-7D5CDB115638}"/>
              </a:ext>
            </a:extLst>
          </p:cNvPr>
          <p:cNvPicPr>
            <a:picLocks noChangeAspect="1"/>
          </p:cNvPicPr>
          <p:nvPr/>
        </p:nvPicPr>
        <p:blipFill>
          <a:blip r:embed="rId2"/>
          <a:stretch>
            <a:fillRect/>
          </a:stretch>
        </p:blipFill>
        <p:spPr>
          <a:xfrm>
            <a:off x="5780356" y="1809750"/>
            <a:ext cx="3238500" cy="3238500"/>
          </a:xfrm>
          <a:prstGeom prst="rect">
            <a:avLst/>
          </a:prstGeom>
        </p:spPr>
      </p:pic>
    </p:spTree>
    <p:extLst>
      <p:ext uri="{BB962C8B-B14F-4D97-AF65-F5344CB8AC3E}">
        <p14:creationId xmlns:p14="http://schemas.microsoft.com/office/powerpoint/2010/main" val="253573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B76A60-2BD2-465A-8974-F4ADEDAF8DEF}"/>
              </a:ext>
            </a:extLst>
          </p:cNvPr>
          <p:cNvSpPr txBox="1"/>
          <p:nvPr/>
        </p:nvSpPr>
        <p:spPr>
          <a:xfrm>
            <a:off x="899592" y="1196961"/>
            <a:ext cx="7344816"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ea typeface="Times New Roman" panose="02020603050405020304" pitchFamily="18" charset="0"/>
              </a:rPr>
              <a:t> </a:t>
            </a:r>
          </a:p>
          <a:p>
            <a:pPr marL="342900" lvl="0" indent="-342900">
              <a:buFont typeface="Symbol" panose="05050102010706020507" pitchFamily="18" charset="2"/>
              <a:buChar char=""/>
            </a:pPr>
            <a:r>
              <a:rPr lang="en-GB" sz="2000" dirty="0">
                <a:effectLst/>
                <a:ea typeface="Times New Roman" panose="02020603050405020304" pitchFamily="18" charset="0"/>
              </a:rPr>
              <a:t>ensuring that any equipment used for this activity is in good working condition</a:t>
            </a:r>
          </a:p>
          <a:p>
            <a:pPr marL="342900" lvl="0" indent="-342900">
              <a:buFont typeface="Symbol" panose="05050102010706020507" pitchFamily="18" charset="2"/>
              <a:buChar char=""/>
            </a:pPr>
            <a:r>
              <a:rPr lang="en-GB" sz="2000" dirty="0">
                <a:effectLst/>
                <a:ea typeface="Times New Roman" panose="02020603050405020304" pitchFamily="18" charset="0"/>
              </a:rPr>
              <a:t>behaving sensibly and following any safety instructions so as not to hurt or injure yourself or others </a:t>
            </a:r>
          </a:p>
          <a:p>
            <a:pPr fontAlgn="base"/>
            <a:r>
              <a:rPr lang="en-US" sz="2000" dirty="0">
                <a:effectLst/>
                <a:ea typeface="Times New Roman" panose="02020603050405020304" pitchFamily="18" charset="0"/>
              </a:rPr>
              <a:t> </a:t>
            </a:r>
            <a:endParaRPr lang="en-GB" sz="2000" dirty="0">
              <a:effectLst/>
              <a:ea typeface="Times New Roman" panose="02020603050405020304" pitchFamily="18" charset="0"/>
            </a:endParaRPr>
          </a:p>
          <a:p>
            <a:pPr fontAlgn="base"/>
            <a:r>
              <a:rPr lang="en-GB" sz="2000" dirty="0">
                <a:effectLst/>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a:t>
            </a:r>
            <a:r>
              <a:rPr lang="en-GB" sz="2000" dirty="0">
                <a:effectLst/>
                <a:latin typeface="Arial" panose="020B0604020202020204" pitchFamily="34" charset="0"/>
                <a:ea typeface="Times New Roman" panose="02020603050405020304" pitchFamily="18" charset="0"/>
              </a:rPr>
              <a:t>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102">
            <a:extLst>
              <a:ext uri="{FF2B5EF4-FFF2-40B4-BE49-F238E27FC236}">
                <a16:creationId xmlns:a16="http://schemas.microsoft.com/office/drawing/2014/main" id="{7DDBCAC8-F3FF-462B-91A5-E3D81909A2CF}"/>
              </a:ext>
            </a:extLst>
          </p:cNvPr>
          <p:cNvSpPr/>
          <p:nvPr/>
        </p:nvSpPr>
        <p:spPr>
          <a:xfrm>
            <a:off x="2414271" y="2067028"/>
            <a:ext cx="4078954" cy="3662081"/>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928D1D07-BA93-4D41-99C5-6FE78B1AF077}"/>
              </a:ext>
            </a:extLst>
          </p:cNvPr>
          <p:cNvCxnSpPr>
            <a:cxnSpLocks/>
          </p:cNvCxnSpPr>
          <p:nvPr/>
        </p:nvCxnSpPr>
        <p:spPr>
          <a:xfrm>
            <a:off x="2915230" y="2067027"/>
            <a:ext cx="0" cy="36620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0E7D53A6-7B1B-40D1-AF5F-26AEEF0190CC}"/>
              </a:ext>
            </a:extLst>
          </p:cNvPr>
          <p:cNvCxnSpPr>
            <a:cxnSpLocks/>
          </p:cNvCxnSpPr>
          <p:nvPr/>
        </p:nvCxnSpPr>
        <p:spPr>
          <a:xfrm>
            <a:off x="2469930" y="2894447"/>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BA8C4C8-C29E-420A-9491-83D1DE9086A7}"/>
              </a:ext>
            </a:extLst>
          </p:cNvPr>
          <p:cNvCxnSpPr>
            <a:cxnSpLocks/>
          </p:cNvCxnSpPr>
          <p:nvPr/>
        </p:nvCxnSpPr>
        <p:spPr>
          <a:xfrm>
            <a:off x="2476681" y="3370988"/>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D472D91B-F814-4AD0-9037-FD6CF08E10CA}"/>
              </a:ext>
            </a:extLst>
          </p:cNvPr>
          <p:cNvCxnSpPr>
            <a:cxnSpLocks/>
          </p:cNvCxnSpPr>
          <p:nvPr/>
        </p:nvCxnSpPr>
        <p:spPr>
          <a:xfrm>
            <a:off x="2476681" y="3870521"/>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CC8687E6-C8A2-4D99-A412-8ADF413F1C5C}"/>
              </a:ext>
            </a:extLst>
          </p:cNvPr>
          <p:cNvCxnSpPr>
            <a:cxnSpLocks/>
          </p:cNvCxnSpPr>
          <p:nvPr/>
        </p:nvCxnSpPr>
        <p:spPr>
          <a:xfrm>
            <a:off x="2476681" y="4370054"/>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62C70E3-15D2-49FB-A88B-9AE50DBA745B}"/>
              </a:ext>
            </a:extLst>
          </p:cNvPr>
          <p:cNvCxnSpPr>
            <a:cxnSpLocks/>
          </p:cNvCxnSpPr>
          <p:nvPr/>
        </p:nvCxnSpPr>
        <p:spPr>
          <a:xfrm>
            <a:off x="2476681" y="4869587"/>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966434C3-9C84-47BD-B296-7ABA9BB7F779}"/>
              </a:ext>
            </a:extLst>
          </p:cNvPr>
          <p:cNvCxnSpPr>
            <a:cxnSpLocks/>
          </p:cNvCxnSpPr>
          <p:nvPr/>
        </p:nvCxnSpPr>
        <p:spPr>
          <a:xfrm>
            <a:off x="2476681" y="5369120"/>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602071F-5F78-4DE6-8B7F-457FF318274A}"/>
              </a:ext>
            </a:extLst>
          </p:cNvPr>
          <p:cNvSpPr txBox="1"/>
          <p:nvPr/>
        </p:nvSpPr>
        <p:spPr>
          <a:xfrm>
            <a:off x="3053374" y="2421909"/>
            <a:ext cx="4375052" cy="461665"/>
          </a:xfrm>
          <a:prstGeom prst="rect">
            <a:avLst/>
          </a:prstGeom>
          <a:noFill/>
        </p:spPr>
        <p:txBody>
          <a:bodyPr wrap="square" rtlCol="0">
            <a:spAutoFit/>
          </a:bodyPr>
          <a:lstStyle/>
          <a:p>
            <a:r>
              <a:rPr lang="en-GB" sz="2400" dirty="0"/>
              <a:t>Paper, pencils and pens</a:t>
            </a:r>
          </a:p>
        </p:txBody>
      </p:sp>
      <p:sp>
        <p:nvSpPr>
          <p:cNvPr id="126" name="TextBox 125">
            <a:extLst>
              <a:ext uri="{FF2B5EF4-FFF2-40B4-BE49-F238E27FC236}">
                <a16:creationId xmlns:a16="http://schemas.microsoft.com/office/drawing/2014/main" id="{63A71D33-9E79-4458-AFD4-C51AED6EBD0A}"/>
              </a:ext>
            </a:extLst>
          </p:cNvPr>
          <p:cNvSpPr txBox="1"/>
          <p:nvPr/>
        </p:nvSpPr>
        <p:spPr>
          <a:xfrm>
            <a:off x="3053374" y="2937073"/>
            <a:ext cx="3253014" cy="461665"/>
          </a:xfrm>
          <a:prstGeom prst="rect">
            <a:avLst/>
          </a:prstGeom>
          <a:noFill/>
        </p:spPr>
        <p:txBody>
          <a:bodyPr wrap="square" rtlCol="0">
            <a:spAutoFit/>
          </a:bodyPr>
          <a:lstStyle/>
          <a:p>
            <a:r>
              <a:rPr lang="en-GB" sz="2400" dirty="0"/>
              <a:t>Pencils</a:t>
            </a:r>
          </a:p>
        </p:txBody>
      </p:sp>
      <p:sp>
        <p:nvSpPr>
          <p:cNvPr id="127" name="TextBox 126">
            <a:extLst>
              <a:ext uri="{FF2B5EF4-FFF2-40B4-BE49-F238E27FC236}">
                <a16:creationId xmlns:a16="http://schemas.microsoft.com/office/drawing/2014/main" id="{19F40D2D-4981-40D9-B682-B4F3FA680BD2}"/>
              </a:ext>
            </a:extLst>
          </p:cNvPr>
          <p:cNvSpPr txBox="1"/>
          <p:nvPr/>
        </p:nvSpPr>
        <p:spPr>
          <a:xfrm>
            <a:off x="3053373" y="3435496"/>
            <a:ext cx="2652661" cy="461665"/>
          </a:xfrm>
          <a:prstGeom prst="rect">
            <a:avLst/>
          </a:prstGeom>
          <a:noFill/>
        </p:spPr>
        <p:txBody>
          <a:bodyPr wrap="square" rtlCol="0">
            <a:spAutoFit/>
          </a:bodyPr>
          <a:lstStyle/>
          <a:p>
            <a:r>
              <a:rPr lang="en-GB" sz="2400" dirty="0"/>
              <a:t>Pens</a:t>
            </a:r>
          </a:p>
        </p:txBody>
      </p:sp>
      <p:sp>
        <p:nvSpPr>
          <p:cNvPr id="17" name="Title 1">
            <a:extLst>
              <a:ext uri="{FF2B5EF4-FFF2-40B4-BE49-F238E27FC236}">
                <a16:creationId xmlns:a16="http://schemas.microsoft.com/office/drawing/2014/main" id="{7340D14F-362A-40CD-86FC-93349F9C3157}"/>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a:latin typeface="+mn-lt"/>
                <a:cs typeface="Arial" panose="020B0604020202020204" pitchFamily="34" charset="0"/>
              </a:rPr>
              <a:t>You will need…</a:t>
            </a:r>
            <a:endParaRPr lang="en-GB" sz="3600" b="1" dirty="0">
              <a:latin typeface="+mn-lt"/>
              <a:cs typeface="Arial" panose="020B0604020202020204" pitchFamily="34" charset="0"/>
            </a:endParaRPr>
          </a:p>
        </p:txBody>
      </p:sp>
      <p:sp>
        <p:nvSpPr>
          <p:cNvPr id="15" name="TextBox 14">
            <a:extLst>
              <a:ext uri="{FF2B5EF4-FFF2-40B4-BE49-F238E27FC236}">
                <a16:creationId xmlns:a16="http://schemas.microsoft.com/office/drawing/2014/main" id="{8EEE7241-A0BD-4361-957E-42997D6E61D4}"/>
              </a:ext>
            </a:extLst>
          </p:cNvPr>
          <p:cNvSpPr txBox="1"/>
          <p:nvPr/>
        </p:nvSpPr>
        <p:spPr>
          <a:xfrm>
            <a:off x="3036962" y="3925520"/>
            <a:ext cx="2652661" cy="461665"/>
          </a:xfrm>
          <a:prstGeom prst="rect">
            <a:avLst/>
          </a:prstGeom>
          <a:noFill/>
        </p:spPr>
        <p:txBody>
          <a:bodyPr wrap="square" rtlCol="0">
            <a:spAutoFit/>
          </a:bodyPr>
          <a:lstStyle/>
          <a:p>
            <a:r>
              <a:rPr lang="en-GB" sz="2400" dirty="0"/>
              <a:t>Activity worksheet</a:t>
            </a:r>
          </a:p>
        </p:txBody>
      </p:sp>
      <p:sp>
        <p:nvSpPr>
          <p:cNvPr id="16" name="TextBox 15">
            <a:extLst>
              <a:ext uri="{FF2B5EF4-FFF2-40B4-BE49-F238E27FC236}">
                <a16:creationId xmlns:a16="http://schemas.microsoft.com/office/drawing/2014/main" id="{6860D1E8-E3C4-4595-AB03-C23C87A068CF}"/>
              </a:ext>
            </a:extLst>
          </p:cNvPr>
          <p:cNvSpPr txBox="1"/>
          <p:nvPr/>
        </p:nvSpPr>
        <p:spPr>
          <a:xfrm>
            <a:off x="3036961" y="4429389"/>
            <a:ext cx="3440059" cy="461665"/>
          </a:xfrm>
          <a:prstGeom prst="rect">
            <a:avLst/>
          </a:prstGeom>
          <a:noFill/>
        </p:spPr>
        <p:txBody>
          <a:bodyPr wrap="square" rtlCol="0">
            <a:spAutoFit/>
          </a:bodyPr>
          <a:lstStyle/>
          <a:p>
            <a:r>
              <a:rPr lang="en-GB" sz="2400" dirty="0"/>
              <a:t>Variety of trainers/shoes</a:t>
            </a:r>
          </a:p>
        </p:txBody>
      </p:sp>
    </p:spTree>
    <p:extLst>
      <p:ext uri="{BB962C8B-B14F-4D97-AF65-F5344CB8AC3E}">
        <p14:creationId xmlns:p14="http://schemas.microsoft.com/office/powerpoint/2010/main" val="1249815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9D8FDA8C-9CB2-3148-B47B-59E4BD32E704}"/>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6" name="TextBox 5">
            <a:extLst>
              <a:ext uri="{FF2B5EF4-FFF2-40B4-BE49-F238E27FC236}">
                <a16:creationId xmlns:a16="http://schemas.microsoft.com/office/drawing/2014/main" id="{24FD5D81-247A-BFD3-81E6-00F715F02442}"/>
              </a:ext>
            </a:extLst>
          </p:cNvPr>
          <p:cNvSpPr txBox="1"/>
          <p:nvPr/>
        </p:nvSpPr>
        <p:spPr>
          <a:xfrm>
            <a:off x="393538" y="977376"/>
            <a:ext cx="7330223"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The Marathon</a:t>
            </a:r>
          </a:p>
        </p:txBody>
      </p:sp>
      <p:sp>
        <p:nvSpPr>
          <p:cNvPr id="9" name="TextBox 8">
            <a:extLst>
              <a:ext uri="{FF2B5EF4-FFF2-40B4-BE49-F238E27FC236}">
                <a16:creationId xmlns:a16="http://schemas.microsoft.com/office/drawing/2014/main" id="{0BA89860-A16A-885C-C3C2-CECB8DFCFD4E}"/>
              </a:ext>
            </a:extLst>
          </p:cNvPr>
          <p:cNvSpPr txBox="1"/>
          <p:nvPr/>
        </p:nvSpPr>
        <p:spPr>
          <a:xfrm>
            <a:off x="500541" y="1589136"/>
            <a:ext cx="8132820" cy="4539704"/>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Following a battle in Ancient Greece, a soldier called Pheidippides ran with a message of victory from Athens to Marathon - the race commemorates his fabled run.</a:t>
            </a:r>
          </a:p>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A marathon has an official distance of 42.195 kilometres (26 miles and 385 yards).</a:t>
            </a:r>
          </a:p>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The race usually takes place on the road.</a:t>
            </a:r>
          </a:p>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Throughout the world, more than 500 marathons take place each year.</a:t>
            </a:r>
          </a:p>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Large marathons can attract thousands of runners.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For most runners, good footwear is essential to achieve their best performance.</a:t>
            </a:r>
          </a:p>
        </p:txBody>
      </p:sp>
      <p:pic>
        <p:nvPicPr>
          <p:cNvPr id="10" name="Picture 9" descr="Shape&#10;&#10;Description automatically generated with low confidence">
            <a:extLst>
              <a:ext uri="{FF2B5EF4-FFF2-40B4-BE49-F238E27FC236}">
                <a16:creationId xmlns:a16="http://schemas.microsoft.com/office/drawing/2014/main" id="{5155ED09-3DC1-D4E3-0117-9EE7ECF637E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78082" y="5268864"/>
            <a:ext cx="724564" cy="820745"/>
          </a:xfrm>
          <a:prstGeom prst="rect">
            <a:avLst/>
          </a:prstGeom>
        </p:spPr>
      </p:pic>
    </p:spTree>
    <p:extLst>
      <p:ext uri="{BB962C8B-B14F-4D97-AF65-F5344CB8AC3E}">
        <p14:creationId xmlns:p14="http://schemas.microsoft.com/office/powerpoint/2010/main" val="3896621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Trainers</a:t>
            </a:r>
          </a:p>
        </p:txBody>
      </p:sp>
      <p:pic>
        <p:nvPicPr>
          <p:cNvPr id="8" name="Picture 7">
            <a:extLst>
              <a:ext uri="{FF2B5EF4-FFF2-40B4-BE49-F238E27FC236}">
                <a16:creationId xmlns:a16="http://schemas.microsoft.com/office/drawing/2014/main" id="{049D5AD4-4CCE-4B17-BCEF-AE974CF6CB8F}"/>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rot="21428812">
            <a:off x="5751931" y="1015584"/>
            <a:ext cx="3245530" cy="2610360"/>
          </a:xfrm>
          <a:prstGeom prst="rect">
            <a:avLst/>
          </a:prstGeom>
          <a:noFill/>
          <a:ln>
            <a:noFill/>
          </a:ln>
        </p:spPr>
      </p:pic>
      <p:sp>
        <p:nvSpPr>
          <p:cNvPr id="3" name="Rectangle 2">
            <a:extLst>
              <a:ext uri="{FF2B5EF4-FFF2-40B4-BE49-F238E27FC236}">
                <a16:creationId xmlns:a16="http://schemas.microsoft.com/office/drawing/2014/main" id="{1EE3E41C-2D3F-486C-B0D5-05FC3BEFA9AE}"/>
              </a:ext>
            </a:extLst>
          </p:cNvPr>
          <p:cNvSpPr/>
          <p:nvPr/>
        </p:nvSpPr>
        <p:spPr>
          <a:xfrm>
            <a:off x="208108" y="1787255"/>
            <a:ext cx="5798426" cy="1938992"/>
          </a:xfrm>
          <a:prstGeom prst="rect">
            <a:avLst/>
          </a:prstGeom>
        </p:spPr>
        <p:txBody>
          <a:bodyPr wrap="square">
            <a:spAutoFit/>
          </a:bodyPr>
          <a:lstStyle/>
          <a:p>
            <a:pPr marL="342900" indent="-342900">
              <a:buFont typeface="Arial" panose="020B0604020202020204" pitchFamily="34" charset="0"/>
              <a:buChar char="•"/>
            </a:pPr>
            <a:r>
              <a:rPr lang="en-US" sz="2400" dirty="0"/>
              <a:t>Do you own a pair of trainers? </a:t>
            </a:r>
          </a:p>
          <a:p>
            <a:pPr marL="342900" indent="-342900">
              <a:buFont typeface="Arial" panose="020B0604020202020204" pitchFamily="34" charset="0"/>
              <a:buChar char="•"/>
            </a:pPr>
            <a:r>
              <a:rPr lang="en-US" sz="2400" dirty="0"/>
              <a:t>Do you have a special pair of shoes that you use for a certain sport? </a:t>
            </a:r>
          </a:p>
          <a:p>
            <a:pPr marL="342900" indent="-342900">
              <a:buFont typeface="Arial" panose="020B0604020202020204" pitchFamily="34" charset="0"/>
              <a:buChar char="•"/>
            </a:pPr>
            <a:r>
              <a:rPr lang="en-US" sz="2400" dirty="0"/>
              <a:t>Do those shoes make a difference in how you perform that sport? </a:t>
            </a:r>
          </a:p>
        </p:txBody>
      </p:sp>
      <p:sp>
        <p:nvSpPr>
          <p:cNvPr id="5" name="TextBox 4">
            <a:extLst>
              <a:ext uri="{FF2B5EF4-FFF2-40B4-BE49-F238E27FC236}">
                <a16:creationId xmlns:a16="http://schemas.microsoft.com/office/drawing/2014/main" id="{ED31EA2B-2E5B-4528-9AE0-DC345CB258FD}"/>
              </a:ext>
            </a:extLst>
          </p:cNvPr>
          <p:cNvSpPr txBox="1"/>
          <p:nvPr/>
        </p:nvSpPr>
        <p:spPr>
          <a:xfrm rot="21178642">
            <a:off x="6106679" y="1511600"/>
            <a:ext cx="2394155" cy="1785104"/>
          </a:xfrm>
          <a:prstGeom prst="rect">
            <a:avLst/>
          </a:prstGeom>
          <a:noFill/>
        </p:spPr>
        <p:txBody>
          <a:bodyPr wrap="square" rtlCol="0">
            <a:spAutoFit/>
          </a:bodyPr>
          <a:lstStyle/>
          <a:p>
            <a:pPr algn="ctr"/>
            <a:r>
              <a:rPr lang="en-US" sz="2200" dirty="0"/>
              <a:t>Trainers originated in 1908 and were comprised of rubber soles with canvas uppers</a:t>
            </a:r>
            <a:endParaRPr lang="en-GB" sz="2200" dirty="0"/>
          </a:p>
        </p:txBody>
      </p:sp>
      <p:sp>
        <p:nvSpPr>
          <p:cNvPr id="7" name="Rectangle 6">
            <a:extLst>
              <a:ext uri="{FF2B5EF4-FFF2-40B4-BE49-F238E27FC236}">
                <a16:creationId xmlns:a16="http://schemas.microsoft.com/office/drawing/2014/main" id="{C68040C8-C625-6403-38BF-95011879FB3B}"/>
              </a:ext>
            </a:extLst>
          </p:cNvPr>
          <p:cNvSpPr/>
          <p:nvPr/>
        </p:nvSpPr>
        <p:spPr>
          <a:xfrm>
            <a:off x="208107" y="3835304"/>
            <a:ext cx="8852309" cy="2308324"/>
          </a:xfrm>
          <a:prstGeom prst="rect">
            <a:avLst/>
          </a:prstGeom>
        </p:spPr>
        <p:txBody>
          <a:bodyPr wrap="square">
            <a:spAutoFit/>
          </a:bodyPr>
          <a:lstStyle/>
          <a:p>
            <a:r>
              <a:rPr lang="en-US" sz="2400" b="1" dirty="0"/>
              <a:t>Did you know?... </a:t>
            </a:r>
          </a:p>
          <a:p>
            <a:r>
              <a:rPr lang="en-GB" sz="2400" i="1" dirty="0"/>
              <a:t>In the USA trainers are often called ‘sneakers’. This is because the original trainers had rubber soles which made little noise when walking, (compared to the hard leather sole of standard shoes). Someone wearing sneakers could ‘sneak up’ on people, while someone wearing standard shoes could not.</a:t>
            </a:r>
            <a:endParaRPr lang="en-US" sz="2400" i="1" dirty="0"/>
          </a:p>
        </p:txBody>
      </p:sp>
    </p:spTree>
    <p:extLst>
      <p:ext uri="{BB962C8B-B14F-4D97-AF65-F5344CB8AC3E}">
        <p14:creationId xmlns:p14="http://schemas.microsoft.com/office/powerpoint/2010/main" val="2293062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Setting the Scene</a:t>
            </a:r>
          </a:p>
        </p:txBody>
      </p:sp>
      <p:sp>
        <p:nvSpPr>
          <p:cNvPr id="3" name="Rectangle 2">
            <a:extLst>
              <a:ext uri="{FF2B5EF4-FFF2-40B4-BE49-F238E27FC236}">
                <a16:creationId xmlns:a16="http://schemas.microsoft.com/office/drawing/2014/main" id="{B86C1F8D-4FA6-424B-979E-A0AF3C46D2E8}"/>
              </a:ext>
            </a:extLst>
          </p:cNvPr>
          <p:cNvSpPr/>
          <p:nvPr/>
        </p:nvSpPr>
        <p:spPr>
          <a:xfrm>
            <a:off x="208108" y="1707237"/>
            <a:ext cx="4625767" cy="5478423"/>
          </a:xfrm>
          <a:prstGeom prst="rect">
            <a:avLst/>
          </a:prstGeom>
        </p:spPr>
        <p:txBody>
          <a:bodyPr wrap="square">
            <a:spAutoFit/>
          </a:bodyPr>
          <a:lstStyle/>
          <a:p>
            <a:pPr marL="342900" indent="-342900">
              <a:buFont typeface="Arial" panose="020B0604020202020204" pitchFamily="34" charset="0"/>
              <a:buChar char="•"/>
            </a:pPr>
            <a:r>
              <a:rPr lang="en-US" sz="2400" dirty="0"/>
              <a:t>Trainers are one of the most commonly worn shoes in our culture. </a:t>
            </a:r>
          </a:p>
          <a:p>
            <a:pPr marL="342900" indent="-342900">
              <a:buFont typeface="Arial" panose="020B0604020202020204" pitchFamily="34" charset="0"/>
              <a:buChar char="•"/>
            </a:pPr>
            <a:r>
              <a:rPr lang="en-US" sz="2400" dirty="0"/>
              <a:t>They provide comfortable support for our feet as we go about our active lives as students, athletes, educators and engineers. </a:t>
            </a:r>
          </a:p>
          <a:p>
            <a:pPr marL="342900" indent="-342900">
              <a:buFont typeface="Arial" panose="020B0604020202020204" pitchFamily="34" charset="0"/>
              <a:buChar char="•"/>
            </a:pPr>
            <a:r>
              <a:rPr lang="en-US" sz="2400" dirty="0"/>
              <a:t>The design of trainers is based on how they will be used and is an example of bioengineering.</a:t>
            </a:r>
          </a:p>
          <a:p>
            <a:endParaRPr lang="en-US" sz="2400" dirty="0"/>
          </a:p>
          <a:p>
            <a:endParaRPr lang="en-US" sz="2400" dirty="0"/>
          </a:p>
          <a:p>
            <a:endParaRPr lang="en-US" sz="2400" dirty="0"/>
          </a:p>
          <a:p>
            <a:endParaRPr lang="en-US" sz="1400" dirty="0"/>
          </a:p>
        </p:txBody>
      </p:sp>
      <p:pic>
        <p:nvPicPr>
          <p:cNvPr id="4" name="Picture 3">
            <a:extLst>
              <a:ext uri="{FF2B5EF4-FFF2-40B4-BE49-F238E27FC236}">
                <a16:creationId xmlns:a16="http://schemas.microsoft.com/office/drawing/2014/main" id="{D2357D9A-59F8-49AE-81CB-C93D548A45C4}"/>
              </a:ext>
            </a:extLst>
          </p:cNvPr>
          <p:cNvPicPr>
            <a:picLocks noChangeAspect="1"/>
          </p:cNvPicPr>
          <p:nvPr/>
        </p:nvPicPr>
        <p:blipFill rotWithShape="1">
          <a:blip r:embed="rId2"/>
          <a:srcRect l="15239"/>
          <a:stretch/>
        </p:blipFill>
        <p:spPr>
          <a:xfrm>
            <a:off x="4701810" y="1814004"/>
            <a:ext cx="4234082" cy="3336759"/>
          </a:xfrm>
          <a:prstGeom prst="rect">
            <a:avLst/>
          </a:prstGeom>
        </p:spPr>
      </p:pic>
    </p:spTree>
    <p:extLst>
      <p:ext uri="{BB962C8B-B14F-4D97-AF65-F5344CB8AC3E}">
        <p14:creationId xmlns:p14="http://schemas.microsoft.com/office/powerpoint/2010/main" val="4140023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The Task</a:t>
            </a:r>
          </a:p>
        </p:txBody>
      </p:sp>
      <p:sp>
        <p:nvSpPr>
          <p:cNvPr id="3" name="Rectangle 2">
            <a:extLst>
              <a:ext uri="{FF2B5EF4-FFF2-40B4-BE49-F238E27FC236}">
                <a16:creationId xmlns:a16="http://schemas.microsoft.com/office/drawing/2014/main" id="{C379E29B-2085-4890-AD8B-71FA7E48E2EB}"/>
              </a:ext>
            </a:extLst>
          </p:cNvPr>
          <p:cNvSpPr/>
          <p:nvPr/>
        </p:nvSpPr>
        <p:spPr>
          <a:xfrm>
            <a:off x="4920474" y="2247657"/>
            <a:ext cx="4223526" cy="3724096"/>
          </a:xfrm>
          <a:prstGeom prst="rect">
            <a:avLst/>
          </a:prstGeom>
        </p:spPr>
        <p:txBody>
          <a:bodyPr wrap="square">
            <a:spAutoFit/>
          </a:bodyPr>
          <a:lstStyle/>
          <a:p>
            <a:pPr marL="342900" indent="-342900">
              <a:spcAft>
                <a:spcPts val="1200"/>
              </a:spcAft>
              <a:buFont typeface="Arial" panose="020B0604020202020204" pitchFamily="34" charset="0"/>
              <a:buChar char="•"/>
            </a:pPr>
            <a:r>
              <a:rPr lang="en-US" sz="2400" dirty="0"/>
              <a:t>How do their feet move?</a:t>
            </a:r>
          </a:p>
          <a:p>
            <a:pPr marL="342900" indent="-342900">
              <a:spcAft>
                <a:spcPts val="1200"/>
              </a:spcAft>
              <a:buFont typeface="Arial" panose="020B0604020202020204" pitchFamily="34" charset="0"/>
              <a:buChar char="•"/>
            </a:pPr>
            <a:r>
              <a:rPr lang="en-US" sz="2400" dirty="0"/>
              <a:t>If a trainer could have special qualities for that sport, what would they be?</a:t>
            </a:r>
          </a:p>
          <a:p>
            <a:pPr marL="342900" indent="-342900">
              <a:spcAft>
                <a:spcPts val="1200"/>
              </a:spcAft>
              <a:buFont typeface="Arial" panose="020B0604020202020204" pitchFamily="34" charset="0"/>
              <a:buChar char="•"/>
            </a:pPr>
            <a:r>
              <a:rPr lang="en-US" sz="2400" dirty="0"/>
              <a:t>What suggestions do you have for how their shoes could be changed to match the movements for that sport?</a:t>
            </a:r>
            <a:endParaRPr lang="en-GB" sz="2400" dirty="0"/>
          </a:p>
        </p:txBody>
      </p:sp>
      <p:pic>
        <p:nvPicPr>
          <p:cNvPr id="4" name="Picture 3">
            <a:extLst>
              <a:ext uri="{FF2B5EF4-FFF2-40B4-BE49-F238E27FC236}">
                <a16:creationId xmlns:a16="http://schemas.microsoft.com/office/drawing/2014/main" id="{3251B566-A0E4-4F4D-96EB-EE09DF13F738}"/>
              </a:ext>
            </a:extLst>
          </p:cNvPr>
          <p:cNvPicPr>
            <a:picLocks noChangeAspect="1"/>
          </p:cNvPicPr>
          <p:nvPr/>
        </p:nvPicPr>
        <p:blipFill>
          <a:blip r:embed="rId2"/>
          <a:stretch>
            <a:fillRect/>
          </a:stretch>
        </p:blipFill>
        <p:spPr>
          <a:xfrm>
            <a:off x="378080" y="1760713"/>
            <a:ext cx="2656627" cy="1769345"/>
          </a:xfrm>
          <a:prstGeom prst="rect">
            <a:avLst/>
          </a:prstGeom>
        </p:spPr>
      </p:pic>
      <p:pic>
        <p:nvPicPr>
          <p:cNvPr id="5" name="Picture 4">
            <a:extLst>
              <a:ext uri="{FF2B5EF4-FFF2-40B4-BE49-F238E27FC236}">
                <a16:creationId xmlns:a16="http://schemas.microsoft.com/office/drawing/2014/main" id="{69A0335D-F865-47C4-BA3A-53845006929C}"/>
              </a:ext>
            </a:extLst>
          </p:cNvPr>
          <p:cNvPicPr>
            <a:picLocks noChangeAspect="1"/>
          </p:cNvPicPr>
          <p:nvPr/>
        </p:nvPicPr>
        <p:blipFill>
          <a:blip r:embed="rId3"/>
          <a:stretch>
            <a:fillRect/>
          </a:stretch>
        </p:blipFill>
        <p:spPr>
          <a:xfrm>
            <a:off x="1915373" y="4271839"/>
            <a:ext cx="2656627" cy="1771084"/>
          </a:xfrm>
          <a:prstGeom prst="rect">
            <a:avLst/>
          </a:prstGeom>
        </p:spPr>
      </p:pic>
      <p:pic>
        <p:nvPicPr>
          <p:cNvPr id="6" name="Picture 5">
            <a:extLst>
              <a:ext uri="{FF2B5EF4-FFF2-40B4-BE49-F238E27FC236}">
                <a16:creationId xmlns:a16="http://schemas.microsoft.com/office/drawing/2014/main" id="{0F0436D6-6A9A-4474-84AD-EB76BE48BF1B}"/>
              </a:ext>
            </a:extLst>
          </p:cNvPr>
          <p:cNvPicPr>
            <a:picLocks noChangeAspect="1"/>
          </p:cNvPicPr>
          <p:nvPr/>
        </p:nvPicPr>
        <p:blipFill>
          <a:blip r:embed="rId4"/>
          <a:stretch>
            <a:fillRect/>
          </a:stretch>
        </p:blipFill>
        <p:spPr>
          <a:xfrm>
            <a:off x="378079" y="3728499"/>
            <a:ext cx="2656627" cy="1771085"/>
          </a:xfrm>
          <a:prstGeom prst="rect">
            <a:avLst/>
          </a:prstGeom>
        </p:spPr>
      </p:pic>
      <p:sp>
        <p:nvSpPr>
          <p:cNvPr id="7" name="TextBox 6">
            <a:extLst>
              <a:ext uri="{FF2B5EF4-FFF2-40B4-BE49-F238E27FC236}">
                <a16:creationId xmlns:a16="http://schemas.microsoft.com/office/drawing/2014/main" id="{B847A233-5777-43E2-B877-2ACB09CA483E}"/>
              </a:ext>
            </a:extLst>
          </p:cNvPr>
          <p:cNvSpPr txBox="1"/>
          <p:nvPr/>
        </p:nvSpPr>
        <p:spPr>
          <a:xfrm>
            <a:off x="3592160" y="1416660"/>
            <a:ext cx="5756594" cy="830997"/>
          </a:xfrm>
          <a:prstGeom prst="rect">
            <a:avLst/>
          </a:prstGeom>
          <a:noFill/>
        </p:spPr>
        <p:txBody>
          <a:bodyPr wrap="square" rtlCol="0">
            <a:spAutoFit/>
          </a:bodyPr>
          <a:lstStyle/>
          <a:p>
            <a:r>
              <a:rPr lang="en-GB" sz="2400" dirty="0"/>
              <a:t>Look at a variety of people playing sports and answer the following questions</a:t>
            </a:r>
          </a:p>
        </p:txBody>
      </p:sp>
    </p:spTree>
    <p:extLst>
      <p:ext uri="{BB962C8B-B14F-4D97-AF65-F5344CB8AC3E}">
        <p14:creationId xmlns:p14="http://schemas.microsoft.com/office/powerpoint/2010/main" val="1868679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Compare</a:t>
            </a:r>
          </a:p>
        </p:txBody>
      </p:sp>
      <p:sp>
        <p:nvSpPr>
          <p:cNvPr id="3" name="Rectangle 2">
            <a:extLst>
              <a:ext uri="{FF2B5EF4-FFF2-40B4-BE49-F238E27FC236}">
                <a16:creationId xmlns:a16="http://schemas.microsoft.com/office/drawing/2014/main" id="{DC7334BD-4525-4ACE-A2A0-2C40AF31CF4F}"/>
              </a:ext>
            </a:extLst>
          </p:cNvPr>
          <p:cNvSpPr/>
          <p:nvPr/>
        </p:nvSpPr>
        <p:spPr>
          <a:xfrm>
            <a:off x="3724088" y="1997839"/>
            <a:ext cx="5233181" cy="3508653"/>
          </a:xfrm>
          <a:prstGeom prst="rect">
            <a:avLst/>
          </a:prstGeom>
        </p:spPr>
        <p:txBody>
          <a:bodyPr wrap="square">
            <a:spAutoFit/>
          </a:bodyPr>
          <a:lstStyle/>
          <a:p>
            <a:pPr marL="342900" indent="-342900">
              <a:spcAft>
                <a:spcPts val="1200"/>
              </a:spcAft>
              <a:buFont typeface="Arial" panose="020B0604020202020204" pitchFamily="34" charset="0"/>
              <a:buChar char="•"/>
            </a:pPr>
            <a:r>
              <a:rPr lang="en-US" sz="2400" dirty="0"/>
              <a:t>Compare a running shoe and a football boot</a:t>
            </a:r>
          </a:p>
          <a:p>
            <a:pPr marL="342900" indent="-342900">
              <a:spcAft>
                <a:spcPts val="1200"/>
              </a:spcAft>
              <a:buFont typeface="Arial" panose="020B0604020202020204" pitchFamily="34" charset="0"/>
              <a:buChar char="•"/>
            </a:pPr>
            <a:r>
              <a:rPr lang="en-US" sz="2400" dirty="0"/>
              <a:t>How are the bottoms different? Smoother? Rougher? </a:t>
            </a:r>
          </a:p>
          <a:p>
            <a:pPr marL="342900" indent="-342900">
              <a:spcAft>
                <a:spcPts val="1200"/>
              </a:spcAft>
              <a:buFont typeface="Arial" panose="020B0604020202020204" pitchFamily="34" charset="0"/>
              <a:buChar char="•"/>
            </a:pPr>
            <a:r>
              <a:rPr lang="en-US" sz="2400" dirty="0"/>
              <a:t>How does the amount of cushioning and support compare? </a:t>
            </a:r>
          </a:p>
          <a:p>
            <a:pPr marL="342900" indent="-342900">
              <a:spcAft>
                <a:spcPts val="1200"/>
              </a:spcAft>
              <a:buFont typeface="Arial" panose="020B0604020202020204" pitchFamily="34" charset="0"/>
              <a:buChar char="•"/>
            </a:pPr>
            <a:r>
              <a:rPr lang="en-US" sz="2400" dirty="0"/>
              <a:t>What do you think is the advantage(s) of each particular shoe feature?</a:t>
            </a:r>
            <a:endParaRPr lang="en-GB" sz="2400" dirty="0"/>
          </a:p>
        </p:txBody>
      </p:sp>
      <p:pic>
        <p:nvPicPr>
          <p:cNvPr id="4" name="Picture 3">
            <a:extLst>
              <a:ext uri="{FF2B5EF4-FFF2-40B4-BE49-F238E27FC236}">
                <a16:creationId xmlns:a16="http://schemas.microsoft.com/office/drawing/2014/main" id="{1E5900DC-4428-43E5-BB4D-0A9B29D95571}"/>
              </a:ext>
            </a:extLst>
          </p:cNvPr>
          <p:cNvPicPr>
            <a:picLocks noChangeAspect="1"/>
          </p:cNvPicPr>
          <p:nvPr/>
        </p:nvPicPr>
        <p:blipFill>
          <a:blip r:embed="rId2"/>
          <a:stretch>
            <a:fillRect/>
          </a:stretch>
        </p:blipFill>
        <p:spPr>
          <a:xfrm>
            <a:off x="506437" y="1838520"/>
            <a:ext cx="2916032" cy="1913646"/>
          </a:xfrm>
          <a:prstGeom prst="rect">
            <a:avLst/>
          </a:prstGeom>
        </p:spPr>
      </p:pic>
      <p:pic>
        <p:nvPicPr>
          <p:cNvPr id="5" name="Picture 4">
            <a:extLst>
              <a:ext uri="{FF2B5EF4-FFF2-40B4-BE49-F238E27FC236}">
                <a16:creationId xmlns:a16="http://schemas.microsoft.com/office/drawing/2014/main" id="{61446C66-0D5E-4D44-BC5B-5517A1F72B4D}"/>
              </a:ext>
            </a:extLst>
          </p:cNvPr>
          <p:cNvPicPr>
            <a:picLocks noChangeAspect="1"/>
          </p:cNvPicPr>
          <p:nvPr/>
        </p:nvPicPr>
        <p:blipFill>
          <a:blip r:embed="rId3"/>
          <a:stretch>
            <a:fillRect/>
          </a:stretch>
        </p:blipFill>
        <p:spPr>
          <a:xfrm>
            <a:off x="506437" y="3886369"/>
            <a:ext cx="2916032" cy="1944021"/>
          </a:xfrm>
          <a:prstGeom prst="rect">
            <a:avLst/>
          </a:prstGeom>
        </p:spPr>
      </p:pic>
    </p:spTree>
    <p:extLst>
      <p:ext uri="{BB962C8B-B14F-4D97-AF65-F5344CB8AC3E}">
        <p14:creationId xmlns:p14="http://schemas.microsoft.com/office/powerpoint/2010/main" val="1446471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7" y="1057986"/>
            <a:ext cx="6699129" cy="646331"/>
          </a:xfrm>
          <a:prstGeom prst="rect">
            <a:avLst/>
          </a:prstGeom>
          <a:noFill/>
        </p:spPr>
        <p:txBody>
          <a:bodyPr wrap="square" rtlCol="0">
            <a:spAutoFit/>
          </a:bodyPr>
          <a:lstStyle/>
          <a:p>
            <a:r>
              <a:rPr lang="en-GB" sz="3600" b="1" dirty="0">
                <a:ea typeface="+mj-ea"/>
                <a:cs typeface="Arial" panose="020B0604020202020204" pitchFamily="34" charset="0"/>
              </a:rPr>
              <a:t>The Future</a:t>
            </a:r>
          </a:p>
        </p:txBody>
      </p:sp>
      <p:pic>
        <p:nvPicPr>
          <p:cNvPr id="4" name="Picture 3">
            <a:extLst>
              <a:ext uri="{FF2B5EF4-FFF2-40B4-BE49-F238E27FC236}">
                <a16:creationId xmlns:a16="http://schemas.microsoft.com/office/drawing/2014/main" id="{754752DC-779B-4576-81DA-7B8573A1CE0E}"/>
              </a:ext>
            </a:extLst>
          </p:cNvPr>
          <p:cNvPicPr>
            <a:picLocks noChangeAspect="1"/>
          </p:cNvPicPr>
          <p:nvPr/>
        </p:nvPicPr>
        <p:blipFill>
          <a:blip r:embed="rId2"/>
          <a:stretch>
            <a:fillRect/>
          </a:stretch>
        </p:blipFill>
        <p:spPr>
          <a:xfrm>
            <a:off x="440934" y="2006698"/>
            <a:ext cx="4857750" cy="3238500"/>
          </a:xfrm>
          <a:prstGeom prst="rect">
            <a:avLst/>
          </a:prstGeom>
        </p:spPr>
      </p:pic>
      <p:sp>
        <p:nvSpPr>
          <p:cNvPr id="5" name="TextBox 4">
            <a:extLst>
              <a:ext uri="{FF2B5EF4-FFF2-40B4-BE49-F238E27FC236}">
                <a16:creationId xmlns:a16="http://schemas.microsoft.com/office/drawing/2014/main" id="{7F869DEE-E9C8-4286-92FD-B9F067D600F0}"/>
              </a:ext>
            </a:extLst>
          </p:cNvPr>
          <p:cNvSpPr txBox="1"/>
          <p:nvPr/>
        </p:nvSpPr>
        <p:spPr>
          <a:xfrm>
            <a:off x="5537835" y="2098215"/>
            <a:ext cx="3398057" cy="3046988"/>
          </a:xfrm>
          <a:prstGeom prst="rect">
            <a:avLst/>
          </a:prstGeom>
          <a:noFill/>
        </p:spPr>
        <p:txBody>
          <a:bodyPr wrap="square" rtlCol="0">
            <a:spAutoFit/>
          </a:bodyPr>
          <a:lstStyle/>
          <a:p>
            <a:pPr marL="342900" indent="-342900">
              <a:buFont typeface="Arial" panose="020B0604020202020204" pitchFamily="34" charset="0"/>
              <a:buChar char="•"/>
            </a:pPr>
            <a:r>
              <a:rPr lang="en-GB" sz="2400" dirty="0"/>
              <a:t>What will the future bring in trainer design?</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What new technology is out there?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How will it transform sport?</a:t>
            </a:r>
          </a:p>
        </p:txBody>
      </p:sp>
    </p:spTree>
    <p:extLst>
      <p:ext uri="{BB962C8B-B14F-4D97-AF65-F5344CB8AC3E}">
        <p14:creationId xmlns:p14="http://schemas.microsoft.com/office/powerpoint/2010/main" val="206335458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567</TotalTime>
  <Words>657</Words>
  <Application>Microsoft Office PowerPoint</Application>
  <PresentationFormat>On-screen Show (4:3)</PresentationFormat>
  <Paragraphs>68</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 barrier</dc:title>
  <dc:creator>Attainment in Education</dc:creator>
  <cp:lastModifiedBy>Paul Anderson</cp:lastModifiedBy>
  <cp:revision>131</cp:revision>
  <dcterms:created xsi:type="dcterms:W3CDTF">2017-06-28T15:11:57Z</dcterms:created>
  <dcterms:modified xsi:type="dcterms:W3CDTF">2023-02-19T23:15:18Z</dcterms:modified>
</cp:coreProperties>
</file>